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1"/>
  </p:notesMasterIdLst>
  <p:sldIdLst>
    <p:sldId id="256" r:id="rId3"/>
    <p:sldId id="257" r:id="rId4"/>
    <p:sldId id="292" r:id="rId5"/>
    <p:sldId id="261" r:id="rId6"/>
    <p:sldId id="263" r:id="rId7"/>
    <p:sldId id="293" r:id="rId8"/>
    <p:sldId id="268" r:id="rId9"/>
    <p:sldId id="294" r:id="rId10"/>
    <p:sldId id="295" r:id="rId11"/>
    <p:sldId id="258" r:id="rId12"/>
    <p:sldId id="266" r:id="rId13"/>
    <p:sldId id="296" r:id="rId14"/>
    <p:sldId id="303" r:id="rId15"/>
    <p:sldId id="273" r:id="rId16"/>
    <p:sldId id="274" r:id="rId17"/>
    <p:sldId id="297" r:id="rId18"/>
    <p:sldId id="298" r:id="rId19"/>
    <p:sldId id="275" r:id="rId20"/>
    <p:sldId id="301" r:id="rId21"/>
    <p:sldId id="302" r:id="rId22"/>
    <p:sldId id="304" r:id="rId23"/>
    <p:sldId id="305" r:id="rId24"/>
    <p:sldId id="306" r:id="rId25"/>
    <p:sldId id="307" r:id="rId26"/>
    <p:sldId id="308" r:id="rId27"/>
    <p:sldId id="310" r:id="rId28"/>
    <p:sldId id="311" r:id="rId29"/>
    <p:sldId id="312" r:id="rId30"/>
    <p:sldId id="313" r:id="rId31"/>
    <p:sldId id="314" r:id="rId32"/>
    <p:sldId id="315" r:id="rId33"/>
    <p:sldId id="317" r:id="rId34"/>
    <p:sldId id="318" r:id="rId35"/>
    <p:sldId id="319" r:id="rId36"/>
    <p:sldId id="277" r:id="rId37"/>
    <p:sldId id="320" r:id="rId38"/>
    <p:sldId id="321" r:id="rId39"/>
    <p:sldId id="322" r:id="rId40"/>
    <p:sldId id="323" r:id="rId41"/>
    <p:sldId id="324" r:id="rId42"/>
    <p:sldId id="327" r:id="rId43"/>
    <p:sldId id="329" r:id="rId44"/>
    <p:sldId id="328" r:id="rId45"/>
    <p:sldId id="330" r:id="rId46"/>
    <p:sldId id="325" r:id="rId47"/>
    <p:sldId id="279" r:id="rId48"/>
    <p:sldId id="281" r:id="rId49"/>
    <p:sldId id="284" r:id="rId50"/>
    <p:sldId id="282" r:id="rId51"/>
    <p:sldId id="332" r:id="rId52"/>
    <p:sldId id="285" r:id="rId53"/>
    <p:sldId id="287" r:id="rId54"/>
    <p:sldId id="333" r:id="rId55"/>
    <p:sldId id="289" r:id="rId56"/>
    <p:sldId id="334" r:id="rId57"/>
    <p:sldId id="291" r:id="rId58"/>
    <p:sldId id="259" r:id="rId59"/>
    <p:sldId id="269" r:id="rId60"/>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Cambria Math" panose="02040503050406030204" pitchFamily="18"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11</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6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90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6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18/01/2024</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8" Type="http://schemas.openxmlformats.org/officeDocument/2006/relationships/image" Target="../media/image52.png"/><Relationship Id="rId3" Type="http://schemas.openxmlformats.org/officeDocument/2006/relationships/image" Target="../media/image13.svg"/><Relationship Id="rId7" Type="http://schemas.openxmlformats.org/officeDocument/2006/relationships/image" Target="../media/image51.svg"/><Relationship Id="rId17" Type="http://schemas.openxmlformats.org/officeDocument/2006/relationships/image" Target="../media/image51.png"/><Relationship Id="rId2" Type="http://schemas.openxmlformats.org/officeDocument/2006/relationships/image" Target="../media/image12.png"/><Relationship Id="rId16" Type="http://schemas.openxmlformats.org/officeDocument/2006/relationships/image" Target="../media/image50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9" Type="http://schemas.openxmlformats.org/officeDocument/2006/relationships/image" Target="../media/image53.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90.png"/><Relationship Id="rId18" Type="http://schemas.openxmlformats.org/officeDocument/2006/relationships/image" Target="../media/image64.png"/><Relationship Id="rId3" Type="http://schemas.openxmlformats.org/officeDocument/2006/relationships/image" Target="../media/image16.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3.png"/><Relationship Id="rId2" Type="http://schemas.openxmlformats.org/officeDocument/2006/relationships/notesSlide" Target="../notesSlides/notesSlide1.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10.png"/><Relationship Id="rId10" Type="http://schemas.openxmlformats.org/officeDocument/2006/relationships/image" Target="../media/image60.svg"/><Relationship Id="rId4" Type="http://schemas.openxmlformats.org/officeDocument/2006/relationships/image" Target="../media/image17.svg"/><Relationship Id="rId9" Type="http://schemas.openxmlformats.org/officeDocument/2006/relationships/image" Target="../media/image59.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13" Type="http://schemas.openxmlformats.org/officeDocument/2006/relationships/image" Target="../media/image68.png"/><Relationship Id="rId3" Type="http://schemas.openxmlformats.org/officeDocument/2006/relationships/image" Target="../media/image13.svg"/><Relationship Id="rId7" Type="http://schemas.microsoft.com/office/2007/relationships/hdphoto" Target="../media/hdphoto3.wdp"/><Relationship Id="rId12"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67.png"/><Relationship Id="rId5" Type="http://schemas.openxmlformats.org/officeDocument/2006/relationships/image" Target="../media/image25.svg"/><Relationship Id="rId10" Type="http://schemas.openxmlformats.org/officeDocument/2006/relationships/image" Target="../media/image66.png"/><Relationship Id="rId4" Type="http://schemas.openxmlformats.org/officeDocument/2006/relationships/image" Target="../media/image24.png"/><Relationship Id="rId9" Type="http://schemas.openxmlformats.org/officeDocument/2006/relationships/image" Target="../media/image65.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18" Type="http://schemas.openxmlformats.org/officeDocument/2006/relationships/image" Target="../media/image42.svg"/><Relationship Id="rId3" Type="http://schemas.microsoft.com/office/2007/relationships/hdphoto" Target="../media/hdphoto5.wdp"/><Relationship Id="rId7" Type="http://schemas.openxmlformats.org/officeDocument/2006/relationships/image" Target="../media/image37.svg"/><Relationship Id="rId17" Type="http://schemas.openxmlformats.org/officeDocument/2006/relationships/image" Target="../media/image41.png"/><Relationship Id="rId2" Type="http://schemas.openxmlformats.org/officeDocument/2006/relationships/image" Target="../media/image69.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9" Type="http://schemas.openxmlformats.org/officeDocument/2006/relationships/image" Target="../media/image71.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2.png"/><Relationship Id="rId3" Type="http://schemas.openxmlformats.org/officeDocument/2006/relationships/image" Target="../media/image17.svg"/><Relationship Id="rId7" Type="http://schemas.openxmlformats.org/officeDocument/2006/relationships/image" Target="../media/image5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7.svg"/><Relationship Id="rId7" Type="http://schemas.openxmlformats.org/officeDocument/2006/relationships/image" Target="../media/image58.svg"/><Relationship Id="rId12"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74.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18" Type="http://schemas.openxmlformats.org/officeDocument/2006/relationships/image" Target="../media/image77.png"/><Relationship Id="rId3" Type="http://schemas.openxmlformats.org/officeDocument/2006/relationships/image" Target="../media/image13.svg"/><Relationship Id="rId7" Type="http://schemas.openxmlformats.org/officeDocument/2006/relationships/image" Target="../media/image51.svg"/><Relationship Id="rId17" Type="http://schemas.openxmlformats.org/officeDocument/2006/relationships/image" Target="../media/image76.png"/><Relationship Id="rId2" Type="http://schemas.openxmlformats.org/officeDocument/2006/relationships/image" Target="../media/image12.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9" Type="http://schemas.openxmlformats.org/officeDocument/2006/relationships/image" Target="../media/image78.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79.png"/><Relationship Id="rId3" Type="http://schemas.openxmlformats.org/officeDocument/2006/relationships/image" Target="../media/image16.png"/><Relationship Id="rId7" Type="http://schemas.openxmlformats.org/officeDocument/2006/relationships/image" Target="../media/image59.png"/><Relationship Id="rId2" Type="http://schemas.openxmlformats.org/officeDocument/2006/relationships/notesSlide" Target="../notesSlides/notesSlide2.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5" Type="http://schemas.openxmlformats.org/officeDocument/2006/relationships/image" Target="../media/image81.png"/><Relationship Id="rId10" Type="http://schemas.openxmlformats.org/officeDocument/2006/relationships/image" Target="../media/image62.svg"/><Relationship Id="rId4" Type="http://schemas.openxmlformats.org/officeDocument/2006/relationships/image" Target="../media/image17.svg"/><Relationship Id="rId9" Type="http://schemas.openxmlformats.org/officeDocument/2006/relationships/image" Target="../media/image61.pn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svg"/><Relationship Id="rId7" Type="http://schemas.microsoft.com/office/2007/relationships/hdphoto" Target="../media/hdphoto3.wdp"/><Relationship Id="rId12" Type="http://schemas.openxmlformats.org/officeDocument/2006/relationships/image" Target="../media/image8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6.png"/><Relationship Id="rId5" Type="http://schemas.openxmlformats.org/officeDocument/2006/relationships/image" Target="../media/image49.svg"/><Relationship Id="rId10" Type="http://schemas.openxmlformats.org/officeDocument/2006/relationships/image" Target="../media/image85.png"/><Relationship Id="rId4" Type="http://schemas.openxmlformats.org/officeDocument/2006/relationships/image" Target="../media/image48.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85.png"/><Relationship Id="rId3" Type="http://schemas.openxmlformats.org/officeDocument/2006/relationships/image" Target="../media/image13.svg"/><Relationship Id="rId7" Type="http://schemas.microsoft.com/office/2007/relationships/hdphoto" Target="../media/hdphoto3.wdp"/><Relationship Id="rId12"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90.png"/><Relationship Id="rId5" Type="http://schemas.openxmlformats.org/officeDocument/2006/relationships/image" Target="../media/image49.svg"/><Relationship Id="rId10" Type="http://schemas.openxmlformats.org/officeDocument/2006/relationships/image" Target="../media/image89.png"/><Relationship Id="rId4" Type="http://schemas.openxmlformats.org/officeDocument/2006/relationships/image" Target="../media/image48.png"/><Relationship Id="rId9" Type="http://schemas.openxmlformats.org/officeDocument/2006/relationships/image" Target="../media/image88.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18" Type="http://schemas.openxmlformats.org/officeDocument/2006/relationships/image" Target="../media/image9.png"/><Relationship Id="rId3" Type="http://schemas.openxmlformats.org/officeDocument/2006/relationships/image" Target="../media/image5.svg"/><Relationship Id="rId17" Type="http://schemas.openxmlformats.org/officeDocument/2006/relationships/image" Target="../media/image8.png"/><Relationship Id="rId2"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svg"/><Relationship Id="rId19"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26" Type="http://schemas.openxmlformats.org/officeDocument/2006/relationships/image" Target="../media/image96.png"/><Relationship Id="rId3" Type="http://schemas.openxmlformats.org/officeDocument/2006/relationships/image" Target="../media/image13.svg"/><Relationship Id="rId21" Type="http://schemas.openxmlformats.org/officeDocument/2006/relationships/image" Target="../media/image92.png"/><Relationship Id="rId7" Type="http://schemas.openxmlformats.org/officeDocument/2006/relationships/image" Target="../media/image37.svg"/><Relationship Id="rId25" Type="http://schemas.openxmlformats.org/officeDocument/2006/relationships/image" Target="../media/image9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2.svg"/><Relationship Id="rId24" Type="http://schemas.openxmlformats.org/officeDocument/2006/relationships/image" Target="../media/image94.png"/><Relationship Id="rId5" Type="http://schemas.openxmlformats.org/officeDocument/2006/relationships/image" Target="../media/image33.svg"/><Relationship Id="rId23" Type="http://schemas.openxmlformats.org/officeDocument/2006/relationships/image" Target="../media/image35.svg"/><Relationship Id="rId28" Type="http://schemas.openxmlformats.org/officeDocument/2006/relationships/image" Target="../media/image98.png"/><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39.svg"/><Relationship Id="rId22" Type="http://schemas.openxmlformats.org/officeDocument/2006/relationships/image" Target="../media/image34.png"/><Relationship Id="rId27" Type="http://schemas.openxmlformats.org/officeDocument/2006/relationships/image" Target="../media/image97.png"/></Relationships>
</file>

<file path=ppt/slides/_rels/slide21.xml.rels><?xml version="1.0" encoding="UTF-8" standalone="yes"?>
<Relationships xmlns="http://schemas.openxmlformats.org/package/2006/relationships"><Relationship Id="rId18" Type="http://schemas.openxmlformats.org/officeDocument/2006/relationships/image" Target="../media/image101.png"/><Relationship Id="rId3" Type="http://schemas.openxmlformats.org/officeDocument/2006/relationships/image" Target="../media/image13.svg"/><Relationship Id="rId7" Type="http://schemas.openxmlformats.org/officeDocument/2006/relationships/image" Target="../media/image51.svg"/><Relationship Id="rId17" Type="http://schemas.openxmlformats.org/officeDocument/2006/relationships/image" Target="../media/image100.png"/><Relationship Id="rId2" Type="http://schemas.openxmlformats.org/officeDocument/2006/relationships/image" Target="../media/image12.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9" Type="http://schemas.openxmlformats.org/officeDocument/2006/relationships/image" Target="../media/image54.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02.png"/><Relationship Id="rId3" Type="http://schemas.openxmlformats.org/officeDocument/2006/relationships/image" Target="../media/image16.png"/><Relationship Id="rId7"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5" Type="http://schemas.openxmlformats.org/officeDocument/2006/relationships/image" Target="../media/image104.png"/><Relationship Id="rId10" Type="http://schemas.openxmlformats.org/officeDocument/2006/relationships/image" Target="../media/image62.svg"/><Relationship Id="rId4" Type="http://schemas.openxmlformats.org/officeDocument/2006/relationships/image" Target="../media/image17.svg"/><Relationship Id="rId9" Type="http://schemas.openxmlformats.org/officeDocument/2006/relationships/image" Target="../media/image61.png"/><Relationship Id="rId14" Type="http://schemas.openxmlformats.org/officeDocument/2006/relationships/image" Target="../media/image103.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sv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3.png"/><Relationship Id="rId5" Type="http://schemas.openxmlformats.org/officeDocument/2006/relationships/image" Target="../media/image49.svg"/><Relationship Id="rId10" Type="http://schemas.openxmlformats.org/officeDocument/2006/relationships/image" Target="../media/image106.png"/><Relationship Id="rId4" Type="http://schemas.openxmlformats.org/officeDocument/2006/relationships/image" Target="../media/image48.png"/><Relationship Id="rId9"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3.sv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18" Type="http://schemas.openxmlformats.org/officeDocument/2006/relationships/image" Target="../media/image110.png"/><Relationship Id="rId3" Type="http://schemas.microsoft.com/office/2007/relationships/hdphoto" Target="../media/hdphoto5.wdp"/><Relationship Id="rId21" Type="http://schemas.openxmlformats.org/officeDocument/2006/relationships/image" Target="../media/image35.svg"/><Relationship Id="rId2" Type="http://schemas.openxmlformats.org/officeDocument/2006/relationships/image" Target="../media/image69.png"/><Relationship Id="rId20" Type="http://schemas.openxmlformats.org/officeDocument/2006/relationships/image" Target="../media/image34.png"/><Relationship Id="rId1" Type="http://schemas.openxmlformats.org/officeDocument/2006/relationships/slideLayout" Target="../slideLayouts/slideLayout7.xml"/><Relationship Id="rId24" Type="http://schemas.openxmlformats.org/officeDocument/2006/relationships/image" Target="../media/image93.png"/><Relationship Id="rId5" Type="http://schemas.openxmlformats.org/officeDocument/2006/relationships/image" Target="../media/image42.svg"/><Relationship Id="rId23" Type="http://schemas.openxmlformats.org/officeDocument/2006/relationships/image" Target="../media/image37.svg"/><Relationship Id="rId19" Type="http://schemas.openxmlformats.org/officeDocument/2006/relationships/image" Target="../media/image111.png"/><Relationship Id="rId4" Type="http://schemas.openxmlformats.org/officeDocument/2006/relationships/image" Target="../media/image41.png"/><Relationship Id="rId22"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7.svg"/><Relationship Id="rId7" Type="http://schemas.openxmlformats.org/officeDocument/2006/relationships/image" Target="../media/image58.svg"/><Relationship Id="rId12"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74.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7.svg"/><Relationship Id="rId7" Type="http://schemas.openxmlformats.org/officeDocument/2006/relationships/image" Target="../media/image58.svg"/><Relationship Id="rId17" Type="http://schemas.openxmlformats.org/officeDocument/2006/relationships/image" Target="../media/image108.svg"/><Relationship Id="rId2" Type="http://schemas.openxmlformats.org/officeDocument/2006/relationships/image" Target="../media/image16.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15" Type="http://schemas.openxmlformats.org/officeDocument/2006/relationships/image" Target="../media/image115.png"/><Relationship Id="rId10" Type="http://schemas.openxmlformats.org/officeDocument/2006/relationships/image" Target="../media/image30.pn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09.png"/><Relationship Id="rId18" Type="http://schemas.openxmlformats.org/officeDocument/2006/relationships/image" Target="../media/image119.png"/><Relationship Id="rId3" Type="http://schemas.openxmlformats.org/officeDocument/2006/relationships/image" Target="../media/image13.svg"/><Relationship Id="rId7" Type="http://schemas.openxmlformats.org/officeDocument/2006/relationships/image" Target="../media/image51.svg"/><Relationship Id="rId17" Type="http://schemas.openxmlformats.org/officeDocument/2006/relationships/image" Target="../media/image1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9" Type="http://schemas.openxmlformats.org/officeDocument/2006/relationships/image" Target="../media/image120.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21.png"/><Relationship Id="rId3" Type="http://schemas.openxmlformats.org/officeDocument/2006/relationships/image" Target="../media/image16.png"/><Relationship Id="rId7" Type="http://schemas.openxmlformats.org/officeDocument/2006/relationships/image" Target="../media/image59.png"/><Relationship Id="rId2" Type="http://schemas.openxmlformats.org/officeDocument/2006/relationships/notesSlide" Target="../notesSlides/notesSlide4.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5" Type="http://schemas.openxmlformats.org/officeDocument/2006/relationships/image" Target="../media/image123.png"/><Relationship Id="rId10" Type="http://schemas.openxmlformats.org/officeDocument/2006/relationships/image" Target="../media/image62.svg"/><Relationship Id="rId4" Type="http://schemas.openxmlformats.org/officeDocument/2006/relationships/image" Target="../media/image17.svg"/><Relationship Id="rId9" Type="http://schemas.openxmlformats.org/officeDocument/2006/relationships/image" Target="../media/image61.pn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18" Type="http://schemas.openxmlformats.org/officeDocument/2006/relationships/image" Target="../media/image11.png"/><Relationship Id="rId3" Type="http://schemas.openxmlformats.org/officeDocument/2006/relationships/image" Target="../media/image5.svg"/><Relationship Id="rId17" Type="http://schemas.openxmlformats.org/officeDocument/2006/relationships/image" Target="../media/image1010.png"/><Relationship Id="rId2" Type="http://schemas.openxmlformats.org/officeDocument/2006/relationships/image" Target="../media/image4.png"/><Relationship Id="rId16" Type="http://schemas.openxmlformats.org/officeDocument/2006/relationships/image" Target="../media/image910.png"/><Relationship Id="rId1" Type="http://schemas.openxmlformats.org/officeDocument/2006/relationships/slideLayout" Target="../slideLayouts/slideLayout7.xml"/><Relationship Id="rId5" Type="http://schemas.openxmlformats.org/officeDocument/2006/relationships/image" Target="../media/image7.svg"/><Relationship Id="rId19"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sv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5.svg"/><Relationship Id="rId10" Type="http://schemas.openxmlformats.org/officeDocument/2006/relationships/image" Target="../media/image112.png"/><Relationship Id="rId4" Type="http://schemas.openxmlformats.org/officeDocument/2006/relationships/image" Target="../media/image44.png"/><Relationship Id="rId9" Type="http://schemas.openxmlformats.org/officeDocument/2006/relationships/image" Target="../media/image25.sv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125.png"/><Relationship Id="rId3" Type="http://schemas.openxmlformats.org/officeDocument/2006/relationships/image" Target="../media/image13.svg"/><Relationship Id="rId21" Type="http://schemas.openxmlformats.org/officeDocument/2006/relationships/image" Target="../media/image31.png"/><Relationship Id="rId7" Type="http://schemas.openxmlformats.org/officeDocument/2006/relationships/image" Target="../media/image28.svg"/><Relationship Id="rId2" Type="http://schemas.openxmlformats.org/officeDocument/2006/relationships/image" Target="../media/image12.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svg"/><Relationship Id="rId10" Type="http://schemas.openxmlformats.org/officeDocument/2006/relationships/image" Target="../media/image30.png"/><Relationship Id="rId19" Type="http://schemas.openxmlformats.org/officeDocument/2006/relationships/image" Target="../media/image126.png"/><Relationship Id="rId4" Type="http://schemas.openxmlformats.org/officeDocument/2006/relationships/image" Target="../media/image24.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129.png"/><Relationship Id="rId3" Type="http://schemas.openxmlformats.org/officeDocument/2006/relationships/image" Target="../media/image13.svg"/><Relationship Id="rId21" Type="http://schemas.openxmlformats.org/officeDocument/2006/relationships/image" Target="../media/image132.png"/><Relationship Id="rId7" Type="http://schemas.openxmlformats.org/officeDocument/2006/relationships/image" Target="../media/image28.svg"/><Relationship Id="rId17" Type="http://schemas.openxmlformats.org/officeDocument/2006/relationships/image" Target="../media/image128.png"/><Relationship Id="rId2" Type="http://schemas.openxmlformats.org/officeDocument/2006/relationships/image" Target="../media/image12.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svg"/><Relationship Id="rId23" Type="http://schemas.openxmlformats.org/officeDocument/2006/relationships/image" Target="../media/image31.png"/><Relationship Id="rId19" Type="http://schemas.openxmlformats.org/officeDocument/2006/relationships/image" Target="../media/image130.png"/><Relationship Id="rId4" Type="http://schemas.openxmlformats.org/officeDocument/2006/relationships/image" Target="../media/image24.png"/><Relationship Id="rId9" Type="http://schemas.microsoft.com/office/2007/relationships/hdphoto" Target="../media/hdphoto3.wdp"/><Relationship Id="rId22" Type="http://schemas.openxmlformats.org/officeDocument/2006/relationships/image" Target="../media/image133.png"/></Relationships>
</file>

<file path=ppt/slides/_rels/slide33.xml.rels><?xml version="1.0" encoding="UTF-8" standalone="yes"?>
<Relationships xmlns="http://schemas.openxmlformats.org/package/2006/relationships"><Relationship Id="rId18" Type="http://schemas.openxmlformats.org/officeDocument/2006/relationships/image" Target="../media/image134.png"/><Relationship Id="rId26" Type="http://schemas.openxmlformats.org/officeDocument/2006/relationships/image" Target="../media/image39.svg"/><Relationship Id="rId3" Type="http://schemas.openxmlformats.org/officeDocument/2006/relationships/image" Target="../media/image13.svg"/><Relationship Id="rId21" Type="http://schemas.openxmlformats.org/officeDocument/2006/relationships/image" Target="../media/image34.png"/><Relationship Id="rId25" Type="http://schemas.openxmlformats.org/officeDocument/2006/relationships/image" Target="../media/image38.png"/><Relationship Id="rId2" Type="http://schemas.openxmlformats.org/officeDocument/2006/relationships/image" Target="../media/image12.png"/><Relationship Id="rId20" Type="http://schemas.openxmlformats.org/officeDocument/2006/relationships/image" Target="../media/image37.svg"/><Relationship Id="rId1" Type="http://schemas.openxmlformats.org/officeDocument/2006/relationships/slideLayout" Target="../slideLayouts/slideLayout7.xml"/><Relationship Id="rId24" Type="http://schemas.openxmlformats.org/officeDocument/2006/relationships/image" Target="../media/image33.svg"/><Relationship Id="rId5" Type="http://schemas.openxmlformats.org/officeDocument/2006/relationships/image" Target="../media/image42.svg"/><Relationship Id="rId23" Type="http://schemas.openxmlformats.org/officeDocument/2006/relationships/image" Target="../media/image32.png"/><Relationship Id="rId19" Type="http://schemas.openxmlformats.org/officeDocument/2006/relationships/image" Target="../media/image36.png"/><Relationship Id="rId4" Type="http://schemas.openxmlformats.org/officeDocument/2006/relationships/image" Target="../media/image41.png"/><Relationship Id="rId22" Type="http://schemas.openxmlformats.org/officeDocument/2006/relationships/image" Target="../media/image35.svg"/><Relationship Id="rId27" Type="http://schemas.openxmlformats.org/officeDocument/2006/relationships/image" Target="../media/image116.png"/></Relationships>
</file>

<file path=ppt/slides/_rels/slide34.xml.rels><?xml version="1.0" encoding="UTF-8" standalone="yes"?>
<Relationships xmlns="http://schemas.openxmlformats.org/package/2006/relationships"><Relationship Id="rId18" Type="http://schemas.openxmlformats.org/officeDocument/2006/relationships/image" Target="../media/image117.png"/><Relationship Id="rId3" Type="http://schemas.openxmlformats.org/officeDocument/2006/relationships/image" Target="../media/image13.svg"/><Relationship Id="rId7" Type="http://schemas.openxmlformats.org/officeDocument/2006/relationships/image" Target="../media/image51.svg"/><Relationship Id="rId17" Type="http://schemas.openxmlformats.org/officeDocument/2006/relationships/image" Target="../media/image136.png"/><Relationship Id="rId2" Type="http://schemas.openxmlformats.org/officeDocument/2006/relationships/image" Target="../media/image12.png"/><Relationship Id="rId16" Type="http://schemas.openxmlformats.org/officeDocument/2006/relationships/image" Target="../media/image1350.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38.png"/><Relationship Id="rId3" Type="http://schemas.openxmlformats.org/officeDocument/2006/relationships/image" Target="../media/image17.svg"/><Relationship Id="rId7" Type="http://schemas.openxmlformats.org/officeDocument/2006/relationships/image" Target="../media/image58.svg"/><Relationship Id="rId67" Type="http://schemas.openxmlformats.org/officeDocument/2006/relationships/image" Target="../media/image143.png"/><Relationship Id="rId2" Type="http://schemas.openxmlformats.org/officeDocument/2006/relationships/image" Target="../media/image16.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66" Type="http://schemas.openxmlformats.org/officeDocument/2006/relationships/image" Target="../media/image142.png"/><Relationship Id="rId5" Type="http://schemas.openxmlformats.org/officeDocument/2006/relationships/image" Target="../media/image56.svg"/><Relationship Id="rId15" Type="http://schemas.openxmlformats.org/officeDocument/2006/relationships/image" Target="../media/image124.png"/><Relationship Id="rId10" Type="http://schemas.openxmlformats.org/officeDocument/2006/relationships/image" Target="../media/image61.png"/><Relationship Id="rId65" Type="http://schemas.openxmlformats.org/officeDocument/2006/relationships/image" Target="../media/image14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139.png"/></Relationships>
</file>

<file path=ppt/slides/_rels/slide3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144.png"/><Relationship Id="rId3" Type="http://schemas.openxmlformats.org/officeDocument/2006/relationships/image" Target="../media/image16.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17.svg"/><Relationship Id="rId9" Type="http://schemas.openxmlformats.org/officeDocument/2006/relationships/image" Target="../media/image59.png"/><Relationship Id="rId1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45.svg"/><Relationship Id="rId17" Type="http://schemas.openxmlformats.org/officeDocument/2006/relationships/image" Target="../media/image137.png"/><Relationship Id="rId2" Type="http://schemas.openxmlformats.org/officeDocument/2006/relationships/image" Target="../media/image12.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146.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sv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28.sv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svg"/><Relationship Id="rId7"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5.sv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550.png"/><Relationship Id="rId4" Type="http://schemas.openxmlformats.org/officeDocument/2006/relationships/image" Target="../media/image149.pn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58.png"/><Relationship Id="rId2"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49.png"/></Relationships>
</file>

<file path=ppt/slides/_rels/slide43.xml.rels><?xml version="1.0" encoding="UTF-8" standalone="yes"?>
<Relationships xmlns="http://schemas.openxmlformats.org/package/2006/relationships"><Relationship Id="rId8" Type="http://schemas.openxmlformats.org/officeDocument/2006/relationships/image" Target="../media/image162.png"/><Relationship Id="rId3" Type="http://schemas.microsoft.com/office/2007/relationships/hdphoto" Target="../media/hdphoto6.wdp"/><Relationship Id="rId7" Type="http://schemas.openxmlformats.org/officeDocument/2006/relationships/image" Target="../media/image161.png"/><Relationship Id="rId2"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49.png"/><Relationship Id="rId9" Type="http://schemas.openxmlformats.org/officeDocument/2006/relationships/image" Target="../media/image163.png"/></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65.png"/><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6.png"/><Relationship Id="rId3" Type="http://schemas.openxmlformats.org/officeDocument/2006/relationships/image" Target="../media/image17.svg"/><Relationship Id="rId7" Type="http://schemas.openxmlformats.org/officeDocument/2006/relationships/image" Target="../media/image5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167.png"/></Relationships>
</file>

<file path=ppt/slides/_rels/slide4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2.svg"/><Relationship Id="rId12" Type="http://schemas.openxmlformats.org/officeDocument/2006/relationships/image" Target="../media/image17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70.png"/><Relationship Id="rId5" Type="http://schemas.openxmlformats.org/officeDocument/2006/relationships/image" Target="../media/image49.svg"/><Relationship Id="rId10" Type="http://schemas.openxmlformats.org/officeDocument/2006/relationships/image" Target="../media/image16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7.svg"/><Relationship Id="rId7" Type="http://schemas.openxmlformats.org/officeDocument/2006/relationships/image" Target="../media/image62.svg"/><Relationship Id="rId2" Type="http://schemas.openxmlformats.org/officeDocument/2006/relationships/image" Target="../media/image16.png"/><Relationship Id="rId16"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5" Type="http://schemas.openxmlformats.org/officeDocument/2006/relationships/image" Target="../media/image173.png"/><Relationship Id="rId4" Type="http://schemas.openxmlformats.org/officeDocument/2006/relationships/image" Target="../media/image59.png"/><Relationship Id="rId9" Type="http://schemas.openxmlformats.org/officeDocument/2006/relationships/image" Target="../media/image56.svg"/><Relationship Id="rId14" Type="http://schemas.openxmlformats.org/officeDocument/2006/relationships/image" Target="../media/image172.png"/></Relationships>
</file>

<file path=ppt/slides/_rels/slide4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76.png"/><Relationship Id="rId5" Type="http://schemas.openxmlformats.org/officeDocument/2006/relationships/image" Target="../media/image49.svg"/><Relationship Id="rId10" Type="http://schemas.openxmlformats.org/officeDocument/2006/relationships/image" Target="../media/image175.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2.svg"/><Relationship Id="rId12" Type="http://schemas.openxmlformats.org/officeDocument/2006/relationships/image" Target="../media/image17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77.png"/><Relationship Id="rId5" Type="http://schemas.openxmlformats.org/officeDocument/2006/relationships/image" Target="../media/image49.svg"/><Relationship Id="rId10" Type="http://schemas.openxmlformats.org/officeDocument/2006/relationships/image" Target="../media/image175.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79.png"/><Relationship Id="rId3" Type="http://schemas.openxmlformats.org/officeDocument/2006/relationships/image" Target="../media/image17.svg"/><Relationship Id="rId7" Type="http://schemas.openxmlformats.org/officeDocument/2006/relationships/image" Target="../media/image58.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180.png"/></Relationships>
</file>

<file path=ppt/slides/_rels/slide52.xml.rels><?xml version="1.0" encoding="UTF-8" standalone="yes"?>
<Relationships xmlns="http://schemas.openxmlformats.org/package/2006/relationships"><Relationship Id="rId13" Type="http://schemas.openxmlformats.org/officeDocument/2006/relationships/image" Target="../media/image184.png"/><Relationship Id="rId3" Type="http://schemas.openxmlformats.org/officeDocument/2006/relationships/image" Target="../media/image13.svg"/><Relationship Id="rId7" Type="http://schemas.openxmlformats.org/officeDocument/2006/relationships/image" Target="../media/image152.svg"/><Relationship Id="rId12" Type="http://schemas.openxmlformats.org/officeDocument/2006/relationships/image" Target="../media/image183.png"/><Relationship Id="rId17" Type="http://schemas.openxmlformats.org/officeDocument/2006/relationships/image" Target="../media/image188.png"/><Relationship Id="rId2" Type="http://schemas.openxmlformats.org/officeDocument/2006/relationships/image" Target="../media/image12.png"/><Relationship Id="rId16"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82.png"/><Relationship Id="rId5" Type="http://schemas.openxmlformats.org/officeDocument/2006/relationships/image" Target="../media/image49.sv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48.png"/><Relationship Id="rId14" Type="http://schemas.openxmlformats.org/officeDocument/2006/relationships/image" Target="../media/image185.png"/></Relationships>
</file>

<file path=ppt/slides/_rels/slide5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3.svg"/><Relationship Id="rId7"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5.sv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45.svg"/><Relationship Id="rId2" Type="http://schemas.openxmlformats.org/officeDocument/2006/relationships/image" Target="../media/image12.png"/><Relationship Id="rId16" Type="http://schemas.openxmlformats.org/officeDocument/2006/relationships/image" Target="../media/image190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190.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45.svg"/><Relationship Id="rId17" Type="http://schemas.openxmlformats.org/officeDocument/2006/relationships/image" Target="../media/image153.png"/><Relationship Id="rId2" Type="http://schemas.openxmlformats.org/officeDocument/2006/relationships/image" Target="../media/image12.png"/><Relationship Id="rId16"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191.png"/><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6" Type="http://schemas.openxmlformats.org/officeDocument/2006/relationships/image" Target="../media/image195.png"/><Relationship Id="rId1" Type="http://schemas.openxmlformats.org/officeDocument/2006/relationships/slideLayout" Target="../slideLayouts/slideLayout7.xml"/><Relationship Id="rId15" Type="http://schemas.openxmlformats.org/officeDocument/2006/relationships/image" Target="../media/image194.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svg"/><Relationship Id="rId7" Type="http://schemas.openxmlformats.org/officeDocument/2006/relationships/image" Target="../media/image16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33.svg"/><Relationship Id="rId5" Type="http://schemas.openxmlformats.org/officeDocument/2006/relationships/image" Target="../media/image155.svg"/><Relationship Id="rId10" Type="http://schemas.openxmlformats.org/officeDocument/2006/relationships/image" Target="../media/image32.png"/><Relationship Id="rId4" Type="http://schemas.openxmlformats.org/officeDocument/2006/relationships/image" Target="../media/image154.png"/><Relationship Id="rId9" Type="http://schemas.openxmlformats.org/officeDocument/2006/relationships/image" Target="../media/image39.svg"/></Relationships>
</file>

<file path=ppt/slides/_rels/slide5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3.svg"/><Relationship Id="rId7" Type="http://schemas.openxmlformats.org/officeDocument/2006/relationships/image" Target="../media/image19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56.svg"/><Relationship Id="rId10" Type="http://schemas.openxmlformats.org/officeDocument/2006/relationships/image" Target="../media/image196.png"/><Relationship Id="rId4" Type="http://schemas.openxmlformats.org/officeDocument/2006/relationships/image" Target="../media/image55.png"/><Relationship Id="rId9" Type="http://schemas.openxmlformats.org/officeDocument/2006/relationships/image" Target="../media/image194.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svg"/><Relationship Id="rId7"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270.png"/><Relationship Id="rId3" Type="http://schemas.openxmlformats.org/officeDocument/2006/relationships/image" Target="../media/image13.svg"/><Relationship Id="rId21" Type="http://schemas.openxmlformats.org/officeDocument/2006/relationships/image" Target="../media/image300.png"/><Relationship Id="rId7" Type="http://schemas.openxmlformats.org/officeDocument/2006/relationships/image" Target="../media/image28.svg"/><Relationship Id="rId2" Type="http://schemas.openxmlformats.org/officeDocument/2006/relationships/image" Target="../media/image12.png"/><Relationship Id="rId20"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svg"/><Relationship Id="rId10" Type="http://schemas.openxmlformats.org/officeDocument/2006/relationships/image" Target="../media/image30.png"/><Relationship Id="rId19"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3.wdp"/><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26" Type="http://schemas.openxmlformats.org/officeDocument/2006/relationships/image" Target="../media/image43.png"/><Relationship Id="rId3" Type="http://schemas.openxmlformats.org/officeDocument/2006/relationships/image" Target="../media/image13.svg"/><Relationship Id="rId21" Type="http://schemas.openxmlformats.org/officeDocument/2006/relationships/image" Target="../media/image40.png"/><Relationship Id="rId7" Type="http://schemas.openxmlformats.org/officeDocument/2006/relationships/image" Target="../media/image35.svg"/><Relationship Id="rId25" Type="http://schemas.openxmlformats.org/officeDocument/2006/relationships/image" Target="../media/image400.png"/><Relationship Id="rId2" Type="http://schemas.openxmlformats.org/officeDocument/2006/relationships/image" Target="../media/image12.png"/><Relationship Id="rId20" Type="http://schemas.openxmlformats.org/officeDocument/2006/relationships/image" Target="../media/image36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42.svg"/><Relationship Id="rId5" Type="http://schemas.openxmlformats.org/officeDocument/2006/relationships/image" Target="../media/image33.svg"/><Relationship Id="rId23"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22" Type="http://schemas.openxmlformats.org/officeDocument/2006/relationships/image" Target="../media/image380.png"/></Relationships>
</file>

<file path=ppt/slides/_rels/slide9.xml.rels><?xml version="1.0" encoding="UTF-8" standalone="yes"?>
<Relationships xmlns="http://schemas.openxmlformats.org/package/2006/relationships"><Relationship Id="rId18" Type="http://schemas.openxmlformats.org/officeDocument/2006/relationships/image" Target="../media/image46.png"/><Relationship Id="rId3" Type="http://schemas.openxmlformats.org/officeDocument/2006/relationships/image" Target="../media/image13.svg"/><Relationship Id="rId7" Type="http://schemas.openxmlformats.org/officeDocument/2006/relationships/image" Target="../media/image45.svg"/><Relationship Id="rId17" Type="http://schemas.openxmlformats.org/officeDocument/2006/relationships/image" Target="../media/image45.png"/><Relationship Id="rId2" Type="http://schemas.openxmlformats.org/officeDocument/2006/relationships/image" Target="../media/image12.png"/><Relationship Id="rId16" Type="http://schemas.openxmlformats.org/officeDocument/2006/relationships/image" Target="../media/image4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430.png"/><Relationship Id="rId19" Type="http://schemas.openxmlformats.org/officeDocument/2006/relationships/image" Target="../media/image4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a:solidFill>
                  <a:schemeClr val="bg1"/>
                </a:solidFill>
                <a:latin typeface="Arial"/>
                <a:cs typeface="Arial"/>
                <a:sym typeface="Anton"/>
              </a:rPr>
              <a:t>CHÀO MỪNG CÁC EM </a:t>
            </a:r>
          </a:p>
          <a:p>
            <a:pPr algn="ctr">
              <a:lnSpc>
                <a:spcPct val="150000"/>
              </a:lnSpc>
              <a:defRPr/>
            </a:pPr>
            <a:r>
              <a:rPr lang="en-US" sz="7500" b="1" kern="0" dirty="0">
                <a:solidFill>
                  <a:schemeClr val="bg1"/>
                </a:solidFill>
                <a:latin typeface="Arial"/>
                <a:cs typeface="Arial"/>
                <a:sym typeface="Anton"/>
              </a:rPr>
              <a:t>ĐẾN VỚI BUỔI </a:t>
            </a:r>
            <a:r>
              <a:rPr lang="en-US" sz="7500" b="1" kern="0">
                <a:solidFill>
                  <a:schemeClr val="bg1"/>
                </a:solidFill>
                <a:latin typeface="Arial"/>
                <a:cs typeface="Arial"/>
                <a:sym typeface="Anton"/>
              </a:rPr>
              <a:t>HỌC HÔM </a:t>
            </a:r>
            <a:r>
              <a:rPr lang="en-US" sz="7500" b="1" kern="0" dirty="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513348" y="861971"/>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349656" y="190500"/>
              <a:ext cx="4860626"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dụ 1: </a:t>
              </a:r>
              <a:r>
                <a:rPr lang="nl-NL"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 tr5)</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680947" y="5201587"/>
                <a:ext cx="11162294" cy="13139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8</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2</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0,</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4</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2</m:t>
                              </m:r>
                            </m:sup>
                          </m:sSup>
                        </m:den>
                      </m:f>
                      <m:r>
                        <a:rPr lang="en-US" sz="4000" b="0" i="1" smtClean="0">
                          <a:latin typeface="Cambria Math" panose="02040503050406030204" pitchFamily="18" charset="0"/>
                        </a:rPr>
                        <m:t> </m:t>
                      </m:r>
                      <m:r>
                        <a:rPr lang="en-US" sz="4000" i="0">
                          <a:latin typeface="Cambria Math" panose="02040503050406030204" pitchFamily="18" charset="0"/>
                        </a:rPr>
                        <m:t>=</m:t>
                      </m:r>
                      <m:r>
                        <a:rPr lang="en-US" sz="4000" b="0" i="1" smtClean="0">
                          <a:latin typeface="Cambria Math" panose="02040503050406030204" pitchFamily="18" charset="0"/>
                        </a:rPr>
                        <m:t> </m:t>
                      </m:r>
                      <m:sSup>
                        <m:sSupPr>
                          <m:ctrlPr>
                            <a:rPr lang="en-US" sz="4000" i="1">
                              <a:latin typeface="Cambria Math" panose="02040503050406030204" pitchFamily="18" charset="0"/>
                            </a:rPr>
                          </m:ctrlPr>
                        </m:sSupPr>
                        <m:e>
                          <m:r>
                            <a:rPr lang="en-US" sz="4000" b="0" i="1" smtClean="0">
                              <a:latin typeface="Cambria Math" panose="02040503050406030204" pitchFamily="18" charset="0"/>
                            </a:rPr>
                            <m:t> </m:t>
                          </m:r>
                          <m:r>
                            <a:rPr lang="en-US" sz="4000" i="0">
                              <a:latin typeface="Cambria Math" panose="02040503050406030204" pitchFamily="18" charset="0"/>
                            </a:rPr>
                            <m:t>2</m:t>
                          </m:r>
                        </m:e>
                        <m:sup>
                          <m:r>
                            <a:rPr lang="en-US" sz="4000" i="0">
                              <a:latin typeface="Cambria Math" panose="02040503050406030204" pitchFamily="18" charset="0"/>
                            </a:rPr>
                            <m:t>8</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6</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0,</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4</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4</m:t>
                              </m:r>
                            </m:sup>
                          </m:sSup>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3680947" y="5201587"/>
                <a:ext cx="11162294" cy="1313949"/>
              </a:xfrm>
              <a:prstGeom prst="rect">
                <a:avLst/>
              </a:prstGeom>
              <a:blipFill>
                <a:blip r:embed="rId16"/>
                <a:stretch>
                  <a:fillRect/>
                </a:stretch>
              </a:blipFill>
            </p:spPr>
            <p:txBody>
              <a:bodyPr/>
              <a:lstStyle/>
              <a:p>
                <a:r>
                  <a:rPr lang="en-US">
                    <a:noFill/>
                  </a:rPr>
                  <a:t> </a:t>
                </a:r>
              </a:p>
            </p:txBody>
          </p:sp>
        </mc:Fallback>
      </mc:AlternateContent>
      <p:sp>
        <p:nvSpPr>
          <p:cNvPr id="9" name="TextBox 8"/>
          <p:cNvSpPr txBox="1"/>
          <p:nvPr/>
        </p:nvSpPr>
        <p:spPr>
          <a:xfrm>
            <a:off x="5573305" y="1078538"/>
            <a:ext cx="6019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 giá trị của biểu thức:</a:t>
            </a:r>
          </a:p>
        </p:txBody>
      </p:sp>
      <mc:AlternateContent xmlns:mc="http://schemas.openxmlformats.org/markup-compatibility/2006" xmlns:a14="http://schemas.microsoft.com/office/drawing/2010/main">
        <mc:Choice Requires="a14">
          <p:sp>
            <p:nvSpPr>
              <p:cNvPr id="11" name="Rectangle 10"/>
              <p:cNvSpPr/>
              <p:nvPr/>
            </p:nvSpPr>
            <p:spPr>
              <a:xfrm>
                <a:off x="5535204" y="2086692"/>
                <a:ext cx="7241085"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e>
                          </m:d>
                        </m:e>
                        <m:sup>
                          <m:r>
                            <a:rPr lang="en-US" sz="4000">
                              <a:solidFill>
                                <a:prstClr val="black"/>
                              </a:solidFill>
                              <a:latin typeface="Cambria Math" panose="02040503050406030204" pitchFamily="18" charset="0"/>
                            </a:rPr>
                            <m:t>−8</m:t>
                          </m:r>
                        </m:sup>
                      </m:sSup>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8</m:t>
                          </m:r>
                        </m:e>
                        <m:sup>
                          <m:r>
                            <a:rPr lang="en-US" sz="4000">
                              <a:solidFill>
                                <a:prstClr val="black"/>
                              </a:solidFill>
                              <a:latin typeface="Cambria Math" panose="02040503050406030204" pitchFamily="18" charset="0"/>
                            </a:rPr>
                            <m:t>−2</m:t>
                          </m:r>
                        </m:sup>
                      </m:sSup>
                      <m:r>
                        <a:rPr lang="en-US" sz="4000" smtClean="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0,2</m:t>
                              </m:r>
                            </m:e>
                          </m:d>
                        </m:e>
                        <m:sup>
                          <m:r>
                            <a:rPr lang="en-US" sz="4000">
                              <a:solidFill>
                                <a:prstClr val="black"/>
                              </a:solidFill>
                              <a:latin typeface="Cambria Math" panose="02040503050406030204" pitchFamily="18" charset="0"/>
                            </a:rPr>
                            <m:t>−4</m:t>
                          </m:r>
                        </m:sup>
                      </m:sSup>
                      <m:r>
                        <a:rPr lang="en-US" sz="400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5</m:t>
                          </m:r>
                        </m:e>
                        <m:sup>
                          <m:r>
                            <a:rPr lang="en-US" sz="4000">
                              <a:solidFill>
                                <a:prstClr val="black"/>
                              </a:solidFill>
                              <a:latin typeface="Cambria Math" panose="02040503050406030204" pitchFamily="18" charset="0"/>
                            </a:rPr>
                            <m:t>−2</m:t>
                          </m:r>
                        </m:sup>
                      </m:sSup>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5535204" y="2086692"/>
                <a:ext cx="7241085" cy="1596976"/>
              </a:xfrm>
              <a:prstGeom prst="rect">
                <a:avLst/>
              </a:prstGeom>
              <a:blipFill>
                <a:blip r:embed="rId17"/>
                <a:stretch>
                  <a:fillRect/>
                </a:stretch>
              </a:blipFill>
            </p:spPr>
            <p:txBody>
              <a:bodyPr/>
              <a:lstStyle/>
              <a:p>
                <a:r>
                  <a:rPr lang="en-US">
                    <a:noFill/>
                  </a:rPr>
                  <a:t> </a:t>
                </a:r>
              </a:p>
            </p:txBody>
          </p:sp>
        </mc:Fallback>
      </mc:AlternateContent>
      <p:sp>
        <p:nvSpPr>
          <p:cNvPr id="21" name="Oval Callout 20"/>
          <p:cNvSpPr/>
          <p:nvPr/>
        </p:nvSpPr>
        <p:spPr>
          <a:xfrm>
            <a:off x="2286000" y="3970105"/>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4900147" y="6790583"/>
                <a:ext cx="3878946" cy="133587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2</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smtClean="0">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0,2 . 5</m:t>
                                  </m:r>
                                </m:e>
                              </m:d>
                            </m:e>
                            <m:sup>
                              <m:r>
                                <a:rPr lang="en-US" sz="4000" b="0" i="1" smtClean="0">
                                  <a:solidFill>
                                    <a:prstClr val="black"/>
                                  </a:solidFill>
                                  <a:latin typeface="Cambria Math" panose="02040503050406030204" pitchFamily="18" charset="0"/>
                                </a:rPr>
                                <m:t>4</m:t>
                              </m:r>
                            </m:sup>
                          </m:sSup>
                        </m:den>
                      </m:f>
                    </m:oMath>
                  </m:oMathPara>
                </a14:m>
                <a:endParaRPr lang="en-US" sz="4000" i="1">
                  <a:solidFill>
                    <a:prstClr val="black"/>
                  </a:solidFill>
                  <a:latin typeface="Cambria Math" panose="020405030504060302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900147" y="6790583"/>
                <a:ext cx="3878946" cy="133587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900147" y="8465589"/>
                <a:ext cx="2956066"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=4+1=5</m:t>
                      </m:r>
                    </m:oMath>
                  </m:oMathPara>
                </a14:m>
                <a:endParaRPr lang="en-US" sz="4000">
                  <a:solidFill>
                    <a:prstClr val="black"/>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900147" y="8465589"/>
                <a:ext cx="2956066" cy="707886"/>
              </a:xfrm>
              <a:prstGeom prst="rect">
                <a:avLst/>
              </a:prstGeom>
              <a:blipFill>
                <a:blip r:embed="rId19"/>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20"/>
          <a:stretch>
            <a:fillRect/>
          </a:stretch>
        </p:blipFill>
        <p:spPr>
          <a:xfrm>
            <a:off x="16242281" y="8919730"/>
            <a:ext cx="1621677" cy="1213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21"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
            <a:ext cx="18440400" cy="10287000"/>
          </a:xfrm>
          <a:prstGeom prst="rect">
            <a:avLst/>
          </a:prstGeom>
        </p:spPr>
      </p:pic>
      <p:sp>
        <p:nvSpPr>
          <p:cNvPr id="3" name="AutoShape 3"/>
          <p:cNvSpPr/>
          <p:nvPr/>
        </p:nvSpPr>
        <p:spPr>
          <a:xfrm>
            <a:off x="-533400" y="374596"/>
            <a:ext cx="19278600" cy="995050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1699" y="-147350"/>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806362">
            <a:off x="17177973" y="9161588"/>
            <a:ext cx="1575118" cy="118277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61292">
            <a:off x="90720" y="9566999"/>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5169" y="653822"/>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85245" y="-120501"/>
            <a:ext cx="838200" cy="842797"/>
          </a:xfrm>
          <a:prstGeom prst="rect">
            <a:avLst/>
          </a:prstGeom>
        </p:spPr>
      </p:pic>
      <p:grpSp>
        <p:nvGrpSpPr>
          <p:cNvPr id="6" name="Group 5"/>
          <p:cNvGrpSpPr/>
          <p:nvPr/>
        </p:nvGrpSpPr>
        <p:grpSpPr>
          <a:xfrm>
            <a:off x="7066122" y="486533"/>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15200" y="431021"/>
              <a:ext cx="3733800" cy="1131079"/>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Rectangle 6"/>
              <p:cNvSpPr/>
              <p:nvPr/>
            </p:nvSpPr>
            <p:spPr>
              <a:xfrm>
                <a:off x="6786167" y="8864403"/>
                <a:ext cx="4677277"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1,67262.1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−27</m:t>
                        </m:r>
                      </m:sup>
                    </m:sSup>
                  </m:oMath>
                </a14:m>
                <a:r>
                  <a:rPr lang="nl-NL" sz="4000">
                    <a:effectLst/>
                    <a:latin typeface="Times New Roman" panose="02020603050405020304" pitchFamily="18" charset="0"/>
                    <a:ea typeface="Calibri" panose="020F0502020204030204" pitchFamily="34" charset="0"/>
                    <a:cs typeface="Times New Roman" panose="02020603050405020304" pitchFamily="18" charset="0"/>
                  </a:rPr>
                  <a:t> kg</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786167" y="8864403"/>
                <a:ext cx="4677277" cy="1015663"/>
              </a:xfrm>
              <a:prstGeom prst="rect">
                <a:avLst/>
              </a:prstGeom>
              <a:blipFill>
                <a:blip r:embed="rId13"/>
                <a:stretch>
                  <a:fillRect/>
                </a:stretch>
              </a:blipFill>
            </p:spPr>
            <p:txBody>
              <a:bodyPr/>
              <a:lstStyle/>
              <a:p>
                <a:r>
                  <a:rPr lang="en-US">
                    <a:noFill/>
                  </a:rPr>
                  <a:t> </a:t>
                </a:r>
              </a:p>
            </p:txBody>
          </p:sp>
        </mc:Fallback>
      </mc:AlternateContent>
      <p:grpSp>
        <p:nvGrpSpPr>
          <p:cNvPr id="21" name="Group 20"/>
          <p:cNvGrpSpPr/>
          <p:nvPr/>
        </p:nvGrpSpPr>
        <p:grpSpPr>
          <a:xfrm>
            <a:off x="135169" y="1719966"/>
            <a:ext cx="17865262" cy="7478970"/>
            <a:chOff x="224550" y="1812378"/>
            <a:chExt cx="17865262" cy="7478970"/>
          </a:xfrm>
        </p:grpSpPr>
        <mc:AlternateContent xmlns:mc="http://schemas.openxmlformats.org/markup-compatibility/2006" xmlns:a14="http://schemas.microsoft.com/office/drawing/2010/main">
          <mc:Choice Requires="a14">
            <p:sp>
              <p:nvSpPr>
                <p:cNvPr id="9" name="TextBox 8"/>
                <p:cNvSpPr txBox="1"/>
                <p:nvPr/>
              </p:nvSpPr>
              <p:spPr>
                <a:xfrm>
                  <a:off x="224550" y="1812378"/>
                  <a:ext cx="17865262" cy="7478970"/>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Một số dương </a:t>
                  </a:r>
                  <a14:m>
                    <m:oMath xmlns:m="http://schemas.openxmlformats.org/officeDocument/2006/math">
                      <m:r>
                        <a:rPr lang="en-US" sz="4000" i="1" smtClean="0">
                          <a:latin typeface="Cambria Math" panose="02040503050406030204" pitchFamily="18" charset="0"/>
                          <a:cs typeface="Arial" panose="020B0604020202020204" pitchFamily="34" charset="0"/>
                        </a:rPr>
                        <m:t>𝑥</m:t>
                      </m:r>
                    </m:oMath>
                  </a14:m>
                  <a:r>
                    <a:rPr lang="en-US" sz="4000">
                      <a:latin typeface="Arial" panose="020B0604020202020204" pitchFamily="34" charset="0"/>
                      <a:cs typeface="Arial" panose="020B0604020202020204" pitchFamily="34" charset="0"/>
                    </a:rPr>
                    <a:t> được gọi là viết dưới dạng </a:t>
                  </a:r>
                  <a:r>
                    <a:rPr lang="en-US" sz="4000" i="1">
                      <a:latin typeface="Arial" panose="020B0604020202020204" pitchFamily="34" charset="0"/>
                      <a:cs typeface="Arial" panose="020B0604020202020204" pitchFamily="34" charset="0"/>
                    </a:rPr>
                    <a:t>kí hiệu khoa học </a:t>
                  </a:r>
                  <a:r>
                    <a:rPr lang="en-US" sz="4000">
                      <a:latin typeface="Arial" panose="020B0604020202020204" pitchFamily="34" charset="0"/>
                      <a:cs typeface="Arial" panose="020B0604020202020204" pitchFamily="34" charset="0"/>
                    </a:rPr>
                    <a:t>nếu                      </a:t>
                  </a:r>
                </a:p>
                <a:p>
                  <a:pPr>
                    <a:lnSpc>
                      <a:spcPct val="150000"/>
                    </a:lnSpc>
                  </a:pPr>
                  <a:r>
                    <a:rPr lang="en-US" sz="4000">
                      <a:latin typeface="Arial" panose="020B0604020202020204" pitchFamily="34" charset="0"/>
                      <a:cs typeface="Arial" panose="020B0604020202020204" pitchFamily="34" charset="0"/>
                    </a:rPr>
                    <a:t>ở đó </a:t>
                  </a:r>
                  <a14:m>
                    <m:oMath xmlns:m="http://schemas.openxmlformats.org/officeDocument/2006/math">
                      <m:r>
                        <a:rPr lang="en-US" sz="4000" b="0" i="1" smtClean="0">
                          <a:latin typeface="Cambria Math" panose="02040503050406030204" pitchFamily="18" charset="0"/>
                          <a:cs typeface="Arial" panose="020B0604020202020204" pitchFamily="34" charset="0"/>
                        </a:rPr>
                        <m:t>1</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𝑎</m:t>
                      </m:r>
                      <m:r>
                        <a:rPr lang="en-US" sz="4000" b="0" i="1" smtClean="0">
                          <a:latin typeface="Cambria Math" panose="02040503050406030204" pitchFamily="18" charset="0"/>
                          <a:ea typeface="Cambria Math" panose="02040503050406030204" pitchFamily="18" charset="0"/>
                          <a:cs typeface="Arial" panose="020B0604020202020204" pitchFamily="34" charset="0"/>
                        </a:rPr>
                        <m:t>≤10</m:t>
                      </m:r>
                    </m:oMath>
                  </a14:m>
                  <a:r>
                    <a:rPr lang="en-US" sz="4000">
                      <a:latin typeface="Arial" panose="020B0604020202020204" pitchFamily="34" charset="0"/>
                      <a:cs typeface="Arial" panose="020B0604020202020204" pitchFamily="34" charset="0"/>
                    </a:rPr>
                    <a:t> và </a:t>
                  </a:r>
                  <a14:m>
                    <m:oMath xmlns:m="http://schemas.openxmlformats.org/officeDocument/2006/math">
                      <m:r>
                        <a:rPr lang="en-US" sz="4000" b="0" i="1" smtClean="0">
                          <a:latin typeface="Cambria Math" panose="02040503050406030204" pitchFamily="18" charset="0"/>
                          <a:cs typeface="Arial" panose="020B0604020202020204" pitchFamily="34" charset="0"/>
                        </a:rPr>
                        <m:t>𝑚</m:t>
                      </m:r>
                    </m:oMath>
                  </a14:m>
                  <a:r>
                    <a:rPr lang="en-US" sz="4000">
                      <a:latin typeface="Arial" panose="020B0604020202020204" pitchFamily="34" charset="0"/>
                      <a:cs typeface="Arial" panose="020B0604020202020204" pitchFamily="34" charset="0"/>
                    </a:rPr>
                    <a:t> là một số nguyên. Hãy viết các số liệu sau dưới dạng kí hiệu khoa học:  </a:t>
                  </a:r>
                </a:p>
                <a:p>
                  <a:pPr marL="742950" indent="-742950">
                    <a:lnSpc>
                      <a:spcPct val="150000"/>
                    </a:lnSpc>
                    <a:buAutoNum type="alphaLcParenR"/>
                  </a:pPr>
                  <a:r>
                    <a:rPr lang="en-US" sz="4000">
                      <a:latin typeface="Arial" panose="020B0604020202020204" pitchFamily="34" charset="0"/>
                      <a:cs typeface="Arial" panose="020B0604020202020204" pitchFamily="34" charset="0"/>
                    </a:rPr>
                    <a:t>Khối lượng của Trái Đất khoảng 5 980 000 000 000 000 000 000 000 kg;</a:t>
                  </a:r>
                </a:p>
                <a:p>
                  <a:pPr marL="742950" indent="-742950">
                    <a:lnSpc>
                      <a:spcPct val="150000"/>
                    </a:lnSpc>
                    <a:buAutoNum type="alphaLcParenR"/>
                  </a:pPr>
                  <a:endParaRPr lang="en-US" sz="4000">
                    <a:latin typeface="Arial" panose="020B0604020202020204" pitchFamily="34" charset="0"/>
                    <a:cs typeface="Arial" panose="020B0604020202020204" pitchFamily="34" charset="0"/>
                  </a:endParaRPr>
                </a:p>
                <a:p>
                  <a:pPr>
                    <a:lnSpc>
                      <a:spcPct val="150000"/>
                    </a:lnSpc>
                  </a:pPr>
                  <a:endParaRPr lang="en-US" sz="4000">
                    <a:latin typeface="Arial" panose="020B0604020202020204" pitchFamily="34" charset="0"/>
                    <a:cs typeface="Arial" panose="020B0604020202020204" pitchFamily="34" charset="0"/>
                  </a:endParaRPr>
                </a:p>
                <a:p>
                  <a:pPr marL="742950" lvl="0" indent="-742950">
                    <a:lnSpc>
                      <a:spcPct val="150000"/>
                    </a:lnSpc>
                    <a:buFontTx/>
                    <a:buAutoNum type="alphaLcParenR"/>
                  </a:pPr>
                  <a:r>
                    <a:rPr lang="en-US" sz="4000">
                      <a:solidFill>
                        <a:prstClr val="black"/>
                      </a:solidFill>
                      <a:latin typeface="Arial" panose="020B0604020202020204" pitchFamily="34" charset="0"/>
                      <a:cs typeface="Arial" panose="020B0604020202020204" pitchFamily="34" charset="0"/>
                    </a:rPr>
                    <a:t>Khối lượng của hạt proton khoảng 0,000 000 000 000 000 000 000 000 001 67262 kg.</a:t>
                  </a:r>
                </a:p>
              </p:txBody>
            </p:sp>
          </mc:Choice>
          <mc:Fallback xmlns="">
            <p:sp>
              <p:nvSpPr>
                <p:cNvPr id="9" name="TextBox 8"/>
                <p:cNvSpPr txBox="1">
                  <a:spLocks noRot="1" noChangeAspect="1" noMove="1" noResize="1" noEditPoints="1" noAdjustHandles="1" noChangeArrowheads="1" noChangeShapeType="1" noTextEdit="1"/>
                </p:cNvSpPr>
                <p:nvPr/>
              </p:nvSpPr>
              <p:spPr>
                <a:xfrm>
                  <a:off x="224550" y="1812378"/>
                  <a:ext cx="17865262" cy="7478970"/>
                </a:xfrm>
                <a:prstGeom prst="rect">
                  <a:avLst/>
                </a:prstGeom>
                <a:blipFill>
                  <a:blip r:embed="rId14"/>
                  <a:stretch>
                    <a:fillRect l="-1194" r="-1228" b="-1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4889507" y="2003994"/>
                  <a:ext cx="306231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10</m:t>
                            </m:r>
                          </m:e>
                          <m:sup>
                            <m:r>
                              <a:rPr lang="en-US" sz="4000" i="1">
                                <a:latin typeface="Cambria Math" panose="02040503050406030204" pitchFamily="18" charset="0"/>
                              </a:rPr>
                              <m:t>𝑚</m:t>
                            </m:r>
                          </m:sup>
                        </m:sSup>
                        <m:r>
                          <a:rPr lang="en-US" sz="4000" b="0" i="0" smtClean="0">
                            <a:latin typeface="Cambria Math" panose="02040503050406030204" pitchFamily="18" charset="0"/>
                          </a:rPr>
                          <m:t>,</m:t>
                        </m:r>
                      </m:oMath>
                    </m:oMathPara>
                  </a14:m>
                  <a:endParaRPr lang="en-US" sz="4000">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889507" y="2003994"/>
                  <a:ext cx="3062313" cy="707886"/>
                </a:xfrm>
                <a:prstGeom prst="rect">
                  <a:avLst/>
                </a:prstGeom>
                <a:blipFill>
                  <a:blip r:embed="rId1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7096912" y="5829300"/>
                <a:ext cx="4122110"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pPr>
                <a14:m>
                  <m:oMath xmlns:m="http://schemas.openxmlformats.org/officeDocument/2006/math">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5,98.1</m:t>
                    </m:r>
                    <m:sSup>
                      <m:sSupPr>
                        <m:ctrlP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0</m:t>
                        </m:r>
                      </m:e>
                      <m: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sup>
                    </m:sSup>
                  </m:oMath>
                </a14:m>
                <a:r>
                  <a:rPr lang="nl-NL"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kg</a:t>
                </a:r>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7096912" y="5829300"/>
                <a:ext cx="4122110" cy="1015663"/>
              </a:xfrm>
              <a:prstGeom prst="rect">
                <a:avLst/>
              </a:prstGeom>
              <a:blipFill>
                <a:blip r:embed="rId16"/>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7"/>
          <a:stretch>
            <a:fillRect/>
          </a:stretch>
        </p:blipFill>
        <p:spPr>
          <a:xfrm>
            <a:off x="6133700" y="6108511"/>
            <a:ext cx="506012" cy="457240"/>
          </a:xfrm>
          <a:prstGeom prst="rect">
            <a:avLst/>
          </a:prstGeom>
        </p:spPr>
      </p:pic>
      <p:pic>
        <p:nvPicPr>
          <p:cNvPr id="26" name="Picture 25"/>
          <p:cNvPicPr>
            <a:picLocks noChangeAspect="1"/>
          </p:cNvPicPr>
          <p:nvPr/>
        </p:nvPicPr>
        <p:blipFill>
          <a:blip r:embed="rId18"/>
          <a:stretch>
            <a:fillRect/>
          </a:stretch>
        </p:blipFill>
        <p:spPr>
          <a:xfrm>
            <a:off x="5971558" y="9198936"/>
            <a:ext cx="506012" cy="457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709863" y="2011724"/>
            <a:ext cx="16859739" cy="7815746"/>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673934" y="1690374"/>
            <a:ext cx="1242100" cy="1313760"/>
          </a:xfrm>
          <a:prstGeom prst="rect">
            <a:avLst/>
          </a:prstGeom>
        </p:spPr>
      </p:pic>
      <p:grpSp>
        <p:nvGrpSpPr>
          <p:cNvPr id="20" name="Group 19"/>
          <p:cNvGrpSpPr/>
          <p:nvPr/>
        </p:nvGrpSpPr>
        <p:grpSpPr>
          <a:xfrm>
            <a:off x="3771102" y="-87069"/>
            <a:ext cx="10945410" cy="1823576"/>
            <a:chOff x="2932902" y="1149209"/>
            <a:chExt cx="10945410" cy="1823576"/>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995878" y="1149209"/>
              <a:ext cx="9094480" cy="1823576"/>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LUỸ THỪA VỚI SỐ MŨ HỮU</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TỈ</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32001" y="2337585"/>
            <a:ext cx="979790" cy="914400"/>
          </a:xfrm>
          <a:prstGeom prst="rect">
            <a:avLst/>
          </a:prstGeom>
        </p:spPr>
      </p:pic>
      <p:sp>
        <p:nvSpPr>
          <p:cNvPr id="14" name="TextBox 13"/>
          <p:cNvSpPr txBox="1"/>
          <p:nvPr/>
        </p:nvSpPr>
        <p:spPr>
          <a:xfrm>
            <a:off x="3932922" y="246589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2941875" y="2898299"/>
                <a:ext cx="11288410" cy="4708981"/>
              </a:xfrm>
              <a:prstGeom prst="rect">
                <a:avLst/>
              </a:prstGeom>
              <a:noFill/>
            </p:spPr>
            <p:txBody>
              <a:bodyPr wrap="square" rtlCol="0">
                <a:spAutoFit/>
              </a:bodyPr>
              <a:lstStyle/>
              <a:p>
                <a:pPr marL="742950" lvl="0" indent="-742950">
                  <a:lnSpc>
                    <a:spcPct val="250000"/>
                  </a:lnSpc>
                  <a:buAutoNum type="alphaLcParen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tất cả các số thực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sao cho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=4.</m:t>
                    </m:r>
                  </m:oMath>
                </a14:m>
                <a:endPar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250000"/>
                  </a:lnSpc>
                </a:pPr>
                <a:endPar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250000"/>
                  </a:lnSpc>
                </a:pPr>
                <a:r>
                  <a:rPr lang="en-US" sz="4000">
                    <a:solidFill>
                      <a:prstClr val="black"/>
                    </a:solidFill>
                    <a:latin typeface="Arial" panose="020B0604020202020204" pitchFamily="34" charset="0"/>
                    <a:cs typeface="Arial" panose="020B0604020202020204" pitchFamily="34" charset="0"/>
                  </a:rPr>
                  <a:t>b)  Tìm tất cả các số thực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oMath>
                </a14:m>
                <a:r>
                  <a:rPr lang="en-US" sz="4000">
                    <a:solidFill>
                      <a:prstClr val="black"/>
                    </a:solidFill>
                    <a:latin typeface="Arial" panose="020B0604020202020204" pitchFamily="34" charset="0"/>
                    <a:cs typeface="Arial" panose="020B0604020202020204" pitchFamily="34" charset="0"/>
                  </a:rPr>
                  <a:t> sao cho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− 8.</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941875" y="2898299"/>
                <a:ext cx="11288410" cy="4708981"/>
              </a:xfrm>
              <a:prstGeom prst="rect">
                <a:avLst/>
              </a:prstGeom>
              <a:blipFill>
                <a:blip r:embed="rId9"/>
                <a:stretch>
                  <a:fillRect l="-19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491665" y="4962063"/>
                <a:ext cx="4953000" cy="90505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lnSpc>
                    <a:spcPct val="150000"/>
                  </a:lnSpc>
                  <a:spcBef>
                    <a:spcPts val="600"/>
                  </a:spcBef>
                  <a:spcAft>
                    <a:spcPts val="600"/>
                  </a:spcAft>
                </a:pPr>
                <a14:m>
                  <m:oMath xmlns:m="http://schemas.openxmlformats.org/officeDocument/2006/math">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oMath>
                </a14:m>
                <a:r>
                  <a:rPr lang="nl-NL" sz="400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 hoặc </a:t>
                </a:r>
                <a14:m>
                  <m:oMath xmlns:m="http://schemas.openxmlformats.org/officeDocument/2006/math">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 −2</m:t>
                    </m:r>
                  </m:oMath>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491665" y="4962063"/>
                <a:ext cx="4953000" cy="905056"/>
              </a:xfrm>
              <a:prstGeom prst="rect">
                <a:avLst/>
              </a:prstGeom>
              <a:blipFill>
                <a:blip r:embed="rId10"/>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6674913" y="5275846"/>
            <a:ext cx="506012" cy="457240"/>
          </a:xfrm>
          <a:prstGeom prst="rect">
            <a:avLst/>
          </a:prstGeom>
        </p:spPr>
      </p:pic>
      <mc:AlternateContent xmlns:mc="http://schemas.openxmlformats.org/markup-compatibility/2006" xmlns:a14="http://schemas.microsoft.com/office/drawing/2010/main">
        <mc:Choice Requires="a14">
          <p:sp>
            <p:nvSpPr>
              <p:cNvPr id="27" name="Rectangle 26"/>
              <p:cNvSpPr/>
              <p:nvPr/>
            </p:nvSpPr>
            <p:spPr>
              <a:xfrm>
                <a:off x="8384762" y="7818520"/>
                <a:ext cx="3124200" cy="101566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 −2</m:t>
                      </m:r>
                    </m:oMath>
                  </m:oMathPara>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8384762" y="7818520"/>
                <a:ext cx="3124200" cy="1015663"/>
              </a:xfrm>
              <a:prstGeom prst="rect">
                <a:avLst/>
              </a:prstGeom>
              <a:blipFill>
                <a:blip r:embed="rId13"/>
                <a:stretch>
                  <a:fillRect/>
                </a:stretch>
              </a:blipFill>
            </p:spPr>
            <p:txBody>
              <a:bodyPr/>
              <a:lstStyle/>
              <a:p>
                <a:r>
                  <a:rPr lang="en-US">
                    <a:noFill/>
                  </a:rPr>
                  <a:t> </a:t>
                </a:r>
              </a:p>
            </p:txBody>
          </p:sp>
        </mc:Fallback>
      </mc:AlternateContent>
      <p:pic>
        <p:nvPicPr>
          <p:cNvPr id="28" name="Picture 27"/>
          <p:cNvPicPr>
            <a:picLocks noChangeAspect="1"/>
          </p:cNvPicPr>
          <p:nvPr/>
        </p:nvPicPr>
        <p:blipFill>
          <a:blip r:embed="rId11">
            <a:duotone>
              <a:schemeClr val="accent5">
                <a:shade val="45000"/>
                <a:satMod val="135000"/>
              </a:schemeClr>
              <a:prstClr val="white"/>
            </a:duotone>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7491665" y="8153016"/>
            <a:ext cx="506012" cy="457240"/>
          </a:xfrm>
          <a:prstGeom prst="rect">
            <a:avLst/>
          </a:prstGeom>
        </p:spPr>
      </p:pic>
      <p:pic>
        <p:nvPicPr>
          <p:cNvPr id="29" name="Picture 28"/>
          <p:cNvPicPr>
            <a:picLocks noChangeAspect="1"/>
          </p:cNvPicPr>
          <p:nvPr/>
        </p:nvPicPr>
        <p:blipFill>
          <a:blip r:embed="rId14"/>
          <a:stretch>
            <a:fillRect/>
          </a:stretch>
        </p:blipFill>
        <p:spPr>
          <a:xfrm>
            <a:off x="15963122" y="7764956"/>
            <a:ext cx="1993565" cy="2115495"/>
          </a:xfrm>
          <a:prstGeom prst="rect">
            <a:avLst/>
          </a:prstGeom>
        </p:spPr>
      </p:pic>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grpSp>
        <p:nvGrpSpPr>
          <p:cNvPr id="8" name="Group 7"/>
          <p:cNvGrpSpPr/>
          <p:nvPr/>
        </p:nvGrpSpPr>
        <p:grpSpPr>
          <a:xfrm>
            <a:off x="2357846" y="2988928"/>
            <a:ext cx="13200731" cy="3449972"/>
            <a:chOff x="9149872" y="197125"/>
            <a:chExt cx="7937438" cy="4803763"/>
          </a:xfrm>
        </p:grpSpPr>
        <p:sp>
          <p:nvSpPr>
            <p:cNvPr id="3" name="AutoShape 3"/>
            <p:cNvSpPr/>
            <p:nvPr/>
          </p:nvSpPr>
          <p:spPr>
            <a:xfrm rot="548643">
              <a:off x="9149872" y="197125"/>
              <a:ext cx="2820629" cy="4078030"/>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32929" y="3271755"/>
            <a:ext cx="527019" cy="53381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127">
            <a:off x="15061948" y="3054623"/>
            <a:ext cx="809049" cy="809049"/>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687599" y="4019285"/>
                <a:ext cx="11704801" cy="1938992"/>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Cho số thực a và số nguyên dương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4000">
                    <a:effectLst/>
                    <a:latin typeface="Arial" panose="020B0604020202020204" pitchFamily="34" charset="0"/>
                    <a:ea typeface="Calibri" panose="020F0502020204030204" pitchFamily="34" charset="0"/>
                    <a:cs typeface="Arial" panose="020B0604020202020204" pitchFamily="34" charset="0"/>
                  </a:rPr>
                  <a:t> được gọi là cằn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của số a nếu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3687599" y="4019285"/>
                <a:ext cx="11704801" cy="1938992"/>
              </a:xfrm>
              <a:prstGeom prst="rect">
                <a:avLst/>
              </a:prstGeom>
              <a:blipFill>
                <a:blip r:embed="rId16"/>
                <a:stretch>
                  <a:fillRect l="-1875" b="-6918"/>
                </a:stretch>
              </a:blipFill>
            </p:spPr>
            <p:txBody>
              <a:bodyPr/>
              <a:lstStyle/>
              <a:p>
                <a:r>
                  <a:rPr lang="en-US">
                    <a:noFill/>
                  </a:rPr>
                  <a:t> </a:t>
                </a:r>
              </a:p>
            </p:txBody>
          </p:sp>
        </mc:Fallback>
      </mc:AlternateContent>
      <p:grpSp>
        <p:nvGrpSpPr>
          <p:cNvPr id="39" name="Group 38"/>
          <p:cNvGrpSpPr/>
          <p:nvPr/>
        </p:nvGrpSpPr>
        <p:grpSpPr>
          <a:xfrm>
            <a:off x="7391400" y="876300"/>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130504" y="1424535"/>
              <a:ext cx="1970212" cy="286098"/>
            </a:xfrm>
            <a:prstGeom prst="rect">
              <a:avLst/>
            </a:prstGeom>
          </p:spPr>
        </p:pic>
      </p:grpSp>
      <p:pic>
        <p:nvPicPr>
          <p:cNvPr id="5" name="Picture 4"/>
          <p:cNvPicPr>
            <a:picLocks noChangeAspect="1"/>
          </p:cNvPicPr>
          <p:nvPr/>
        </p:nvPicPr>
        <p:blipFill>
          <a:blip r:embed="rId19"/>
          <a:stretch>
            <a:fillRect/>
          </a:stretch>
        </p:blipFill>
        <p:spPr>
          <a:xfrm>
            <a:off x="304800" y="7591561"/>
            <a:ext cx="11400508" cy="2456901"/>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17054" y="1219537"/>
            <a:ext cx="17441820" cy="7581563"/>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57400" y="569854"/>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978747" y="585354"/>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38424" y="9109998"/>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02200" y="9410700"/>
            <a:ext cx="419392" cy="42479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8282" y="8000033"/>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0" y="590513"/>
            <a:ext cx="838200" cy="84279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1781033"/>
                <a:ext cx="16170937" cy="6673878"/>
              </a:xfrm>
              <a:prstGeom prst="rect">
                <a:avLst/>
              </a:prstGeom>
            </p:spPr>
            <p:txBody>
              <a:bodyPr wrap="square">
                <a:spAutoFit/>
              </a:bodyPr>
              <a:lstStyle/>
              <a:p>
                <a:pPr algn="just">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Nhận xét: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𝑛</m:t>
                    </m:r>
                  </m:oMath>
                </a14:m>
                <a:r>
                  <a:rPr lang="nl-NL" sz="4000">
                    <a:effectLst/>
                    <a:latin typeface="Arial" panose="020B0604020202020204" pitchFamily="34" charset="0"/>
                    <a:ea typeface="Calibri" panose="020F0502020204030204" pitchFamily="34" charset="0"/>
                    <a:cs typeface="Arial" panose="020B0604020202020204" pitchFamily="34" charset="0"/>
                  </a:rPr>
                  <a:t> là số lẻ, </a:t>
                </a:r>
                <a:r>
                  <a:rPr lang="en-US" sz="4000">
                    <a:effectLst/>
                    <a:latin typeface="Arial" panose="020B0604020202020204" pitchFamily="34" charset="0"/>
                    <a:ea typeface="Calibri" panose="020F0502020204030204" pitchFamily="34" charset="0"/>
                    <a:cs typeface="Arial" panose="020B0604020202020204" pitchFamily="34" charset="0"/>
                  </a:rPr>
                  <a:t>mỗi số thực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chỉ có một căn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và kí hiệu là </a:t>
                </a:r>
                <a14:m>
                  <m:oMath xmlns:m="http://schemas.openxmlformats.org/officeDocument/2006/math">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Căn bậc 1 của số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chính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số chẵn, mỗi số thực dương có đúng hai căn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hai số đối nhau, giá trị dương kí hiệu là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(gọi là căn số học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giá trị âm kí hiệu là </a:t>
                </a:r>
                <a14:m>
                  <m:oMath xmlns:m="http://schemas.openxmlformats.org/officeDocument/2006/math">
                    <m:r>
                      <a:rPr lang="en-US" sz="4000" b="0" i="0" smtClean="0">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ℕ</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1781033"/>
                <a:ext cx="16170937" cy="6673878"/>
              </a:xfrm>
              <a:prstGeom prst="rect">
                <a:avLst/>
              </a:prstGeom>
              <a:blipFill>
                <a:blip r:embed="rId13"/>
                <a:stretch>
                  <a:fillRect l="-1319" r="-1319" b="-913"/>
                </a:stretch>
              </a:blipFill>
            </p:spPr>
            <p:txBody>
              <a:bodyPr/>
              <a:lstStyle/>
              <a:p>
                <a:r>
                  <a:rPr lang="en-US">
                    <a:noFill/>
                  </a:rPr>
                  <a:t> </a:t>
                </a:r>
              </a:p>
            </p:txBody>
          </p:sp>
        </mc:Fallback>
      </mc:AlternateContent>
    </p:spTree>
    <p:extLst>
      <p:ext uri="{BB962C8B-B14F-4D97-AF65-F5344CB8AC3E}">
        <p14:creationId xmlns:p14="http://schemas.microsoft.com/office/powerpoint/2010/main" val="258324350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6400"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897124" y="513882"/>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147350"/>
            <a:ext cx="838200" cy="842797"/>
          </a:xfrm>
          <a:prstGeom prst="rect">
            <a:avLst/>
          </a:prstGeom>
        </p:spPr>
      </p:pic>
      <p:sp>
        <p:nvSpPr>
          <p:cNvPr id="14" name="Rectangle 1"/>
          <p:cNvSpPr>
            <a:spLocks noChangeArrowheads="1"/>
          </p:cNvSpPr>
          <p:nvPr/>
        </p:nvSpPr>
        <p:spPr bwMode="auto">
          <a:xfrm>
            <a:off x="5410200" y="962880"/>
            <a:ext cx="87334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 nhóm đôi, trả</a:t>
            </a:r>
            <a:r>
              <a:rPr kumimoji="0" lang="en-US" altLang="en-US" sz="4000" b="0" i="1" u="none" strike="noStrike" cap="none" normalizeH="0">
                <a:ln>
                  <a:noFill/>
                </a:ln>
                <a:solidFill>
                  <a:srgbClr val="000000"/>
                </a:solidFill>
                <a:effectLst/>
                <a:latin typeface="Arial" panose="020B0604020202020204" pitchFamily="34" charset="0"/>
                <a:cs typeface="Arial" panose="020B0604020202020204" pitchFamily="34" charset="0"/>
              </a:rPr>
              <a:t> lời </a:t>
            </a:r>
            <a:r>
              <a:rPr kumimoji="0" lang="en-US" altLang="en-US" sz="4000" b="1" i="1" u="none" strike="noStrike" cap="none" normalizeH="0">
                <a:ln>
                  <a:noFill/>
                </a:ln>
                <a:solidFill>
                  <a:srgbClr val="000000"/>
                </a:solidFill>
                <a:effectLst/>
                <a:latin typeface="Arial" panose="020B0604020202020204" pitchFamily="34" charset="0"/>
                <a:cs typeface="Arial" panose="020B0604020202020204" pitchFamily="34" charset="0"/>
              </a:rPr>
              <a:t>Câu hỏi </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4807" y="876300"/>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91008" y="2289207"/>
            <a:ext cx="2520242" cy="707886"/>
          </a:xfrm>
          <a:prstGeom prst="rect">
            <a:avLst/>
          </a:prstGeom>
        </p:spPr>
        <p:txBody>
          <a:bodyPr wrap="none">
            <a:spAutoFit/>
          </a:bodyPr>
          <a:lstStyle/>
          <a:p>
            <a:r>
              <a:rPr lang="en-US" altLang="en-US" sz="4000" b="1">
                <a:solidFill>
                  <a:srgbClr val="000000"/>
                </a:solidFill>
                <a:latin typeface="Arial" panose="020B0604020202020204" pitchFamily="34" charset="0"/>
                <a:cs typeface="Arial" panose="020B0604020202020204" pitchFamily="34" charset="0"/>
              </a:rPr>
              <a:t>Câu hỏi:  </a:t>
            </a:r>
            <a:endParaRPr lang="en-US"/>
          </a:p>
        </p:txBody>
      </p:sp>
      <p:sp>
        <p:nvSpPr>
          <p:cNvPr id="7" name="Rectangle 6"/>
          <p:cNvSpPr/>
          <p:nvPr/>
        </p:nvSpPr>
        <p:spPr>
          <a:xfrm>
            <a:off x="5589532" y="2095500"/>
            <a:ext cx="9254457" cy="1015663"/>
          </a:xfrm>
          <a:prstGeom prst="rect">
            <a:avLst/>
          </a:prstGeom>
        </p:spPr>
        <p:txBody>
          <a:bodyPr wrap="none">
            <a:spAutoFit/>
          </a:bodyPr>
          <a:lstStyle/>
          <a:p>
            <a:pPr algn="just">
              <a:lnSpc>
                <a:spcPct val="150000"/>
              </a:lnSpc>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Số âm có căn bậc chẵn không? Vì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295400" y="4686300"/>
                <a:ext cx="15664668" cy="4708981"/>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Số âm không có căn bậc chẵn. Thật vậy:</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Cho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r>
                      <a:rPr lang="en-US" sz="4000" i="1" smtClean="0">
                        <a:effectLst/>
                        <a:latin typeface="Cambria Math" panose="02040503050406030204" pitchFamily="18" charset="0"/>
                        <a:ea typeface="Calibri" panose="020F0502020204030204" pitchFamily="34" charset="0"/>
                        <a:cs typeface="Arial" panose="020B0604020202020204" pitchFamily="34" charset="0"/>
                      </a:rPr>
                      <m:t> &lt; 0</m:t>
                    </m:r>
                  </m:oMath>
                </a14:m>
                <a:r>
                  <a:rPr lang="en-US" sz="4000">
                    <a:effectLst/>
                    <a:latin typeface="Arial" panose="020B0604020202020204" pitchFamily="34" charset="0"/>
                    <a:ea typeface="Calibri" panose="020F0502020204030204" pitchFamily="34" charset="0"/>
                    <a:cs typeface="Arial" panose="020B0604020202020204" pitchFamily="34" charset="0"/>
                  </a:rPr>
                  <a:t>. Giả sử tồn tại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000">
                    <a:effectLst/>
                    <a:latin typeface="Arial" panose="020B0604020202020204" pitchFamily="34" charset="0"/>
                    <a:ea typeface="Calibri" panose="020F0502020204030204" pitchFamily="34" charset="0"/>
                    <a:cs typeface="Arial" panose="020B0604020202020204" pitchFamily="34" charset="0"/>
                  </a:rPr>
                  <a:t> là căn bậc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số nguyên dương chẵn) của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tức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Mà với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chẵn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 lại có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𝑎</m:t>
                    </m:r>
                    <m:r>
                      <a:rPr lang="en-US" sz="4000" i="1">
                        <a:latin typeface="Cambria Math" panose="02040503050406030204" pitchFamily="18" charset="0"/>
                        <a:ea typeface="Calibri" panose="020F0502020204030204" pitchFamily="34" charset="0"/>
                        <a:cs typeface="Arial" panose="020B0604020202020204" pitchFamily="34" charset="0"/>
                      </a:rPr>
                      <m:t> &lt; 0</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Suy ra mâu thuẫn.</a:t>
                </a:r>
              </a:p>
            </p:txBody>
          </p:sp>
        </mc:Choice>
        <mc:Fallback xmlns="">
          <p:sp>
            <p:nvSpPr>
              <p:cNvPr id="9" name="Rectangle 8"/>
              <p:cNvSpPr>
                <a:spLocks noRot="1" noChangeAspect="1" noMove="1" noResize="1" noEditPoints="1" noAdjustHandles="1" noChangeArrowheads="1" noChangeShapeType="1" noTextEdit="1"/>
              </p:cNvSpPr>
              <p:nvPr/>
            </p:nvSpPr>
            <p:spPr>
              <a:xfrm>
                <a:off x="1295400" y="4686300"/>
                <a:ext cx="15664668" cy="4708981"/>
              </a:xfrm>
              <a:prstGeom prst="rect">
                <a:avLst/>
              </a:prstGeom>
              <a:blipFill>
                <a:blip r:embed="rId14"/>
                <a:stretch>
                  <a:fillRect l="-1401" r="-1401" b="-2332"/>
                </a:stretch>
              </a:blipFill>
            </p:spPr>
            <p:txBody>
              <a:bodyPr/>
              <a:lstStyle/>
              <a:p>
                <a:r>
                  <a:rPr lang="en-US">
                    <a:noFill/>
                  </a:rPr>
                  <a:t> </a:t>
                </a:r>
              </a:p>
            </p:txBody>
          </p:sp>
        </mc:Fallback>
      </mc:AlternateContent>
      <p:sp>
        <p:nvSpPr>
          <p:cNvPr id="20" name="Oval Callout 19"/>
          <p:cNvSpPr/>
          <p:nvPr/>
        </p:nvSpPr>
        <p:spPr>
          <a:xfrm>
            <a:off x="8312483" y="34929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15"/>
          <a:stretch>
            <a:fillRect/>
          </a:stretch>
        </p:blipFill>
        <p:spPr>
          <a:xfrm>
            <a:off x="15338097" y="8286469"/>
            <a:ext cx="2365453" cy="1713124"/>
          </a:xfrm>
          <a:prstGeom prst="rect">
            <a:avLst/>
          </a:prstGeom>
        </p:spPr>
      </p:pic>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7" grpId="0"/>
      <p:bldP spid="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91623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6609043" y="951908"/>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2: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3581400" y="4522152"/>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4900147" y="2460458"/>
            <a:ext cx="7498302" cy="1911036"/>
            <a:chOff x="6553200" y="2666700"/>
            <a:chExt cx="7498302" cy="1911036"/>
          </a:xfrm>
        </p:grpSpPr>
        <p:sp>
          <p:nvSpPr>
            <p:cNvPr id="9" name="TextBox 8"/>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8" name="Rectangle 7"/>
                <p:cNvSpPr/>
                <p:nvPr/>
              </p:nvSpPr>
              <p:spPr>
                <a:xfrm>
                  <a:off x="8001000" y="2666700"/>
                  <a:ext cx="6050502"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r>
                              <a:rPr lang="en-US" sz="4000" i="0">
                                <a:latin typeface="Cambria Math" panose="02040503050406030204" pitchFamily="18" charset="0"/>
                              </a:rPr>
                              <m:t>64</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ra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8001000" y="2666700"/>
                  <a:ext cx="6050502" cy="1911036"/>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Rectangle 18"/>
              <p:cNvSpPr/>
              <p:nvPr/>
            </p:nvSpPr>
            <p:spPr>
              <a:xfrm>
                <a:off x="4648200" y="6028188"/>
                <a:ext cx="8202245" cy="837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1" smtClean="0">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r>
                            <a:rPr lang="en-US" sz="4000" i="0">
                              <a:latin typeface="Cambria Math" panose="02040503050406030204" pitchFamily="18" charset="0"/>
                            </a:rPr>
                            <m:t>64</m:t>
                          </m:r>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r>
                                    <a:rPr lang="en-US" sz="4000" i="0">
                                      <a:latin typeface="Cambria Math" panose="02040503050406030204" pitchFamily="18" charset="0"/>
                                    </a:rPr>
                                    <m:t>4</m:t>
                                  </m:r>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4</m:t>
                      </m:r>
                    </m:oMath>
                  </m:oMathPara>
                </a14:m>
                <a:endParaRPr lang="en-US" sz="4000"/>
              </a:p>
            </p:txBody>
          </p:sp>
        </mc:Choice>
        <mc:Fallback xmlns="">
          <p:sp>
            <p:nvSpPr>
              <p:cNvPr id="19" name="Rectangle 18"/>
              <p:cNvSpPr>
                <a:spLocks noRot="1" noChangeAspect="1" noMove="1" noResize="1" noEditPoints="1" noAdjustHandles="1" noChangeArrowheads="1" noChangeShapeType="1" noTextEdit="1"/>
              </p:cNvSpPr>
              <p:nvPr/>
            </p:nvSpPr>
            <p:spPr>
              <a:xfrm>
                <a:off x="4648200" y="6028188"/>
                <a:ext cx="8202245" cy="83779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852778" y="7567370"/>
                <a:ext cx="8506888" cy="1923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rad>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e>
                              </m:d>
                            </m:e>
                            <m:sup>
                              <m:r>
                                <a:rPr lang="en-US" sz="4000" i="0">
                                  <a:latin typeface="Cambria Math" panose="02040503050406030204" pitchFamily="18" charset="0"/>
                                </a:rPr>
                                <m:t>4</m:t>
                              </m:r>
                            </m:sup>
                          </m:sSup>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oMath>
                  </m:oMathPara>
                </a14:m>
                <a:endParaRPr lang="en-US" sz="4000"/>
              </a:p>
            </p:txBody>
          </p:sp>
        </mc:Choice>
        <mc:Fallback xmlns="">
          <p:sp>
            <p:nvSpPr>
              <p:cNvPr id="22" name="Rectangle 21"/>
              <p:cNvSpPr>
                <a:spLocks noRot="1" noChangeAspect="1" noMove="1" noResize="1" noEditPoints="1" noAdjustHandles="1" noChangeArrowheads="1" noChangeShapeType="1" noTextEdit="1"/>
              </p:cNvSpPr>
              <p:nvPr/>
            </p:nvSpPr>
            <p:spPr>
              <a:xfrm>
                <a:off x="3852778" y="7567370"/>
                <a:ext cx="8506888" cy="1923540"/>
              </a:xfrm>
              <a:prstGeom prst="rect">
                <a:avLst/>
              </a:prstGeom>
              <a:blipFill>
                <a:blip r:embed="rId18"/>
                <a:stretch>
                  <a:fillRect/>
                </a:stretch>
              </a:blipFill>
            </p:spPr>
            <p:txBody>
              <a:bodyPr/>
              <a:lstStyle/>
              <a:p>
                <a:r>
                  <a:rPr lang="en-US">
                    <a:noFill/>
                  </a:rPr>
                  <a:t> </a:t>
                </a:r>
              </a:p>
            </p:txBody>
          </p:sp>
        </mc:Fallback>
      </mc:AlternateContent>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877" y="143292"/>
            <a:ext cx="1118431" cy="932447"/>
          </a:xfrm>
          <a:prstGeom prst="rect">
            <a:avLst/>
          </a:prstGeom>
        </p:spPr>
      </p:pic>
      <p:pic>
        <p:nvPicPr>
          <p:cNvPr id="26" name="Picture 25"/>
          <p:cNvPicPr>
            <a:picLocks noChangeAspect="1"/>
          </p:cNvPicPr>
          <p:nvPr/>
        </p:nvPicPr>
        <p:blipFill>
          <a:blip r:embed="rId19"/>
          <a:stretch>
            <a:fillRect/>
          </a:stretch>
        </p:blipFill>
        <p:spPr>
          <a:xfrm>
            <a:off x="15815844" y="7826278"/>
            <a:ext cx="1944793" cy="2139881"/>
          </a:xfrm>
          <a:prstGeom prst="rect">
            <a:avLst/>
          </a:prstGeom>
        </p:spPr>
      </p:pic>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916560">
            <a:off x="16126293" y="8666240"/>
            <a:ext cx="2007280" cy="160947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497" y="185903"/>
            <a:ext cx="838200" cy="842797"/>
          </a:xfrm>
          <a:prstGeom prst="rect">
            <a:avLst/>
          </a:prstGeom>
        </p:spPr>
      </p:pic>
      <p:grpSp>
        <p:nvGrpSpPr>
          <p:cNvPr id="6" name="Group 5"/>
          <p:cNvGrpSpPr/>
          <p:nvPr/>
        </p:nvGrpSpPr>
        <p:grpSpPr>
          <a:xfrm>
            <a:off x="2919951" y="1805295"/>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23" name="Group 22"/>
          <p:cNvGrpSpPr/>
          <p:nvPr/>
        </p:nvGrpSpPr>
        <p:grpSpPr>
          <a:xfrm>
            <a:off x="7546197" y="1351410"/>
            <a:ext cx="7782035" cy="1911036"/>
            <a:chOff x="6553200" y="2666700"/>
            <a:chExt cx="7782035" cy="1911036"/>
          </a:xfrm>
        </p:grpSpPr>
        <p:sp>
          <p:nvSpPr>
            <p:cNvPr id="24" name="TextBox 23"/>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27" name="Rectangle 26"/>
                <p:cNvSpPr/>
                <p:nvPr/>
              </p:nvSpPr>
              <p:spPr>
                <a:xfrm>
                  <a:off x="8001000" y="2666700"/>
                  <a:ext cx="6334235"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r>
                              <a:rPr lang="en-US" sz="4000" b="0" i="0" smtClean="0">
                                <a:latin typeface="Cambria Math" panose="02040503050406030204" pitchFamily="18" charset="0"/>
                              </a:rPr>
                              <m:t>125</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b="0" i="0" smtClean="0">
                                    <a:latin typeface="Cambria Math" panose="02040503050406030204" pitchFamily="18" charset="0"/>
                                  </a:rPr>
                                  <m:t>8</m:t>
                                </m:r>
                                <m:r>
                                  <a:rPr lang="en-US" sz="4000" i="0">
                                    <a:latin typeface="Cambria Math" panose="02040503050406030204" pitchFamily="18" charset="0"/>
                                  </a:rPr>
                                  <m:t>1</m:t>
                                </m:r>
                              </m:den>
                            </m:f>
                          </m:e>
                        </m:rad>
                      </m:oMath>
                    </m:oMathPara>
                  </a14:m>
                  <a:endParaRPr lang="en-US" sz="4000"/>
                </a:p>
              </p:txBody>
            </p:sp>
          </mc:Choice>
          <mc:Fallback xmlns="">
            <p:sp>
              <p:nvSpPr>
                <p:cNvPr id="27" name="Rectangle 26"/>
                <p:cNvSpPr>
                  <a:spLocks noRot="1" noChangeAspect="1" noMove="1" noResize="1" noEditPoints="1" noAdjustHandles="1" noChangeArrowheads="1" noChangeShapeType="1" noTextEdit="1"/>
                </p:cNvSpPr>
                <p:nvPr/>
              </p:nvSpPr>
              <p:spPr>
                <a:xfrm>
                  <a:off x="8001000" y="2666700"/>
                  <a:ext cx="6334235" cy="1911036"/>
                </a:xfrm>
                <a:prstGeom prst="rect">
                  <a:avLst/>
                </a:prstGeom>
                <a:blipFill>
                  <a:blip r:embed="rId13"/>
                  <a:stretch>
                    <a:fillRect/>
                  </a:stretch>
                </a:blipFill>
              </p:spPr>
              <p:txBody>
                <a:bodyPr/>
                <a:lstStyle/>
                <a:p>
                  <a:r>
                    <a:rPr lang="en-US">
                      <a:noFill/>
                    </a:rPr>
                    <a:t> </a:t>
                  </a:r>
                </a:p>
              </p:txBody>
            </p:sp>
          </mc:Fallback>
        </mc:AlternateContent>
      </p:grpSp>
      <p:sp>
        <p:nvSpPr>
          <p:cNvPr id="28" name="Oval Callout 27"/>
          <p:cNvSpPr/>
          <p:nvPr/>
        </p:nvSpPr>
        <p:spPr>
          <a:xfrm>
            <a:off x="4164258" y="4033546"/>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5755103" y="5372100"/>
                <a:ext cx="9144000" cy="1077346"/>
              </a:xfrm>
              <a:prstGeom prst="rect">
                <a:avLst/>
              </a:prstGeom>
            </p:spPr>
            <p:txBody>
              <a:bodyPr>
                <a:spAutoFit/>
              </a:bodyPr>
              <a:lstStyle/>
              <a:p>
                <a:pPr>
                  <a:lnSpc>
                    <a:spcPct val="150000"/>
                  </a:lnSpc>
                  <a:spcAft>
                    <a:spcPts val="1200"/>
                  </a:spcAft>
                </a:pPr>
                <a14:m>
                  <m:oMath xmlns:m="http://schemas.openxmlformats.org/officeDocument/2006/math">
                    <m:r>
                      <a:rPr lang="en-US" sz="4000" i="1" smtClean="0">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125</m:t>
                        </m:r>
                      </m:e>
                    </m:rad>
                  </m:oMath>
                </a14:m>
                <a:r>
                  <a:rPr lang="en-US" sz="4000">
                    <a:effectLst/>
                    <a:latin typeface="Times New Roman" panose="02020603050405020304" pitchFamily="18" charset="0"/>
                    <a:ea typeface="Malgun Gothic" panose="020B0503020000020004" pitchFamily="34" charset="-127"/>
                    <a:cs typeface="Times New Roman" panose="02020603050405020304" pitchFamily="18" charset="0"/>
                  </a:rPr>
                  <a:t> = </a:t>
                </a:r>
                <a14:m>
                  <m:oMath xmlns:m="http://schemas.openxmlformats.org/officeDocument/2006/math">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oMath>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755103" y="5372100"/>
                <a:ext cx="9144000" cy="1077346"/>
              </a:xfrm>
              <a:prstGeom prst="rect">
                <a:avLst/>
              </a:prstGeom>
              <a:blipFill>
                <a:blip r:embed="rId14"/>
                <a:stretch>
                  <a:fillRect b="-209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6714" y="7022772"/>
                <a:ext cx="5892960" cy="1923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81</m:t>
                              </m:r>
                            </m:den>
                          </m:f>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e>
                              </m:d>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5606714" y="7022772"/>
                <a:ext cx="5892960" cy="1923540"/>
              </a:xfrm>
              <a:prstGeom prst="rect">
                <a:avLst/>
              </a:prstGeom>
              <a:blipFill>
                <a:blip r:embed="rId15"/>
                <a:stretch>
                  <a:fillRect/>
                </a:stretch>
              </a:blipFill>
            </p:spPr>
            <p:txBody>
              <a:bodyPr/>
              <a:lstStyle/>
              <a:p>
                <a:r>
                  <a:rPr lang="en-US">
                    <a:noFill/>
                  </a:rPr>
                  <a:t> </a:t>
                </a:r>
              </a:p>
            </p:txBody>
          </p:sp>
        </mc:Fallback>
      </mc:AlternateContent>
      <p:pic>
        <p:nvPicPr>
          <p:cNvPr id="17" name="Picture 16"/>
          <p:cNvPicPr>
            <a:picLocks noChangeAspect="1"/>
          </p:cNvPicPr>
          <p:nvPr/>
        </p:nvPicPr>
        <p:blipFill>
          <a:blip r:embed="rId16"/>
          <a:stretch>
            <a:fillRect/>
          </a:stretch>
        </p:blipFill>
        <p:spPr>
          <a:xfrm>
            <a:off x="613308" y="7699128"/>
            <a:ext cx="2194750" cy="2261812"/>
          </a:xfrm>
          <a:prstGeom prst="rect">
            <a:avLst/>
          </a:prstGeom>
        </p:spPr>
      </p:pic>
    </p:spTree>
    <p:extLst>
      <p:ext uri="{BB962C8B-B14F-4D97-AF65-F5344CB8AC3E}">
        <p14:creationId xmlns:p14="http://schemas.microsoft.com/office/powerpoint/2010/main" val="16834953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85614"/>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6859" y="1004638"/>
            <a:ext cx="979790" cy="914400"/>
          </a:xfrm>
          <a:prstGeom prst="rect">
            <a:avLst/>
          </a:prstGeom>
        </p:spPr>
      </p:pic>
      <p:sp>
        <p:nvSpPr>
          <p:cNvPr id="21" name="TextBox 20"/>
          <p:cNvSpPr txBox="1"/>
          <p:nvPr/>
        </p:nvSpPr>
        <p:spPr>
          <a:xfrm>
            <a:off x="1857780" y="1132943"/>
            <a:ext cx="3581400" cy="707886"/>
          </a:xfrm>
          <a:prstGeom prst="rect">
            <a:avLst/>
          </a:prstGeom>
          <a:noFill/>
        </p:spPr>
        <p:txBody>
          <a:bodyPr wrap="square" rtlCol="0">
            <a:spAutoFit/>
          </a:bodyPr>
          <a:lstStyle/>
          <a:p>
            <a:r>
              <a:rPr lang="nl-NL" sz="4000" b="1">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p:sp>
        <p:nvSpPr>
          <p:cNvPr id="22" name="Rectangle 1"/>
          <p:cNvSpPr>
            <a:spLocks noChangeArrowheads="1"/>
          </p:cNvSpPr>
          <p:nvPr/>
        </p:nvSpPr>
        <p:spPr bwMode="auto">
          <a:xfrm>
            <a:off x="5908550" y="184876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 </a:t>
            </a:r>
            <a:r>
              <a:rPr lang="en-US" altLang="en-US" sz="4000" b="1" i="1">
                <a:solidFill>
                  <a:srgbClr val="000000"/>
                </a:solidFill>
                <a:latin typeface="Arial" panose="020B0604020202020204" pitchFamily="34" charset="0"/>
                <a:cs typeface="Arial" panose="020B0604020202020204" pitchFamily="34" charset="0"/>
              </a:rPr>
              <a:t>HĐ3</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3157" y="1762185"/>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p:cNvSpPr txBox="1"/>
              <p:nvPr/>
            </p:nvSpPr>
            <p:spPr>
              <a:xfrm>
                <a:off x="1187129" y="3726299"/>
                <a:ext cx="5677999" cy="21338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ra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ad>
                      <m:ra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87129" y="3726299"/>
                <a:ext cx="5677999" cy="2133854"/>
              </a:xfrm>
              <a:prstGeom prst="rect">
                <a:avLst/>
              </a:prstGeom>
              <a:blipFill>
                <a:blip r:embed="rId9"/>
                <a:stretch>
                  <a:fillRect l="-3867" b="-3714"/>
                </a:stretch>
              </a:blipFill>
            </p:spPr>
            <p:txBody>
              <a:bodyPr/>
              <a:lstStyle/>
              <a:p>
                <a:r>
                  <a:rPr lang="en-US">
                    <a:noFill/>
                  </a:rPr>
                  <a:t> </a:t>
                </a:r>
              </a:p>
            </p:txBody>
          </p:sp>
        </mc:Fallback>
      </mc:AlternateContent>
      <p:grpSp>
        <p:nvGrpSpPr>
          <p:cNvPr id="11" name="Group 10"/>
          <p:cNvGrpSpPr/>
          <p:nvPr/>
        </p:nvGrpSpPr>
        <p:grpSpPr>
          <a:xfrm>
            <a:off x="1166636" y="6208168"/>
            <a:ext cx="11260652" cy="2945896"/>
            <a:chOff x="1873822" y="3994456"/>
            <a:chExt cx="11260652" cy="2945896"/>
          </a:xfrm>
        </p:grpSpPr>
        <p:sp>
          <p:nvSpPr>
            <p:cNvPr id="27" name="TextBox 26"/>
            <p:cNvSpPr txBox="1"/>
            <p:nvPr/>
          </p:nvSpPr>
          <p:spPr>
            <a:xfrm>
              <a:off x="1893206" y="3994456"/>
              <a:ext cx="11241268" cy="255454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a:t>
              </a:r>
            </a:p>
          </p:txBody>
        </p:sp>
        <mc:AlternateContent xmlns:mc="http://schemas.openxmlformats.org/markup-compatibility/2006" xmlns:a14="http://schemas.microsoft.com/office/drawing/2010/main">
          <mc:Choice Requires="a14">
            <p:sp>
              <p:nvSpPr>
                <p:cNvPr id="8" name="Rectangle 7"/>
                <p:cNvSpPr/>
                <p:nvPr/>
              </p:nvSpPr>
              <p:spPr>
                <a:xfrm>
                  <a:off x="1873822" y="5233571"/>
                  <a:ext cx="1359603"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a:latin typeface="Cambria Math" panose="02040503050406030204" pitchFamily="18" charset="0"/>
                                  </a:rPr>
                                  <m:t>−</m:t>
                                </m:r>
                                <m:r>
                                  <a:rPr lang="en-US" sz="4000" i="0">
                                    <a:latin typeface="Cambria Math" panose="02040503050406030204" pitchFamily="18" charset="0"/>
                                  </a:rPr>
                                  <m:t>8</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27</m:t>
                                </m:r>
                              </m:e>
                            </m:rad>
                          </m:den>
                        </m:f>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873822" y="5233571"/>
                  <a:ext cx="1359603" cy="15025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328135" y="5029316"/>
                  <a:ext cx="1414939"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latin typeface="Cambria Math" panose="02040503050406030204" pitchFamily="18" charset="0"/>
                              </a:rPr>
                            </m:ctrlPr>
                          </m:radPr>
                          <m:deg>
                            <m:r>
                              <a:rPr lang="en-US" sz="4000" i="0">
                                <a:latin typeface="Cambria Math" panose="02040503050406030204" pitchFamily="18" charset="0"/>
                              </a:rPr>
                              <m:t>3</m:t>
                            </m:r>
                          </m:deg>
                          <m:e>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8</m:t>
                                </m:r>
                              </m:num>
                              <m:den>
                                <m:r>
                                  <a:rPr lang="en-US" sz="4000" i="0">
                                    <a:latin typeface="Cambria Math" panose="02040503050406030204" pitchFamily="18" charset="0"/>
                                  </a:rPr>
                                  <m:t>27</m:t>
                                </m:r>
                              </m:den>
                            </m:f>
                          </m:e>
                        </m:rad>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4328135" y="5029316"/>
                  <a:ext cx="1414939" cy="1911036"/>
                </a:xfrm>
                <a:prstGeom prst="rect">
                  <a:avLst/>
                </a:prstGeom>
                <a:blipFill>
                  <a:blip r:embed="rId11"/>
                  <a:stretch>
                    <a:fillRect/>
                  </a:stretch>
                </a:blipFill>
              </p:spPr>
              <p:txBody>
                <a:bodyPr/>
                <a:lstStyle/>
                <a:p>
                  <a:r>
                    <a:rPr lang="en-US">
                      <a:noFill/>
                    </a:rPr>
                    <a:t> </a:t>
                  </a:r>
                </a:p>
              </p:txBody>
            </p:sp>
          </mc:Fallback>
        </mc:AlternateContent>
      </p:grpSp>
      <p:sp>
        <p:nvSpPr>
          <p:cNvPr id="28" name="Oval Callout 27"/>
          <p:cNvSpPr/>
          <p:nvPr/>
        </p:nvSpPr>
        <p:spPr>
          <a:xfrm>
            <a:off x="8495189" y="3067746"/>
            <a:ext cx="1725763" cy="7041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8495189" y="4312912"/>
                <a:ext cx="9144000" cy="4593502"/>
              </a:xfrm>
              <a:prstGeom prst="rect">
                <a:avLst/>
              </a:prstGeom>
            </p:spPr>
            <p:txBody>
              <a:bodyPr>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27</m:t>
                        </m:r>
                      </m:e>
                    </m:rad>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(−2).3 = −6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8)⋅27</m:t>
                        </m:r>
                      </m:e>
                    </m:rad>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m:t>
                    </m:r>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−216</m:t>
                        </m:r>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rad>
                  </m:oMath>
                </a14:m>
                <a:endParaRPr lang="en-US" sz="4000" i="1">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50000"/>
                  </a:lnSpc>
                  <a:spcAft>
                    <a:spcPts val="1200"/>
                  </a:spcAft>
                </a:pPr>
                <a:r>
                  <a:rPr lang="en-US" sz="4000">
                    <a:effectLst/>
                    <a:ea typeface="Malgun Gothic" panose="020B0503020000020004"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27</m:t>
                        </m:r>
                      </m:e>
                    </m:rad>
                    <m:r>
                      <a:rPr lang="en-US" sz="4000" i="1" smtClean="0">
                        <a:effectLst/>
                        <a:latin typeface="Cambria Math" panose="02040503050406030204" pitchFamily="18" charset="0"/>
                        <a:ea typeface="Calibri" panose="020F0502020204030204" pitchFamily="34" charset="0"/>
                        <a:cs typeface="Arial" panose="020B0604020202020204" pitchFamily="34"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8)⋅27</m:t>
                        </m:r>
                      </m:e>
                    </m:ra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495189" y="4312912"/>
                <a:ext cx="9144000" cy="4593502"/>
              </a:xfrm>
              <a:prstGeom prst="rect">
                <a:avLst/>
              </a:prstGeom>
              <a:blipFill>
                <a:blip r:embed="rId12"/>
                <a:stretch>
                  <a:fillRect l="-2400" b="-4509"/>
                </a:stretch>
              </a:blipFill>
            </p:spPr>
            <p:txBody>
              <a:bodyPr/>
              <a:lstStyle/>
              <a:p>
                <a:r>
                  <a:rPr lang="en-US">
                    <a:noFill/>
                  </a:rPr>
                  <a:t> </a:t>
                </a:r>
              </a:p>
            </p:txBody>
          </p:sp>
        </mc:Fallback>
      </mc:AlternateContent>
      <p:cxnSp>
        <p:nvCxnSpPr>
          <p:cNvPr id="29" name="Straight Connector 28"/>
          <p:cNvCxnSpPr/>
          <p:nvPr/>
        </p:nvCxnSpPr>
        <p:spPr>
          <a:xfrm>
            <a:off x="7680158" y="3375361"/>
            <a:ext cx="0" cy="819588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fade">
                                      <p:cBhvr>
                                        <p:cTn id="44" dur="500"/>
                                        <p:tgtEl>
                                          <p:spTgt spid="1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fade">
                                      <p:cBhvr>
                                        <p:cTn id="49" dur="500"/>
                                        <p:tgtEl>
                                          <p:spTgt spid="1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xEl>
                                              <p:pRg st="3" end="3"/>
                                            </p:txEl>
                                          </p:spTgt>
                                        </p:tgtEl>
                                        <p:attrNameLst>
                                          <p:attrName>style.visibility</p:attrName>
                                        </p:attrNameLst>
                                      </p:cBhvr>
                                      <p:to>
                                        <p:strVal val="visible"/>
                                      </p:to>
                                    </p:set>
                                    <p:animEffect transition="in" filter="fade">
                                      <p:cBhvr>
                                        <p:cTn id="5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85614"/>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6859" y="1004638"/>
            <a:ext cx="979790" cy="914400"/>
          </a:xfrm>
          <a:prstGeom prst="rect">
            <a:avLst/>
          </a:prstGeom>
        </p:spPr>
      </p:pic>
      <p:sp>
        <p:nvSpPr>
          <p:cNvPr id="21" name="TextBox 20"/>
          <p:cNvSpPr txBox="1"/>
          <p:nvPr/>
        </p:nvSpPr>
        <p:spPr>
          <a:xfrm>
            <a:off x="1857780" y="11329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
          <p:cNvSpPr>
            <a:spLocks noChangeArrowheads="1"/>
          </p:cNvSpPr>
          <p:nvPr/>
        </p:nvSpPr>
        <p:spPr bwMode="auto">
          <a:xfrm>
            <a:off x="5908550" y="184876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3157" y="1762185"/>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28" name="Oval Callout 27"/>
          <p:cNvSpPr/>
          <p:nvPr/>
        </p:nvSpPr>
        <p:spPr>
          <a:xfrm>
            <a:off x="8495189" y="3067746"/>
            <a:ext cx="1725763" cy="7041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 name="Straight Connector 28"/>
          <p:cNvCxnSpPr/>
          <p:nvPr/>
        </p:nvCxnSpPr>
        <p:spPr>
          <a:xfrm>
            <a:off x="7680158" y="3375361"/>
            <a:ext cx="0" cy="819588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059956" y="4381500"/>
            <a:ext cx="934452" cy="1015663"/>
          </a:xfrm>
          <a:prstGeom prst="rect">
            <a:avLst/>
          </a:prstGeom>
        </p:spPr>
        <p:txBody>
          <a:bodyPr wrap="square">
            <a:spAutoFit/>
          </a:bodyPr>
          <a:lstStyle/>
          <a:p>
            <a:pPr lvl="0">
              <a:lnSpc>
                <a:spcPct val="150000"/>
              </a:lnSpc>
              <a:spcAft>
                <a:spcPts val="1200"/>
              </a:spcAft>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18" name="Rectangle 17"/>
              <p:cNvSpPr/>
              <p:nvPr/>
            </p:nvSpPr>
            <p:spPr>
              <a:xfrm>
                <a:off x="9979878" y="4138067"/>
                <a:ext cx="2694520"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e>
                          </m:rad>
                        </m:num>
                        <m:den>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den>
                      </m:f>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18" name="Rectangle 17"/>
              <p:cNvSpPr>
                <a:spLocks noRot="1" noChangeAspect="1" noMove="1" noResize="1" noEditPoints="1" noAdjustHandles="1" noChangeArrowheads="1" noChangeShapeType="1" noTextEdit="1"/>
              </p:cNvSpPr>
              <p:nvPr/>
            </p:nvSpPr>
            <p:spPr>
              <a:xfrm>
                <a:off x="9979878" y="4138067"/>
                <a:ext cx="2694520" cy="150252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768695" y="5958958"/>
                <a:ext cx="5471305" cy="1923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e>
                              </m:d>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9768695" y="5958958"/>
                <a:ext cx="5471305" cy="1923732"/>
              </a:xfrm>
              <a:prstGeom prst="rect">
                <a:avLst/>
              </a:prstGeom>
              <a:blipFill>
                <a:blip r:embed="rId10"/>
                <a:stretch>
                  <a:fillRect/>
                </a:stretch>
              </a:blipFill>
            </p:spPr>
            <p:txBody>
              <a:bodyPr/>
              <a:lstStyle/>
              <a:p>
                <a:r>
                  <a:rPr lang="en-US">
                    <a:noFill/>
                  </a:rPr>
                  <a:t> </a:t>
                </a:r>
              </a:p>
            </p:txBody>
          </p:sp>
        </mc:Fallback>
      </mc:AlternateContent>
      <p:sp>
        <p:nvSpPr>
          <p:cNvPr id="24" name="Rectangle 23"/>
          <p:cNvSpPr/>
          <p:nvPr/>
        </p:nvSpPr>
        <p:spPr>
          <a:xfrm>
            <a:off x="9116997" y="8836384"/>
            <a:ext cx="1067921" cy="707886"/>
          </a:xfrm>
          <a:prstGeom prst="rect">
            <a:avLst/>
          </a:prstGeom>
        </p:spPr>
        <p:txBody>
          <a:bodyPr wrap="none">
            <a:spAutoFit/>
          </a:bodyPr>
          <a:lstStyle/>
          <a:p>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Vậy</a:t>
            </a:r>
            <a:endParaRPr lang="en-US"/>
          </a:p>
        </p:txBody>
      </p:sp>
      <mc:AlternateContent xmlns:mc="http://schemas.openxmlformats.org/markup-compatibility/2006" xmlns:a14="http://schemas.microsoft.com/office/drawing/2010/main">
        <mc:Choice Requires="a14">
          <p:sp>
            <p:nvSpPr>
              <p:cNvPr id="26" name="Rectangle 25"/>
              <p:cNvSpPr/>
              <p:nvPr/>
            </p:nvSpPr>
            <p:spPr>
              <a:xfrm>
                <a:off x="10329830" y="7457574"/>
                <a:ext cx="3169778" cy="2974276"/>
              </a:xfrm>
              <a:prstGeom prst="rect">
                <a:avLst/>
              </a:prstGeom>
            </p:spPr>
            <p:txBody>
              <a:bodyPr wrap="non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e>
                          </m:rad>
                        </m:num>
                        <m:den>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den>
                      </m:f>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e>
                      </m:rad>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329830" y="7457574"/>
                <a:ext cx="3169778" cy="297427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187129" y="3726299"/>
                <a:ext cx="5677999" cy="21338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ra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ad>
                      <m:ra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187129" y="3726299"/>
                <a:ext cx="5677999" cy="2133854"/>
              </a:xfrm>
              <a:prstGeom prst="rect">
                <a:avLst/>
              </a:prstGeom>
              <a:blipFill>
                <a:blip r:embed="rId12"/>
                <a:stretch>
                  <a:fillRect l="-3867" b="-3714"/>
                </a:stretch>
              </a:blipFill>
            </p:spPr>
            <p:txBody>
              <a:bodyPr/>
              <a:lstStyle/>
              <a:p>
                <a:r>
                  <a:rPr lang="en-US">
                    <a:noFill/>
                  </a:rPr>
                  <a:t> </a:t>
                </a:r>
              </a:p>
            </p:txBody>
          </p:sp>
        </mc:Fallback>
      </mc:AlternateContent>
      <p:grpSp>
        <p:nvGrpSpPr>
          <p:cNvPr id="31" name="Group 30"/>
          <p:cNvGrpSpPr/>
          <p:nvPr/>
        </p:nvGrpSpPr>
        <p:grpSpPr>
          <a:xfrm>
            <a:off x="1166636" y="6208168"/>
            <a:ext cx="11260652" cy="2945896"/>
            <a:chOff x="1873822" y="3994456"/>
            <a:chExt cx="11260652" cy="2945896"/>
          </a:xfrm>
        </p:grpSpPr>
        <p:sp>
          <p:nvSpPr>
            <p:cNvPr id="32" name="TextBox 31"/>
            <p:cNvSpPr txBox="1"/>
            <p:nvPr/>
          </p:nvSpPr>
          <p:spPr>
            <a:xfrm>
              <a:off x="1893206" y="3994456"/>
              <a:ext cx="11241268" cy="255454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a:t>
              </a:r>
            </a:p>
          </p:txBody>
        </p:sp>
        <mc:AlternateContent xmlns:mc="http://schemas.openxmlformats.org/markup-compatibility/2006" xmlns:a14="http://schemas.microsoft.com/office/drawing/2010/main">
          <mc:Choice Requires="a14">
            <p:sp>
              <p:nvSpPr>
                <p:cNvPr id="33" name="Rectangle 32"/>
                <p:cNvSpPr/>
                <p:nvPr/>
              </p:nvSpPr>
              <p:spPr>
                <a:xfrm>
                  <a:off x="1873822" y="5233571"/>
                  <a:ext cx="1359603"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a:latin typeface="Cambria Math" panose="02040503050406030204" pitchFamily="18" charset="0"/>
                                  </a:rPr>
                                  <m:t>−</m:t>
                                </m:r>
                                <m:r>
                                  <a:rPr lang="en-US" sz="4000" i="0">
                                    <a:latin typeface="Cambria Math" panose="02040503050406030204" pitchFamily="18" charset="0"/>
                                  </a:rPr>
                                  <m:t>8</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27</m:t>
                                </m:r>
                              </m:e>
                            </m:rad>
                          </m:den>
                        </m:f>
                      </m:oMath>
                    </m:oMathPara>
                  </a14:m>
                  <a:endParaRPr lang="en-US" sz="4000"/>
                </a:p>
              </p:txBody>
            </p:sp>
          </mc:Choice>
          <mc:Fallback xmlns="">
            <p:sp>
              <p:nvSpPr>
                <p:cNvPr id="33" name="Rectangle 32"/>
                <p:cNvSpPr>
                  <a:spLocks noRot="1" noChangeAspect="1" noMove="1" noResize="1" noEditPoints="1" noAdjustHandles="1" noChangeArrowheads="1" noChangeShapeType="1" noTextEdit="1"/>
                </p:cNvSpPr>
                <p:nvPr/>
              </p:nvSpPr>
              <p:spPr>
                <a:xfrm>
                  <a:off x="1873822" y="5233571"/>
                  <a:ext cx="1359603" cy="150252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328135" y="5029316"/>
                  <a:ext cx="1414939"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latin typeface="Cambria Math" panose="02040503050406030204" pitchFamily="18" charset="0"/>
                              </a:rPr>
                            </m:ctrlPr>
                          </m:radPr>
                          <m:deg>
                            <m:r>
                              <a:rPr lang="en-US" sz="4000" i="0">
                                <a:latin typeface="Cambria Math" panose="02040503050406030204" pitchFamily="18" charset="0"/>
                              </a:rPr>
                              <m:t>3</m:t>
                            </m:r>
                          </m:deg>
                          <m:e>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8</m:t>
                                </m:r>
                              </m:num>
                              <m:den>
                                <m:r>
                                  <a:rPr lang="en-US" sz="4000" i="0">
                                    <a:latin typeface="Cambria Math" panose="02040503050406030204" pitchFamily="18" charset="0"/>
                                  </a:rPr>
                                  <m:t>27</m:t>
                                </m:r>
                              </m:den>
                            </m:f>
                          </m:e>
                        </m:rad>
                      </m:oMath>
                    </m:oMathPara>
                  </a14:m>
                  <a:endParaRPr lang="en-US" sz="4000"/>
                </a:p>
              </p:txBody>
            </p:sp>
          </mc:Choice>
          <mc:Fallback xmlns="">
            <p:sp>
              <p:nvSpPr>
                <p:cNvPr id="34" name="Rectangle 33"/>
                <p:cNvSpPr>
                  <a:spLocks noRot="1" noChangeAspect="1" noMove="1" noResize="1" noEditPoints="1" noAdjustHandles="1" noChangeArrowheads="1" noChangeShapeType="1" noTextEdit="1"/>
                </p:cNvSpPr>
                <p:nvPr/>
              </p:nvSpPr>
              <p:spPr>
                <a:xfrm>
                  <a:off x="4328135" y="5029316"/>
                  <a:ext cx="1414939" cy="1911036"/>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744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61326" y="289583"/>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21" name="Rectangle 20"/>
              <p:cNvSpPr/>
              <p:nvPr/>
            </p:nvSpPr>
            <p:spPr>
              <a:xfrm>
                <a:off x="816967" y="1683943"/>
                <a:ext cx="16616791" cy="8288231"/>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Ngân hàng thường tính lãi suất cho khách hàng theo thể thức lãi kép theo định kì, tức là nếu đến kì hạn người gửi không rút lãi ra thì tiền lãi được tính vào vốn của kì kế tiếp. Nếu một người gửi số tiền P với lãi suất r mỗi kì thì sau N kì, số tiền người đó thu dược (cả vốn lẫn lãi) được tính theo công thức lãi kép sau: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𝑃</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𝑟</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𝑁</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a:effectLst/>
                    <a:latin typeface="Arial" panose="020B0604020202020204" pitchFamily="34" charset="0"/>
                    <a:ea typeface="Malgun Gothic" panose="020B0503020000020004" pitchFamily="34" charset="-127"/>
                    <a:cs typeface="Arial" panose="020B0604020202020204" pitchFamily="34" charset="0"/>
                  </a:rPr>
                  <a:t>Bác Minh gửi tiết kiệm số tiền 100 triệu đồng kì hạn 12 tháng với lãi suất 6% một năm. Giả sử lãi suất không thay đổi. Tính số tiền (cả vốn lẫn lãi) bác Minh thu đươc sau 3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16967" y="1683943"/>
                <a:ext cx="16616791" cy="8288231"/>
              </a:xfrm>
              <a:prstGeom prst="rect">
                <a:avLst/>
              </a:prstGeom>
              <a:blipFill>
                <a:blip r:embed="rId16"/>
                <a:stretch>
                  <a:fillRect l="-1284" r="-1321" b="-2206"/>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a:off x="16534540" y="169733"/>
            <a:ext cx="1579001" cy="1469263"/>
          </a:xfrm>
          <a:prstGeom prst="rect">
            <a:avLst/>
          </a:prstGeom>
        </p:spPr>
      </p:pic>
      <p:pic>
        <p:nvPicPr>
          <p:cNvPr id="7" name="Picture 6"/>
          <p:cNvPicPr>
            <a:picLocks noChangeAspect="1"/>
          </p:cNvPicPr>
          <p:nvPr/>
        </p:nvPicPr>
        <p:blipFill>
          <a:blip r:embed="rId18"/>
          <a:stretch>
            <a:fillRect/>
          </a:stretch>
        </p:blipFill>
        <p:spPr>
          <a:xfrm>
            <a:off x="17139292" y="9200474"/>
            <a:ext cx="1036410" cy="999831"/>
          </a:xfrm>
          <a:prstGeom prst="rect">
            <a:avLst/>
          </a:prstGeom>
        </p:spPr>
      </p:pic>
      <p:pic>
        <p:nvPicPr>
          <p:cNvPr id="8" name="Picture 7"/>
          <p:cNvPicPr>
            <a:picLocks noChangeAspect="1"/>
          </p:cNvPicPr>
          <p:nvPr/>
        </p:nvPicPr>
        <p:blipFill>
          <a:blip r:embed="rId19"/>
          <a:stretch>
            <a:fillRect/>
          </a:stretch>
        </p:blipFill>
        <p:spPr>
          <a:xfrm>
            <a:off x="792904" y="25790"/>
            <a:ext cx="132904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143000" y="2171700"/>
            <a:ext cx="15541002" cy="7334269"/>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440" y="8751971"/>
            <a:ext cx="1412502" cy="1412502"/>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127">
            <a:off x="16059963" y="1875938"/>
            <a:ext cx="639519" cy="639519"/>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4546" y="9736992"/>
            <a:ext cx="781031" cy="781031"/>
          </a:xfrm>
          <a:prstGeom prst="rect">
            <a:avLst/>
          </a:prstGeom>
        </p:spPr>
      </p:pic>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30504" y="1424535"/>
              <a:ext cx="1970212" cy="28609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2602862" y="2478012"/>
                <a:ext cx="14797750" cy="101566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4000">
                    <a:effectLst/>
                    <a:latin typeface="Arial" panose="020B0604020202020204" pitchFamily="34" charset="0"/>
                    <a:ea typeface="Calibri" panose="020F0502020204030204" pitchFamily="34" charset="0"/>
                    <a:cs typeface="Arial" panose="020B0604020202020204" pitchFamily="34" charset="0"/>
                  </a:rPr>
                  <a:t> là các số nguyên dương,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4000">
                    <a:effectLst/>
                    <a:latin typeface="Arial" panose="020B0604020202020204" pitchFamily="34" charset="0"/>
                    <a:ea typeface="Calibri" panose="020F0502020204030204" pitchFamily="34" charset="0"/>
                    <a:cs typeface="Arial" panose="020B0604020202020204" pitchFamily="34" charset="0"/>
                  </a:rPr>
                  <a:t> là số nguyên. Khi đó:</a:t>
                </a:r>
              </a:p>
            </p:txBody>
          </p:sp>
        </mc:Choice>
        <mc:Fallback xmlns="">
          <p:sp>
            <p:nvSpPr>
              <p:cNvPr id="4" name="Rectangle 3"/>
              <p:cNvSpPr>
                <a:spLocks noRot="1" noChangeAspect="1" noMove="1" noResize="1" noEditPoints="1" noAdjustHandles="1" noChangeArrowheads="1" noChangeShapeType="1" noTextEdit="1"/>
              </p:cNvSpPr>
              <p:nvPr/>
            </p:nvSpPr>
            <p:spPr>
              <a:xfrm>
                <a:off x="2602862" y="2478012"/>
                <a:ext cx="14797750" cy="1015663"/>
              </a:xfrm>
              <a:prstGeom prst="rect">
                <a:avLst/>
              </a:prstGeom>
              <a:blipFill>
                <a:blip r:embed="rId21"/>
                <a:stretch>
                  <a:fillRect l="-1483" b="-13772"/>
                </a:stretch>
              </a:blipFill>
            </p:spPr>
            <p:txBody>
              <a:bodyPr/>
              <a:lstStyle/>
              <a:p>
                <a:r>
                  <a:rPr lang="en-US">
                    <a:noFill/>
                  </a:rPr>
                  <a:t> </a:t>
                </a:r>
              </a:p>
            </p:txBody>
          </p:sp>
        </mc:Fallback>
      </mc:AlternateContent>
      <p:sp>
        <p:nvSpPr>
          <p:cNvPr id="5" name="Rectangle 4"/>
          <p:cNvSpPr/>
          <p:nvPr/>
        </p:nvSpPr>
        <p:spPr>
          <a:xfrm>
            <a:off x="4053653" y="7277100"/>
            <a:ext cx="11335755" cy="1938992"/>
          </a:xfrm>
          <a:prstGeom prst="rect">
            <a:avLst/>
          </a:prstGeom>
        </p:spPr>
        <p:txBody>
          <a:bodyPr wrap="square">
            <a:spAutoFit/>
          </a:bodyPr>
          <a:lstStyle/>
          <a:p>
            <a:pPr lvl="0">
              <a:lnSpc>
                <a:spcPct val="150000"/>
              </a:lnSpc>
            </a:pP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(Giả thiết các biểu thức ở trên đều có nghĩa).</a:t>
            </a:r>
          </a:p>
        </p:txBody>
      </p:sp>
      <p:pic>
        <p:nvPicPr>
          <p:cNvPr id="22"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6599704" y="2059855"/>
            <a:ext cx="416586" cy="42195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606670" y="3739879"/>
                <a:ext cx="3946530" cy="114294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606670" y="3739879"/>
                <a:ext cx="3946530" cy="114294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55334" y="4773881"/>
                <a:ext cx="2715167" cy="213096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den>
                          </m:f>
                        </m:e>
                      </m:ra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755334" y="4773881"/>
                <a:ext cx="2715167" cy="213096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755334" y="7074848"/>
                <a:ext cx="3762312" cy="111665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55334" y="7074848"/>
                <a:ext cx="3762312" cy="111665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029377" y="3138577"/>
                <a:ext cx="5777351" cy="21519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𝑙</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ẻ</m:t>
                              </m:r>
                            </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𝑐h</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e>
                          </m:eqArr>
                        </m:e>
                      </m: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029377" y="3138577"/>
                <a:ext cx="5777351" cy="215193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029377" y="5302981"/>
                <a:ext cx="3072059"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9029377" y="5302981"/>
                <a:ext cx="3072059" cy="1344984"/>
              </a:xfrm>
              <a:prstGeom prst="rect">
                <a:avLst/>
              </a:prstGeom>
              <a:blipFill>
                <a:blip r:embed="rId2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anim calcmode="lin" valueType="num">
                                      <p:cBhvr>
                                        <p:cTn id="48" dur="500" fill="hold"/>
                                        <p:tgtEl>
                                          <p:spTgt spid="5"/>
                                        </p:tgtEl>
                                        <p:attrNameLst>
                                          <p:attrName>ppt_x</p:attrName>
                                        </p:attrNameLst>
                                      </p:cBhvr>
                                      <p:tavLst>
                                        <p:tav tm="0">
                                          <p:val>
                                            <p:strVal val="#ppt_x"/>
                                          </p:val>
                                        </p:tav>
                                        <p:tav tm="100000">
                                          <p:val>
                                            <p:strVal val="#ppt_x"/>
                                          </p:val>
                                        </p:tav>
                                      </p:tavLst>
                                    </p:anim>
                                    <p:anim calcmode="lin" valueType="num">
                                      <p:cBhvr>
                                        <p:cTn id="4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1143000" y="1333500"/>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3: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908405" y="3117473"/>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p:sp>
        <p:nvSpPr>
          <p:cNvPr id="21" name="Oval Callout 20"/>
          <p:cNvSpPr/>
          <p:nvPr/>
        </p:nvSpPr>
        <p:spPr>
          <a:xfrm>
            <a:off x="2362200" y="44073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5223164" y="2628900"/>
                <a:ext cx="8111836"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ra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5223164" y="2628900"/>
                <a:ext cx="8111836" cy="134498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773967" y="5684478"/>
                <a:ext cx="11616834" cy="853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d>
                            <m:dPr>
                              <m:ctrlPr>
                                <a:rPr lang="en-US" sz="4000" i="1">
                                  <a:latin typeface="Cambria Math" panose="02040503050406030204" pitchFamily="18" charset="0"/>
                                </a:rPr>
                              </m:ctrlPr>
                            </m:dPr>
                            <m:e>
                              <m:r>
                                <a:rPr lang="en-US" sz="4000" i="0">
                                  <a:latin typeface="Cambria Math" panose="02040503050406030204" pitchFamily="18" charset="0"/>
                                </a:rPr>
                                <m:t>−8</m:t>
                              </m:r>
                            </m:e>
                          </m: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−32</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−2</m:t>
                                  </m:r>
                                </m:e>
                              </m:d>
                            </m:e>
                            <m:sup>
                              <m:r>
                                <a:rPr lang="en-US" sz="4000" i="0">
                                  <a:latin typeface="Cambria Math" panose="02040503050406030204" pitchFamily="18" charset="0"/>
                                </a:rPr>
                                <m:t>5</m:t>
                              </m:r>
                            </m:sup>
                          </m:sSup>
                        </m:e>
                      </m:rad>
                      <m:r>
                        <a:rPr lang="en-US" sz="4000" i="0">
                          <a:latin typeface="Cambria Math" panose="02040503050406030204" pitchFamily="18" charset="0"/>
                        </a:rPr>
                        <m:t>=−2</m:t>
                      </m:r>
                    </m:oMath>
                  </m:oMathPara>
                </a14:m>
                <a:endParaRPr lang="en-US" sz="4000"/>
              </a:p>
            </p:txBody>
          </p:sp>
        </mc:Choice>
        <mc:Fallback xmlns="">
          <p:sp>
            <p:nvSpPr>
              <p:cNvPr id="17" name="Rectangle 16"/>
              <p:cNvSpPr>
                <a:spLocks noRot="1" noChangeAspect="1" noMove="1" noResize="1" noEditPoints="1" noAdjustHandles="1" noChangeArrowheads="1" noChangeShapeType="1" noTextEdit="1"/>
              </p:cNvSpPr>
              <p:nvPr/>
            </p:nvSpPr>
            <p:spPr>
              <a:xfrm>
                <a:off x="3773967" y="5684478"/>
                <a:ext cx="11616834" cy="85331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773967" y="7296855"/>
                <a:ext cx="10164064" cy="13518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0">
                                  <a:latin typeface="Cambria Math" panose="02040503050406030204" pitchFamily="18" charset="0"/>
                                </a:rPr>
                                <m:t>3</m:t>
                              </m:r>
                            </m:sup>
                          </m:sSup>
                        </m:e>
                      </m:rad>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oMath>
                  </m:oMathPara>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3773967" y="7296855"/>
                <a:ext cx="10164064" cy="1351845"/>
              </a:xfrm>
              <a:prstGeom prst="rect">
                <a:avLst/>
              </a:prstGeom>
              <a:blipFill>
                <a:blip r:embed="rId18"/>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9"/>
          <a:stretch>
            <a:fillRect/>
          </a:stretch>
        </p:blipFill>
        <p:spPr>
          <a:xfrm>
            <a:off x="16334121" y="8953500"/>
            <a:ext cx="1621677" cy="1213209"/>
          </a:xfrm>
          <a:prstGeom prst="rect">
            <a:avLst/>
          </a:prstGeom>
        </p:spPr>
      </p:pic>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497" y="185903"/>
            <a:ext cx="838200" cy="842797"/>
          </a:xfrm>
          <a:prstGeom prst="rect">
            <a:avLst/>
          </a:prstGeom>
        </p:spPr>
      </p:pic>
      <p:grpSp>
        <p:nvGrpSpPr>
          <p:cNvPr id="6" name="Group 5"/>
          <p:cNvGrpSpPr/>
          <p:nvPr/>
        </p:nvGrpSpPr>
        <p:grpSpPr>
          <a:xfrm>
            <a:off x="2210088" y="1697607"/>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23" name="Group 22"/>
          <p:cNvGrpSpPr/>
          <p:nvPr/>
        </p:nvGrpSpPr>
        <p:grpSpPr>
          <a:xfrm>
            <a:off x="6916544" y="1485900"/>
            <a:ext cx="9162658" cy="1344984"/>
            <a:chOff x="6553200" y="2930386"/>
            <a:chExt cx="9162658" cy="1344984"/>
          </a:xfrm>
        </p:grpSpPr>
        <p:sp>
          <p:nvSpPr>
            <p:cNvPr id="24" name="TextBox 23"/>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27" name="Rectangle 26"/>
                <p:cNvSpPr/>
                <p:nvPr/>
              </p:nvSpPr>
              <p:spPr>
                <a:xfrm>
                  <a:off x="7846203" y="2930386"/>
                  <a:ext cx="7869655" cy="13449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g>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e>
                        </m:ra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ad>
                          <m:radPr>
                            <m:ctrlPr>
                              <a:rPr lang="en-US" sz="4000" i="1">
                                <a:solidFill>
                                  <a:prstClr val="black"/>
                                </a:solidFill>
                                <a:latin typeface="Cambria Math" panose="02040503050406030204" pitchFamily="18" charset="0"/>
                              </a:rPr>
                            </m:ctrlPr>
                          </m:radPr>
                          <m:deg>
                            <m:r>
                              <a:rPr lang="en-US" sz="4000">
                                <a:solidFill>
                                  <a:prstClr val="black"/>
                                </a:solidFill>
                                <a:latin typeface="Cambria Math" panose="02040503050406030204" pitchFamily="18" charset="0"/>
                              </a:rPr>
                              <m:t>3</m:t>
                            </m:r>
                          </m:deg>
                          <m:e>
                            <m:r>
                              <a:rPr lang="en-US" sz="4000" b="0" i="0" smtClean="0">
                                <a:solidFill>
                                  <a:prstClr val="black"/>
                                </a:solidFill>
                                <a:latin typeface="Cambria Math" panose="02040503050406030204" pitchFamily="18" charset="0"/>
                              </a:rPr>
                              <m:t>62</m:t>
                            </m:r>
                            <m:r>
                              <a:rPr lang="en-US" sz="4000">
                                <a:solidFill>
                                  <a:prstClr val="black"/>
                                </a:solidFill>
                                <a:latin typeface="Cambria Math" panose="02040503050406030204" pitchFamily="18" charset="0"/>
                              </a:rPr>
                              <m:t>5</m:t>
                            </m:r>
                          </m:e>
                        </m:rad>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lang="en-US" sz="4000" i="1">
                                <a:solidFill>
                                  <a:prstClr val="black"/>
                                </a:solidFill>
                                <a:latin typeface="Cambria Math" panose="02040503050406030204" pitchFamily="18" charset="0"/>
                              </a:rPr>
                            </m:ctrlPr>
                          </m:radPr>
                          <m:deg>
                            <m:r>
                              <a:rPr lang="en-US" sz="4000" b="0" i="0" smtClean="0">
                                <a:solidFill>
                                  <a:prstClr val="black"/>
                                </a:solidFill>
                                <a:latin typeface="Cambria Math" panose="02040503050406030204" pitchFamily="18" charset="0"/>
                              </a:rPr>
                              <m:t>5</m:t>
                            </m:r>
                          </m:deg>
                          <m:e>
                            <m:r>
                              <a:rPr lang="en-US" sz="4000" b="0" i="1" smtClean="0">
                                <a:solidFill>
                                  <a:prstClr val="black"/>
                                </a:solidFill>
                                <a:latin typeface="Cambria Math" panose="02040503050406030204" pitchFamily="18" charset="0"/>
                              </a:rPr>
                              <m:t>−25</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5</m:t>
                                </m:r>
                              </m:e>
                            </m:rad>
                          </m:e>
                        </m:rad>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7846203" y="2930386"/>
                  <a:ext cx="7869655" cy="1344984"/>
                </a:xfrm>
                <a:prstGeom prst="rect">
                  <a:avLst/>
                </a:prstGeom>
                <a:blipFill>
                  <a:blip r:embed="rId13"/>
                  <a:stretch>
                    <a:fillRect/>
                  </a:stretch>
                </a:blipFill>
              </p:spPr>
              <p:txBody>
                <a:bodyPr/>
                <a:lstStyle/>
                <a:p>
                  <a:r>
                    <a:rPr lang="en-US">
                      <a:noFill/>
                    </a:rPr>
                    <a:t> </a:t>
                  </a:r>
                </a:p>
              </p:txBody>
            </p:sp>
          </mc:Fallback>
        </mc:AlternateContent>
      </p:grpSp>
      <p:sp>
        <p:nvSpPr>
          <p:cNvPr id="28" name="Oval Callout 27"/>
          <p:cNvSpPr/>
          <p:nvPr/>
        </p:nvSpPr>
        <p:spPr>
          <a:xfrm>
            <a:off x="3438979" y="3729497"/>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4153292" y="5981700"/>
                <a:ext cx="9144000" cy="3253135"/>
              </a:xfrm>
              <a:prstGeom prst="rect">
                <a:avLst/>
              </a:prstGeom>
            </p:spPr>
            <p:txBody>
              <a:bodyPr>
                <a:spAutoFit/>
              </a:bodyPr>
              <a:lstStyle/>
              <a:p>
                <a:pPr>
                  <a:lnSpc>
                    <a:spcPct val="150000"/>
                  </a:lnSpc>
                  <a:spcAft>
                    <a:spcPts val="12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−25</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sup>
                          </m:sSup>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53292" y="5981700"/>
                <a:ext cx="9144000" cy="325313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952333" y="4914900"/>
                <a:ext cx="7950061" cy="19172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625</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625</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125</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952333" y="4914900"/>
                <a:ext cx="7950061" cy="1917256"/>
              </a:xfrm>
              <a:prstGeom prst="rect">
                <a:avLst/>
              </a:prstGeom>
              <a:blipFill>
                <a:blip r:embed="rId15"/>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6"/>
          <a:stretch>
            <a:fillRect/>
          </a:stretch>
        </p:blipFill>
        <p:spPr>
          <a:xfrm>
            <a:off x="379549" y="7807815"/>
            <a:ext cx="2194750" cy="2261812"/>
          </a:xfrm>
          <a:prstGeom prst="rect">
            <a:avLst/>
          </a:prstGeom>
        </p:spPr>
      </p:pic>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23817" y="367269"/>
            <a:ext cx="17272448" cy="956078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169697" y="291739"/>
            <a:ext cx="1295400" cy="1079988"/>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571500"/>
            <a:ext cx="979790" cy="914400"/>
          </a:xfrm>
          <a:prstGeom prst="rect">
            <a:avLst/>
          </a:prstGeom>
        </p:spPr>
      </p:pic>
      <p:sp>
        <p:nvSpPr>
          <p:cNvPr id="21" name="TextBox 20"/>
          <p:cNvSpPr txBox="1"/>
          <p:nvPr/>
        </p:nvSpPr>
        <p:spPr>
          <a:xfrm>
            <a:off x="19812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
          <p:cNvSpPr>
            <a:spLocks noChangeArrowheads="1"/>
          </p:cNvSpPr>
          <p:nvPr/>
        </p:nvSpPr>
        <p:spPr bwMode="auto">
          <a:xfrm>
            <a:off x="5584993" y="15724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HĐ4</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1485900"/>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910389" y="2476500"/>
                <a:ext cx="16539411" cy="4990597"/>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Cho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latin typeface="Arial" panose="020B0604020202020204" pitchFamily="34" charset="0"/>
                    <a:cs typeface="Arial" panose="020B0604020202020204" pitchFamily="34" charset="0"/>
                  </a:rPr>
                  <a:t> là một số thực dương.</a:t>
                </a:r>
              </a:p>
              <a:p>
                <a:pPr algn="just">
                  <a:lnSpc>
                    <a:spcPct val="150000"/>
                  </a:lnSpc>
                </a:pPr>
                <a:r>
                  <a:rPr lang="en-US" sz="4000">
                    <a:latin typeface="Arial" panose="020B0604020202020204" pitchFamily="34" charset="0"/>
                    <a:cs typeface="Arial" panose="020B0604020202020204" pitchFamily="34" charset="0"/>
                  </a:rPr>
                  <a:t>a) Với </a:t>
                </a:r>
                <a14:m>
                  <m:oMath xmlns:m="http://schemas.openxmlformats.org/officeDocument/2006/math">
                    <m:r>
                      <a:rPr lang="en-US" sz="4000" i="1" smtClean="0">
                        <a:latin typeface="Cambria Math" panose="02040503050406030204" pitchFamily="18" charset="0"/>
                        <a:cs typeface="Arial" panose="020B0604020202020204" pitchFamily="34" charset="0"/>
                      </a:rPr>
                      <m:t>𝑛</m:t>
                    </m:r>
                  </m:oMath>
                </a14:m>
                <a:r>
                  <a:rPr lang="en-US" sz="4000">
                    <a:latin typeface="Arial" panose="020B0604020202020204" pitchFamily="34" charset="0"/>
                    <a:cs typeface="Arial" panose="020B0604020202020204" pitchFamily="34" charset="0"/>
                  </a:rPr>
                  <a:t> là số nguyên dương, hãy thử định nghĩa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𝑛</m:t>
                            </m:r>
                          </m:den>
                        </m:f>
                      </m:sup>
                    </m:sSup>
                  </m:oMath>
                </a14:m>
                <a:r>
                  <a:rPr lang="en-US" sz="4000">
                    <a:latin typeface="Arial" panose="020B0604020202020204" pitchFamily="34" charset="0"/>
                    <a:cs typeface="Arial" panose="020B0604020202020204" pitchFamily="34" charset="0"/>
                  </a:rPr>
                  <a:t> sao cho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𝑎</m:t>
                                </m:r>
                              </m:e>
                              <m:sup>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𝑛</m:t>
                                    </m:r>
                                  </m:den>
                                </m:f>
                              </m:sup>
                            </m:sSup>
                          </m:e>
                        </m:d>
                      </m:e>
                      <m:sup>
                        <m:r>
                          <a:rPr lang="en-US" sz="4000" b="0" i="1" smtClean="0">
                            <a:latin typeface="Cambria Math" panose="02040503050406030204" pitchFamily="18" charset="0"/>
                            <a:cs typeface="Arial" panose="020B0604020202020204" pitchFamily="34" charset="0"/>
                          </a:rPr>
                          <m:t>𝑛</m:t>
                        </m:r>
                      </m:sup>
                    </m:sSup>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𝑎</m:t>
                    </m:r>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b) Từ kết quả của câu a, hãy thử định nghĩa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𝑚</m:t>
                            </m:r>
                          </m:num>
                          <m:den>
                            <m:r>
                              <a:rPr lang="en-US" sz="4000" i="1">
                                <a:latin typeface="Cambria Math" panose="02040503050406030204" pitchFamily="18" charset="0"/>
                                <a:cs typeface="Arial" panose="020B0604020202020204" pitchFamily="34" charset="0"/>
                              </a:rPr>
                              <m:t>𝑛</m:t>
                            </m:r>
                          </m:den>
                        </m:f>
                      </m:sup>
                    </m:sSup>
                  </m:oMath>
                </a14:m>
                <a:r>
                  <a:rPr lang="en-US" sz="4000">
                    <a:latin typeface="Arial" panose="020B0604020202020204" pitchFamily="34" charset="0"/>
                    <a:cs typeface="Arial" panose="020B0604020202020204" pitchFamily="34" charset="0"/>
                  </a:rPr>
                  <a:t>, với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a:latin typeface="Arial" panose="020B0604020202020204" pitchFamily="34" charset="0"/>
                    <a:cs typeface="Arial" panose="020B0604020202020204" pitchFamily="34" charset="0"/>
                  </a:rPr>
                  <a:t> là số nguyên và </a:t>
                </a:r>
                <a14:m>
                  <m:oMath xmlns:m="http://schemas.openxmlformats.org/officeDocument/2006/math">
                    <m:r>
                      <a:rPr lang="en-US" sz="4000" i="1" smtClean="0">
                        <a:latin typeface="Cambria Math" panose="02040503050406030204" pitchFamily="18" charset="0"/>
                        <a:cs typeface="Arial" panose="020B0604020202020204" pitchFamily="34" charset="0"/>
                      </a:rPr>
                      <m:t>𝑛</m:t>
                    </m:r>
                  </m:oMath>
                </a14:m>
                <a:r>
                  <a:rPr lang="en-US" sz="4000">
                    <a:latin typeface="Arial" panose="020B0604020202020204" pitchFamily="34" charset="0"/>
                    <a:cs typeface="Arial" panose="020B0604020202020204" pitchFamily="34" charset="0"/>
                  </a:rPr>
                  <a:t> là số nguyên dương, sao cho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𝑚</m:t>
                            </m:r>
                          </m:num>
                          <m:den>
                            <m:r>
                              <a:rPr lang="en-US" sz="4000" i="1">
                                <a:latin typeface="Cambria Math" panose="02040503050406030204" pitchFamily="18" charset="0"/>
                                <a:cs typeface="Arial" panose="020B0604020202020204" pitchFamily="34" charset="0"/>
                              </a:rPr>
                              <m:t>𝑛</m:t>
                            </m:r>
                          </m:den>
                        </m:f>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𝑎</m:t>
                                </m:r>
                              </m:e>
                              <m:sup>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𝑛</m:t>
                                    </m:r>
                                  </m:den>
                                </m:f>
                              </m:sup>
                            </m:sSup>
                          </m:e>
                        </m:d>
                      </m:e>
                      <m:sup>
                        <m:r>
                          <a:rPr lang="en-US" sz="4000" b="0" i="1" smtClean="0">
                            <a:solidFill>
                              <a:prstClr val="black"/>
                            </a:solidFill>
                            <a:latin typeface="Cambria Math" panose="02040503050406030204" pitchFamily="18" charset="0"/>
                            <a:cs typeface="Arial" panose="020B0604020202020204" pitchFamily="34" charset="0"/>
                          </a:rPr>
                          <m:t>𝑚</m:t>
                        </m:r>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10389" y="2476500"/>
                <a:ext cx="16539411" cy="4990597"/>
              </a:xfrm>
              <a:prstGeom prst="rect">
                <a:avLst/>
              </a:prstGeom>
              <a:blipFill>
                <a:blip r:embed="rId9"/>
                <a:stretch>
                  <a:fillRect l="-1290" r="-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334000" y="7998139"/>
                <a:ext cx="5250591" cy="10260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4000" b="1">
                    <a:latin typeface="Times New Roman" panose="02020603050405020304" pitchFamily="18" charset="0"/>
                    <a:ea typeface="Calibri" panose="020F0502020204030204" pitchFamily="34" charset="0"/>
                  </a:rPr>
                  <a:t>Chú ý:</a:t>
                </a:r>
                <a:r>
                  <a:rPr lang="en-US" sz="4000">
                    <a:latin typeface="Times New Roman" panose="02020603050405020304" pitchFamily="18" charset="0"/>
                    <a:ea typeface="Calibri" panose="020F0502020204030204" pitchFamily="34" charset="0"/>
                  </a:rPr>
                  <a:t> </a:t>
                </a:r>
                <a14:m>
                  <m:oMath xmlns:m="http://schemas.openxmlformats.org/officeDocument/2006/math">
                    <m:sSup>
                      <m:sSupPr>
                        <m:ctrlPr>
                          <a:rPr lang="en-US" sz="4000" i="1">
                            <a:latin typeface="Cambria Math" panose="02040503050406030204" pitchFamily="18" charset="0"/>
                            <a:cs typeface="Times New Roman" panose="02020603050405020304" pitchFamily="18" charset="0"/>
                          </a:rPr>
                        </m:ctrlPr>
                      </m:sSupPr>
                      <m:e>
                        <m:d>
                          <m:dPr>
                            <m:ctrlPr>
                              <a:rPr lang="en-US" sz="4000" i="1">
                                <a:latin typeface="Cambria Math" panose="02040503050406030204" pitchFamily="18" charset="0"/>
                                <a:cs typeface="Times New Roman" panose="02020603050405020304" pitchFamily="18" charset="0"/>
                              </a:rPr>
                            </m:ctrlPr>
                          </m:dPr>
                          <m:e>
                            <m:rad>
                              <m:radPr>
                                <m:ctrlPr>
                                  <a:rPr lang="en-US" sz="4000" i="1">
                                    <a:latin typeface="Cambria Math" panose="02040503050406030204" pitchFamily="18"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e>
                        </m:d>
                      </m:e>
                      <m:sup>
                        <m:r>
                          <a:rPr lang="en-US" sz="4000" i="1">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a:p>
            </p:txBody>
          </p:sp>
        </mc:Choice>
        <mc:Fallback xmlns="">
          <p:sp>
            <p:nvSpPr>
              <p:cNvPr id="12" name="Rectangle 11"/>
              <p:cNvSpPr>
                <a:spLocks noRot="1" noChangeAspect="1" noMove="1" noResize="1" noEditPoints="1" noAdjustHandles="1" noChangeArrowheads="1" noChangeShapeType="1" noTextEdit="1"/>
              </p:cNvSpPr>
              <p:nvPr/>
            </p:nvSpPr>
            <p:spPr>
              <a:xfrm>
                <a:off x="5334000" y="7998139"/>
                <a:ext cx="5250591" cy="1026050"/>
              </a:xfrm>
              <a:prstGeom prst="rect">
                <a:avLst/>
              </a:prstGeom>
              <a:blipFill>
                <a:blip r:embed="rId10"/>
                <a:stretch>
                  <a:fillRect b="-12791"/>
                </a:stretch>
              </a:blipFill>
            </p:spPr>
            <p:txBody>
              <a:bodyPr/>
              <a:lstStyle/>
              <a:p>
                <a:r>
                  <a:rPr lang="en-US">
                    <a:noFill/>
                  </a:rPr>
                  <a:t> </a:t>
                </a:r>
              </a:p>
            </p:txBody>
          </p:sp>
        </mc:Fallback>
      </mc:AlternateContent>
      <p:pic>
        <p:nvPicPr>
          <p:cNvPr id="13" name="Picture 12"/>
          <p:cNvPicPr>
            <a:picLocks noChangeAspect="1"/>
          </p:cNvPicPr>
          <p:nvPr/>
        </p:nvPicPr>
        <p:blipFill>
          <a:blip r:embed="rId11"/>
          <a:stretch>
            <a:fillRect/>
          </a:stretch>
        </p:blipFill>
        <p:spPr>
          <a:xfrm>
            <a:off x="11430000" y="7794516"/>
            <a:ext cx="1432684" cy="2115495"/>
          </a:xfrm>
          <a:prstGeom prst="rect">
            <a:avLst/>
          </a:prstGeom>
        </p:spPr>
      </p:pic>
    </p:spTree>
    <p:extLst>
      <p:ext uri="{BB962C8B-B14F-4D97-AF65-F5344CB8AC3E}">
        <p14:creationId xmlns:p14="http://schemas.microsoft.com/office/powerpoint/2010/main" val="94092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23817" y="367269"/>
            <a:ext cx="17272448" cy="956078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169697" y="291739"/>
            <a:ext cx="1295400" cy="1079988"/>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571500"/>
            <a:ext cx="979790" cy="914400"/>
          </a:xfrm>
          <a:prstGeom prst="rect">
            <a:avLst/>
          </a:prstGeom>
        </p:spPr>
      </p:pic>
      <p:sp>
        <p:nvSpPr>
          <p:cNvPr id="21" name="TextBox 20"/>
          <p:cNvSpPr txBox="1"/>
          <p:nvPr/>
        </p:nvSpPr>
        <p:spPr>
          <a:xfrm>
            <a:off x="19812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Callout 12"/>
          <p:cNvSpPr/>
          <p:nvPr/>
        </p:nvSpPr>
        <p:spPr>
          <a:xfrm>
            <a:off x="8328523" y="1422029"/>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3254539" y="2857500"/>
                <a:ext cx="11811000" cy="5987729"/>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a) Có thể định nghĩa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Aft>
                    <a:spcPts val="1200"/>
                  </a:spcAft>
                </a:pPr>
                <a:r>
                  <a:rPr lang="en-US" sz="4000">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a:effectLst/>
                    <a:latin typeface="Arial" panose="020B0604020202020204" pitchFamily="34" charset="0"/>
                    <a:ea typeface="Calibri" panose="020F0502020204030204" pitchFamily="34" charset="0"/>
                    <a:cs typeface="Arial" panose="020B0604020202020204" pitchFamily="34" charset="0"/>
                  </a:rPr>
                  <a:t>b) Định nghĩa: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e>
                    </m:ra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nl-NL" sz="4000">
                    <a:effectLst/>
                    <a:latin typeface="Arial" panose="020B0604020202020204" pitchFamily="34" charset="0"/>
                    <a:ea typeface="Malgun Gothic" panose="020B0503020000020004" pitchFamily="34" charset="-127"/>
                    <a:cs typeface="Arial" panose="020B0604020202020204" pitchFamily="34" charset="0"/>
                  </a:rPr>
                  <a:t>     Vì </a:t>
                </a:r>
                <a14:m>
                  <m:oMath xmlns:m="http://schemas.openxmlformats.org/officeDocument/2006/math">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e>
                    </m:rad>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g>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rad>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oMath>
                </a14:m>
                <a:r>
                  <a:rPr lang="nl-NL" sz="4000">
                    <a:effectLst/>
                    <a:latin typeface="Arial" panose="020B0604020202020204" pitchFamily="34" charset="0"/>
                    <a:ea typeface="Malgun Gothic" panose="020B0503020000020004" pitchFamily="34" charset="-127"/>
                    <a:cs typeface="Arial" panose="020B0604020202020204" pitchFamily="34" charset="0"/>
                  </a:rPr>
                  <a:t>nên </a:t>
                </a:r>
                <a14:m>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num>
                          <m:den>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n>
                        </m:f>
                      </m:sup>
                    </m:s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54539" y="2857500"/>
                <a:ext cx="11811000" cy="5987729"/>
              </a:xfrm>
              <a:prstGeom prst="rect">
                <a:avLst/>
              </a:prstGeom>
              <a:blipFill>
                <a:blip r:embed="rId8"/>
                <a:stretch>
                  <a:fillRect l="-1859"/>
                </a:stretch>
              </a:blipFill>
            </p:spPr>
            <p:txBody>
              <a:bodyPr/>
              <a:lstStyle/>
              <a:p>
                <a:r>
                  <a:rPr lang="en-US">
                    <a:noFill/>
                  </a:rPr>
                  <a:t> </a:t>
                </a:r>
              </a:p>
            </p:txBody>
          </p:sp>
        </mc:Fallback>
      </mc:AlternateContent>
      <p:pic>
        <p:nvPicPr>
          <p:cNvPr id="9" name="Picture 8"/>
          <p:cNvPicPr>
            <a:picLocks noChangeAspect="1"/>
          </p:cNvPicPr>
          <p:nvPr/>
        </p:nvPicPr>
        <p:blipFill>
          <a:blip r:embed="rId9"/>
          <a:stretch>
            <a:fillRect/>
          </a:stretch>
        </p:blipFill>
        <p:spPr>
          <a:xfrm>
            <a:off x="15762330" y="7498215"/>
            <a:ext cx="2615411" cy="2609314"/>
          </a:xfrm>
          <a:prstGeom prst="rect">
            <a:avLst/>
          </a:prstGeom>
        </p:spPr>
      </p:pic>
    </p:spTree>
    <p:extLst>
      <p:ext uri="{BB962C8B-B14F-4D97-AF65-F5344CB8AC3E}">
        <p14:creationId xmlns:p14="http://schemas.microsoft.com/office/powerpoint/2010/main" val="26845266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anim calcmode="lin" valueType="num">
                                      <p:cBhvr>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anim calcmode="lin" valueType="num">
                                      <p:cBhvr>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grpSp>
        <p:nvGrpSpPr>
          <p:cNvPr id="39" name="Group 38"/>
          <p:cNvGrpSpPr/>
          <p:nvPr/>
        </p:nvGrpSpPr>
        <p:grpSpPr>
          <a:xfrm>
            <a:off x="7391400" y="876300"/>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30504" y="1424535"/>
              <a:ext cx="1970212" cy="286098"/>
            </a:xfrm>
            <a:prstGeom prst="rect">
              <a:avLst/>
            </a:prstGeom>
          </p:spPr>
        </p:pic>
      </p:grpSp>
      <p:grpSp>
        <p:nvGrpSpPr>
          <p:cNvPr id="10" name="Group 9"/>
          <p:cNvGrpSpPr/>
          <p:nvPr/>
        </p:nvGrpSpPr>
        <p:grpSpPr>
          <a:xfrm>
            <a:off x="1553530" y="2452928"/>
            <a:ext cx="15016228" cy="4652515"/>
            <a:chOff x="1747771" y="2881259"/>
            <a:chExt cx="15016228" cy="4652515"/>
          </a:xfrm>
        </p:grpSpPr>
        <p:grpSp>
          <p:nvGrpSpPr>
            <p:cNvPr id="8" name="Group 7"/>
            <p:cNvGrpSpPr/>
            <p:nvPr/>
          </p:nvGrpSpPr>
          <p:grpSpPr>
            <a:xfrm>
              <a:off x="1747771" y="2881259"/>
              <a:ext cx="15016228" cy="4652515"/>
              <a:chOff x="9311152" y="134851"/>
              <a:chExt cx="7776158" cy="4866037"/>
            </a:xfrm>
          </p:grpSpPr>
          <p:sp>
            <p:nvSpPr>
              <p:cNvPr id="3" name="AutoShape 3"/>
              <p:cNvSpPr/>
              <p:nvPr/>
            </p:nvSpPr>
            <p:spPr>
              <a:xfrm rot="764604">
                <a:off x="9311152" y="134851"/>
                <a:ext cx="2609722" cy="4078030"/>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grpSp>
          <p:nvGrpSpPr>
            <p:cNvPr id="9" name="Group 8"/>
            <p:cNvGrpSpPr/>
            <p:nvPr/>
          </p:nvGrpSpPr>
          <p:grpSpPr>
            <a:xfrm>
              <a:off x="2976839" y="3957469"/>
              <a:ext cx="13371801" cy="3182037"/>
              <a:chOff x="2867032" y="3639759"/>
              <a:chExt cx="13371801" cy="3182037"/>
            </a:xfrm>
          </p:grpSpPr>
          <mc:AlternateContent xmlns:mc="http://schemas.openxmlformats.org/markup-compatibility/2006" xmlns:a14="http://schemas.microsoft.com/office/drawing/2010/main">
            <mc:Choice Requires="a14">
              <p:sp>
                <p:nvSpPr>
                  <p:cNvPr id="26" name="Rectangle 25"/>
                  <p:cNvSpPr/>
                  <p:nvPr/>
                </p:nvSpPr>
                <p:spPr>
                  <a:xfrm>
                    <a:off x="2867032" y="3655801"/>
                    <a:ext cx="13371801" cy="3165995"/>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Cho số thực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oMath>
                    </a14:m>
                    <a:r>
                      <a:rPr lang="en-US" sz="4000">
                        <a:latin typeface="Arial" panose="020B0604020202020204" pitchFamily="34" charset="0"/>
                        <a:ea typeface="Calibri" panose="020F0502020204030204" pitchFamily="34" charset="0"/>
                        <a:cs typeface="Arial" panose="020B0604020202020204" pitchFamily="34" charset="0"/>
                      </a:rPr>
                      <a:t> dương và số hữu tỉ</a:t>
                    </a:r>
                    <a:r>
                      <a:rPr lang="en-US" sz="4000">
                        <a:effectLst/>
                        <a:latin typeface="Arial" panose="020B0604020202020204" pitchFamily="34" charset="0"/>
                        <a:ea typeface="Malgun Gothic" panose="020B0503020000020004" pitchFamily="34" charset="-127"/>
                        <a:cs typeface="Arial" panose="020B0604020202020204" pitchFamily="34" charset="0"/>
                      </a:rPr>
                      <a:t>             , trong đó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𝑚</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một số nguyên và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𝑛</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số nguyên dương.</a:t>
                    </a:r>
                    <a:r>
                      <a:rPr lang="en-US" sz="4000">
                        <a:effectLst/>
                        <a:latin typeface="Arial" panose="020B0604020202020204" pitchFamily="34" charset="0"/>
                        <a:ea typeface="Calibri" panose="020F0502020204030204" pitchFamily="34" charset="0"/>
                        <a:cs typeface="Arial" panose="020B0604020202020204" pitchFamily="34" charset="0"/>
                      </a:rPr>
                      <a:t> Lũy thừa của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với số mũ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oMath>
                    </a14:m>
                    <a:r>
                      <a:rPr lang="en-US" sz="4000">
                        <a:effectLst/>
                        <a:latin typeface="Arial" panose="020B0604020202020204" pitchFamily="34" charset="0"/>
                        <a:ea typeface="Calibri" panose="020F0502020204030204" pitchFamily="34" charset="0"/>
                        <a:cs typeface="Arial" panose="020B0604020202020204" pitchFamily="34" charset="0"/>
                      </a:rPr>
                      <a:t>, kỉ hiệu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xác định bởi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e>
                        </m:rad>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2867032" y="3655801"/>
                    <a:ext cx="13371801" cy="3165995"/>
                  </a:xfrm>
                  <a:prstGeom prst="rect">
                    <a:avLst/>
                  </a:prstGeom>
                  <a:blipFill>
                    <a:blip r:embed="rId18"/>
                    <a:stretch>
                      <a:fillRect l="-1595" r="-1595" b="-15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773395" y="3639759"/>
                    <a:ext cx="1661480" cy="1146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773395" y="3639759"/>
                    <a:ext cx="1661480" cy="1146596"/>
                  </a:xfrm>
                  <a:prstGeom prst="rect">
                    <a:avLst/>
                  </a:prstGeom>
                  <a:blipFill>
                    <a:blip r:embed="rId19"/>
                    <a:stretch>
                      <a:fillRect/>
                    </a:stretch>
                  </a:blipFill>
                </p:spPr>
                <p:txBody>
                  <a:bodyPr/>
                  <a:lstStyle/>
                  <a:p>
                    <a:r>
                      <a:rPr lang="en-US">
                        <a:noFill/>
                      </a:rPr>
                      <a:t> </a:t>
                    </a:r>
                  </a:p>
                </p:txBody>
              </p:sp>
            </mc:Fallback>
          </mc:AlternateContent>
        </p:grpSp>
      </p:grpSp>
      <p:pic>
        <p:nvPicPr>
          <p:cNvPr id="19"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6619408" y="2995324"/>
            <a:ext cx="527019" cy="533814"/>
          </a:xfrm>
          <a:prstGeom prst="rect">
            <a:avLst/>
          </a:prstGeom>
        </p:spPr>
      </p:pic>
      <p:pic>
        <p:nvPicPr>
          <p:cNvPr id="21"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115127">
            <a:off x="15848427" y="2778192"/>
            <a:ext cx="809049" cy="809049"/>
          </a:xfrm>
          <a:prstGeom prst="rect">
            <a:avLst/>
          </a:prstGeom>
        </p:spPr>
      </p:pic>
      <p:pic>
        <p:nvPicPr>
          <p:cNvPr id="11" name="Picture 10"/>
          <p:cNvPicPr>
            <a:picLocks noChangeAspect="1"/>
          </p:cNvPicPr>
          <p:nvPr/>
        </p:nvPicPr>
        <p:blipFill>
          <a:blip r:embed="rId24"/>
          <a:stretch>
            <a:fillRect/>
          </a:stretch>
        </p:blipFill>
        <p:spPr>
          <a:xfrm>
            <a:off x="170277" y="7757055"/>
            <a:ext cx="11199323" cy="2304488"/>
          </a:xfrm>
          <a:prstGeom prst="rect">
            <a:avLst/>
          </a:prstGeom>
        </p:spPr>
      </p:pic>
    </p:spTree>
    <p:extLst>
      <p:ext uri="{BB962C8B-B14F-4D97-AF65-F5344CB8AC3E}">
        <p14:creationId xmlns:p14="http://schemas.microsoft.com/office/powerpoint/2010/main" val="303854610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7038582" y="261514"/>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97278" y="-147350"/>
            <a:ext cx="838200" cy="842797"/>
          </a:xfrm>
          <a:prstGeom prst="rect">
            <a:avLst/>
          </a:prstGeom>
        </p:spPr>
      </p:pic>
      <p:sp>
        <p:nvSpPr>
          <p:cNvPr id="14" name="Rectangle 1"/>
          <p:cNvSpPr>
            <a:spLocks noChangeArrowheads="1"/>
          </p:cNvSpPr>
          <p:nvPr/>
        </p:nvSpPr>
        <p:spPr bwMode="auto">
          <a:xfrm>
            <a:off x="5442284" y="1006614"/>
            <a:ext cx="89050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nhóm bốn, trả lời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alt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76891" y="920034"/>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4474" y="2213007"/>
            <a:ext cx="25202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3990474" y="2019300"/>
            <a:ext cx="128617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sao trong định nghĩa lũy thừa với số mũ hữu tỉ lại cần điều kiện cơ số a &gt; 0?</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Oval Callout 19"/>
          <p:cNvSpPr/>
          <p:nvPr/>
        </p:nvSpPr>
        <p:spPr>
          <a:xfrm>
            <a:off x="8312483" y="42549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690395" y="5270526"/>
                <a:ext cx="15147799" cy="452117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 có điều kiện cơ số a &gt; 0 vì để định nghĩa lũy thừa với số mũ hữu tỉ không mâu thuẫn.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Ví dụ, xét lũy thừa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Theo định nghĩa ta có: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up>
                    </m:sSup>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g>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sup>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p>
                        </m:sSup>
                      </m:e>
                    </m:rad>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90395" y="5270526"/>
                <a:ext cx="15147799" cy="4521174"/>
              </a:xfrm>
              <a:prstGeom prst="rect">
                <a:avLst/>
              </a:prstGeom>
              <a:blipFill>
                <a:blip r:embed="rId14"/>
                <a:stretch>
                  <a:fillRect l="-1408" r="-1449" b="-27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15404854" y="8225927"/>
            <a:ext cx="2365453" cy="1713124"/>
          </a:xfrm>
          <a:prstGeom prst="rect">
            <a:avLst/>
          </a:prstGeom>
        </p:spPr>
      </p:pic>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7"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7038582" y="261514"/>
            <a:ext cx="1334883" cy="100237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71207" y="6215753"/>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97278" y="-147350"/>
            <a:ext cx="838200" cy="842797"/>
          </a:xfrm>
          <a:prstGeom prst="rect">
            <a:avLst/>
          </a:prstGeom>
        </p:spPr>
      </p:pic>
      <p:sp>
        <p:nvSpPr>
          <p:cNvPr id="14" name="Rectangle 1"/>
          <p:cNvSpPr>
            <a:spLocks noChangeArrowheads="1"/>
          </p:cNvSpPr>
          <p:nvPr/>
        </p:nvSpPr>
        <p:spPr bwMode="auto">
          <a:xfrm>
            <a:off x="5442284" y="770374"/>
            <a:ext cx="89050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nhóm bốn, trả lời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alt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76891" y="683794"/>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4474" y="1832007"/>
            <a:ext cx="25202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3990474" y="1638300"/>
            <a:ext cx="128617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sao trong định nghĩa lũy thừa với số mũ hữu tỉ lại cần điều kiện cơ số a &gt; 0?</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Oval Callout 19"/>
          <p:cNvSpPr/>
          <p:nvPr/>
        </p:nvSpPr>
        <p:spPr>
          <a:xfrm>
            <a:off x="8278540" y="3737560"/>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838200" y="4686300"/>
                <a:ext cx="16863971" cy="2721707"/>
              </a:xfrm>
              <a:prstGeom prst="rect">
                <a:avLst/>
              </a:prstGeom>
            </p:spPr>
            <p:txBody>
              <a:bodyPr wrap="square">
                <a:spAutoFit/>
              </a:bodyPr>
              <a:lstStyle/>
              <a:p>
                <a:pPr algn="just">
                  <a:lnSpc>
                    <a:spcPct val="150000"/>
                  </a:lnSpc>
                </a:pPr>
                <a:r>
                  <a:rPr lang="nl-NL" sz="4000">
                    <a:effectLst/>
                    <a:latin typeface="Arial" panose="020B0604020202020204" pitchFamily="34" charset="0"/>
                    <a:ea typeface="Calibri" panose="020F0502020204030204" pitchFamily="34" charset="0"/>
                    <a:cs typeface="Arial" panose="020B0604020202020204" pitchFamily="34" charset="0"/>
                  </a:rPr>
                  <a:t>Mặt khác, do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e>
                        </m:d>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nl-NL"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nl-NL" sz="4000">
                    <a:effectLst/>
                    <a:latin typeface="Arial" panose="020B0604020202020204" pitchFamily="34" charset="0"/>
                    <a:ea typeface="Calibri" panose="020F0502020204030204" pitchFamily="34" charset="0"/>
                    <a:cs typeface="Arial" panose="020B0604020202020204" pitchFamily="34" charset="0"/>
                  </a:rPr>
                  <a:t>Áp dụng định nghĩa có: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e>
                        </m:d>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4000">
                    <a:effectLst/>
                    <a:latin typeface="Arial" panose="020B0604020202020204" pitchFamily="34" charset="0"/>
                    <a:ea typeface="Calibri" panose="020F0502020204030204" pitchFamily="34" charset="0"/>
                    <a:cs typeface="Arial" panose="020B0604020202020204" pitchFamily="34" charset="0"/>
                  </a:rPr>
                  <a:t>. Như vậy xảy ra mâu thuẫn.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38200" y="4686300"/>
                <a:ext cx="16863971" cy="2721707"/>
              </a:xfrm>
              <a:prstGeom prst="rect">
                <a:avLst/>
              </a:prstGeom>
              <a:blipFill>
                <a:blip r:embed="rId14"/>
                <a:stretch>
                  <a:fillRect l="-1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022558" y="4850385"/>
                <a:ext cx="164782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6 </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022558" y="4850385"/>
                <a:ext cx="1647823" cy="1248803"/>
              </a:xfrm>
              <a:prstGeom prst="rect">
                <a:avLst/>
              </a:prstGeom>
              <a:blipFill>
                <a:blip r:embed="rId15"/>
                <a:stretch>
                  <a:fillRect/>
                </a:stretch>
              </a:blipFill>
            </p:spPr>
            <p:txBody>
              <a:bodyPr/>
              <a:lstStyle/>
              <a:p>
                <a:r>
                  <a:rPr lang="en-US">
                    <a:noFill/>
                  </a:rPr>
                  <a:t> </a:t>
                </a:r>
              </a:p>
            </p:txBody>
          </p:sp>
        </mc:Fallback>
      </mc:AlternateContent>
      <p:sp>
        <p:nvSpPr>
          <p:cNvPr id="12" name="Rectangle 11"/>
          <p:cNvSpPr/>
          <p:nvPr/>
        </p:nvSpPr>
        <p:spPr>
          <a:xfrm>
            <a:off x="846514" y="7962900"/>
            <a:ext cx="16527086" cy="182492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a:t>
            </a:r>
            <a:r>
              <a:rPr lang="nl-NL" sz="4000">
                <a:latin typeface="Arial" panose="020B0604020202020204" pitchFamily="34" charset="0"/>
                <a:ea typeface="Calibri" panose="020F0502020204030204" pitchFamily="34" charset="0"/>
                <a:cs typeface="Arial" panose="020B0604020202020204" pitchFamily="34" charset="0"/>
              </a:rPr>
              <a:t>: Lũy thừa với số mũ hữu tỉ (của một số thực dương) có đầy đủ các tính chất như lũy thừa với số mũ nguyên đã nêu trong Mục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p:cNvCxnSpPr/>
          <p:nvPr/>
        </p:nvCxnSpPr>
        <p:spPr>
          <a:xfrm>
            <a:off x="210089" y="7658100"/>
            <a:ext cx="17853321"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1" name="Picture 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852273" y="9029700"/>
            <a:ext cx="997597" cy="997597"/>
          </a:xfrm>
          <a:prstGeom prst="rect">
            <a:avLst/>
          </a:prstGeom>
        </p:spPr>
      </p:pic>
    </p:spTree>
    <p:extLst>
      <p:ext uri="{BB962C8B-B14F-4D97-AF65-F5344CB8AC3E}">
        <p14:creationId xmlns:p14="http://schemas.microsoft.com/office/powerpoint/2010/main" val="31668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87051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34193" y="8605784"/>
            <a:ext cx="1755749" cy="1318408"/>
          </a:xfrm>
          <a:prstGeom prst="rect">
            <a:avLst/>
          </a:prstGeom>
        </p:spPr>
      </p:pic>
      <p:grpSp>
        <p:nvGrpSpPr>
          <p:cNvPr id="14" name="Group 13"/>
          <p:cNvGrpSpPr/>
          <p:nvPr/>
        </p:nvGrpSpPr>
        <p:grpSpPr>
          <a:xfrm>
            <a:off x="2249901" y="1509962"/>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4: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4"/>
          <p:cNvPicPr>
            <a:picLocks noChangeAspect="1"/>
          </p:cNvPicPr>
          <p:nvPr/>
        </p:nvPicPr>
        <p:blipFill>
          <a:blip r:embed="rId8"/>
          <a:stretch>
            <a:fillRect/>
          </a:stretch>
        </p:blipFill>
        <p:spPr>
          <a:xfrm>
            <a:off x="16332362" y="8658384"/>
            <a:ext cx="1625195" cy="1213209"/>
          </a:xfrm>
          <a:prstGeom prst="rect">
            <a:avLst/>
          </a:prstGeom>
        </p:spPr>
      </p:pic>
      <p:sp>
        <p:nvSpPr>
          <p:cNvPr id="9" name="TextBox 8"/>
          <p:cNvSpPr txBox="1"/>
          <p:nvPr/>
        </p:nvSpPr>
        <p:spPr>
          <a:xfrm>
            <a:off x="7701534" y="1774812"/>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7" name="Rectangle 6"/>
              <p:cNvSpPr/>
              <p:nvPr/>
            </p:nvSpPr>
            <p:spPr>
              <a:xfrm>
                <a:off x="9364206" y="1493920"/>
                <a:ext cx="5959837" cy="988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16</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m:t>
                          </m:r>
                        </m:e>
                        <m:sup>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i="0">
                                  <a:latin typeface="Cambria Math" panose="02040503050406030204" pitchFamily="18" charset="0"/>
                                </a:rPr>
                                <m:t>2</m:t>
                              </m:r>
                            </m:num>
                            <m:den>
                              <m:r>
                                <a:rPr lang="en-US" sz="4000" i="0">
                                  <a:latin typeface="Cambria Math" panose="02040503050406030204" pitchFamily="18" charset="0"/>
                                </a:rPr>
                                <m:t>3</m:t>
                              </m:r>
                            </m:den>
                          </m:f>
                        </m:sup>
                      </m:sSup>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9364206" y="1493920"/>
                <a:ext cx="5959837" cy="988925"/>
              </a:xfrm>
              <a:prstGeom prst="rect">
                <a:avLst/>
              </a:prstGeom>
              <a:blipFill>
                <a:blip r:embed="rId17"/>
                <a:stretch>
                  <a:fillRect/>
                </a:stretch>
              </a:blipFill>
            </p:spPr>
            <p:txBody>
              <a:bodyPr/>
              <a:lstStyle/>
              <a:p>
                <a:r>
                  <a:rPr lang="en-US">
                    <a:noFill/>
                  </a:rPr>
                  <a:t> </a:t>
                </a:r>
              </a:p>
            </p:txBody>
          </p:sp>
        </mc:Fallback>
      </mc:AlternateContent>
      <p:sp>
        <p:nvSpPr>
          <p:cNvPr id="19" name="Oval Callout 18"/>
          <p:cNvSpPr/>
          <p:nvPr/>
        </p:nvSpPr>
        <p:spPr>
          <a:xfrm>
            <a:off x="8150940" y="3526196"/>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3478044" y="4994513"/>
                <a:ext cx="11573488" cy="998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16</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r>
                                <a:rPr lang="en-US" sz="4000" i="0">
                                  <a:latin typeface="Cambria Math" panose="02040503050406030204" pitchFamily="18" charset="0"/>
                                </a:rPr>
                                <m:t>16</m:t>
                              </m:r>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2</m:t>
                                      </m:r>
                                    </m:sup>
                                  </m:sSup>
                                </m:e>
                              </m:d>
                            </m:e>
                            <m:sup>
                              <m:r>
                                <a:rPr lang="en-US" sz="4000" i="0">
                                  <a:latin typeface="Cambria Math" panose="02040503050406030204" pitchFamily="18" charset="0"/>
                                </a:rPr>
                                <m:t>3</m:t>
                              </m:r>
                            </m:sup>
                          </m:sSup>
                        </m:e>
                      </m:rad>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3</m:t>
                                      </m:r>
                                    </m:sup>
                                  </m:sSup>
                                </m:e>
                              </m:d>
                            </m:e>
                            <m:sup>
                              <m:r>
                                <a:rPr lang="en-US" sz="4000" i="0">
                                  <a:latin typeface="Cambria Math" panose="02040503050406030204" pitchFamily="18" charset="0"/>
                                </a:rPr>
                                <m:t>2</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i="0">
                          <a:latin typeface="Cambria Math" panose="02040503050406030204" pitchFamily="18" charset="0"/>
                        </a:rPr>
                        <m:t>64</m:t>
                      </m:r>
                    </m:oMath>
                  </m:oMathPara>
                </a14:m>
                <a:endParaRPr lang="en-US" sz="4000"/>
              </a:p>
            </p:txBody>
          </p:sp>
        </mc:Choice>
        <mc:Fallback xmlns="">
          <p:sp>
            <p:nvSpPr>
              <p:cNvPr id="11" name="Rectangle 10"/>
              <p:cNvSpPr>
                <a:spLocks noRot="1" noChangeAspect="1" noMove="1" noResize="1" noEditPoints="1" noAdjustHandles="1" noChangeArrowheads="1" noChangeShapeType="1" noTextEdit="1"/>
              </p:cNvSpPr>
              <p:nvPr/>
            </p:nvSpPr>
            <p:spPr>
              <a:xfrm>
                <a:off x="3478044" y="4994513"/>
                <a:ext cx="11573488" cy="99828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482055" y="6759024"/>
                <a:ext cx="1227021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1" smtClean="0">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m:t>
                          </m:r>
                        </m:e>
                        <m:sup>
                          <m:f>
                            <m:fPr>
                              <m:ctrlPr>
                                <a:rPr lang="en-US" sz="4000" i="1">
                                  <a:latin typeface="Cambria Math" panose="02040503050406030204" pitchFamily="18" charset="0"/>
                                </a:rPr>
                              </m:ctrlPr>
                            </m:fPr>
                            <m:num>
                              <m:r>
                                <a:rPr lang="en-US" sz="4000" i="0">
                                  <a:latin typeface="Cambria Math" panose="02040503050406030204" pitchFamily="18" charset="0"/>
                                </a:rPr>
                                <m:t>−</m:t>
                              </m:r>
                              <m:r>
                                <a:rPr lang="en-US" sz="4000" i="0">
                                  <a:latin typeface="Cambria Math" panose="02040503050406030204" pitchFamily="18" charset="0"/>
                                </a:rPr>
                                <m:t>2</m:t>
                              </m:r>
                            </m:num>
                            <m:den>
                              <m:r>
                                <a:rPr lang="en-US" sz="4000" i="0">
                                  <a:latin typeface="Cambria Math" panose="02040503050406030204" pitchFamily="18" charset="0"/>
                                </a:rPr>
                                <m:t>3</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m:t>
                              </m:r>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3</m:t>
                                      </m:r>
                                    </m:sup>
                                  </m:sSup>
                                </m:e>
                              </m:d>
                            </m:e>
                            <m:sup>
                              <m:r>
                                <a:rPr lang="en-US" sz="4000" i="0">
                                  <a:latin typeface="Cambria Math" panose="02040503050406030204" pitchFamily="18" charset="0"/>
                                </a:rPr>
                                <m:t>−</m:t>
                              </m:r>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m:t>
                                      </m:r>
                                      <m:r>
                                        <a:rPr lang="en-US" sz="4000" i="0">
                                          <a:latin typeface="Cambria Math" panose="02040503050406030204" pitchFamily="18" charset="0"/>
                                        </a:rPr>
                                        <m:t>2</m:t>
                                      </m:r>
                                    </m:sup>
                                  </m:sSup>
                                </m:e>
                              </m:d>
                            </m:e>
                            <m:sup>
                              <m:r>
                                <a:rPr lang="en-US" sz="4000" i="0">
                                  <a:latin typeface="Cambria Math" panose="02040503050406030204" pitchFamily="18" charset="0"/>
                                </a:rPr>
                                <m:t>3</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m:t>
                          </m:r>
                          <m:r>
                            <a:rPr lang="en-US" sz="4000" i="0">
                              <a:latin typeface="Cambria Math" panose="02040503050406030204" pitchFamily="18" charset="0"/>
                            </a:rPr>
                            <m:t>2</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oMath>
                  </m:oMathPara>
                </a14:m>
                <a:endParaRPr lang="en-US" sz="4000"/>
              </a:p>
            </p:txBody>
          </p:sp>
        </mc:Choice>
        <mc:Fallback xmlns="">
          <p:sp>
            <p:nvSpPr>
              <p:cNvPr id="12" name="Rectangle 11"/>
              <p:cNvSpPr>
                <a:spLocks noRot="1" noChangeAspect="1" noMove="1" noResize="1" noEditPoints="1" noAdjustHandles="1" noChangeArrowheads="1" noChangeShapeType="1" noTextEdit="1"/>
              </p:cNvSpPr>
              <p:nvPr/>
            </p:nvSpPr>
            <p:spPr>
              <a:xfrm>
                <a:off x="3482055" y="6759024"/>
                <a:ext cx="12270218" cy="124482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06694823"/>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9"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6460" y="159054"/>
            <a:ext cx="838200" cy="842797"/>
          </a:xfrm>
          <a:prstGeom prst="rect">
            <a:avLst/>
          </a:prstGeom>
        </p:spPr>
      </p:pic>
      <p:grpSp>
        <p:nvGrpSpPr>
          <p:cNvPr id="6" name="Group 5"/>
          <p:cNvGrpSpPr/>
          <p:nvPr/>
        </p:nvGrpSpPr>
        <p:grpSpPr>
          <a:xfrm>
            <a:off x="6887129" y="1104728"/>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091432" y="5133084"/>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4075560" y="3517061"/>
            <a:ext cx="11430000" cy="707886"/>
          </a:xfrm>
          <a:prstGeom prst="rect">
            <a:avLst/>
          </a:prstGeom>
        </p:spPr>
        <p:txBody>
          <a:bodyPr wrap="square">
            <a:spAutoFit/>
          </a:bodyPr>
          <a:lstStyle/>
          <a:p>
            <a:pPr>
              <a:spcAft>
                <a:spcPts val="0"/>
              </a:spcAft>
            </a:pPr>
            <a:r>
              <a:rPr lang="en-US" sz="4000">
                <a:latin typeface="Arial" panose="020B0604020202020204" pitchFamily="34" charset="0"/>
                <a:ea typeface="Times New Roman" panose="02020603050405020304" pitchFamily="18" charset="0"/>
              </a:rPr>
              <a:t>Rút gọn biểu thức:</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angle 12"/>
              <p:cNvSpPr/>
              <p:nvPr/>
            </p:nvSpPr>
            <p:spPr>
              <a:xfrm>
                <a:off x="8544206" y="2845111"/>
                <a:ext cx="5821017" cy="1775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num>
                        <m:den>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𝑥</m:t>
                              </m:r>
                            </m:e>
                          </m:rad>
                          <m:r>
                            <a:rPr lang="en-US" sz="400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den>
                      </m:f>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&gt;0</m:t>
                          </m:r>
                        </m:e>
                      </m:d>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8544206" y="2845111"/>
                <a:ext cx="5821017" cy="177523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643059" y="6781821"/>
                <a:ext cx="4793941" cy="2026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0">
                          <a:latin typeface="Cambria Math" panose="02040503050406030204" pitchFamily="18" charset="0"/>
                        </a:rPr>
                        <m:t>=</m:t>
                      </m:r>
                      <m:f>
                        <m:fPr>
                          <m:ctrlPr>
                            <a:rPr lang="en-US" sz="4000" i="1">
                              <a:latin typeface="Cambria Math" panose="02040503050406030204" pitchFamily="18" charset="0"/>
                            </a:rPr>
                          </m:ctrlPr>
                        </m:fPr>
                        <m:num>
                          <m:d>
                            <m:dPr>
                              <m:begChr m:val=""/>
                              <m:ctrlPr>
                                <a:rPr lang="en-US" sz="4000" i="1">
                                  <a:latin typeface="Cambria Math" panose="02040503050406030204" pitchFamily="18" charset="0"/>
                                </a:rPr>
                              </m:ctrlPr>
                            </m:dPr>
                            <m:e>
                              <m:r>
                                <a:rPr lang="en-US" sz="4000" i="1">
                                  <a:latin typeface="Cambria Math" panose="02040503050406030204" pitchFamily="18" charset="0"/>
                                </a:rPr>
                                <m:t>𝑥𝑦</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e>
                          </m:d>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den>
                      </m:f>
                      <m:r>
                        <a:rPr lang="en-US" sz="4000" i="0">
                          <a:latin typeface="Cambria Math" panose="02040503050406030204" pitchFamily="18" charset="0"/>
                        </a:rPr>
                        <m:t>=</m:t>
                      </m:r>
                      <m:r>
                        <a:rPr lang="en-US" sz="4000" i="1">
                          <a:latin typeface="Cambria Math" panose="02040503050406030204" pitchFamily="18" charset="0"/>
                        </a:rPr>
                        <m:t>𝑥𝑦</m:t>
                      </m:r>
                    </m:oMath>
                  </m:oMathPara>
                </a14:m>
                <a:endParaRPr lang="en-US" sz="4000"/>
              </a:p>
            </p:txBody>
          </p:sp>
        </mc:Choice>
        <mc:Fallback xmlns="">
          <p:sp>
            <p:nvSpPr>
              <p:cNvPr id="14" name="Rectangle 13"/>
              <p:cNvSpPr>
                <a:spLocks noRot="1" noChangeAspect="1" noMove="1" noResize="1" noEditPoints="1" noAdjustHandles="1" noChangeArrowheads="1" noChangeShapeType="1" noTextEdit="1"/>
              </p:cNvSpPr>
              <p:nvPr/>
            </p:nvSpPr>
            <p:spPr>
              <a:xfrm>
                <a:off x="8643059" y="6781821"/>
                <a:ext cx="4793941" cy="202677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962841" y="6813742"/>
                <a:ext cx="3581365" cy="1775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num>
                        <m:den>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𝑥</m:t>
                              </m:r>
                            </m:e>
                          </m:rad>
                          <m:r>
                            <a:rPr lang="en-US" sz="400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4962841" y="6813742"/>
                <a:ext cx="3581365" cy="1775230"/>
              </a:xfrm>
              <a:prstGeom prst="rect">
                <a:avLst/>
              </a:prstGeom>
              <a:blipFill>
                <a:blip r:embed="rId15"/>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16"/>
          <a:stretch>
            <a:fillRect/>
          </a:stretch>
        </p:blipFill>
        <p:spPr>
          <a:xfrm>
            <a:off x="411633" y="7727425"/>
            <a:ext cx="2194750" cy="2261812"/>
          </a:xfrm>
          <a:prstGeom prst="rect">
            <a:avLst/>
          </a:prstGeom>
        </p:spPr>
      </p:pic>
    </p:spTree>
    <p:extLst>
      <p:ext uri="{BB962C8B-B14F-4D97-AF65-F5344CB8AC3E}">
        <p14:creationId xmlns:p14="http://schemas.microsoft.com/office/powerpoint/2010/main" val="6949080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P spid="13" grpId="0"/>
      <p:bldP spid="1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61326" y="289583"/>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1" name="Rectangle 10"/>
          <p:cNvSpPr/>
          <p:nvPr/>
        </p:nvSpPr>
        <p:spPr>
          <a:xfrm>
            <a:off x="1503948" y="2290108"/>
            <a:ext cx="15813505" cy="1938992"/>
          </a:xfrm>
          <a:prstGeom prst="rect">
            <a:avLst/>
          </a:prstGeom>
        </p:spPr>
        <p:txBody>
          <a:bodyPr wrap="square">
            <a:spAutoFit/>
          </a:bodyPr>
          <a:lstStyle/>
          <a:p>
            <a:pPr algn="just">
              <a:lnSpc>
                <a:spcPct val="150000"/>
              </a:lnSpc>
              <a:spcBef>
                <a:spcPts val="600"/>
              </a:spcBef>
              <a:spcAft>
                <a:spcPts val="600"/>
              </a:spcAft>
            </a:pPr>
            <a:r>
              <a:rPr lang="nl-NL" sz="4000">
                <a:latin typeface="Arial" panose="020B0604020202020204" pitchFamily="34" charset="0"/>
                <a:ea typeface="Calibri" panose="020F0502020204030204" pitchFamily="34" charset="0"/>
                <a:cs typeface="Arial" panose="020B0604020202020204" pitchFamily="34" charset="0"/>
              </a:rPr>
              <a:t>Áp dụng công thức đã cho, hãy thay các dự kiện bài toán để có biểu thức tính số tiền cả vốn lẫn lãi mà bác Minh thu được sau 3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572000" y="6972300"/>
                <a:ext cx="9067800"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14:m>
                  <m:oMath xmlns:m="http://schemas.openxmlformats.org/officeDocument/2006/math">
                    <m:r>
                      <a:rPr lang="nl-NL" sz="4000" i="1">
                        <a:latin typeface="Cambria Math" panose="02040503050406030204" pitchFamily="18" charset="0"/>
                        <a:ea typeface="Calibri" panose="020F0502020204030204" pitchFamily="34" charset="0"/>
                        <a:cs typeface="Times New Roman" panose="02020603050405020304" pitchFamily="18" charset="0"/>
                      </a:rPr>
                      <m:t>𝐴</m:t>
                    </m:r>
                    <m:r>
                      <a:rPr lang="nl-NL" sz="4000" i="1">
                        <a:latin typeface="Cambria Math" panose="02040503050406030204" pitchFamily="18" charset="0"/>
                        <a:ea typeface="Calibri" panose="020F0502020204030204" pitchFamily="34" charset="0"/>
                        <a:cs typeface="Times New Roman" panose="02020603050405020304" pitchFamily="18" charset="0"/>
                      </a:rPr>
                      <m:t>=100(1+0,06</m:t>
                    </m:r>
                    <m:sSup>
                      <m:sSupPr>
                        <m:ctrlPr>
                          <a:rPr lang="en-US" sz="4000" i="1">
                            <a:effectLst/>
                            <a:latin typeface="Cambria Math" panose="02040503050406030204" pitchFamily="18"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nl-NL" sz="4000">
                    <a:effectLst/>
                    <a:latin typeface="Arial" panose="020B0604020202020204" pitchFamily="34" charset="0"/>
                    <a:ea typeface="Malgun Gothic" panose="020B0503020000020004" pitchFamily="34" charset="-127"/>
                    <a:cs typeface="Arial" panose="020B0604020202020204" pitchFamily="34" charset="0"/>
                  </a:rPr>
                  <a:t> triệu đồng</a:t>
                </a:r>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572000" y="6972300"/>
                <a:ext cx="9067800" cy="1015663"/>
              </a:xfrm>
              <a:prstGeom prst="rect">
                <a:avLst/>
              </a:prstGeom>
              <a:blipFill>
                <a:blip r:embed="rId16"/>
                <a:stretch>
                  <a:fillRect/>
                </a:stretch>
              </a:blipFill>
            </p:spPr>
            <p:txBody>
              <a:bodyPr/>
              <a:lstStyle/>
              <a:p>
                <a:r>
                  <a:rPr lang="en-US">
                    <a:noFill/>
                  </a:rPr>
                  <a:t> </a:t>
                </a:r>
              </a:p>
            </p:txBody>
          </p:sp>
        </mc:Fallback>
      </mc:AlternateContent>
      <p:sp>
        <p:nvSpPr>
          <p:cNvPr id="8" name="Rectangle 7"/>
          <p:cNvSpPr/>
          <p:nvPr/>
        </p:nvSpPr>
        <p:spPr>
          <a:xfrm>
            <a:off x="2253917" y="5524500"/>
            <a:ext cx="2064989" cy="904415"/>
          </a:xfrm>
          <a:prstGeom prst="rect">
            <a:avLst/>
          </a:prstGeom>
        </p:spPr>
        <p:txBody>
          <a:bodyPr wrap="none">
            <a:spAutoFit/>
          </a:bodyPr>
          <a:lstStyle/>
          <a:p>
            <a:pPr lvl="0" fontAlgn="base">
              <a:lnSpc>
                <a:spcPct val="150000"/>
              </a:lnSpc>
            </a:pPr>
            <a:r>
              <a:rPr lang="en-US" sz="4000" b="1">
                <a:solidFill>
                  <a:prstClr val="black"/>
                </a:solidFill>
                <a:latin typeface="Arial" panose="020B0604020202020204" pitchFamily="34" charset="0"/>
                <a:ea typeface="Calibri" panose="020F0502020204030204" pitchFamily="34" charset="0"/>
              </a:rPr>
              <a:t>Đáp án:</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7391400" y="4457700"/>
                <a:ext cx="351846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4000" i="1">
                          <a:latin typeface="Cambria Math" panose="02040503050406030204" pitchFamily="18" charset="0"/>
                          <a:ea typeface="Calibri" panose="020F0502020204030204" pitchFamily="34" charset="0"/>
                          <a:cs typeface="Times New Roman" panose="02020603050405020304" pitchFamily="18" charset="0"/>
                        </a:rPr>
                        <m:t>𝐴</m:t>
                      </m:r>
                      <m:r>
                        <a:rPr lang="nl-NL" sz="4000" i="1">
                          <a:latin typeface="Cambria Math" panose="02040503050406030204" pitchFamily="18" charset="0"/>
                          <a:ea typeface="Calibri" panose="020F0502020204030204" pitchFamily="34" charset="0"/>
                          <a:cs typeface="Times New Roman" panose="02020603050405020304" pitchFamily="18" charset="0"/>
                        </a:rPr>
                        <m:t>=</m:t>
                      </m:r>
                      <m:r>
                        <a:rPr lang="nl-NL" sz="4000" i="1">
                          <a:latin typeface="Cambria Math" panose="02040503050406030204" pitchFamily="18" charset="0"/>
                          <a:ea typeface="Calibri" panose="020F0502020204030204" pitchFamily="34" charset="0"/>
                          <a:cs typeface="Times New Roman" panose="02020603050405020304" pitchFamily="18" charset="0"/>
                        </a:rPr>
                        <m:t>𝑃</m:t>
                      </m:r>
                      <m:r>
                        <a:rPr lang="nl-NL" sz="4000" i="1">
                          <a:latin typeface="Cambria Math" panose="02040503050406030204" pitchFamily="18" charset="0"/>
                          <a:ea typeface="Calibri" panose="020F0502020204030204" pitchFamily="34" charset="0"/>
                          <a:cs typeface="Times New Roman" panose="02020603050405020304" pitchFamily="18" charset="0"/>
                        </a:rPr>
                        <m:t>(1+</m:t>
                      </m:r>
                      <m:r>
                        <a:rPr lang="nl-NL" sz="4000" i="1">
                          <a:latin typeface="Cambria Math" panose="02040503050406030204" pitchFamily="18" charset="0"/>
                          <a:ea typeface="Calibri" panose="020F0502020204030204" pitchFamily="34" charset="0"/>
                          <a:cs typeface="Times New Roman" panose="02020603050405020304" pitchFamily="18" charset="0"/>
                        </a:rPr>
                        <m:t>𝑟</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nl-NL" sz="4000" i="1">
                              <a:latin typeface="Cambria Math" panose="02040503050406030204" pitchFamily="18" charset="0"/>
                              <a:ea typeface="Calibri" panose="020F0502020204030204" pitchFamily="34" charset="0"/>
                              <a:cs typeface="Times New Roman" panose="02020603050405020304" pitchFamily="18" charset="0"/>
                            </a:rPr>
                            <m:t>)</m:t>
                          </m:r>
                        </m:e>
                        <m:sup>
                          <m:r>
                            <a:rPr lang="nl-NL" sz="4000" i="1">
                              <a:latin typeface="Cambria Math" panose="02040503050406030204" pitchFamily="18" charset="0"/>
                              <a:ea typeface="Calibri" panose="020F0502020204030204" pitchFamily="34" charset="0"/>
                              <a:cs typeface="Times New Roman" panose="02020603050405020304" pitchFamily="18" charset="0"/>
                            </a:rPr>
                            <m:t>𝑁</m:t>
                          </m:r>
                        </m:sup>
                      </m:sSup>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7391400" y="4457700"/>
                <a:ext cx="3518464" cy="707886"/>
              </a:xfrm>
              <a:prstGeom prst="rect">
                <a:avLst/>
              </a:prstGeom>
              <a:blipFill>
                <a:blip r:embed="rId17"/>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19">
                    <a14:imgEffect>
                      <a14:brightnessContrast bright="-40000"/>
                    </a14:imgEffect>
                  </a14:imgLayer>
                </a14:imgProps>
              </a:ext>
            </a:extLst>
          </a:blip>
          <a:stretch>
            <a:fillRect/>
          </a:stretch>
        </p:blipFill>
        <p:spPr>
          <a:xfrm>
            <a:off x="824558" y="2592806"/>
            <a:ext cx="563084" cy="501235"/>
          </a:xfrm>
          <a:prstGeom prst="rect">
            <a:avLst/>
          </a:prstGeom>
        </p:spPr>
      </p:pic>
      <p:pic>
        <p:nvPicPr>
          <p:cNvPr id="14" name="Picture 13"/>
          <p:cNvPicPr>
            <a:picLocks noChangeAspect="1"/>
          </p:cNvPicPr>
          <p:nvPr/>
        </p:nvPicPr>
        <p:blipFill>
          <a:blip r:embed="rId17"/>
          <a:stretch>
            <a:fillRect/>
          </a:stretch>
        </p:blipFill>
        <p:spPr>
          <a:xfrm>
            <a:off x="533400" y="25790"/>
            <a:ext cx="1329043" cy="1030313"/>
          </a:xfrm>
          <a:prstGeom prst="rect">
            <a:avLst/>
          </a:prstGeom>
        </p:spPr>
      </p:pic>
      <p:pic>
        <p:nvPicPr>
          <p:cNvPr id="15" name="Picture 14"/>
          <p:cNvPicPr>
            <a:picLocks noChangeAspect="1"/>
          </p:cNvPicPr>
          <p:nvPr/>
        </p:nvPicPr>
        <p:blipFill>
          <a:blip r:embed="rId16"/>
          <a:stretch>
            <a:fillRect/>
          </a:stretch>
        </p:blipFill>
        <p:spPr>
          <a:xfrm>
            <a:off x="17077131" y="9230721"/>
            <a:ext cx="1036410" cy="999831"/>
          </a:xfrm>
          <a:prstGeom prst="rect">
            <a:avLst/>
          </a:prstGeom>
        </p:spPr>
      </p:pic>
    </p:spTree>
    <p:extLst>
      <p:ext uri="{BB962C8B-B14F-4D97-AF65-F5344CB8AC3E}">
        <p14:creationId xmlns:p14="http://schemas.microsoft.com/office/powerpoint/2010/main" val="37669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8459" y="6466075"/>
            <a:ext cx="1301562" cy="1301562"/>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592002" y="4907688"/>
              <a:ext cx="11813807" cy="120507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LUỸ THỪA VỚI SỐ MŨ THỰC.</a:t>
              </a:r>
            </a:p>
          </p:txBody>
        </p:sp>
      </p:grpSp>
      <p:grpSp>
        <p:nvGrpSpPr>
          <p:cNvPr id="11" name="Group 10"/>
          <p:cNvGrpSpPr/>
          <p:nvPr/>
        </p:nvGrpSpPr>
        <p:grpSpPr>
          <a:xfrm>
            <a:off x="2362200" y="1231050"/>
            <a:ext cx="2824338" cy="1428862"/>
            <a:chOff x="3150009" y="1575546"/>
            <a:chExt cx="1528938" cy="1428862"/>
          </a:xfrm>
        </p:grpSpPr>
        <p:pic>
          <p:nvPicPr>
            <p:cNvPr id="26" name="Picture 2"/>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58375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5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489" flipH="1" flipV="1">
            <a:off x="14866629" y="2084637"/>
            <a:ext cx="1411747" cy="1493195"/>
          </a:xfrm>
          <a:prstGeom prst="rect">
            <a:avLst/>
          </a:prstGeom>
        </p:spPr>
      </p:pic>
      <p:pic>
        <p:nvPicPr>
          <p:cNvPr id="3" name="Picture 2"/>
          <p:cNvPicPr>
            <a:picLocks noChangeAspect="1"/>
          </p:cNvPicPr>
          <p:nvPr/>
        </p:nvPicPr>
        <p:blipFill>
          <a:blip r:embed="rId10"/>
          <a:stretch>
            <a:fillRect/>
          </a:stretch>
        </p:blipFill>
        <p:spPr>
          <a:xfrm>
            <a:off x="15863821" y="6553353"/>
            <a:ext cx="2060627" cy="3529890"/>
          </a:xfrm>
          <a:prstGeom prst="rect">
            <a:avLst/>
          </a:prstGeom>
        </p:spPr>
      </p:pic>
    </p:spTree>
    <p:extLst>
      <p:ext uri="{BB962C8B-B14F-4D97-AF65-F5344CB8AC3E}">
        <p14:creationId xmlns:p14="http://schemas.microsoft.com/office/powerpoint/2010/main" val="335997960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9915"/>
            <a:ext cx="13221596" cy="1804415"/>
            <a:chOff x="2932902" y="1146363"/>
            <a:chExt cx="13221596" cy="1804415"/>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505298" y="1146363"/>
              <a:ext cx="12649200" cy="1525289"/>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Khái</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niệm luỹ thừa với số mũ thực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
          <p:cNvSpPr>
            <a:spLocks noChangeArrowheads="1"/>
          </p:cNvSpPr>
          <p:nvPr/>
        </p:nvSpPr>
        <p:spPr bwMode="auto">
          <a:xfrm>
            <a:off x="5557878" y="2780448"/>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7"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2485" y="2693868"/>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1523522" y="3534676"/>
                <a:ext cx="16317611" cy="3042371"/>
              </a:xfrm>
              <a:prstGeom prst="rect">
                <a:avLst/>
              </a:prstGeom>
              <a:noFill/>
            </p:spPr>
            <p:txBody>
              <a:bodyPr wrap="square" rtlCol="0">
                <a:spAutoFit/>
              </a:bodyPr>
              <a:lstStyle/>
              <a:p>
                <a:pPr lvl="0">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biết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rằng </a:t>
                </a:r>
                <a14:m>
                  <m:oMath xmlns:m="http://schemas.openxmlformats.org/officeDocument/2006/math">
                    <m:rad>
                      <m:radPr>
                        <m:degHide m:val="on"/>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một số vô tỉ và </a:t>
                </a:r>
                <a14:m>
                  <m:oMath xmlns:m="http://schemas.openxmlformats.org/officeDocument/2006/math">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r>
                      <a:rPr lang="en-US" sz="4000" b="0" i="1" smtClean="0">
                        <a:solidFill>
                          <a:prstClr val="black"/>
                        </a:solidFill>
                        <a:latin typeface="Cambria Math" panose="02040503050406030204" pitchFamily="18" charset="0"/>
                        <a:cs typeface="Arial" panose="020B0604020202020204" pitchFamily="34" charset="0"/>
                      </a:rPr>
                      <m:t>=1,4142135624…</m:t>
                    </m:r>
                  </m:oMath>
                </a14:m>
                <a:endPar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lang="en-US" sz="4000">
                    <a:solidFill>
                      <a:prstClr val="black"/>
                    </a:solidFill>
                    <a:latin typeface="Arial" panose="020B0604020202020204" pitchFamily="34" charset="0"/>
                    <a:cs typeface="Arial" panose="020B0604020202020204" pitchFamily="34" charset="0"/>
                  </a:rPr>
                  <a:t>Gọi </a:t>
                </a:r>
                <a14:m>
                  <m:oMath xmlns:m="http://schemas.openxmlformats.org/officeDocument/2006/math">
                    <m:d>
                      <m:dPr>
                        <m:ctrlPr>
                          <a:rPr lang="en-US" sz="4000" i="1" smtClean="0">
                            <a:solidFill>
                              <a:prstClr val="black"/>
                            </a:solidFill>
                            <a:latin typeface="Cambria Math" panose="02040503050406030204" pitchFamily="18" charset="0"/>
                            <a:cs typeface="Arial" panose="020B0604020202020204" pitchFamily="34" charset="0"/>
                          </a:rPr>
                        </m:ctrlPr>
                      </m:dPr>
                      <m:e>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𝑛</m:t>
                            </m:r>
                          </m:sub>
                        </m:sSub>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dãy số hữu tỉ dùng để xấp xỉ số </a:t>
                </a:r>
                <a14:m>
                  <m:oMath xmlns:m="http://schemas.openxmlformats.org/officeDocument/2006/math">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với</a:t>
                </a:r>
              </a:p>
              <a:p>
                <a:pPr lvl="0" algn="ctr">
                  <a:lnSpc>
                    <a:spcPct val="150000"/>
                  </a:lnSpc>
                </a:pP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1</m:t>
                        </m:r>
                      </m:sub>
                    </m:sSub>
                    <m:r>
                      <a:rPr lang="en-US" sz="4000" b="0" i="1" smtClean="0">
                        <a:solidFill>
                          <a:prstClr val="black"/>
                        </a:solidFill>
                        <a:latin typeface="Cambria Math" panose="02040503050406030204" pitchFamily="18" charset="0"/>
                        <a:cs typeface="Arial" panose="020B0604020202020204" pitchFamily="34" charset="0"/>
                      </a:rPr>
                      <m:t>=1;</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 </m:t>
                    </m:r>
                    <m:sSub>
                      <m:sSubPr>
                        <m:ctrlPr>
                          <a:rPr lang="en-US" sz="4000" i="1" smtClean="0">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,41;</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4</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,4142;…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3522" y="3534676"/>
                <a:ext cx="16317611" cy="3042371"/>
              </a:xfrm>
              <a:prstGeom prst="rect">
                <a:avLst/>
              </a:prstGeom>
              <a:blipFill>
                <a:blip r:embed="rId18"/>
                <a:stretch>
                  <a:fillRect l="-1345"/>
                </a:stretch>
              </a:blipFill>
            </p:spPr>
            <p:txBody>
              <a:bodyPr/>
              <a:lstStyle/>
              <a:p>
                <a:r>
                  <a:rPr lang="en-US">
                    <a:noFill/>
                  </a:rPr>
                  <a:t> </a:t>
                </a:r>
              </a:p>
            </p:txBody>
          </p:sp>
        </mc:Fallback>
      </mc:AlternateContent>
      <p:sp>
        <p:nvSpPr>
          <p:cNvPr id="21" name="Rectangle 20"/>
          <p:cNvSpPr/>
          <p:nvPr/>
        </p:nvSpPr>
        <p:spPr>
          <a:xfrm>
            <a:off x="1569088" y="6793849"/>
            <a:ext cx="827700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a) Dùng máy tính cầm tay, hãy tính </a:t>
            </a:r>
            <a:endParaRPr lang="en-US"/>
          </a:p>
        </p:txBody>
      </p:sp>
      <mc:AlternateContent xmlns:mc="http://schemas.openxmlformats.org/markup-compatibility/2006" xmlns:a14="http://schemas.microsoft.com/office/drawing/2010/main">
        <mc:Choice Requires="a14">
          <p:sp>
            <p:nvSpPr>
              <p:cNvPr id="22" name="Rectangle 21"/>
              <p:cNvSpPr/>
              <p:nvPr/>
            </p:nvSpPr>
            <p:spPr>
              <a:xfrm>
                <a:off x="9582253" y="6705671"/>
                <a:ext cx="5055551" cy="816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1</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2</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3</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4</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sup>
                      </m:sSup>
                      <m:r>
                        <a:rPr lang="en-US" sz="4000" i="0">
                          <a:latin typeface="Cambria Math" panose="02040503050406030204" pitchFamily="18" charset="0"/>
                        </a:rPr>
                        <m:t>.</m:t>
                      </m:r>
                    </m:oMath>
                  </m:oMathPara>
                </a14:m>
                <a:endParaRPr lang="en-US" sz="4000"/>
              </a:p>
            </p:txBody>
          </p:sp>
        </mc:Choice>
        <mc:Fallback xmlns="">
          <p:sp>
            <p:nvSpPr>
              <p:cNvPr id="22" name="Rectangle 21"/>
              <p:cNvSpPr>
                <a:spLocks noRot="1" noChangeAspect="1" noMove="1" noResize="1" noEditPoints="1" noAdjustHandles="1" noChangeArrowheads="1" noChangeShapeType="1" noTextEdit="1"/>
              </p:cNvSpPr>
              <p:nvPr/>
            </p:nvSpPr>
            <p:spPr>
              <a:xfrm>
                <a:off x="9582253" y="6705671"/>
                <a:ext cx="5055551" cy="81644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531543" y="7535899"/>
                <a:ext cx="13452644" cy="2553648"/>
              </a:xfrm>
              <a:prstGeom prst="rect">
                <a:avLst/>
              </a:prstGeom>
            </p:spPr>
            <p:txBody>
              <a:bodyPr wrap="square">
                <a:spAutoFit/>
              </a:bodyPr>
              <a:lstStyle/>
              <a:p>
                <a:pPr>
                  <a:lnSpc>
                    <a:spcPct val="150000"/>
                  </a:lnSpc>
                </a:pPr>
                <a:r>
                  <a:rPr lang="en-US" sz="4000">
                    <a:solidFill>
                      <a:prstClr val="black"/>
                    </a:solidFill>
                    <a:latin typeface="Arial" panose="020B0604020202020204" pitchFamily="34" charset="0"/>
                    <a:cs typeface="Arial" panose="020B0604020202020204" pitchFamily="34" charset="0"/>
                  </a:rPr>
                  <a:t>b) Có nhận xét gì về sai số tuyệt đối giữa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3</m:t>
                        </m:r>
                      </m:e>
                      <m:sup>
                        <m:rad>
                          <m:radPr>
                            <m:degHide m:val="on"/>
                            <m:ctrlPr>
                              <a:rPr lang="en-US" sz="400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2</m:t>
                            </m:r>
                          </m:e>
                        </m:rad>
                      </m:sup>
                    </m:sSup>
                  </m:oMath>
                </a14:m>
                <a:r>
                  <a:rPr lang="en-US" sz="4000">
                    <a:solidFill>
                      <a:prstClr val="black"/>
                    </a:solidFill>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m:rPr>
                                <m:sty m:val="p"/>
                              </m:rPr>
                              <a:rPr lang="en-US" sz="4000" b="0" i="0" smtClean="0">
                                <a:latin typeface="Cambria Math" panose="02040503050406030204" pitchFamily="18" charset="0"/>
                              </a:rPr>
                              <m:t>n</m:t>
                            </m:r>
                          </m:sub>
                        </m:sSub>
                      </m:sup>
                    </m:sSup>
                  </m:oMath>
                </a14:m>
                <a:r>
                  <a:rPr lang="en-US" sz="4000">
                    <a:solidFill>
                      <a:prstClr val="black"/>
                    </a:solidFill>
                    <a:latin typeface="Arial" panose="020B0604020202020204" pitchFamily="34" charset="0"/>
                    <a:cs typeface="Arial" panose="020B0604020202020204" pitchFamily="34" charset="0"/>
                  </a:rPr>
                  <a:t>, tức là </a:t>
                </a:r>
                <a14:m>
                  <m:oMath xmlns:m="http://schemas.openxmlformats.org/officeDocument/2006/math">
                    <m:d>
                      <m:dPr>
                        <m:begChr m:val="|"/>
                        <m:endChr m:val="|"/>
                        <m:ctrlPr>
                          <a:rPr lang="en-US" sz="4000" i="1" smtClean="0">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3</m:t>
                            </m:r>
                          </m:e>
                          <m:sup>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m:rPr>
                                    <m:sty m:val="p"/>
                                  </m:rPr>
                                  <a:rPr lang="en-US" sz="4000">
                                    <a:latin typeface="Cambria Math" panose="02040503050406030204" pitchFamily="18" charset="0"/>
                                  </a:rPr>
                                  <m:t>n</m:t>
                                </m:r>
                              </m:sub>
                            </m:sSub>
                          </m:sup>
                        </m:sSup>
                      </m:e>
                    </m:d>
                  </m:oMath>
                </a14:m>
                <a:r>
                  <a:rPr lang="en-US" sz="4000">
                    <a:solidFill>
                      <a:prstClr val="black"/>
                    </a:solidFill>
                    <a:latin typeface="Arial" panose="020B0604020202020204" pitchFamily="34" charset="0"/>
                    <a:cs typeface="Arial" panose="020B0604020202020204" pitchFamily="34" charset="0"/>
                  </a:rPr>
                  <a:t>, khi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𝑛</m:t>
                    </m:r>
                  </m:oMath>
                </a14:m>
                <a:r>
                  <a:rPr lang="en-US" sz="4000">
                    <a:solidFill>
                      <a:prstClr val="black"/>
                    </a:solidFill>
                    <a:latin typeface="Arial" panose="020B0604020202020204" pitchFamily="34" charset="0"/>
                    <a:cs typeface="Arial" panose="020B0604020202020204" pitchFamily="34" charset="0"/>
                  </a:rPr>
                  <a:t> càng lớn?  </a:t>
                </a:r>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1531543" y="7535899"/>
                <a:ext cx="13452644" cy="2553648"/>
              </a:xfrm>
              <a:prstGeom prst="rect">
                <a:avLst/>
              </a:prstGeom>
              <a:blipFill>
                <a:blip r:embed="rId20"/>
                <a:stretch>
                  <a:fillRect l="-1586" r="-2401"/>
                </a:stretch>
              </a:blipFill>
            </p:spPr>
            <p:txBody>
              <a:bodyPr/>
              <a:lstStyle/>
              <a:p>
                <a:r>
                  <a:rPr lang="en-US">
                    <a:noFill/>
                  </a:rPr>
                  <a:t> </a:t>
                </a:r>
              </a:p>
            </p:txBody>
          </p:sp>
        </mc:Fallback>
      </mc:AlternateContent>
      <p:pic>
        <p:nvPicPr>
          <p:cNvPr id="27" name="Picture 26"/>
          <p:cNvPicPr>
            <a:picLocks noChangeAspect="1"/>
          </p:cNvPicPr>
          <p:nvPr/>
        </p:nvPicPr>
        <p:blipFill>
          <a:blip r:embed="rId21"/>
          <a:stretch>
            <a:fillRect/>
          </a:stretch>
        </p:blipFill>
        <p:spPr>
          <a:xfrm>
            <a:off x="15994178" y="7976057"/>
            <a:ext cx="1993565" cy="2115495"/>
          </a:xfrm>
          <a:prstGeom prst="rect">
            <a:avLst/>
          </a:prstGeom>
        </p:spPr>
      </p:pic>
    </p:spTree>
    <p:extLst>
      <p:ext uri="{BB962C8B-B14F-4D97-AF65-F5344CB8AC3E}">
        <p14:creationId xmlns:p14="http://schemas.microsoft.com/office/powerpoint/2010/main" val="26980803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P spid="21" grpId="0"/>
      <p:bldP spid="22"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9915"/>
            <a:ext cx="13221596" cy="1804415"/>
            <a:chOff x="2932902" y="1146363"/>
            <a:chExt cx="13221596" cy="1804415"/>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505298" y="1146363"/>
              <a:ext cx="12649200" cy="1525289"/>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Khái niệm luỹ thừa với số mũ thực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Oval Callout 22"/>
          <p:cNvSpPr/>
          <p:nvPr/>
        </p:nvSpPr>
        <p:spPr>
          <a:xfrm>
            <a:off x="8248650" y="2996179"/>
            <a:ext cx="1790700" cy="8055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7474768" y="5252148"/>
                <a:ext cx="9144000" cy="1255472"/>
              </a:xfrm>
              <a:prstGeom prst="rect">
                <a:avLst/>
              </a:prstGeom>
            </p:spPr>
            <p:txBody>
              <a:bodyPr>
                <a:spAutoFit/>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e>
                        <m: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e>
                          </m:rad>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≈4,7289</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74768" y="5252148"/>
                <a:ext cx="9144000" cy="1255472"/>
              </a:xfrm>
              <a:prstGeom prst="rect">
                <a:avLst/>
              </a:prstGeom>
              <a:blipFill>
                <a:blip r:embed="rId17"/>
                <a:stretch>
                  <a:fillRect/>
                </a:stretch>
              </a:blipFill>
            </p:spPr>
            <p:txBody>
              <a:bodyPr/>
              <a:lstStyle/>
              <a:p>
                <a:r>
                  <a:rPr lang="en-US">
                    <a:noFill/>
                  </a:rPr>
                  <a:t> </a:t>
                </a:r>
              </a:p>
            </p:txBody>
          </p:sp>
        </mc:Fallback>
      </mc:AlternateContent>
      <p:sp>
        <p:nvSpPr>
          <p:cNvPr id="8" name="Rectangle 7"/>
          <p:cNvSpPr/>
          <p:nvPr/>
        </p:nvSpPr>
        <p:spPr>
          <a:xfrm>
            <a:off x="1458121" y="4611956"/>
            <a:ext cx="784189" cy="707886"/>
          </a:xfrm>
          <a:prstGeom prst="rect">
            <a:avLst/>
          </a:prstGeom>
        </p:spPr>
        <p:txBody>
          <a:bodyPr wrap="square">
            <a:spAutoFit/>
          </a:bodyPr>
          <a:lstStyle/>
          <a:p>
            <a:r>
              <a:rPr lang="en-US" sz="4000">
                <a:solidFill>
                  <a:prstClr val="black"/>
                </a:solidFill>
                <a:latin typeface="Arial" panose="020B0604020202020204" pitchFamily="34" charset="0"/>
                <a:cs typeface="Arial" panose="020B0604020202020204" pitchFamily="34" charset="0"/>
              </a:rPr>
              <a:t>a) </a:t>
            </a:r>
            <a:endParaRPr lang="en-US"/>
          </a:p>
        </p:txBody>
      </p:sp>
      <mc:AlternateContent xmlns:mc="http://schemas.openxmlformats.org/markup-compatibility/2006" xmlns:a14="http://schemas.microsoft.com/office/drawing/2010/main">
        <mc:Choice Requires="a14">
          <p:sp>
            <p:nvSpPr>
              <p:cNvPr id="11" name="Rectangle 10"/>
              <p:cNvSpPr/>
              <p:nvPr/>
            </p:nvSpPr>
            <p:spPr>
              <a:xfrm>
                <a:off x="2242310" y="4419595"/>
                <a:ext cx="3123163"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242310" y="4419595"/>
                <a:ext cx="3123163" cy="109260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226268" y="5420762"/>
                <a:ext cx="4650825"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≈4,6555</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226268" y="5420762"/>
                <a:ext cx="4650825" cy="109260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226268" y="6546439"/>
                <a:ext cx="5150962"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1,41</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≈4,70696</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226268" y="6546439"/>
                <a:ext cx="5150962" cy="109260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0377121" y="4441954"/>
                <a:ext cx="5300041"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1,4142</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≈4,7287</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0377121" y="4441954"/>
                <a:ext cx="5300041" cy="1092607"/>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477853" y="7785437"/>
                <a:ext cx="10761279" cy="1015663"/>
              </a:xfrm>
              <a:prstGeom prst="rect">
                <a:avLst/>
              </a:prstGeom>
            </p:spPr>
            <p:txBody>
              <a:bodyPr wrap="none">
                <a:spAutoFit/>
              </a:bodyPr>
              <a:lstStyle/>
              <a:p>
                <a:pPr algn="just">
                  <a:lnSpc>
                    <a:spcPct val="150000"/>
                  </a:lnSpc>
                  <a:spcAft>
                    <a:spcPts val="600"/>
                  </a:spcAft>
                </a:pPr>
                <a:r>
                  <a:rPr lang="nl-NL" sz="4000">
                    <a:latin typeface="Arial" panose="020B0604020202020204" pitchFamily="34" charset="0"/>
                    <a:ea typeface="Calibri" panose="020F0502020204030204" pitchFamily="34" charset="0"/>
                    <a:cs typeface="Arial" panose="020B0604020202020204" pitchFamily="34" charset="0"/>
                  </a:rPr>
                  <a:t>b) Khi </a:t>
                </a:r>
                <a14:m>
                  <m:oMath xmlns:m="http://schemas.openxmlformats.org/officeDocument/2006/math">
                    <m:r>
                      <a:rPr lang="nl-NL" sz="4000" i="1" smtClean="0">
                        <a:latin typeface="Cambria Math" panose="02040503050406030204" pitchFamily="18" charset="0"/>
                        <a:ea typeface="Calibri" panose="020F0502020204030204" pitchFamily="34" charset="0"/>
                        <a:cs typeface="Arial" panose="020B0604020202020204" pitchFamily="34" charset="0"/>
                      </a:rPr>
                      <m:t>𝑛</m:t>
                    </m:r>
                  </m:oMath>
                </a14:m>
                <a:r>
                  <a:rPr lang="nl-NL" sz="4000">
                    <a:latin typeface="Arial" panose="020B0604020202020204" pitchFamily="34" charset="0"/>
                    <a:ea typeface="Calibri" panose="020F0502020204030204" pitchFamily="34" charset="0"/>
                    <a:cs typeface="Arial" panose="020B0604020202020204" pitchFamily="34" charset="0"/>
                  </a:rPr>
                  <a:t> càng lớn thì sai số tuyệt đối càng nhỏ.</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477853" y="7785437"/>
                <a:ext cx="10761279" cy="1015663"/>
              </a:xfrm>
              <a:prstGeom prst="rect">
                <a:avLst/>
              </a:prstGeom>
              <a:blipFill>
                <a:blip r:embed="rId22"/>
                <a:stretch>
                  <a:fillRect l="-1982" r="-1133" b="-13772"/>
                </a:stretch>
              </a:blipFill>
            </p:spPr>
            <p:txBody>
              <a:bodyPr/>
              <a:lstStyle/>
              <a:p>
                <a:r>
                  <a:rPr lang="en-US">
                    <a:noFill/>
                  </a:rPr>
                  <a:t> </a:t>
                </a:r>
              </a:p>
            </p:txBody>
          </p:sp>
        </mc:Fallback>
      </mc:AlternateContent>
      <p:pic>
        <p:nvPicPr>
          <p:cNvPr id="28" name="Picture 27"/>
          <p:cNvPicPr>
            <a:picLocks noChangeAspect="1"/>
          </p:cNvPicPr>
          <p:nvPr/>
        </p:nvPicPr>
        <p:blipFill>
          <a:blip r:embed="rId23"/>
          <a:stretch>
            <a:fillRect/>
          </a:stretch>
        </p:blipFill>
        <p:spPr>
          <a:xfrm>
            <a:off x="15849600" y="7943969"/>
            <a:ext cx="1993565" cy="2115495"/>
          </a:xfrm>
          <a:prstGeom prst="rect">
            <a:avLst/>
          </a:prstGeom>
        </p:spPr>
      </p:pic>
    </p:spTree>
    <p:extLst>
      <p:ext uri="{BB962C8B-B14F-4D97-AF65-F5344CB8AC3E}">
        <p14:creationId xmlns:p14="http://schemas.microsoft.com/office/powerpoint/2010/main" val="19262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8" grpId="0"/>
      <p:bldP spid="11" grpId="0"/>
      <p:bldP spid="12" grpId="0"/>
      <p:bldP spid="18" grpId="0"/>
      <p:bldP spid="24"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30504" y="1424535"/>
              <a:ext cx="1970212" cy="286098"/>
            </a:xfrm>
            <a:prstGeom prst="rect">
              <a:avLst/>
            </a:prstGeom>
          </p:spPr>
        </p:pic>
      </p:grpSp>
      <p:grpSp>
        <p:nvGrpSpPr>
          <p:cNvPr id="15" name="Group 14"/>
          <p:cNvGrpSpPr/>
          <p:nvPr/>
        </p:nvGrpSpPr>
        <p:grpSpPr>
          <a:xfrm>
            <a:off x="764546" y="2138176"/>
            <a:ext cx="16535400" cy="5814933"/>
            <a:chOff x="860258" y="2006396"/>
            <a:chExt cx="16535400" cy="5814933"/>
          </a:xfrm>
        </p:grpSpPr>
        <p:grpSp>
          <p:nvGrpSpPr>
            <p:cNvPr id="8" name="Group 7"/>
            <p:cNvGrpSpPr/>
            <p:nvPr/>
          </p:nvGrpSpPr>
          <p:grpSpPr>
            <a:xfrm>
              <a:off x="860258" y="2006396"/>
              <a:ext cx="16535400" cy="581493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mc:AlternateContent xmlns:mc="http://schemas.openxmlformats.org/markup-compatibility/2006" xmlns:a14="http://schemas.microsoft.com/office/drawing/2010/main">
          <mc:Choice Requires="a14">
            <p:sp>
              <p:nvSpPr>
                <p:cNvPr id="4" name="Rectangle 3"/>
                <p:cNvSpPr/>
                <p:nvPr/>
              </p:nvSpPr>
              <p:spPr>
                <a:xfrm>
                  <a:off x="2282708" y="2264600"/>
                  <a:ext cx="14797750" cy="526644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oMath>
                  </a14:m>
                  <a:r>
                    <a:rPr lang="en-US" sz="4000">
                      <a:latin typeface="Arial" panose="020B0604020202020204" pitchFamily="34" charset="0"/>
                      <a:ea typeface="Calibri" panose="020F0502020204030204" pitchFamily="34" charset="0"/>
                      <a:cs typeface="Arial" panose="020B0604020202020204" pitchFamily="34" charset="0"/>
                    </a:rPr>
                    <a:t> là số thực dương và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là một số vô tỉ. Xét dãy số hữu tỉ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lim>
                      </m:limLow>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Khi đó, dãy số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sup>
                          </m:sSup>
                        </m:e>
                      </m:d>
                    </m:oMath>
                  </a14:m>
                  <a:r>
                    <a:rPr lang="en-US" sz="4000">
                      <a:effectLst/>
                      <a:latin typeface="Arial" panose="020B0604020202020204" pitchFamily="34" charset="0"/>
                      <a:ea typeface="Calibri" panose="020F0502020204030204" pitchFamily="34" charset="0"/>
                      <a:cs typeface="Arial" panose="020B0604020202020204" pitchFamily="34" charset="0"/>
                    </a:rPr>
                    <a:t> có giới hạn xác định và không phụ thuộc vào dãy số hữu tỉ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effectLst/>
                      <a:latin typeface="Arial" panose="020B0604020202020204" pitchFamily="34" charset="0"/>
                      <a:ea typeface="Calibri" panose="020F0502020204030204" pitchFamily="34" charset="0"/>
                      <a:cs typeface="Arial" panose="020B0604020202020204" pitchFamily="34" charset="0"/>
                    </a:rPr>
                    <a:t> đã chọn. Giới hạn đó gọi là luỹ thừa của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với số mũ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kí hiệu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lim>
                        </m:limLow>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82708" y="2264600"/>
                  <a:ext cx="14797750" cy="5266442"/>
                </a:xfrm>
                <a:prstGeom prst="rect">
                  <a:avLst/>
                </a:prstGeom>
                <a:blipFill>
                  <a:blip r:embed="rId18"/>
                  <a:stretch>
                    <a:fillRect l="-1483" r="-1442"/>
                  </a:stretch>
                </a:blipFill>
              </p:spPr>
              <p:txBody>
                <a:bodyPr/>
                <a:lstStyle/>
                <a:p>
                  <a:r>
                    <a:rPr lang="en-US">
                      <a:noFill/>
                    </a:rPr>
                    <a:t> </a:t>
                  </a:r>
                </a:p>
              </p:txBody>
            </p:sp>
          </mc:Fallback>
        </mc:AlternateContent>
      </p:grpSp>
      <p:sp>
        <p:nvSpPr>
          <p:cNvPr id="13" name="Rectangle 12"/>
          <p:cNvSpPr/>
          <p:nvPr/>
        </p:nvSpPr>
        <p:spPr>
          <a:xfrm>
            <a:off x="1373571" y="8207593"/>
            <a:ext cx="16084636" cy="1824923"/>
          </a:xfrm>
          <a:prstGeom prst="rect">
            <a:avLst/>
          </a:prstGeom>
        </p:spPr>
        <p:txBody>
          <a:bodyPr wrap="square">
            <a:spAutoFit/>
          </a:bodyPr>
          <a:lstStyle/>
          <a:p>
            <a:pPr marL="571500" indent="-571500" algn="just">
              <a:lnSpc>
                <a:spcPct val="150000"/>
              </a:lnSpc>
              <a:spcAft>
                <a:spcPts val="600"/>
              </a:spcAft>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 </a:t>
            </a:r>
            <a:r>
              <a:rPr lang="nl-NL" sz="4000">
                <a:latin typeface="Arial" panose="020B0604020202020204" pitchFamily="34" charset="0"/>
                <a:ea typeface="Calibri" panose="020F0502020204030204" pitchFamily="34" charset="0"/>
                <a:cs typeface="Arial" panose="020B0604020202020204" pitchFamily="34" charset="0"/>
              </a:rPr>
              <a:t>Lũy thừa với số mũ thực (của một số dương) có đầy đủ các tính chất như lũy thừa với số mũ nguyên đã nêu trong Mục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15127">
            <a:off x="16733450" y="1816002"/>
            <a:ext cx="639519" cy="639519"/>
          </a:xfrm>
          <a:prstGeom prst="rect">
            <a:avLst/>
          </a:prstGeom>
        </p:spPr>
      </p:pic>
      <p:pic>
        <p:nvPicPr>
          <p:cNvPr id="25"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273191" y="1999919"/>
            <a:ext cx="416586" cy="421957"/>
          </a:xfrm>
          <a:prstGeom prst="rect">
            <a:avLst/>
          </a:prstGeom>
        </p:spPr>
      </p:pic>
      <p:pic>
        <p:nvPicPr>
          <p:cNvPr id="26"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8821" y="-85779"/>
            <a:ext cx="1412502" cy="1412502"/>
          </a:xfrm>
          <a:prstGeom prst="rect">
            <a:avLst/>
          </a:prstGeom>
        </p:spPr>
      </p:pic>
      <p:pic>
        <p:nvPicPr>
          <p:cNvPr id="27" name="Picture 20"/>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090807" y="899242"/>
            <a:ext cx="781031" cy="781031"/>
          </a:xfrm>
          <a:prstGeom prst="rect">
            <a:avLst/>
          </a:prstGeom>
        </p:spPr>
      </p:pic>
      <p:pic>
        <p:nvPicPr>
          <p:cNvPr id="17" name="Picture 16"/>
          <p:cNvPicPr>
            <a:picLocks noChangeAspect="1"/>
          </p:cNvPicPr>
          <p:nvPr/>
        </p:nvPicPr>
        <p:blipFill>
          <a:blip r:embed="rId27"/>
          <a:stretch>
            <a:fillRect/>
          </a:stretch>
        </p:blipFill>
        <p:spPr>
          <a:xfrm>
            <a:off x="373740" y="8674049"/>
            <a:ext cx="999831" cy="999831"/>
          </a:xfrm>
          <a:prstGeom prst="rect">
            <a:avLst/>
          </a:prstGeom>
        </p:spPr>
      </p:pic>
    </p:spTree>
    <p:extLst>
      <p:ext uri="{BB962C8B-B14F-4D97-AF65-F5344CB8AC3E}">
        <p14:creationId xmlns:p14="http://schemas.microsoft.com/office/powerpoint/2010/main" val="353355393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87051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145970" y="8579719"/>
            <a:ext cx="1755749" cy="1318408"/>
          </a:xfrm>
          <a:prstGeom prst="rect">
            <a:avLst/>
          </a:prstGeom>
        </p:spPr>
      </p:pic>
      <p:grpSp>
        <p:nvGrpSpPr>
          <p:cNvPr id="14" name="Group 13"/>
          <p:cNvGrpSpPr/>
          <p:nvPr/>
        </p:nvGrpSpPr>
        <p:grpSpPr>
          <a:xfrm>
            <a:off x="6609043" y="421161"/>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5: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tr8)</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276600" y="2617341"/>
            <a:ext cx="601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a:solidFill>
                  <a:prstClr val="black"/>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Callout 20"/>
          <p:cNvSpPr/>
          <p:nvPr/>
        </p:nvSpPr>
        <p:spPr>
          <a:xfrm>
            <a:off x="3276600" y="4245972"/>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7785777" y="2096542"/>
                <a:ext cx="6558142" cy="1921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1">
                              <a:latin typeface="Cambria Math" panose="02040503050406030204" pitchFamily="18" charset="0"/>
                            </a:rPr>
                            <m:t>𝑎</m:t>
                          </m:r>
                          <m:r>
                            <a:rPr lang="en-US" sz="4000" i="0">
                              <a:latin typeface="Cambria Math" panose="02040503050406030204" pitchFamily="18" charset="0"/>
                            </a:rPr>
                            <m:t>&gt;0</m:t>
                          </m:r>
                        </m:e>
                      </m: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7785777" y="2096542"/>
                <a:ext cx="6558142" cy="192187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276600" y="5905500"/>
                <a:ext cx="12376914" cy="1921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+3−</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e>
                              </m:d>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a:latin typeface="Cambria Math" panose="02040503050406030204" pitchFamily="18" charset="0"/>
                                        </a:rPr>
                                        <m:t>3</m:t>
                                      </m:r>
                                    </m:e>
                                  </m:rad>
                                  <m:r>
                                    <a:rPr lang="en-US" sz="4000">
                                      <a:latin typeface="Cambria Math" panose="02040503050406030204" pitchFamily="18" charset="0"/>
                                    </a:rPr>
                                    <m:t>−1</m:t>
                                  </m:r>
                                </m:e>
                              </m:d>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3−1</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den>
                      </m:f>
                      <m:r>
                        <a:rPr lang="en-US" sz="4000" i="0">
                          <a:latin typeface="Cambria Math" panose="02040503050406030204" pitchFamily="18" charset="0"/>
                        </a:rPr>
                        <m:t>=1</m:t>
                      </m:r>
                    </m:oMath>
                  </m:oMathPara>
                </a14:m>
                <a:endParaRPr lang="en-US" sz="4000"/>
              </a:p>
            </p:txBody>
          </p:sp>
        </mc:Choice>
        <mc:Fallback xmlns="">
          <p:sp>
            <p:nvSpPr>
              <p:cNvPr id="17" name="Rectangle 16"/>
              <p:cNvSpPr>
                <a:spLocks noRot="1" noChangeAspect="1" noMove="1" noResize="1" noEditPoints="1" noAdjustHandles="1" noChangeArrowheads="1" noChangeShapeType="1" noTextEdit="1"/>
              </p:cNvSpPr>
              <p:nvPr/>
            </p:nvSpPr>
            <p:spPr>
              <a:xfrm>
                <a:off x="3276600" y="5905500"/>
                <a:ext cx="12376914" cy="1921873"/>
              </a:xfrm>
              <a:prstGeom prst="rect">
                <a:avLst/>
              </a:prstGeom>
              <a:blipFill>
                <a:blip r:embed="rId17"/>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18"/>
          <a:stretch>
            <a:fillRect/>
          </a:stretch>
        </p:blipFill>
        <p:spPr>
          <a:xfrm>
            <a:off x="16373693" y="8420100"/>
            <a:ext cx="1627773" cy="1213209"/>
          </a:xfrm>
          <a:prstGeom prst="rect">
            <a:avLst/>
          </a:prstGeom>
        </p:spPr>
      </p:pic>
    </p:spTree>
    <p:extLst>
      <p:ext uri="{BB962C8B-B14F-4D97-AF65-F5344CB8AC3E}">
        <p14:creationId xmlns:p14="http://schemas.microsoft.com/office/powerpoint/2010/main" val="239557945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13084" y="526996"/>
            <a:ext cx="17441820" cy="9264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0" y="83366"/>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32466" y="451313"/>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11291" y="9114337"/>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95855" y="8731424"/>
            <a:ext cx="653746" cy="66217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1149" y="788670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6609043" y="421161"/>
            <a:ext cx="4905482" cy="1066800"/>
            <a:chOff x="304800" y="190500"/>
            <a:chExt cx="4905482" cy="1066800"/>
          </a:xfrm>
        </p:grpSpPr>
        <p:sp>
          <p:nvSpPr>
            <p:cNvPr id="19" name="Rectangle 18"/>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6: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tr8)</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TextBox 7"/>
              <p:cNvSpPr txBox="1"/>
              <p:nvPr/>
            </p:nvSpPr>
            <p:spPr>
              <a:xfrm>
                <a:off x="1291253" y="1931591"/>
                <a:ext cx="15729555" cy="814903"/>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Không sử dụng máy tính cầm tay, hãy so sánh các số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8</m:t>
                        </m:r>
                      </m:e>
                      <m:sup>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3</m:t>
                            </m:r>
                          </m:e>
                        </m:rad>
                      </m:sup>
                    </m:sSup>
                  </m:oMath>
                </a14:m>
                <a:r>
                  <a:rPr lang="en-US" sz="4000">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4</m:t>
                        </m:r>
                      </m:e>
                      <m:sup>
                        <m:r>
                          <a:rPr lang="en-US" sz="4000" b="0" i="1" smtClean="0">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r>
                  <a:rPr lang="en-US" sz="4000">
                    <a:latin typeface="Arial" panose="020B0604020202020204" pitchFamily="34" charset="0"/>
                    <a:cs typeface="Arial" panose="020B0604020202020204"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291253" y="1931591"/>
                <a:ext cx="15729555" cy="814903"/>
              </a:xfrm>
              <a:prstGeom prst="rect">
                <a:avLst/>
              </a:prstGeom>
              <a:blipFill>
                <a:blip r:embed="rId13"/>
                <a:stretch>
                  <a:fillRect l="-1395" t="-746" b="-30597"/>
                </a:stretch>
              </a:blipFill>
            </p:spPr>
            <p:txBody>
              <a:bodyPr/>
              <a:lstStyle/>
              <a:p>
                <a:r>
                  <a:rPr lang="en-US">
                    <a:noFill/>
                  </a:rPr>
                  <a:t> </a:t>
                </a:r>
              </a:p>
            </p:txBody>
          </p:sp>
        </mc:Fallback>
      </mc:AlternateContent>
      <p:sp>
        <p:nvSpPr>
          <p:cNvPr id="22" name="Oval Callout 21"/>
          <p:cNvSpPr/>
          <p:nvPr/>
        </p:nvSpPr>
        <p:spPr>
          <a:xfrm>
            <a:off x="8324515" y="3259884"/>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2431716" y="4712194"/>
                <a:ext cx="7543800" cy="2260106"/>
              </a:xfrm>
              <a:prstGeom prst="rect">
                <a:avLst/>
              </a:prstGeom>
            </p:spPr>
            <p:txBody>
              <a:bodyPr wrap="square">
                <a:spAutoFit/>
              </a:bodyPr>
              <a:lstStyle/>
              <a:p>
                <a:pPr>
                  <a:lnSpc>
                    <a:spcPct val="150000"/>
                  </a:lnSpc>
                </a:pPr>
                <a:r>
                  <a:rPr lang="en-US" sz="4000">
                    <a:solidFill>
                      <a:prstClr val="black"/>
                    </a:solidFill>
                    <a:latin typeface="Arial" panose="020B0604020202020204" pitchFamily="34" charset="0"/>
                    <a:cs typeface="Arial" panose="020B0604020202020204" pitchFamily="34" charset="0"/>
                  </a:rPr>
                  <a:t>Ta có:</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 </m:t>
                        </m:r>
                        <m:r>
                          <a:rPr lang="en-US" sz="4000" i="1">
                            <a:latin typeface="Cambria Math" panose="02040503050406030204" pitchFamily="18" charset="0"/>
                            <a:cs typeface="Arial" panose="020B0604020202020204" pitchFamily="34" charset="0"/>
                          </a:rPr>
                          <m:t>8</m:t>
                        </m:r>
                      </m:e>
                      <m:sup>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2</m:t>
                                </m:r>
                              </m:e>
                              <m:sup>
                                <m:r>
                                  <a:rPr lang="en-US" sz="4000" i="1">
                                    <a:latin typeface="Cambria Math" panose="02040503050406030204" pitchFamily="18" charset="0"/>
                                    <a:cs typeface="Arial" panose="020B0604020202020204" pitchFamily="34" charset="0"/>
                                  </a:rPr>
                                  <m:t>3</m:t>
                                </m:r>
                              </m:sup>
                            </m:sSup>
                          </m:e>
                        </m:d>
                      </m:e>
                      <m:sup>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m:t>
                        </m:r>
                        <m:r>
                          <a:rPr lang="en-US" sz="4000" b="0" i="1" smtClean="0">
                            <a:latin typeface="Cambria Math" panose="02040503050406030204" pitchFamily="18" charset="0"/>
                            <a:cs typeface="Arial" panose="020B0604020202020204" pitchFamily="34" charset="0"/>
                          </a:rPr>
                          <m:t>2</m:t>
                        </m:r>
                      </m:e>
                      <m:sup>
                        <m:r>
                          <a:rPr lang="en-US" sz="4000" b="0" i="1" smtClean="0">
                            <a:latin typeface="Cambria Math" panose="02040503050406030204" pitchFamily="18" charset="0"/>
                            <a:cs typeface="Arial" panose="020B0604020202020204" pitchFamily="34" charset="0"/>
                          </a:rPr>
                          <m:t>3</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endParaRPr lang="en-US" sz="4000">
                  <a:latin typeface="Arial" panose="020B0604020202020204" pitchFamily="34" charset="0"/>
                  <a:cs typeface="Arial" panose="020B0604020202020204" pitchFamily="34" charset="0"/>
                </a:endParaRPr>
              </a:p>
              <a:p>
                <a:pPr>
                  <a:lnSpc>
                    <a:spcPct val="150000"/>
                  </a:lnSpc>
                </a:pPr>
                <a:r>
                  <a:rPr lang="en-US" sz="4000">
                    <a:latin typeface="Arial" panose="020B0604020202020204" pitchFamily="34" charset="0"/>
                    <a:cs typeface="Arial" panose="020B0604020202020204" pitchFamily="34" charset="0"/>
                  </a:rPr>
                  <a:t>Và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4</m:t>
                        </m:r>
                      </m:e>
                      <m:sup>
                        <m:r>
                          <a:rPr lang="en-US" sz="4000" i="1">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0" smtClean="0">
                        <a:latin typeface="Cambria Math" panose="02040503050406030204" pitchFamily="18" charset="0"/>
                        <a:cs typeface="Arial" panose="020B0604020202020204" pitchFamily="34" charset="0"/>
                      </a:rPr>
                      <m:t>= </m:t>
                    </m:r>
                    <m:sSup>
                      <m:sSupPr>
                        <m:ctrlPr>
                          <a:rPr lang="en-US" sz="4000" i="1">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2</m:t>
                                </m:r>
                              </m:e>
                              <m:sup>
                                <m:r>
                                  <a:rPr lang="en-US" sz="4000" b="0" i="1" smtClean="0">
                                    <a:latin typeface="Cambria Math" panose="02040503050406030204" pitchFamily="18" charset="0"/>
                                    <a:cs typeface="Arial" panose="020B0604020202020204" pitchFamily="34" charset="0"/>
                                  </a:rPr>
                                  <m:t>2</m:t>
                                </m:r>
                              </m:sup>
                            </m:sSup>
                          </m:e>
                        </m:d>
                      </m:e>
                      <m:sup>
                        <m:r>
                          <a:rPr lang="en-US" sz="4000" b="0" i="1" smtClean="0">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b="0" i="1" smtClean="0">
                            <a:latin typeface="Cambria Math" panose="02040503050406030204" pitchFamily="18" charset="0"/>
                            <a:cs typeface="Arial" panose="020B0604020202020204" pitchFamily="34" charset="0"/>
                          </a:rPr>
                          <m:t>4</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31716" y="4712194"/>
                <a:ext cx="7543800" cy="2260106"/>
              </a:xfrm>
              <a:prstGeom prst="rect">
                <a:avLst/>
              </a:prstGeom>
              <a:blipFill>
                <a:blip r:embed="rId14"/>
                <a:stretch>
                  <a:fillRect l="-2910" b="-3774"/>
                </a:stretch>
              </a:blipFill>
            </p:spPr>
            <p:txBody>
              <a:bodyPr/>
              <a:lstStyle/>
              <a:p>
                <a:r>
                  <a:rPr lang="en-US">
                    <a:noFill/>
                  </a:rPr>
                  <a:t> </a:t>
                </a:r>
              </a:p>
            </p:txBody>
          </p:sp>
        </mc:Fallback>
      </mc:AlternateContent>
      <p:pic>
        <p:nvPicPr>
          <p:cNvPr id="23"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686800" y="4892267"/>
            <a:ext cx="653307" cy="1866592"/>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9629376" y="5411163"/>
                <a:ext cx="5352491" cy="765915"/>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Vì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3</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r>
                      <a:rPr lang="en-US" sz="4000" b="0" i="1" smtClean="0">
                        <a:solidFill>
                          <a:prstClr val="black"/>
                        </a:solidFill>
                        <a:latin typeface="Cambria Math" panose="02040503050406030204" pitchFamily="18" charset="0"/>
                        <a:cs typeface="Arial" panose="020B0604020202020204" pitchFamily="34" charset="0"/>
                      </a:rPr>
                      <m:t>&lt;4</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oMath>
                </a14:m>
                <a:r>
                  <a:rPr lang="en-US" sz="4000">
                    <a:latin typeface="Arial" panose="020B0604020202020204" pitchFamily="34" charset="0"/>
                    <a:cs typeface="Arial" panose="020B0604020202020204" pitchFamily="34" charset="0"/>
                  </a:rPr>
                  <a:t> và </a:t>
                </a:r>
                <a14:m>
                  <m:oMath xmlns:m="http://schemas.openxmlformats.org/officeDocument/2006/math">
                    <m:r>
                      <a:rPr lang="en-US" sz="400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=2</m:t>
                    </m:r>
                  </m:oMath>
                </a14:m>
                <a:endParaRPr lang="en-US" sz="4000">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629376" y="5411163"/>
                <a:ext cx="5352491" cy="765915"/>
              </a:xfrm>
              <a:prstGeom prst="rect">
                <a:avLst/>
              </a:prstGeom>
              <a:blipFill>
                <a:blip r:embed="rId65"/>
                <a:stretch>
                  <a:fillRect l="-4100" t="-6400" b="-34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9629376" y="6526537"/>
                <a:ext cx="3808030" cy="814903"/>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Nên</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i="1">
                            <a:latin typeface="Cambria Math" panose="02040503050406030204" pitchFamily="18" charset="0"/>
                            <a:cs typeface="Arial" panose="020B0604020202020204" pitchFamily="34" charset="0"/>
                          </a:rPr>
                          <m:t>3</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solidFill>
                          <a:prstClr val="black"/>
                        </a:solidFill>
                        <a:latin typeface="Cambria Math" panose="02040503050406030204" pitchFamily="18" charset="0"/>
                        <a:cs typeface="Arial" panose="020B0604020202020204" pitchFamily="34" charset="0"/>
                      </a:rPr>
                      <m:t>&lt;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i="1">
                            <a:latin typeface="Cambria Math" panose="02040503050406030204" pitchFamily="18" charset="0"/>
                            <a:cs typeface="Arial" panose="020B0604020202020204" pitchFamily="34" charset="0"/>
                          </a:rPr>
                          <m:t>4</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629376" y="6526537"/>
                <a:ext cx="3808030" cy="814903"/>
              </a:xfrm>
              <a:prstGeom prst="rect">
                <a:avLst/>
              </a:prstGeom>
              <a:blipFill>
                <a:blip r:embed="rId66"/>
                <a:stretch>
                  <a:fillRect l="-5769" t="-752" b="-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29376" y="7702906"/>
                <a:ext cx="3533916" cy="814903"/>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Vậy</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8</m:t>
                        </m:r>
                      </m:e>
                      <m:sup>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solidFill>
                          <a:prstClr val="black"/>
                        </a:solidFill>
                        <a:latin typeface="Cambria Math" panose="02040503050406030204" pitchFamily="18" charset="0"/>
                        <a:cs typeface="Arial" panose="020B0604020202020204" pitchFamily="34" charset="0"/>
                      </a:rPr>
                      <m:t>&lt;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4</m:t>
                        </m:r>
                      </m:e>
                      <m:sup>
                        <m:r>
                          <a:rPr lang="en-US" sz="4000" i="1">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9629376" y="7702906"/>
                <a:ext cx="3533916" cy="814903"/>
              </a:xfrm>
              <a:prstGeom prst="rect">
                <a:avLst/>
              </a:prstGeom>
              <a:blipFill>
                <a:blip r:embed="rId67"/>
                <a:stretch>
                  <a:fillRect l="-6218" t="-752" b="-31579"/>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14"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
            <a:ext cx="18440400" cy="10287000"/>
          </a:xfrm>
          <a:prstGeom prst="rect">
            <a:avLst/>
          </a:prstGeom>
        </p:spPr>
      </p:pic>
      <p:sp>
        <p:nvSpPr>
          <p:cNvPr id="3" name="AutoShape 3"/>
          <p:cNvSpPr/>
          <p:nvPr/>
        </p:nvSpPr>
        <p:spPr>
          <a:xfrm>
            <a:off x="554560" y="626999"/>
            <a:ext cx="17047639" cy="903610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1699" y="65134"/>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806362">
            <a:off x="17131550" y="9216233"/>
            <a:ext cx="1575118" cy="118277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61292">
            <a:off x="49983" y="8705779"/>
            <a:ext cx="1585091" cy="127095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4864" y="1469116"/>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85245" y="65134"/>
            <a:ext cx="838200" cy="842797"/>
          </a:xfrm>
          <a:prstGeom prst="rect">
            <a:avLst/>
          </a:prstGeom>
        </p:spPr>
      </p:pic>
      <p:grpSp>
        <p:nvGrpSpPr>
          <p:cNvPr id="6" name="Group 5"/>
          <p:cNvGrpSpPr/>
          <p:nvPr/>
        </p:nvGrpSpPr>
        <p:grpSpPr>
          <a:xfrm>
            <a:off x="6991350" y="979963"/>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7" name="Group 16"/>
          <p:cNvGrpSpPr/>
          <p:nvPr/>
        </p:nvGrpSpPr>
        <p:grpSpPr>
          <a:xfrm>
            <a:off x="3905521" y="2527910"/>
            <a:ext cx="11067319" cy="1916743"/>
            <a:chOff x="3905521" y="2527910"/>
            <a:chExt cx="11067319" cy="1916743"/>
          </a:xfrm>
        </p:grpSpPr>
        <p:sp>
          <p:nvSpPr>
            <p:cNvPr id="23" name="TextBox 22"/>
            <p:cNvSpPr txBox="1"/>
            <p:nvPr/>
          </p:nvSpPr>
          <p:spPr>
            <a:xfrm>
              <a:off x="3905521" y="3400073"/>
              <a:ext cx="601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a:solidFill>
                    <a:prstClr val="black"/>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8414698" y="2527910"/>
                  <a:ext cx="6558142" cy="1916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2</m:t>
                                            </m:r>
                                          </m:e>
                                        </m:rad>
                                        <m:r>
                                          <a:rPr lang="en-US" sz="4000" b="0" i="0" smtClean="0">
                                            <a:latin typeface="Cambria Math" panose="02040503050406030204" pitchFamily="18" charset="0"/>
                                          </a:rPr>
                                          <m:t>−</m:t>
                                        </m:r>
                                        <m:r>
                                          <a:rPr lang="en-US" sz="4000">
                                            <a:latin typeface="Cambria Math" panose="02040503050406030204" pitchFamily="18" charset="0"/>
                                          </a:rPr>
                                          <m:t>1</m:t>
                                        </m:r>
                                      </m:sup>
                                    </m:sSup>
                                  </m:e>
                                </m:d>
                              </m:e>
                              <m:sup>
                                <m:r>
                                  <a:rPr lang="en-US" sz="4000" b="0" i="1" smtClean="0">
                                    <a:latin typeface="Cambria Math" panose="02040503050406030204" pitchFamily="18" charset="0"/>
                                  </a:rPr>
                                  <m:t>1+</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2</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a:latin typeface="Cambria Math" panose="02040503050406030204" pitchFamily="18" charset="0"/>
                                      </a:rPr>
                                      <m:t>5</m:t>
                                    </m:r>
                                  </m:e>
                                </m:rad>
                                <m:r>
                                  <a:rPr lang="en-US" sz="4000">
                                    <a:latin typeface="Cambria Math" panose="02040503050406030204" pitchFamily="18" charset="0"/>
                                  </a:rPr>
                                  <m:t>−1</m:t>
                                </m:r>
                              </m:sup>
                            </m:sSup>
                            <m:r>
                              <a:rPr lang="en-US" sz="400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a:latin typeface="Cambria Math" panose="02040503050406030204" pitchFamily="18" charset="0"/>
                                  </a:rPr>
                                  <m:t>3</m:t>
                                </m:r>
                                <m:r>
                                  <m:rPr>
                                    <m:nor/>
                                  </m:rPr>
                                  <a:rPr lang="en-US" sz="4000" i="1">
                                    <a:latin typeface="Cambria Math" panose="02040503050406030204" pitchFamily="18" charset="0"/>
                                  </a:rPr>
                                  <m:t> </m:t>
                                </m:r>
                                <m:r>
                                  <a:rPr lang="en-US" sz="400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a:latin typeface="Cambria Math" panose="02040503050406030204" pitchFamily="18" charset="0"/>
                                      </a:rPr>
                                      <m:t>5</m:t>
                                    </m:r>
                                  </m:e>
                                </m:rad>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1">
                                <a:latin typeface="Cambria Math" panose="02040503050406030204" pitchFamily="18" charset="0"/>
                              </a:rPr>
                              <m:t>𝑎</m:t>
                            </m:r>
                            <m:r>
                              <a:rPr lang="en-US" sz="4000" i="0">
                                <a:latin typeface="Cambria Math" panose="02040503050406030204" pitchFamily="18" charset="0"/>
                              </a:rPr>
                              <m:t>&gt;0</m:t>
                            </m:r>
                          </m:e>
                        </m:d>
                      </m:oMath>
                    </m:oMathPara>
                  </a14:m>
                  <a:endParaRPr lang="en-US" sz="4000"/>
                </a:p>
              </p:txBody>
            </p:sp>
          </mc:Choice>
          <mc:Fallback xmlns="">
            <p:sp>
              <p:nvSpPr>
                <p:cNvPr id="24" name="Rectangle 23"/>
                <p:cNvSpPr>
                  <a:spLocks noRot="1" noChangeAspect="1" noMove="1" noResize="1" noEditPoints="1" noAdjustHandles="1" noChangeArrowheads="1" noChangeShapeType="1" noTextEdit="1"/>
                </p:cNvSpPr>
                <p:nvPr/>
              </p:nvSpPr>
              <p:spPr>
                <a:xfrm>
                  <a:off x="8414698" y="2527910"/>
                  <a:ext cx="6558142" cy="1916743"/>
                </a:xfrm>
                <a:prstGeom prst="rect">
                  <a:avLst/>
                </a:prstGeom>
                <a:blipFill>
                  <a:blip r:embed="rId13"/>
                  <a:stretch>
                    <a:fillRect/>
                  </a:stretch>
                </a:blipFill>
              </p:spPr>
              <p:txBody>
                <a:bodyPr/>
                <a:lstStyle/>
                <a:p>
                  <a:r>
                    <a:rPr lang="en-US">
                      <a:noFill/>
                    </a:rPr>
                    <a:t> </a:t>
                  </a:r>
                </a:p>
              </p:txBody>
            </p:sp>
          </mc:Fallback>
        </mc:AlternateContent>
      </p:grpSp>
      <p:sp>
        <p:nvSpPr>
          <p:cNvPr id="27" name="Oval Callout 26"/>
          <p:cNvSpPr/>
          <p:nvPr/>
        </p:nvSpPr>
        <p:spPr>
          <a:xfrm>
            <a:off x="8425354" y="5119635"/>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3907618" y="6743700"/>
                <a:ext cx="10698506" cy="1916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r>
                                        <a:rPr lang="en-US" sz="4000" i="0">
                                          <a:latin typeface="Cambria Math" panose="02040503050406030204" pitchFamily="18" charset="0"/>
                                        </a:rPr>
                                        <m:t>−1</m:t>
                                      </m:r>
                                    </m:sup>
                                  </m:sSup>
                                </m:e>
                              </m:d>
                            </m:e>
                            <m:sup>
                              <m:r>
                                <a:rPr lang="en-US" sz="4000" i="0">
                                  <a:latin typeface="Cambria Math" panose="02040503050406030204" pitchFamily="18" charset="0"/>
                                </a:rPr>
                                <m:t>1+</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r>
                                    <a:rPr lang="en-US" sz="4000" i="0">
                                      <a:latin typeface="Cambria Math" panose="02040503050406030204" pitchFamily="18" charset="0"/>
                                    </a:rPr>
                                    <m:t>−1</m:t>
                                  </m:r>
                                </m:e>
                              </m:d>
                              <m:d>
                                <m:dPr>
                                  <m:ctrlPr>
                                    <a:rPr lang="en-US" sz="4000" i="1">
                                      <a:latin typeface="Cambria Math" panose="02040503050406030204" pitchFamily="18" charset="0"/>
                                    </a:rPr>
                                  </m:ctrlPr>
                                </m:dPr>
                                <m:e>
                                  <m:r>
                                    <a:rPr lang="en-US" sz="4000">
                                      <a:latin typeface="Cambria Math" panose="02040503050406030204" pitchFamily="18" charset="0"/>
                                    </a:rPr>
                                    <m:t>1+</m:t>
                                  </m:r>
                                  <m:rad>
                                    <m:radPr>
                                      <m:degHide m:val="on"/>
                                      <m:ctrlPr>
                                        <a:rPr lang="en-US" sz="4000" i="1">
                                          <a:latin typeface="Cambria Math" panose="02040503050406030204" pitchFamily="18" charset="0"/>
                                        </a:rPr>
                                      </m:ctrlPr>
                                    </m:radPr>
                                    <m:deg/>
                                    <m:e>
                                      <m:r>
                                        <a:rPr lang="en-US" sz="4000">
                                          <a:latin typeface="Cambria Math" panose="02040503050406030204" pitchFamily="18" charset="0"/>
                                        </a:rPr>
                                        <m:t>2</m:t>
                                      </m:r>
                                    </m:e>
                                  </m:rad>
                                </m:e>
                              </m: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+3−</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1</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𝑎</m:t>
                          </m:r>
                        </m:den>
                      </m:f>
                    </m:oMath>
                  </m:oMathPara>
                </a14:m>
                <a:endParaRPr lang="en-US" sz="4000"/>
              </a:p>
            </p:txBody>
          </p:sp>
        </mc:Choice>
        <mc:Fallback xmlns="">
          <p:sp>
            <p:nvSpPr>
              <p:cNvPr id="15" name="Rectangle 14"/>
              <p:cNvSpPr>
                <a:spLocks noRot="1" noChangeAspect="1" noMove="1" noResize="1" noEditPoints="1" noAdjustHandles="1" noChangeArrowheads="1" noChangeShapeType="1" noTextEdit="1"/>
              </p:cNvSpPr>
              <p:nvPr/>
            </p:nvSpPr>
            <p:spPr>
              <a:xfrm>
                <a:off x="3907618" y="6743700"/>
                <a:ext cx="10698506" cy="191674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39987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876299" y="3162300"/>
            <a:ext cx="16535400" cy="586740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16522" y="11117"/>
            <a:ext cx="1164686" cy="1231880"/>
          </a:xfrm>
          <a:prstGeom prst="rect">
            <a:avLst/>
          </a:prstGeom>
        </p:spPr>
      </p:pic>
      <p:grpSp>
        <p:nvGrpSpPr>
          <p:cNvPr id="5" name="Group 4"/>
          <p:cNvGrpSpPr/>
          <p:nvPr/>
        </p:nvGrpSpPr>
        <p:grpSpPr>
          <a:xfrm>
            <a:off x="2403989" y="919809"/>
            <a:ext cx="14478000" cy="1480491"/>
            <a:chOff x="2286000" y="479111"/>
            <a:chExt cx="14478000" cy="1480491"/>
          </a:xfrm>
        </p:grpSpPr>
        <p:grpSp>
          <p:nvGrpSpPr>
            <p:cNvPr id="20" name="Group 19"/>
            <p:cNvGrpSpPr/>
            <p:nvPr/>
          </p:nvGrpSpPr>
          <p:grpSpPr>
            <a:xfrm>
              <a:off x="2286000" y="479111"/>
              <a:ext cx="13106399" cy="1480491"/>
              <a:chOff x="6074332" y="831607"/>
              <a:chExt cx="5345082" cy="1480491"/>
            </a:xfrm>
          </p:grpSpPr>
          <p:grpSp>
            <p:nvGrpSpPr>
              <p:cNvPr id="17" name="Group 16"/>
              <p:cNvGrpSpPr/>
              <p:nvPr/>
            </p:nvGrpSpPr>
            <p:grpSpPr>
              <a:xfrm>
                <a:off x="6074332" y="831607"/>
                <a:ext cx="5345082" cy="1480491"/>
                <a:chOff x="5654038" y="430558"/>
                <a:chExt cx="6499530" cy="2297599"/>
              </a:xfrm>
            </p:grpSpPr>
            <p:sp>
              <p:nvSpPr>
                <p:cNvPr id="3" name="AutoShape 3"/>
                <p:cNvSpPr/>
                <p:nvPr/>
              </p:nvSpPr>
              <p:spPr>
                <a:xfrm rot="16200000">
                  <a:off x="7813665" y="-1611747"/>
                  <a:ext cx="2190566" cy="6489241"/>
                </a:xfrm>
                <a:prstGeom prst="rect">
                  <a:avLst/>
                </a:prstGeom>
                <a:solidFill>
                  <a:srgbClr val="51604D"/>
                </a:solidFill>
              </p:spPr>
            </p:sp>
            <p:sp>
              <p:nvSpPr>
                <p:cNvPr id="4" name="AutoShape 4"/>
                <p:cNvSpPr/>
                <p:nvPr/>
              </p:nvSpPr>
              <p:spPr>
                <a:xfrm rot="16200000">
                  <a:off x="7836087" y="-1751491"/>
                  <a:ext cx="2059858" cy="6423955"/>
                </a:xfrm>
                <a:prstGeom prst="rect">
                  <a:avLst/>
                </a:prstGeom>
                <a:solidFill>
                  <a:srgbClr val="FFFBEC"/>
                </a:solidFill>
              </p:spPr>
            </p:sp>
          </p:grpSp>
          <p:sp>
            <p:nvSpPr>
              <p:cNvPr id="19" name="Rectangle 18"/>
              <p:cNvSpPr/>
              <p:nvPr/>
            </p:nvSpPr>
            <p:spPr>
              <a:xfrm>
                <a:off x="6211175" y="1135536"/>
                <a:ext cx="1225894" cy="78483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1" name="Rectangle 20"/>
            <p:cNvSpPr/>
            <p:nvPr/>
          </p:nvSpPr>
          <p:spPr>
            <a:xfrm>
              <a:off x="5638801" y="682647"/>
              <a:ext cx="11125199"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Giải bài toán trong tình huống mở đầu.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5518" y="8413938"/>
            <a:ext cx="1301562" cy="130156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857499" y="5272843"/>
                <a:ext cx="13376318" cy="2015936"/>
              </a:xfrm>
              <a:prstGeom prst="rect">
                <a:avLst/>
              </a:prstGeom>
            </p:spPr>
            <p:txBody>
              <a:bodyPr wrap="square">
                <a:spAutoFit/>
              </a:bodyPr>
              <a:lstStyle/>
              <a:p>
                <a:pPr algn="just">
                  <a:lnSpc>
                    <a:spcPct val="150000"/>
                  </a:lnSpc>
                  <a:spcAft>
                    <a:spcPts val="600"/>
                  </a:spcAft>
                </a:pPr>
                <a:r>
                  <a:rPr lang="nl-NL" sz="4000">
                    <a:latin typeface="Arial" panose="020B0604020202020204" pitchFamily="34" charset="0"/>
                    <a:ea typeface="Calibri" panose="020F0502020204030204" pitchFamily="34" charset="0"/>
                    <a:cs typeface="Arial" panose="020B0604020202020204" pitchFamily="34" charset="0"/>
                  </a:rPr>
                  <a:t>Số tiền cả vốn lẫn lãi bác Minh thu được sau 3 năm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600"/>
                  </a:spcAft>
                </a:pP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100</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06</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119</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4000" i="1">
                    <a:effectLst/>
                    <a:latin typeface="Arial" panose="020B0604020202020204" pitchFamily="34" charset="0"/>
                    <a:ea typeface="Malgun Gothic" panose="020B0503020000020004" pitchFamily="34" charset="-127"/>
                    <a:cs typeface="Arial" panose="020B0604020202020204" pitchFamily="34" charset="0"/>
                  </a:rPr>
                  <a:t> </a:t>
                </a:r>
                <a:r>
                  <a:rPr lang="nl-NL" sz="4000">
                    <a:effectLst/>
                    <a:latin typeface="Arial" panose="020B0604020202020204" pitchFamily="34" charset="0"/>
                    <a:ea typeface="Malgun Gothic" panose="020B0503020000020004" pitchFamily="34" charset="-127"/>
                    <a:cs typeface="Arial" panose="020B0604020202020204" pitchFamily="34" charset="0"/>
                  </a:rPr>
                  <a:t>(triệu đồng).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57499" y="5272843"/>
                <a:ext cx="13376318" cy="2015936"/>
              </a:xfrm>
              <a:prstGeom prst="rect">
                <a:avLst/>
              </a:prstGeom>
              <a:blipFill>
                <a:blip r:embed="rId15"/>
                <a:stretch>
                  <a:fillRect l="-1641" b="-6344"/>
                </a:stretch>
              </a:blipFill>
            </p:spPr>
            <p:txBody>
              <a:bodyPr/>
              <a:lstStyle/>
              <a:p>
                <a:r>
                  <a:rPr lang="en-US">
                    <a:noFill/>
                  </a:rPr>
                  <a:t> </a:t>
                </a:r>
              </a:p>
            </p:txBody>
          </p:sp>
        </mc:Fallback>
      </mc:AlternateContent>
      <p:sp>
        <p:nvSpPr>
          <p:cNvPr id="25" name="Oval Callout 24"/>
          <p:cNvSpPr/>
          <p:nvPr/>
        </p:nvSpPr>
        <p:spPr>
          <a:xfrm>
            <a:off x="7979956" y="3910235"/>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6"/>
          <a:stretch>
            <a:fillRect/>
          </a:stretch>
        </p:blipFill>
        <p:spPr>
          <a:xfrm>
            <a:off x="15795918" y="485428"/>
            <a:ext cx="2194750" cy="2097206"/>
          </a:xfrm>
          <a:prstGeom prst="rect">
            <a:avLst/>
          </a:prstGeom>
        </p:spPr>
      </p:pic>
      <p:pic>
        <p:nvPicPr>
          <p:cNvPr id="11" name="Picture 10"/>
          <p:cNvPicPr>
            <a:picLocks noChangeAspect="1"/>
          </p:cNvPicPr>
          <p:nvPr/>
        </p:nvPicPr>
        <p:blipFill>
          <a:blip r:embed="rId17"/>
          <a:stretch>
            <a:fillRect/>
          </a:stretch>
        </p:blipFill>
        <p:spPr>
          <a:xfrm>
            <a:off x="16331100" y="7402325"/>
            <a:ext cx="1450974" cy="2450804"/>
          </a:xfrm>
          <a:prstGeom prst="rect">
            <a:avLst/>
          </a:prstGeom>
        </p:spPr>
      </p:pic>
    </p:spTree>
    <p:extLst>
      <p:ext uri="{BB962C8B-B14F-4D97-AF65-F5344CB8AC3E}">
        <p14:creationId xmlns:p14="http://schemas.microsoft.com/office/powerpoint/2010/main" val="203651512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628253"/>
            <a:ext cx="17682942" cy="7858647"/>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03374">
            <a:off x="-882384" y="8935827"/>
            <a:ext cx="2374370" cy="949748"/>
          </a:xfrm>
          <a:prstGeom prst="rect">
            <a:avLst/>
          </a:prstGeom>
        </p:spPr>
      </p:pic>
      <p:grpSp>
        <p:nvGrpSpPr>
          <p:cNvPr id="4" name="Group 3"/>
          <p:cNvGrpSpPr/>
          <p:nvPr/>
        </p:nvGrpSpPr>
        <p:grpSpPr>
          <a:xfrm>
            <a:off x="1297873" y="342900"/>
            <a:ext cx="15479508" cy="1823576"/>
            <a:chOff x="1513190" y="-89915"/>
            <a:chExt cx="15479508" cy="1823576"/>
          </a:xfrm>
        </p:grpSpPr>
        <p:grpSp>
          <p:nvGrpSpPr>
            <p:cNvPr id="5" name="Group 5"/>
            <p:cNvGrpSpPr/>
            <p:nvPr/>
          </p:nvGrpSpPr>
          <p:grpSpPr>
            <a:xfrm rot="5400000">
              <a:off x="8554281" y="-6741623"/>
              <a:ext cx="1397227" cy="15479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1988677" y="-89915"/>
              <a:ext cx="15004021" cy="1823576"/>
            </a:xfrm>
            <a:prstGeom prst="rect">
              <a:avLst/>
            </a:prstGeom>
          </p:spPr>
          <p:txBody>
            <a:bodyPr wrap="square">
              <a:spAutoFit/>
            </a:bodyPr>
            <a:lstStyle/>
            <a:p>
              <a:pPr lvl="0">
                <a:lnSpc>
                  <a:spcPct val="250000"/>
                </a:lnSpc>
              </a:pPr>
              <a:r>
                <a:rPr lang="en-US" sz="4500" b="1">
                  <a:solidFill>
                    <a:prstClr val="black"/>
                  </a:solidFill>
                  <a:latin typeface="Arial" panose="020B0604020202020204" pitchFamily="34" charset="0"/>
                  <a:ea typeface="Times New Roman" panose="02020603050405020304" pitchFamily="18" charset="0"/>
                </a:rPr>
                <a:t>Tính lũy thừa với số mũ thực bằng máy tính cầm tay</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40" y="2987073"/>
            <a:ext cx="16011728" cy="5890227"/>
          </a:xfrm>
          <a:prstGeom prst="rect">
            <a:avLst/>
          </a:prstGeom>
        </p:spPr>
      </p:pic>
      <p:pic>
        <p:nvPicPr>
          <p:cNvPr id="23"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067540">
            <a:off x="16308177" y="2795301"/>
            <a:ext cx="938409" cy="992548"/>
          </a:xfrm>
          <a:prstGeom prst="rect">
            <a:avLst/>
          </a:prstGeom>
        </p:spPr>
      </p:pic>
    </p:spTree>
    <p:extLst>
      <p:ext uri="{BB962C8B-B14F-4D97-AF65-F5344CB8AC3E}">
        <p14:creationId xmlns:p14="http://schemas.microsoft.com/office/powerpoint/2010/main" val="257403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5186557" y="4253652"/>
              <a:ext cx="9149122" cy="238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6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9220" y="1503888"/>
            <a:ext cx="1301562" cy="1301562"/>
          </a:xfrm>
          <a:prstGeom prst="rect">
            <a:avLst/>
          </a:prstGeom>
        </p:spPr>
      </p:pic>
      <p:pic>
        <p:nvPicPr>
          <p:cNvPr id="10" name="Picture 9"/>
          <p:cNvPicPr>
            <a:picLocks noChangeAspect="1"/>
          </p:cNvPicPr>
          <p:nvPr/>
        </p:nvPicPr>
        <p:blipFill>
          <a:blip r:embed="rId8"/>
          <a:stretch>
            <a:fillRect/>
          </a:stretch>
        </p:blipFill>
        <p:spPr>
          <a:xfrm>
            <a:off x="5314008" y="6943557"/>
            <a:ext cx="7840136" cy="2865368"/>
          </a:xfrm>
          <a:prstGeom prst="rect">
            <a:avLst/>
          </a:prstGeom>
        </p:spPr>
      </p:pic>
      <p:sp>
        <p:nvSpPr>
          <p:cNvPr id="4" name="TextBox 3">
            <a:extLst>
              <a:ext uri="{FF2B5EF4-FFF2-40B4-BE49-F238E27FC236}">
                <a16:creationId xmlns:a16="http://schemas.microsoft.com/office/drawing/2014/main" id="{7F201787-00AB-C241-32D4-0341082DC7A6}"/>
              </a:ext>
            </a:extLst>
          </p:cNvPr>
          <p:cNvSpPr txBox="1"/>
          <p:nvPr/>
        </p:nvSpPr>
        <p:spPr>
          <a:xfrm>
            <a:off x="4572000" y="4680178"/>
            <a:ext cx="9144000"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2129803" y="1879621"/>
            <a:ext cx="13491411"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solidFill>
                  <a:schemeClr val="bg1"/>
                </a:solidFill>
                <a:ea typeface="Calibri" panose="020F0502020204030204" pitchFamily="34" charset="0"/>
                <a:cs typeface="Times New Roman" panose="02020603050405020304" pitchFamily="18" charset="0"/>
              </a:rPr>
              <a:t>CHƯƠNG VI: HÀM SỐ MŨ VÀ HÀM SỐ LÔGARIT</a:t>
            </a:r>
            <a:endParaRPr lang="en-US" sz="72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84439" y="5376953"/>
            <a:ext cx="12936775" cy="3441928"/>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18: LŨY THỪA VỚI SỐ MŨ THỰC </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14957" y="238843"/>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70803" y="8444130"/>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2123351" y="1920331"/>
                <a:ext cx="14242295" cy="3173305"/>
              </a:xfrm>
              <a:prstGeom prst="rect">
                <a:avLst/>
              </a:prstGeom>
            </p:spPr>
            <p:txBody>
              <a:bodyPr wrap="square">
                <a:spAutoFit/>
              </a:bodyPr>
              <a:lstStyle/>
              <a:p>
                <a:pPr algn="just">
                  <a:lnSpc>
                    <a:spcPct val="150000"/>
                  </a:lnSpc>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Tính:</a:t>
                </a:r>
                <a14:m>
                  <m:oMath xmlns:m="http://schemas.openxmlformats.org/officeDocument/2006/math">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−0,5</m:t>
                            </m:r>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−62</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0,25</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+19.</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kết quả là:</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23351" y="1920331"/>
                <a:ext cx="14242295" cy="3173305"/>
              </a:xfrm>
              <a:prstGeom prst="rect">
                <a:avLst/>
              </a:prstGeom>
              <a:blipFill>
                <a:blip r:embed="rId5"/>
                <a:stretch>
                  <a:fillRect l="-1797" b="-4607"/>
                </a:stretch>
              </a:blipFill>
            </p:spPr>
            <p:txBody>
              <a:bodyPr/>
              <a:lstStyle/>
              <a:p>
                <a:r>
                  <a:rPr lang="en-US">
                    <a:noFill/>
                  </a:rPr>
                  <a:t> </a:t>
                </a:r>
              </a:p>
            </p:txBody>
          </p:sp>
        </mc:Fallback>
      </mc:AlternateContent>
      <p:sp>
        <p:nvSpPr>
          <p:cNvPr id="2" name="Rectangle 1"/>
          <p:cNvSpPr/>
          <p:nvPr/>
        </p:nvSpPr>
        <p:spPr>
          <a:xfrm>
            <a:off x="4249965" y="6372790"/>
            <a:ext cx="123944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A.10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683442" y="6337637"/>
            <a:ext cx="1410964"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12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218578" y="8332460"/>
            <a:ext cx="1344022"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11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2725400" y="8452184"/>
            <a:ext cx="1410964"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62389" y="6286500"/>
            <a:ext cx="110799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1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079574" y="7774636"/>
                <a:ext cx="2473626" cy="1898790"/>
              </a:xfrm>
              <a:prstGeom prst="rect">
                <a:avLst/>
              </a:prstGeom>
            </p:spPr>
            <p:txBody>
              <a:bodyPr wrap="none">
                <a:spAutoFit/>
              </a:bodyPr>
              <a:lstStyle/>
              <a:p>
                <a:pPr lvl="0">
                  <a:lnSpc>
                    <a:spcPct val="250000"/>
                  </a:lnSpc>
                  <a:spcAft>
                    <a:spcPts val="800"/>
                  </a:spcAft>
                </a:pPr>
                <a:r>
                  <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79574" y="7774636"/>
                <a:ext cx="2473626" cy="1898790"/>
              </a:xfrm>
              <a:prstGeom prst="rect">
                <a:avLst/>
              </a:prstGeom>
              <a:blipFill>
                <a:blip r:embed="rId5"/>
                <a:stretch>
                  <a:fillRect l="-8621"/>
                </a:stretch>
              </a:blipFill>
            </p:spPr>
            <p:txBody>
              <a:bodyPr/>
              <a:lstStyle/>
              <a:p>
                <a:r>
                  <a:rPr lang="en-US">
                    <a:noFill/>
                  </a:rPr>
                  <a:t> </a:t>
                </a:r>
              </a:p>
            </p:txBody>
          </p:sp>
        </mc:Fallback>
      </mc:AlternateContent>
      <p:sp>
        <p:nvSpPr>
          <p:cNvPr id="5" name="Rectangle 4"/>
          <p:cNvSpPr/>
          <p:nvPr/>
        </p:nvSpPr>
        <p:spPr>
          <a:xfrm>
            <a:off x="12821735" y="7926794"/>
            <a:ext cx="1380506"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a:t>
            </a:r>
            <a:r>
              <a:rPr kumimoji="0" lang="en-US" sz="4300" b="0" i="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-1</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2276398" y="5652996"/>
                <a:ext cx="3033774" cy="1563505"/>
              </a:xfrm>
              <a:prstGeom prst="rect">
                <a:avLst/>
              </a:prstGeom>
            </p:spPr>
            <p:txBody>
              <a:bodyPr wrap="square">
                <a:spAutoFit/>
              </a:bodyPr>
              <a:lstStyle/>
              <a:p>
                <a:pPr lvl="0">
                  <a:lnSpc>
                    <a:spcPct val="250000"/>
                  </a:lnSpc>
                  <a:spcAft>
                    <a:spcPts val="800"/>
                  </a:spcAft>
                </a:pPr>
                <a:r>
                  <a:rPr lang="en-US" sz="4000">
                    <a:solidFill>
                      <a:prstClr val="white"/>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p>
                      <m:sSupPr>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276398" y="5652996"/>
                <a:ext cx="3033774" cy="1563505"/>
              </a:xfrm>
              <a:prstGeom prst="rect">
                <a:avLst/>
              </a:prstGeom>
              <a:blipFill>
                <a:blip r:embed="rId6"/>
                <a:stretch>
                  <a:fillRect l="-7229" b="-15564"/>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869521" y="2488421"/>
            <a:ext cx="7965195" cy="1131079"/>
          </a:xfrm>
          <a:prstGeom prst="rect">
            <a:avLst/>
          </a:prstGeom>
        </p:spPr>
        <p:txBody>
          <a:bodyPr wrap="square">
            <a:spAutoFit/>
          </a:bodyPr>
          <a:lstStyle/>
          <a:p>
            <a:pPr algn="just">
              <a:lnSpc>
                <a:spcPct val="150000"/>
              </a:lnSpc>
              <a:spcBef>
                <a:spcPts val="300"/>
              </a:spcBef>
              <a:spcAft>
                <a:spcPts val="60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Giá trị của biểu thức</a:t>
            </a:r>
          </a:p>
        </p:txBody>
      </p:sp>
      <mc:AlternateContent xmlns:mc="http://schemas.openxmlformats.org/markup-compatibility/2006" xmlns:a14="http://schemas.microsoft.com/office/drawing/2010/main">
        <mc:Choice Requires="a14">
          <p:sp>
            <p:nvSpPr>
              <p:cNvPr id="3" name="Rectangle 2"/>
              <p:cNvSpPr/>
              <p:nvPr/>
            </p:nvSpPr>
            <p:spPr>
              <a:xfrm>
                <a:off x="5881716" y="3771900"/>
                <a:ext cx="6846618" cy="1426353"/>
              </a:xfrm>
              <a:prstGeom prst="rect">
                <a:avLst/>
              </a:prstGeom>
            </p:spPr>
            <p:txBody>
              <a:bodyPr wrap="none">
                <a:spAutoFit/>
              </a:bodyPr>
              <a:lstStyle/>
              <a:p>
                <a14:m>
                  <m:oMath xmlns:m="http://schemas.openxmlformats.org/officeDocument/2006/math">
                    <m:r>
                      <a:rPr lang="en-US" sz="45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𝐴</m:t>
                    </m:r>
                    <m:r>
                      <a:rPr lang="en-US" sz="45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e>
                        </m:d>
                      </m:num>
                      <m:den>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4</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den>
                    </m:f>
                  </m:oMath>
                </a14:m>
                <a:r>
                  <a:rPr lang="en-US" sz="450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5881716" y="3771900"/>
                <a:ext cx="6846618" cy="142635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505787" y="6261437"/>
                <a:ext cx="1635576" cy="1015663"/>
              </a:xfrm>
              <a:prstGeom prst="rect">
                <a:avLst/>
              </a:prstGeom>
            </p:spPr>
            <p:txBody>
              <a:bodyPr wrap="none">
                <a:spAutoFit/>
              </a:bodyPr>
              <a:lstStyle/>
              <a:p>
                <a:pPr lvl="0" algn="just">
                  <a:lnSpc>
                    <a:spcPct val="150000"/>
                  </a:lnSpc>
                  <a:spcAft>
                    <a:spcPts val="600"/>
                  </a:spcAft>
                  <a:defRPr/>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sSup>
                      <m:sSupPr>
                        <m:ctrlPr>
                          <a:rPr lang="en-US" sz="4000" i="1">
                            <a:solidFill>
                              <a:schemeClr val="bg1"/>
                            </a:solidFill>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05787" y="6261437"/>
                <a:ext cx="1635576" cy="1015663"/>
              </a:xfrm>
              <a:prstGeom prst="rect">
                <a:avLst/>
              </a:prstGeom>
              <a:blipFill>
                <a:blip r:embed="rId5"/>
                <a:stretch>
                  <a:fillRect l="-1306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623990" y="8419871"/>
                <a:ext cx="1414233" cy="1015663"/>
              </a:xfrm>
              <a:prstGeom prst="rect">
                <a:avLst/>
              </a:prstGeom>
            </p:spPr>
            <p:txBody>
              <a:bodyPr wrap="none">
                <a:spAutoFit/>
              </a:bodyPr>
              <a:lstStyle/>
              <a:p>
                <a:pPr lvl="0" algn="just">
                  <a:lnSpc>
                    <a:spcPct val="150000"/>
                  </a:lnSpc>
                  <a:spcAft>
                    <a:spcPts val="600"/>
                  </a:spcAft>
                  <a:defRPr/>
                </a:pP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𝑎𝑏</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623990" y="8419871"/>
                <a:ext cx="1414233" cy="1015663"/>
              </a:xfrm>
              <a:prstGeom prst="rect">
                <a:avLst/>
              </a:prstGeom>
              <a:blipFill>
                <a:blip r:embed="rId6"/>
                <a:stretch>
                  <a:fillRect l="-15517"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430831" y="8043110"/>
                <a:ext cx="1785489" cy="1365823"/>
              </a:xfrm>
              <a:prstGeom prst="rect">
                <a:avLst/>
              </a:prstGeom>
            </p:spPr>
            <p:txBody>
              <a:bodyPr wrap="none">
                <a:spAutoFit/>
              </a:bodyPr>
              <a:lstStyle/>
              <a:p>
                <a:pPr marL="30480" marR="30480" lvl="0" algn="just">
                  <a:lnSpc>
                    <a:spcPct val="250000"/>
                  </a:lnSpc>
                  <a:spcAft>
                    <a:spcPts val="1200"/>
                  </a:spcAft>
                  <a:defRPr/>
                </a:pPr>
                <a:r>
                  <a:rPr lang="nl-NL" sz="4000">
                    <a:solidFill>
                      <a:schemeClr val="bg1"/>
                    </a:solidFill>
                    <a:latin typeface="Times New Roman" panose="02020603050405020304" pitchFamily="18" charset="0"/>
                    <a:ea typeface="Calibri" panose="020F0502020204030204" pitchFamily="34" charset="0"/>
                  </a:rPr>
                  <a:t>B. </a:t>
                </a:r>
                <a14:m>
                  <m:oMath xmlns:m="http://schemas.openxmlformats.org/officeDocument/2006/math">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430831" y="8043110"/>
                <a:ext cx="1785489" cy="1365823"/>
              </a:xfrm>
              <a:prstGeom prst="rect">
                <a:avLst/>
              </a:prstGeom>
              <a:blipFill>
                <a:blip r:embed="rId7"/>
                <a:stretch>
                  <a:fillRect l="-10580"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538511" y="6191712"/>
                <a:ext cx="3033774" cy="1015663"/>
              </a:xfrm>
              <a:prstGeom prst="rect">
                <a:avLst/>
              </a:prstGeom>
            </p:spPr>
            <p:txBody>
              <a:bodyPr wrap="square">
                <a:spAutoFit/>
              </a:bodyPr>
              <a:lstStyle/>
              <a:p>
                <a:pPr lvl="0" algn="just">
                  <a:lnSpc>
                    <a:spcPct val="150000"/>
                  </a:lnSpc>
                  <a:defRPr/>
                </a:pP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538511" y="6191712"/>
                <a:ext cx="3033774" cy="1015663"/>
              </a:xfrm>
              <a:prstGeom prst="rect">
                <a:avLst/>
              </a:prstGeom>
              <a:blipFill>
                <a:blip r:embed="rId8"/>
                <a:stretch>
                  <a:fillRect l="-7229"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4771475" y="2373032"/>
                <a:ext cx="9283923" cy="2426562"/>
              </a:xfrm>
              <a:prstGeom prst="rect">
                <a:avLst/>
              </a:prstGeom>
            </p:spPr>
            <p:txBody>
              <a:bodyPr wrap="square">
                <a:spAutoFit/>
              </a:bodyPr>
              <a:lstStyle/>
              <a:p>
                <a:pPr algn="just">
                  <a:lnSpc>
                    <a:spcPct val="150000"/>
                  </a:lnSpc>
                  <a:spcBef>
                    <a:spcPts val="300"/>
                  </a:spcBef>
                  <a:spcAft>
                    <a:spcPts val="60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Rút gọn  </a:t>
                </a:r>
                <a14:m>
                  <m:oMath xmlns:m="http://schemas.openxmlformats.org/officeDocument/2006/math">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g>
                                  <m:e>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num>
                      <m:den>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12</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sup>
                                </m:sSup>
                              </m:e>
                            </m:rad>
                          </m:e>
                        </m:rad>
                      </m:den>
                    </m:f>
                  </m:oMath>
                </a14:m>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ta được:</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771475" y="2373032"/>
                <a:ext cx="9283923" cy="2426562"/>
              </a:xfrm>
              <a:prstGeom prst="rect">
                <a:avLst/>
              </a:prstGeom>
              <a:blipFill>
                <a:blip r:embed="rId9"/>
                <a:stretch>
                  <a:fillRect l="-2758"/>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095500"/>
            <a:ext cx="14608230" cy="375147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6246145"/>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61944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62389" y="6539004"/>
            <a:ext cx="110799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2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767999" y="8065855"/>
            <a:ext cx="1096775" cy="1363258"/>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 1</a:t>
            </a:r>
          </a:p>
        </p:txBody>
      </p:sp>
      <p:sp>
        <p:nvSpPr>
          <p:cNvPr id="5" name="Rectangle 4"/>
          <p:cNvSpPr/>
          <p:nvPr/>
        </p:nvSpPr>
        <p:spPr>
          <a:xfrm>
            <a:off x="12821735" y="7926794"/>
            <a:ext cx="1380506"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-1</a:t>
            </a:r>
          </a:p>
        </p:txBody>
      </p:sp>
      <p:sp>
        <p:nvSpPr>
          <p:cNvPr id="7" name="Rectangle 6"/>
          <p:cNvSpPr/>
          <p:nvPr/>
        </p:nvSpPr>
        <p:spPr>
          <a:xfrm>
            <a:off x="12767700" y="6093381"/>
            <a:ext cx="3033774" cy="1363258"/>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3</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819400" y="2171700"/>
                <a:ext cx="12877800" cy="3485313"/>
              </a:xfrm>
              <a:prstGeom prst="rect">
                <a:avLst/>
              </a:prstGeom>
            </p:spPr>
            <p:txBody>
              <a:bodyPr wrap="square">
                <a:spAutoFit/>
              </a:bodyPr>
              <a:lstStyle/>
              <a:p>
                <a:pPr algn="just">
                  <a:lnSpc>
                    <a:spcPct val="150000"/>
                  </a:lnSpc>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Rút gọn biểu thức </a:t>
                </a:r>
                <a:endParaRPr lang="en-US" sz="4500" i="1">
                  <a:solidFill>
                    <a:schemeClr val="bg1"/>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den>
                          </m:f>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𝑎𝑏</m:t>
                              </m:r>
                            </m:e>
                          </m:rad>
                        </m:e>
                      </m: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19400" y="2171700"/>
                <a:ext cx="12877800" cy="3485313"/>
              </a:xfrm>
              <a:prstGeom prst="rect">
                <a:avLst/>
              </a:prstGeom>
              <a:blipFill>
                <a:blip r:embed="rId5"/>
                <a:stretch>
                  <a:fillRect l="-1989"/>
                </a:stretch>
              </a:blipFill>
            </p:spPr>
            <p:txBody>
              <a:bodyPr/>
              <a:lstStyle/>
              <a:p>
                <a:r>
                  <a:rPr lang="en-US">
                    <a:noFill/>
                  </a:rPr>
                  <a:t> </a:t>
                </a:r>
              </a:p>
            </p:txBody>
          </p:sp>
        </mc:Fallback>
      </mc:AlternateContent>
    </p:spTree>
    <p:extLst>
      <p:ext uri="{BB962C8B-B14F-4D97-AF65-F5344CB8AC3E}">
        <p14:creationId xmlns:p14="http://schemas.microsoft.com/office/powerpoint/2010/main" val="4105396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91230" y="6311249"/>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3008240" y="6337637"/>
            <a:ext cx="20313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0</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348435" y="7988844"/>
            <a:ext cx="2163413"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300" noProof="0">
                <a:solidFill>
                  <a:prstClr val="white"/>
                </a:solidFill>
                <a:latin typeface="Arial" panose="020B0604020202020204" pitchFamily="34" charset="0"/>
                <a:ea typeface="Times New Roman" panose="02020603050405020304" pitchFamily="18" charset="0"/>
                <a:cs typeface="Arial" panose="020B0604020202020204" pitchFamily="34" charset="0"/>
              </a:rPr>
              <a:t>a</a:t>
            </a:r>
            <a:r>
              <a:rPr lang="en-US" sz="4300">
                <a:solidFill>
                  <a:prstClr val="white"/>
                </a:solidFill>
                <a:latin typeface="Arial" panose="020B0604020202020204" pitchFamily="34" charset="0"/>
                <a:ea typeface="Times New Roman" panose="02020603050405020304" pitchFamily="18" charset="0"/>
                <a:cs typeface="Arial" panose="020B0604020202020204" pitchFamily="34" charset="0"/>
              </a:rPr>
              <a:t> + b</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2472355" y="8354328"/>
            <a:ext cx="303377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2a - b</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852350" y="1865332"/>
                <a:ext cx="15816649" cy="3668055"/>
              </a:xfrm>
              <a:prstGeom prst="rect">
                <a:avLst/>
              </a:prstGeom>
            </p:spPr>
            <p:txBody>
              <a:bodyPr wrap="square">
                <a:spAutoFit/>
              </a:bodyPr>
              <a:lstStyle/>
              <a:p>
                <a:pPr algn="just">
                  <a:lnSpc>
                    <a:spcPct val="150000"/>
                  </a:lnSpc>
                </a:pPr>
                <a:r>
                  <a:rPr lang="nl-NL" sz="4500" b="1">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nl-NL"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Rút gọn</a:t>
                </a:r>
                <a14:m>
                  <m:oMath xmlns:m="http://schemas.openxmlformats.org/officeDocument/2006/math">
                    <m:r>
                      <a:rPr lang="nl-NL"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𝑎𝑏</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den>
                    </m:f>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1−2</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được kết quả:</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52350" y="1865332"/>
                <a:ext cx="15816649" cy="3668055"/>
              </a:xfrm>
              <a:prstGeom prst="rect">
                <a:avLst/>
              </a:prstGeom>
              <a:blipFill>
                <a:blip r:embed="rId5"/>
                <a:stretch>
                  <a:fillRect l="-1619" b="-3821"/>
                </a:stretch>
              </a:blipFill>
            </p:spPr>
            <p:txBody>
              <a:bodyPr/>
              <a:lstStyle/>
              <a:p>
                <a:r>
                  <a:rPr lang="en-US">
                    <a:noFill/>
                  </a:rPr>
                  <a:t> </a:t>
                </a:r>
              </a:p>
            </p:txBody>
          </p:sp>
        </mc:Fallback>
      </mc:AlternateContent>
    </p:spTree>
    <p:extLst>
      <p:ext uri="{BB962C8B-B14F-4D97-AF65-F5344CB8AC3E}">
        <p14:creationId xmlns:p14="http://schemas.microsoft.com/office/powerpoint/2010/main" val="4149599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104" y="3804301"/>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109703"/>
            <a:ext cx="838200" cy="842797"/>
          </a:xfrm>
          <a:prstGeom prst="rect">
            <a:avLst/>
          </a:prstGeom>
        </p:spPr>
      </p:pic>
      <p:grpSp>
        <p:nvGrpSpPr>
          <p:cNvPr id="17" name="Group 16"/>
          <p:cNvGrpSpPr/>
          <p:nvPr/>
        </p:nvGrpSpPr>
        <p:grpSpPr>
          <a:xfrm>
            <a:off x="6477000" y="419100"/>
            <a:ext cx="5334000"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785949"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8" name="TextBox 7"/>
          <p:cNvSpPr txBox="1"/>
          <p:nvPr/>
        </p:nvSpPr>
        <p:spPr>
          <a:xfrm>
            <a:off x="1791667" y="2691210"/>
            <a:ext cx="1600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a:t>
            </a:r>
          </a:p>
        </p:txBody>
      </p:sp>
      <mc:AlternateContent xmlns:mc="http://schemas.openxmlformats.org/markup-compatibility/2006" xmlns:a14="http://schemas.microsoft.com/office/drawing/2010/main">
        <mc:Choice Requires="a14">
          <p:sp>
            <p:nvSpPr>
              <p:cNvPr id="9" name="Rectangle 8"/>
              <p:cNvSpPr/>
              <p:nvPr/>
            </p:nvSpPr>
            <p:spPr>
              <a:xfrm>
                <a:off x="3391867" y="1955505"/>
                <a:ext cx="12762533" cy="1816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5</m:t>
                                  </m:r>
                                </m:den>
                              </m:f>
                            </m:e>
                          </m:d>
                        </m:e>
                        <m:sup>
                          <m:r>
                            <a:rPr lang="en-US" sz="4000" i="0">
                              <a:latin typeface="Cambria Math" panose="02040503050406030204" pitchFamily="18" charset="0"/>
                            </a:rPr>
                            <m:t>−2</m:t>
                          </m:r>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𝑐</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8</m:t>
                                  </m:r>
                                </m:den>
                              </m:f>
                            </m:e>
                          </m:d>
                        </m:e>
                        <m:sup>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𝑑</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d>
                        </m:e>
                        <m:sup>
                          <m:r>
                            <a:rPr lang="en-US" sz="4000" i="0">
                              <a:latin typeface="Cambria Math" panose="02040503050406030204" pitchFamily="18" charset="0"/>
                            </a:rPr>
                            <m:t>−0,75</m:t>
                          </m:r>
                        </m:sup>
                      </m:sSup>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3391867" y="1955505"/>
                <a:ext cx="12762533" cy="1816395"/>
              </a:xfrm>
              <a:prstGeom prst="rect">
                <a:avLst/>
              </a:prstGeom>
              <a:blipFill>
                <a:blip r:embed="rId13"/>
                <a:stretch>
                  <a:fillRect/>
                </a:stretch>
              </a:blipFill>
            </p:spPr>
            <p:txBody>
              <a:bodyPr/>
              <a:lstStyle/>
              <a:p>
                <a:r>
                  <a:rPr lang="en-US">
                    <a:noFill/>
                  </a:rPr>
                  <a:t> </a:t>
                </a:r>
              </a:p>
            </p:txBody>
          </p:sp>
        </mc:Fallback>
      </mc:AlternateContent>
      <p:sp>
        <p:nvSpPr>
          <p:cNvPr id="22" name="Oval Callout 21"/>
          <p:cNvSpPr/>
          <p:nvPr/>
        </p:nvSpPr>
        <p:spPr>
          <a:xfrm>
            <a:off x="8286750" y="4282220"/>
            <a:ext cx="1714500" cy="85483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533400" y="5554440"/>
                <a:ext cx="19053718" cy="3627660"/>
              </a:xfrm>
              <a:prstGeom prst="rect">
                <a:avLst/>
              </a:prstGeom>
            </p:spPr>
            <p:txBody>
              <a:bodyPr wrap="square">
                <a:spAutoFit/>
              </a:bodyPr>
              <a:lstStyle/>
              <a:p>
                <a:pPr algn="just">
                  <a:lnSpc>
                    <a:spcPct val="150000"/>
                  </a:lnSpc>
                  <a:spcBef>
                    <a:spcPts val="600"/>
                  </a:spcBef>
                  <a:spcAft>
                    <a:spcPts val="6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64</m:t>
                        </m:r>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en>
                            </m:f>
                          </m:e>
                        </m:d>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m:t>
                                </m:r>
                              </m:den>
                            </m:f>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−0,75</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3400" y="5554440"/>
                <a:ext cx="19053718" cy="3627660"/>
              </a:xfrm>
              <a:prstGeom prst="rect">
                <a:avLst/>
              </a:prstGeom>
              <a:blipFill>
                <a:blip r:embed="rId14"/>
                <a:stretch>
                  <a:fillRect l="-1152"/>
                </a:stretch>
              </a:blipFill>
            </p:spPr>
            <p:txBody>
              <a:bodyPr/>
              <a:lstStyle/>
              <a:p>
                <a:r>
                  <a:rPr lang="en-US">
                    <a:noFill/>
                  </a:rPr>
                  <a:t> </a:t>
                </a:r>
              </a:p>
            </p:txBody>
          </p:sp>
        </mc:Fallback>
      </mc:AlternateContent>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6777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2414" y="8960818"/>
            <a:ext cx="1581171" cy="1172879"/>
          </a:xfrm>
          <a:prstGeom prst="rect">
            <a:avLst/>
          </a:prstGeom>
        </p:spPr>
      </p:pic>
      <p:grpSp>
        <p:nvGrpSpPr>
          <p:cNvPr id="13" name="Group 12"/>
          <p:cNvGrpSpPr/>
          <p:nvPr/>
        </p:nvGrpSpPr>
        <p:grpSpPr>
          <a:xfrm>
            <a:off x="2748013" y="799207"/>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6.2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Rectangle 8"/>
          <p:cNvSpPr/>
          <p:nvPr/>
        </p:nvSpPr>
        <p:spPr>
          <a:xfrm>
            <a:off x="8305800" y="823851"/>
            <a:ext cx="9144000" cy="904415"/>
          </a:xfrm>
          <a:prstGeom prst="rect">
            <a:avLst/>
          </a:prstGeom>
        </p:spPr>
        <p:txBody>
          <a:bodyPr>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Thực hiện phép tính:</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2704223" y="2249575"/>
                <a:ext cx="12230977" cy="9889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27</m:t>
                          </m:r>
                        </m:e>
                        <m:sup>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81</m:t>
                          </m:r>
                        </m:e>
                        <m:sup>
                          <m:r>
                            <a:rPr lang="en-US" sz="4000" i="0">
                              <a:latin typeface="Cambria Math" panose="02040503050406030204" pitchFamily="18" charset="0"/>
                            </a:rPr>
                            <m:t>−</m:t>
                          </m:r>
                          <m:r>
                            <a:rPr lang="en-US" sz="4000" i="0">
                              <a:latin typeface="Cambria Math" panose="02040503050406030204" pitchFamily="18" charset="0"/>
                            </a:rPr>
                            <m:t>0</m:t>
                          </m:r>
                          <m:r>
                            <a:rPr lang="en-US" sz="4000" i="0">
                              <a:latin typeface="Cambria Math" panose="02040503050406030204" pitchFamily="18" charset="0"/>
                            </a:rPr>
                            <m:t>,</m:t>
                          </m:r>
                          <m:r>
                            <a:rPr lang="en-US" sz="4000" i="0">
                              <a:latin typeface="Cambria Math" panose="02040503050406030204" pitchFamily="18" charset="0"/>
                            </a:rPr>
                            <m:t>75</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25</m:t>
                          </m:r>
                        </m:e>
                        <m:sup>
                          <m:r>
                            <a:rPr lang="en-US" sz="4000" i="0">
                              <a:latin typeface="Cambria Math" panose="02040503050406030204" pitchFamily="18" charset="0"/>
                            </a:rPr>
                            <m:t>0</m:t>
                          </m:r>
                          <m:r>
                            <a:rPr lang="en-US" sz="4000" i="0">
                              <a:latin typeface="Cambria Math" panose="02040503050406030204" pitchFamily="18" charset="0"/>
                            </a:rPr>
                            <m:t>,</m:t>
                          </m:r>
                          <m:r>
                            <a:rPr lang="en-US" sz="4000" i="0">
                              <a:latin typeface="Cambria Math" panose="02040503050406030204" pitchFamily="18" charset="0"/>
                            </a:rPr>
                            <m:t>5</m:t>
                          </m:r>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2</m:t>
                          </m:r>
                          <m:r>
                            <a:rPr lang="en-US" sz="4000" i="0">
                              <a:latin typeface="Cambria Math" panose="02040503050406030204" pitchFamily="18" charset="0"/>
                            </a:rPr>
                            <m:t>−</m:t>
                          </m:r>
                          <m:r>
                            <a:rPr lang="en-US" sz="4000" i="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7</m:t>
                              </m:r>
                            </m:e>
                          </m:rad>
                        </m:sup>
                      </m:sSup>
                      <m:sSup>
                        <m:sSupPr>
                          <m:ctrlPr>
                            <a:rPr lang="en-US" sz="4000" i="1">
                              <a:latin typeface="Cambria Math" panose="02040503050406030204" pitchFamily="18" charset="0"/>
                            </a:rPr>
                          </m:ctrlPr>
                        </m:sSupPr>
                        <m:e>
                          <m:r>
                            <a:rPr lang="en-US" sz="4000" i="0">
                              <a:latin typeface="Cambria Math" panose="02040503050406030204" pitchFamily="18" charset="0"/>
                            </a:rPr>
                            <m:t>.</m:t>
                          </m:r>
                          <m:r>
                            <a:rPr lang="en-US" sz="4000" i="0">
                              <a:latin typeface="Cambria Math" panose="02040503050406030204" pitchFamily="18" charset="0"/>
                            </a:rPr>
                            <m:t>8</m:t>
                          </m:r>
                        </m:e>
                        <m:sup>
                          <m:r>
                            <a:rPr lang="en-US" sz="4000" i="0">
                              <a:latin typeface="Cambria Math" panose="02040503050406030204" pitchFamily="18" charset="0"/>
                            </a:rPr>
                            <m:t>2</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7</m:t>
                              </m:r>
                            </m:e>
                          </m:rad>
                        </m:sup>
                      </m:sSup>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2704223" y="2249575"/>
                <a:ext cx="12230977" cy="988925"/>
              </a:xfrm>
              <a:prstGeom prst="rect">
                <a:avLst/>
              </a:prstGeom>
              <a:blipFill>
                <a:blip r:embed="rId10"/>
                <a:stretch>
                  <a:fillRect/>
                </a:stretch>
              </a:blipFill>
            </p:spPr>
            <p:txBody>
              <a:bodyPr/>
              <a:lstStyle/>
              <a:p>
                <a:r>
                  <a:rPr lang="en-US">
                    <a:noFill/>
                  </a:rPr>
                  <a:t> </a:t>
                </a:r>
              </a:p>
            </p:txBody>
          </p:sp>
        </mc:Fallback>
      </mc:AlternateContent>
      <p:sp>
        <p:nvSpPr>
          <p:cNvPr id="21" name="Oval Callout 20"/>
          <p:cNvSpPr/>
          <p:nvPr/>
        </p:nvSpPr>
        <p:spPr>
          <a:xfrm>
            <a:off x="8289200" y="3618905"/>
            <a:ext cx="1714500" cy="85483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1446022" y="5937536"/>
                <a:ext cx="15057294" cy="2406364"/>
              </a:xfrm>
              <a:prstGeom prst="rect">
                <a:avLst/>
              </a:prstGeom>
            </p:spPr>
            <p:txBody>
              <a:bodyPr wrap="square">
                <a:spAutoFit/>
              </a:bodyPr>
              <a:lstStyle/>
              <a:p>
                <a:pPr>
                  <a:lnSpc>
                    <a:spcPct val="150000"/>
                  </a:lnSpc>
                  <a:spcAft>
                    <a:spcPts val="12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16</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46022" y="5937536"/>
                <a:ext cx="15057294" cy="240636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43000" y="5143500"/>
                <a:ext cx="11811000" cy="12465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81</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25</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109</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143000" y="5143500"/>
                <a:ext cx="11811000" cy="1246560"/>
              </a:xfrm>
              <a:prstGeom prst="rect">
                <a:avLst/>
              </a:prstGeom>
              <a:blipFill>
                <a:blip r:embed="rId12"/>
                <a:stretch>
                  <a:fillRect/>
                </a:stretch>
              </a:blipFill>
            </p:spPr>
            <p:txBody>
              <a:bodyPr/>
              <a:lstStyle/>
              <a:p>
                <a:r>
                  <a:rPr lang="en-US">
                    <a:noFill/>
                  </a:rPr>
                  <a:t> </a:t>
                </a:r>
              </a:p>
            </p:txBody>
          </p:sp>
        </mc:Fallback>
      </mc:AlternateContent>
      <p:pic>
        <p:nvPicPr>
          <p:cNvPr id="2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323466" y="8350693"/>
            <a:ext cx="1380069" cy="1150577"/>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1" grpId="0" animBg="1"/>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1"/>
            <a:ext cx="18440400" cy="10287000"/>
          </a:xfrm>
          <a:prstGeom prst="rect">
            <a:avLst/>
          </a:prstGeom>
        </p:spPr>
      </p:pic>
      <p:sp>
        <p:nvSpPr>
          <p:cNvPr id="3" name="AutoShape 3"/>
          <p:cNvSpPr/>
          <p:nvPr/>
        </p:nvSpPr>
        <p:spPr>
          <a:xfrm>
            <a:off x="152400" y="526996"/>
            <a:ext cx="17830800" cy="9950504"/>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23709">
            <a:off x="2785" y="9179120"/>
            <a:ext cx="798500" cy="64025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07569">
            <a:off x="17060153" y="-161346"/>
            <a:ext cx="1231526" cy="1238280"/>
          </a:xfrm>
          <a:prstGeom prst="rect">
            <a:avLst/>
          </a:prstGeom>
        </p:spPr>
      </p:pic>
      <p:sp>
        <p:nvSpPr>
          <p:cNvPr id="20" name="Oval Callout 19"/>
          <p:cNvSpPr/>
          <p:nvPr/>
        </p:nvSpPr>
        <p:spPr>
          <a:xfrm>
            <a:off x="8229600" y="4042696"/>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465180" y="766237"/>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6.3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Rectangle 21"/>
          <p:cNvSpPr/>
          <p:nvPr/>
        </p:nvSpPr>
        <p:spPr>
          <a:xfrm>
            <a:off x="6172200" y="847429"/>
            <a:ext cx="9144000" cy="904415"/>
          </a:xfrm>
          <a:prstGeom prst="rect">
            <a:avLst/>
          </a:prstGeom>
        </p:spPr>
        <p:txBody>
          <a:bodyPr>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1600200" y="2302828"/>
                <a:ext cx="15793619" cy="1441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𝐴</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5</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1">
                              <a:latin typeface="Cambria Math" panose="02040503050406030204" pitchFamily="18" charset="0"/>
                            </a:rPr>
                            <m:t>𝑦</m:t>
                          </m:r>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e>
                      </m:d>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𝐵</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−1</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4</m:t>
                                      </m:r>
                                    </m:sup>
                                  </m:sSup>
                                </m:e>
                              </m:d>
                            </m:e>
                            <m:sup>
                              <m:r>
                                <a:rPr lang="en-US" sz="4000" i="0">
                                  <a:latin typeface="Cambria Math" panose="02040503050406030204" pitchFamily="18" charset="0"/>
                                </a:rPr>
                                <m:t>−3</m:t>
                              </m:r>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e>
                      </m:d>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600200" y="2302828"/>
                <a:ext cx="15793619" cy="144154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14600" y="5001196"/>
                <a:ext cx="14630400" cy="2270045"/>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r>
                        <a:rPr lang="en-US" sz="400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1+2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514600" y="5001196"/>
                <a:ext cx="14630400" cy="227004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72453" y="7077600"/>
                <a:ext cx="15925800" cy="2256900"/>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3+12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sup>
                          </m:sSup>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2453" y="7077600"/>
                <a:ext cx="15925800" cy="2256900"/>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992750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8" grpId="0"/>
      <p:bldP spid="9"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 y="8909868"/>
            <a:ext cx="1581171" cy="1172879"/>
          </a:xfrm>
          <a:prstGeom prst="rect">
            <a:avLst/>
          </a:prstGeom>
        </p:spPr>
      </p:pic>
      <p:grpSp>
        <p:nvGrpSpPr>
          <p:cNvPr id="13" name="Group 12"/>
          <p:cNvGrpSpPr/>
          <p:nvPr/>
        </p:nvGrpSpPr>
        <p:grpSpPr>
          <a:xfrm>
            <a:off x="6358973" y="583559"/>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6.4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348790" y="1918037"/>
            <a:ext cx="14110410" cy="1015663"/>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Cho x, y là các số thực dương. 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2060573" y="3136259"/>
                <a:ext cx="13930801" cy="19310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𝐴</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sup>
                          </m:sSup>
                          <m:rad>
                            <m:radPr>
                              <m:degHide m:val="on"/>
                              <m:ctrlPr>
                                <a:rPr lang="en-US" sz="4000" i="1">
                                  <a:latin typeface="Cambria Math" panose="02040503050406030204" pitchFamily="18" charset="0"/>
                                </a:rPr>
                              </m:ctrlPr>
                            </m:radPr>
                            <m:deg/>
                            <m:e>
                              <m:r>
                                <a:rPr lang="en-US" sz="4000" i="1">
                                  <a:latin typeface="Cambria Math" panose="02040503050406030204" pitchFamily="18" charset="0"/>
                                </a:rPr>
                                <m:t>𝑦</m:t>
                              </m:r>
                            </m:e>
                          </m:rad>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sup>
                          </m:sSup>
                          <m:rad>
                            <m:radPr>
                              <m:degHide m:val="on"/>
                              <m:ctrlPr>
                                <a:rPr lang="en-US" sz="4000" i="1">
                                  <a:latin typeface="Cambria Math" panose="02040503050406030204" pitchFamily="18" charset="0"/>
                                </a:rPr>
                              </m:ctrlPr>
                            </m:radPr>
                            <m:deg/>
                            <m:e>
                              <m:r>
                                <a:rPr lang="en-US" sz="4000" i="1">
                                  <a:latin typeface="Cambria Math" panose="02040503050406030204" pitchFamily="18" charset="0"/>
                                </a:rPr>
                                <m:t>𝑥</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6</m:t>
                              </m:r>
                            </m:deg>
                            <m:e>
                              <m:r>
                                <a:rPr lang="en-US" sz="4000" i="1">
                                  <a:latin typeface="Cambria Math" panose="02040503050406030204" pitchFamily="18" charset="0"/>
                                </a:rPr>
                                <m:t>𝑥</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6</m:t>
                              </m:r>
                            </m:deg>
                            <m:e>
                              <m:r>
                                <a:rPr lang="en-US" sz="4000" i="1">
                                  <a:latin typeface="Cambria Math" panose="02040503050406030204" pitchFamily="18" charset="0"/>
                                </a:rPr>
                                <m:t>𝑦</m:t>
                              </m:r>
                            </m:e>
                          </m:rad>
                        </m:den>
                      </m:f>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𝐵</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den>
                              </m:f>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2060573" y="3136259"/>
                <a:ext cx="13930801" cy="1931041"/>
              </a:xfrm>
              <a:prstGeom prst="rect">
                <a:avLst/>
              </a:prstGeom>
              <a:blipFill>
                <a:blip r:embed="rId10"/>
                <a:stretch>
                  <a:fillRect/>
                </a:stretch>
              </a:blipFill>
            </p:spPr>
            <p:txBody>
              <a:bodyPr/>
              <a:lstStyle/>
              <a:p>
                <a:r>
                  <a:rPr lang="en-US">
                    <a:noFill/>
                  </a:rPr>
                  <a:t> </a:t>
                </a:r>
              </a:p>
            </p:txBody>
          </p:sp>
        </mc:Fallback>
      </mc:AlternateContent>
      <p:sp>
        <p:nvSpPr>
          <p:cNvPr id="22" name="Oval Callout 21"/>
          <p:cNvSpPr/>
          <p:nvPr/>
        </p:nvSpPr>
        <p:spPr>
          <a:xfrm>
            <a:off x="8187773" y="5295900"/>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990600" y="5717461"/>
                <a:ext cx="16154400" cy="3159839"/>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rad>
                        </m:num>
                        <m:den>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rad>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e>
                          </m:d>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𝑥𝑦</m:t>
                          </m:r>
                        </m:e>
                      </m:rad>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90600" y="5717461"/>
                <a:ext cx="16154400" cy="3159839"/>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22"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84239">
            <a:off x="16609151" y="8287355"/>
            <a:ext cx="1772582" cy="58011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NỘI DUNG BÀI HỌC</a:t>
              </a:r>
            </a:p>
          </p:txBody>
        </p:sp>
      </p:grpSp>
      <p:grpSp>
        <p:nvGrpSpPr>
          <p:cNvPr id="9" name="Group 8"/>
          <p:cNvGrpSpPr/>
          <p:nvPr/>
        </p:nvGrpSpPr>
        <p:grpSpPr>
          <a:xfrm>
            <a:off x="3886200" y="3695700"/>
            <a:ext cx="14829130" cy="2044662"/>
            <a:chOff x="3886200" y="3479838"/>
            <a:chExt cx="14829130" cy="2044662"/>
          </a:xfrm>
        </p:grpSpPr>
        <p:sp>
          <p:nvSpPr>
            <p:cNvPr id="24" name="Rectangle 23"/>
            <p:cNvSpPr/>
            <p:nvPr/>
          </p:nvSpPr>
          <p:spPr>
            <a:xfrm>
              <a:off x="5380330" y="3479838"/>
              <a:ext cx="13335000" cy="2044662"/>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Lũy thừa với số mũ nguyên. </a:t>
              </a:r>
            </a:p>
            <a:p>
              <a:pPr>
                <a:lnSpc>
                  <a:spcPct val="150000"/>
                </a:lnSpc>
                <a:spcAft>
                  <a:spcPts val="0"/>
                </a:spcAft>
              </a:pPr>
              <a:r>
                <a:rPr lang="en-US" sz="4500" b="1">
                  <a:latin typeface="Arial" panose="020B0604020202020204" pitchFamily="34" charset="0"/>
                  <a:ea typeface="Times New Roman" panose="02020603050405020304" pitchFamily="18" charset="0"/>
                </a:rPr>
                <a:t>Lũy thừa với số mũ hữu tỉ.</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grpSp>
      <p:grpSp>
        <p:nvGrpSpPr>
          <p:cNvPr id="8" name="Group 7"/>
          <p:cNvGrpSpPr/>
          <p:nvPr/>
        </p:nvGrpSpPr>
        <p:grpSpPr>
          <a:xfrm>
            <a:off x="3866147" y="6438900"/>
            <a:ext cx="8524435" cy="1477328"/>
            <a:chOff x="3866147" y="6394784"/>
            <a:chExt cx="8524435" cy="1477328"/>
          </a:xfrm>
        </p:grpSpPr>
        <p:sp>
          <p:nvSpPr>
            <p:cNvPr id="7" name="Rectangle 6"/>
            <p:cNvSpPr/>
            <p:nvPr/>
          </p:nvSpPr>
          <p:spPr>
            <a:xfrm>
              <a:off x="5380330" y="6394784"/>
              <a:ext cx="7010252" cy="1477328"/>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Lũy thừa với số mũ thực</a:t>
              </a: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7" name="TextBox 26"/>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12"/>
          <a:stretch>
            <a:fillRect/>
          </a:stretch>
        </p:blipFill>
        <p:spPr>
          <a:xfrm>
            <a:off x="15922073" y="2053268"/>
            <a:ext cx="1487553"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 y="8909868"/>
            <a:ext cx="1581171" cy="1172879"/>
          </a:xfrm>
          <a:prstGeom prst="rect">
            <a:avLst/>
          </a:prstGeom>
        </p:spPr>
      </p:pic>
      <p:grpSp>
        <p:nvGrpSpPr>
          <p:cNvPr id="13" name="Group 12"/>
          <p:cNvGrpSpPr/>
          <p:nvPr/>
        </p:nvGrpSpPr>
        <p:grpSpPr>
          <a:xfrm>
            <a:off x="6358973" y="583559"/>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6.4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348790" y="1918037"/>
            <a:ext cx="1411041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Cho x, y là các số thực dương. Rút gọn các biểu thức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9" name="Rectangle 8"/>
              <p:cNvSpPr/>
              <p:nvPr/>
            </p:nvSpPr>
            <p:spPr>
              <a:xfrm>
                <a:off x="2060573" y="3136259"/>
                <a:ext cx="13930801" cy="19310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sup>
                          </m:s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sup>
                          </m:s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rad>
                        </m:num>
                        <m:den>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rad>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den>
                              </m:f>
                            </m:e>
                          </m:d>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060573" y="3136259"/>
                <a:ext cx="13930801" cy="1931041"/>
              </a:xfrm>
              <a:prstGeom prst="rect">
                <a:avLst/>
              </a:prstGeom>
              <a:blipFill>
                <a:blip r:embed="rId10"/>
                <a:stretch>
                  <a:fillRect/>
                </a:stretch>
              </a:blipFill>
            </p:spPr>
            <p:txBody>
              <a:bodyPr/>
              <a:lstStyle/>
              <a:p>
                <a:r>
                  <a:rPr lang="en-US">
                    <a:noFill/>
                  </a:rPr>
                  <a:t> </a:t>
                </a:r>
              </a:p>
            </p:txBody>
          </p:sp>
        </mc:Fallback>
      </mc:AlternateContent>
      <p:sp>
        <p:nvSpPr>
          <p:cNvPr id="22" name="Oval Callout 21"/>
          <p:cNvSpPr/>
          <p:nvPr/>
        </p:nvSpPr>
        <p:spPr>
          <a:xfrm>
            <a:off x="8187773" y="5295900"/>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914400" y="5600700"/>
                <a:ext cx="17526000" cy="3004284"/>
              </a:xfrm>
              <a:prstGeom prst="rect">
                <a:avLst/>
              </a:prstGeom>
            </p:spPr>
            <p:txBody>
              <a:bodyPr wrap="squar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e>
                          </m:d>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5600700"/>
                <a:ext cx="17526000" cy="300428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774837" y="7886700"/>
                <a:ext cx="6453433" cy="2420086"/>
              </a:xfrm>
              <a:prstGeom prst="rect">
                <a:avLst/>
              </a:prstGeom>
            </p:spPr>
            <p:txBody>
              <a:bodyPr wrap="non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774837" y="7886700"/>
                <a:ext cx="6453433" cy="2420086"/>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163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02134">
            <a:off x="11303" y="4484126"/>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69132" y="9166604"/>
            <a:ext cx="419392" cy="424799"/>
          </a:xfrm>
          <a:prstGeom prst="rect">
            <a:avLst/>
          </a:prstGeom>
        </p:spPr>
      </p:pic>
      <p:sp>
        <p:nvSpPr>
          <p:cNvPr id="20" name="Oval Callout 19"/>
          <p:cNvSpPr/>
          <p:nvPr/>
        </p:nvSpPr>
        <p:spPr>
          <a:xfrm>
            <a:off x="8254827" y="4313750"/>
            <a:ext cx="1790700"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6470997" y="1129320"/>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6.5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4253790" y="2570717"/>
                <a:ext cx="14110410" cy="1106265"/>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Chứng minh rằng: </a:t>
                </a:r>
                <a14:m>
                  <m:oMath xmlns:m="http://schemas.openxmlformats.org/officeDocument/2006/math">
                    <m:rad>
                      <m:radPr>
                        <m:degHide m:val="on"/>
                        <m:ctrlPr>
                          <a:rPr lang="en-US" sz="4000" i="1" smtClean="0">
                            <a:solidFill>
                              <a:srgbClr val="000000"/>
                            </a:solidFill>
                            <a:latin typeface="Cambria Math" panose="02040503050406030204" pitchFamily="18" charset="0"/>
                            <a:ea typeface="Calibri" panose="020F0502020204030204" pitchFamily="34" charset="0"/>
                          </a:rPr>
                        </m:ctrlPr>
                      </m:radPr>
                      <m:deg/>
                      <m:e>
                        <m:r>
                          <a:rPr lang="en-US" sz="4000" b="0" i="1" smtClean="0">
                            <a:solidFill>
                              <a:srgbClr val="000000"/>
                            </a:solidFill>
                            <a:latin typeface="Cambria Math" panose="02040503050406030204" pitchFamily="18" charset="0"/>
                            <a:ea typeface="Calibri" panose="020F0502020204030204" pitchFamily="34" charset="0"/>
                          </a:rPr>
                          <m:t>4+2</m:t>
                        </m:r>
                        <m:rad>
                          <m:radPr>
                            <m:degHide m:val="on"/>
                            <m:ctrlPr>
                              <a:rPr lang="en-US" sz="4000" b="0" i="1" smtClean="0">
                                <a:solidFill>
                                  <a:srgbClr val="000000"/>
                                </a:solidFill>
                                <a:latin typeface="Cambria Math" panose="02040503050406030204" pitchFamily="18" charset="0"/>
                                <a:ea typeface="Calibri" panose="020F0502020204030204" pitchFamily="34" charset="0"/>
                              </a:rPr>
                            </m:ctrlPr>
                          </m:radPr>
                          <m:deg/>
                          <m:e>
                            <m:r>
                              <a:rPr lang="en-US" sz="4000" b="0" i="1" smtClean="0">
                                <a:solidFill>
                                  <a:srgbClr val="000000"/>
                                </a:solidFill>
                                <a:latin typeface="Cambria Math" panose="02040503050406030204" pitchFamily="18" charset="0"/>
                                <a:ea typeface="Calibri" panose="020F0502020204030204" pitchFamily="34" charset="0"/>
                              </a:rPr>
                              <m:t>3</m:t>
                            </m:r>
                          </m:e>
                        </m:rad>
                      </m:e>
                    </m:rad>
                    <m:r>
                      <a:rPr lang="en-US" sz="4000" b="0" i="1" smtClean="0">
                        <a:solidFill>
                          <a:srgbClr val="000000"/>
                        </a:solidFill>
                        <a:latin typeface="Cambria Math" panose="02040503050406030204" pitchFamily="18" charset="0"/>
                        <a:ea typeface="Calibri" panose="020F0502020204030204" pitchFamily="34" charset="0"/>
                      </a:rPr>
                      <m:t> −</m:t>
                    </m:r>
                    <m:rad>
                      <m:radPr>
                        <m:degHide m:val="on"/>
                        <m:ctrlPr>
                          <a:rPr lang="en-US" sz="4000" i="1">
                            <a:solidFill>
                              <a:srgbClr val="000000"/>
                            </a:solidFill>
                            <a:latin typeface="Cambria Math" panose="02040503050406030204" pitchFamily="18" charset="0"/>
                            <a:ea typeface="Calibri" panose="020F0502020204030204" pitchFamily="34" charset="0"/>
                          </a:rPr>
                        </m:ctrlPr>
                      </m:radPr>
                      <m:deg/>
                      <m:e>
                        <m:r>
                          <a:rPr lang="en-US" sz="4000" i="1">
                            <a:solidFill>
                              <a:srgbClr val="000000"/>
                            </a:solidFill>
                            <a:latin typeface="Cambria Math" panose="02040503050406030204" pitchFamily="18" charset="0"/>
                            <a:ea typeface="Calibri" panose="020F0502020204030204" pitchFamily="34" charset="0"/>
                          </a:rPr>
                          <m:t>4</m:t>
                        </m:r>
                        <m:r>
                          <a:rPr lang="en-US" sz="4000" b="0" i="1" smtClean="0">
                            <a:solidFill>
                              <a:srgbClr val="000000"/>
                            </a:solidFill>
                            <a:latin typeface="Cambria Math" panose="02040503050406030204" pitchFamily="18" charset="0"/>
                            <a:ea typeface="Calibri" panose="020F0502020204030204" pitchFamily="34" charset="0"/>
                          </a:rPr>
                          <m:t>−</m:t>
                        </m:r>
                        <m:r>
                          <a:rPr lang="en-US" sz="4000" i="1">
                            <a:solidFill>
                              <a:srgbClr val="000000"/>
                            </a:solidFill>
                            <a:latin typeface="Cambria Math" panose="02040503050406030204" pitchFamily="18" charset="0"/>
                            <a:ea typeface="Calibri" panose="020F0502020204030204" pitchFamily="34" charset="0"/>
                          </a:rPr>
                          <m:t>2</m:t>
                        </m:r>
                        <m:rad>
                          <m:radPr>
                            <m:degHide m:val="on"/>
                            <m:ctrlPr>
                              <a:rPr lang="en-US" sz="4000" i="1">
                                <a:solidFill>
                                  <a:srgbClr val="000000"/>
                                </a:solidFill>
                                <a:latin typeface="Cambria Math" panose="02040503050406030204" pitchFamily="18" charset="0"/>
                                <a:ea typeface="Calibri" panose="020F0502020204030204" pitchFamily="34" charset="0"/>
                              </a:rPr>
                            </m:ctrlPr>
                          </m:radPr>
                          <m:deg/>
                          <m:e>
                            <m:r>
                              <a:rPr lang="en-US" sz="4000" i="1">
                                <a:solidFill>
                                  <a:srgbClr val="000000"/>
                                </a:solidFill>
                                <a:latin typeface="Cambria Math" panose="02040503050406030204" pitchFamily="18" charset="0"/>
                                <a:ea typeface="Calibri" panose="020F0502020204030204" pitchFamily="34" charset="0"/>
                              </a:rPr>
                              <m:t>3</m:t>
                            </m:r>
                          </m:e>
                        </m:rad>
                      </m:e>
                    </m:rad>
                    <m:r>
                      <a:rPr lang="en-US" sz="4000" b="0" i="1" smtClean="0">
                        <a:solidFill>
                          <a:srgbClr val="000000"/>
                        </a:solidFill>
                        <a:latin typeface="Cambria Math" panose="02040503050406030204" pitchFamily="18" charset="0"/>
                        <a:ea typeface="Calibri" panose="020F0502020204030204" pitchFamily="34" charset="0"/>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253790" y="2570717"/>
                <a:ext cx="14110410" cy="1106265"/>
              </a:xfrm>
              <a:prstGeom prst="rect">
                <a:avLst/>
              </a:prstGeom>
              <a:blipFill>
                <a:blip r:embed="rId13"/>
                <a:stretch>
                  <a:fillRect l="-1555" b="-22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04979" y="5631108"/>
                <a:ext cx="13075246" cy="3135602"/>
              </a:xfrm>
              <a:prstGeom prst="rect">
                <a:avLst/>
              </a:prstGeom>
            </p:spPr>
            <p:txBody>
              <a:bodyPr wrap="non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4+2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4000" i="1">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1200"/>
                  </a:spcAft>
                </a:pPr>
                <a:r>
                  <a:rPr lang="en-US" sz="4000">
                    <a:effectLst/>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2704979" y="5631108"/>
                <a:ext cx="13075246" cy="3135602"/>
              </a:xfrm>
              <a:prstGeom prst="rect">
                <a:avLst/>
              </a:prstGeom>
              <a:blipFill>
                <a:blip r:embed="rId14"/>
                <a:stretch>
                  <a:fillRect l="-1678" b="-3113"/>
                </a:stretch>
              </a:blipFill>
            </p:spPr>
            <p:txBody>
              <a:bodyPr/>
              <a:lstStyle/>
              <a:p>
                <a:r>
                  <a:rPr lang="en-US">
                    <a:noFill/>
                  </a:rPr>
                  <a:t> </a:t>
                </a:r>
              </a:p>
            </p:txBody>
          </p:sp>
        </mc:Fallback>
      </mc:AlternateContent>
    </p:spTree>
    <p:extLst>
      <p:ext uri="{BB962C8B-B14F-4D97-AF65-F5344CB8AC3E}">
        <p14:creationId xmlns:p14="http://schemas.microsoft.com/office/powerpoint/2010/main" val="886200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0"/>
            <a:ext cx="18516600" cy="10287000"/>
          </a:xfrm>
          <a:prstGeom prst="rect">
            <a:avLst/>
          </a:prstGeom>
        </p:spPr>
      </p:pic>
      <p:sp>
        <p:nvSpPr>
          <p:cNvPr id="3" name="AutoShape 3"/>
          <p:cNvSpPr/>
          <p:nvPr/>
        </p:nvSpPr>
        <p:spPr>
          <a:xfrm>
            <a:off x="429126" y="266700"/>
            <a:ext cx="17272448" cy="10515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9020977"/>
            <a:ext cx="1581171" cy="1172879"/>
          </a:xfrm>
          <a:prstGeom prst="rect">
            <a:avLst/>
          </a:prstGeom>
        </p:spPr>
      </p:pic>
      <p:grpSp>
        <p:nvGrpSpPr>
          <p:cNvPr id="12" name="Group 11"/>
          <p:cNvGrpSpPr/>
          <p:nvPr/>
        </p:nvGrpSpPr>
        <p:grpSpPr>
          <a:xfrm>
            <a:off x="824790" y="491065"/>
            <a:ext cx="5010908" cy="1066800"/>
            <a:chOff x="489784" y="190500"/>
            <a:chExt cx="4438233" cy="1066800"/>
          </a:xfrm>
        </p:grpSpPr>
        <p:sp>
          <p:nvSpPr>
            <p:cNvPr id="13" name="Rectangle 12"/>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6.6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0" name="Rectangle 19"/>
          <p:cNvSpPr/>
          <p:nvPr/>
        </p:nvSpPr>
        <p:spPr>
          <a:xfrm>
            <a:off x="6006390" y="529071"/>
            <a:ext cx="14110410" cy="1015663"/>
          </a:xfrm>
          <a:prstGeom prst="rect">
            <a:avLst/>
          </a:prstGeom>
        </p:spPr>
        <p:txBody>
          <a:bodyPr wrap="square">
            <a:spAutoFit/>
          </a:bodyPr>
          <a:lstStyle/>
          <a:p>
            <a:pPr lvl="0">
              <a:lnSpc>
                <a:spcPct val="150000"/>
              </a:lnSpc>
              <a:defRPr/>
            </a:pPr>
            <a:r>
              <a:rPr lang="en-US" sz="4000" noProof="0">
                <a:solidFill>
                  <a:srgbClr val="000000"/>
                </a:solidFill>
                <a:latin typeface="Arial" panose="020B0604020202020204" pitchFamily="34" charset="0"/>
                <a:ea typeface="Calibri" panose="020F0502020204030204" pitchFamily="34" charset="0"/>
              </a:rPr>
              <a:t>Không sử dụng máy tính cầm tay, hãy so sánh: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2531541" y="1638300"/>
            <a:ext cx="14455760" cy="1813830"/>
            <a:chOff x="2758136" y="2915065"/>
            <a:chExt cx="14455760" cy="1813830"/>
          </a:xfrm>
        </p:grpSpPr>
        <mc:AlternateContent xmlns:mc="http://schemas.openxmlformats.org/markup-compatibility/2006" xmlns:a14="http://schemas.microsoft.com/office/drawing/2010/main">
          <mc:Choice Requires="a14">
            <p:sp>
              <p:nvSpPr>
                <p:cNvPr id="7" name="Rectangle 6"/>
                <p:cNvSpPr/>
                <p:nvPr/>
              </p:nvSpPr>
              <p:spPr>
                <a:xfrm>
                  <a:off x="2758136" y="3456151"/>
                  <a:ext cx="14455760" cy="937949"/>
                </a:xfrm>
                <a:prstGeom prst="rect">
                  <a:avLst/>
                </a:prstGeom>
              </p:spPr>
              <p:txBody>
                <a:bodyPr wrap="square">
                  <a:spAutoFit/>
                </a:bodyPr>
                <a:lstStyle/>
                <a:p>
                  <a:r>
                    <a:rPr lang="en-US" sz="4000">
                      <a:latin typeface="Arial" panose="020B0604020202020204" pitchFamily="34" charset="0"/>
                      <a:cs typeface="Arial" panose="020B0604020202020204" pitchFamily="34" charset="0"/>
                    </a:rPr>
                    <a:t>a)</a:t>
                  </a:r>
                  <a14:m>
                    <m:oMath xmlns:m="http://schemas.openxmlformats.org/officeDocument/2006/math">
                      <m:r>
                        <m:rPr>
                          <m:nor/>
                        </m:rPr>
                        <a:rPr lang="en-US" sz="4000" i="1">
                          <a:latin typeface="Arial" panose="020B0604020202020204" pitchFamily="34" charset="0"/>
                          <a:cs typeface="Arial" panose="020B0604020202020204" pitchFamily="34"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6</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oMath>
                  </a14:m>
                  <a:r>
                    <a:rPr lang="en-US" sz="4000">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5</m:t>
                          </m:r>
                        </m:e>
                        <m:sup>
                          <m:r>
                            <a:rPr lang="en-US" sz="4000" b="0" i="0" smtClean="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6</m:t>
                              </m:r>
                            </m:e>
                          </m:rad>
                        </m:sup>
                      </m:sSup>
                    </m:oMath>
                  </a14:m>
                  <a:r>
                    <a:rPr lang="en-US" sz="4000">
                      <a:latin typeface="Arial" panose="020B0604020202020204" pitchFamily="34" charset="0"/>
                      <a:cs typeface="Arial" panose="020B0604020202020204" pitchFamily="34" charset="0"/>
                    </a:rPr>
                    <a:t>;                              b)             và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2</m:t>
                          </m:r>
                        </m:e>
                        <m:sup>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3</m:t>
                              </m:r>
                            </m:den>
                          </m:f>
                        </m:sup>
                      </m:sSup>
                    </m:oMath>
                  </a14:m>
                  <a:r>
                    <a:rPr lang="en-US" sz="4000">
                      <a:latin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2758136" y="3456151"/>
                  <a:ext cx="14455760" cy="937949"/>
                </a:xfrm>
                <a:prstGeom prst="rect">
                  <a:avLst/>
                </a:prstGeom>
                <a:blipFill>
                  <a:blip r:embed="rId10"/>
                  <a:stretch>
                    <a:fillRect l="-1476"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90267" y="2915065"/>
                  <a:ext cx="1682640" cy="1813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e>
                            </m:d>
                          </m:e>
                          <m:sup>
                            <m:f>
                              <m:fPr>
                                <m:ctrlPr>
                                  <a:rPr lang="en-US" sz="4000" i="1">
                                    <a:latin typeface="Cambria Math" panose="02040503050406030204" pitchFamily="18" charset="0"/>
                                  </a:rPr>
                                </m:ctrlPr>
                              </m:fPr>
                              <m:num>
                                <m:r>
                                  <a:rPr lang="en-US" sz="4000" i="0">
                                    <a:latin typeface="Cambria Math" panose="02040503050406030204" pitchFamily="18" charset="0"/>
                                  </a:rPr>
                                  <m:t>−4</m:t>
                                </m:r>
                              </m:num>
                              <m:den>
                                <m:r>
                                  <a:rPr lang="en-US" sz="4000" i="0">
                                    <a:latin typeface="Cambria Math" panose="02040503050406030204" pitchFamily="18" charset="0"/>
                                  </a:rPr>
                                  <m:t>3</m:t>
                                </m:r>
                              </m:den>
                            </m:f>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1090267" y="2915065"/>
                  <a:ext cx="1682640" cy="1813830"/>
                </a:xfrm>
                <a:prstGeom prst="rect">
                  <a:avLst/>
                </a:prstGeom>
                <a:blipFill>
                  <a:blip r:embed="rId11"/>
                  <a:stretch>
                    <a:fillRect/>
                  </a:stretch>
                </a:blipFill>
              </p:spPr>
              <p:txBody>
                <a:bodyPr/>
                <a:lstStyle/>
                <a:p>
                  <a:r>
                    <a:rPr lang="en-US">
                      <a:noFill/>
                    </a:rPr>
                    <a:t> </a:t>
                  </a:r>
                </a:p>
              </p:txBody>
            </p:sp>
          </mc:Fallback>
        </mc:AlternateContent>
      </p:grpSp>
      <p:sp>
        <p:nvSpPr>
          <p:cNvPr id="21" name="Oval Callout 20"/>
          <p:cNvSpPr/>
          <p:nvPr/>
        </p:nvSpPr>
        <p:spPr>
          <a:xfrm>
            <a:off x="8077200" y="3543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1431758" y="4805481"/>
                <a:ext cx="16306800" cy="1176219"/>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5&gt;1</m:t>
                    </m:r>
                  </m:oMath>
                </a14:m>
                <a:r>
                  <a:rPr lang="en-US"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36</m:t>
                        </m:r>
                      </m:e>
                    </m:rad>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108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&gt;3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6</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54</m:t>
                        </m:r>
                      </m:e>
                    </m:rad>
                  </m:oMath>
                </a14:m>
                <a:r>
                  <a:rPr lang="en-US"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6</m:t>
                            </m:r>
                          </m:e>
                        </m:rad>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31758" y="4805481"/>
                <a:ext cx="16306800" cy="1176219"/>
              </a:xfrm>
              <a:prstGeom prst="rect">
                <a:avLst/>
              </a:prstGeom>
              <a:blipFill>
                <a:blip r:embed="rId12"/>
                <a:stretch>
                  <a:fillRect l="-1346" b="-8290"/>
                </a:stretch>
              </a:blipFill>
            </p:spPr>
            <p:txBody>
              <a:bodyPr/>
              <a:lstStyle/>
              <a:p>
                <a:r>
                  <a:rPr lang="en-US">
                    <a:noFill/>
                  </a:rPr>
                  <a:t> </a:t>
                </a:r>
              </a:p>
            </p:txBody>
          </p:sp>
        </mc:Fallback>
      </mc:AlternateContent>
      <p:grpSp>
        <p:nvGrpSpPr>
          <p:cNvPr id="26" name="Group 25"/>
          <p:cNvGrpSpPr/>
          <p:nvPr/>
        </p:nvGrpSpPr>
        <p:grpSpPr>
          <a:xfrm>
            <a:off x="1447800" y="6149070"/>
            <a:ext cx="16078200" cy="1813830"/>
            <a:chOff x="1447800" y="5654546"/>
            <a:chExt cx="16078200" cy="1813830"/>
          </a:xfrm>
        </p:grpSpPr>
        <p:sp>
          <p:nvSpPr>
            <p:cNvPr id="22" name="Rectangle 21"/>
            <p:cNvSpPr/>
            <p:nvPr/>
          </p:nvSpPr>
          <p:spPr>
            <a:xfrm>
              <a:off x="1447800" y="6134100"/>
              <a:ext cx="16078200" cy="101566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Ta có:                    và</a:t>
              </a:r>
            </a:p>
          </p:txBody>
        </p:sp>
        <mc:AlternateContent xmlns:mc="http://schemas.openxmlformats.org/markup-compatibility/2006" xmlns:a14="http://schemas.microsoft.com/office/drawing/2010/main">
          <mc:Choice Requires="a14">
            <p:sp>
              <p:nvSpPr>
                <p:cNvPr id="24" name="Rectangle 23"/>
                <p:cNvSpPr/>
                <p:nvPr/>
              </p:nvSpPr>
              <p:spPr>
                <a:xfrm>
                  <a:off x="3413233" y="5654546"/>
                  <a:ext cx="2872132" cy="1813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3413233" y="5654546"/>
                  <a:ext cx="2872132" cy="181383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997051" y="5838267"/>
                  <a:ext cx="4979697" cy="1360757"/>
                </a:xfrm>
                <a:prstGeom prst="rect">
                  <a:avLst/>
                </a:prstGeom>
              </p:spPr>
              <p:txBody>
                <a:bodyPr wrap="none">
                  <a:spAutoFit/>
                </a:bodyPr>
                <a:lstStyle/>
                <a:p>
                  <a:pPr lvl="0">
                    <a:lnSpc>
                      <a:spcPct val="150000"/>
                    </a:lnSpc>
                  </a:pPr>
                  <a14:m>
                    <m:oMath xmlns:m="http://schemas.openxmlformats.org/officeDocument/2006/math">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6997051" y="5838267"/>
                  <a:ext cx="4979697" cy="1360757"/>
                </a:xfrm>
                <a:prstGeom prst="rect">
                  <a:avLst/>
                </a:prstGeom>
                <a:blipFill>
                  <a:blip r:embed="rId14"/>
                  <a:stretch>
                    <a:fillRect r="-3305" b="-4036"/>
                  </a:stretch>
                </a:blipFill>
              </p:spPr>
              <p:txBody>
                <a:bodyPr/>
                <a:lstStyle/>
                <a:p>
                  <a:r>
                    <a:rPr lang="en-US">
                      <a:noFill/>
                    </a:rPr>
                    <a:t> </a:t>
                  </a:r>
                </a:p>
              </p:txBody>
            </p:sp>
          </mc:Fallback>
        </mc:AlternateContent>
      </p:grpSp>
      <p:grpSp>
        <p:nvGrpSpPr>
          <p:cNvPr id="29" name="Group 28"/>
          <p:cNvGrpSpPr/>
          <p:nvPr/>
        </p:nvGrpSpPr>
        <p:grpSpPr>
          <a:xfrm>
            <a:off x="2113101" y="7081887"/>
            <a:ext cx="15336699" cy="2786013"/>
            <a:chOff x="2279276" y="6737088"/>
            <a:chExt cx="15218650" cy="2674578"/>
          </a:xfrm>
        </p:grpSpPr>
        <mc:AlternateContent xmlns:mc="http://schemas.openxmlformats.org/markup-compatibility/2006" xmlns:a14="http://schemas.microsoft.com/office/drawing/2010/main">
          <mc:Choice Requires="a14">
            <p:sp>
              <p:nvSpPr>
                <p:cNvPr id="23" name="Rectangle 22"/>
                <p:cNvSpPr/>
                <p:nvPr/>
              </p:nvSpPr>
              <p:spPr>
                <a:xfrm>
                  <a:off x="2279276" y="7646982"/>
                  <a:ext cx="15218650" cy="135710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2&gt;1</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và                    nên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tức là</a:t>
                  </a:r>
                </a:p>
              </p:txBody>
            </p:sp>
          </mc:Choice>
          <mc:Fallback xmlns="">
            <p:sp>
              <p:nvSpPr>
                <p:cNvPr id="23" name="Rectangle 22"/>
                <p:cNvSpPr>
                  <a:spLocks noRot="1" noChangeAspect="1" noMove="1" noResize="1" noEditPoints="1" noAdjustHandles="1" noChangeArrowheads="1" noChangeShapeType="1" noTextEdit="1"/>
                </p:cNvSpPr>
                <p:nvPr/>
              </p:nvSpPr>
              <p:spPr>
                <a:xfrm>
                  <a:off x="2279276" y="7646982"/>
                  <a:ext cx="15218650" cy="1357103"/>
                </a:xfrm>
                <a:prstGeom prst="rect">
                  <a:avLst/>
                </a:prstGeom>
                <a:blipFill>
                  <a:blip r:embed="rId15"/>
                  <a:stretch>
                    <a:fillRect l="-1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5257800" y="7799368"/>
                  <a:ext cx="248901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5257800" y="7799368"/>
                  <a:ext cx="2489015" cy="124880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2105324" y="6737088"/>
                  <a:ext cx="3893886" cy="267457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2105324" y="6737088"/>
                  <a:ext cx="3893886" cy="2674578"/>
                </a:xfrm>
                <a:prstGeom prst="rect">
                  <a:avLst/>
                </a:prstGeom>
                <a:blipFill>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5186557" y="4253652"/>
              <a:ext cx="9149122" cy="210653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6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9220" y="1503888"/>
            <a:ext cx="1301562" cy="1301562"/>
          </a:xfrm>
          <a:prstGeom prst="rect">
            <a:avLst/>
          </a:prstGeom>
        </p:spPr>
      </p:pic>
      <p:pic>
        <p:nvPicPr>
          <p:cNvPr id="3" name="Picture 2"/>
          <p:cNvPicPr>
            <a:picLocks noChangeAspect="1"/>
          </p:cNvPicPr>
          <p:nvPr/>
        </p:nvPicPr>
        <p:blipFill>
          <a:blip r:embed="rId8"/>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4180079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98818" y="357996"/>
            <a:ext cx="1116542" cy="1116542"/>
          </a:xfrm>
          <a:prstGeom prst="rect">
            <a:avLst/>
          </a:prstGeom>
        </p:spPr>
      </p:pic>
      <p:grpSp>
        <p:nvGrpSpPr>
          <p:cNvPr id="13" name="Group 12"/>
          <p:cNvGrpSpPr/>
          <p:nvPr/>
        </p:nvGrpSpPr>
        <p:grpSpPr>
          <a:xfrm>
            <a:off x="1171074" y="1079253"/>
            <a:ext cx="5010908" cy="1066800"/>
            <a:chOff x="489784" y="190500"/>
            <a:chExt cx="4438233" cy="1066800"/>
          </a:xfrm>
        </p:grpSpPr>
        <p:sp>
          <p:nvSpPr>
            <p:cNvPr id="14" name="Rectangle 13"/>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6.7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1143000" y="2324100"/>
                <a:ext cx="16204785" cy="710963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Nếu một khoản tiền gốc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𝑃</m:t>
                    </m:r>
                  </m:oMath>
                </a14:m>
                <a:r>
                  <a:rPr lang="en-US" sz="3800">
                    <a:latin typeface="Arial" panose="020B0604020202020204" pitchFamily="34" charset="0"/>
                    <a:ea typeface="Calibri" panose="020F0502020204030204" pitchFamily="34" charset="0"/>
                    <a:cs typeface="Arial" panose="020B0604020202020204" pitchFamily="34" charset="0"/>
                  </a:rPr>
                  <a:t> được gửi ngân hàng với lãi suất hằng năm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𝑟</m:t>
                    </m:r>
                  </m:oMath>
                </a14:m>
                <a:r>
                  <a:rPr lang="en-US" sz="38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𝑟</m:t>
                    </m:r>
                  </m:oMath>
                </a14:m>
                <a:r>
                  <a:rPr lang="en-US" sz="3800">
                    <a:latin typeface="Arial" panose="020B0604020202020204" pitchFamily="34" charset="0"/>
                    <a:ea typeface="Calibri" panose="020F0502020204030204" pitchFamily="34" charset="0"/>
                    <a:cs typeface="Arial" panose="020B0604020202020204" pitchFamily="34" charset="0"/>
                  </a:rPr>
                  <a:t> được biểu thị dưới dạng số thập phân), được tính lãi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𝑛</m:t>
                    </m:r>
                  </m:oMath>
                </a14:m>
                <a:r>
                  <a:rPr lang="en-US" sz="3800">
                    <a:latin typeface="Arial" panose="020B0604020202020204" pitchFamily="34" charset="0"/>
                    <a:ea typeface="Calibri" panose="020F0502020204030204" pitchFamily="34" charset="0"/>
                    <a:cs typeface="Arial" panose="020B0604020202020204" pitchFamily="34" charset="0"/>
                  </a:rPr>
                  <a:t> lần trong một năm, thì tổng số tiền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𝐴</m:t>
                    </m:r>
                  </m:oMath>
                </a14:m>
                <a:r>
                  <a:rPr lang="en-US" sz="3800">
                    <a:latin typeface="Arial" panose="020B0604020202020204" pitchFamily="34" charset="0"/>
                    <a:ea typeface="Calibri" panose="020F0502020204030204" pitchFamily="34" charset="0"/>
                    <a:cs typeface="Arial" panose="020B0604020202020204" pitchFamily="34" charset="0"/>
                  </a:rPr>
                  <a:t> nhận được (cả vốn lẫn lãi) sau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𝑁</m:t>
                    </m:r>
                  </m:oMath>
                </a14:m>
                <a:r>
                  <a:rPr lang="en-US" sz="3800">
                    <a:latin typeface="Arial" panose="020B0604020202020204" pitchFamily="34" charset="0"/>
                    <a:ea typeface="Calibri" panose="020F0502020204030204" pitchFamily="34" charset="0"/>
                    <a:cs typeface="Arial" panose="020B0604020202020204" pitchFamily="34" charset="0"/>
                  </a:rPr>
                  <a:t> kì gửi cho bởi công thức sau:</a:t>
                </a:r>
              </a:p>
              <a:p>
                <a:pPr algn="just">
                  <a:lnSpc>
                    <a:spcPct val="150000"/>
                  </a:lnSpc>
                </a:pP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Hỏi n</a:t>
                </a:r>
                <a:r>
                  <a:rPr lang="en-US" sz="3800">
                    <a:effectLst/>
                    <a:latin typeface="Arial" panose="020B0604020202020204" pitchFamily="34" charset="0"/>
                    <a:ea typeface="Calibri" panose="020F0502020204030204" pitchFamily="34" charset="0"/>
                    <a:cs typeface="Arial" panose="020B0604020202020204" pitchFamily="34" charset="0"/>
                  </a:rPr>
                  <a:t>ếu bác An gửi tiết kiệm số tiền 120 triệu đồng theo kì hạn 6 tháng với lãi suất không đổi là 5% một năm, thì số tiền thu được (cả vốn lẫn lãi) của bác An sau 2 năm là bao nhiêu?</a:t>
                </a:r>
              </a:p>
            </p:txBody>
          </p:sp>
        </mc:Choice>
        <mc:Fallback xmlns="">
          <p:sp>
            <p:nvSpPr>
              <p:cNvPr id="18" name="Rectangle 17"/>
              <p:cNvSpPr>
                <a:spLocks noRot="1" noChangeAspect="1" noMove="1" noResize="1" noEditPoints="1" noAdjustHandles="1" noChangeArrowheads="1" noChangeShapeType="1" noTextEdit="1"/>
              </p:cNvSpPr>
              <p:nvPr/>
            </p:nvSpPr>
            <p:spPr>
              <a:xfrm>
                <a:off x="1143000" y="2324100"/>
                <a:ext cx="16204785" cy="7109639"/>
              </a:xfrm>
              <a:prstGeom prst="rect">
                <a:avLst/>
              </a:prstGeom>
              <a:blipFill>
                <a:blip r:embed="rId15"/>
                <a:stretch>
                  <a:fillRect l="-1242" r="-1204"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18519" y="5261249"/>
                <a:ext cx="3733266" cy="1302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a:rPr lang="en-US" sz="4000" i="1">
                          <a:latin typeface="Cambria Math" panose="02040503050406030204" pitchFamily="18" charset="0"/>
                        </a:rPr>
                        <m:t>𝑃</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1+</m:t>
                              </m:r>
                              <m:f>
                                <m:fPr>
                                  <m:ctrlPr>
                                    <a:rPr lang="en-US" sz="4000" i="1">
                                      <a:latin typeface="Cambria Math" panose="02040503050406030204" pitchFamily="18" charset="0"/>
                                    </a:rPr>
                                  </m:ctrlPr>
                                </m:fPr>
                                <m:num>
                                  <m:r>
                                    <a:rPr lang="en-US" sz="4000" i="1">
                                      <a:latin typeface="Cambria Math" panose="02040503050406030204" pitchFamily="18" charset="0"/>
                                    </a:rPr>
                                    <m:t>𝑟</m:t>
                                  </m:r>
                                </m:num>
                                <m:den>
                                  <m:r>
                                    <a:rPr lang="en-US" sz="4000" i="1">
                                      <a:latin typeface="Cambria Math" panose="02040503050406030204" pitchFamily="18" charset="0"/>
                                    </a:rPr>
                                    <m:t>𝑛</m:t>
                                  </m:r>
                                </m:den>
                              </m:f>
                            </m:e>
                          </m:d>
                        </m:e>
                        <m:sup>
                          <m:r>
                            <a:rPr lang="en-US" sz="4000" i="1">
                              <a:latin typeface="Cambria Math" panose="02040503050406030204" pitchFamily="18" charset="0"/>
                            </a:rPr>
                            <m:t>𝑁</m:t>
                          </m:r>
                        </m:sup>
                      </m:sSup>
                    </m:oMath>
                  </m:oMathPara>
                </a14:m>
                <a:endParaRPr lang="en-US" sz="4000"/>
              </a:p>
            </p:txBody>
          </p:sp>
        </mc:Choice>
        <mc:Fallback xmlns="">
          <p:sp>
            <p:nvSpPr>
              <p:cNvPr id="4" name="Rectangle 3"/>
              <p:cNvSpPr>
                <a:spLocks noRot="1" noChangeAspect="1" noMove="1" noResize="1" noEditPoints="1" noAdjustHandles="1" noChangeArrowheads="1" noChangeShapeType="1" noTextEdit="1"/>
              </p:cNvSpPr>
              <p:nvPr/>
            </p:nvSpPr>
            <p:spPr>
              <a:xfrm>
                <a:off x="7518519" y="5261249"/>
                <a:ext cx="3733266" cy="1302793"/>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98818" y="357996"/>
            <a:ext cx="1116542" cy="1116542"/>
          </a:xfrm>
          <a:prstGeom prst="rect">
            <a:avLst/>
          </a:prstGeom>
        </p:spPr>
      </p:pic>
      <p:sp>
        <p:nvSpPr>
          <p:cNvPr id="17" name="Oval Callout 16"/>
          <p:cNvSpPr/>
          <p:nvPr/>
        </p:nvSpPr>
        <p:spPr>
          <a:xfrm>
            <a:off x="8007548" y="1419145"/>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590800" y="2795319"/>
                <a:ext cx="13411200"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Do người đó gửi tiết kiệm với kì hạn 6 tháng nên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 Sau 2 năm thì ta được 4 lần tính lãi. </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Số tiền thu được của người ấy sau 2 năm là</a:t>
                </a:r>
              </a:p>
            </p:txBody>
          </p:sp>
        </mc:Choice>
        <mc:Fallback xmlns="">
          <p:sp>
            <p:nvSpPr>
              <p:cNvPr id="3" name="Rectangle 2"/>
              <p:cNvSpPr>
                <a:spLocks noRot="1" noChangeAspect="1" noMove="1" noResize="1" noEditPoints="1" noAdjustHandles="1" noChangeArrowheads="1" noChangeShapeType="1" noTextEdit="1"/>
              </p:cNvSpPr>
              <p:nvPr/>
            </p:nvSpPr>
            <p:spPr>
              <a:xfrm>
                <a:off x="2590800" y="2795319"/>
                <a:ext cx="13411200" cy="2862322"/>
              </a:xfrm>
              <a:prstGeom prst="rect">
                <a:avLst/>
              </a:prstGeom>
              <a:blipFill>
                <a:blip r:embed="rId15"/>
                <a:stretch>
                  <a:fillRect l="-1591" r="-1591" b="-4478"/>
                </a:stretch>
              </a:blipFill>
            </p:spPr>
            <p:txBody>
              <a:bodyPr/>
              <a:lstStyle/>
              <a:p>
                <a:r>
                  <a:rPr lang="en-US">
                    <a:noFill/>
                  </a:rPr>
                  <a:t> </a:t>
                </a:r>
              </a:p>
            </p:txBody>
          </p:sp>
        </mc:Fallback>
      </mc:AlternateContent>
      <p:sp>
        <p:nvSpPr>
          <p:cNvPr id="5" name="Rectangle 4"/>
          <p:cNvSpPr/>
          <p:nvPr/>
        </p:nvSpPr>
        <p:spPr>
          <a:xfrm>
            <a:off x="11067747" y="6042473"/>
            <a:ext cx="2953053"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(triệu đồng).</a:t>
            </a:r>
          </a:p>
        </p:txBody>
      </p:sp>
      <mc:AlternateContent xmlns:mc="http://schemas.openxmlformats.org/markup-compatibility/2006" xmlns:a14="http://schemas.microsoft.com/office/drawing/2010/main">
        <mc:Choice Requires="a14">
          <p:sp>
            <p:nvSpPr>
              <p:cNvPr id="9" name="Rectangle 8"/>
              <p:cNvSpPr/>
              <p:nvPr/>
            </p:nvSpPr>
            <p:spPr>
              <a:xfrm>
                <a:off x="5115556" y="5753100"/>
                <a:ext cx="5990422" cy="1594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≈132,46</m:t>
                      </m:r>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5115556" y="5753100"/>
                <a:ext cx="5990422" cy="1594411"/>
              </a:xfrm>
              <a:prstGeom prst="rect">
                <a:avLst/>
              </a:prstGeom>
              <a:blipFill>
                <a:blip r:embed="rId16"/>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17"/>
          <a:stretch>
            <a:fillRect/>
          </a:stretch>
        </p:blipFill>
        <p:spPr>
          <a:xfrm>
            <a:off x="15517593" y="7345435"/>
            <a:ext cx="2584928" cy="2664183"/>
          </a:xfrm>
          <a:prstGeom prst="rect">
            <a:avLst/>
          </a:prstGeom>
        </p:spPr>
      </p:pic>
    </p:spTree>
    <p:extLst>
      <p:ext uri="{BB962C8B-B14F-4D97-AF65-F5344CB8AC3E}">
        <p14:creationId xmlns:p14="http://schemas.microsoft.com/office/powerpoint/2010/main" val="28518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6292" y="24213"/>
            <a:ext cx="18258502" cy="10262787"/>
            <a:chOff x="491902" y="3530459"/>
            <a:chExt cx="16701691"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739735" y="3673697"/>
              <a:ext cx="16453858" cy="5757218"/>
            </a:xfrm>
            <a:prstGeom prst="rect">
              <a:avLst/>
            </a:prstGeom>
            <a:solidFill>
              <a:srgbClr val="FFFBEC"/>
            </a:solidFill>
          </p:spPr>
        </p:sp>
      </p:grpSp>
      <p:pic>
        <p:nvPicPr>
          <p:cNvPr id="2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77470" y="201879"/>
            <a:ext cx="1301562" cy="1301562"/>
          </a:xfrm>
          <a:prstGeom prst="rect">
            <a:avLst/>
          </a:prstGeom>
        </p:spPr>
      </p:pic>
      <p:grpSp>
        <p:nvGrpSpPr>
          <p:cNvPr id="13" name="Group 12"/>
          <p:cNvGrpSpPr/>
          <p:nvPr/>
        </p:nvGrpSpPr>
        <p:grpSpPr>
          <a:xfrm>
            <a:off x="627892" y="495300"/>
            <a:ext cx="5010908" cy="1066800"/>
            <a:chOff x="489784" y="190500"/>
            <a:chExt cx="4438233" cy="1066800"/>
          </a:xfrm>
        </p:grpSpPr>
        <p:sp>
          <p:nvSpPr>
            <p:cNvPr id="15" name="Rectangle 14"/>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6.8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TextBox 7"/>
              <p:cNvSpPr txBox="1"/>
              <p:nvPr/>
            </p:nvSpPr>
            <p:spPr>
              <a:xfrm>
                <a:off x="533400" y="1714500"/>
                <a:ext cx="17338825" cy="5694444"/>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Năm 2021, dân số của một quốc gia ở châu Á khoảng 19 triệu người. Người ta ước tính rằng dân số của quốc gia này sẽ tăng gấp đôi sau 30 năm nữa. Khi đó dân số </a:t>
                </a:r>
                <a14:m>
                  <m:oMath xmlns:m="http://schemas.openxmlformats.org/officeDocument/2006/math">
                    <m:r>
                      <a:rPr lang="en-US" sz="3800" i="1" smtClean="0">
                        <a:latin typeface="Cambria Math" panose="02040503050406030204" pitchFamily="18" charset="0"/>
                        <a:cs typeface="Arial" panose="020B0604020202020204" pitchFamily="34" charset="0"/>
                      </a:rPr>
                      <m:t>𝐴</m:t>
                    </m:r>
                  </m:oMath>
                </a14:m>
                <a:r>
                  <a:rPr lang="en-US" sz="3800">
                    <a:latin typeface="Arial" panose="020B0604020202020204" pitchFamily="34" charset="0"/>
                    <a:cs typeface="Arial" panose="020B0604020202020204" pitchFamily="34" charset="0"/>
                  </a:rPr>
                  <a:t> (triệu người) của quốc gia đó sau </a:t>
                </a:r>
                <a14:m>
                  <m:oMath xmlns:m="http://schemas.openxmlformats.org/officeDocument/2006/math">
                    <m:r>
                      <a:rPr lang="en-US" sz="3800" i="1" smtClean="0">
                        <a:latin typeface="Cambria Math" panose="02040503050406030204" pitchFamily="18" charset="0"/>
                        <a:cs typeface="Arial" panose="020B0604020202020204" pitchFamily="34" charset="0"/>
                      </a:rPr>
                      <m:t>𝑡</m:t>
                    </m:r>
                    <m:r>
                      <a:rPr lang="en-US" sz="3800" i="1" smtClean="0">
                        <a:latin typeface="Cambria Math" panose="02040503050406030204" pitchFamily="18" charset="0"/>
                        <a:cs typeface="Arial" panose="020B0604020202020204" pitchFamily="34" charset="0"/>
                      </a:rPr>
                      <m:t> </m:t>
                    </m:r>
                  </m:oMath>
                </a14:m>
                <a:r>
                  <a:rPr lang="en-US" sz="3800">
                    <a:latin typeface="Arial" panose="020B0604020202020204" pitchFamily="34" charset="0"/>
                    <a:cs typeface="Arial" panose="020B0604020202020204" pitchFamily="34" charset="0"/>
                  </a:rPr>
                  <a:t>năm kể từ năm 2021 được ước tính bằng công thức </a:t>
                </a:r>
                <a14:m>
                  <m:oMath xmlns:m="http://schemas.openxmlformats.org/officeDocument/2006/math">
                    <m:r>
                      <a:rPr lang="en-US" sz="3800" b="0" i="1" smtClean="0">
                        <a:latin typeface="Cambria Math" panose="02040503050406030204" pitchFamily="18" charset="0"/>
                        <a:cs typeface="Arial" panose="020B0604020202020204" pitchFamily="34" charset="0"/>
                      </a:rPr>
                      <m:t>𝐴</m:t>
                    </m:r>
                    <m:r>
                      <a:rPr lang="en-US" sz="3800" b="0" i="1" smtClean="0">
                        <a:latin typeface="Cambria Math" panose="02040503050406030204" pitchFamily="18" charset="0"/>
                        <a:cs typeface="Arial" panose="020B0604020202020204" pitchFamily="34" charset="0"/>
                      </a:rPr>
                      <m:t>=19.</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2</m:t>
                        </m:r>
                      </m:e>
                      <m:sup>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𝑡</m:t>
                            </m:r>
                          </m:num>
                          <m:den>
                            <m:r>
                              <a:rPr lang="en-US" sz="3800" b="0" i="1" smtClean="0">
                                <a:latin typeface="Cambria Math" panose="02040503050406030204" pitchFamily="18" charset="0"/>
                                <a:cs typeface="Arial" panose="020B0604020202020204" pitchFamily="34" charset="0"/>
                              </a:rPr>
                              <m:t>30</m:t>
                            </m:r>
                          </m:den>
                        </m:f>
                      </m:sup>
                    </m:sSup>
                    <m:r>
                      <a:rPr lang="en-US" sz="3800" b="0" i="1" smtClean="0">
                        <a:latin typeface="Cambria Math" panose="02040503050406030204" pitchFamily="18" charset="0"/>
                        <a:cs typeface="Arial" panose="020B0604020202020204" pitchFamily="34" charset="0"/>
                      </a:rPr>
                      <m:t>.</m:t>
                    </m:r>
                  </m:oMath>
                </a14:m>
                <a:r>
                  <a:rPr lang="en-US" sz="3800">
                    <a:latin typeface="Arial" panose="020B0604020202020204" pitchFamily="34" charset="0"/>
                    <a:cs typeface="Arial" panose="020B0604020202020204" pitchFamily="34" charset="0"/>
                  </a:rPr>
                  <a:t> Hỏi với tốc độ tăng dân số như vậy thì sau 20 năm nữa dân số của quốc gia này sẽ là bao nhiêu? (Làm tròn kết quả đến chữ số hàng triệu).</a:t>
                </a:r>
              </a:p>
            </p:txBody>
          </p:sp>
        </mc:Choice>
        <mc:Fallback xmlns="">
          <p:sp>
            <p:nvSpPr>
              <p:cNvPr id="8" name="TextBox 7"/>
              <p:cNvSpPr txBox="1">
                <a:spLocks noRot="1" noChangeAspect="1" noMove="1" noResize="1" noEditPoints="1" noAdjustHandles="1" noChangeArrowheads="1" noChangeShapeType="1" noTextEdit="1"/>
              </p:cNvSpPr>
              <p:nvPr/>
            </p:nvSpPr>
            <p:spPr>
              <a:xfrm>
                <a:off x="533400" y="1714500"/>
                <a:ext cx="17338825" cy="5694444"/>
              </a:xfrm>
              <a:prstGeom prst="rect">
                <a:avLst/>
              </a:prstGeom>
              <a:blipFill>
                <a:blip r:embed="rId15"/>
                <a:stretch>
                  <a:fillRect l="-1160" r="-1125" b="-14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1684" y="8267700"/>
                <a:ext cx="17265316" cy="1160702"/>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𝑡</m:t>
                    </m:r>
                    <m:r>
                      <a:rPr lang="en-US" sz="4000">
                        <a:effectLst/>
                        <a:latin typeface="Cambria Math" panose="02040503050406030204" pitchFamily="18" charset="0"/>
                        <a:ea typeface="Calibri" panose="020F0502020204030204" pitchFamily="34" charset="0"/>
                        <a:cs typeface="Times New Roman" panose="02020603050405020304" pitchFamily="18" charset="0"/>
                      </a:rPr>
                      <m:t>=20</m:t>
                    </m:r>
                  </m:oMath>
                </a14:m>
                <a:r>
                  <a:rPr lang="en-US" sz="4000">
                    <a:effectLst/>
                    <a:latin typeface="Arial" panose="020B0604020202020204" pitchFamily="34" charset="0"/>
                    <a:ea typeface="Calibri" panose="020F0502020204030204" pitchFamily="34" charset="0"/>
                    <a:cs typeface="Arial" panose="020B0604020202020204" pitchFamily="34" charset="0"/>
                  </a:rPr>
                  <a:t> vào công thức đã cho, ta có: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=19⋅</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20</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30</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≈30</m:t>
                    </m:r>
                  </m:oMath>
                </a14:m>
                <a:r>
                  <a:rPr lang="en-US" sz="4000">
                    <a:effectLst/>
                    <a:latin typeface="Arial" panose="020B0604020202020204" pitchFamily="34" charset="0"/>
                    <a:ea typeface="Calibri" panose="020F0502020204030204" pitchFamily="34" charset="0"/>
                    <a:cs typeface="Arial" panose="020B0604020202020204" pitchFamily="34" charset="0"/>
                  </a:rPr>
                  <a:t> (triệu người). </a:t>
                </a:r>
              </a:p>
            </p:txBody>
          </p:sp>
        </mc:Choice>
        <mc:Fallback xmlns="">
          <p:sp>
            <p:nvSpPr>
              <p:cNvPr id="9" name="Rectangle 8"/>
              <p:cNvSpPr>
                <a:spLocks noRot="1" noChangeAspect="1" noMove="1" noResize="1" noEditPoints="1" noAdjustHandles="1" noChangeArrowheads="1" noChangeShapeType="1" noTextEdit="1"/>
              </p:cNvSpPr>
              <p:nvPr/>
            </p:nvSpPr>
            <p:spPr>
              <a:xfrm>
                <a:off x="641684" y="8267700"/>
                <a:ext cx="17265316" cy="1160702"/>
              </a:xfrm>
              <a:prstGeom prst="rect">
                <a:avLst/>
              </a:prstGeom>
              <a:blipFill>
                <a:blip r:embed="rId16"/>
                <a:stretch>
                  <a:fillRect l="-1235" b="-21466"/>
                </a:stretch>
              </a:blipFill>
            </p:spPr>
            <p:txBody>
              <a:bodyPr/>
              <a:lstStyle/>
              <a:p>
                <a:r>
                  <a:rPr lang="en-US">
                    <a:noFill/>
                  </a:rPr>
                  <a:t> </a:t>
                </a:r>
              </a:p>
            </p:txBody>
          </p:sp>
        </mc:Fallback>
      </mc:AlternateContent>
      <p:sp>
        <p:nvSpPr>
          <p:cNvPr id="19" name="Oval Callout 18"/>
          <p:cNvSpPr/>
          <p:nvPr/>
        </p:nvSpPr>
        <p:spPr>
          <a:xfrm>
            <a:off x="8327034" y="72771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6727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7237">
            <a:off x="16494583" y="441807"/>
            <a:ext cx="1324314" cy="25041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15888">
            <a:off x="693459" y="8972568"/>
            <a:ext cx="891982" cy="715207"/>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2892" y="9258300"/>
            <a:ext cx="781031" cy="781031"/>
          </a:xfrm>
          <a:prstGeom prst="rect">
            <a:avLst/>
          </a:prstGeom>
        </p:spPr>
      </p:pic>
      <p:grpSp>
        <p:nvGrpSpPr>
          <p:cNvPr id="34" name="Group 33"/>
          <p:cNvGrpSpPr/>
          <p:nvPr/>
        </p:nvGrpSpPr>
        <p:grpSpPr>
          <a:xfrm>
            <a:off x="1613450" y="27051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5800" b="1" dirty="0">
                  <a:solidFill>
                    <a:schemeClr val="bg1"/>
                  </a:solidFill>
                  <a:latin typeface="Arial" panose="020B0604020202020204" pitchFamily="34" charset="0"/>
                  <a:cs typeface="Arial" panose="020B0604020202020204" pitchFamily="34" charset="0"/>
                </a:rPr>
                <a:t>HƯỚNG DẪN VỀ NHÀ</a:t>
              </a:r>
            </a:p>
          </p:txBody>
        </p:sp>
      </p:grpSp>
      <p:grpSp>
        <p:nvGrpSpPr>
          <p:cNvPr id="11" name="Group 10"/>
          <p:cNvGrpSpPr/>
          <p:nvPr/>
        </p:nvGrpSpPr>
        <p:grpSpPr>
          <a:xfrm>
            <a:off x="10049186" y="750799"/>
            <a:ext cx="5679878"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sp>
          <p:nvSpPr>
            <p:cNvPr id="26" name="Rectangle 25"/>
            <p:cNvSpPr/>
            <p:nvPr/>
          </p:nvSpPr>
          <p:spPr>
            <a:xfrm>
              <a:off x="10784767" y="1403130"/>
              <a:ext cx="4802705" cy="1827744"/>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Ghi nhớ kiến thức trong bài. </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10005269" y="4138831"/>
            <a:ext cx="5679878"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sp>
          <p:sp>
            <p:nvSpPr>
              <p:cNvPr id="28" name="AutoShape 7"/>
              <p:cNvSpPr/>
              <p:nvPr/>
            </p:nvSpPr>
            <p:spPr>
              <a:xfrm>
                <a:off x="9686226" y="756832"/>
                <a:ext cx="7401084" cy="4244056"/>
              </a:xfrm>
              <a:prstGeom prst="rect">
                <a:avLst/>
              </a:prstGeom>
              <a:solidFill>
                <a:srgbClr val="FFFBEC"/>
              </a:solidFill>
            </p:spPr>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Hoàn 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10049186" y="7491631"/>
            <a:ext cx="5679878" cy="2300069"/>
            <a:chOff x="10049186" y="7262184"/>
            <a:chExt cx="5679878" cy="2639641"/>
          </a:xfrm>
        </p:grpSpPr>
        <p:grpSp>
          <p:nvGrpSpPr>
            <p:cNvPr id="30" name="Group 29"/>
            <p:cNvGrpSpPr/>
            <p:nvPr/>
          </p:nvGrpSpPr>
          <p:grpSpPr>
            <a:xfrm>
              <a:off x="10049186" y="7262184"/>
              <a:ext cx="5679878" cy="2639641"/>
              <a:chOff x="9142651" y="756833"/>
              <a:chExt cx="7944659" cy="4244055"/>
            </a:xfrm>
          </p:grpSpPr>
          <p:sp>
            <p:nvSpPr>
              <p:cNvPr id="31" name="AutoShape 3"/>
              <p:cNvSpPr/>
              <p:nvPr/>
            </p:nvSpPr>
            <p:spPr>
              <a:xfrm rot="548643">
                <a:off x="9142651" y="820735"/>
                <a:ext cx="6195444" cy="3663502"/>
              </a:xfrm>
              <a:prstGeom prst="rect">
                <a:avLst/>
              </a:prstGeom>
              <a:solidFill>
                <a:srgbClr val="F8C578"/>
              </a:solidFill>
            </p:spPr>
          </p:sp>
          <p:sp>
            <p:nvSpPr>
              <p:cNvPr id="32" name="AutoShape 7"/>
              <p:cNvSpPr/>
              <p:nvPr/>
            </p:nvSpPr>
            <p:spPr>
              <a:xfrm>
                <a:off x="9686226" y="756833"/>
                <a:ext cx="7401084" cy="4244055"/>
              </a:xfrm>
              <a:prstGeom prst="rect">
                <a:avLst/>
              </a:prstGeom>
              <a:solidFill>
                <a:srgbClr val="FFFBEC"/>
              </a:solidFill>
            </p:spPr>
          </p:sp>
        </p:grpSp>
        <p:sp>
          <p:nvSpPr>
            <p:cNvPr id="33" name="Rectangle 32"/>
            <p:cNvSpPr/>
            <p:nvPr/>
          </p:nvSpPr>
          <p:spPr>
            <a:xfrm>
              <a:off x="10714165" y="7550185"/>
              <a:ext cx="4802705" cy="2225256"/>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Chuẩn bị bài mới: </a:t>
              </a:r>
              <a:r>
                <a:rPr lang="vi-VN" sz="4000" b="1" i="1">
                  <a:solidFill>
                    <a:srgbClr val="000000"/>
                  </a:solidFill>
                  <a:ea typeface="Calibri" panose="020F0502020204030204" pitchFamily="34" charset="0"/>
                </a:rPr>
                <a:t>“</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Bài 29: </a:t>
              </a:r>
              <a:r>
                <a:rPr lang="vi-VN" sz="4000" b="1" i="1">
                  <a:solidFill>
                    <a:srgbClr val="000000"/>
                  </a:solidFill>
                  <a:ea typeface="Calibri" panose="020F0502020204030204" pitchFamily="34" charset="0"/>
                </a:rPr>
                <a:t>Lôgarit</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21898" y="1984368"/>
            <a:ext cx="1412502" cy="1412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45519" y="1366348"/>
            <a:ext cx="984675" cy="990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71555">
            <a:off x="1723835" y="7953659"/>
            <a:ext cx="1971804" cy="64531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0" y="2583344"/>
            <a:ext cx="2371475" cy="448424"/>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10"/>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195462" y="4264455"/>
              <a:ext cx="11813807" cy="2631490"/>
            </a:xfrm>
            <a:prstGeom prst="rect">
              <a:avLst/>
            </a:prstGeom>
          </p:spPr>
          <p:txBody>
            <a:bodyPr wrap="square">
              <a:spAutoFit/>
            </a:bodyPr>
            <a:lstStyle/>
            <a:p>
              <a:pPr lvl="0">
                <a:lnSpc>
                  <a:spcPct val="150000"/>
                </a:lnSpc>
              </a:pPr>
              <a:r>
                <a:rPr lang="en-US" sz="5500" b="1">
                  <a:solidFill>
                    <a:prstClr val="black"/>
                  </a:solidFill>
                  <a:latin typeface="Arial" panose="020B0604020202020204" pitchFamily="34" charset="0"/>
                  <a:ea typeface="Times New Roman" panose="02020603050405020304" pitchFamily="18" charset="0"/>
                </a:rPr>
                <a:t>LUỸ THỪA VỚI SỐ MŨ NGUYÊN.</a:t>
              </a:r>
            </a:p>
            <a:p>
              <a:pPr lvl="0">
                <a:lnSpc>
                  <a:spcPct val="150000"/>
                </a:lnSpc>
              </a:pPr>
              <a:r>
                <a:rPr lang="en-US" sz="5500" b="1">
                  <a:solidFill>
                    <a:prstClr val="black"/>
                  </a:solidFill>
                  <a:latin typeface="Arial" panose="020B0604020202020204" pitchFamily="34" charset="0"/>
                  <a:ea typeface="Times New Roman" panose="02020603050405020304" pitchFamily="18" charset="0"/>
                </a:rPr>
                <a:t>LUỸ THỪA VỚI SỐ MŨ HỮU TỈ.</a:t>
              </a:r>
              <a:endParaRPr lang="en-US" sz="55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2362200" y="1231050"/>
            <a:ext cx="2824338"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58375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8"/>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7069"/>
            <a:ext cx="13499618" cy="1801569"/>
            <a:chOff x="2932902" y="1149209"/>
            <a:chExt cx="13499618" cy="1801569"/>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3783320" y="1149209"/>
              <a:ext cx="12649200" cy="1525289"/>
            </a:xfrm>
            <a:prstGeom prst="rect">
              <a:avLst/>
            </a:prstGeom>
          </p:spPr>
          <p:txBody>
            <a:bodyPr wrap="square">
              <a:spAutoFit/>
            </a:bodyPr>
            <a:lstStyle/>
            <a:p>
              <a:pPr lvl="0">
                <a:lnSpc>
                  <a:spcPct val="250000"/>
                </a:lnSpc>
              </a:pPr>
              <a:r>
                <a:rPr lang="en-US" sz="4500" b="1">
                  <a:solidFill>
                    <a:prstClr val="black"/>
                  </a:solidFill>
                  <a:latin typeface="Arial" panose="020B0604020202020204" pitchFamily="34" charset="0"/>
                  <a:ea typeface="Times New Roman" panose="02020603050405020304" pitchFamily="18" charset="0"/>
                </a:rPr>
                <a:t>LUỸ THỪA VỚI SỐ MŨ NGUYÊN</a:t>
              </a:r>
              <a:endParaRPr lang="en-US" sz="4500" dirty="0">
                <a:solidFill>
                  <a:prstClr val="black"/>
                </a:solidFill>
                <a:latin typeface="Times New Roman" panose="02020603050405020304" pitchFamily="18" charset="0"/>
                <a:ea typeface="Times New Roman" panose="02020603050405020304" pitchFamily="18" charset="0"/>
              </a:endParaRPr>
            </a:p>
          </p:txBody>
        </p:sp>
      </p:grpSp>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sp>
        <p:nvSpPr>
          <p:cNvPr id="16" name="Rectangle 1"/>
          <p:cNvSpPr>
            <a:spLocks noChangeArrowheads="1"/>
          </p:cNvSpPr>
          <p:nvPr/>
        </p:nvSpPr>
        <p:spPr bwMode="auto">
          <a:xfrm>
            <a:off x="5508891" y="27154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17"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498" y="2628900"/>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36990" y="4269038"/>
            <a:ext cx="161101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a:t>
            </a:r>
          </a:p>
        </p:txBody>
      </p:sp>
      <mc:AlternateContent xmlns:mc="http://schemas.openxmlformats.org/markup-compatibility/2006" xmlns:a14="http://schemas.microsoft.com/office/drawing/2010/main">
        <mc:Choice Requires="a14">
          <p:sp>
            <p:nvSpPr>
              <p:cNvPr id="8" name="Rectangle 7"/>
              <p:cNvSpPr/>
              <p:nvPr/>
            </p:nvSpPr>
            <p:spPr>
              <a:xfrm>
                <a:off x="2698615" y="3775124"/>
                <a:ext cx="5315751"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a:latin typeface="Cambria Math" panose="02040503050406030204" pitchFamily="18" charset="0"/>
                                </a:rPr>
                                <m:t>1</m:t>
                              </m:r>
                              <m:r>
                                <a:rPr lang="en-US" sz="4000" i="0">
                                  <a:latin typeface="Cambria Math" panose="02040503050406030204" pitchFamily="18" charset="0"/>
                                </a:rPr>
                                <m:t>,</m:t>
                              </m:r>
                              <m:r>
                                <a:rPr lang="en-US" sz="4000" i="0">
                                  <a:latin typeface="Cambria Math" panose="02040503050406030204" pitchFamily="18" charset="0"/>
                                </a:rPr>
                                <m:t>5</m:t>
                              </m:r>
                            </m:e>
                          </m:d>
                        </m:e>
                        <m:sup>
                          <m:r>
                            <a:rPr lang="en-US" sz="4000" i="0">
                              <a:latin typeface="Cambria Math" panose="02040503050406030204" pitchFamily="18" charset="0"/>
                            </a:rPr>
                            <m:t>2</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e>
                          </m:d>
                        </m:e>
                        <m:sup>
                          <m:r>
                            <a:rPr lang="en-US" sz="4000" i="0">
                              <a:latin typeface="Cambria Math" panose="02040503050406030204" pitchFamily="18" charset="0"/>
                            </a:rPr>
                            <m:t>3</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e>
                          </m:d>
                        </m:e>
                        <m:sup>
                          <m:r>
                            <a:rPr lang="en-US" sz="4000" i="0">
                              <a:latin typeface="Cambria Math" panose="02040503050406030204" pitchFamily="18" charset="0"/>
                            </a:rPr>
                            <m:t>4</m:t>
                          </m:r>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2698615" y="3775124"/>
                <a:ext cx="5315751" cy="159697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27700" y="7352330"/>
                <a:ext cx="9144000" cy="2454326"/>
              </a:xfrm>
              <a:prstGeom prst="rect">
                <a:avLst/>
              </a:prstGeom>
            </p:spPr>
            <p:txBody>
              <a:bodyPr>
                <a:spAutoFit/>
              </a:bodyPr>
              <a:lstStyle/>
              <a:p>
                <a:pPr algn="just">
                  <a:lnSpc>
                    <a:spcPct val="150000"/>
                  </a:lnSpc>
                  <a:spcBef>
                    <a:spcPts val="600"/>
                  </a:spcBef>
                  <a:spcAft>
                    <a:spcPts val="6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27700" y="7352330"/>
                <a:ext cx="9144000" cy="2454326"/>
              </a:xfrm>
              <a:prstGeom prst="rect">
                <a:avLst/>
              </a:prstGeom>
              <a:blipFill>
                <a:blip r:embed="rId19"/>
                <a:stretch>
                  <a:fillRect/>
                </a:stretch>
              </a:blipFill>
            </p:spPr>
            <p:txBody>
              <a:bodyPr/>
              <a:lstStyle/>
              <a:p>
                <a:r>
                  <a:rPr lang="en-US">
                    <a:noFill/>
                  </a:rPr>
                  <a:t> </a:t>
                </a:r>
              </a:p>
            </p:txBody>
          </p:sp>
        </mc:Fallback>
      </mc:AlternateContent>
      <p:sp>
        <p:nvSpPr>
          <p:cNvPr id="23" name="Oval Callout 22"/>
          <p:cNvSpPr/>
          <p:nvPr/>
        </p:nvSpPr>
        <p:spPr>
          <a:xfrm>
            <a:off x="8283953" y="55503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2487179" y="6961508"/>
                <a:ext cx="5395708" cy="1092607"/>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25</m:t>
                      </m:r>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87179" y="6961508"/>
                <a:ext cx="5395708" cy="109260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0065265" y="6667500"/>
                <a:ext cx="3213637"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10065265" y="6667500"/>
                <a:ext cx="3213637" cy="1596976"/>
              </a:xfrm>
              <a:prstGeom prst="rect">
                <a:avLst/>
              </a:prstGeom>
              <a:blipFill>
                <a:blip r:embed="rId21"/>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22"/>
          <a:stretch>
            <a:fillRect/>
          </a:stretch>
        </p:blipFill>
        <p:spPr>
          <a:xfrm>
            <a:off x="15868841" y="7924747"/>
            <a:ext cx="1993565" cy="2115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P spid="8" grpId="0"/>
      <p:bldP spid="11" grpId="0"/>
      <p:bldP spid="23" grpId="0" animBg="1"/>
      <p:bldP spid="1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186957"/>
            <a:ext cx="14097000" cy="6233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489" y="2055637"/>
            <a:ext cx="622221" cy="630243"/>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15127">
            <a:off x="15168853" y="1815887"/>
            <a:ext cx="955198" cy="955198"/>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4546" y="9736992"/>
            <a:ext cx="781031" cy="781031"/>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421547" y="2074397"/>
                <a:ext cx="12460352" cy="618528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Với a là số thực tuỳ ỳ: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groupChr>
                          <m:groupChr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groupChr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groupChr>
                      </m:e>
                      <m:lim/>
                    </m:limLow>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Với a là số thực khác 0 :</a:t>
                </a:r>
              </a:p>
              <a:p>
                <a:pPr>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Trong biểu thức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gọi là cơ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4000">
                    <a:effectLst/>
                    <a:latin typeface="Arial" panose="020B0604020202020204" pitchFamily="34" charset="0"/>
                    <a:ea typeface="Calibri" panose="020F0502020204030204" pitchFamily="34" charset="0"/>
                    <a:cs typeface="Arial" panose="020B0604020202020204" pitchFamily="34" charset="0"/>
                  </a:rPr>
                  <a:t> gọi là số mũ.</a:t>
                </a:r>
              </a:p>
            </p:txBody>
          </p:sp>
        </mc:Choice>
        <mc:Fallback xmlns="">
          <p:sp>
            <p:nvSpPr>
              <p:cNvPr id="26" name="Rectangle 25"/>
              <p:cNvSpPr>
                <a:spLocks noRot="1" noChangeAspect="1" noMove="1" noResize="1" noEditPoints="1" noAdjustHandles="1" noChangeArrowheads="1" noChangeShapeType="1" noTextEdit="1"/>
              </p:cNvSpPr>
              <p:nvPr/>
            </p:nvSpPr>
            <p:spPr>
              <a:xfrm>
                <a:off x="3421547" y="2074397"/>
                <a:ext cx="12460352" cy="6185283"/>
              </a:xfrm>
              <a:prstGeom prst="rect">
                <a:avLst/>
              </a:prstGeom>
              <a:blipFill>
                <a:blip r:embed="rId20"/>
                <a:stretch>
                  <a:fillRect l="-1712" b="-1379"/>
                </a:stretch>
              </a:blipFill>
            </p:spPr>
            <p:txBody>
              <a:bodyPr/>
              <a:lstStyle/>
              <a:p>
                <a:r>
                  <a:rPr lang="en-US">
                    <a:noFill/>
                  </a:rPr>
                  <a:t> </a:t>
                </a:r>
              </a:p>
            </p:txBody>
          </p:sp>
        </mc:Fallback>
      </mc:AlternateContent>
      <p:grpSp>
        <p:nvGrpSpPr>
          <p:cNvPr id="35" name="Group 34"/>
          <p:cNvGrpSpPr/>
          <p:nvPr/>
        </p:nvGrpSpPr>
        <p:grpSpPr>
          <a:xfrm>
            <a:off x="9505287" y="3390576"/>
            <a:ext cx="2573420" cy="838524"/>
            <a:chOff x="8990042" y="4677901"/>
            <a:chExt cx="2573420" cy="838524"/>
          </a:xfrm>
        </p:grpSpPr>
        <p:pic>
          <p:nvPicPr>
            <p:cNvPr id="13" name="Picture 12"/>
            <p:cNvPicPr>
              <a:picLocks noChangeAspect="1"/>
            </p:cNvPicPr>
            <p:nvPr/>
          </p:nvPicPr>
          <p:blipFill>
            <a:blip r:embed="rId21"/>
            <a:stretch>
              <a:fillRect/>
            </a:stretch>
          </p:blipFill>
          <p:spPr>
            <a:xfrm>
              <a:off x="8990042" y="4677901"/>
              <a:ext cx="2181243" cy="609176"/>
            </a:xfrm>
            <a:prstGeom prst="rect">
              <a:avLst/>
            </a:prstGeom>
          </p:spPr>
        </p:pic>
        <mc:AlternateContent xmlns:mc="http://schemas.openxmlformats.org/markup-compatibility/2006" xmlns:a14="http://schemas.microsoft.com/office/drawing/2010/main">
          <mc:Choice Requires="a14">
            <p:sp>
              <p:nvSpPr>
                <p:cNvPr id="34" name="Rectangle 33"/>
                <p:cNvSpPr/>
                <p:nvPr/>
              </p:nvSpPr>
              <p:spPr>
                <a:xfrm>
                  <a:off x="9038412" y="4777377"/>
                  <a:ext cx="2525050" cy="7390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th</m:t>
                        </m:r>
                        <m:r>
                          <m:rPr>
                            <m:nor/>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ừ</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ố</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oMath>
                    </m:oMathPara>
                  </a14:m>
                  <a:endParaRPr lang="en-US"/>
                </a:p>
              </p:txBody>
            </p:sp>
          </mc:Choice>
          <mc:Fallback xmlns="">
            <p:sp>
              <p:nvSpPr>
                <p:cNvPr id="34" name="Rectangle 33"/>
                <p:cNvSpPr>
                  <a:spLocks noRot="1" noChangeAspect="1" noMove="1" noResize="1" noEditPoints="1" noAdjustHandles="1" noChangeArrowheads="1" noChangeShapeType="1" noTextEdit="1"/>
                </p:cNvSpPr>
                <p:nvPr/>
              </p:nvSpPr>
              <p:spPr>
                <a:xfrm>
                  <a:off x="9038412" y="4777377"/>
                  <a:ext cx="2525050" cy="739048"/>
                </a:xfrm>
                <a:prstGeom prst="rect">
                  <a:avLst/>
                </a:prstGeom>
                <a:blipFill>
                  <a:blip r:embed="rId22"/>
                  <a:stretch>
                    <a:fillRect/>
                  </a:stretch>
                </a:blipFill>
              </p:spPr>
              <p:txBody>
                <a:bodyPr/>
                <a:lstStyle/>
                <a:p>
                  <a:r>
                    <a:rPr lang="en-US">
                      <a:noFill/>
                    </a:rPr>
                    <a:t> </a:t>
                  </a:r>
                </a:p>
              </p:txBody>
            </p:sp>
          </mc:Fallback>
        </mc:AlternateContent>
      </p:grpSp>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130504" y="1424535"/>
              <a:ext cx="1970212" cy="286098"/>
            </a:xfrm>
            <a:prstGeom prst="rect">
              <a:avLst/>
            </a:prstGeom>
          </p:spPr>
        </p:pic>
      </p:grpSp>
      <mc:AlternateContent xmlns:mc="http://schemas.openxmlformats.org/markup-compatibility/2006" xmlns:a14="http://schemas.microsoft.com/office/drawing/2010/main">
        <mc:Choice Requires="a14">
          <p:sp>
            <p:nvSpPr>
              <p:cNvPr id="37" name="Rectangle 36"/>
              <p:cNvSpPr/>
              <p:nvPr/>
            </p:nvSpPr>
            <p:spPr>
              <a:xfrm>
                <a:off x="4953000" y="8899204"/>
                <a:ext cx="9940029" cy="1015663"/>
              </a:xfrm>
              <a:prstGeom prst="rect">
                <a:avLst/>
              </a:prstGeom>
            </p:spPr>
            <p:txBody>
              <a:bodyPr wrap="none">
                <a:spAutoFit/>
              </a:bodyPr>
              <a:lstStyle/>
              <a:p>
                <a:pPr>
                  <a:lnSpc>
                    <a:spcPct val="150000"/>
                  </a:lnSpc>
                  <a:spcAft>
                    <a:spcPts val="1200"/>
                  </a:spcAft>
                </a:pPr>
                <a:r>
                  <a:rPr lang="en-US" sz="4000" b="1" u="sng">
                    <a:latin typeface="Arial" panose="020B0604020202020204" pitchFamily="34" charset="0"/>
                    <a:ea typeface="Calibri" panose="020F0502020204030204" pitchFamily="34" charset="0"/>
                    <a:cs typeface="Arial" panose="020B0604020202020204" pitchFamily="34" charset="0"/>
                  </a:rPr>
                  <a:t>Chú ý:</a:t>
                </a:r>
                <a:r>
                  <a:rPr lang="en-US"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latin typeface="Cambria Math" panose="02040503050406030204" pitchFamily="18" charset="0"/>
                            <a:ea typeface="Calibri" panose="020F0502020204030204" pitchFamily="34" charset="0"/>
                            <a:cs typeface="Times New Roman" panose="02020603050405020304" pitchFamily="18" charset="0"/>
                          </a:rPr>
                          <m:t>0</m:t>
                        </m:r>
                      </m:e>
                      <m:sup>
                        <m:r>
                          <a:rPr lang="en-US" sz="4000">
                            <a:latin typeface="Cambria Math" panose="02040503050406030204" pitchFamily="18" charset="0"/>
                            <a:ea typeface="Calibri" panose="020F0502020204030204" pitchFamily="34" charset="0"/>
                            <a:cs typeface="Times New Roman" panose="02020603050405020304" pitchFamily="18" charset="0"/>
                          </a:rPr>
                          <m:t>0</m:t>
                        </m:r>
                      </m:sup>
                    </m:sSup>
                  </m:oMath>
                </a14:m>
                <a:r>
                  <a:rPr lang="en-US" sz="40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latin typeface="Cambria Math" panose="02040503050406030204" pitchFamily="18" charset="0"/>
                            <a:ea typeface="Calibri" panose="020F0502020204030204" pitchFamily="34" charset="0"/>
                            <a:cs typeface="Times New Roman" panose="02020603050405020304" pitchFamily="18" charset="0"/>
                          </a:rPr>
                          <m:t>0</m:t>
                        </m:r>
                      </m:e>
                      <m:sup>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sup>
                    </m:sSup>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𝑛</m:t>
                        </m:r>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ℕ</m:t>
                            </m:r>
                          </m:e>
                          <m:sup>
                            <m:r>
                              <a:rPr lang="en-US" sz="4000" i="1">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4000">
                    <a:latin typeface="Arial" panose="020B0604020202020204" pitchFamily="34" charset="0"/>
                    <a:ea typeface="Calibri" panose="020F0502020204030204" pitchFamily="34" charset="0"/>
                    <a:cs typeface="Arial" panose="020B0604020202020204" pitchFamily="34" charset="0"/>
                  </a:rPr>
                  <a:t> không có nghĩa.</a:t>
                </a:r>
              </a:p>
            </p:txBody>
          </p:sp>
        </mc:Choice>
        <mc:Fallback xmlns="">
          <p:sp>
            <p:nvSpPr>
              <p:cNvPr id="37" name="Rectangle 36"/>
              <p:cNvSpPr>
                <a:spLocks noRot="1" noChangeAspect="1" noMove="1" noResize="1" noEditPoints="1" noAdjustHandles="1" noChangeArrowheads="1" noChangeShapeType="1" noTextEdit="1"/>
              </p:cNvSpPr>
              <p:nvPr/>
            </p:nvSpPr>
            <p:spPr>
              <a:xfrm>
                <a:off x="4953000" y="8899204"/>
                <a:ext cx="9940029" cy="1015663"/>
              </a:xfrm>
              <a:prstGeom prst="rect">
                <a:avLst/>
              </a:prstGeom>
              <a:blipFill>
                <a:blip r:embed="rId25"/>
                <a:stretch>
                  <a:fillRect l="-2209" r="-1104" b="-14458"/>
                </a:stretch>
              </a:blipFill>
            </p:spPr>
            <p:txBody>
              <a:bodyPr/>
              <a:lstStyle/>
              <a:p>
                <a:r>
                  <a:rPr lang="en-US">
                    <a:noFill/>
                  </a:rPr>
                  <a:t> </a:t>
                </a:r>
              </a:p>
            </p:txBody>
          </p:sp>
        </mc:Fallback>
      </mc:AlternateContent>
      <p:pic>
        <p:nvPicPr>
          <p:cNvPr id="41" name="Picture 40"/>
          <p:cNvPicPr>
            <a:picLocks noChangeAspect="1"/>
          </p:cNvPicPr>
          <p:nvPr/>
        </p:nvPicPr>
        <p:blipFill>
          <a:blip r:embed="rId26"/>
          <a:stretch>
            <a:fillRect/>
          </a:stretch>
        </p:blipFill>
        <p:spPr>
          <a:xfrm>
            <a:off x="3775677" y="8671877"/>
            <a:ext cx="1048603" cy="1042506"/>
          </a:xfrm>
          <a:prstGeom prst="rect">
            <a:avLst/>
          </a:prstGeom>
        </p:spPr>
      </p:pic>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16522" y="11117"/>
            <a:ext cx="1164686" cy="1231880"/>
          </a:xfrm>
          <a:prstGeom prst="rect">
            <a:avLst/>
          </a:prstGeom>
        </p:spPr>
      </p:pic>
      <p:sp>
        <p:nvSpPr>
          <p:cNvPr id="21" name="Rectangle 20"/>
          <p:cNvSpPr/>
          <p:nvPr/>
        </p:nvSpPr>
        <p:spPr>
          <a:xfrm>
            <a:off x="1219201" y="1089996"/>
            <a:ext cx="3200400" cy="904415"/>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chất</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024" y="8844680"/>
            <a:ext cx="1301562" cy="130156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733800" y="2257585"/>
                <a:ext cx="15247289" cy="901593"/>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r>
                      <a:rPr lang="en-US" sz="4000">
                        <a:latin typeface="Cambria Math" panose="02040503050406030204" pitchFamily="18" charset="0"/>
                        <a:ea typeface="Calibri" panose="020F0502020204030204" pitchFamily="34" charset="0"/>
                        <a:cs typeface="Times New Roman" panose="02020603050405020304" pitchFamily="18" charset="0"/>
                      </a:rPr>
                      <m:t>≠0,</m:t>
                    </m:r>
                    <m:r>
                      <a:rPr lang="en-US" sz="4000" i="1">
                        <a:latin typeface="Cambria Math" panose="02040503050406030204" pitchFamily="18" charset="0"/>
                        <a:ea typeface="Calibri" panose="020F0502020204030204" pitchFamily="34" charset="0"/>
                        <a:cs typeface="Times New Roman" panose="02020603050405020304" pitchFamily="18" charset="0"/>
                      </a:rPr>
                      <m:t>𝑏</m:t>
                    </m:r>
                    <m:r>
                      <a:rPr lang="en-US" sz="4000">
                        <a:latin typeface="Cambria Math" panose="02040503050406030204" pitchFamily="18" charset="0"/>
                        <a:ea typeface="Calibri" panose="020F0502020204030204" pitchFamily="34" charset="0"/>
                        <a:cs typeface="Times New Roman" panose="02020603050405020304" pitchFamily="18" charset="0"/>
                      </a:rPr>
                      <m:t>≠0</m:t>
                    </m:r>
                  </m:oMath>
                </a14:m>
                <a:r>
                  <a:rPr lang="en-US" sz="40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𝑚</m:t>
                    </m:r>
                    <m:r>
                      <a:rPr lang="en-US" sz="4000">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latin typeface="Arial" panose="020B0604020202020204" pitchFamily="34" charset="0"/>
                    <a:ea typeface="Calibri" panose="020F0502020204030204" pitchFamily="34" charset="0"/>
                    <a:cs typeface="Arial" panose="020B0604020202020204" pitchFamily="34" charset="0"/>
                  </a:rPr>
                  <a:t> là các số nguyên, ta có:</a:t>
                </a:r>
              </a:p>
            </p:txBody>
          </p:sp>
        </mc:Choice>
        <mc:Fallback xmlns="">
          <p:sp>
            <p:nvSpPr>
              <p:cNvPr id="4" name="Rectangle 3"/>
              <p:cNvSpPr>
                <a:spLocks noRot="1" noChangeAspect="1" noMove="1" noResize="1" noEditPoints="1" noAdjustHandles="1" noChangeArrowheads="1" noChangeShapeType="1" noTextEdit="1"/>
              </p:cNvSpPr>
              <p:nvPr/>
            </p:nvSpPr>
            <p:spPr>
              <a:xfrm>
                <a:off x="3733800" y="2257585"/>
                <a:ext cx="15247289" cy="901593"/>
              </a:xfrm>
              <a:prstGeom prst="rect">
                <a:avLst/>
              </a:prstGeom>
              <a:blipFill>
                <a:blip r:embed="rId15"/>
                <a:stretch>
                  <a:fillRect l="-1439"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68309" y="2027357"/>
                <a:ext cx="8319649" cy="4944943"/>
              </a:xfrm>
              <a:prstGeom prst="rect">
                <a:avLst/>
              </a:prstGeom>
            </p:spPr>
            <p:txBody>
              <a:bodyPr wrap="non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mP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mr>
                      </m:m>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68309" y="2027357"/>
                <a:ext cx="8319649" cy="494494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511441" y="7357177"/>
                <a:ext cx="14051264" cy="182492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  </a:t>
                </a:r>
                <a:r>
                  <a:rPr lang="en-US" sz="4000">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khi và chỉ 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r>
                      <a:rPr lang="en-US" sz="4000">
                        <a:effectLst/>
                        <a:latin typeface="Cambria Math" panose="02040503050406030204" pitchFamily="18" charset="0"/>
                        <a:ea typeface="Calibri" panose="020F0502020204030204" pitchFamily="34" charset="0"/>
                        <a:cs typeface="Times New Roman" panose="02020603050405020304" pitchFamily="18" charset="0"/>
                      </a:rPr>
                      <m:t>&gt;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	           - </a:t>
                </a:r>
                <a:r>
                  <a:rPr lang="en-US" sz="400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0&lt;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khi và chỉ 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r>
                      <a:rPr lang="en-US" sz="4000">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511441" y="7357177"/>
                <a:ext cx="14051264" cy="1824923"/>
              </a:xfrm>
              <a:prstGeom prst="rect">
                <a:avLst/>
              </a:prstGeom>
              <a:blipFill>
                <a:blip r:embed="rId17"/>
                <a:stretch>
                  <a:fillRect l="-1388" b="-13712"/>
                </a:stretch>
              </a:blipFill>
            </p:spPr>
            <p:txBody>
              <a:bodyPr/>
              <a:lstStyle/>
              <a:p>
                <a:r>
                  <a:rPr lang="en-US">
                    <a:noFill/>
                  </a:rPr>
                  <a:t> </a:t>
                </a:r>
              </a:p>
            </p:txBody>
          </p:sp>
        </mc:Fallback>
      </mc:AlternateContent>
      <p:sp>
        <p:nvSpPr>
          <p:cNvPr id="13" name="Rectangle 12"/>
          <p:cNvSpPr/>
          <p:nvPr/>
        </p:nvSpPr>
        <p:spPr>
          <a:xfrm>
            <a:off x="4386520" y="1103593"/>
            <a:ext cx="11950389" cy="1015663"/>
          </a:xfrm>
          <a:prstGeom prst="rect">
            <a:avLst/>
          </a:prstGeom>
        </p:spPr>
        <p:txBody>
          <a:bodyPr wrap="square">
            <a:spAutoFit/>
          </a:bodyPr>
          <a:lstStyle/>
          <a:p>
            <a:pPr lvl="0">
              <a:lnSpc>
                <a:spcPct val="150000"/>
              </a:lnSpc>
              <a:spcAft>
                <a:spcPts val="12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Tương tự như lũy thừa với số mũ nguyên dương.</a:t>
            </a:r>
          </a:p>
        </p:txBody>
      </p:sp>
      <p:pic>
        <p:nvPicPr>
          <p:cNvPr id="14" name="Picture 13"/>
          <p:cNvPicPr>
            <a:picLocks noChangeAspect="1"/>
          </p:cNvPicPr>
          <p:nvPr/>
        </p:nvPicPr>
        <p:blipFill>
          <a:blip r:embed="rId18"/>
          <a:stretch>
            <a:fillRect/>
          </a:stretch>
        </p:blipFill>
        <p:spPr>
          <a:xfrm>
            <a:off x="16390931" y="290722"/>
            <a:ext cx="1707028" cy="1170533"/>
          </a:xfrm>
          <a:prstGeom prst="rect">
            <a:avLst/>
          </a:prstGeom>
        </p:spPr>
      </p:pic>
      <p:pic>
        <p:nvPicPr>
          <p:cNvPr id="19" name="Picture 18"/>
          <p:cNvPicPr>
            <a:picLocks noChangeAspect="1"/>
          </p:cNvPicPr>
          <p:nvPr/>
        </p:nvPicPr>
        <p:blipFill>
          <a:blip r:embed="rId19"/>
          <a:stretch>
            <a:fillRect/>
          </a:stretch>
        </p:blipFill>
        <p:spPr>
          <a:xfrm>
            <a:off x="15594789" y="7852220"/>
            <a:ext cx="1225402" cy="1201016"/>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2946</Words>
  <Application>Microsoft Office PowerPoint</Application>
  <PresentationFormat>Custom</PresentationFormat>
  <Paragraphs>356</Paragraphs>
  <Slides>58</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Times New Roman</vt:lpstr>
      <vt:lpstr>Cambria Math</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2024-01-18T01:49:13Z</dcterms:modified>
  <dc:identifier>DAFWmbQvuZY</dc:identifier>
</cp:coreProperties>
</file>