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sldIdLst>
    <p:sldId id="260" r:id="rId2"/>
    <p:sldId id="256" r:id="rId3"/>
    <p:sldId id="257" r:id="rId4"/>
    <p:sldId id="259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Cambria Math" panose="02040503050406030204" pitchFamily="18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078"/>
    <a:srgbClr val="0E0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e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5578-682B-4A01-9638-014C16DE1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AAC1EE-97A3-4603-AA67-B9B86F55F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0C8B9-3AC5-46CF-A12A-6DF4288A1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CA0AF-530D-4EBD-B965-8B94F5F1B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59C82-3A0F-48FF-926E-5D04481A0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74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5AAED-E4CB-438E-BAE6-D874C01F5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CA6078-7021-47C7-8ADD-30EB0D4D7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DC22C-267E-4ADC-AF05-BEB721900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CB2E6-036D-489B-AF95-7F191F409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DBCEB-45FD-4CA2-89E1-0743C2C24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777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BF1447-7437-45B5-955F-F450CFC6FB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DF0BE9-59DA-4877-8D0D-735633F5C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A8181-2D82-4E5A-A55B-C3850F308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443D1-9D50-4347-8EF4-C71123BDF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B7A19-FC92-4734-BBA7-FBC0512D2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13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41855-5658-46FC-B1E4-D8A33D040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48DD4-982E-4DF5-83BC-71D4D6BCE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6D471-1D4A-4A93-8DC4-6EC44FFF7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F56D3-DE4D-452A-8EDB-00A20AD17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EE1EB-0B3D-4FD7-B6AB-2BD17542B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91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AF01F-173B-42F4-B79E-090D56ACB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F68C77-CBFA-461F-A51E-325EB9550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E92DB-083F-452B-B9A8-07F35FD15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84B60-C1EA-4B69-AA90-8F1E5FB94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2BA63-766D-48C7-962C-260FED02A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8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F6C79-9DB9-41C2-AB7F-EE2DBD4CB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300A1-412B-4D8E-A682-9491921A93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449AE0-B2AB-4AC5-AD17-D5485CF0B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4E3E69-8221-46DF-8417-9117474D9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0CA87B-A6B0-4084-8ABD-22FC70DE9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FFCA0-2136-413A-9FC4-8666492A9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051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C1165-B1EA-4947-A1FB-D9CF6BE2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49C6E-764C-4F36-94CB-FE2A2DF8C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9B79E8-DF7C-4EBB-9F3B-6BE1496FD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2F9A33-7E46-4A42-A0A4-E18DB17B89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8AAA32-05F2-47FB-B9B2-30397B27C7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0AE778-A2FD-4AD5-B23E-61A0D2506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F383F0-95C5-45CA-90E7-CB2237487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17D151-FD6A-419A-A7B0-CA8BE2A25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50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CD961-234E-4CF8-B0EF-237952B82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917F9D-08A6-466A-864D-D2F376CC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F56FB-BF1A-451B-AFCC-8E5E82A9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5A4458-ED35-410C-9316-3AE12AF06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37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6121E3-1542-49D2-AFE7-215B078A3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B79D1B-E5A5-4FF6-B1AF-3C1CE82BE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32E8B-A5B1-45B5-9A9F-B5EF9E6E9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79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4EF36-1426-4285-828F-C8CFBFE98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C0F19-B360-4B7D-8B84-54564343E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1CC49-77D0-4E31-A9D2-D30F8EDAE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AB92D8-AB77-44F5-B9DD-F7A3C2F63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0A841E-88D4-4D0A-97C4-E4897B618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54F814-BBE2-4CE3-B3C8-C4A938E78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16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247E2-3FF2-44B7-B10F-3C06FDF7C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9E9FEF-3FB3-4E4C-A935-958BA93288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F12C7B-8B90-4958-A986-27D36990B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4EFE80-B253-4A84-BE72-FE1337473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70AA07-12BD-4E8C-B324-9F0CBE23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AF4ED2-925B-495F-9A04-20C40D1E4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91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07F965-6FBF-4E4A-99CF-0D8736C95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41528-4D68-4198-AA39-08CEF828A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95987-3F38-4722-83D8-2292FDC38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C012C-B1B7-47F6-B168-A941E97A73A9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2F808-3920-4A01-9D82-C1D249E03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A23AC-28FD-47E2-A9E1-1773F8543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78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3.emf"/><Relationship Id="rId3" Type="http://schemas.openxmlformats.org/officeDocument/2006/relationships/image" Target="../media/image14.png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8.pn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7.emf"/><Relationship Id="rId4" Type="http://schemas.openxmlformats.org/officeDocument/2006/relationships/image" Target="../media/image19.png"/><Relationship Id="rId9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3.e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0070;p31">
            <a:extLst>
              <a:ext uri="{FF2B5EF4-FFF2-40B4-BE49-F238E27FC236}">
                <a16:creationId xmlns:a16="http://schemas.microsoft.com/office/drawing/2014/main" id="{6FB97275-6204-423E-BC96-B3BB6E34C883}"/>
              </a:ext>
            </a:extLst>
          </p:cNvPr>
          <p:cNvSpPr txBox="1">
            <a:spLocks/>
          </p:cNvSpPr>
          <p:nvPr/>
        </p:nvSpPr>
        <p:spPr>
          <a:xfrm>
            <a:off x="618564" y="1960465"/>
            <a:ext cx="11282083" cy="20064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  <a:p>
            <a:pPr algn="ctr"/>
            <a:r>
              <a:rPr lang="vi-VN" sz="5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§8: TÍNH CHẤT BA ĐƯỜNG CAO CỦA TAM GIÁC</a:t>
            </a:r>
            <a:endParaRPr lang="vi-VN" sz="5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74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F2EF33-5FE6-4D3B-910C-360C16811CA7}"/>
              </a:ext>
            </a:extLst>
          </p:cNvPr>
          <p:cNvSpPr txBox="1"/>
          <p:nvPr/>
        </p:nvSpPr>
        <p:spPr>
          <a:xfrm>
            <a:off x="0" y="669271"/>
            <a:ext cx="1197032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3 – SBT/Tr63:</a:t>
            </a:r>
            <a:endParaRPr lang="en-US" sz="280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 ΔABC cân tại A. Vẽ điểm D sao cho A là trung điểm của BD. Vẽ hai đường cao AE và AF của hai tam giác ABC và ACD. Chứng minh góc EAF </a:t>
            </a:r>
            <a:endParaRPr lang="en-US" sz="2800">
              <a:solidFill>
                <a:srgbClr val="C00000"/>
              </a:solidFill>
            </a:endParaRPr>
          </a:p>
        </p:txBody>
      </p:sp>
      <p:pic>
        <p:nvPicPr>
          <p:cNvPr id="5122" name="Picture 1">
            <a:extLst>
              <a:ext uri="{FF2B5EF4-FFF2-40B4-BE49-F238E27FC236}">
                <a16:creationId xmlns:a16="http://schemas.microsoft.com/office/drawing/2014/main" id="{84C498F0-6EE1-423A-AB0D-56F7DB77E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56" y="2325172"/>
            <a:ext cx="4234728" cy="3950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59C2B5-926D-40CA-9949-CAAFBFB8F271}"/>
              </a:ext>
            </a:extLst>
          </p:cNvPr>
          <p:cNvSpPr txBox="1"/>
          <p:nvPr/>
        </p:nvSpPr>
        <p:spPr>
          <a:xfrm>
            <a:off x="5136776" y="2087828"/>
            <a:ext cx="62414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Xét ΔBAC cân tại A có đường cao AE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1CF9BE-1D5A-4F90-AC66-D51EFAB24364}"/>
              </a:ext>
            </a:extLst>
          </p:cNvPr>
          <p:cNvSpPr txBox="1"/>
          <p:nvPr/>
        </p:nvSpPr>
        <p:spPr>
          <a:xfrm>
            <a:off x="5389700" y="2702931"/>
            <a:ext cx="61583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AE cũng là đường phân giác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C888D731-43F5-484E-BCC9-14B9405654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6780098"/>
              </p:ext>
            </p:extLst>
          </p:nvPr>
        </p:nvGraphicFramePr>
        <p:xfrm>
          <a:off x="5448300" y="3332156"/>
          <a:ext cx="2263928" cy="523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3" name="Equation" r:id="rId4" imgW="990360" imgH="228600" progId="Equation.DSMT4">
                  <p:embed/>
                </p:oleObj>
              </mc:Choice>
              <mc:Fallback>
                <p:oleObj name="Equation" r:id="rId4" imgW="9903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48300" y="3332156"/>
                        <a:ext cx="2263928" cy="5232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9F8F632B-D645-4655-8925-59AEC1598B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0495179"/>
              </p:ext>
            </p:extLst>
          </p:nvPr>
        </p:nvGraphicFramePr>
        <p:xfrm>
          <a:off x="8706360" y="3842053"/>
          <a:ext cx="2263927" cy="511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4" name="Equation" r:id="rId6" imgW="1015920" imgH="228600" progId="Equation.DSMT4">
                  <p:embed/>
                </p:oleObj>
              </mc:Choice>
              <mc:Fallback>
                <p:oleObj name="Equation" r:id="rId6" imgW="101592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6360" y="3842053"/>
                        <a:ext cx="2263927" cy="5117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C9096E18-2886-4DD5-AAE1-29DEBBA9BF1F}"/>
              </a:ext>
            </a:extLst>
          </p:cNvPr>
          <p:cNvSpPr txBox="1"/>
          <p:nvPr/>
        </p:nvSpPr>
        <p:spPr>
          <a:xfrm>
            <a:off x="5212772" y="3908378"/>
            <a:ext cx="35716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Tương tự với ΔCAD </a:t>
            </a:r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15E6B1F2-0108-4B04-8388-CFE6D1C08F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079183"/>
              </p:ext>
            </p:extLst>
          </p:nvPr>
        </p:nvGraphicFramePr>
        <p:xfrm>
          <a:off x="5963237" y="4537603"/>
          <a:ext cx="5011271" cy="554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5" name="Equation" r:id="rId8" imgW="2065803" imgH="228928" progId="Equation.DSMT4">
                  <p:embed/>
                </p:oleObj>
              </mc:Choice>
              <mc:Fallback>
                <p:oleObj name="Equation" r:id="rId8" imgW="2065803" imgH="22892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963237" y="4537603"/>
                        <a:ext cx="5011271" cy="5546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6D3711FA-C708-4B00-96E9-00EE0AEC9F5C}"/>
              </a:ext>
            </a:extLst>
          </p:cNvPr>
          <p:cNvSpPr txBox="1"/>
          <p:nvPr/>
        </p:nvSpPr>
        <p:spPr>
          <a:xfrm>
            <a:off x="5249652" y="4597011"/>
            <a:ext cx="7721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 </a:t>
            </a:r>
            <a:endParaRPr lang="en-US" sz="2800"/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0A83D082-E775-45EB-AAD1-4A4C35FCDC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789521"/>
              </p:ext>
            </p:extLst>
          </p:nvPr>
        </p:nvGraphicFramePr>
        <p:xfrm>
          <a:off x="5351842" y="5217879"/>
          <a:ext cx="3238358" cy="555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6" name="Equation" r:id="rId10" imgW="1333440" imgH="228600" progId="Equation.DSMT4">
                  <p:embed/>
                </p:oleObj>
              </mc:Choice>
              <mc:Fallback>
                <p:oleObj name="Equation" r:id="rId10" imgW="13334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351842" y="5217879"/>
                        <a:ext cx="3238358" cy="5551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E90F25E7-42EA-4207-BBA6-9F9048DF4D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659117"/>
              </p:ext>
            </p:extLst>
          </p:nvPr>
        </p:nvGraphicFramePr>
        <p:xfrm>
          <a:off x="9373347" y="5227833"/>
          <a:ext cx="1601161" cy="526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7" name="Equation" r:id="rId12" imgW="694838" imgH="228928" progId="Equation.DSMT4">
                  <p:embed/>
                </p:oleObj>
              </mc:Choice>
              <mc:Fallback>
                <p:oleObj name="Equation" r:id="rId12" imgW="694838" imgH="22892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373347" y="5227833"/>
                        <a:ext cx="1601161" cy="5264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E401B621-D586-4728-9A96-ED1303FC9E30}"/>
              </a:ext>
            </a:extLst>
          </p:cNvPr>
          <p:cNvSpPr txBox="1"/>
          <p:nvPr/>
        </p:nvSpPr>
        <p:spPr>
          <a:xfrm>
            <a:off x="8623089" y="5276038"/>
            <a:ext cx="7721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hay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705E9AF-8C51-43A5-848F-4CE2905B1A38}"/>
              </a:ext>
            </a:extLst>
          </p:cNvPr>
          <p:cNvSpPr txBox="1"/>
          <p:nvPr/>
        </p:nvSpPr>
        <p:spPr>
          <a:xfrm>
            <a:off x="5212772" y="5898634"/>
            <a:ext cx="61654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 góc EAF vuông</a:t>
            </a:r>
            <a:endParaRPr lang="en-US" sz="2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C6A6D7F-C89A-4CBD-BD74-7DA3842F048B}"/>
              </a:ext>
            </a:extLst>
          </p:cNvPr>
          <p:cNvSpPr/>
          <p:nvPr/>
        </p:nvSpPr>
        <p:spPr>
          <a:xfrm>
            <a:off x="3419352" y="36851"/>
            <a:ext cx="5049520" cy="5892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THỰC HÀNH</a:t>
            </a:r>
          </a:p>
        </p:txBody>
      </p:sp>
    </p:spTree>
    <p:extLst>
      <p:ext uri="{BB962C8B-B14F-4D97-AF65-F5344CB8AC3E}">
        <p14:creationId xmlns:p14="http://schemas.microsoft.com/office/powerpoint/2010/main" val="401894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22" grpId="0"/>
      <p:bldP spid="25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>
            <a:extLst>
              <a:ext uri="{FF2B5EF4-FFF2-40B4-BE49-F238E27FC236}">
                <a16:creationId xmlns:a16="http://schemas.microsoft.com/office/drawing/2014/main" id="{7584B992-9B25-4979-B415-CFA7A5E67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2" y="3180639"/>
            <a:ext cx="3775936" cy="290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2764F37-3DF3-4F89-AF83-EC694B07E29F}"/>
                  </a:ext>
                </a:extLst>
              </p:cNvPr>
              <p:cNvSpPr txBox="1"/>
              <p:nvPr/>
            </p:nvSpPr>
            <p:spPr>
              <a:xfrm>
                <a:off x="34172" y="647485"/>
                <a:ext cx="11953314" cy="14930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000" b="1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Bài 4 – SBT/Tr63:</a:t>
                </a:r>
                <a:endParaRPr lang="en-US" sz="300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00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tam giác ABC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0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30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=65</m:t>
                    </m:r>
                    <m:r>
                      <a:rPr lang="en-US" sz="30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°;</m:t>
                    </m:r>
                    <m:acc>
                      <m:accPr>
                        <m:chr m:val="̂"/>
                        <m:ctrlPr>
                          <a:rPr lang="en-US" sz="30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0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30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=54</m:t>
                    </m:r>
                    <m:r>
                      <a:rPr lang="en-US" sz="30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°.</m:t>
                    </m:r>
                  </m:oMath>
                </a14:m>
                <a:r>
                  <a:rPr lang="en-US" sz="300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 trực tâm H của tam giác ABC. Tính góc AHB.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2764F37-3DF3-4F89-AF83-EC694B07E2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2" y="647485"/>
                <a:ext cx="11953314" cy="1493037"/>
              </a:xfrm>
              <a:prstGeom prst="rect">
                <a:avLst/>
              </a:prstGeom>
              <a:blipFill>
                <a:blip r:embed="rId4"/>
                <a:stretch>
                  <a:fillRect l="-1224" t="-5306" b="-11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81FAFF8C-898C-42DB-8DEA-BD69C5464570}"/>
              </a:ext>
            </a:extLst>
          </p:cNvPr>
          <p:cNvSpPr txBox="1"/>
          <p:nvPr/>
        </p:nvSpPr>
        <p:spPr>
          <a:xfrm>
            <a:off x="3863566" y="2202275"/>
            <a:ext cx="78463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 có: H là giao điểm của hai đường cao AE và BF.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12076B-81C5-4DAB-8613-D752760CC9F8}"/>
              </a:ext>
            </a:extLst>
          </p:cNvPr>
          <p:cNvSpPr txBox="1"/>
          <p:nvPr/>
        </p:nvSpPr>
        <p:spPr>
          <a:xfrm>
            <a:off x="4310458" y="2816073"/>
            <a:ext cx="62125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 tam giác vuông ABE ta có:</a:t>
            </a: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04736E77-7BAA-4C1F-A0FE-4C294577E4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2526434"/>
              </p:ext>
            </p:extLst>
          </p:nvPr>
        </p:nvGraphicFramePr>
        <p:xfrm>
          <a:off x="5497056" y="3378164"/>
          <a:ext cx="4557407" cy="575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Equation" r:id="rId5" imgW="2189586" imgH="276516" progId="Equation.DSMT4">
                  <p:embed/>
                </p:oleObj>
              </mc:Choice>
              <mc:Fallback>
                <p:oleObj name="Equation" r:id="rId5" imgW="2189586" imgH="27651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97056" y="3378164"/>
                        <a:ext cx="4557407" cy="5750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EE17DAF1-BF1B-4004-9EB0-CEDF0509960C}"/>
              </a:ext>
            </a:extLst>
          </p:cNvPr>
          <p:cNvSpPr txBox="1"/>
          <p:nvPr/>
        </p:nvSpPr>
        <p:spPr>
          <a:xfrm>
            <a:off x="4310458" y="3924266"/>
            <a:ext cx="62663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 tam giác vuông BAF ta có:</a:t>
            </a:r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35A1D95E-FC04-44AD-908A-2906082B34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560328"/>
              </p:ext>
            </p:extLst>
          </p:nvPr>
        </p:nvGraphicFramePr>
        <p:xfrm>
          <a:off x="5497056" y="4577274"/>
          <a:ext cx="4579380" cy="577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Equation" r:id="rId7" imgW="2189586" imgH="276516" progId="Equation.DSMT4">
                  <p:embed/>
                </p:oleObj>
              </mc:Choice>
              <mc:Fallback>
                <p:oleObj name="Equation" r:id="rId7" imgW="2189586" imgH="27651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97056" y="4577274"/>
                        <a:ext cx="4579380" cy="5778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E0B81EF2-B9A5-465A-955B-F86744DE9161}"/>
              </a:ext>
            </a:extLst>
          </p:cNvPr>
          <p:cNvSpPr txBox="1"/>
          <p:nvPr/>
        </p:nvSpPr>
        <p:spPr>
          <a:xfrm>
            <a:off x="4310458" y="5191114"/>
            <a:ext cx="62663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 tam giác vuông BAF ta có:</a:t>
            </a:r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584A846C-E69F-4C39-834F-0DFB0E6CAE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5192324"/>
              </p:ext>
            </p:extLst>
          </p:nvPr>
        </p:nvGraphicFramePr>
        <p:xfrm>
          <a:off x="5497056" y="5786376"/>
          <a:ext cx="4162996" cy="597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Equation" r:id="rId9" imgW="1923309" imgH="276516" progId="Equation.DSMT4">
                  <p:embed/>
                </p:oleObj>
              </mc:Choice>
              <mc:Fallback>
                <p:oleObj name="Equation" r:id="rId9" imgW="1923309" imgH="27651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497056" y="5786376"/>
                        <a:ext cx="4162996" cy="5976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54E80748-47D9-4A2E-84A9-615931C0433E}"/>
              </a:ext>
            </a:extLst>
          </p:cNvPr>
          <p:cNvSpPr/>
          <p:nvPr/>
        </p:nvSpPr>
        <p:spPr>
          <a:xfrm>
            <a:off x="3571240" y="32120"/>
            <a:ext cx="5049520" cy="5892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</p:spTree>
    <p:extLst>
      <p:ext uri="{BB962C8B-B14F-4D97-AF65-F5344CB8AC3E}">
        <p14:creationId xmlns:p14="http://schemas.microsoft.com/office/powerpoint/2010/main" val="190048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4B65578-13E8-4CC0-992C-6331D3EEB4DA}"/>
              </a:ext>
            </a:extLst>
          </p:cNvPr>
          <p:cNvSpPr txBox="1"/>
          <p:nvPr/>
        </p:nvSpPr>
        <p:spPr>
          <a:xfrm>
            <a:off x="3557868" y="1608052"/>
            <a:ext cx="6098240" cy="18209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Xem lại các nội dung của bài học.</a:t>
            </a:r>
          </a:p>
          <a:p>
            <a:pPr>
              <a:lnSpc>
                <a:spcPct val="150000"/>
              </a:lnSpc>
            </a:pP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Làm phiếu bài tập tự luận.</a:t>
            </a:r>
          </a:p>
          <a:p>
            <a:pPr>
              <a:lnSpc>
                <a:spcPct val="150000"/>
              </a:lnSpc>
            </a:pP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Đọc trước bài mới.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76CDC9-7872-4EE0-A79E-17A8EBD0BBAD}"/>
              </a:ext>
            </a:extLst>
          </p:cNvPr>
          <p:cNvSpPr txBox="1"/>
          <p:nvPr/>
        </p:nvSpPr>
        <p:spPr>
          <a:xfrm>
            <a:off x="2724151" y="790645"/>
            <a:ext cx="60982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GIAO VIỆC VỀ NHÀ</a:t>
            </a:r>
            <a:endParaRPr lang="en-US" sz="360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770CD38C-69FF-4E95-AB5F-BD8C85AC3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323" y="3771151"/>
            <a:ext cx="4439353" cy="295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529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404151" y="3705034"/>
            <a:ext cx="93836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1: Trong tam giác, đo</a:t>
            </a:r>
            <a:r>
              <a:rPr lang="vi-VN" sz="2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ạn vuông góc kẻ từ một đỉnh</a:t>
            </a:r>
            <a:r>
              <a:rPr lang="en-US" sz="2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một tam giác</a:t>
            </a:r>
            <a:r>
              <a:rPr lang="vi-VN" sz="2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đến đường thẳng chứa cạnh đối diện được gọi là</a:t>
            </a:r>
            <a:r>
              <a:rPr lang="en-US" sz="2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" name="bang a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806332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ap an a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1106008" y="5119532"/>
            <a:ext cx="46504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"/>
            </a:pPr>
            <a:r>
              <a:rPr lang="en-US" sz="2600" b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en-US" sz="2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cao</a:t>
            </a:r>
          </a:p>
        </p:txBody>
      </p:sp>
      <p:sp>
        <p:nvSpPr>
          <p:cNvPr id="27" name="dap an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1106007" y="5981894"/>
            <a:ext cx="46504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600" b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lang="en-US" sz="2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trung tuyến</a:t>
            </a:r>
          </a:p>
        </p:txBody>
      </p:sp>
      <p:sp>
        <p:nvSpPr>
          <p:cNvPr id="31" name="bang b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6135895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ap an b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6435571" y="5129026"/>
            <a:ext cx="46504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600" b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en-US" sz="2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trung trực</a:t>
            </a:r>
          </a:p>
        </p:txBody>
      </p:sp>
      <p:sp>
        <p:nvSpPr>
          <p:cNvPr id="34" name="dap an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71" y="6001730"/>
            <a:ext cx="46504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600" b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lang="en-US" sz="2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phân giác</a:t>
            </a: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2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34294F01-75A2-47C6-8975-F699C21E23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404151" y="3811203"/>
            <a:ext cx="9383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 hỏi 2: </a:t>
            </a: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đường cao của tam giác đi qua mấy điểm?</a:t>
            </a:r>
          </a:p>
        </p:txBody>
      </p:sp>
      <p:sp>
        <p:nvSpPr>
          <p:cNvPr id="15" name="bang b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135895" y="510058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b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435571" y="5202784"/>
            <a:ext cx="46504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1</a:t>
            </a:r>
          </a:p>
        </p:txBody>
      </p:sp>
      <p:sp>
        <p:nvSpPr>
          <p:cNvPr id="27" name="cau hoi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1106008" y="6060425"/>
            <a:ext cx="46504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2</a:t>
            </a: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0</a:t>
            </a: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3</a:t>
            </a: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0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9C01B56-DA3A-41A9-AE57-D9F13F2E19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bang d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135895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135895" y="5094960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d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435573" y="6014256"/>
            <a:ext cx="46504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Trực</a:t>
            </a:r>
            <a:r>
              <a:rPr kumimoji="0" lang="en-US" sz="2600" b="1" i="0" u="none" strike="noStrike" kern="1200" cap="none" spc="0" normalizeH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tâm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407248" y="5114621"/>
            <a:ext cx="46504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Trung tâm</a:t>
            </a: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c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806332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5119531"/>
            <a:ext cx="46504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Trọng</a:t>
            </a:r>
            <a:r>
              <a:rPr kumimoji="0" lang="en-US" sz="2600" b="1" i="0" u="none" strike="noStrike" kern="1200" cap="none" spc="0" normalizeH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tâm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cau hoi c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1106007" y="5989274"/>
            <a:ext cx="46504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Giao tâm</a:t>
            </a: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882B9D5-6C38-41C7-8763-F8D63548CFC0}"/>
              </a:ext>
            </a:extLst>
          </p:cNvPr>
          <p:cNvSpPr txBox="1"/>
          <p:nvPr/>
        </p:nvSpPr>
        <p:spPr>
          <a:xfrm>
            <a:off x="1364255" y="3657094"/>
            <a:ext cx="93836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 hỏi </a:t>
            </a: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 điểm của ba đường cao trong tam giác được gọi là gì?</a:t>
            </a:r>
          </a:p>
        </p:txBody>
      </p:sp>
    </p:spTree>
    <p:extLst>
      <p:ext uri="{BB962C8B-B14F-4D97-AF65-F5344CB8AC3E}">
        <p14:creationId xmlns:p14="http://schemas.microsoft.com/office/powerpoint/2010/main" val="12936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C975AF1-8BB4-444D-993E-F98C38C51C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404151" y="3641801"/>
            <a:ext cx="93836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 hỏi </a:t>
            </a:r>
            <a:r>
              <a:rPr lang="en-US" sz="2800" b="1" noProof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 đường cao của tam giác ABC đồng quy tại điểm nào?</a:t>
            </a:r>
            <a:endParaRPr lang="en-US" altLang="en-US" sz="2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ang c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804609" y="596129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135895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c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1104285" y="6021074"/>
            <a:ext cx="46504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H</a:t>
            </a: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435571" y="5114263"/>
            <a:ext cx="46504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I</a:t>
            </a: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4285" y="5135400"/>
            <a:ext cx="46504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L</a:t>
            </a: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K</a:t>
            </a: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ED5AE6B-6D26-4B58-863F-DFFC4640039B}"/>
              </a:ext>
            </a:extLst>
          </p:cNvPr>
          <p:cNvSpPr/>
          <p:nvPr/>
        </p:nvSpPr>
        <p:spPr>
          <a:xfrm>
            <a:off x="8217453" y="174812"/>
            <a:ext cx="3468041" cy="31616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1">
            <a:extLst>
              <a:ext uri="{FF2B5EF4-FFF2-40B4-BE49-F238E27FC236}">
                <a16:creationId xmlns:a16="http://schemas.microsoft.com/office/drawing/2014/main" id="{827BF80A-C826-4D06-BEA4-983081418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006" y="31724"/>
            <a:ext cx="3683194" cy="340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74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9C01B56-DA3A-41A9-AE57-D9F13F2E19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 hỏi 5: </a:t>
            </a: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 tâm của tam giác vuông:</a:t>
            </a:r>
          </a:p>
        </p:txBody>
      </p:sp>
      <p:sp>
        <p:nvSpPr>
          <p:cNvPr id="15" name="bang d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135895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135895" y="5094960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d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435571" y="6060424"/>
            <a:ext cx="55188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lang="en-US" sz="2600" b="1" noProof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 điểm của cạnh huyền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435571" y="5197161"/>
            <a:ext cx="46504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en-US" sz="2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 bên trong tam giác</a:t>
            </a: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c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806332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5090184"/>
            <a:ext cx="46504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en-US" sz="2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 bên ngoài tam giác</a:t>
            </a:r>
          </a:p>
        </p:txBody>
      </p:sp>
      <p:sp>
        <p:nvSpPr>
          <p:cNvPr id="34" name="cau hoi c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1106008" y="6060424"/>
            <a:ext cx="46504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lang="en-US" sz="2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 với đỉnh góc vuông</a:t>
            </a: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16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F5C6D8C-78BF-4EDD-A21E-594B5E132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1686"/>
            <a:ext cx="1052204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1 - SBT/Tr63</a:t>
            </a:r>
            <a:endParaRPr kumimoji="0" lang="en-US" altLang="en-US" sz="2800" b="0" i="0" u="none" strike="noStrike" cap="none" normalizeH="0" baseline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 hình bên. Hãy chứng minh AC, EK và BD cùng đi qua một điểm.</a:t>
            </a:r>
            <a:endParaRPr kumimoji="0" lang="en-US" altLang="en-US" sz="2800" b="0" i="0" u="none" strike="noStrike" cap="none" normalizeH="0" baseline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9" name="Picture 1">
            <a:extLst>
              <a:ext uri="{FF2B5EF4-FFF2-40B4-BE49-F238E27FC236}">
                <a16:creationId xmlns:a16="http://schemas.microsoft.com/office/drawing/2014/main" id="{AC3F370D-80E0-4258-A5BE-C64AD0E08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623" y="2109057"/>
            <a:ext cx="4074460" cy="246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AE8433-94B4-4E9B-924B-748BE89B2E04}"/>
              </a:ext>
            </a:extLst>
          </p:cNvPr>
          <p:cNvSpPr txBox="1"/>
          <p:nvPr/>
        </p:nvSpPr>
        <p:spPr>
          <a:xfrm>
            <a:off x="147918" y="2069171"/>
            <a:ext cx="616547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Gọi M là giao điểm của AC và BD.</a:t>
            </a:r>
          </a:p>
        </p:txBody>
      </p:sp>
      <p:pic>
        <p:nvPicPr>
          <p:cNvPr id="2051" name="Picture 1">
            <a:extLst>
              <a:ext uri="{FF2B5EF4-FFF2-40B4-BE49-F238E27FC236}">
                <a16:creationId xmlns:a16="http://schemas.microsoft.com/office/drawing/2014/main" id="{0FB0C516-2927-4895-8C00-53F01FF76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499" y="2207237"/>
            <a:ext cx="3953436" cy="372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5D87117-0384-41CA-93C3-ED0F166C96BC}"/>
              </a:ext>
            </a:extLst>
          </p:cNvPr>
          <p:cNvSpPr txBox="1"/>
          <p:nvPr/>
        </p:nvSpPr>
        <p:spPr>
          <a:xfrm>
            <a:off x="336177" y="2666672"/>
            <a:ext cx="623271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Xét tam giác MAB, ta có: </a:t>
            </a:r>
          </a:p>
          <a:p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 là giao điểm của hai đường cao AD và BC.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3AA0B0-C842-4175-8046-9C1A037A4403}"/>
              </a:ext>
            </a:extLst>
          </p:cNvPr>
          <p:cNvSpPr txBox="1"/>
          <p:nvPr/>
        </p:nvSpPr>
        <p:spPr>
          <a:xfrm>
            <a:off x="336177" y="3703071"/>
            <a:ext cx="62327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=&gt; E là trực tâm của tam giác MAB.</a:t>
            </a:r>
            <a:endParaRPr lang="en-US" sz="26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F4A4F7-5406-46F6-9783-B30A2E393298}"/>
              </a:ext>
            </a:extLst>
          </p:cNvPr>
          <p:cNvSpPr txBox="1"/>
          <p:nvPr/>
        </p:nvSpPr>
        <p:spPr>
          <a:xfrm>
            <a:off x="302560" y="4405629"/>
            <a:ext cx="62327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=&gt; EK là đường cao thứ ba ứng với cạnh AB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4EA8EA-ADAE-4ED8-A855-DC5F5BD10B78}"/>
              </a:ext>
            </a:extLst>
          </p:cNvPr>
          <p:cNvSpPr txBox="1"/>
          <p:nvPr/>
        </p:nvSpPr>
        <p:spPr>
          <a:xfrm>
            <a:off x="336177" y="5041919"/>
            <a:ext cx="616547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=&gt;  EK đi qua 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DC752C-65B1-4180-A383-575DA32F11AC}"/>
              </a:ext>
            </a:extLst>
          </p:cNvPr>
          <p:cNvSpPr txBox="1"/>
          <p:nvPr/>
        </p:nvSpPr>
        <p:spPr>
          <a:xfrm>
            <a:off x="147918" y="5684600"/>
            <a:ext cx="62327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 AC, EK và BD cùng đi qua một điểm M</a:t>
            </a:r>
            <a:endParaRPr lang="en-US" sz="26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8E75C1-2F60-4A13-9699-131AE38AED24}"/>
              </a:ext>
            </a:extLst>
          </p:cNvPr>
          <p:cNvSpPr/>
          <p:nvPr/>
        </p:nvSpPr>
        <p:spPr>
          <a:xfrm>
            <a:off x="4195481" y="28559"/>
            <a:ext cx="3551219" cy="5892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04961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5" grpId="0"/>
      <p:bldP spid="18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FB6885-41E5-41BD-93C6-C81914224B78}"/>
              </a:ext>
            </a:extLst>
          </p:cNvPr>
          <p:cNvSpPr txBox="1"/>
          <p:nvPr/>
        </p:nvSpPr>
        <p:spPr>
          <a:xfrm>
            <a:off x="0" y="0"/>
            <a:ext cx="119140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1 – SGK/Tr78: </a:t>
            </a:r>
            <a:endParaRPr lang="en-US" sz="280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 tam giác ABC vuông tại A. Lấy điểm H thuộc cạnh AB. Vẽ HM vuông góc với BC tại M. Tia MH cắt tia CA tại N. Chứng minh rằng CH vuông góc với NB.</a:t>
            </a:r>
          </a:p>
        </p:txBody>
      </p:sp>
      <p:pic>
        <p:nvPicPr>
          <p:cNvPr id="3074" name="Picture 1">
            <a:extLst>
              <a:ext uri="{FF2B5EF4-FFF2-40B4-BE49-F238E27FC236}">
                <a16:creationId xmlns:a16="http://schemas.microsoft.com/office/drawing/2014/main" id="{A5614482-3FA9-4D4E-BCF3-2324B0193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03" y="1899210"/>
            <a:ext cx="4562465" cy="412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173E6E2-BF94-4E87-8B21-44A0902D310A}"/>
              </a:ext>
            </a:extLst>
          </p:cNvPr>
          <p:cNvSpPr txBox="1"/>
          <p:nvPr/>
        </p:nvSpPr>
        <p:spPr>
          <a:xfrm>
            <a:off x="5278344" y="1899210"/>
            <a:ext cx="6463553" cy="1043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Tam giác HBN có:</a:t>
            </a:r>
          </a:p>
          <a:p>
            <a:pPr>
              <a:lnSpc>
                <a:spcPct val="115000"/>
              </a:lnSpc>
            </a:pP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BM và NA là hai đường cao cắt nhau tại 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7B87B9-97D2-4D8F-A436-395D96B4952A}"/>
              </a:ext>
            </a:extLst>
          </p:cNvPr>
          <p:cNvSpPr txBox="1"/>
          <p:nvPr/>
        </p:nvSpPr>
        <p:spPr>
          <a:xfrm>
            <a:off x="5427382" y="3154950"/>
            <a:ext cx="6165476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C là trực tâm của tam giác HBN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A35C46-FB90-45A7-B2A1-4FA41DF4975A}"/>
              </a:ext>
            </a:extLst>
          </p:cNvPr>
          <p:cNvSpPr txBox="1"/>
          <p:nvPr/>
        </p:nvSpPr>
        <p:spPr>
          <a:xfrm>
            <a:off x="5427382" y="4084775"/>
            <a:ext cx="61654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=&gt; CH vuông góc với NB.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15923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9543CFC-72FD-4ED3-9DEE-53654EBDBD52}"/>
              </a:ext>
            </a:extLst>
          </p:cNvPr>
          <p:cNvSpPr txBox="1"/>
          <p:nvPr/>
        </p:nvSpPr>
        <p:spPr>
          <a:xfrm>
            <a:off x="-2240" y="0"/>
            <a:ext cx="1219424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2 – SBT/Tr63:</a:t>
            </a:r>
            <a:endParaRPr lang="en-US" sz="300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0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 tam giác ABC cân tại A, vẽ đường trung tuyến AM. Qua A vẽ đường thẳng d vuông góc với AM. Chứng minh d//BC</a:t>
            </a:r>
          </a:p>
        </p:txBody>
      </p:sp>
      <p:pic>
        <p:nvPicPr>
          <p:cNvPr id="4098" name="Picture 1">
            <a:extLst>
              <a:ext uri="{FF2B5EF4-FFF2-40B4-BE49-F238E27FC236}">
                <a16:creationId xmlns:a16="http://schemas.microsoft.com/office/drawing/2014/main" id="{2B778FE0-4CAB-43F3-A7EC-417B7B20C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27" y="1739434"/>
            <a:ext cx="5093823" cy="436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1D3916-6E4D-4B38-A8F7-8AF74F8A049F}"/>
              </a:ext>
            </a:extLst>
          </p:cNvPr>
          <p:cNvSpPr txBox="1"/>
          <p:nvPr/>
        </p:nvSpPr>
        <p:spPr>
          <a:xfrm>
            <a:off x="6285685" y="2430385"/>
            <a:ext cx="6172200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 có: ΔAMB=ΔAMC (c.c.c)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F93C4542-3EA8-48DE-BC15-7DDA5E0980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7221468"/>
              </p:ext>
            </p:extLst>
          </p:nvPr>
        </p:nvGraphicFramePr>
        <p:xfrm>
          <a:off x="6541653" y="3058277"/>
          <a:ext cx="4632176" cy="103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Equation" r:id="rId4" imgW="1879560" imgH="419040" progId="Equation.DSMT4">
                  <p:embed/>
                </p:oleObj>
              </mc:Choice>
              <mc:Fallback>
                <p:oleObj name="Equation" r:id="rId4" imgW="18795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41653" y="3058277"/>
                        <a:ext cx="4632176" cy="1032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8670EC26-3454-4148-B9E2-32C39BD79E0C}"/>
              </a:ext>
            </a:extLst>
          </p:cNvPr>
          <p:cNvSpPr txBox="1"/>
          <p:nvPr/>
        </p:nvSpPr>
        <p:spPr>
          <a:xfrm>
            <a:off x="6541653" y="4091127"/>
            <a:ext cx="6317672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AM  vuông góc với BC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FE33E7-9ED1-4C70-AFBC-623AA80460EF}"/>
              </a:ext>
            </a:extLst>
          </p:cNvPr>
          <p:cNvSpPr txBox="1"/>
          <p:nvPr/>
        </p:nvSpPr>
        <p:spPr>
          <a:xfrm>
            <a:off x="6285685" y="4849927"/>
            <a:ext cx="6504708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>
              <a:lnSpc>
                <a:spcPct val="115000"/>
              </a:lnSpc>
            </a:pP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 AM vuông góc với d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89AC1F-863D-4327-B8DC-E670199D5C2D}"/>
              </a:ext>
            </a:extLst>
          </p:cNvPr>
          <p:cNvSpPr txBox="1"/>
          <p:nvPr/>
        </p:nvSpPr>
        <p:spPr>
          <a:xfrm>
            <a:off x="6119431" y="5597158"/>
            <a:ext cx="65047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 d//BC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02780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6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613</Words>
  <PresentationFormat>Widescreen</PresentationFormat>
  <Paragraphs>69</Paragraphs>
  <Slides>12</Slides>
  <Notes>0</Notes>
  <HiddenSlides>0</HiddenSlides>
  <MMClips>20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Wingdings</vt:lpstr>
      <vt:lpstr>Arial</vt:lpstr>
      <vt:lpstr>Times New Roman</vt:lpstr>
      <vt:lpstr>Cambria Math</vt:lpstr>
      <vt:lpstr>Calibri Light</vt:lpstr>
      <vt:lpstr>Calibri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ModifiedBy/>
  <dcterms:created xsi:type="dcterms:W3CDTF">2021-08-13T05:23:56Z</dcterms:created>
  <dcterms:modified xsi:type="dcterms:W3CDTF">2022-07-25T00:44:19Z</dcterms:modified>
</cp:coreProperties>
</file>