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4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5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6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7.xml" ContentType="application/vnd.openxmlformats-officedocument.theme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theme/theme8.xml" ContentType="application/vnd.openxmlformats-officedocument.theme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theme/theme9.xml" ContentType="application/vnd.openxmlformats-officedocument.theme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88" r:id="rId3"/>
    <p:sldMasterId id="2147483703" r:id="rId4"/>
    <p:sldMasterId id="2147483718" r:id="rId5"/>
    <p:sldMasterId id="2147483731" r:id="rId6"/>
    <p:sldMasterId id="2147483744" r:id="rId7"/>
    <p:sldMasterId id="2147483757" r:id="rId8"/>
    <p:sldMasterId id="2147483773" r:id="rId9"/>
    <p:sldMasterId id="2147483791" r:id="rId10"/>
  </p:sldMasterIdLst>
  <p:notesMasterIdLst>
    <p:notesMasterId r:id="rId49"/>
  </p:notesMasterIdLst>
  <p:sldIdLst>
    <p:sldId id="256" r:id="rId11"/>
    <p:sldId id="285" r:id="rId12"/>
    <p:sldId id="286" r:id="rId13"/>
    <p:sldId id="258" r:id="rId14"/>
    <p:sldId id="259" r:id="rId15"/>
    <p:sldId id="263" r:id="rId16"/>
    <p:sldId id="264" r:id="rId17"/>
    <p:sldId id="304" r:id="rId18"/>
    <p:sldId id="305" r:id="rId19"/>
    <p:sldId id="303" r:id="rId20"/>
    <p:sldId id="267" r:id="rId21"/>
    <p:sldId id="284" r:id="rId22"/>
    <p:sldId id="268" r:id="rId23"/>
    <p:sldId id="306" r:id="rId24"/>
    <p:sldId id="287" r:id="rId25"/>
    <p:sldId id="270" r:id="rId26"/>
    <p:sldId id="269" r:id="rId27"/>
    <p:sldId id="273" r:id="rId28"/>
    <p:sldId id="274" r:id="rId29"/>
    <p:sldId id="277" r:id="rId30"/>
    <p:sldId id="276" r:id="rId31"/>
    <p:sldId id="275" r:id="rId32"/>
    <p:sldId id="278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slide" Target="slides/slide29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42" Type="http://schemas.openxmlformats.org/officeDocument/2006/relationships/slide" Target="slides/slide32.xml"/><Relationship Id="rId47" Type="http://schemas.openxmlformats.org/officeDocument/2006/relationships/slide" Target="slides/slide37.xml"/><Relationship Id="rId50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9" Type="http://schemas.openxmlformats.org/officeDocument/2006/relationships/slide" Target="slides/slide19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40" Type="http://schemas.openxmlformats.org/officeDocument/2006/relationships/slide" Target="slides/slide30.xml"/><Relationship Id="rId45" Type="http://schemas.openxmlformats.org/officeDocument/2006/relationships/slide" Target="slides/slide35.xml"/><Relationship Id="rId53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4" Type="http://schemas.openxmlformats.org/officeDocument/2006/relationships/slide" Target="slides/slide34.xml"/><Relationship Id="rId52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43" Type="http://schemas.openxmlformats.org/officeDocument/2006/relationships/slide" Target="slides/slide33.xml"/><Relationship Id="rId48" Type="http://schemas.openxmlformats.org/officeDocument/2006/relationships/slide" Target="slides/slide38.xml"/><Relationship Id="rId8" Type="http://schemas.openxmlformats.org/officeDocument/2006/relationships/slideMaster" Target="slideMasters/slideMaster8.xml"/><Relationship Id="rId51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slide" Target="slides/slide28.xml"/><Relationship Id="rId46" Type="http://schemas.openxmlformats.org/officeDocument/2006/relationships/slide" Target="slides/slide36.xml"/><Relationship Id="rId20" Type="http://schemas.openxmlformats.org/officeDocument/2006/relationships/slide" Target="slides/slide10.xml"/><Relationship Id="rId41" Type="http://schemas.openxmlformats.org/officeDocument/2006/relationships/slide" Target="slides/slide3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4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A7F830-CC64-4E70-BCA7-CCF998E27431}" type="datetimeFigureOut">
              <a:rPr lang="en-US" smtClean="0"/>
              <a:pPr/>
              <a:t>3/9/2021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53345D-5A5C-41A3-9AED-BACB786A77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9654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F92059E-BDF8-49A3-ACF0-42054CF1C005}" type="slidenum">
              <a:rPr lang="en-US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897D058-4F61-46F1-B081-8450482B9EC5}" type="slidenum">
              <a:rPr lang="en-US" sz="1200">
                <a:solidFill>
                  <a:prstClr val="black"/>
                </a:solidFill>
                <a:latin typeface="Arial" pitchFamily="34" charset="0"/>
              </a:rPr>
              <a:pPr eaLnBrk="1" hangingPunct="1"/>
              <a:t>6</a:t>
            </a:fld>
            <a:endParaRPr lang="en-US" sz="120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28C7E45-B84F-417F-95FA-7F00455A045E}" type="slidenum">
              <a:rPr lang="en-US" sz="1200">
                <a:solidFill>
                  <a:prstClr val="black"/>
                </a:solidFill>
                <a:latin typeface="Arial" pitchFamily="34" charset="0"/>
              </a:rPr>
              <a:pPr eaLnBrk="1" hangingPunct="1"/>
              <a:t>7</a:t>
            </a:fld>
            <a:endParaRPr lang="en-US" sz="120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3BB325E-7602-4D25-BD2C-D8F42EA51589}" type="slidenum">
              <a:rPr lang="en-US" sz="1200">
                <a:solidFill>
                  <a:prstClr val="black"/>
                </a:solidFill>
                <a:latin typeface="Arial" pitchFamily="34" charset="0"/>
              </a:rPr>
              <a:pPr eaLnBrk="1" hangingPunct="1"/>
              <a:t>11</a:t>
            </a:fld>
            <a:endParaRPr lang="en-US" sz="120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F1E6D56-054C-4FA8-BC06-0B8BFCB19F52}" type="slidenum">
              <a:rPr lang="en-US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7680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9849D094-4708-4318-93F2-999528FB1517}" type="slidenum">
              <a:rPr lang="en-US" sz="1200">
                <a:solidFill>
                  <a:prstClr val="black"/>
                </a:solidFill>
                <a:cs typeface="Arial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 sz="120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189A68-044A-4F25-B4E7-503CA860630F}" type="slidenum">
              <a:rPr lang="en-US" smtClean="0">
                <a:solidFill>
                  <a:prstClr val="black"/>
                </a:solidFill>
              </a:rPr>
              <a:pPr/>
              <a:t>28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C9D575CA-5BBA-49A0-B6DF-EE2B86308B5E}" type="slidenum">
              <a:rPr lang="en-US" smtClean="0">
                <a:solidFill>
                  <a:prstClr val="black"/>
                </a:solidFill>
                <a:latin typeface="Arial" charset="0"/>
              </a:rPr>
              <a:pPr/>
              <a:t>38</a:t>
            </a:fld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0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951611-88D7-4E52-9447-5D57BCB8518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43183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F279F3-0DFE-4112-B668-E98196BA29F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319231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601B7E-D921-4236-A044-EF51F7B65AF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7249508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0B49D3-8849-4D9C-AAA4-A2031BEBFDA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944336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9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3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3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93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93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1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1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1"/>
          </a:xfrm>
        </p:spPr>
        <p:txBody>
          <a:bodyPr/>
          <a:lstStyle>
            <a:lvl1pPr>
              <a:defRPr/>
            </a:lvl1pPr>
          </a:lstStyle>
          <a:p>
            <a:fld id="{E5E9F1F5-0889-46C5-BC96-D99A1A2C614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1377323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3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93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1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1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1"/>
          </a:xfrm>
        </p:spPr>
        <p:txBody>
          <a:bodyPr/>
          <a:lstStyle>
            <a:lvl1pPr>
              <a:defRPr/>
            </a:lvl1pPr>
          </a:lstStyle>
          <a:p>
            <a:fld id="{7A375E63-2D7B-4EA6-885E-CA553082F43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8590019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40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1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1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1"/>
          </a:xfrm>
        </p:spPr>
        <p:txBody>
          <a:bodyPr/>
          <a:lstStyle>
            <a:lvl1pPr>
              <a:defRPr/>
            </a:lvl1pPr>
          </a:lstStyle>
          <a:p>
            <a:fld id="{0BC31AEE-FE20-4558-B437-1A13DA0BCFB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8739741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3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93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1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1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1"/>
          </a:xfrm>
        </p:spPr>
        <p:txBody>
          <a:bodyPr/>
          <a:lstStyle>
            <a:lvl1pPr>
              <a:defRPr/>
            </a:lvl1pPr>
          </a:lstStyle>
          <a:p>
            <a:fld id="{6FBBE0EF-506F-4DB1-8C97-B9044D91F1E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6489916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9C3E4239-B827-40F8-AF3B-69BD31781F1A}" type="datetimeFigureOut">
              <a:rPr lang="en-US" smtClean="0"/>
              <a:pPr/>
              <a:t>3/9/2021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BEE132D9-B5A0-4B85-B64D-F7CB91332E1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6208565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E4239-B827-40F8-AF3B-69BD31781F1A}" type="datetimeFigureOut">
              <a:rPr lang="en-US" smtClean="0"/>
              <a:pPr/>
              <a:t>3/9/2021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132D9-B5A0-4B85-B64D-F7CB91332E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643436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E4239-B827-40F8-AF3B-69BD31781F1A}" type="datetimeFigureOut">
              <a:rPr lang="en-US" smtClean="0"/>
              <a:pPr/>
              <a:t>3/9/2021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132D9-B5A0-4B85-B64D-F7CB91332E1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8003722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E4239-B827-40F8-AF3B-69BD31781F1A}" type="datetimeFigureOut">
              <a:rPr lang="en-US" smtClean="0"/>
              <a:pPr/>
              <a:t>3/9/2021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132D9-B5A0-4B85-B64D-F7CB91332E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1014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7C2A8A-13D2-48B3-812F-A311C6F0CA9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8667947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E4239-B827-40F8-AF3B-69BD31781F1A}" type="datetimeFigureOut">
              <a:rPr lang="en-US" smtClean="0"/>
              <a:pPr/>
              <a:t>3/9/2021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132D9-B5A0-4B85-B64D-F7CB91332E1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4952857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E4239-B827-40F8-AF3B-69BD31781F1A}" type="datetimeFigureOut">
              <a:rPr lang="en-US" smtClean="0"/>
              <a:pPr/>
              <a:t>3/9/2021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132D9-B5A0-4B85-B64D-F7CB91332E1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5604765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E4239-B827-40F8-AF3B-69BD31781F1A}" type="datetimeFigureOut">
              <a:rPr lang="en-US" smtClean="0"/>
              <a:pPr/>
              <a:t>3/9/2021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132D9-B5A0-4B85-B64D-F7CB91332E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883061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E4239-B827-40F8-AF3B-69BD31781F1A}" type="datetimeFigureOut">
              <a:rPr lang="en-US" smtClean="0"/>
              <a:pPr/>
              <a:t>3/9/2021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132D9-B5A0-4B85-B64D-F7CB91332E1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1532202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E4239-B827-40F8-AF3B-69BD31781F1A}" type="datetimeFigureOut">
              <a:rPr lang="en-US" smtClean="0"/>
              <a:pPr/>
              <a:t>3/9/2021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132D9-B5A0-4B85-B64D-F7CB91332E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650727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E4239-B827-40F8-AF3B-69BD31781F1A}" type="datetimeFigureOut">
              <a:rPr lang="en-US" smtClean="0"/>
              <a:pPr/>
              <a:t>3/9/2021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132D9-B5A0-4B85-B64D-F7CB91332E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344234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E4239-B827-40F8-AF3B-69BD31781F1A}" type="datetimeFigureOut">
              <a:rPr lang="en-US" smtClean="0"/>
              <a:pPr/>
              <a:t>3/9/2021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132D9-B5A0-4B85-B64D-F7CB91332E1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7783089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E4239-B827-40F8-AF3B-69BD31781F1A}" type="datetimeFigureOut">
              <a:rPr lang="en-US" smtClean="0"/>
              <a:pPr/>
              <a:t>3/9/2021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132D9-B5A0-4B85-B64D-F7CB91332E1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094387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E4239-B827-40F8-AF3B-69BD31781F1A}" type="datetimeFigureOut">
              <a:rPr lang="en-US" smtClean="0"/>
              <a:pPr/>
              <a:t>3/9/2021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132D9-B5A0-4B85-B64D-F7CB91332E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601507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E4239-B827-40F8-AF3B-69BD31781F1A}" type="datetimeFigureOut">
              <a:rPr lang="en-US" smtClean="0"/>
              <a:pPr/>
              <a:t>3/9/2021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132D9-B5A0-4B85-B64D-F7CB91332E1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35219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40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1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1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1"/>
          </a:xfrm>
        </p:spPr>
        <p:txBody>
          <a:bodyPr/>
          <a:lstStyle>
            <a:lvl1pPr>
              <a:defRPr/>
            </a:lvl1pPr>
          </a:lstStyle>
          <a:p>
            <a:fld id="{84C12FE9-658D-4BCB-A805-5216D43E262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0441211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E4239-B827-40F8-AF3B-69BD31781F1A}" type="datetimeFigureOut">
              <a:rPr lang="en-US" smtClean="0"/>
              <a:pPr/>
              <a:t>3/9/2021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132D9-B5A0-4B85-B64D-F7CB91332E1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740812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E4239-B827-40F8-AF3B-69BD31781F1A}" type="datetimeFigureOut">
              <a:rPr lang="en-US" smtClean="0"/>
              <a:pPr/>
              <a:t>3/9/2021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132D9-B5A0-4B85-B64D-F7CB91332E1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796690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E4239-B827-40F8-AF3B-69BD31781F1A}" type="datetimeFigureOut">
              <a:rPr lang="en-US" smtClean="0"/>
              <a:pPr/>
              <a:t>3/9/2021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132D9-B5A0-4B85-B64D-F7CB91332E1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3635676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E4239-B827-40F8-AF3B-69BD31781F1A}" type="datetimeFigureOut">
              <a:rPr lang="en-US" smtClean="0"/>
              <a:pPr/>
              <a:t>3/9/2021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132D9-B5A0-4B85-B64D-F7CB91332E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824024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E4239-B827-40F8-AF3B-69BD31781F1A}" type="datetimeFigureOut">
              <a:rPr lang="en-US" smtClean="0"/>
              <a:pPr/>
              <a:t>3/9/2021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132D9-B5A0-4B85-B64D-F7CB91332E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347945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E4239-B827-40F8-AF3B-69BD31781F1A}" type="datetimeFigureOut">
              <a:rPr lang="en-US" smtClean="0"/>
              <a:pPr/>
              <a:t>3/9/2021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132D9-B5A0-4B85-B64D-F7CB91332E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498426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E4239-B827-40F8-AF3B-69BD31781F1A}" type="datetimeFigureOut">
              <a:rPr lang="en-US" smtClean="0"/>
              <a:pPr/>
              <a:t>3/9/2021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132D9-B5A0-4B85-B64D-F7CB91332E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625295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E4239-B827-40F8-AF3B-69BD31781F1A}" type="datetimeFigureOut">
              <a:rPr lang="en-US" smtClean="0"/>
              <a:pPr/>
              <a:t>3/9/2021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132D9-B5A0-4B85-B64D-F7CB91332E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601828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E4239-B827-40F8-AF3B-69BD31781F1A}" type="datetimeFigureOut">
              <a:rPr lang="en-US" smtClean="0"/>
              <a:pPr/>
              <a:t>3/9/2021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132D9-B5A0-4B85-B64D-F7CB91332E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214658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E4239-B827-40F8-AF3B-69BD31781F1A}" type="datetimeFigureOut">
              <a:rPr lang="en-US" smtClean="0"/>
              <a:pPr/>
              <a:t>3/9/2021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132D9-B5A0-4B85-B64D-F7CB91332E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5271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0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68A4C2-8FFC-4C88-9C07-4BD981BFA8B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6109232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E4239-B827-40F8-AF3B-69BD31781F1A}" type="datetimeFigureOut">
              <a:rPr lang="en-US" smtClean="0"/>
              <a:pPr/>
              <a:t>3/9/2021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132D9-B5A0-4B85-B64D-F7CB91332E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244926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E4239-B827-40F8-AF3B-69BD31781F1A}" type="datetimeFigureOut">
              <a:rPr lang="en-US" smtClean="0"/>
              <a:pPr/>
              <a:t>3/9/2021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132D9-B5A0-4B85-B64D-F7CB91332E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225347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E4239-B827-40F8-AF3B-69BD31781F1A}" type="datetimeFigureOut">
              <a:rPr lang="en-US" smtClean="0"/>
              <a:pPr/>
              <a:t>3/9/2021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132D9-B5A0-4B85-B64D-F7CB91332E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142920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E4239-B827-40F8-AF3B-69BD31781F1A}" type="datetimeFigureOut">
              <a:rPr lang="en-US" smtClean="0"/>
              <a:pPr/>
              <a:t>3/9/2021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132D9-B5A0-4B85-B64D-F7CB91332E1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47326539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E4239-B827-40F8-AF3B-69BD31781F1A}" type="datetimeFigureOut">
              <a:rPr lang="en-US" smtClean="0"/>
              <a:pPr/>
              <a:t>3/9/2021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132D9-B5A0-4B85-B64D-F7CB91332E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426536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E4239-B827-40F8-AF3B-69BD31781F1A}" type="datetimeFigureOut">
              <a:rPr lang="en-US" smtClean="0"/>
              <a:pPr/>
              <a:t>3/9/2021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132D9-B5A0-4B85-B64D-F7CB91332E1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21138210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E4239-B827-40F8-AF3B-69BD31781F1A}" type="datetimeFigureOut">
              <a:rPr lang="en-US" smtClean="0"/>
              <a:pPr/>
              <a:t>3/9/2021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132D9-B5A0-4B85-B64D-F7CB91332E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052234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E4239-B827-40F8-AF3B-69BD31781F1A}" type="datetimeFigureOut">
              <a:rPr lang="en-US" smtClean="0"/>
              <a:pPr/>
              <a:t>3/9/2021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132D9-B5A0-4B85-B64D-F7CB91332E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480778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E4239-B827-40F8-AF3B-69BD31781F1A}" type="datetimeFigureOut">
              <a:rPr lang="en-US" smtClean="0"/>
              <a:pPr/>
              <a:t>3/9/2021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132D9-B5A0-4B85-B64D-F7CB91332E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9254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03697B-DA39-4E18-90E6-2592E2F64FA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48279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64BFCB-DDBF-4A23-B004-3DDFF0D61C5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65660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D3E1E4-2FCE-41BD-BDB1-795B63269EA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8645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7FF60C-4164-4735-8E4C-1F5F88208DC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47067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9F0C52-BB77-4538-962F-A57CA69E6B1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02262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0DEA35-8AF9-465B-A173-CD8671B3CA9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1292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1BE321-410A-45B5-9DB7-0727C3B775F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15819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8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8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4B3816-38A5-4E2C-B367-67114574D61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12470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2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06C550-485B-4765-A3F5-77056444BC2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63765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579BA9-FE95-44BD-BAC9-C1C64E500E5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15781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CACCD4-7944-4AEC-9903-3DB991B707F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779121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40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7ABB21-D568-4697-9E7B-D04CD961A25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81911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9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3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3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94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94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A819C6-FAFF-4433-9B2A-C55EA8C7422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883296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46" y="214318"/>
            <a:ext cx="7793037" cy="146208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145088" y="2017713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145088" y="4151313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1162050" y="6243639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657600" y="6243639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7042150" y="6243639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24444B-C5D2-43E1-B0CC-7FA13379B93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1412634"/>
      </p:ext>
    </p:extLst>
  </p:cSld>
  <p:clrMapOvr>
    <a:masterClrMapping/>
  </p:clrMapOvr>
  <p:transition>
    <p:zoom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0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68A4C2-8FFC-4C88-9C07-4BD981BFA8B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851574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03697B-DA39-4E18-90E6-2592E2F64FA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734700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64BFCB-DDBF-4A23-B004-3DDFF0D61C5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79329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31B034-24CD-4E9B-8B8A-B8D62867703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928309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D3E1E4-2FCE-41BD-BDB1-795B63269EA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185559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7FF60C-4164-4735-8E4C-1F5F88208DC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52097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9F0C52-BB77-4538-962F-A57CA69E6B1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100845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0DEA35-8AF9-465B-A173-CD8671B3CA9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842013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8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8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4B3816-38A5-4E2C-B367-67114574D61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660583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2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06C550-485B-4765-A3F5-77056444BC2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336886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579BA9-FE95-44BD-BAC9-C1C64E500E5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57243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CACCD4-7944-4AEC-9903-3DB991B707F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4282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40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7ABB21-D568-4697-9E7B-D04CD961A25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281260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9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3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3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94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94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A819C6-FAFF-4433-9B2A-C55EA8C7422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05149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7020A2-5F6D-484D-9D1C-81565CAF6C6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726240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46" y="214318"/>
            <a:ext cx="7793037" cy="146208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145088" y="2017713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145088" y="4151313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1162050" y="6243639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657600" y="6243639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7042150" y="6243639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24444B-C5D2-43E1-B0CC-7FA13379B93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303180"/>
      </p:ext>
    </p:extLst>
  </p:cSld>
  <p:clrMapOvr>
    <a:masterClrMapping/>
  </p:clrMapOvr>
  <p:transition>
    <p:zoom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0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68A4C2-8FFC-4C88-9C07-4BD981BFA8B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892756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03697B-DA39-4E18-90E6-2592E2F64FA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192456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64BFCB-DDBF-4A23-B004-3DDFF0D61C5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762223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D3E1E4-2FCE-41BD-BDB1-795B63269EA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459769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7FF60C-4164-4735-8E4C-1F5F88208DC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936304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9F0C52-BB77-4538-962F-A57CA69E6B1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344833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0DEA35-8AF9-465B-A173-CD8671B3CA9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545420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8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8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4B3816-38A5-4E2C-B367-67114574D61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668398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2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06C550-485B-4765-A3F5-77056444BC2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8694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447B9F-B239-4798-95B7-7E34D04C757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716715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579BA9-FE95-44BD-BAC9-C1C64E500E5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22725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CACCD4-7944-4AEC-9903-3DB991B707F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252090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40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7ABB21-D568-4697-9E7B-D04CD961A25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15483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9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3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3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94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94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A819C6-FAFF-4433-9B2A-C55EA8C7422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676908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46" y="214318"/>
            <a:ext cx="7793037" cy="146208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145088" y="2017713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145088" y="4151313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1162050" y="6243639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657600" y="6243639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7042150" y="6243639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24444B-C5D2-43E1-B0CC-7FA13379B93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0030851"/>
      </p:ext>
    </p:extLst>
  </p:cSld>
  <p:clrMapOvr>
    <a:masterClrMapping/>
  </p:clrMapOvr>
  <p:transition>
    <p:zoom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0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951611-88D7-4E52-9447-5D57BCB8518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093401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1BE321-410A-45B5-9DB7-0727C3B775F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638848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31B034-24CD-4E9B-8B8A-B8D62867703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211197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7020A2-5F6D-484D-9D1C-81565CAF6C6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22696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447B9F-B239-4798-95B7-7E34D04C757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54759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0EE909-A018-41F8-9678-B241B6AAC5A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640111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0EE909-A018-41F8-9678-B241B6AAC5A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846863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DD4E37-C9D3-4B60-8E63-78A7096C62B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767580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8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8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246795-5B02-40AE-B21F-3C6D86C939A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968598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2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2E3DF8-10B4-4EA3-9760-39A5AB06852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184994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F279F3-0DFE-4112-B668-E98196BA29F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311504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7C2A8A-13D2-48B3-812F-A311C6F0CA9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85304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40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1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1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1"/>
          </a:xfrm>
        </p:spPr>
        <p:txBody>
          <a:bodyPr/>
          <a:lstStyle>
            <a:lvl1pPr>
              <a:defRPr/>
            </a:lvl1pPr>
          </a:lstStyle>
          <a:p>
            <a:fld id="{84C12FE9-658D-4BCB-A805-5216D43E262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279356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0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93B797-7B59-4DE3-90B3-DB745ABD889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36115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C93F2B-9F8F-4B23-8377-E203148170C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22124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65F059-7AEF-4452-8360-07B7FF88B1D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12104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DD4E37-C9D3-4B60-8E63-78A7096C62B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085845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F3C389-93D5-4480-A012-75D89B8828D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136269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A388EA-C4C7-4404-85DF-1B7B2188F2B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937365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AD5AB0-B073-4C82-9E0D-8C40FD03C4B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824514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707796-4457-4DC1-AE04-AB05B08C785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820114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8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8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A6D770-72D3-4139-A5A4-3C1557B2324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643998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2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7273B0-B5A8-4D97-85E5-06278B0547C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416652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1F9929-5B37-4B4D-AE88-AE03C37315A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678769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1A3ED9-374B-4887-881B-DD42530D49F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331749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40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1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1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1"/>
          </a:xfrm>
        </p:spPr>
        <p:txBody>
          <a:bodyPr/>
          <a:lstStyle>
            <a:lvl1pPr>
              <a:defRPr/>
            </a:lvl1pPr>
          </a:lstStyle>
          <a:p>
            <a:fld id="{455794EC-85CE-4358-AB0C-A01C0498825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558619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0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7FAE3B-E943-481B-9989-449436C0C9E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6B6A0E-4D45-428A-8C2F-C43EC98CB40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00149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8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8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246795-5B02-40AE-B21F-3C6D86C939A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319817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B020D0-BC07-4605-AAA7-B354E2E5C7B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BDFBD8-07C8-4725-8EEF-EC2120B1626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848120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9EDA09-EFC5-4662-8979-FC487920709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A714DB-2026-491C-BA92-19A7CC67F02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060390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181973-4CA3-4B91-BD6E-5BF92B3874D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9E5DBA-8C97-4F50-B0C1-9C8ED06DF49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159984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6B8929-B8D0-447F-AE97-FE469C39E24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474B0E-2A32-49A6-BCCC-906C36129B2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132286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13CEF4-9373-48F0-845A-5E3A4E2DC26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E5A4C0-35E2-4596-A0B8-6A0DFAEED33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306661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F43A58-D47A-4E16-8F42-31EDFC39BF8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6F9E25-B4D9-49D4-90AC-6498F43245B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117216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8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8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2F465D-6FF5-474F-8D83-1017690DC20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58A40B-CA23-4236-B47A-F5578DDF2B8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159724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2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252EBA-0D7E-453E-8C2B-054A2675A84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7D6D29-5E47-4547-B8A0-DE2067C79B2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211573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7779C6-CB61-4FC5-80F6-534DC550B1A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70CF57-752F-48EF-9993-3F2A9814F2F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343940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F35346-27F1-4389-8D7F-D8B0CF29282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6B06D9-CF61-45C4-863F-1DF85B780A2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72369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2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2E3DF8-10B4-4EA3-9760-39A5AB06852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72646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40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73D5D7-0F35-4222-BAD5-20260511B288}" type="slidenum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438494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1A033D-F489-45A4-BBF6-9A00120205F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196165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3555AA-EEA4-447F-AB2F-1BE3410295E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983377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7229D2-9832-4F13-BA1A-A6862073745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779475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2D028E-A6B3-43BD-A825-FEB3A3B6D61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328887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153A90-2262-4AA2-8513-44BFC393EF9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7744753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014C57-5B29-425F-BE89-A66EA5F6E9B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9748528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8B5062-8FC8-4EA4-81F4-038948041C9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41747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6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6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D30246-00F4-4FAE-917A-40C07DAAAC0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586318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1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CC20B1-B706-494D-9946-7C5D526042F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39034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0.xml"/><Relationship Id="rId13" Type="http://schemas.openxmlformats.org/officeDocument/2006/relationships/slideLayout" Target="../slideLayouts/slideLayout135.xml"/><Relationship Id="rId3" Type="http://schemas.openxmlformats.org/officeDocument/2006/relationships/slideLayout" Target="../slideLayouts/slideLayout125.xml"/><Relationship Id="rId7" Type="http://schemas.openxmlformats.org/officeDocument/2006/relationships/slideLayout" Target="../slideLayouts/slideLayout129.xml"/><Relationship Id="rId12" Type="http://schemas.openxmlformats.org/officeDocument/2006/relationships/slideLayout" Target="../slideLayouts/slideLayout134.xml"/><Relationship Id="rId17" Type="http://schemas.openxmlformats.org/officeDocument/2006/relationships/theme" Target="../theme/theme10.xml"/><Relationship Id="rId2" Type="http://schemas.openxmlformats.org/officeDocument/2006/relationships/slideLayout" Target="../slideLayouts/slideLayout124.xml"/><Relationship Id="rId16" Type="http://schemas.openxmlformats.org/officeDocument/2006/relationships/slideLayout" Target="../slideLayouts/slideLayout138.xml"/><Relationship Id="rId1" Type="http://schemas.openxmlformats.org/officeDocument/2006/relationships/slideLayout" Target="../slideLayouts/slideLayout123.xml"/><Relationship Id="rId6" Type="http://schemas.openxmlformats.org/officeDocument/2006/relationships/slideLayout" Target="../slideLayouts/slideLayout128.xml"/><Relationship Id="rId11" Type="http://schemas.openxmlformats.org/officeDocument/2006/relationships/slideLayout" Target="../slideLayouts/slideLayout133.xml"/><Relationship Id="rId5" Type="http://schemas.openxmlformats.org/officeDocument/2006/relationships/slideLayout" Target="../slideLayouts/slideLayout127.xml"/><Relationship Id="rId1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32.xml"/><Relationship Id="rId4" Type="http://schemas.openxmlformats.org/officeDocument/2006/relationships/slideLayout" Target="../slideLayouts/slideLayout126.xml"/><Relationship Id="rId9" Type="http://schemas.openxmlformats.org/officeDocument/2006/relationships/slideLayout" Target="../slideLayouts/slideLayout131.xml"/><Relationship Id="rId14" Type="http://schemas.openxmlformats.org/officeDocument/2006/relationships/slideLayout" Target="../slideLayouts/slideLayout136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4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openxmlformats.org/officeDocument/2006/relationships/slideLayout" Target="../slideLayouts/slideLayout5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12" Type="http://schemas.openxmlformats.org/officeDocument/2006/relationships/slideLayout" Target="../slideLayouts/slideLayout66.xml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slideLayout" Target="../slideLayouts/slideLayout65.xml"/><Relationship Id="rId5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64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slideLayout" Target="../slideLayouts/slideLayout78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slideLayout" Target="../slideLayouts/slideLayout90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8.xml"/><Relationship Id="rId13" Type="http://schemas.openxmlformats.org/officeDocument/2006/relationships/slideLayout" Target="../slideLayouts/slideLayout103.xml"/><Relationship Id="rId3" Type="http://schemas.openxmlformats.org/officeDocument/2006/relationships/slideLayout" Target="../slideLayouts/slideLayout93.xml"/><Relationship Id="rId7" Type="http://schemas.openxmlformats.org/officeDocument/2006/relationships/slideLayout" Target="../slideLayouts/slideLayout97.xml"/><Relationship Id="rId12" Type="http://schemas.openxmlformats.org/officeDocument/2006/relationships/slideLayout" Target="../slideLayouts/slideLayout102.xml"/><Relationship Id="rId2" Type="http://schemas.openxmlformats.org/officeDocument/2006/relationships/slideLayout" Target="../slideLayouts/slideLayout92.xml"/><Relationship Id="rId16" Type="http://schemas.openxmlformats.org/officeDocument/2006/relationships/theme" Target="../theme/theme8.xml"/><Relationship Id="rId1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6.xml"/><Relationship Id="rId11" Type="http://schemas.openxmlformats.org/officeDocument/2006/relationships/slideLayout" Target="../slideLayouts/slideLayout101.xml"/><Relationship Id="rId5" Type="http://schemas.openxmlformats.org/officeDocument/2006/relationships/slideLayout" Target="../slideLayouts/slideLayout95.xml"/><Relationship Id="rId15" Type="http://schemas.openxmlformats.org/officeDocument/2006/relationships/slideLayout" Target="../slideLayouts/slideLayout105.xml"/><Relationship Id="rId10" Type="http://schemas.openxmlformats.org/officeDocument/2006/relationships/slideLayout" Target="../slideLayouts/slideLayout100.xml"/><Relationship Id="rId4" Type="http://schemas.openxmlformats.org/officeDocument/2006/relationships/slideLayout" Target="../slideLayouts/slideLayout94.xml"/><Relationship Id="rId9" Type="http://schemas.openxmlformats.org/officeDocument/2006/relationships/slideLayout" Target="../slideLayouts/slideLayout99.xml"/><Relationship Id="rId14" Type="http://schemas.openxmlformats.org/officeDocument/2006/relationships/slideLayout" Target="../slideLayouts/slideLayout104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3.xml"/><Relationship Id="rId13" Type="http://schemas.openxmlformats.org/officeDocument/2006/relationships/slideLayout" Target="../slideLayouts/slideLayout118.xml"/><Relationship Id="rId18" Type="http://schemas.openxmlformats.org/officeDocument/2006/relationships/theme" Target="../theme/theme9.xml"/><Relationship Id="rId3" Type="http://schemas.openxmlformats.org/officeDocument/2006/relationships/slideLayout" Target="../slideLayouts/slideLayout108.xml"/><Relationship Id="rId7" Type="http://schemas.openxmlformats.org/officeDocument/2006/relationships/slideLayout" Target="../slideLayouts/slideLayout112.xml"/><Relationship Id="rId12" Type="http://schemas.openxmlformats.org/officeDocument/2006/relationships/slideLayout" Target="../slideLayouts/slideLayout117.xml"/><Relationship Id="rId17" Type="http://schemas.openxmlformats.org/officeDocument/2006/relationships/slideLayout" Target="../slideLayouts/slideLayout122.xml"/><Relationship Id="rId2" Type="http://schemas.openxmlformats.org/officeDocument/2006/relationships/slideLayout" Target="../slideLayouts/slideLayout107.xml"/><Relationship Id="rId16" Type="http://schemas.openxmlformats.org/officeDocument/2006/relationships/slideLayout" Target="../slideLayouts/slideLayout121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06.xml"/><Relationship Id="rId6" Type="http://schemas.openxmlformats.org/officeDocument/2006/relationships/slideLayout" Target="../slideLayouts/slideLayout111.xml"/><Relationship Id="rId11" Type="http://schemas.openxmlformats.org/officeDocument/2006/relationships/slideLayout" Target="../slideLayouts/slideLayout116.xml"/><Relationship Id="rId5" Type="http://schemas.openxmlformats.org/officeDocument/2006/relationships/slideLayout" Target="../slideLayouts/slideLayout110.xml"/><Relationship Id="rId15" Type="http://schemas.openxmlformats.org/officeDocument/2006/relationships/slideLayout" Target="../slideLayouts/slideLayout120.xml"/><Relationship Id="rId10" Type="http://schemas.openxmlformats.org/officeDocument/2006/relationships/slideLayout" Target="../slideLayouts/slideLayout115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109.xml"/><Relationship Id="rId9" Type="http://schemas.openxmlformats.org/officeDocument/2006/relationships/slideLayout" Target="../slideLayouts/slideLayout114.xml"/><Relationship Id="rId14" Type="http://schemas.openxmlformats.org/officeDocument/2006/relationships/slideLayout" Target="../slideLayouts/slideLayout1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9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22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22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22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EEDD91F-52F1-45BF-B22A-7A8D160FB111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872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EEDD91F-52F1-45BF-B22A-7A8D160FB111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583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  <p:sldLayoutId id="2147483803" r:id="rId12"/>
    <p:sldLayoutId id="2147483804" r:id="rId13"/>
    <p:sldLayoutId id="2147483805" r:id="rId14"/>
    <p:sldLayoutId id="2147483806" r:id="rId15"/>
    <p:sldLayoutId id="214748380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9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11B91A2-24A8-458C-8D65-9E61D64902E5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2567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9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11B91A2-24A8-458C-8D65-9E61D64902E5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8642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  <p:sldLayoutId id="2147483702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9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11B91A2-24A8-458C-8D65-9E61D64902E5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1609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  <p:sldLayoutId id="2147483716" r:id="rId13"/>
    <p:sldLayoutId id="2147483717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9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22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22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22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EEDD91F-52F1-45BF-B22A-7A8D160FB111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6519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9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3BB51D1-9D80-4127-87B7-6CD1525AAD0C}" type="slidenum">
              <a:rPr lang="en-US" sz="140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6630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  <p:sldLayoutId id="2147483743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9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3551881-A371-497D-9863-63539E07942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75B749A-1ED4-4227-A83E-2826BEFC19E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4179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9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54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454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454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3F7005A-2278-4376-9ECA-44CB50D1D4A3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6707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  <p:sldLayoutId id="2147483769" r:id="rId12"/>
    <p:sldLayoutId id="2147483770" r:id="rId13"/>
    <p:sldLayoutId id="2147483771" r:id="rId14"/>
    <p:sldLayoutId id="2147483772" r:id="rId15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C3E4239-B827-40F8-AF3B-69BD31781F1A}" type="datetimeFigureOut">
              <a:rPr lang="en-US" smtClean="0"/>
              <a:pPr/>
              <a:t>3/9/2021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EE132D9-B5A0-4B85-B64D-F7CB91332E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048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  <p:sldLayoutId id="2147483785" r:id="rId12"/>
    <p:sldLayoutId id="2147483786" r:id="rId13"/>
    <p:sldLayoutId id="2147483787" r:id="rId14"/>
    <p:sldLayoutId id="2147483788" r:id="rId15"/>
    <p:sldLayoutId id="2147483789" r:id="rId16"/>
    <p:sldLayoutId id="2147483790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wmf"/><Relationship Id="rId4" Type="http://schemas.openxmlformats.org/officeDocument/2006/relationships/oleObject" Target="../embeddings/oleObject2.bin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wmf"/><Relationship Id="rId13" Type="http://schemas.openxmlformats.org/officeDocument/2006/relationships/oleObject" Target="../embeddings/oleObject24.bin"/><Relationship Id="rId3" Type="http://schemas.openxmlformats.org/officeDocument/2006/relationships/oleObject" Target="../embeddings/oleObject19.bin"/><Relationship Id="rId7" Type="http://schemas.openxmlformats.org/officeDocument/2006/relationships/oleObject" Target="../embeddings/oleObject21.bin"/><Relationship Id="rId12" Type="http://schemas.openxmlformats.org/officeDocument/2006/relationships/image" Target="../media/image30.wmf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32.wmf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27.wmf"/><Relationship Id="rId11" Type="http://schemas.openxmlformats.org/officeDocument/2006/relationships/oleObject" Target="../embeddings/oleObject23.bin"/><Relationship Id="rId5" Type="http://schemas.openxmlformats.org/officeDocument/2006/relationships/oleObject" Target="../embeddings/oleObject20.bin"/><Relationship Id="rId15" Type="http://schemas.openxmlformats.org/officeDocument/2006/relationships/oleObject" Target="../embeddings/oleObject25.bin"/><Relationship Id="rId10" Type="http://schemas.openxmlformats.org/officeDocument/2006/relationships/image" Target="../media/image29.wmf"/><Relationship Id="rId4" Type="http://schemas.openxmlformats.org/officeDocument/2006/relationships/image" Target="../media/image26.wmf"/><Relationship Id="rId9" Type="http://schemas.openxmlformats.org/officeDocument/2006/relationships/oleObject" Target="../embeddings/oleObject22.bin"/><Relationship Id="rId14" Type="http://schemas.openxmlformats.org/officeDocument/2006/relationships/image" Target="../media/image31.w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wmf"/><Relationship Id="rId13" Type="http://schemas.openxmlformats.org/officeDocument/2006/relationships/oleObject" Target="../embeddings/oleObject31.bin"/><Relationship Id="rId3" Type="http://schemas.openxmlformats.org/officeDocument/2006/relationships/oleObject" Target="../embeddings/oleObject26.bin"/><Relationship Id="rId7" Type="http://schemas.openxmlformats.org/officeDocument/2006/relationships/oleObject" Target="../embeddings/oleObject28.bin"/><Relationship Id="rId12" Type="http://schemas.openxmlformats.org/officeDocument/2006/relationships/image" Target="../media/image37.wmf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39.wmf"/><Relationship Id="rId1" Type="http://schemas.openxmlformats.org/officeDocument/2006/relationships/slideLayout" Target="../slideLayouts/slideLayout61.xml"/><Relationship Id="rId6" Type="http://schemas.openxmlformats.org/officeDocument/2006/relationships/image" Target="../media/image34.wmf"/><Relationship Id="rId11" Type="http://schemas.openxmlformats.org/officeDocument/2006/relationships/oleObject" Target="../embeddings/oleObject30.bin"/><Relationship Id="rId5" Type="http://schemas.openxmlformats.org/officeDocument/2006/relationships/oleObject" Target="../embeddings/oleObject27.bin"/><Relationship Id="rId15" Type="http://schemas.openxmlformats.org/officeDocument/2006/relationships/oleObject" Target="../embeddings/oleObject32.bin"/><Relationship Id="rId10" Type="http://schemas.openxmlformats.org/officeDocument/2006/relationships/image" Target="../media/image36.wmf"/><Relationship Id="rId4" Type="http://schemas.openxmlformats.org/officeDocument/2006/relationships/image" Target="../media/image33.wmf"/><Relationship Id="rId9" Type="http://schemas.openxmlformats.org/officeDocument/2006/relationships/oleObject" Target="../embeddings/oleObject29.bin"/><Relationship Id="rId14" Type="http://schemas.openxmlformats.org/officeDocument/2006/relationships/image" Target="../media/image38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2" Type="http://schemas.openxmlformats.org/officeDocument/2006/relationships/slide" Target="slide7.xml"/><Relationship Id="rId1" Type="http://schemas.openxmlformats.org/officeDocument/2006/relationships/slideLayout" Target="../slideLayouts/slideLayout61.xml"/><Relationship Id="rId6" Type="http://schemas.openxmlformats.org/officeDocument/2006/relationships/image" Target="../media/image41.wmf"/><Relationship Id="rId5" Type="http://schemas.openxmlformats.org/officeDocument/2006/relationships/oleObject" Target="../embeddings/oleObject34.bin"/><Relationship Id="rId4" Type="http://schemas.openxmlformats.org/officeDocument/2006/relationships/image" Target="../media/image40.w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8.bin"/><Relationship Id="rId13" Type="http://schemas.openxmlformats.org/officeDocument/2006/relationships/image" Target="../media/image46.wmf"/><Relationship Id="rId18" Type="http://schemas.openxmlformats.org/officeDocument/2006/relationships/oleObject" Target="../embeddings/oleObject45.bin"/><Relationship Id="rId26" Type="http://schemas.openxmlformats.org/officeDocument/2006/relationships/oleObject" Target="../embeddings/oleObject49.bin"/><Relationship Id="rId3" Type="http://schemas.openxmlformats.org/officeDocument/2006/relationships/oleObject" Target="../embeddings/oleObject35.bin"/><Relationship Id="rId21" Type="http://schemas.openxmlformats.org/officeDocument/2006/relationships/image" Target="../media/image49.wmf"/><Relationship Id="rId7" Type="http://schemas.openxmlformats.org/officeDocument/2006/relationships/oleObject" Target="../embeddings/oleObject37.bin"/><Relationship Id="rId12" Type="http://schemas.openxmlformats.org/officeDocument/2006/relationships/oleObject" Target="../embeddings/oleObject41.bin"/><Relationship Id="rId17" Type="http://schemas.openxmlformats.org/officeDocument/2006/relationships/image" Target="../media/image47.wmf"/><Relationship Id="rId25" Type="http://schemas.openxmlformats.org/officeDocument/2006/relationships/image" Target="../media/image51.wmf"/><Relationship Id="rId2" Type="http://schemas.openxmlformats.org/officeDocument/2006/relationships/image" Target="../media/image42.png"/><Relationship Id="rId16" Type="http://schemas.openxmlformats.org/officeDocument/2006/relationships/oleObject" Target="../embeddings/oleObject44.bin"/><Relationship Id="rId20" Type="http://schemas.openxmlformats.org/officeDocument/2006/relationships/oleObject" Target="../embeddings/oleObject46.bin"/><Relationship Id="rId29" Type="http://schemas.openxmlformats.org/officeDocument/2006/relationships/oleObject" Target="../embeddings/oleObject52.bin"/><Relationship Id="rId1" Type="http://schemas.openxmlformats.org/officeDocument/2006/relationships/slideLayout" Target="../slideLayouts/slideLayout61.xml"/><Relationship Id="rId6" Type="http://schemas.openxmlformats.org/officeDocument/2006/relationships/image" Target="../media/image44.wmf"/><Relationship Id="rId11" Type="http://schemas.openxmlformats.org/officeDocument/2006/relationships/oleObject" Target="../embeddings/oleObject40.bin"/><Relationship Id="rId24" Type="http://schemas.openxmlformats.org/officeDocument/2006/relationships/oleObject" Target="../embeddings/oleObject48.bin"/><Relationship Id="rId5" Type="http://schemas.openxmlformats.org/officeDocument/2006/relationships/oleObject" Target="../embeddings/oleObject36.bin"/><Relationship Id="rId15" Type="http://schemas.openxmlformats.org/officeDocument/2006/relationships/oleObject" Target="../embeddings/oleObject43.bin"/><Relationship Id="rId23" Type="http://schemas.openxmlformats.org/officeDocument/2006/relationships/image" Target="../media/image50.wmf"/><Relationship Id="rId28" Type="http://schemas.openxmlformats.org/officeDocument/2006/relationships/oleObject" Target="../embeddings/oleObject51.bin"/><Relationship Id="rId10" Type="http://schemas.openxmlformats.org/officeDocument/2006/relationships/image" Target="../media/image45.wmf"/><Relationship Id="rId19" Type="http://schemas.openxmlformats.org/officeDocument/2006/relationships/image" Target="../media/image48.wmf"/><Relationship Id="rId4" Type="http://schemas.openxmlformats.org/officeDocument/2006/relationships/image" Target="../media/image43.wmf"/><Relationship Id="rId9" Type="http://schemas.openxmlformats.org/officeDocument/2006/relationships/oleObject" Target="../embeddings/oleObject39.bin"/><Relationship Id="rId14" Type="http://schemas.openxmlformats.org/officeDocument/2006/relationships/oleObject" Target="../embeddings/oleObject42.bin"/><Relationship Id="rId22" Type="http://schemas.openxmlformats.org/officeDocument/2006/relationships/oleObject" Target="../embeddings/oleObject47.bin"/><Relationship Id="rId27" Type="http://schemas.openxmlformats.org/officeDocument/2006/relationships/oleObject" Target="../embeddings/oleObject50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wmf"/><Relationship Id="rId2" Type="http://schemas.openxmlformats.org/officeDocument/2006/relationships/oleObject" Target="../embeddings/oleObject53.bin"/><Relationship Id="rId1" Type="http://schemas.openxmlformats.org/officeDocument/2006/relationships/slideLayout" Target="../slideLayouts/slideLayout47.xml"/><Relationship Id="rId5" Type="http://schemas.openxmlformats.org/officeDocument/2006/relationships/image" Target="../media/image4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0.png"/><Relationship Id="rId3" Type="http://schemas.openxmlformats.org/officeDocument/2006/relationships/image" Target="../media/image53.wmf"/><Relationship Id="rId7" Type="http://schemas.openxmlformats.org/officeDocument/2006/relationships/image" Target="../media/image44.png"/><Relationship Id="rId2" Type="http://schemas.openxmlformats.org/officeDocument/2006/relationships/oleObject" Target="../embeddings/oleObject54.bin"/><Relationship Id="rId1" Type="http://schemas.openxmlformats.org/officeDocument/2006/relationships/slideLayout" Target="../slideLayouts/slideLayout90.xml"/><Relationship Id="rId5" Type="http://schemas.openxmlformats.org/officeDocument/2006/relationships/image" Target="../media/image54.wmf"/><Relationship Id="rId4" Type="http://schemas.openxmlformats.org/officeDocument/2006/relationships/oleObject" Target="../embeddings/oleObject55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55.wmf"/><Relationship Id="rId7" Type="http://schemas.openxmlformats.org/officeDocument/2006/relationships/image" Target="../media/image49.png"/><Relationship Id="rId2" Type="http://schemas.openxmlformats.org/officeDocument/2006/relationships/oleObject" Target="../embeddings/oleObject56.bin"/><Relationship Id="rId1" Type="http://schemas.openxmlformats.org/officeDocument/2006/relationships/slideLayout" Target="../slideLayouts/slideLayout90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1" Type="http://schemas.openxmlformats.org/officeDocument/2006/relationships/slideLayout" Target="../slideLayouts/slideLayout90.xml"/><Relationship Id="rId5" Type="http://schemas.openxmlformats.org/officeDocument/2006/relationships/image" Target="../media/image56.wmf"/><Relationship Id="rId4" Type="http://schemas.openxmlformats.org/officeDocument/2006/relationships/oleObject" Target="../embeddings/oleObject57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9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1" Type="http://schemas.openxmlformats.org/officeDocument/2006/relationships/slideLayout" Target="../slideLayouts/slideLayout90.xml"/><Relationship Id="rId5" Type="http://schemas.openxmlformats.org/officeDocument/2006/relationships/image" Target="../media/image59.wmf"/><Relationship Id="rId4" Type="http://schemas.openxmlformats.org/officeDocument/2006/relationships/oleObject" Target="../embeddings/oleObject58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2.xml"/><Relationship Id="rId5" Type="http://schemas.openxmlformats.org/officeDocument/2006/relationships/slide" Target="slide13.xml"/><Relationship Id="rId4" Type="http://schemas.openxmlformats.org/officeDocument/2006/relationships/image" Target="../media/image61.gi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audio" Target="../media/audio3.wav"/><Relationship Id="rId7" Type="http://schemas.openxmlformats.org/officeDocument/2006/relationships/image" Target="../media/image65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92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jpeg"/><Relationship Id="rId9" Type="http://schemas.openxmlformats.org/officeDocument/2006/relationships/image" Target="../media/image67.gi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image" Target="../media/image650.png"/><Relationship Id="rId7" Type="http://schemas.openxmlformats.org/officeDocument/2006/relationships/image" Target="../media/image72.pn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92.xml"/><Relationship Id="rId6" Type="http://schemas.openxmlformats.org/officeDocument/2006/relationships/image" Target="../media/image71.png"/><Relationship Id="rId11" Type="http://schemas.openxmlformats.org/officeDocument/2006/relationships/image" Target="../media/image720.png"/><Relationship Id="rId5" Type="http://schemas.openxmlformats.org/officeDocument/2006/relationships/image" Target="../media/image70.png"/><Relationship Id="rId4" Type="http://schemas.openxmlformats.org/officeDocument/2006/relationships/image" Target="../media/image69.png"/><Relationship Id="rId9" Type="http://schemas.openxmlformats.org/officeDocument/2006/relationships/image" Target="../media/image67.gi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0.png"/><Relationship Id="rId1" Type="http://schemas.openxmlformats.org/officeDocument/2006/relationships/slideLayout" Target="../slideLayouts/slideLayout9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13" Type="http://schemas.openxmlformats.org/officeDocument/2006/relationships/image" Target="../media/image79.png"/><Relationship Id="rId3" Type="http://schemas.openxmlformats.org/officeDocument/2006/relationships/image" Target="../media/image70.png"/><Relationship Id="rId7" Type="http://schemas.openxmlformats.org/officeDocument/2006/relationships/image" Target="../media/image73.png"/><Relationship Id="rId12" Type="http://schemas.openxmlformats.org/officeDocument/2006/relationships/image" Target="../media/image78.png"/><Relationship Id="rId2" Type="http://schemas.openxmlformats.org/officeDocument/2006/relationships/image" Target="../media/image67.gif"/><Relationship Id="rId1" Type="http://schemas.openxmlformats.org/officeDocument/2006/relationships/slideLayout" Target="../slideLayouts/slideLayout92.xml"/><Relationship Id="rId6" Type="http://schemas.openxmlformats.org/officeDocument/2006/relationships/image" Target="../media/image75.png"/><Relationship Id="rId11" Type="http://schemas.openxmlformats.org/officeDocument/2006/relationships/image" Target="../media/image71.png"/><Relationship Id="rId5" Type="http://schemas.openxmlformats.org/officeDocument/2006/relationships/image" Target="../media/image74.png"/><Relationship Id="rId10" Type="http://schemas.openxmlformats.org/officeDocument/2006/relationships/image" Target="../media/image69.png"/><Relationship Id="rId4" Type="http://schemas.openxmlformats.org/officeDocument/2006/relationships/image" Target="../media/image72.png"/><Relationship Id="rId9" Type="http://schemas.openxmlformats.org/officeDocument/2006/relationships/image" Target="../media/image77.png"/><Relationship Id="rId14" Type="http://schemas.openxmlformats.org/officeDocument/2006/relationships/image" Target="../media/image8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9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3" Type="http://schemas.openxmlformats.org/officeDocument/2006/relationships/image" Target="../media/image84.png"/><Relationship Id="rId7" Type="http://schemas.openxmlformats.org/officeDocument/2006/relationships/image" Target="../media/image88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97.xml"/><Relationship Id="rId6" Type="http://schemas.openxmlformats.org/officeDocument/2006/relationships/image" Target="../media/image87.png"/><Relationship Id="rId5" Type="http://schemas.openxmlformats.org/officeDocument/2006/relationships/image" Target="../media/image86.png"/><Relationship Id="rId4" Type="http://schemas.openxmlformats.org/officeDocument/2006/relationships/image" Target="../media/image85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png"/><Relationship Id="rId3" Type="http://schemas.openxmlformats.org/officeDocument/2006/relationships/image" Target="../media/image83.png"/><Relationship Id="rId7" Type="http://schemas.openxmlformats.org/officeDocument/2006/relationships/image" Target="../media/image94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97.xml"/><Relationship Id="rId6" Type="http://schemas.openxmlformats.org/officeDocument/2006/relationships/image" Target="../media/image93.png"/><Relationship Id="rId5" Type="http://schemas.openxmlformats.org/officeDocument/2006/relationships/image" Target="../media/image92.png"/><Relationship Id="rId4" Type="http://schemas.openxmlformats.org/officeDocument/2006/relationships/image" Target="../media/image91.png"/><Relationship Id="rId9" Type="http://schemas.openxmlformats.org/officeDocument/2006/relationships/image" Target="../media/image96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png"/><Relationship Id="rId13" Type="http://schemas.openxmlformats.org/officeDocument/2006/relationships/image" Target="../media/image102.wmf"/><Relationship Id="rId3" Type="http://schemas.openxmlformats.org/officeDocument/2006/relationships/image" Target="../media/image84.gif"/><Relationship Id="rId7" Type="http://schemas.openxmlformats.org/officeDocument/2006/relationships/image" Target="../media/image97.png"/><Relationship Id="rId12" Type="http://schemas.openxmlformats.org/officeDocument/2006/relationships/oleObject" Target="../embeddings/oleObject59.bin"/><Relationship Id="rId2" Type="http://schemas.openxmlformats.org/officeDocument/2006/relationships/image" Target="../media/image67.gif"/><Relationship Id="rId1" Type="http://schemas.openxmlformats.org/officeDocument/2006/relationships/slideLayout" Target="../slideLayouts/slideLayout92.xml"/><Relationship Id="rId6" Type="http://schemas.openxmlformats.org/officeDocument/2006/relationships/image" Target="../media/image87.gif"/><Relationship Id="rId11" Type="http://schemas.openxmlformats.org/officeDocument/2006/relationships/image" Target="../media/image101.png"/><Relationship Id="rId5" Type="http://schemas.openxmlformats.org/officeDocument/2006/relationships/image" Target="../media/image86.gif"/><Relationship Id="rId10" Type="http://schemas.openxmlformats.org/officeDocument/2006/relationships/image" Target="../media/image100.png"/><Relationship Id="rId4" Type="http://schemas.openxmlformats.org/officeDocument/2006/relationships/image" Target="../media/image85.gif"/><Relationship Id="rId9" Type="http://schemas.openxmlformats.org/officeDocument/2006/relationships/image" Target="../media/image99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109.png"/><Relationship Id="rId3" Type="http://schemas.openxmlformats.org/officeDocument/2006/relationships/image" Target="../media/image84.gif"/><Relationship Id="rId7" Type="http://schemas.openxmlformats.org/officeDocument/2006/relationships/image" Target="../media/image103.png"/><Relationship Id="rId12" Type="http://schemas.openxmlformats.org/officeDocument/2006/relationships/image" Target="../media/image108.png"/><Relationship Id="rId17" Type="http://schemas.openxmlformats.org/officeDocument/2006/relationships/image" Target="../media/image112.wmf"/><Relationship Id="rId2" Type="http://schemas.openxmlformats.org/officeDocument/2006/relationships/image" Target="../media/image67.gif"/><Relationship Id="rId16" Type="http://schemas.openxmlformats.org/officeDocument/2006/relationships/oleObject" Target="../embeddings/oleObject60.bin"/><Relationship Id="rId1" Type="http://schemas.openxmlformats.org/officeDocument/2006/relationships/slideLayout" Target="../slideLayouts/slideLayout92.xml"/><Relationship Id="rId6" Type="http://schemas.openxmlformats.org/officeDocument/2006/relationships/image" Target="../media/image87.gif"/><Relationship Id="rId11" Type="http://schemas.openxmlformats.org/officeDocument/2006/relationships/image" Target="../media/image107.png"/><Relationship Id="rId5" Type="http://schemas.openxmlformats.org/officeDocument/2006/relationships/image" Target="../media/image86.gif"/><Relationship Id="rId15" Type="http://schemas.openxmlformats.org/officeDocument/2006/relationships/image" Target="../media/image111.png"/><Relationship Id="rId10" Type="http://schemas.openxmlformats.org/officeDocument/2006/relationships/image" Target="../media/image106.png"/><Relationship Id="rId4" Type="http://schemas.openxmlformats.org/officeDocument/2006/relationships/image" Target="../media/image85.gif"/><Relationship Id="rId9" Type="http://schemas.openxmlformats.org/officeDocument/2006/relationships/image" Target="../media/image105.png"/><Relationship Id="rId14" Type="http://schemas.openxmlformats.org/officeDocument/2006/relationships/image" Target="../media/image110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9.png"/><Relationship Id="rId13" Type="http://schemas.openxmlformats.org/officeDocument/2006/relationships/image" Target="../media/image103.png"/><Relationship Id="rId3" Type="http://schemas.openxmlformats.org/officeDocument/2006/relationships/image" Target="../media/image84.gif"/><Relationship Id="rId7" Type="http://schemas.openxmlformats.org/officeDocument/2006/relationships/image" Target="../media/image110.png"/><Relationship Id="rId12" Type="http://schemas.openxmlformats.org/officeDocument/2006/relationships/image" Target="../media/image115.png"/><Relationship Id="rId2" Type="http://schemas.openxmlformats.org/officeDocument/2006/relationships/image" Target="../media/image67.gif"/><Relationship Id="rId1" Type="http://schemas.openxmlformats.org/officeDocument/2006/relationships/slideLayout" Target="../slideLayouts/slideLayout92.xml"/><Relationship Id="rId6" Type="http://schemas.openxmlformats.org/officeDocument/2006/relationships/image" Target="../media/image87.gif"/><Relationship Id="rId11" Type="http://schemas.openxmlformats.org/officeDocument/2006/relationships/image" Target="../media/image114.png"/><Relationship Id="rId5" Type="http://schemas.openxmlformats.org/officeDocument/2006/relationships/image" Target="../media/image86.gif"/><Relationship Id="rId15" Type="http://schemas.openxmlformats.org/officeDocument/2006/relationships/image" Target="../media/image102.wmf"/><Relationship Id="rId10" Type="http://schemas.openxmlformats.org/officeDocument/2006/relationships/image" Target="../media/image108.png"/><Relationship Id="rId4" Type="http://schemas.openxmlformats.org/officeDocument/2006/relationships/image" Target="../media/image85.gif"/><Relationship Id="rId9" Type="http://schemas.openxmlformats.org/officeDocument/2006/relationships/image" Target="../media/image113.png"/><Relationship Id="rId14" Type="http://schemas.openxmlformats.org/officeDocument/2006/relationships/oleObject" Target="../embeddings/oleObject61.bin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2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5.bin"/><Relationship Id="rId3" Type="http://schemas.openxmlformats.org/officeDocument/2006/relationships/image" Target="../media/image116.wmf"/><Relationship Id="rId7" Type="http://schemas.openxmlformats.org/officeDocument/2006/relationships/image" Target="../media/image118.wmf"/><Relationship Id="rId12" Type="http://schemas.openxmlformats.org/officeDocument/2006/relationships/image" Target="../media/image124.png"/><Relationship Id="rId2" Type="http://schemas.openxmlformats.org/officeDocument/2006/relationships/oleObject" Target="../embeddings/oleObject62.bin"/><Relationship Id="rId1" Type="http://schemas.openxmlformats.org/officeDocument/2006/relationships/slideLayout" Target="../slideLayouts/slideLayout104.xml"/><Relationship Id="rId6" Type="http://schemas.openxmlformats.org/officeDocument/2006/relationships/oleObject" Target="../embeddings/oleObject64.bin"/><Relationship Id="rId11" Type="http://schemas.openxmlformats.org/officeDocument/2006/relationships/image" Target="../media/image123.png"/><Relationship Id="rId5" Type="http://schemas.openxmlformats.org/officeDocument/2006/relationships/image" Target="../media/image117.wmf"/><Relationship Id="rId4" Type="http://schemas.openxmlformats.org/officeDocument/2006/relationships/oleObject" Target="../embeddings/oleObject63.bin"/><Relationship Id="rId9" Type="http://schemas.openxmlformats.org/officeDocument/2006/relationships/oleObject" Target="../embeddings/oleObject66.bin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13" Type="http://schemas.openxmlformats.org/officeDocument/2006/relationships/image" Target="../media/image14.wmf"/><Relationship Id="rId3" Type="http://schemas.openxmlformats.org/officeDocument/2006/relationships/image" Target="../media/image9.wmf"/><Relationship Id="rId7" Type="http://schemas.openxmlformats.org/officeDocument/2006/relationships/image" Target="../media/image11.wmf"/><Relationship Id="rId12" Type="http://schemas.openxmlformats.org/officeDocument/2006/relationships/oleObject" Target="../embeddings/oleObject8.bin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5.bin"/><Relationship Id="rId11" Type="http://schemas.openxmlformats.org/officeDocument/2006/relationships/image" Target="../media/image13.wmf"/><Relationship Id="rId5" Type="http://schemas.openxmlformats.org/officeDocument/2006/relationships/image" Target="../media/image10.wmf"/><Relationship Id="rId15" Type="http://schemas.openxmlformats.org/officeDocument/2006/relationships/image" Target="../media/image15.wmf"/><Relationship Id="rId10" Type="http://schemas.openxmlformats.org/officeDocument/2006/relationships/oleObject" Target="../embeddings/oleObject7.bin"/><Relationship Id="rId4" Type="http://schemas.openxmlformats.org/officeDocument/2006/relationships/oleObject" Target="../embeddings/oleObject4.bin"/><Relationship Id="rId9" Type="http://schemas.openxmlformats.org/officeDocument/2006/relationships/image" Target="../media/image12.wmf"/><Relationship Id="rId14" Type="http://schemas.openxmlformats.org/officeDocument/2006/relationships/oleObject" Target="../embeddings/oleObject9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3" Type="http://schemas.openxmlformats.org/officeDocument/2006/relationships/oleObject" Target="../embeddings/oleObject10.bin"/><Relationship Id="rId7" Type="http://schemas.openxmlformats.org/officeDocument/2006/relationships/oleObject" Target="../embeddings/oleObject12.bin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7.wmf"/><Relationship Id="rId5" Type="http://schemas.openxmlformats.org/officeDocument/2006/relationships/oleObject" Target="../embeddings/oleObject11.bin"/><Relationship Id="rId10" Type="http://schemas.openxmlformats.org/officeDocument/2006/relationships/image" Target="../media/image19.wmf"/><Relationship Id="rId4" Type="http://schemas.openxmlformats.org/officeDocument/2006/relationships/image" Target="../media/image16.wmf"/><Relationship Id="rId9" Type="http://schemas.openxmlformats.org/officeDocument/2006/relationships/oleObject" Target="../embeddings/oleObject13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20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23.wmf"/><Relationship Id="rId5" Type="http://schemas.openxmlformats.org/officeDocument/2006/relationships/oleObject" Target="../embeddings/oleObject16.bin"/><Relationship Id="rId4" Type="http://schemas.openxmlformats.org/officeDocument/2006/relationships/image" Target="../media/image22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25.wmf"/><Relationship Id="rId5" Type="http://schemas.openxmlformats.org/officeDocument/2006/relationships/oleObject" Target="../embeddings/oleObject18.bin"/><Relationship Id="rId4" Type="http://schemas.openxmlformats.org/officeDocument/2006/relationships/image" Target="../media/image24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09600" y="914400"/>
            <a:ext cx="7315200" cy="6096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</a:pPr>
            <a:r>
              <a:rPr lang="en-US" sz="280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- Nêu định nghĩa hai tam giác đồng dạng?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533400" y="1295406"/>
            <a:ext cx="83820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800" b="1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Định nghĩa. </a:t>
            </a:r>
            <a:r>
              <a:rPr lang="en-US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Tam giác A’B’C’ đồng dạng với tam giác ABC nếu: 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57977"/>
              </p:ext>
            </p:extLst>
          </p:nvPr>
        </p:nvGraphicFramePr>
        <p:xfrm>
          <a:off x="946150" y="2514600"/>
          <a:ext cx="3170238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358310" imgH="241195" progId="">
                  <p:embed/>
                </p:oleObj>
              </mc:Choice>
              <mc:Fallback>
                <p:oleObj name="Equation" r:id="rId2" imgW="1358310" imgH="241195" progId="">
                  <p:embed/>
                  <p:pic>
                    <p:nvPicPr>
                      <p:cNvPr id="0" name="Picture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6150" y="2514600"/>
                        <a:ext cx="3170238" cy="549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1823061"/>
              </p:ext>
            </p:extLst>
          </p:nvPr>
        </p:nvGraphicFramePr>
        <p:xfrm>
          <a:off x="762000" y="3200406"/>
          <a:ext cx="3429000" cy="968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269449" imgH="393529" progId="Equation.3">
                  <p:embed/>
                </p:oleObj>
              </mc:Choice>
              <mc:Fallback>
                <p:oleObj name="Equation" r:id="rId4" imgW="1269449" imgH="393529" progId="Equation.3">
                  <p:embed/>
                  <p:pic>
                    <p:nvPicPr>
                      <p:cNvPr id="0" name="Picture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3200406"/>
                        <a:ext cx="3429000" cy="968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" name="Group 14"/>
          <p:cNvGrpSpPr>
            <a:grpSpLocks/>
          </p:cNvGrpSpPr>
          <p:nvPr/>
        </p:nvGrpSpPr>
        <p:grpSpPr bwMode="auto">
          <a:xfrm>
            <a:off x="76209" y="4223793"/>
            <a:ext cx="4038289" cy="2421383"/>
            <a:chOff x="144" y="2928"/>
            <a:chExt cx="2335" cy="1162"/>
          </a:xfrm>
        </p:grpSpPr>
        <p:grpSp>
          <p:nvGrpSpPr>
            <p:cNvPr id="10" name="Group 15"/>
            <p:cNvGrpSpPr>
              <a:grpSpLocks/>
            </p:cNvGrpSpPr>
            <p:nvPr/>
          </p:nvGrpSpPr>
          <p:grpSpPr bwMode="auto">
            <a:xfrm>
              <a:off x="144" y="2928"/>
              <a:ext cx="1366" cy="1059"/>
              <a:chOff x="472" y="6137"/>
              <a:chExt cx="2451" cy="1680"/>
            </a:xfrm>
          </p:grpSpPr>
          <p:grpSp>
            <p:nvGrpSpPr>
              <p:cNvPr id="27" name="Group 16"/>
              <p:cNvGrpSpPr>
                <a:grpSpLocks/>
              </p:cNvGrpSpPr>
              <p:nvPr/>
            </p:nvGrpSpPr>
            <p:grpSpPr bwMode="auto">
              <a:xfrm>
                <a:off x="807" y="6496"/>
                <a:ext cx="1593" cy="833"/>
                <a:chOff x="2784" y="3120"/>
                <a:chExt cx="1584" cy="624"/>
              </a:xfrm>
            </p:grpSpPr>
            <p:sp>
              <p:nvSpPr>
                <p:cNvPr id="32" name="Line 17"/>
                <p:cNvSpPr>
                  <a:spLocks noChangeShapeType="1"/>
                </p:cNvSpPr>
                <p:nvPr/>
              </p:nvSpPr>
              <p:spPr bwMode="auto">
                <a:xfrm flipH="1">
                  <a:off x="2784" y="3120"/>
                  <a:ext cx="480" cy="624"/>
                </a:xfrm>
                <a:prstGeom prst="line">
                  <a:avLst/>
                </a:prstGeom>
                <a:noFill/>
                <a:ln w="28575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" name="Line 18"/>
                <p:cNvSpPr>
                  <a:spLocks noChangeShapeType="1"/>
                </p:cNvSpPr>
                <p:nvPr/>
              </p:nvSpPr>
              <p:spPr bwMode="auto">
                <a:xfrm>
                  <a:off x="3264" y="3120"/>
                  <a:ext cx="1104" cy="624"/>
                </a:xfrm>
                <a:prstGeom prst="line">
                  <a:avLst/>
                </a:prstGeom>
                <a:noFill/>
                <a:ln w="28575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" name="Line 19"/>
                <p:cNvSpPr>
                  <a:spLocks noChangeShapeType="1"/>
                </p:cNvSpPr>
                <p:nvPr/>
              </p:nvSpPr>
              <p:spPr bwMode="auto">
                <a:xfrm>
                  <a:off x="2784" y="3744"/>
                  <a:ext cx="1584" cy="0"/>
                </a:xfrm>
                <a:prstGeom prst="line">
                  <a:avLst/>
                </a:prstGeom>
                <a:noFill/>
                <a:ln w="285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8" name="Group 20"/>
              <p:cNvGrpSpPr>
                <a:grpSpLocks/>
              </p:cNvGrpSpPr>
              <p:nvPr/>
            </p:nvGrpSpPr>
            <p:grpSpPr bwMode="auto">
              <a:xfrm>
                <a:off x="472" y="6137"/>
                <a:ext cx="2451" cy="1680"/>
                <a:chOff x="472" y="6137"/>
                <a:chExt cx="2451" cy="1680"/>
              </a:xfrm>
            </p:grpSpPr>
            <p:sp>
              <p:nvSpPr>
                <p:cNvPr id="29" name="Text Box 21"/>
                <p:cNvSpPr txBox="1">
                  <a:spLocks noChangeArrowheads="1"/>
                </p:cNvSpPr>
                <p:nvPr/>
              </p:nvSpPr>
              <p:spPr bwMode="auto">
                <a:xfrm>
                  <a:off x="934" y="6137"/>
                  <a:ext cx="900" cy="54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 sz="2400"/>
                    <a:t> </a:t>
                  </a:r>
                  <a:r>
                    <a:rPr lang="en-US" sz="2400" b="1">
                      <a:latin typeface="Times New Roman" pitchFamily="18" charset="0"/>
                    </a:rPr>
                    <a:t>A</a:t>
                  </a:r>
                  <a:endParaRPr lang="en-US" sz="3600" b="1">
                    <a:latin typeface="Times New Roman" pitchFamily="18" charset="0"/>
                  </a:endParaRPr>
                </a:p>
              </p:txBody>
            </p:sp>
            <p:sp>
              <p:nvSpPr>
                <p:cNvPr id="30" name="Text Box 22"/>
                <p:cNvSpPr txBox="1">
                  <a:spLocks noChangeArrowheads="1"/>
                </p:cNvSpPr>
                <p:nvPr/>
              </p:nvSpPr>
              <p:spPr bwMode="auto">
                <a:xfrm>
                  <a:off x="472" y="7277"/>
                  <a:ext cx="900" cy="54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 sz="2400" b="1">
                      <a:latin typeface="Times New Roman" pitchFamily="18" charset="0"/>
                    </a:rPr>
                    <a:t>B</a:t>
                  </a:r>
                  <a:endParaRPr lang="en-US" sz="3600" b="1">
                    <a:latin typeface="Times New Roman" pitchFamily="18" charset="0"/>
                  </a:endParaRPr>
                </a:p>
              </p:txBody>
            </p:sp>
            <p:sp>
              <p:nvSpPr>
                <p:cNvPr id="31" name="Text Box 23"/>
                <p:cNvSpPr txBox="1">
                  <a:spLocks noChangeArrowheads="1"/>
                </p:cNvSpPr>
                <p:nvPr/>
              </p:nvSpPr>
              <p:spPr bwMode="auto">
                <a:xfrm>
                  <a:off x="2023" y="7276"/>
                  <a:ext cx="900" cy="54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 sz="2400" b="1">
                      <a:latin typeface="Times New Roman" pitchFamily="18" charset="0"/>
                    </a:rPr>
                    <a:t>C</a:t>
                  </a:r>
                  <a:endParaRPr lang="en-US" sz="3600" b="1">
                    <a:latin typeface="Times New Roman" pitchFamily="18" charset="0"/>
                  </a:endParaRPr>
                </a:p>
              </p:txBody>
            </p:sp>
          </p:grpSp>
        </p:grpSp>
        <p:grpSp>
          <p:nvGrpSpPr>
            <p:cNvPr id="11" name="Group 24"/>
            <p:cNvGrpSpPr>
              <a:grpSpLocks/>
            </p:cNvGrpSpPr>
            <p:nvPr/>
          </p:nvGrpSpPr>
          <p:grpSpPr bwMode="auto">
            <a:xfrm>
              <a:off x="1358" y="3420"/>
              <a:ext cx="864" cy="486"/>
              <a:chOff x="2323" y="1430"/>
              <a:chExt cx="864" cy="486"/>
            </a:xfrm>
          </p:grpSpPr>
          <p:sp>
            <p:nvSpPr>
              <p:cNvPr id="24" name="Text Box 25"/>
              <p:cNvSpPr txBox="1">
                <a:spLocks noChangeArrowheads="1"/>
              </p:cNvSpPr>
              <p:nvPr/>
            </p:nvSpPr>
            <p:spPr bwMode="auto">
              <a:xfrm>
                <a:off x="2786" y="1430"/>
                <a:ext cx="401" cy="2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 sz="1200"/>
                  <a:t>   </a:t>
                </a:r>
                <a:endParaRPr lang="en-US"/>
              </a:p>
            </p:txBody>
          </p:sp>
          <p:sp>
            <p:nvSpPr>
              <p:cNvPr id="25" name="Text Box 26"/>
              <p:cNvSpPr txBox="1">
                <a:spLocks noChangeArrowheads="1"/>
              </p:cNvSpPr>
              <p:nvPr/>
            </p:nvSpPr>
            <p:spPr bwMode="auto">
              <a:xfrm>
                <a:off x="2323" y="1451"/>
                <a:ext cx="401" cy="2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 sz="1200"/>
                  <a:t>   </a:t>
                </a:r>
                <a:endParaRPr lang="en-US"/>
              </a:p>
            </p:txBody>
          </p:sp>
          <p:sp>
            <p:nvSpPr>
              <p:cNvPr id="26" name="Text Box 27"/>
              <p:cNvSpPr txBox="1">
                <a:spLocks noChangeArrowheads="1"/>
              </p:cNvSpPr>
              <p:nvPr/>
            </p:nvSpPr>
            <p:spPr bwMode="auto">
              <a:xfrm>
                <a:off x="2643" y="1689"/>
                <a:ext cx="401" cy="2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</p:grpSp>
        <p:grpSp>
          <p:nvGrpSpPr>
            <p:cNvPr id="12" name="Group 28"/>
            <p:cNvGrpSpPr>
              <a:grpSpLocks/>
            </p:cNvGrpSpPr>
            <p:nvPr/>
          </p:nvGrpSpPr>
          <p:grpSpPr bwMode="auto">
            <a:xfrm>
              <a:off x="1336" y="3166"/>
              <a:ext cx="1143" cy="712"/>
              <a:chOff x="2537" y="6497"/>
              <a:chExt cx="2052" cy="1130"/>
            </a:xfrm>
          </p:grpSpPr>
          <p:grpSp>
            <p:nvGrpSpPr>
              <p:cNvPr id="16" name="Group 29"/>
              <p:cNvGrpSpPr>
                <a:grpSpLocks/>
              </p:cNvGrpSpPr>
              <p:nvPr/>
            </p:nvGrpSpPr>
            <p:grpSpPr bwMode="auto">
              <a:xfrm>
                <a:off x="2865" y="6839"/>
                <a:ext cx="1078" cy="473"/>
                <a:chOff x="2784" y="3120"/>
                <a:chExt cx="1584" cy="624"/>
              </a:xfrm>
            </p:grpSpPr>
            <p:sp>
              <p:nvSpPr>
                <p:cNvPr id="21" name="Line 30"/>
                <p:cNvSpPr>
                  <a:spLocks noChangeShapeType="1"/>
                </p:cNvSpPr>
                <p:nvPr/>
              </p:nvSpPr>
              <p:spPr bwMode="auto">
                <a:xfrm flipH="1">
                  <a:off x="2784" y="3120"/>
                  <a:ext cx="480" cy="624"/>
                </a:xfrm>
                <a:prstGeom prst="line">
                  <a:avLst/>
                </a:prstGeom>
                <a:noFill/>
                <a:ln w="28575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" name="Line 31"/>
                <p:cNvSpPr>
                  <a:spLocks noChangeShapeType="1"/>
                </p:cNvSpPr>
                <p:nvPr/>
              </p:nvSpPr>
              <p:spPr bwMode="auto">
                <a:xfrm>
                  <a:off x="3264" y="3120"/>
                  <a:ext cx="1104" cy="624"/>
                </a:xfrm>
                <a:prstGeom prst="line">
                  <a:avLst/>
                </a:prstGeom>
                <a:noFill/>
                <a:ln w="28575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" name="Line 32"/>
                <p:cNvSpPr>
                  <a:spLocks noChangeShapeType="1"/>
                </p:cNvSpPr>
                <p:nvPr/>
              </p:nvSpPr>
              <p:spPr bwMode="auto">
                <a:xfrm>
                  <a:off x="2784" y="3744"/>
                  <a:ext cx="1584" cy="0"/>
                </a:xfrm>
                <a:prstGeom prst="line">
                  <a:avLst/>
                </a:prstGeom>
                <a:noFill/>
                <a:ln w="285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7" name="Group 33"/>
              <p:cNvGrpSpPr>
                <a:grpSpLocks/>
              </p:cNvGrpSpPr>
              <p:nvPr/>
            </p:nvGrpSpPr>
            <p:grpSpPr bwMode="auto">
              <a:xfrm>
                <a:off x="2537" y="6497"/>
                <a:ext cx="2052" cy="1130"/>
                <a:chOff x="2537" y="6497"/>
                <a:chExt cx="2052" cy="1130"/>
              </a:xfrm>
            </p:grpSpPr>
            <p:sp>
              <p:nvSpPr>
                <p:cNvPr id="18" name="Text Box 34"/>
                <p:cNvSpPr txBox="1">
                  <a:spLocks noChangeArrowheads="1"/>
                </p:cNvSpPr>
                <p:nvPr/>
              </p:nvSpPr>
              <p:spPr bwMode="auto">
                <a:xfrm>
                  <a:off x="2880" y="6497"/>
                  <a:ext cx="720" cy="36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 sz="2000"/>
                    <a:t>  </a:t>
                  </a:r>
                  <a:r>
                    <a:rPr lang="en-US" sz="2000" b="1">
                      <a:latin typeface="Times New Roman" pitchFamily="18" charset="0"/>
                    </a:rPr>
                    <a:t>A’</a:t>
                  </a:r>
                </a:p>
              </p:txBody>
            </p:sp>
            <p:sp>
              <p:nvSpPr>
                <p:cNvPr id="19" name="Text Box 35"/>
                <p:cNvSpPr txBox="1">
                  <a:spLocks noChangeArrowheads="1"/>
                </p:cNvSpPr>
                <p:nvPr/>
              </p:nvSpPr>
              <p:spPr bwMode="auto">
                <a:xfrm>
                  <a:off x="2537" y="7267"/>
                  <a:ext cx="720" cy="36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 sz="2000"/>
                    <a:t> </a:t>
                  </a:r>
                  <a:r>
                    <a:rPr lang="en-US" sz="2000" b="1">
                      <a:latin typeface="Times New Roman" pitchFamily="18" charset="0"/>
                    </a:rPr>
                    <a:t>B’</a:t>
                  </a:r>
                </a:p>
              </p:txBody>
            </p:sp>
            <p:sp>
              <p:nvSpPr>
                <p:cNvPr id="20" name="Text Box 36"/>
                <p:cNvSpPr txBox="1">
                  <a:spLocks noChangeArrowheads="1"/>
                </p:cNvSpPr>
                <p:nvPr/>
              </p:nvSpPr>
              <p:spPr bwMode="auto">
                <a:xfrm>
                  <a:off x="3869" y="7197"/>
                  <a:ext cx="720" cy="36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 sz="2000" b="1">
                      <a:latin typeface="Times New Roman" pitchFamily="18" charset="0"/>
                    </a:rPr>
                    <a:t>C’</a:t>
                  </a:r>
                </a:p>
              </p:txBody>
            </p:sp>
          </p:grpSp>
        </p:grpSp>
        <p:sp>
          <p:nvSpPr>
            <p:cNvPr id="13" name="Text Box 37"/>
            <p:cNvSpPr txBox="1">
              <a:spLocks noChangeArrowheads="1"/>
            </p:cNvSpPr>
            <p:nvPr/>
          </p:nvSpPr>
          <p:spPr bwMode="auto">
            <a:xfrm>
              <a:off x="256" y="3303"/>
              <a:ext cx="401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r>
                <a:rPr lang="en-US" sz="1200"/>
                <a:t>  </a:t>
              </a:r>
              <a:endParaRPr lang="en-US"/>
            </a:p>
          </p:txBody>
        </p:sp>
        <p:sp>
          <p:nvSpPr>
            <p:cNvPr id="14" name="Text Box 38"/>
            <p:cNvSpPr txBox="1">
              <a:spLocks noChangeArrowheads="1"/>
            </p:cNvSpPr>
            <p:nvPr/>
          </p:nvSpPr>
          <p:spPr bwMode="auto">
            <a:xfrm>
              <a:off x="855" y="3282"/>
              <a:ext cx="401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r>
                <a:rPr lang="en-US" sz="1200"/>
                <a:t>   </a:t>
              </a:r>
              <a:endParaRPr lang="en-US"/>
            </a:p>
          </p:txBody>
        </p:sp>
        <p:sp>
          <p:nvSpPr>
            <p:cNvPr id="15" name="Text Box 39"/>
            <p:cNvSpPr txBox="1">
              <a:spLocks noChangeArrowheads="1"/>
            </p:cNvSpPr>
            <p:nvPr/>
          </p:nvSpPr>
          <p:spPr bwMode="auto">
            <a:xfrm>
              <a:off x="981" y="3863"/>
              <a:ext cx="702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r>
                <a:rPr lang="en-US" sz="2400" b="1">
                  <a:latin typeface="Times New Roman" pitchFamily="18" charset="0"/>
                </a:rPr>
                <a:t>Hình 1</a:t>
              </a:r>
              <a:endParaRPr lang="en-US" sz="3600" b="1">
                <a:latin typeface="Times New Roman" pitchFamily="18" charset="0"/>
              </a:endParaRPr>
            </a:p>
          </p:txBody>
        </p:sp>
      </p:grpSp>
      <p:sp>
        <p:nvSpPr>
          <p:cNvPr id="35" name="AutoShape 2"/>
          <p:cNvSpPr>
            <a:spLocks noChangeArrowheads="1"/>
          </p:cNvSpPr>
          <p:nvPr/>
        </p:nvSpPr>
        <p:spPr bwMode="auto">
          <a:xfrm>
            <a:off x="4419600" y="1828800"/>
            <a:ext cx="4724400" cy="1219200"/>
          </a:xfrm>
          <a:prstGeom prst="wedgeEllipseCallout">
            <a:avLst>
              <a:gd name="adj1" fmla="val -55599"/>
              <a:gd name="adj2" fmla="val 23839"/>
            </a:avLst>
          </a:prstGeom>
          <a:solidFill>
            <a:srgbClr val="FFFF99"/>
          </a:solidFill>
          <a:ln w="9525">
            <a:solidFill>
              <a:srgbClr val="FF33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Các góc tương ứng bằng nhau.</a:t>
            </a:r>
          </a:p>
        </p:txBody>
      </p:sp>
      <p:sp>
        <p:nvSpPr>
          <p:cNvPr id="36" name="AutoShape 6"/>
          <p:cNvSpPr>
            <a:spLocks noChangeArrowheads="1"/>
          </p:cNvSpPr>
          <p:nvPr/>
        </p:nvSpPr>
        <p:spPr bwMode="auto">
          <a:xfrm>
            <a:off x="4343400" y="3048000"/>
            <a:ext cx="4648200" cy="1219200"/>
          </a:xfrm>
          <a:prstGeom prst="wedgeEllipseCallout">
            <a:avLst>
              <a:gd name="adj1" fmla="val -53921"/>
              <a:gd name="adj2" fmla="val 1580"/>
            </a:avLst>
          </a:prstGeom>
          <a:solidFill>
            <a:srgbClr val="FFFF99"/>
          </a:solidFill>
          <a:ln w="9525">
            <a:solidFill>
              <a:srgbClr val="FF33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Các cặp cạnh tương ứng tỉ lệ</a:t>
            </a:r>
          </a:p>
        </p:txBody>
      </p:sp>
      <p:sp>
        <p:nvSpPr>
          <p:cNvPr id="37" name="Text Box 13"/>
          <p:cNvSpPr txBox="1">
            <a:spLocks noChangeArrowheads="1"/>
          </p:cNvSpPr>
          <p:nvPr/>
        </p:nvSpPr>
        <p:spPr bwMode="auto">
          <a:xfrm>
            <a:off x="76200" y="2600980"/>
            <a:ext cx="6019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Tam giác A’B’C’ và tam giác ABC có:</a:t>
            </a:r>
          </a:p>
        </p:txBody>
      </p:sp>
      <p:sp>
        <p:nvSpPr>
          <p:cNvPr id="38" name="AutoShape 11"/>
          <p:cNvSpPr>
            <a:spLocks noChangeArrowheads="1"/>
          </p:cNvSpPr>
          <p:nvPr/>
        </p:nvSpPr>
        <p:spPr bwMode="auto">
          <a:xfrm>
            <a:off x="3670018" y="4267201"/>
            <a:ext cx="5550182" cy="2377971"/>
          </a:xfrm>
          <a:prstGeom prst="cloudCallout">
            <a:avLst>
              <a:gd name="adj1" fmla="val -55558"/>
              <a:gd name="adj2" fmla="val 46643"/>
            </a:avLst>
          </a:prstGeom>
          <a:gradFill rotWithShape="1">
            <a:gsLst>
              <a:gs pos="0">
                <a:schemeClr val="bg1"/>
              </a:gs>
              <a:gs pos="100000">
                <a:srgbClr val="FFFF66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0033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Nếu hai tam  giác chỉ có các cặp cạnh tương ứng tỉ lệ với nhau thì chúng có đồng dạng với </a:t>
            </a:r>
            <a:r>
              <a:rPr lang="en-US" sz="2400" b="1">
                <a:solidFill>
                  <a:srgbClr val="000000"/>
                </a:solidFill>
                <a:latin typeface="Times New Roman" pitchFamily="18" charset="0"/>
                <a:ea typeface="MS Song" pitchFamily="49" charset="-122"/>
                <a:cs typeface="Times New Roman" pitchFamily="18" charset="0"/>
              </a:rPr>
              <a:t> nhau  không ?</a:t>
            </a:r>
            <a:endParaRPr lang="en-US" sz="2400" b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6422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/>
      <p:bldP spid="6" grpId="1"/>
      <p:bldP spid="35" grpId="0" animBg="1"/>
      <p:bldP spid="35" grpId="1" animBg="1"/>
      <p:bldP spid="36" grpId="0" animBg="1"/>
      <p:bldP spid="37" grpId="0"/>
      <p:bldP spid="3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ertical Scroll 3"/>
          <p:cNvSpPr/>
          <p:nvPr/>
        </p:nvSpPr>
        <p:spPr bwMode="auto">
          <a:xfrm>
            <a:off x="457200" y="457200"/>
            <a:ext cx="8382000" cy="6172200"/>
          </a:xfrm>
          <a:prstGeom prst="verticalScroll">
            <a:avLst/>
          </a:prstGeom>
          <a:solidFill>
            <a:schemeClr val="accent5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u="sng" dirty="0" err="1">
                <a:solidFill>
                  <a:srgbClr val="FF3300"/>
                </a:solidFill>
                <a:latin typeface="Times New Roman" pitchFamily="18" charset="0"/>
              </a:rPr>
              <a:t>Lưu</a:t>
            </a:r>
            <a:r>
              <a:rPr lang="en-US" sz="2400" b="1" u="sng" dirty="0">
                <a:solidFill>
                  <a:srgbClr val="FF3300"/>
                </a:solidFill>
                <a:latin typeface="Times New Roman" pitchFamily="18" charset="0"/>
              </a:rPr>
              <a:t> ý:</a:t>
            </a:r>
            <a:endParaRPr lang="en-US" sz="2400" u="sng" dirty="0">
              <a:solidFill>
                <a:srgbClr val="FF3300"/>
              </a:solidFill>
              <a:latin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CC"/>
                </a:solidFill>
                <a:latin typeface="Times New Roman" pitchFamily="18" charset="0"/>
              </a:rPr>
              <a:t>  -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</a:rPr>
              <a:t>Khi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CC"/>
                </a:solidFill>
                <a:latin typeface="Times New Roman" pitchFamily="18" charset="0"/>
              </a:rPr>
              <a:t>lập</a:t>
            </a:r>
            <a:r>
              <a:rPr lang="en-US" sz="2400" b="1" i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CC"/>
                </a:solidFill>
                <a:latin typeface="Times New Roman" pitchFamily="18" charset="0"/>
              </a:rPr>
              <a:t>tỉ</a:t>
            </a:r>
            <a:r>
              <a:rPr lang="en-US" sz="2400" b="1" i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CC"/>
                </a:solidFill>
                <a:latin typeface="Times New Roman" pitchFamily="18" charset="0"/>
              </a:rPr>
              <a:t>số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</a:rPr>
              <a:t>giữa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</a:rPr>
              <a:t>các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</a:rPr>
              <a:t>cạnh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</a:rPr>
              <a:t>của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</a:rPr>
              <a:t>hai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</a:rPr>
              <a:t> tam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</a:rPr>
              <a:t>giác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</a:rPr>
              <a:t> ta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</a:rPr>
              <a:t>phải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</a:rPr>
              <a:t>lập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</a:rPr>
              <a:t>tỉ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</a:rPr>
              <a:t>số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</a:rPr>
              <a:t>giữa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</a:rPr>
              <a:t>các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</a:rPr>
              <a:t>cạnh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CC"/>
                </a:solidFill>
                <a:latin typeface="Times New Roman" pitchFamily="18" charset="0"/>
              </a:rPr>
              <a:t>lớn</a:t>
            </a:r>
            <a:r>
              <a:rPr lang="en-US" sz="2400" b="1" i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CC"/>
                </a:solidFill>
                <a:latin typeface="Times New Roman" pitchFamily="18" charset="0"/>
              </a:rPr>
              <a:t>nhất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</a:rPr>
              <a:t>của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</a:rPr>
              <a:t>hai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</a:rPr>
              <a:t> tam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</a:rPr>
              <a:t>giác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</a:rPr>
              <a:t>,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</a:rPr>
              <a:t>tỉ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</a:rPr>
              <a:t>số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</a:rPr>
              <a:t>giữa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</a:rPr>
              <a:t>hai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</a:rPr>
              <a:t>cạnh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CC"/>
                </a:solidFill>
                <a:latin typeface="Times New Roman" pitchFamily="18" charset="0"/>
              </a:rPr>
              <a:t>bé</a:t>
            </a:r>
            <a:r>
              <a:rPr lang="en-US" sz="2400" b="1" i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CC"/>
                </a:solidFill>
                <a:latin typeface="Times New Roman" pitchFamily="18" charset="0"/>
              </a:rPr>
              <a:t>nhất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</a:rPr>
              <a:t>của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</a:rPr>
              <a:t>hai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</a:rPr>
              <a:t> tam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</a:rPr>
              <a:t>giác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</a:rPr>
              <a:t>,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</a:rPr>
              <a:t>tỉ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</a:rPr>
              <a:t>số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</a:rPr>
              <a:t>giữa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</a:rPr>
              <a:t>hai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</a:rPr>
              <a:t>cạnh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</a:rPr>
              <a:t>còn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</a:rPr>
              <a:t>lại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</a:rPr>
              <a:t>rồi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</a:rPr>
              <a:t> so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</a:rPr>
              <a:t>sánh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</a:rPr>
              <a:t>ba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</a:rPr>
              <a:t>tỉ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</a:rPr>
              <a:t>số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</a:rPr>
              <a:t>đó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</a:rPr>
              <a:t>.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CC"/>
                </a:solidFill>
                <a:latin typeface="Times New Roman" pitchFamily="18" charset="0"/>
              </a:rPr>
              <a:t>+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</a:rPr>
              <a:t>Nếu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CC"/>
                </a:solidFill>
                <a:latin typeface="Times New Roman" pitchFamily="18" charset="0"/>
              </a:rPr>
              <a:t>ba</a:t>
            </a:r>
            <a:r>
              <a:rPr lang="en-US" sz="2400" b="1" i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CC"/>
                </a:solidFill>
                <a:latin typeface="Times New Roman" pitchFamily="18" charset="0"/>
              </a:rPr>
              <a:t>tỉ</a:t>
            </a:r>
            <a:r>
              <a:rPr lang="en-US" sz="2400" b="1" i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CC"/>
                </a:solidFill>
                <a:latin typeface="Times New Roman" pitchFamily="18" charset="0"/>
              </a:rPr>
              <a:t>số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</a:rPr>
              <a:t>đó</a:t>
            </a:r>
            <a:r>
              <a:rPr lang="en-US" sz="2400" b="1" i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CC"/>
                </a:solidFill>
                <a:latin typeface="Times New Roman" pitchFamily="18" charset="0"/>
              </a:rPr>
              <a:t>bằng</a:t>
            </a:r>
            <a:r>
              <a:rPr lang="en-US" sz="2400" b="1" i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</a:rPr>
              <a:t>nhau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</a:rPr>
              <a:t>thì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</a:rPr>
              <a:t> ta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</a:rPr>
              <a:t>kết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</a:rPr>
              <a:t>luận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</a:rPr>
              <a:t>hai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</a:rPr>
              <a:t> tam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</a:rPr>
              <a:t>giác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</a:rPr>
              <a:t>đó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CC"/>
                </a:solidFill>
                <a:latin typeface="Times New Roman" pitchFamily="18" charset="0"/>
              </a:rPr>
              <a:t>đồng</a:t>
            </a:r>
            <a:r>
              <a:rPr lang="en-US" sz="2400" b="1" i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CC"/>
                </a:solidFill>
                <a:latin typeface="Times New Roman" pitchFamily="18" charset="0"/>
              </a:rPr>
              <a:t>dạng</a:t>
            </a:r>
            <a:r>
              <a:rPr lang="en-US" sz="2400" b="1" i="1" dirty="0">
                <a:solidFill>
                  <a:srgbClr val="0000CC"/>
                </a:solidFill>
                <a:latin typeface="Times New Roman" pitchFamily="18" charset="0"/>
              </a:rPr>
              <a:t>.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CC"/>
                </a:solidFill>
                <a:latin typeface="Times New Roman" pitchFamily="18" charset="0"/>
              </a:rPr>
              <a:t>+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</a:rPr>
              <a:t>Nếu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CC"/>
                </a:solidFill>
                <a:latin typeface="Times New Roman" pitchFamily="18" charset="0"/>
              </a:rPr>
              <a:t>một</a:t>
            </a:r>
            <a:r>
              <a:rPr lang="en-US" sz="2400" b="1" i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CC"/>
                </a:solidFill>
                <a:latin typeface="Times New Roman" pitchFamily="18" charset="0"/>
              </a:rPr>
              <a:t>trong</a:t>
            </a:r>
            <a:r>
              <a:rPr lang="en-US" sz="2400" b="1" i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CC"/>
                </a:solidFill>
                <a:latin typeface="Times New Roman" pitchFamily="18" charset="0"/>
              </a:rPr>
              <a:t>ba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</a:rPr>
              <a:t>tỉ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</a:rPr>
              <a:t>số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CC"/>
                </a:solidFill>
                <a:latin typeface="Times New Roman" pitchFamily="18" charset="0"/>
              </a:rPr>
              <a:t>không</a:t>
            </a:r>
            <a:r>
              <a:rPr lang="en-US" sz="2400" b="1" i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CC"/>
                </a:solidFill>
                <a:latin typeface="Times New Roman" pitchFamily="18" charset="0"/>
              </a:rPr>
              <a:t>bằng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</a:rPr>
              <a:t>nhau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</a:rPr>
              <a:t>thì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</a:rPr>
              <a:t> ta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</a:rPr>
              <a:t>kết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</a:rPr>
              <a:t>luận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</a:rPr>
              <a:t>hai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</a:rPr>
              <a:t> tam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</a:rPr>
              <a:t>giác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</a:rPr>
              <a:t>đó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CC"/>
                </a:solidFill>
                <a:latin typeface="Times New Roman" pitchFamily="18" charset="0"/>
              </a:rPr>
              <a:t>không</a:t>
            </a:r>
            <a:r>
              <a:rPr lang="en-US" sz="2400" b="1" i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CC"/>
                </a:solidFill>
                <a:latin typeface="Times New Roman" pitchFamily="18" charset="0"/>
              </a:rPr>
              <a:t>đồng</a:t>
            </a:r>
            <a:r>
              <a:rPr lang="en-US" sz="2400" b="1" i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CC"/>
                </a:solidFill>
                <a:latin typeface="Times New Roman" pitchFamily="18" charset="0"/>
              </a:rPr>
              <a:t>dạng</a:t>
            </a:r>
            <a:r>
              <a:rPr lang="en-US" sz="2400" b="1" i="1" dirty="0">
                <a:solidFill>
                  <a:srgbClr val="0000CC"/>
                </a:solidFill>
                <a:latin typeface="Times New Roman" pitchFamily="18" charset="0"/>
              </a:rPr>
              <a:t>.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altLang="vi-VN" sz="2400" dirty="0">
                <a:solidFill>
                  <a:srgbClr val="0000FF"/>
                </a:solidFill>
                <a:latin typeface="Times New Roman" pitchFamily="18" charset="0"/>
              </a:rPr>
              <a:t>- </a:t>
            </a:r>
            <a:r>
              <a:rPr lang="en-US" altLang="vi-VN" sz="2400" dirty="0" err="1">
                <a:solidFill>
                  <a:srgbClr val="0000FF"/>
                </a:solidFill>
                <a:latin typeface="Times New Roman" pitchFamily="18" charset="0"/>
              </a:rPr>
              <a:t>Nếu</a:t>
            </a:r>
            <a:r>
              <a:rPr lang="en-US" altLang="vi-VN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l-GR" altLang="vi-VN" sz="2400" dirty="0">
                <a:solidFill>
                  <a:srgbClr val="0000FF"/>
                </a:solidFill>
                <a:latin typeface="Times New Roman" pitchFamily="18" charset="0"/>
              </a:rPr>
              <a:t>Δ</a:t>
            </a:r>
            <a:r>
              <a:rPr lang="en-US" altLang="vi-VN" sz="2400" dirty="0">
                <a:solidFill>
                  <a:srgbClr val="0000FF"/>
                </a:solidFill>
                <a:latin typeface="Times New Roman" pitchFamily="18" charset="0"/>
              </a:rPr>
              <a:t>ABC </a:t>
            </a:r>
            <a:r>
              <a:rPr lang="en-US" altLang="vi-VN" sz="2400" dirty="0" err="1">
                <a:solidFill>
                  <a:srgbClr val="0000FF"/>
                </a:solidFill>
                <a:latin typeface="Times New Roman" pitchFamily="18" charset="0"/>
              </a:rPr>
              <a:t>đồng</a:t>
            </a:r>
            <a:r>
              <a:rPr lang="en-US" altLang="vi-VN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2400" dirty="0" err="1">
                <a:solidFill>
                  <a:srgbClr val="0000FF"/>
                </a:solidFill>
                <a:latin typeface="Times New Roman" pitchFamily="18" charset="0"/>
              </a:rPr>
              <a:t>dạng</a:t>
            </a:r>
            <a:r>
              <a:rPr lang="en-US" altLang="vi-VN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2400" dirty="0" err="1">
                <a:solidFill>
                  <a:srgbClr val="0000FF"/>
                </a:solidFill>
                <a:latin typeface="Times New Roman" pitchFamily="18" charset="0"/>
              </a:rPr>
              <a:t>với</a:t>
            </a:r>
            <a:r>
              <a:rPr lang="en-US" altLang="vi-VN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l-GR" altLang="vi-VN" sz="2400" dirty="0">
                <a:solidFill>
                  <a:srgbClr val="0000FF"/>
                </a:solidFill>
                <a:latin typeface="Times New Roman" pitchFamily="18" charset="0"/>
              </a:rPr>
              <a:t>Δ</a:t>
            </a:r>
            <a:r>
              <a:rPr lang="en-US" altLang="vi-VN" sz="2400" dirty="0">
                <a:solidFill>
                  <a:srgbClr val="0000FF"/>
                </a:solidFill>
                <a:latin typeface="Times New Roman" pitchFamily="18" charset="0"/>
              </a:rPr>
              <a:t>A’B’C’; </a:t>
            </a:r>
            <a:r>
              <a:rPr lang="el-GR" altLang="vi-VN" sz="2400" dirty="0">
                <a:solidFill>
                  <a:srgbClr val="0000FF"/>
                </a:solidFill>
                <a:latin typeface="Times New Roman" pitchFamily="18" charset="0"/>
              </a:rPr>
              <a:t>Δ</a:t>
            </a:r>
            <a:r>
              <a:rPr lang="en-US" altLang="vi-VN" sz="2400" dirty="0">
                <a:solidFill>
                  <a:srgbClr val="0000FF"/>
                </a:solidFill>
                <a:latin typeface="Times New Roman" pitchFamily="18" charset="0"/>
              </a:rPr>
              <a:t>A’B’C’ </a:t>
            </a:r>
            <a:r>
              <a:rPr lang="en-US" altLang="vi-VN" sz="2400" dirty="0" err="1">
                <a:solidFill>
                  <a:srgbClr val="0000FF"/>
                </a:solidFill>
                <a:latin typeface="Times New Roman" pitchFamily="18" charset="0"/>
              </a:rPr>
              <a:t>không</a:t>
            </a:r>
            <a:r>
              <a:rPr lang="en-US" altLang="vi-VN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2400" dirty="0" err="1">
                <a:solidFill>
                  <a:srgbClr val="0000FF"/>
                </a:solidFill>
                <a:latin typeface="Times New Roman" pitchFamily="18" charset="0"/>
              </a:rPr>
              <a:t>đồng</a:t>
            </a:r>
            <a:r>
              <a:rPr lang="en-US" altLang="vi-VN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2400" dirty="0" err="1">
                <a:solidFill>
                  <a:srgbClr val="0000FF"/>
                </a:solidFill>
                <a:latin typeface="Times New Roman" pitchFamily="18" charset="0"/>
              </a:rPr>
              <a:t>dạng</a:t>
            </a:r>
            <a:r>
              <a:rPr lang="en-US" altLang="vi-VN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2400" dirty="0" err="1">
                <a:solidFill>
                  <a:srgbClr val="0000FF"/>
                </a:solidFill>
                <a:latin typeface="Times New Roman" pitchFamily="18" charset="0"/>
              </a:rPr>
              <a:t>với</a:t>
            </a:r>
            <a:r>
              <a:rPr lang="en-US" altLang="vi-VN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l-GR" altLang="vi-VN" sz="2400" dirty="0">
                <a:solidFill>
                  <a:srgbClr val="0000FF"/>
                </a:solidFill>
                <a:latin typeface="Times New Roman" pitchFamily="18" charset="0"/>
              </a:rPr>
              <a:t>Δ</a:t>
            </a:r>
            <a:r>
              <a:rPr lang="en-US" altLang="vi-VN" sz="2400" dirty="0">
                <a:solidFill>
                  <a:srgbClr val="0000FF"/>
                </a:solidFill>
                <a:latin typeface="Times New Roman" pitchFamily="18" charset="0"/>
              </a:rPr>
              <a:t>XYZ </a:t>
            </a:r>
            <a:r>
              <a:rPr lang="en-US" altLang="vi-VN" sz="2400" dirty="0" err="1">
                <a:solidFill>
                  <a:srgbClr val="0000FF"/>
                </a:solidFill>
                <a:latin typeface="Times New Roman" pitchFamily="18" charset="0"/>
              </a:rPr>
              <a:t>thì</a:t>
            </a:r>
            <a:r>
              <a:rPr lang="en-US" altLang="vi-VN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l-GR" altLang="vi-VN" sz="2400" dirty="0">
                <a:solidFill>
                  <a:srgbClr val="0000FF"/>
                </a:solidFill>
                <a:latin typeface="Times New Roman" pitchFamily="18" charset="0"/>
              </a:rPr>
              <a:t>Δ</a:t>
            </a:r>
            <a:r>
              <a:rPr lang="en-US" altLang="vi-VN" sz="2400" dirty="0" err="1">
                <a:solidFill>
                  <a:srgbClr val="0000FF"/>
                </a:solidFill>
                <a:latin typeface="Times New Roman" pitchFamily="18" charset="0"/>
              </a:rPr>
              <a:t>ABCcũng</a:t>
            </a:r>
            <a:r>
              <a:rPr lang="en-US" altLang="vi-VN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2400" dirty="0" err="1">
                <a:solidFill>
                  <a:srgbClr val="0000FF"/>
                </a:solidFill>
                <a:latin typeface="Times New Roman" pitchFamily="18" charset="0"/>
              </a:rPr>
              <a:t>không</a:t>
            </a:r>
            <a:r>
              <a:rPr lang="en-US" altLang="vi-VN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2400" dirty="0" err="1">
                <a:solidFill>
                  <a:srgbClr val="0000FF"/>
                </a:solidFill>
                <a:latin typeface="Times New Roman" pitchFamily="18" charset="0"/>
              </a:rPr>
              <a:t>đồng</a:t>
            </a:r>
            <a:r>
              <a:rPr lang="en-US" altLang="vi-VN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2400" dirty="0" err="1">
                <a:solidFill>
                  <a:srgbClr val="0000FF"/>
                </a:solidFill>
                <a:latin typeface="Times New Roman" pitchFamily="18" charset="0"/>
              </a:rPr>
              <a:t>dạng</a:t>
            </a:r>
            <a:r>
              <a:rPr lang="en-US" altLang="vi-VN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2400" dirty="0" err="1">
                <a:solidFill>
                  <a:srgbClr val="0000FF"/>
                </a:solidFill>
                <a:latin typeface="Times New Roman" pitchFamily="18" charset="0"/>
              </a:rPr>
              <a:t>với</a:t>
            </a:r>
            <a:r>
              <a:rPr lang="en-US" altLang="vi-VN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l-GR" altLang="vi-VN" sz="2400" dirty="0">
                <a:solidFill>
                  <a:srgbClr val="0000FF"/>
                </a:solidFill>
                <a:latin typeface="Times New Roman" pitchFamily="18" charset="0"/>
              </a:rPr>
              <a:t>Δ</a:t>
            </a:r>
            <a:r>
              <a:rPr lang="en-US" altLang="vi-VN" sz="2400" dirty="0">
                <a:solidFill>
                  <a:srgbClr val="0000FF"/>
                </a:solidFill>
                <a:latin typeface="Times New Roman" pitchFamily="18" charset="0"/>
              </a:rPr>
              <a:t>XYZ .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en-US" sz="2400" b="1" i="1" dirty="0">
              <a:solidFill>
                <a:srgbClr val="0000CC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7180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381000" y="3267081"/>
            <a:ext cx="2514600" cy="461665"/>
          </a:xfrm>
          <a:prstGeom prst="rect">
            <a:avLst/>
          </a:prstGeom>
          <a:solidFill>
            <a:srgbClr val="FF9933"/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400" dirty="0">
                <a:solidFill>
                  <a:srgbClr val="FFFFFF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cs typeface="Times New Roman" pitchFamily="18" charset="0"/>
              </a:rPr>
              <a:t>Hình</a:t>
            </a:r>
            <a:r>
              <a:rPr lang="en-US" sz="2400" dirty="0">
                <a:solidFill>
                  <a:srgbClr val="FFFFFF"/>
                </a:solidFill>
                <a:cs typeface="Times New Roman" pitchFamily="18" charset="0"/>
              </a:rPr>
              <a:t> a), b)</a:t>
            </a:r>
          </a:p>
        </p:txBody>
      </p:sp>
      <p:grpSp>
        <p:nvGrpSpPr>
          <p:cNvPr id="12291" name="Group 3"/>
          <p:cNvGrpSpPr>
            <a:grpSpLocks/>
          </p:cNvGrpSpPr>
          <p:nvPr/>
        </p:nvGrpSpPr>
        <p:grpSpPr bwMode="auto">
          <a:xfrm>
            <a:off x="996957" y="838202"/>
            <a:ext cx="8047387" cy="2367106"/>
            <a:chOff x="288" y="1392"/>
            <a:chExt cx="5226" cy="1954"/>
          </a:xfrm>
        </p:grpSpPr>
        <p:grpSp>
          <p:nvGrpSpPr>
            <p:cNvPr id="12311" name="Group 4"/>
            <p:cNvGrpSpPr>
              <a:grpSpLocks/>
            </p:cNvGrpSpPr>
            <p:nvPr/>
          </p:nvGrpSpPr>
          <p:grpSpPr bwMode="auto">
            <a:xfrm>
              <a:off x="288" y="1518"/>
              <a:ext cx="1861" cy="1790"/>
              <a:chOff x="288" y="1518"/>
              <a:chExt cx="1861" cy="1790"/>
            </a:xfrm>
          </p:grpSpPr>
          <p:grpSp>
            <p:nvGrpSpPr>
              <p:cNvPr id="12345" name="Group 5"/>
              <p:cNvGrpSpPr>
                <a:grpSpLocks/>
              </p:cNvGrpSpPr>
              <p:nvPr/>
            </p:nvGrpSpPr>
            <p:grpSpPr bwMode="auto">
              <a:xfrm>
                <a:off x="531" y="1958"/>
                <a:ext cx="1139" cy="1061"/>
                <a:chOff x="526" y="1832"/>
                <a:chExt cx="1139" cy="1061"/>
              </a:xfrm>
            </p:grpSpPr>
            <p:sp>
              <p:nvSpPr>
                <p:cNvPr id="12358" name="Rectangle 6"/>
                <p:cNvSpPr>
                  <a:spLocks noChangeArrowheads="1"/>
                </p:cNvSpPr>
                <p:nvPr/>
              </p:nvSpPr>
              <p:spPr bwMode="auto">
                <a:xfrm>
                  <a:off x="1152" y="2588"/>
                  <a:ext cx="100" cy="3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2400" b="1">
                      <a:solidFill>
                        <a:srgbClr val="FF00FF"/>
                      </a:solidFill>
                      <a:latin typeface="Times New Roman" pitchFamily="18" charset="0"/>
                      <a:cs typeface="Times New Roman" pitchFamily="18" charset="0"/>
                    </a:rPr>
                    <a:t>8</a:t>
                  </a:r>
                </a:p>
              </p:txBody>
            </p:sp>
            <p:sp>
              <p:nvSpPr>
                <p:cNvPr id="12359" name="Rectangle 7"/>
                <p:cNvSpPr>
                  <a:spLocks noChangeArrowheads="1"/>
                </p:cNvSpPr>
                <p:nvPr/>
              </p:nvSpPr>
              <p:spPr bwMode="auto">
                <a:xfrm>
                  <a:off x="526" y="1958"/>
                  <a:ext cx="100" cy="3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2400" b="1">
                      <a:solidFill>
                        <a:srgbClr val="FF00FF"/>
                      </a:solidFill>
                      <a:latin typeface="Times New Roman" pitchFamily="18" charset="0"/>
                      <a:cs typeface="Times New Roman" pitchFamily="18" charset="0"/>
                    </a:rPr>
                    <a:t>4</a:t>
                  </a:r>
                </a:p>
              </p:txBody>
            </p:sp>
            <p:sp>
              <p:nvSpPr>
                <p:cNvPr id="12360" name="Rectangle 8"/>
                <p:cNvSpPr>
                  <a:spLocks noChangeArrowheads="1"/>
                </p:cNvSpPr>
                <p:nvPr/>
              </p:nvSpPr>
              <p:spPr bwMode="auto">
                <a:xfrm>
                  <a:off x="1565" y="1832"/>
                  <a:ext cx="100" cy="3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2400" b="1">
                      <a:solidFill>
                        <a:srgbClr val="FF00FF"/>
                      </a:solidFill>
                      <a:latin typeface="Times New Roman" pitchFamily="18" charset="0"/>
                      <a:cs typeface="Times New Roman" pitchFamily="18" charset="0"/>
                    </a:rPr>
                    <a:t>6</a:t>
                  </a:r>
                </a:p>
              </p:txBody>
            </p:sp>
          </p:grpSp>
          <p:grpSp>
            <p:nvGrpSpPr>
              <p:cNvPr id="12346" name="Group 9"/>
              <p:cNvGrpSpPr>
                <a:grpSpLocks/>
              </p:cNvGrpSpPr>
              <p:nvPr/>
            </p:nvGrpSpPr>
            <p:grpSpPr bwMode="auto">
              <a:xfrm>
                <a:off x="288" y="1518"/>
                <a:ext cx="1861" cy="1511"/>
                <a:chOff x="270" y="1351"/>
                <a:chExt cx="1861" cy="1511"/>
              </a:xfrm>
            </p:grpSpPr>
            <p:sp>
              <p:nvSpPr>
                <p:cNvPr id="12348" name="Line 10"/>
                <p:cNvSpPr>
                  <a:spLocks noChangeShapeType="1"/>
                </p:cNvSpPr>
                <p:nvPr/>
              </p:nvSpPr>
              <p:spPr bwMode="auto">
                <a:xfrm>
                  <a:off x="424" y="2570"/>
                  <a:ext cx="1655" cy="0"/>
                </a:xfrm>
                <a:prstGeom prst="line">
                  <a:avLst/>
                </a:prstGeom>
                <a:noFill/>
                <a:ln w="28575">
                  <a:solidFill>
                    <a:srgbClr val="3333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grpSp>
              <p:nvGrpSpPr>
                <p:cNvPr id="12349" name="Group 11"/>
                <p:cNvGrpSpPr>
                  <a:grpSpLocks/>
                </p:cNvGrpSpPr>
                <p:nvPr/>
              </p:nvGrpSpPr>
              <p:grpSpPr bwMode="auto">
                <a:xfrm>
                  <a:off x="270" y="1351"/>
                  <a:ext cx="1861" cy="1511"/>
                  <a:chOff x="270" y="1351"/>
                  <a:chExt cx="1861" cy="1511"/>
                </a:xfrm>
              </p:grpSpPr>
              <p:sp>
                <p:nvSpPr>
                  <p:cNvPr id="12350" name="Line 1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24" y="1645"/>
                    <a:ext cx="501" cy="925"/>
                  </a:xfrm>
                  <a:prstGeom prst="line">
                    <a:avLst/>
                  </a:prstGeom>
                  <a:noFill/>
                  <a:ln w="28575">
                    <a:solidFill>
                      <a:srgbClr val="3333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12351" name="Line 13"/>
                  <p:cNvSpPr>
                    <a:spLocks noChangeShapeType="1"/>
                  </p:cNvSpPr>
                  <p:nvPr/>
                </p:nvSpPr>
                <p:spPr bwMode="auto">
                  <a:xfrm>
                    <a:off x="925" y="1645"/>
                    <a:ext cx="1154" cy="925"/>
                  </a:xfrm>
                  <a:prstGeom prst="line">
                    <a:avLst/>
                  </a:prstGeom>
                  <a:noFill/>
                  <a:ln w="28575">
                    <a:solidFill>
                      <a:srgbClr val="3333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12352" name="Oval 14"/>
                  <p:cNvSpPr>
                    <a:spLocks noChangeArrowheads="1"/>
                  </p:cNvSpPr>
                  <p:nvPr/>
                </p:nvSpPr>
                <p:spPr bwMode="auto">
                  <a:xfrm>
                    <a:off x="407" y="2550"/>
                    <a:ext cx="33" cy="4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0">
                    <a:solidFill>
                      <a:srgbClr val="01010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 b="1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12353" name="Rectangle 15"/>
                  <p:cNvSpPr>
                    <a:spLocks noChangeArrowheads="1"/>
                  </p:cNvSpPr>
                  <p:nvPr/>
                </p:nvSpPr>
                <p:spPr bwMode="auto">
                  <a:xfrm>
                    <a:off x="270" y="2557"/>
                    <a:ext cx="133" cy="30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240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B</a:t>
                    </a:r>
                  </a:p>
                </p:txBody>
              </p:sp>
              <p:sp>
                <p:nvSpPr>
                  <p:cNvPr id="12354" name="Oval 16"/>
                  <p:cNvSpPr>
                    <a:spLocks noChangeArrowheads="1"/>
                  </p:cNvSpPr>
                  <p:nvPr/>
                </p:nvSpPr>
                <p:spPr bwMode="auto">
                  <a:xfrm>
                    <a:off x="2062" y="2550"/>
                    <a:ext cx="33" cy="4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0">
                    <a:solidFill>
                      <a:srgbClr val="01010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 b="1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12355" name="Rectangle 17"/>
                  <p:cNvSpPr>
                    <a:spLocks noChangeArrowheads="1"/>
                  </p:cNvSpPr>
                  <p:nvPr/>
                </p:nvSpPr>
                <p:spPr bwMode="auto">
                  <a:xfrm>
                    <a:off x="1998" y="2548"/>
                    <a:ext cx="133" cy="30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240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C</a:t>
                    </a:r>
                  </a:p>
                </p:txBody>
              </p:sp>
              <p:sp>
                <p:nvSpPr>
                  <p:cNvPr id="12356" name="Oval 18"/>
                  <p:cNvSpPr>
                    <a:spLocks noChangeArrowheads="1"/>
                  </p:cNvSpPr>
                  <p:nvPr/>
                </p:nvSpPr>
                <p:spPr bwMode="auto">
                  <a:xfrm>
                    <a:off x="908" y="1625"/>
                    <a:ext cx="34" cy="4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0">
                    <a:solidFill>
                      <a:srgbClr val="01010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 b="1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12357" name="Rectangle 19"/>
                  <p:cNvSpPr>
                    <a:spLocks noChangeArrowheads="1"/>
                  </p:cNvSpPr>
                  <p:nvPr/>
                </p:nvSpPr>
                <p:spPr bwMode="auto">
                  <a:xfrm>
                    <a:off x="913" y="1351"/>
                    <a:ext cx="145" cy="30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240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A</a:t>
                    </a:r>
                  </a:p>
                </p:txBody>
              </p:sp>
            </p:grpSp>
          </p:grpSp>
          <p:sp>
            <p:nvSpPr>
              <p:cNvPr id="12347" name="Text Box 20"/>
              <p:cNvSpPr txBox="1">
                <a:spLocks noChangeArrowheads="1"/>
              </p:cNvSpPr>
              <p:nvPr/>
            </p:nvSpPr>
            <p:spPr bwMode="auto">
              <a:xfrm>
                <a:off x="720" y="2927"/>
                <a:ext cx="336" cy="381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fontAlgn="base" hangingPunct="1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sz="2400" b="1">
                    <a:solidFill>
                      <a:srgbClr val="000000"/>
                    </a:solidFill>
                    <a:cs typeface="Times New Roman" pitchFamily="18" charset="0"/>
                  </a:rPr>
                  <a:t>a)</a:t>
                </a:r>
              </a:p>
            </p:txBody>
          </p:sp>
        </p:grpSp>
        <p:grpSp>
          <p:nvGrpSpPr>
            <p:cNvPr id="12312" name="Group 21"/>
            <p:cNvGrpSpPr>
              <a:grpSpLocks/>
            </p:cNvGrpSpPr>
            <p:nvPr/>
          </p:nvGrpSpPr>
          <p:grpSpPr bwMode="auto">
            <a:xfrm>
              <a:off x="3649" y="1392"/>
              <a:ext cx="1865" cy="1954"/>
              <a:chOff x="3649" y="1392"/>
              <a:chExt cx="1865" cy="1954"/>
            </a:xfrm>
          </p:grpSpPr>
          <p:grpSp>
            <p:nvGrpSpPr>
              <p:cNvPr id="12329" name="Group 22"/>
              <p:cNvGrpSpPr>
                <a:grpSpLocks/>
              </p:cNvGrpSpPr>
              <p:nvPr/>
            </p:nvGrpSpPr>
            <p:grpSpPr bwMode="auto">
              <a:xfrm>
                <a:off x="3984" y="1518"/>
                <a:ext cx="937" cy="1306"/>
                <a:chOff x="4109" y="1218"/>
                <a:chExt cx="937" cy="1306"/>
              </a:xfrm>
            </p:grpSpPr>
            <p:sp>
              <p:nvSpPr>
                <p:cNvPr id="12342" name="Rectangle 23"/>
                <p:cNvSpPr>
                  <a:spLocks noChangeArrowheads="1"/>
                </p:cNvSpPr>
                <p:nvPr/>
              </p:nvSpPr>
              <p:spPr bwMode="auto">
                <a:xfrm>
                  <a:off x="4109" y="1946"/>
                  <a:ext cx="100" cy="3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2400" b="1">
                      <a:solidFill>
                        <a:srgbClr val="FF00FF"/>
                      </a:solidFill>
                      <a:latin typeface="Times New Roman" pitchFamily="18" charset="0"/>
                      <a:cs typeface="Times New Roman" pitchFamily="18" charset="0"/>
                    </a:rPr>
                    <a:t>5</a:t>
                  </a:r>
                </a:p>
              </p:txBody>
            </p:sp>
            <p:sp>
              <p:nvSpPr>
                <p:cNvPr id="12343" name="Rectangle 24"/>
                <p:cNvSpPr>
                  <a:spLocks noChangeArrowheads="1"/>
                </p:cNvSpPr>
                <p:nvPr/>
              </p:nvSpPr>
              <p:spPr bwMode="auto">
                <a:xfrm>
                  <a:off x="4946" y="2219"/>
                  <a:ext cx="100" cy="3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2400" b="1">
                      <a:solidFill>
                        <a:srgbClr val="FF00FF"/>
                      </a:solidFill>
                      <a:latin typeface="Times New Roman" pitchFamily="18" charset="0"/>
                      <a:cs typeface="Times New Roman" pitchFamily="18" charset="0"/>
                    </a:rPr>
                    <a:t>4</a:t>
                  </a:r>
                </a:p>
              </p:txBody>
            </p:sp>
            <p:sp>
              <p:nvSpPr>
                <p:cNvPr id="12344" name="Rectangle 25"/>
                <p:cNvSpPr>
                  <a:spLocks noChangeArrowheads="1"/>
                </p:cNvSpPr>
                <p:nvPr/>
              </p:nvSpPr>
              <p:spPr bwMode="auto">
                <a:xfrm>
                  <a:off x="4695" y="1218"/>
                  <a:ext cx="100" cy="3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2400" b="1">
                      <a:solidFill>
                        <a:srgbClr val="FF00FF"/>
                      </a:solidFill>
                      <a:latin typeface="Times New Roman" pitchFamily="18" charset="0"/>
                      <a:cs typeface="Times New Roman" pitchFamily="18" charset="0"/>
                    </a:rPr>
                    <a:t>6</a:t>
                  </a:r>
                </a:p>
              </p:txBody>
            </p:sp>
          </p:grpSp>
          <p:grpSp>
            <p:nvGrpSpPr>
              <p:cNvPr id="12330" name="Group 26"/>
              <p:cNvGrpSpPr>
                <a:grpSpLocks/>
              </p:cNvGrpSpPr>
              <p:nvPr/>
            </p:nvGrpSpPr>
            <p:grpSpPr bwMode="auto">
              <a:xfrm>
                <a:off x="3649" y="1392"/>
                <a:ext cx="1865" cy="1836"/>
                <a:chOff x="3737" y="1104"/>
                <a:chExt cx="1865" cy="1836"/>
              </a:xfrm>
            </p:grpSpPr>
            <p:sp>
              <p:nvSpPr>
                <p:cNvPr id="12332" name="Rectangle 27"/>
                <p:cNvSpPr>
                  <a:spLocks noChangeArrowheads="1"/>
                </p:cNvSpPr>
                <p:nvPr/>
              </p:nvSpPr>
              <p:spPr bwMode="auto">
                <a:xfrm>
                  <a:off x="4445" y="2635"/>
                  <a:ext cx="67" cy="3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2400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I</a:t>
                  </a:r>
                </a:p>
              </p:txBody>
            </p:sp>
            <p:grpSp>
              <p:nvGrpSpPr>
                <p:cNvPr id="12333" name="Group 28"/>
                <p:cNvGrpSpPr>
                  <a:grpSpLocks/>
                </p:cNvGrpSpPr>
                <p:nvPr/>
              </p:nvGrpSpPr>
              <p:grpSpPr bwMode="auto">
                <a:xfrm>
                  <a:off x="3901" y="1313"/>
                  <a:ext cx="1496" cy="1307"/>
                  <a:chOff x="3901" y="1313"/>
                  <a:chExt cx="1496" cy="1307"/>
                </a:xfrm>
              </p:grpSpPr>
              <p:sp>
                <p:nvSpPr>
                  <p:cNvPr id="12336" name="Line 29"/>
                  <p:cNvSpPr>
                    <a:spLocks noChangeShapeType="1"/>
                  </p:cNvSpPr>
                  <p:nvPr/>
                </p:nvSpPr>
                <p:spPr bwMode="auto">
                  <a:xfrm>
                    <a:off x="3917" y="1333"/>
                    <a:ext cx="594" cy="1267"/>
                  </a:xfrm>
                  <a:prstGeom prst="line">
                    <a:avLst/>
                  </a:prstGeom>
                  <a:noFill/>
                  <a:ln w="28575">
                    <a:solidFill>
                      <a:srgbClr val="3333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12337" name="Line 3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511" y="1816"/>
                    <a:ext cx="869" cy="784"/>
                  </a:xfrm>
                  <a:prstGeom prst="line">
                    <a:avLst/>
                  </a:prstGeom>
                  <a:noFill/>
                  <a:ln w="28575">
                    <a:solidFill>
                      <a:srgbClr val="3333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12338" name="Line 31"/>
                  <p:cNvSpPr>
                    <a:spLocks noChangeShapeType="1"/>
                  </p:cNvSpPr>
                  <p:nvPr/>
                </p:nvSpPr>
                <p:spPr bwMode="auto">
                  <a:xfrm>
                    <a:off x="3917" y="1333"/>
                    <a:ext cx="1463" cy="483"/>
                  </a:xfrm>
                  <a:prstGeom prst="line">
                    <a:avLst/>
                  </a:prstGeom>
                  <a:noFill/>
                  <a:ln w="28575">
                    <a:solidFill>
                      <a:srgbClr val="3333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12339" name="Oval 32"/>
                  <p:cNvSpPr>
                    <a:spLocks noChangeArrowheads="1"/>
                  </p:cNvSpPr>
                  <p:nvPr/>
                </p:nvSpPr>
                <p:spPr bwMode="auto">
                  <a:xfrm>
                    <a:off x="3901" y="1313"/>
                    <a:ext cx="33" cy="4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0">
                    <a:solidFill>
                      <a:srgbClr val="01010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 b="1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12340" name="Oval 33"/>
                  <p:cNvSpPr>
                    <a:spLocks noChangeArrowheads="1"/>
                  </p:cNvSpPr>
                  <p:nvPr/>
                </p:nvSpPr>
                <p:spPr bwMode="auto">
                  <a:xfrm>
                    <a:off x="4494" y="2580"/>
                    <a:ext cx="34" cy="4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0">
                    <a:solidFill>
                      <a:srgbClr val="01010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 b="1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12341" name="Oval 34"/>
                  <p:cNvSpPr>
                    <a:spLocks noChangeArrowheads="1"/>
                  </p:cNvSpPr>
                  <p:nvPr/>
                </p:nvSpPr>
                <p:spPr bwMode="auto">
                  <a:xfrm>
                    <a:off x="5363" y="1796"/>
                    <a:ext cx="34" cy="4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0">
                    <a:solidFill>
                      <a:srgbClr val="01010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 b="1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  <p:sp>
              <p:nvSpPr>
                <p:cNvPr id="12334" name="Rectangle 35"/>
                <p:cNvSpPr>
                  <a:spLocks noChangeArrowheads="1"/>
                </p:cNvSpPr>
                <p:nvPr/>
              </p:nvSpPr>
              <p:spPr bwMode="auto">
                <a:xfrm>
                  <a:off x="5457" y="1737"/>
                  <a:ext cx="145" cy="3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2400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K</a:t>
                  </a:r>
                </a:p>
              </p:txBody>
            </p:sp>
            <p:sp>
              <p:nvSpPr>
                <p:cNvPr id="12335" name="Rectangle 36"/>
                <p:cNvSpPr>
                  <a:spLocks noChangeArrowheads="1"/>
                </p:cNvSpPr>
                <p:nvPr/>
              </p:nvSpPr>
              <p:spPr bwMode="auto">
                <a:xfrm>
                  <a:off x="3737" y="1104"/>
                  <a:ext cx="145" cy="3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2400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H</a:t>
                  </a:r>
                </a:p>
              </p:txBody>
            </p:sp>
          </p:grpSp>
          <p:sp>
            <p:nvSpPr>
              <p:cNvPr id="12331" name="Text Box 37"/>
              <p:cNvSpPr txBox="1">
                <a:spLocks noChangeArrowheads="1"/>
              </p:cNvSpPr>
              <p:nvPr/>
            </p:nvSpPr>
            <p:spPr bwMode="auto">
              <a:xfrm>
                <a:off x="4599" y="2965"/>
                <a:ext cx="336" cy="381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fontAlgn="base" hangingPunct="1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sz="2400" b="1">
                    <a:solidFill>
                      <a:srgbClr val="000000"/>
                    </a:solidFill>
                    <a:cs typeface="Times New Roman" pitchFamily="18" charset="0"/>
                  </a:rPr>
                  <a:t>c)</a:t>
                </a:r>
              </a:p>
            </p:txBody>
          </p:sp>
        </p:grpSp>
        <p:grpSp>
          <p:nvGrpSpPr>
            <p:cNvPr id="12313" name="Group 38"/>
            <p:cNvGrpSpPr>
              <a:grpSpLocks/>
            </p:cNvGrpSpPr>
            <p:nvPr/>
          </p:nvGrpSpPr>
          <p:grpSpPr bwMode="auto">
            <a:xfrm>
              <a:off x="2240" y="1644"/>
              <a:ext cx="1478" cy="1702"/>
              <a:chOff x="2240" y="1644"/>
              <a:chExt cx="1478" cy="1702"/>
            </a:xfrm>
          </p:grpSpPr>
          <p:grpSp>
            <p:nvGrpSpPr>
              <p:cNvPr id="12314" name="Group 39"/>
              <p:cNvGrpSpPr>
                <a:grpSpLocks/>
              </p:cNvGrpSpPr>
              <p:nvPr/>
            </p:nvGrpSpPr>
            <p:grpSpPr bwMode="auto">
              <a:xfrm>
                <a:off x="2688" y="1958"/>
                <a:ext cx="812" cy="991"/>
                <a:chOff x="2780" y="1671"/>
                <a:chExt cx="812" cy="991"/>
              </a:xfrm>
            </p:grpSpPr>
            <p:sp>
              <p:nvSpPr>
                <p:cNvPr id="12326" name="Rectangle 40"/>
                <p:cNvSpPr>
                  <a:spLocks noChangeArrowheads="1"/>
                </p:cNvSpPr>
                <p:nvPr/>
              </p:nvSpPr>
              <p:spPr bwMode="auto">
                <a:xfrm>
                  <a:off x="2976" y="2357"/>
                  <a:ext cx="100" cy="3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2400" b="1">
                      <a:solidFill>
                        <a:srgbClr val="FF00FF"/>
                      </a:solidFill>
                      <a:latin typeface="Times New Roman" pitchFamily="18" charset="0"/>
                      <a:cs typeface="Times New Roman" pitchFamily="18" charset="0"/>
                    </a:rPr>
                    <a:t>4</a:t>
                  </a:r>
                </a:p>
              </p:txBody>
            </p:sp>
            <p:sp>
              <p:nvSpPr>
                <p:cNvPr id="12327" name="Rectangle 41"/>
                <p:cNvSpPr>
                  <a:spLocks noChangeArrowheads="1"/>
                </p:cNvSpPr>
                <p:nvPr/>
              </p:nvSpPr>
              <p:spPr bwMode="auto">
                <a:xfrm>
                  <a:off x="2780" y="1671"/>
                  <a:ext cx="100" cy="3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2400" b="1">
                      <a:solidFill>
                        <a:srgbClr val="FF00FF"/>
                      </a:solidFill>
                      <a:latin typeface="Times New Roman" pitchFamily="18" charset="0"/>
                      <a:cs typeface="Times New Roman" pitchFamily="18" charset="0"/>
                    </a:rPr>
                    <a:t>3</a:t>
                  </a:r>
                </a:p>
              </p:txBody>
            </p:sp>
            <p:sp>
              <p:nvSpPr>
                <p:cNvPr id="12328" name="Rectangle 42"/>
                <p:cNvSpPr>
                  <a:spLocks noChangeArrowheads="1"/>
                </p:cNvSpPr>
                <p:nvPr/>
              </p:nvSpPr>
              <p:spPr bwMode="auto">
                <a:xfrm>
                  <a:off x="3492" y="1734"/>
                  <a:ext cx="100" cy="3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2400" b="1">
                      <a:solidFill>
                        <a:srgbClr val="FF00FF"/>
                      </a:solidFill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</a:p>
              </p:txBody>
            </p:sp>
          </p:grpSp>
          <p:grpSp>
            <p:nvGrpSpPr>
              <p:cNvPr id="12315" name="Group 43"/>
              <p:cNvGrpSpPr>
                <a:grpSpLocks/>
              </p:cNvGrpSpPr>
              <p:nvPr/>
            </p:nvGrpSpPr>
            <p:grpSpPr bwMode="auto">
              <a:xfrm>
                <a:off x="2240" y="1644"/>
                <a:ext cx="1478" cy="1209"/>
                <a:chOff x="2318" y="1404"/>
                <a:chExt cx="1478" cy="1209"/>
              </a:xfrm>
            </p:grpSpPr>
            <p:sp>
              <p:nvSpPr>
                <p:cNvPr id="12317" name="Line 44"/>
                <p:cNvSpPr>
                  <a:spLocks noChangeShapeType="1"/>
                </p:cNvSpPr>
                <p:nvPr/>
              </p:nvSpPr>
              <p:spPr bwMode="auto">
                <a:xfrm>
                  <a:off x="2446" y="2339"/>
                  <a:ext cx="1171" cy="0"/>
                </a:xfrm>
                <a:prstGeom prst="line">
                  <a:avLst/>
                </a:prstGeom>
                <a:noFill/>
                <a:ln w="28575">
                  <a:solidFill>
                    <a:srgbClr val="3333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2318" name="Line 45"/>
                <p:cNvSpPr>
                  <a:spLocks noChangeShapeType="1"/>
                </p:cNvSpPr>
                <p:nvPr/>
              </p:nvSpPr>
              <p:spPr bwMode="auto">
                <a:xfrm flipV="1">
                  <a:off x="2446" y="1715"/>
                  <a:ext cx="778" cy="624"/>
                </a:xfrm>
                <a:prstGeom prst="line">
                  <a:avLst/>
                </a:prstGeom>
                <a:noFill/>
                <a:ln w="28575">
                  <a:solidFill>
                    <a:srgbClr val="3333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2319" name="Line 46"/>
                <p:cNvSpPr>
                  <a:spLocks noChangeShapeType="1"/>
                </p:cNvSpPr>
                <p:nvPr/>
              </p:nvSpPr>
              <p:spPr bwMode="auto">
                <a:xfrm>
                  <a:off x="3224" y="1715"/>
                  <a:ext cx="393" cy="624"/>
                </a:xfrm>
                <a:prstGeom prst="line">
                  <a:avLst/>
                </a:prstGeom>
                <a:noFill/>
                <a:ln w="28575">
                  <a:solidFill>
                    <a:srgbClr val="3333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2320" name="Oval 47"/>
                <p:cNvSpPr>
                  <a:spLocks noChangeArrowheads="1"/>
                </p:cNvSpPr>
                <p:nvPr/>
              </p:nvSpPr>
              <p:spPr bwMode="auto">
                <a:xfrm>
                  <a:off x="2430" y="2318"/>
                  <a:ext cx="33" cy="41"/>
                </a:xfrm>
                <a:prstGeom prst="ellipse">
                  <a:avLst/>
                </a:prstGeom>
                <a:solidFill>
                  <a:srgbClr val="FFFFFF"/>
                </a:solidFill>
                <a:ln w="0">
                  <a:solidFill>
                    <a:srgbClr val="01010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 b="1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2321" name="Rectangle 48"/>
                <p:cNvSpPr>
                  <a:spLocks noChangeArrowheads="1"/>
                </p:cNvSpPr>
                <p:nvPr/>
              </p:nvSpPr>
              <p:spPr bwMode="auto">
                <a:xfrm>
                  <a:off x="2318" y="2287"/>
                  <a:ext cx="122" cy="3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2400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E</a:t>
                  </a:r>
                </a:p>
              </p:txBody>
            </p:sp>
            <p:sp>
              <p:nvSpPr>
                <p:cNvPr id="12322" name="Oval 49"/>
                <p:cNvSpPr>
                  <a:spLocks noChangeArrowheads="1"/>
                </p:cNvSpPr>
                <p:nvPr/>
              </p:nvSpPr>
              <p:spPr bwMode="auto">
                <a:xfrm>
                  <a:off x="3600" y="2318"/>
                  <a:ext cx="33" cy="41"/>
                </a:xfrm>
                <a:prstGeom prst="ellipse">
                  <a:avLst/>
                </a:prstGeom>
                <a:solidFill>
                  <a:srgbClr val="FFFFFF"/>
                </a:solidFill>
                <a:ln w="0">
                  <a:solidFill>
                    <a:srgbClr val="01010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 b="1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2323" name="Rectangle 50"/>
                <p:cNvSpPr>
                  <a:spLocks noChangeArrowheads="1"/>
                </p:cNvSpPr>
                <p:nvPr/>
              </p:nvSpPr>
              <p:spPr bwMode="auto">
                <a:xfrm>
                  <a:off x="3685" y="2308"/>
                  <a:ext cx="111" cy="3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2400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F</a:t>
                  </a:r>
                </a:p>
              </p:txBody>
            </p:sp>
            <p:sp>
              <p:nvSpPr>
                <p:cNvPr id="12324" name="Oval 51"/>
                <p:cNvSpPr>
                  <a:spLocks noChangeArrowheads="1"/>
                </p:cNvSpPr>
                <p:nvPr/>
              </p:nvSpPr>
              <p:spPr bwMode="auto">
                <a:xfrm>
                  <a:off x="3207" y="1695"/>
                  <a:ext cx="33" cy="40"/>
                </a:xfrm>
                <a:prstGeom prst="ellipse">
                  <a:avLst/>
                </a:prstGeom>
                <a:solidFill>
                  <a:srgbClr val="FFFFFF"/>
                </a:solidFill>
                <a:ln w="0">
                  <a:solidFill>
                    <a:srgbClr val="01010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 b="1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2325" name="Rectangle 52"/>
                <p:cNvSpPr>
                  <a:spLocks noChangeArrowheads="1"/>
                </p:cNvSpPr>
                <p:nvPr/>
              </p:nvSpPr>
              <p:spPr bwMode="auto">
                <a:xfrm>
                  <a:off x="3207" y="1404"/>
                  <a:ext cx="145" cy="3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2400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D</a:t>
                  </a:r>
                </a:p>
              </p:txBody>
            </p:sp>
          </p:grpSp>
          <p:sp>
            <p:nvSpPr>
              <p:cNvPr id="12316" name="Text Box 53"/>
              <p:cNvSpPr txBox="1">
                <a:spLocks noChangeArrowheads="1"/>
              </p:cNvSpPr>
              <p:nvPr/>
            </p:nvSpPr>
            <p:spPr bwMode="auto">
              <a:xfrm>
                <a:off x="2688" y="2965"/>
                <a:ext cx="336" cy="381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fontAlgn="base" hangingPunct="1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sz="2400" b="1">
                    <a:solidFill>
                      <a:srgbClr val="000000"/>
                    </a:solidFill>
                    <a:cs typeface="Times New Roman" pitchFamily="18" charset="0"/>
                  </a:rPr>
                  <a:t>b)</a:t>
                </a:r>
              </a:p>
            </p:txBody>
          </p:sp>
        </p:grpSp>
      </p:grpSp>
      <p:sp>
        <p:nvSpPr>
          <p:cNvPr id="12292" name="Text Box 62"/>
          <p:cNvSpPr txBox="1">
            <a:spLocks noChangeArrowheads="1"/>
          </p:cNvSpPr>
          <p:nvPr/>
        </p:nvSpPr>
        <p:spPr bwMode="auto">
          <a:xfrm>
            <a:off x="381000" y="4333881"/>
            <a:ext cx="2590800" cy="461665"/>
          </a:xfrm>
          <a:prstGeom prst="rect">
            <a:avLst/>
          </a:prstGeom>
          <a:solidFill>
            <a:srgbClr val="FF9933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FFFF"/>
                </a:solidFill>
                <a:cs typeface="Times New Roman" pitchFamily="18" charset="0"/>
              </a:rPr>
              <a:t>Hình b), c)</a:t>
            </a:r>
          </a:p>
        </p:txBody>
      </p:sp>
      <p:sp>
        <p:nvSpPr>
          <p:cNvPr id="12293" name="Text Box 73"/>
          <p:cNvSpPr txBox="1">
            <a:spLocks noChangeArrowheads="1"/>
          </p:cNvSpPr>
          <p:nvPr/>
        </p:nvSpPr>
        <p:spPr bwMode="auto">
          <a:xfrm>
            <a:off x="457200" y="5562605"/>
            <a:ext cx="2438400" cy="461665"/>
          </a:xfrm>
          <a:prstGeom prst="rect">
            <a:avLst/>
          </a:prstGeom>
          <a:solidFill>
            <a:srgbClr val="FF9933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FFFF"/>
                </a:solidFill>
                <a:cs typeface="Times New Roman" pitchFamily="18" charset="0"/>
              </a:rPr>
              <a:t>Hình a), c)</a:t>
            </a:r>
          </a:p>
        </p:txBody>
      </p:sp>
      <p:sp>
        <p:nvSpPr>
          <p:cNvPr id="35930" name="Text Box 90"/>
          <p:cNvSpPr txBox="1">
            <a:spLocks noChangeArrowheads="1"/>
          </p:cNvSpPr>
          <p:nvPr/>
        </p:nvSpPr>
        <p:spPr bwMode="auto">
          <a:xfrm>
            <a:off x="144311" y="0"/>
            <a:ext cx="22288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400" b="1" u="sng" dirty="0" err="1">
                <a:latin typeface="Times New Roman" pitchFamily="18" charset="0"/>
                <a:cs typeface="Times New Roman" pitchFamily="18" charset="0"/>
              </a:rPr>
              <a:t>Áp</a:t>
            </a:r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2299" name="AutoShape 91"/>
          <p:cNvSpPr>
            <a:spLocks noChangeArrowheads="1"/>
          </p:cNvSpPr>
          <p:nvPr/>
        </p:nvSpPr>
        <p:spPr bwMode="auto">
          <a:xfrm>
            <a:off x="463557" y="457200"/>
            <a:ext cx="533400" cy="457200"/>
          </a:xfrm>
          <a:prstGeom prst="flowChartAlternateProcess">
            <a:avLst/>
          </a:prstGeom>
          <a:solidFill>
            <a:srgbClr val="FFFF99"/>
          </a:solidFill>
          <a:ln w="9525">
            <a:solidFill>
              <a:srgbClr val="FF0066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?2</a:t>
            </a:r>
          </a:p>
        </p:txBody>
      </p:sp>
      <p:sp>
        <p:nvSpPr>
          <p:cNvPr id="35932" name="Text Box 92"/>
          <p:cNvSpPr txBox="1">
            <a:spLocks noChangeArrowheads="1"/>
          </p:cNvSpPr>
          <p:nvPr/>
        </p:nvSpPr>
        <p:spPr bwMode="auto">
          <a:xfrm>
            <a:off x="685800" y="3733805"/>
            <a:ext cx="3657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  <a:cs typeface="Times New Roman" pitchFamily="18" charset="0"/>
              </a:rPr>
              <a:t>∆ABC     ∆DFE vì:</a:t>
            </a:r>
          </a:p>
        </p:txBody>
      </p:sp>
      <p:sp>
        <p:nvSpPr>
          <p:cNvPr id="35933" name="Freeform 93"/>
          <p:cNvSpPr>
            <a:spLocks/>
          </p:cNvSpPr>
          <p:nvPr/>
        </p:nvSpPr>
        <p:spPr bwMode="auto">
          <a:xfrm>
            <a:off x="1676400" y="3886200"/>
            <a:ext cx="228600" cy="152400"/>
          </a:xfrm>
          <a:custGeom>
            <a:avLst/>
            <a:gdLst>
              <a:gd name="T0" fmla="*/ 2147483647 w 460"/>
              <a:gd name="T1" fmla="*/ 2147483647 h 151"/>
              <a:gd name="T2" fmla="*/ 2147483647 w 460"/>
              <a:gd name="T3" fmla="*/ 2147483647 h 151"/>
              <a:gd name="T4" fmla="*/ 2147483647 w 460"/>
              <a:gd name="T5" fmla="*/ 2147483647 h 151"/>
              <a:gd name="T6" fmla="*/ 0 w 460"/>
              <a:gd name="T7" fmla="*/ 2147483647 h 151"/>
              <a:gd name="T8" fmla="*/ 2147483647 w 460"/>
              <a:gd name="T9" fmla="*/ 2147483647 h 151"/>
              <a:gd name="T10" fmla="*/ 2147483647 w 460"/>
              <a:gd name="T11" fmla="*/ 2147483647 h 151"/>
              <a:gd name="T12" fmla="*/ 2147483647 w 460"/>
              <a:gd name="T13" fmla="*/ 2147483647 h 151"/>
              <a:gd name="T14" fmla="*/ 2147483647 w 460"/>
              <a:gd name="T15" fmla="*/ 2147483647 h 151"/>
              <a:gd name="T16" fmla="*/ 2147483647 w 460"/>
              <a:gd name="T17" fmla="*/ 2147483647 h 151"/>
              <a:gd name="T18" fmla="*/ 2147483647 w 460"/>
              <a:gd name="T19" fmla="*/ 2147483647 h 151"/>
              <a:gd name="T20" fmla="*/ 2147483647 w 460"/>
              <a:gd name="T21" fmla="*/ 2147483647 h 151"/>
              <a:gd name="T22" fmla="*/ 2147483647 w 460"/>
              <a:gd name="T23" fmla="*/ 2147483647 h 151"/>
              <a:gd name="T24" fmla="*/ 2147483647 w 460"/>
              <a:gd name="T25" fmla="*/ 2147483647 h 151"/>
              <a:gd name="T26" fmla="*/ 2147483647 w 460"/>
              <a:gd name="T27" fmla="*/ 2147483647 h 151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460"/>
              <a:gd name="T43" fmla="*/ 0 h 151"/>
              <a:gd name="T44" fmla="*/ 460 w 460"/>
              <a:gd name="T45" fmla="*/ 151 h 151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460" h="151">
                <a:moveTo>
                  <a:pt x="136" y="52"/>
                </a:moveTo>
                <a:cubicBezTo>
                  <a:pt x="121" y="33"/>
                  <a:pt x="106" y="14"/>
                  <a:pt x="91" y="7"/>
                </a:cubicBezTo>
                <a:cubicBezTo>
                  <a:pt x="76" y="0"/>
                  <a:pt x="60" y="0"/>
                  <a:pt x="45" y="7"/>
                </a:cubicBezTo>
                <a:cubicBezTo>
                  <a:pt x="30" y="14"/>
                  <a:pt x="0" y="29"/>
                  <a:pt x="0" y="52"/>
                </a:cubicBezTo>
                <a:cubicBezTo>
                  <a:pt x="0" y="75"/>
                  <a:pt x="15" y="136"/>
                  <a:pt x="45" y="143"/>
                </a:cubicBezTo>
                <a:cubicBezTo>
                  <a:pt x="75" y="150"/>
                  <a:pt x="143" y="112"/>
                  <a:pt x="181" y="97"/>
                </a:cubicBezTo>
                <a:cubicBezTo>
                  <a:pt x="219" y="82"/>
                  <a:pt x="242" y="67"/>
                  <a:pt x="272" y="52"/>
                </a:cubicBezTo>
                <a:cubicBezTo>
                  <a:pt x="302" y="37"/>
                  <a:pt x="340" y="14"/>
                  <a:pt x="363" y="7"/>
                </a:cubicBezTo>
                <a:cubicBezTo>
                  <a:pt x="386" y="0"/>
                  <a:pt x="393" y="0"/>
                  <a:pt x="408" y="7"/>
                </a:cubicBezTo>
                <a:cubicBezTo>
                  <a:pt x="423" y="14"/>
                  <a:pt x="446" y="37"/>
                  <a:pt x="453" y="52"/>
                </a:cubicBezTo>
                <a:cubicBezTo>
                  <a:pt x="460" y="67"/>
                  <a:pt x="460" y="82"/>
                  <a:pt x="453" y="97"/>
                </a:cubicBezTo>
                <a:cubicBezTo>
                  <a:pt x="446" y="112"/>
                  <a:pt x="423" y="135"/>
                  <a:pt x="408" y="143"/>
                </a:cubicBezTo>
                <a:cubicBezTo>
                  <a:pt x="393" y="151"/>
                  <a:pt x="378" y="151"/>
                  <a:pt x="363" y="143"/>
                </a:cubicBezTo>
                <a:cubicBezTo>
                  <a:pt x="348" y="135"/>
                  <a:pt x="325" y="105"/>
                  <a:pt x="317" y="97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5934" name="Object 9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9757102"/>
              </p:ext>
            </p:extLst>
          </p:nvPr>
        </p:nvGraphicFramePr>
        <p:xfrm>
          <a:off x="3429000" y="3627437"/>
          <a:ext cx="2311400" cy="715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269449" imgH="393529" progId="">
                  <p:embed/>
                </p:oleObj>
              </mc:Choice>
              <mc:Fallback>
                <p:oleObj name="Equation" r:id="rId3" imgW="1269449" imgH="393529" progId="">
                  <p:embed/>
                  <p:pic>
                    <p:nvPicPr>
                      <p:cNvPr id="0" name="Picture 7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3627437"/>
                        <a:ext cx="2311400" cy="7159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935" name="Object 9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2364426"/>
              </p:ext>
            </p:extLst>
          </p:nvPr>
        </p:nvGraphicFramePr>
        <p:xfrm>
          <a:off x="4976812" y="4724405"/>
          <a:ext cx="1485900" cy="708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825480" imgH="393480" progId="">
                  <p:embed/>
                </p:oleObj>
              </mc:Choice>
              <mc:Fallback>
                <p:oleObj name="Equation" r:id="rId5" imgW="825480" imgH="393480" progId="">
                  <p:embed/>
                  <p:pic>
                    <p:nvPicPr>
                      <p:cNvPr id="0" name="Picture 7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76812" y="4724405"/>
                        <a:ext cx="1485900" cy="708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936" name="Object 9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466082"/>
              </p:ext>
            </p:extLst>
          </p:nvPr>
        </p:nvGraphicFramePr>
        <p:xfrm>
          <a:off x="6424612" y="4740281"/>
          <a:ext cx="1085850" cy="733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583947" imgH="393529" progId="">
                  <p:embed/>
                </p:oleObj>
              </mc:Choice>
              <mc:Fallback>
                <p:oleObj name="Equation" r:id="rId7" imgW="583947" imgH="393529" progId="">
                  <p:embed/>
                  <p:pic>
                    <p:nvPicPr>
                      <p:cNvPr id="0" name="Picture 7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24612" y="4740281"/>
                        <a:ext cx="1085850" cy="733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937" name="Object 9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8144305"/>
              </p:ext>
            </p:extLst>
          </p:nvPr>
        </p:nvGraphicFramePr>
        <p:xfrm>
          <a:off x="7437445" y="4738693"/>
          <a:ext cx="1477963" cy="725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799920" imgH="393480" progId="">
                  <p:embed/>
                </p:oleObj>
              </mc:Choice>
              <mc:Fallback>
                <p:oleObj name="Equation" r:id="rId9" imgW="799920" imgH="393480" progId="">
                  <p:embed/>
                  <p:pic>
                    <p:nvPicPr>
                      <p:cNvPr id="0" name="Picture 7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37445" y="4738693"/>
                        <a:ext cx="1477963" cy="7254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938" name="Text Box 98"/>
          <p:cNvSpPr txBox="1">
            <a:spLocks noChangeArrowheads="1"/>
          </p:cNvSpPr>
          <p:nvPr/>
        </p:nvSpPr>
        <p:spPr bwMode="auto">
          <a:xfrm>
            <a:off x="228607" y="4800605"/>
            <a:ext cx="498144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  <a:cs typeface="Times New Roman" pitchFamily="18" charset="0"/>
              </a:rPr>
              <a:t>∆DEF không đồng dạng với ∆IKH vì:</a:t>
            </a:r>
          </a:p>
        </p:txBody>
      </p:sp>
      <p:graphicFrame>
        <p:nvGraphicFramePr>
          <p:cNvPr id="35940" name="Object 10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7522221"/>
              </p:ext>
            </p:extLst>
          </p:nvPr>
        </p:nvGraphicFramePr>
        <p:xfrm>
          <a:off x="5005388" y="5867405"/>
          <a:ext cx="1395412" cy="708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774360" imgH="393480" progId="">
                  <p:embed/>
                </p:oleObj>
              </mc:Choice>
              <mc:Fallback>
                <p:oleObj name="Equation" r:id="rId11" imgW="774360" imgH="393480" progId="">
                  <p:embed/>
                  <p:pic>
                    <p:nvPicPr>
                      <p:cNvPr id="0" name="Picture 7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5388" y="5867405"/>
                        <a:ext cx="1395412" cy="708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941" name="Object 10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9663916"/>
              </p:ext>
            </p:extLst>
          </p:nvPr>
        </p:nvGraphicFramePr>
        <p:xfrm>
          <a:off x="6381750" y="5867405"/>
          <a:ext cx="1085850" cy="733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583947" imgH="393529" progId="">
                  <p:embed/>
                </p:oleObj>
              </mc:Choice>
              <mc:Fallback>
                <p:oleObj name="Equation" r:id="rId13" imgW="583947" imgH="393529" progId="">
                  <p:embed/>
                  <p:pic>
                    <p:nvPicPr>
                      <p:cNvPr id="0" name="Picture 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81750" y="5867405"/>
                        <a:ext cx="1085850" cy="733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942" name="Object 10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1721013"/>
              </p:ext>
            </p:extLst>
          </p:nvPr>
        </p:nvGraphicFramePr>
        <p:xfrm>
          <a:off x="7437445" y="5867406"/>
          <a:ext cx="1477963" cy="725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799920" imgH="393480" progId="">
                  <p:embed/>
                </p:oleObj>
              </mc:Choice>
              <mc:Fallback>
                <p:oleObj name="Equation" r:id="rId15" imgW="799920" imgH="393480" progId="">
                  <p:embed/>
                  <p:pic>
                    <p:nvPicPr>
                      <p:cNvPr id="0" name="Picture 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37445" y="5867406"/>
                        <a:ext cx="1477963" cy="7254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943" name="Text Box 103"/>
          <p:cNvSpPr txBox="1">
            <a:spLocks noChangeArrowheads="1"/>
          </p:cNvSpPr>
          <p:nvPr/>
        </p:nvSpPr>
        <p:spPr bwMode="auto">
          <a:xfrm>
            <a:off x="228600" y="6019805"/>
            <a:ext cx="490524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  <a:cs typeface="Times New Roman" pitchFamily="18" charset="0"/>
              </a:rPr>
              <a:t>∆ABC không đồng dạng với ∆IKH vì:</a:t>
            </a:r>
          </a:p>
        </p:txBody>
      </p:sp>
      <p:sp>
        <p:nvSpPr>
          <p:cNvPr id="73" name="Text Box 3"/>
          <p:cNvSpPr txBox="1">
            <a:spLocks noChangeArrowheads="1"/>
          </p:cNvSpPr>
          <p:nvPr/>
        </p:nvSpPr>
        <p:spPr bwMode="auto">
          <a:xfrm>
            <a:off x="1032470" y="381000"/>
            <a:ext cx="7696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400" dirty="0" err="1">
                <a:solidFill>
                  <a:srgbClr val="000000"/>
                </a:solidFill>
                <a:cs typeface="Times New Roman" pitchFamily="18" charset="0"/>
              </a:rPr>
              <a:t>Tìm</a:t>
            </a:r>
            <a:r>
              <a:rPr lang="en-US" sz="24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cs typeface="Times New Roman" pitchFamily="18" charset="0"/>
              </a:rPr>
              <a:t>trong</a:t>
            </a:r>
            <a:r>
              <a:rPr lang="en-US" sz="24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cs typeface="Times New Roman" pitchFamily="18" charset="0"/>
              </a:rPr>
              <a:t>hình</a:t>
            </a:r>
            <a:r>
              <a:rPr lang="en-US" sz="24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cs typeface="Times New Roman" pitchFamily="18" charset="0"/>
              </a:rPr>
              <a:t>vẽ</a:t>
            </a:r>
            <a:r>
              <a:rPr lang="en-US" sz="2400" dirty="0">
                <a:solidFill>
                  <a:srgbClr val="000000"/>
                </a:solidFill>
                <a:cs typeface="Times New Roman" pitchFamily="18" charset="0"/>
              </a:rPr>
              <a:t> 34 </a:t>
            </a:r>
            <a:r>
              <a:rPr lang="en-US" sz="2400" dirty="0" err="1">
                <a:solidFill>
                  <a:srgbClr val="000000"/>
                </a:solidFill>
                <a:cs typeface="Times New Roman" pitchFamily="18" charset="0"/>
              </a:rPr>
              <a:t>các</a:t>
            </a:r>
            <a:r>
              <a:rPr lang="en-US" sz="24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cs typeface="Times New Roman" pitchFamily="18" charset="0"/>
              </a:rPr>
              <a:t>cặp</a:t>
            </a:r>
            <a:r>
              <a:rPr lang="en-US" sz="2400" dirty="0">
                <a:solidFill>
                  <a:srgbClr val="000000"/>
                </a:solidFill>
                <a:cs typeface="Times New Roman" pitchFamily="18" charset="0"/>
              </a:rPr>
              <a:t> tam </a:t>
            </a:r>
            <a:r>
              <a:rPr lang="en-US" sz="2400" dirty="0" err="1">
                <a:solidFill>
                  <a:srgbClr val="000000"/>
                </a:solidFill>
                <a:cs typeface="Times New Roman" pitchFamily="18" charset="0"/>
              </a:rPr>
              <a:t>giác</a:t>
            </a:r>
            <a:r>
              <a:rPr lang="en-US" sz="24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cs typeface="Times New Roman" pitchFamily="18" charset="0"/>
              </a:rPr>
              <a:t>đồng</a:t>
            </a:r>
            <a:r>
              <a:rPr lang="en-US" sz="24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cs typeface="Times New Roman" pitchFamily="18" charset="0"/>
              </a:rPr>
              <a:t>dạng</a:t>
            </a:r>
            <a:endParaRPr lang="en-US" sz="2400" dirty="0">
              <a:solidFill>
                <a:srgbClr val="000000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0337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359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359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359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59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59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59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59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59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59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59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59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59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59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59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59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59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59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59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1" dur="80"/>
                                        <p:tgtEl>
                                          <p:spTgt spid="359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2" dur="80"/>
                                        <p:tgtEl>
                                          <p:spTgt spid="359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80"/>
                                        <p:tgtEl>
                                          <p:spTgt spid="359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59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59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59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59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59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59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59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59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59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9" dur="80"/>
                                        <p:tgtEl>
                                          <p:spTgt spid="359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0" dur="80"/>
                                        <p:tgtEl>
                                          <p:spTgt spid="359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80"/>
                                        <p:tgtEl>
                                          <p:spTgt spid="359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 animBg="1"/>
      <p:bldP spid="12292" grpId="0" animBg="1"/>
      <p:bldP spid="12293" grpId="0" animBg="1"/>
      <p:bldP spid="35932" grpId="0"/>
      <p:bldP spid="35933" grpId="0" animBg="1"/>
      <p:bldP spid="35938" grpId="0"/>
      <p:bldP spid="3594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 Box 12"/>
              <p:cNvSpPr txBox="1">
                <a:spLocks noChangeArrowheads="1"/>
              </p:cNvSpPr>
              <p:nvPr/>
            </p:nvSpPr>
            <p:spPr bwMode="auto">
              <a:xfrm>
                <a:off x="76200" y="622518"/>
                <a:ext cx="9067800" cy="18158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sz="2800" u="sng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Bài 29 -SGK/74</a:t>
                </a:r>
                <a:r>
                  <a:rPr lang="en-US" sz="280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: </a:t>
                </a:r>
                <a:r>
                  <a:rPr lang="en-US" sz="2800">
                    <a:latin typeface="Times New Roman" pitchFamily="18" charset="0"/>
                    <a:cs typeface="Times New Roman" pitchFamily="18" charset="0"/>
                  </a:rPr>
                  <a:t>Cho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∆</m:t>
                    </m:r>
                    <m:r>
                      <a:rPr lang="en-US" sz="2800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𝐴𝐵𝐶</m:t>
                    </m:r>
                    <m:r>
                      <a:rPr lang="en-US" sz="2800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 </m:t>
                    </m:r>
                    <m:r>
                      <a:rPr lang="en-US" sz="2800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𝑣</m:t>
                    </m:r>
                    <m:r>
                      <a:rPr lang="en-US" sz="2800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à ∆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𝐵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𝐶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800">
                    <a:latin typeface="Times New Roman" pitchFamily="18" charset="0"/>
                    <a:cs typeface="Times New Roman" pitchFamily="18" charset="0"/>
                  </a:rPr>
                  <a:t> như hình sau:</a:t>
                </a:r>
                <a:endParaRPr lang="en-US" sz="2800" u="sng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514350" indent="-514350" eaLnBrk="0" fontAlgn="base" hangingPunct="0">
                  <a:spcBef>
                    <a:spcPct val="50000"/>
                  </a:spcBef>
                  <a:spcAft>
                    <a:spcPct val="0"/>
                  </a:spcAft>
                  <a:buAutoNum type="alphaLcParenR"/>
                </a:pP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  <a:ea typeface="Cambria Math"/>
                        <a:cs typeface="Times New Roman" pitchFamily="18" charset="0"/>
                      </a:rPr>
                      <m:t>∆</m:t>
                    </m:r>
                    <m:r>
                      <a:rPr lang="en-US" sz="2800" i="1">
                        <a:latin typeface="Cambria Math"/>
                        <a:ea typeface="Cambria Math"/>
                        <a:cs typeface="Times New Roman" pitchFamily="18" charset="0"/>
                      </a:rPr>
                      <m:t>𝐴𝐵𝐶</m:t>
                    </m:r>
                    <m:r>
                      <a:rPr lang="en-US" sz="2800" i="1">
                        <a:latin typeface="Cambria Math"/>
                        <a:ea typeface="Cambria Math"/>
                        <a:cs typeface="Times New Roman" pitchFamily="18" charset="0"/>
                      </a:rPr>
                      <m:t> </m:t>
                    </m:r>
                    <m:r>
                      <a:rPr lang="en-US" sz="2800" i="1">
                        <a:latin typeface="Cambria Math"/>
                        <a:ea typeface="Cambria Math"/>
                        <a:cs typeface="Times New Roman" pitchFamily="18" charset="0"/>
                      </a:rPr>
                      <m:t>𝑣</m:t>
                    </m:r>
                    <m:r>
                      <a:rPr lang="en-US" sz="2800" i="1">
                        <a:latin typeface="Cambria Math"/>
                        <a:ea typeface="Cambria Math"/>
                        <a:cs typeface="Times New Roman" pitchFamily="18" charset="0"/>
                      </a:rPr>
                      <m:t>à ∆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2800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𝐵</m:t>
                        </m:r>
                      </m:e>
                      <m:sup>
                        <m:r>
                          <a:rPr lang="en-US" sz="2800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𝐶</m:t>
                        </m:r>
                      </m:e>
                      <m:sup>
                        <m:r>
                          <a:rPr lang="en-US" sz="2800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800">
                    <a:latin typeface="Times New Roman" pitchFamily="18" charset="0"/>
                    <a:cs typeface="Times New Roman" pitchFamily="18" charset="0"/>
                  </a:rPr>
                  <a:t>có đồng dạng với nhau không? Vì sao?</a:t>
                </a:r>
              </a:p>
              <a:p>
                <a:pPr marL="514350" indent="-514350" eaLnBrk="0" fontAlgn="base" hangingPunct="0">
                  <a:spcBef>
                    <a:spcPct val="50000"/>
                  </a:spcBef>
                  <a:spcAft>
                    <a:spcPct val="0"/>
                  </a:spcAft>
                  <a:buAutoNum type="alphaLcParenR"/>
                </a:pPr>
                <a:r>
                  <a:rPr lang="en-US" sz="2800">
                    <a:latin typeface="Times New Roman" pitchFamily="18" charset="0"/>
                    <a:cs typeface="Times New Roman" pitchFamily="18" charset="0"/>
                  </a:rPr>
                  <a:t>Tính tỉ số chu vi của hai tam giác đó. </a:t>
                </a:r>
                <a:endParaRPr lang="en-US" sz="28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Text 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6200" y="622518"/>
                <a:ext cx="9067800" cy="1815882"/>
              </a:xfrm>
              <a:prstGeom prst="rect">
                <a:avLst/>
              </a:prstGeom>
              <a:blipFill rotWithShape="1">
                <a:blip r:embed="rId2"/>
                <a:stretch>
                  <a:fillRect l="-1412" t="-3356" r="-336" b="-8389"/>
                </a:stretch>
              </a:blipFill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0"/>
          <p:cNvGrpSpPr>
            <a:grpSpLocks/>
          </p:cNvGrpSpPr>
          <p:nvPr/>
        </p:nvGrpSpPr>
        <p:grpSpPr bwMode="auto">
          <a:xfrm>
            <a:off x="1373082" y="2514600"/>
            <a:ext cx="6475518" cy="2284394"/>
            <a:chOff x="516" y="388"/>
            <a:chExt cx="5085" cy="1623"/>
          </a:xfrm>
        </p:grpSpPr>
        <p:grpSp>
          <p:nvGrpSpPr>
            <p:cNvPr id="4" name="Group 21"/>
            <p:cNvGrpSpPr>
              <a:grpSpLocks/>
            </p:cNvGrpSpPr>
            <p:nvPr/>
          </p:nvGrpSpPr>
          <p:grpSpPr bwMode="auto">
            <a:xfrm>
              <a:off x="516" y="388"/>
              <a:ext cx="2459" cy="1623"/>
              <a:chOff x="1306" y="1019"/>
              <a:chExt cx="2459" cy="1623"/>
            </a:xfrm>
          </p:grpSpPr>
          <p:sp>
            <p:nvSpPr>
              <p:cNvPr id="14" name="Line 22"/>
              <p:cNvSpPr>
                <a:spLocks noChangeShapeType="1"/>
              </p:cNvSpPr>
              <p:nvPr/>
            </p:nvSpPr>
            <p:spPr bwMode="auto">
              <a:xfrm flipH="1">
                <a:off x="1555" y="1389"/>
                <a:ext cx="454" cy="90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5" name="Line 23"/>
              <p:cNvSpPr>
                <a:spLocks noChangeShapeType="1"/>
              </p:cNvSpPr>
              <p:nvPr/>
            </p:nvSpPr>
            <p:spPr bwMode="auto">
              <a:xfrm>
                <a:off x="2009" y="1389"/>
                <a:ext cx="1587" cy="90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6" name="Line 24"/>
              <p:cNvSpPr>
                <a:spLocks noChangeShapeType="1"/>
              </p:cNvSpPr>
              <p:nvPr/>
            </p:nvSpPr>
            <p:spPr bwMode="auto">
              <a:xfrm>
                <a:off x="1555" y="2296"/>
                <a:ext cx="204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7" name="Text Box 25"/>
              <p:cNvSpPr txBox="1">
                <a:spLocks noChangeArrowheads="1"/>
              </p:cNvSpPr>
              <p:nvPr/>
            </p:nvSpPr>
            <p:spPr bwMode="auto">
              <a:xfrm>
                <a:off x="1964" y="1019"/>
                <a:ext cx="273" cy="3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sz="2800" b="1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A</a:t>
                </a:r>
              </a:p>
            </p:txBody>
          </p:sp>
          <p:sp>
            <p:nvSpPr>
              <p:cNvPr id="18" name="Text Box 26"/>
              <p:cNvSpPr txBox="1">
                <a:spLocks noChangeArrowheads="1"/>
              </p:cNvSpPr>
              <p:nvPr/>
            </p:nvSpPr>
            <p:spPr bwMode="auto">
              <a:xfrm>
                <a:off x="1306" y="2172"/>
                <a:ext cx="226" cy="3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sz="2800" b="1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B</a:t>
                </a:r>
              </a:p>
            </p:txBody>
          </p:sp>
          <p:sp>
            <p:nvSpPr>
              <p:cNvPr id="19" name="Text Box 27"/>
              <p:cNvSpPr txBox="1">
                <a:spLocks noChangeArrowheads="1"/>
              </p:cNvSpPr>
              <p:nvPr/>
            </p:nvSpPr>
            <p:spPr bwMode="auto">
              <a:xfrm>
                <a:off x="3572" y="2172"/>
                <a:ext cx="193" cy="3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sz="2800" b="1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C</a:t>
                </a:r>
              </a:p>
            </p:txBody>
          </p:sp>
          <p:sp>
            <p:nvSpPr>
              <p:cNvPr id="20" name="Text Box 28"/>
              <p:cNvSpPr txBox="1">
                <a:spLocks noChangeArrowheads="1"/>
              </p:cNvSpPr>
              <p:nvPr/>
            </p:nvSpPr>
            <p:spPr bwMode="auto">
              <a:xfrm>
                <a:off x="1486" y="1615"/>
                <a:ext cx="273" cy="3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sz="2800" b="1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6</a:t>
                </a:r>
              </a:p>
            </p:txBody>
          </p:sp>
          <p:sp>
            <p:nvSpPr>
              <p:cNvPr id="21" name="Text Box 29"/>
              <p:cNvSpPr txBox="1">
                <a:spLocks noChangeArrowheads="1"/>
              </p:cNvSpPr>
              <p:nvPr/>
            </p:nvSpPr>
            <p:spPr bwMode="auto">
              <a:xfrm>
                <a:off x="2758" y="1507"/>
                <a:ext cx="498" cy="3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sz="2800" b="1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9</a:t>
                </a:r>
              </a:p>
            </p:txBody>
          </p:sp>
          <p:sp>
            <p:nvSpPr>
              <p:cNvPr id="22" name="Text Box 30"/>
              <p:cNvSpPr txBox="1">
                <a:spLocks noChangeArrowheads="1"/>
              </p:cNvSpPr>
              <p:nvPr/>
            </p:nvSpPr>
            <p:spPr bwMode="auto">
              <a:xfrm>
                <a:off x="2508" y="2270"/>
                <a:ext cx="635" cy="3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sz="2800" b="1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12</a:t>
                </a:r>
              </a:p>
            </p:txBody>
          </p:sp>
        </p:grpSp>
        <p:grpSp>
          <p:nvGrpSpPr>
            <p:cNvPr id="5" name="Group 31"/>
            <p:cNvGrpSpPr>
              <a:grpSpLocks/>
            </p:cNvGrpSpPr>
            <p:nvPr/>
          </p:nvGrpSpPr>
          <p:grpSpPr bwMode="auto">
            <a:xfrm>
              <a:off x="3747" y="605"/>
              <a:ext cx="1854" cy="1353"/>
              <a:chOff x="2976" y="1427"/>
              <a:chExt cx="1854" cy="1353"/>
            </a:xfrm>
          </p:grpSpPr>
          <p:sp>
            <p:nvSpPr>
              <p:cNvPr id="6" name="Line 32"/>
              <p:cNvSpPr>
                <a:spLocks noChangeShapeType="1"/>
              </p:cNvSpPr>
              <p:nvPr/>
            </p:nvSpPr>
            <p:spPr bwMode="auto">
              <a:xfrm flipH="1">
                <a:off x="3243" y="1797"/>
                <a:ext cx="272" cy="6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" name="Line 33"/>
              <p:cNvSpPr>
                <a:spLocks noChangeShapeType="1"/>
              </p:cNvSpPr>
              <p:nvPr/>
            </p:nvSpPr>
            <p:spPr bwMode="auto">
              <a:xfrm>
                <a:off x="3515" y="1797"/>
                <a:ext cx="1089" cy="63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" name="Line 34"/>
              <p:cNvSpPr>
                <a:spLocks noChangeShapeType="1"/>
              </p:cNvSpPr>
              <p:nvPr/>
            </p:nvSpPr>
            <p:spPr bwMode="auto">
              <a:xfrm>
                <a:off x="3243" y="2428"/>
                <a:ext cx="1361" cy="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" name="Text Box 35"/>
              <p:cNvSpPr txBox="1">
                <a:spLocks noChangeArrowheads="1"/>
              </p:cNvSpPr>
              <p:nvPr/>
            </p:nvSpPr>
            <p:spPr bwMode="auto">
              <a:xfrm>
                <a:off x="3413" y="1427"/>
                <a:ext cx="511" cy="3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sz="2800" b="1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A</a:t>
                </a:r>
                <a:r>
                  <a:rPr lang="en-US" sz="2800" b="1" baseline="3000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’</a:t>
                </a:r>
                <a:endParaRPr lang="en-US" sz="2800" b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0" name="Text Box 36"/>
              <p:cNvSpPr txBox="1">
                <a:spLocks noChangeArrowheads="1"/>
              </p:cNvSpPr>
              <p:nvPr/>
            </p:nvSpPr>
            <p:spPr bwMode="auto">
              <a:xfrm>
                <a:off x="2976" y="2408"/>
                <a:ext cx="693" cy="3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sz="2800" b="1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B</a:t>
                </a:r>
                <a:r>
                  <a:rPr lang="en-US" sz="2800" b="1" baseline="3000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’</a:t>
                </a:r>
                <a:endParaRPr lang="en-US" sz="2800" b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" name="Text Box 37"/>
              <p:cNvSpPr txBox="1">
                <a:spLocks noChangeArrowheads="1"/>
              </p:cNvSpPr>
              <p:nvPr/>
            </p:nvSpPr>
            <p:spPr bwMode="auto">
              <a:xfrm>
                <a:off x="4352" y="2408"/>
                <a:ext cx="478" cy="3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sz="2800" b="1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C</a:t>
                </a:r>
                <a:r>
                  <a:rPr lang="en-US" sz="2800" b="1" baseline="3000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’</a:t>
                </a:r>
                <a:endParaRPr lang="en-US" sz="2800" b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2" name="Text Box 38"/>
              <p:cNvSpPr txBox="1">
                <a:spLocks noChangeArrowheads="1"/>
              </p:cNvSpPr>
              <p:nvPr/>
            </p:nvSpPr>
            <p:spPr bwMode="auto">
              <a:xfrm>
                <a:off x="2976" y="1860"/>
                <a:ext cx="403" cy="3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sz="2800" b="1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4</a:t>
                </a:r>
              </a:p>
            </p:txBody>
          </p:sp>
          <p:sp>
            <p:nvSpPr>
              <p:cNvPr id="13" name="Text Box 39"/>
              <p:cNvSpPr txBox="1">
                <a:spLocks noChangeArrowheads="1"/>
              </p:cNvSpPr>
              <p:nvPr/>
            </p:nvSpPr>
            <p:spPr bwMode="auto">
              <a:xfrm>
                <a:off x="3834" y="2405"/>
                <a:ext cx="407" cy="3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sz="2800" b="1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8</a:t>
                </a:r>
              </a:p>
            </p:txBody>
          </p:sp>
        </p:grpSp>
      </p:grpSp>
      <p:sp>
        <p:nvSpPr>
          <p:cNvPr id="23" name="Text Box 40"/>
          <p:cNvSpPr txBox="1">
            <a:spLocks noChangeArrowheads="1"/>
          </p:cNvSpPr>
          <p:nvPr/>
        </p:nvSpPr>
        <p:spPr bwMode="auto">
          <a:xfrm>
            <a:off x="6553200" y="3285174"/>
            <a:ext cx="685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8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768029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ext Box 12"/>
          <p:cNvSpPr txBox="1">
            <a:spLocks noChangeArrowheads="1"/>
          </p:cNvSpPr>
          <p:nvPr/>
        </p:nvSpPr>
        <p:spPr bwMode="auto">
          <a:xfrm>
            <a:off x="76200" y="76208"/>
            <a:ext cx="2667000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800" u="sng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Bài 29 -SGK/74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a)</a:t>
            </a:r>
          </a:p>
        </p:txBody>
      </p:sp>
      <p:sp>
        <p:nvSpPr>
          <p:cNvPr id="44034" name="Text Box 2"/>
          <p:cNvSpPr txBox="1">
            <a:spLocks noChangeArrowheads="1"/>
          </p:cNvSpPr>
          <p:nvPr/>
        </p:nvSpPr>
        <p:spPr bwMode="auto">
          <a:xfrm>
            <a:off x="0" y="685800"/>
            <a:ext cx="3429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Lập tỉ số:</a:t>
            </a:r>
          </a:p>
        </p:txBody>
      </p:sp>
      <p:sp>
        <p:nvSpPr>
          <p:cNvPr id="44040" name="Text Box 8"/>
          <p:cNvSpPr txBox="1">
            <a:spLocks noChangeArrowheads="1"/>
          </p:cNvSpPr>
          <p:nvPr/>
        </p:nvSpPr>
        <p:spPr bwMode="auto">
          <a:xfrm>
            <a:off x="76200" y="3886200"/>
            <a:ext cx="1600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b) Ta có:</a:t>
            </a:r>
          </a:p>
        </p:txBody>
      </p:sp>
      <p:sp>
        <p:nvSpPr>
          <p:cNvPr id="44042" name="Text Box 10"/>
          <p:cNvSpPr txBox="1">
            <a:spLocks noChangeArrowheads="1"/>
          </p:cNvSpPr>
          <p:nvPr/>
        </p:nvSpPr>
        <p:spPr bwMode="auto">
          <a:xfrm>
            <a:off x="2362200" y="5181600"/>
            <a:ext cx="55245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dãy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44043" name="Text Box 11"/>
          <p:cNvSpPr txBox="1">
            <a:spLocks noChangeArrowheads="1"/>
          </p:cNvSpPr>
          <p:nvPr/>
        </p:nvSpPr>
        <p:spPr bwMode="auto">
          <a:xfrm>
            <a:off x="304800" y="5638800"/>
            <a:ext cx="85344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chu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aphicFrame>
        <p:nvGraphicFramePr>
          <p:cNvPr id="44045" name="Object 13"/>
          <p:cNvGraphicFramePr>
            <a:graphicFrameLocks noGrp="1" noChangeAspect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3208021736"/>
              </p:ext>
            </p:extLst>
          </p:nvPr>
        </p:nvGraphicFramePr>
        <p:xfrm>
          <a:off x="304800" y="1930406"/>
          <a:ext cx="1524000" cy="703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850531" imgH="393529" progId="">
                  <p:embed/>
                </p:oleObj>
              </mc:Choice>
              <mc:Fallback>
                <p:oleObj name="Equation" r:id="rId3" imgW="850531" imgH="393529" progId="">
                  <p:embed/>
                  <p:pic>
                    <p:nvPicPr>
                      <p:cNvPr id="0" name="Picture 79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1930406"/>
                        <a:ext cx="1524000" cy="7032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5785" name="Group 20"/>
          <p:cNvGrpSpPr>
            <a:grpSpLocks/>
          </p:cNvGrpSpPr>
          <p:nvPr/>
        </p:nvGrpSpPr>
        <p:grpSpPr bwMode="auto">
          <a:xfrm>
            <a:off x="2590800" y="75769"/>
            <a:ext cx="6475518" cy="2284394"/>
            <a:chOff x="516" y="388"/>
            <a:chExt cx="5085" cy="1623"/>
          </a:xfrm>
        </p:grpSpPr>
        <p:grpSp>
          <p:nvGrpSpPr>
            <p:cNvPr id="75786" name="Group 21"/>
            <p:cNvGrpSpPr>
              <a:grpSpLocks/>
            </p:cNvGrpSpPr>
            <p:nvPr/>
          </p:nvGrpSpPr>
          <p:grpSpPr bwMode="auto">
            <a:xfrm>
              <a:off x="516" y="388"/>
              <a:ext cx="2459" cy="1623"/>
              <a:chOff x="1306" y="1019"/>
              <a:chExt cx="2459" cy="1623"/>
            </a:xfrm>
          </p:grpSpPr>
          <p:sp>
            <p:nvSpPr>
              <p:cNvPr id="75787" name="Line 22"/>
              <p:cNvSpPr>
                <a:spLocks noChangeShapeType="1"/>
              </p:cNvSpPr>
              <p:nvPr/>
            </p:nvSpPr>
            <p:spPr bwMode="auto">
              <a:xfrm flipH="1">
                <a:off x="1555" y="1389"/>
                <a:ext cx="454" cy="90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5788" name="Line 23"/>
              <p:cNvSpPr>
                <a:spLocks noChangeShapeType="1"/>
              </p:cNvSpPr>
              <p:nvPr/>
            </p:nvSpPr>
            <p:spPr bwMode="auto">
              <a:xfrm>
                <a:off x="2009" y="1389"/>
                <a:ext cx="1587" cy="90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5789" name="Line 24"/>
              <p:cNvSpPr>
                <a:spLocks noChangeShapeType="1"/>
              </p:cNvSpPr>
              <p:nvPr/>
            </p:nvSpPr>
            <p:spPr bwMode="auto">
              <a:xfrm>
                <a:off x="1555" y="2296"/>
                <a:ext cx="204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5790" name="Text Box 25"/>
              <p:cNvSpPr txBox="1">
                <a:spLocks noChangeArrowheads="1"/>
              </p:cNvSpPr>
              <p:nvPr/>
            </p:nvSpPr>
            <p:spPr bwMode="auto">
              <a:xfrm>
                <a:off x="1964" y="1019"/>
                <a:ext cx="273" cy="3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sz="2800" b="1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A</a:t>
                </a:r>
              </a:p>
            </p:txBody>
          </p:sp>
          <p:sp>
            <p:nvSpPr>
              <p:cNvPr id="75791" name="Text Box 26"/>
              <p:cNvSpPr txBox="1">
                <a:spLocks noChangeArrowheads="1"/>
              </p:cNvSpPr>
              <p:nvPr/>
            </p:nvSpPr>
            <p:spPr bwMode="auto">
              <a:xfrm>
                <a:off x="1306" y="2172"/>
                <a:ext cx="226" cy="3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sz="2800" b="1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B</a:t>
                </a:r>
              </a:p>
            </p:txBody>
          </p:sp>
          <p:sp>
            <p:nvSpPr>
              <p:cNvPr id="75792" name="Text Box 27"/>
              <p:cNvSpPr txBox="1">
                <a:spLocks noChangeArrowheads="1"/>
              </p:cNvSpPr>
              <p:nvPr/>
            </p:nvSpPr>
            <p:spPr bwMode="auto">
              <a:xfrm>
                <a:off x="3572" y="2172"/>
                <a:ext cx="193" cy="3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sz="2800" b="1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C</a:t>
                </a:r>
              </a:p>
            </p:txBody>
          </p:sp>
          <p:sp>
            <p:nvSpPr>
              <p:cNvPr id="75793" name="Text Box 28"/>
              <p:cNvSpPr txBox="1">
                <a:spLocks noChangeArrowheads="1"/>
              </p:cNvSpPr>
              <p:nvPr/>
            </p:nvSpPr>
            <p:spPr bwMode="auto">
              <a:xfrm>
                <a:off x="1486" y="1615"/>
                <a:ext cx="273" cy="3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sz="2800" b="1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6</a:t>
                </a:r>
              </a:p>
            </p:txBody>
          </p:sp>
          <p:sp>
            <p:nvSpPr>
              <p:cNvPr id="75794" name="Text Box 29"/>
              <p:cNvSpPr txBox="1">
                <a:spLocks noChangeArrowheads="1"/>
              </p:cNvSpPr>
              <p:nvPr/>
            </p:nvSpPr>
            <p:spPr bwMode="auto">
              <a:xfrm>
                <a:off x="2758" y="1507"/>
                <a:ext cx="498" cy="3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sz="2800" b="1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9</a:t>
                </a:r>
              </a:p>
            </p:txBody>
          </p:sp>
          <p:sp>
            <p:nvSpPr>
              <p:cNvPr id="75795" name="Text Box 30"/>
              <p:cNvSpPr txBox="1">
                <a:spLocks noChangeArrowheads="1"/>
              </p:cNvSpPr>
              <p:nvPr/>
            </p:nvSpPr>
            <p:spPr bwMode="auto">
              <a:xfrm>
                <a:off x="2508" y="2270"/>
                <a:ext cx="635" cy="3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sz="2800" b="1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12</a:t>
                </a:r>
              </a:p>
            </p:txBody>
          </p:sp>
        </p:grpSp>
        <p:grpSp>
          <p:nvGrpSpPr>
            <p:cNvPr id="75796" name="Group 31"/>
            <p:cNvGrpSpPr>
              <a:grpSpLocks/>
            </p:cNvGrpSpPr>
            <p:nvPr/>
          </p:nvGrpSpPr>
          <p:grpSpPr bwMode="auto">
            <a:xfrm>
              <a:off x="3747" y="605"/>
              <a:ext cx="1854" cy="1353"/>
              <a:chOff x="2976" y="1427"/>
              <a:chExt cx="1854" cy="1353"/>
            </a:xfrm>
          </p:grpSpPr>
          <p:sp>
            <p:nvSpPr>
              <p:cNvPr id="75797" name="Line 32"/>
              <p:cNvSpPr>
                <a:spLocks noChangeShapeType="1"/>
              </p:cNvSpPr>
              <p:nvPr/>
            </p:nvSpPr>
            <p:spPr bwMode="auto">
              <a:xfrm flipH="1">
                <a:off x="3243" y="1797"/>
                <a:ext cx="272" cy="6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5798" name="Line 33"/>
              <p:cNvSpPr>
                <a:spLocks noChangeShapeType="1"/>
              </p:cNvSpPr>
              <p:nvPr/>
            </p:nvSpPr>
            <p:spPr bwMode="auto">
              <a:xfrm>
                <a:off x="3515" y="1797"/>
                <a:ext cx="1089" cy="63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5799" name="Line 34"/>
              <p:cNvSpPr>
                <a:spLocks noChangeShapeType="1"/>
              </p:cNvSpPr>
              <p:nvPr/>
            </p:nvSpPr>
            <p:spPr bwMode="auto">
              <a:xfrm>
                <a:off x="3243" y="2428"/>
                <a:ext cx="1361" cy="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5800" name="Text Box 35"/>
              <p:cNvSpPr txBox="1">
                <a:spLocks noChangeArrowheads="1"/>
              </p:cNvSpPr>
              <p:nvPr/>
            </p:nvSpPr>
            <p:spPr bwMode="auto">
              <a:xfrm>
                <a:off x="3413" y="1427"/>
                <a:ext cx="511" cy="3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sz="2800" b="1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A</a:t>
                </a:r>
                <a:r>
                  <a:rPr lang="en-US" sz="2800" b="1" baseline="3000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’</a:t>
                </a:r>
                <a:endParaRPr lang="en-US" sz="2800" b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5801" name="Text Box 36"/>
              <p:cNvSpPr txBox="1">
                <a:spLocks noChangeArrowheads="1"/>
              </p:cNvSpPr>
              <p:nvPr/>
            </p:nvSpPr>
            <p:spPr bwMode="auto">
              <a:xfrm>
                <a:off x="2976" y="2408"/>
                <a:ext cx="693" cy="3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sz="2800" b="1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B</a:t>
                </a:r>
                <a:r>
                  <a:rPr lang="en-US" sz="2800" b="1" baseline="3000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’</a:t>
                </a:r>
                <a:endParaRPr lang="en-US" sz="2800" b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5802" name="Text Box 37"/>
              <p:cNvSpPr txBox="1">
                <a:spLocks noChangeArrowheads="1"/>
              </p:cNvSpPr>
              <p:nvPr/>
            </p:nvSpPr>
            <p:spPr bwMode="auto">
              <a:xfrm>
                <a:off x="4352" y="2408"/>
                <a:ext cx="478" cy="3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sz="2800" b="1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C</a:t>
                </a:r>
                <a:r>
                  <a:rPr lang="en-US" sz="2800" b="1" baseline="3000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’</a:t>
                </a:r>
                <a:endParaRPr lang="en-US" sz="2800" b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5803" name="Text Box 38"/>
              <p:cNvSpPr txBox="1">
                <a:spLocks noChangeArrowheads="1"/>
              </p:cNvSpPr>
              <p:nvPr/>
            </p:nvSpPr>
            <p:spPr bwMode="auto">
              <a:xfrm>
                <a:off x="2976" y="1860"/>
                <a:ext cx="403" cy="3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sz="2800" b="1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4</a:t>
                </a:r>
              </a:p>
            </p:txBody>
          </p:sp>
          <p:sp>
            <p:nvSpPr>
              <p:cNvPr id="75804" name="Text Box 39"/>
              <p:cNvSpPr txBox="1">
                <a:spLocks noChangeArrowheads="1"/>
              </p:cNvSpPr>
              <p:nvPr/>
            </p:nvSpPr>
            <p:spPr bwMode="auto">
              <a:xfrm>
                <a:off x="3834" y="2405"/>
                <a:ext cx="407" cy="3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sz="2800" b="1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8</a:t>
                </a:r>
              </a:p>
            </p:txBody>
          </p:sp>
        </p:grpSp>
      </p:grpSp>
      <p:sp>
        <p:nvSpPr>
          <p:cNvPr id="75805" name="Text Box 40"/>
          <p:cNvSpPr txBox="1">
            <a:spLocks noChangeArrowheads="1"/>
          </p:cNvSpPr>
          <p:nvPr/>
        </p:nvSpPr>
        <p:spPr bwMode="auto">
          <a:xfrm>
            <a:off x="7696200" y="838200"/>
            <a:ext cx="685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8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75806" name="Text Box 44"/>
          <p:cNvSpPr txBox="1">
            <a:spLocks noChangeArrowheads="1"/>
          </p:cNvSpPr>
          <p:nvPr/>
        </p:nvSpPr>
        <p:spPr bwMode="auto">
          <a:xfrm>
            <a:off x="152408" y="3800476"/>
            <a:ext cx="20732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077" name="Text Box 45"/>
          <p:cNvSpPr txBox="1">
            <a:spLocks noChangeArrowheads="1"/>
          </p:cNvSpPr>
          <p:nvPr/>
        </p:nvSpPr>
        <p:spPr bwMode="auto">
          <a:xfrm>
            <a:off x="76207" y="3378200"/>
            <a:ext cx="444961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=&gt;∆ABC      ∆A’B’C’ (c.c.c)</a:t>
            </a:r>
          </a:p>
        </p:txBody>
      </p:sp>
      <p:sp>
        <p:nvSpPr>
          <p:cNvPr id="44078" name="Freeform 46"/>
          <p:cNvSpPr>
            <a:spLocks/>
          </p:cNvSpPr>
          <p:nvPr/>
        </p:nvSpPr>
        <p:spPr bwMode="auto">
          <a:xfrm>
            <a:off x="1600200" y="3594100"/>
            <a:ext cx="228600" cy="152400"/>
          </a:xfrm>
          <a:custGeom>
            <a:avLst/>
            <a:gdLst>
              <a:gd name="T0" fmla="*/ 67586 w 460"/>
              <a:gd name="T1" fmla="*/ 52482 h 151"/>
              <a:gd name="T2" fmla="*/ 45223 w 460"/>
              <a:gd name="T3" fmla="*/ 7065 h 151"/>
              <a:gd name="T4" fmla="*/ 22363 w 460"/>
              <a:gd name="T5" fmla="*/ 7065 h 151"/>
              <a:gd name="T6" fmla="*/ 0 w 460"/>
              <a:gd name="T7" fmla="*/ 52482 h 151"/>
              <a:gd name="T8" fmla="*/ 22363 w 460"/>
              <a:gd name="T9" fmla="*/ 144326 h 151"/>
              <a:gd name="T10" fmla="*/ 89949 w 460"/>
              <a:gd name="T11" fmla="*/ 97899 h 151"/>
              <a:gd name="T12" fmla="*/ 135172 w 460"/>
              <a:gd name="T13" fmla="*/ 52482 h 151"/>
              <a:gd name="T14" fmla="*/ 180395 w 460"/>
              <a:gd name="T15" fmla="*/ 7065 h 151"/>
              <a:gd name="T16" fmla="*/ 202758 w 460"/>
              <a:gd name="T17" fmla="*/ 7065 h 151"/>
              <a:gd name="T18" fmla="*/ 225121 w 460"/>
              <a:gd name="T19" fmla="*/ 52482 h 151"/>
              <a:gd name="T20" fmla="*/ 225121 w 460"/>
              <a:gd name="T21" fmla="*/ 97899 h 151"/>
              <a:gd name="T22" fmla="*/ 202758 w 460"/>
              <a:gd name="T23" fmla="*/ 144326 h 151"/>
              <a:gd name="T24" fmla="*/ 180395 w 460"/>
              <a:gd name="T25" fmla="*/ 144326 h 151"/>
              <a:gd name="T26" fmla="*/ 157535 w 460"/>
              <a:gd name="T27" fmla="*/ 97899 h 151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460"/>
              <a:gd name="T43" fmla="*/ 0 h 151"/>
              <a:gd name="T44" fmla="*/ 460 w 460"/>
              <a:gd name="T45" fmla="*/ 151 h 151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460" h="151">
                <a:moveTo>
                  <a:pt x="136" y="52"/>
                </a:moveTo>
                <a:cubicBezTo>
                  <a:pt x="121" y="33"/>
                  <a:pt x="106" y="14"/>
                  <a:pt x="91" y="7"/>
                </a:cubicBezTo>
                <a:cubicBezTo>
                  <a:pt x="76" y="0"/>
                  <a:pt x="60" y="0"/>
                  <a:pt x="45" y="7"/>
                </a:cubicBezTo>
                <a:cubicBezTo>
                  <a:pt x="30" y="14"/>
                  <a:pt x="0" y="29"/>
                  <a:pt x="0" y="52"/>
                </a:cubicBezTo>
                <a:cubicBezTo>
                  <a:pt x="0" y="75"/>
                  <a:pt x="15" y="136"/>
                  <a:pt x="45" y="143"/>
                </a:cubicBezTo>
                <a:cubicBezTo>
                  <a:pt x="75" y="150"/>
                  <a:pt x="143" y="112"/>
                  <a:pt x="181" y="97"/>
                </a:cubicBezTo>
                <a:cubicBezTo>
                  <a:pt x="219" y="82"/>
                  <a:pt x="242" y="67"/>
                  <a:pt x="272" y="52"/>
                </a:cubicBezTo>
                <a:cubicBezTo>
                  <a:pt x="302" y="37"/>
                  <a:pt x="340" y="14"/>
                  <a:pt x="363" y="7"/>
                </a:cubicBezTo>
                <a:cubicBezTo>
                  <a:pt x="386" y="0"/>
                  <a:pt x="393" y="0"/>
                  <a:pt x="408" y="7"/>
                </a:cubicBezTo>
                <a:cubicBezTo>
                  <a:pt x="423" y="14"/>
                  <a:pt x="446" y="37"/>
                  <a:pt x="453" y="52"/>
                </a:cubicBezTo>
                <a:cubicBezTo>
                  <a:pt x="460" y="67"/>
                  <a:pt x="460" y="82"/>
                  <a:pt x="453" y="97"/>
                </a:cubicBezTo>
                <a:cubicBezTo>
                  <a:pt x="446" y="112"/>
                  <a:pt x="423" y="135"/>
                  <a:pt x="408" y="143"/>
                </a:cubicBezTo>
                <a:cubicBezTo>
                  <a:pt x="393" y="151"/>
                  <a:pt x="378" y="151"/>
                  <a:pt x="363" y="143"/>
                </a:cubicBezTo>
                <a:cubicBezTo>
                  <a:pt x="348" y="135"/>
                  <a:pt x="325" y="105"/>
                  <a:pt x="317" y="97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4094" name="Object 62"/>
          <p:cNvGraphicFramePr>
            <a:graphicFrameLocks noGrp="1" noChangeAspect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2163757177"/>
              </p:ext>
            </p:extLst>
          </p:nvPr>
        </p:nvGraphicFramePr>
        <p:xfrm>
          <a:off x="4724400" y="4495800"/>
          <a:ext cx="1752600" cy="566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218960" imgH="393480" progId="">
                  <p:embed/>
                </p:oleObj>
              </mc:Choice>
              <mc:Fallback>
                <p:oleObj name="Equation" r:id="rId5" imgW="1218960" imgH="393480" progId="">
                  <p:embed/>
                  <p:pic>
                    <p:nvPicPr>
                      <p:cNvPr id="0" name="Picture 80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4495800"/>
                        <a:ext cx="1752600" cy="5667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98" name="Object 6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1163669"/>
              </p:ext>
            </p:extLst>
          </p:nvPr>
        </p:nvGraphicFramePr>
        <p:xfrm>
          <a:off x="304800" y="4419600"/>
          <a:ext cx="22098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473200" imgH="393700" progId="">
                  <p:embed/>
                </p:oleObj>
              </mc:Choice>
              <mc:Fallback>
                <p:oleObj name="Equation" r:id="rId7" imgW="1473200" imgH="393700" progId="">
                  <p:embed/>
                  <p:pic>
                    <p:nvPicPr>
                      <p:cNvPr id="0" name="Picture 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4419600"/>
                        <a:ext cx="2209800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Objec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3885854"/>
              </p:ext>
            </p:extLst>
          </p:nvPr>
        </p:nvGraphicFramePr>
        <p:xfrm>
          <a:off x="2590800" y="4419600"/>
          <a:ext cx="1994134" cy="650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205977" imgH="393529" progId="Equation.3">
                  <p:embed/>
                </p:oleObj>
              </mc:Choice>
              <mc:Fallback>
                <p:oleObj name="Equation" r:id="rId9" imgW="1205977" imgH="393529" progId="Equation.3">
                  <p:embed/>
                  <p:pic>
                    <p:nvPicPr>
                      <p:cNvPr id="0" name="Picture 8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4419600"/>
                        <a:ext cx="1994134" cy="650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812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4677926"/>
              </p:ext>
            </p:extLst>
          </p:nvPr>
        </p:nvGraphicFramePr>
        <p:xfrm>
          <a:off x="228600" y="2654301"/>
          <a:ext cx="1600200" cy="7048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863225" imgH="393529" progId="">
                  <p:embed/>
                </p:oleObj>
              </mc:Choice>
              <mc:Fallback>
                <p:oleObj name="Equation" r:id="rId11" imgW="863225" imgH="393529" progId="">
                  <p:embed/>
                  <p:pic>
                    <p:nvPicPr>
                      <p:cNvPr id="0" name="Picture 8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2654301"/>
                        <a:ext cx="1600200" cy="70485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813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4414961"/>
              </p:ext>
            </p:extLst>
          </p:nvPr>
        </p:nvGraphicFramePr>
        <p:xfrm>
          <a:off x="330200" y="1231905"/>
          <a:ext cx="1676400" cy="722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914400" imgH="393700" progId="">
                  <p:embed/>
                </p:oleObj>
              </mc:Choice>
              <mc:Fallback>
                <p:oleObj name="Equation" r:id="rId13" imgW="914400" imgH="393700" progId="">
                  <p:embed/>
                  <p:pic>
                    <p:nvPicPr>
                      <p:cNvPr id="0" name="Picture 8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0200" y="1231905"/>
                        <a:ext cx="1676400" cy="7223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814" name="Objec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9530162"/>
              </p:ext>
            </p:extLst>
          </p:nvPr>
        </p:nvGraphicFramePr>
        <p:xfrm>
          <a:off x="1816100" y="2667005"/>
          <a:ext cx="2971800" cy="6921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1688367" imgH="393529" progId="">
                  <p:embed/>
                </p:oleObj>
              </mc:Choice>
              <mc:Fallback>
                <p:oleObj name="Equation" r:id="rId15" imgW="1688367" imgH="393529" progId="">
                  <p:embed/>
                  <p:pic>
                    <p:nvPicPr>
                      <p:cNvPr id="0" name="Picture 8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16100" y="2667005"/>
                        <a:ext cx="2971800" cy="69215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42281230"/>
      </p:ext>
    </p:extLst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40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40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40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40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58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58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58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40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40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40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58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58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58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58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58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4" dur="80"/>
                                        <p:tgtEl>
                                          <p:spTgt spid="4407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5" dur="80"/>
                                        <p:tgtEl>
                                          <p:spTgt spid="440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80"/>
                                        <p:tgtEl>
                                          <p:spTgt spid="440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4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4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4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800" decel="100000"/>
                                        <p:tgtEl>
                                          <p:spTgt spid="440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440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440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440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0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0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4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1"/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758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800" decel="100000"/>
                                        <p:tgtEl>
                                          <p:spTgt spid="440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800" decel="100000" fill="hold"/>
                                        <p:tgtEl>
                                          <p:spTgt spid="440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800" decel="100000" fill="hold"/>
                                        <p:tgtEl>
                                          <p:spTgt spid="44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800" decel="100000" fill="hold"/>
                                        <p:tgtEl>
                                          <p:spTgt spid="44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440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440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440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44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44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44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42" grpId="0"/>
      <p:bldP spid="75806" grpId="0"/>
      <p:bldP spid="44077" grpId="0"/>
      <p:bldP spid="4407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8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304800" y="609600"/>
            <a:ext cx="86106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2400" b="1" u="sng">
                <a:solidFill>
                  <a:srgbClr val="FF3300"/>
                </a:solidFill>
                <a:latin typeface=".VnTime" pitchFamily="34" charset="0"/>
              </a:rPr>
              <a:t>Bµi 30</a:t>
            </a:r>
            <a:r>
              <a:rPr lang="en-US" altLang="vi-VN" sz="1800">
                <a:latin typeface=".VnTime" pitchFamily="34" charset="0"/>
              </a:rPr>
              <a:t>: </a:t>
            </a:r>
            <a:r>
              <a:rPr lang="en-US" altLang="vi-VN" sz="2000">
                <a:latin typeface=".VnTime" pitchFamily="34" charset="0"/>
              </a:rPr>
              <a:t>Tam gi¸c ABC cã ®é dµi c¸c c¹nh lµ: AB = 3cm,  AC = 5cm, BC = 7cm. Tam gi¸c A’B’C’ ®ång d¹ng víi tam gi¸c ABC vµ cã chu vi b»ng 55cm.</a:t>
            </a:r>
          </a:p>
          <a:p>
            <a:pPr>
              <a:spcBef>
                <a:spcPct val="50000"/>
              </a:spcBef>
            </a:pPr>
            <a:r>
              <a:rPr lang="en-US" altLang="vi-VN" sz="2000">
                <a:solidFill>
                  <a:srgbClr val="0000FF"/>
                </a:solidFill>
                <a:latin typeface=".VnTime" pitchFamily="34" charset="0"/>
              </a:rPr>
              <a:t>? H·y tÝnh ®é dµi c¸c c¹nh cña tam gi¸c A’B’C’ (lµm trßn ®Õn ch÷ sè thËp ph©n thø hai)</a:t>
            </a:r>
          </a:p>
        </p:txBody>
      </p:sp>
      <p:sp>
        <p:nvSpPr>
          <p:cNvPr id="15363" name="Text Box 9"/>
          <p:cNvSpPr txBox="1">
            <a:spLocks noChangeArrowheads="1"/>
          </p:cNvSpPr>
          <p:nvPr/>
        </p:nvSpPr>
        <p:spPr bwMode="auto">
          <a:xfrm>
            <a:off x="363538" y="2105025"/>
            <a:ext cx="7561262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vi-VN" sz="24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H­ƯỚNG DẪN:</a:t>
            </a:r>
          </a:p>
          <a:p>
            <a:pPr>
              <a:spcBef>
                <a:spcPct val="50000"/>
              </a:spcBef>
            </a:pPr>
            <a:r>
              <a:rPr lang="en-US" altLang="vi-VN" sz="2000" dirty="0" err="1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altLang="vi-VN" sz="2000" dirty="0" err="1">
                <a:latin typeface=".VnTime" pitchFamily="34" charset="0"/>
                <a:cs typeface="Times New Roman" pitchFamily="18" charset="0"/>
              </a:rPr>
              <a:t>õ</a:t>
            </a:r>
            <a:r>
              <a:rPr lang="en-US" altLang="vi-VN" sz="2000" dirty="0">
                <a:latin typeface=".VnTime" pitchFamily="34" charset="0"/>
                <a:cs typeface="Times New Roman" pitchFamily="18" charset="0"/>
              </a:rPr>
              <a:t>  </a:t>
            </a:r>
            <a:r>
              <a:rPr lang="en-US" altLang="vi-VN" sz="2000" dirty="0">
                <a:latin typeface="Times New Roman" pitchFamily="18" charset="0"/>
                <a:cs typeface="Times New Roman" pitchFamily="18" charset="0"/>
              </a:rPr>
              <a:t>∆A</a:t>
            </a:r>
            <a:r>
              <a:rPr lang="en-US" altLang="vi-VN" sz="2000" dirty="0">
                <a:latin typeface=".VnTime" pitchFamily="34" charset="0"/>
                <a:cs typeface="Times New Roman" pitchFamily="18" charset="0"/>
              </a:rPr>
              <a:t>’</a:t>
            </a:r>
            <a:r>
              <a:rPr lang="en-US" altLang="vi-VN" sz="2000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altLang="vi-VN" sz="2000" dirty="0">
                <a:latin typeface=".VnTime" pitchFamily="34" charset="0"/>
                <a:cs typeface="Times New Roman" pitchFamily="18" charset="0"/>
              </a:rPr>
              <a:t>’</a:t>
            </a:r>
            <a:r>
              <a:rPr lang="en-US" altLang="vi-VN" sz="2000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altLang="vi-VN" sz="2000" dirty="0">
                <a:latin typeface=".VnTime" pitchFamily="34" charset="0"/>
                <a:cs typeface="Times New Roman" pitchFamily="18" charset="0"/>
              </a:rPr>
              <a:t>’</a:t>
            </a:r>
            <a:r>
              <a:rPr lang="en-US" altLang="vi-V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000" b="1" dirty="0">
                <a:latin typeface=".VnTime" pitchFamily="34" charset="0"/>
                <a:ea typeface="MS Song" pitchFamily="49" charset="-122"/>
                <a:cs typeface="Times New Roman" pitchFamily="18" charset="0"/>
              </a:rPr>
              <a:t>     </a:t>
            </a:r>
            <a:r>
              <a:rPr lang="en-US" altLang="vi-VN" sz="2000" b="1" dirty="0">
                <a:latin typeface="Times New Roman" pitchFamily="18" charset="0"/>
                <a:ea typeface="MS Song" pitchFamily="49" charset="-122"/>
                <a:cs typeface="Times New Roman" pitchFamily="18" charset="0"/>
              </a:rPr>
              <a:t>∆</a:t>
            </a:r>
            <a:r>
              <a:rPr lang="en-US" altLang="vi-VN" sz="2000" dirty="0">
                <a:latin typeface="Times New Roman" pitchFamily="18" charset="0"/>
                <a:ea typeface="MS Song" pitchFamily="49" charset="-122"/>
                <a:cs typeface="Times New Roman" pitchFamily="18" charset="0"/>
              </a:rPr>
              <a:t>ABC (</a:t>
            </a:r>
            <a:r>
              <a:rPr lang="en-US" altLang="vi-VN" sz="2000" dirty="0" err="1">
                <a:latin typeface="Times New Roman" pitchFamily="18" charset="0"/>
                <a:ea typeface="MS Song" pitchFamily="49" charset="-122"/>
                <a:cs typeface="Times New Roman" pitchFamily="18" charset="0"/>
              </a:rPr>
              <a:t>gt</a:t>
            </a:r>
            <a:r>
              <a:rPr lang="en-US" altLang="vi-VN" sz="2000" dirty="0">
                <a:latin typeface="Times New Roman" pitchFamily="18" charset="0"/>
                <a:ea typeface="MS Song" pitchFamily="49" charset="-122"/>
                <a:cs typeface="Times New Roman" pitchFamily="18" charset="0"/>
              </a:rPr>
              <a:t>)</a:t>
            </a:r>
          </a:p>
        </p:txBody>
      </p:sp>
      <p:graphicFrame>
        <p:nvGraphicFramePr>
          <p:cNvPr id="15364" name="Object 10"/>
          <p:cNvGraphicFramePr>
            <a:graphicFrameLocks noChangeAspect="1"/>
          </p:cNvGraphicFramePr>
          <p:nvPr/>
        </p:nvGraphicFramePr>
        <p:xfrm>
          <a:off x="795338" y="4167188"/>
          <a:ext cx="5148262" cy="557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594100" imgH="393700" progId="Equation.3">
                  <p:embed/>
                </p:oleObj>
              </mc:Choice>
              <mc:Fallback>
                <p:oleObj name="Equation" r:id="rId3" imgW="35941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5338" y="4167188"/>
                        <a:ext cx="5148262" cy="557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5" name="Object 11"/>
          <p:cNvGraphicFramePr>
            <a:graphicFrameLocks noChangeAspect="1"/>
          </p:cNvGraphicFramePr>
          <p:nvPr/>
        </p:nvGraphicFramePr>
        <p:xfrm>
          <a:off x="866775" y="3040063"/>
          <a:ext cx="2562225" cy="541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524000" imgH="393700" progId="Equation.3">
                  <p:embed/>
                </p:oleObj>
              </mc:Choice>
              <mc:Fallback>
                <p:oleObj name="Equation" r:id="rId5" imgW="15240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6775" y="3040063"/>
                        <a:ext cx="2562225" cy="541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6" name="Text Box 12"/>
          <p:cNvSpPr txBox="1">
            <a:spLocks noChangeArrowheads="1"/>
          </p:cNvSpPr>
          <p:nvPr/>
        </p:nvSpPr>
        <p:spPr bwMode="auto">
          <a:xfrm>
            <a:off x="363538" y="3641725"/>
            <a:ext cx="51847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1800" dirty="0" err="1">
                <a:latin typeface=".VnTimeH" pitchFamily="34" charset="0"/>
                <a:cs typeface="Times New Roman" pitchFamily="18" charset="0"/>
              </a:rPr>
              <a:t>Á</a:t>
            </a:r>
            <a:r>
              <a:rPr lang="en-US" altLang="vi-VN" sz="2000" dirty="0" err="1">
                <a:latin typeface=".VnTime" pitchFamily="34" charset="0"/>
                <a:cs typeface="Times New Roman" pitchFamily="18" charset="0"/>
              </a:rPr>
              <a:t>p</a:t>
            </a:r>
            <a:r>
              <a:rPr lang="en-US" altLang="vi-VN" sz="2000" dirty="0">
                <a:latin typeface=".VnTime" pitchFamily="34" charset="0"/>
                <a:cs typeface="Times New Roman" pitchFamily="18" charset="0"/>
              </a:rPr>
              <a:t> </a:t>
            </a:r>
            <a:r>
              <a:rPr lang="en-US" altLang="vi-VN" sz="2000" dirty="0" err="1">
                <a:latin typeface=".VnTime" pitchFamily="34" charset="0"/>
                <a:cs typeface="Times New Roman" pitchFamily="18" charset="0"/>
              </a:rPr>
              <a:t>dông</a:t>
            </a:r>
            <a:r>
              <a:rPr lang="en-US" altLang="vi-VN" sz="2000" dirty="0">
                <a:latin typeface=".VnTime" pitchFamily="34" charset="0"/>
                <a:cs typeface="Times New Roman" pitchFamily="18" charset="0"/>
              </a:rPr>
              <a:t> </a:t>
            </a:r>
            <a:r>
              <a:rPr lang="en-US" altLang="vi-VN" sz="2000" dirty="0" err="1">
                <a:latin typeface=".VnTime" pitchFamily="34" charset="0"/>
                <a:cs typeface="Times New Roman" pitchFamily="18" charset="0"/>
              </a:rPr>
              <a:t>tÝnh</a:t>
            </a:r>
            <a:r>
              <a:rPr lang="en-US" altLang="vi-VN" sz="2000" dirty="0">
                <a:latin typeface=".VnTime" pitchFamily="34" charset="0"/>
                <a:cs typeface="Times New Roman" pitchFamily="18" charset="0"/>
              </a:rPr>
              <a:t> </a:t>
            </a:r>
            <a:r>
              <a:rPr lang="en-US" altLang="vi-VN" sz="2000" dirty="0" err="1">
                <a:latin typeface=".VnTime" pitchFamily="34" charset="0"/>
                <a:cs typeface="Times New Roman" pitchFamily="18" charset="0"/>
              </a:rPr>
              <a:t>chÊt</a:t>
            </a:r>
            <a:r>
              <a:rPr lang="en-US" altLang="vi-VN" sz="2000" dirty="0">
                <a:latin typeface=".VnTime" pitchFamily="34" charset="0"/>
                <a:cs typeface="Times New Roman" pitchFamily="18" charset="0"/>
              </a:rPr>
              <a:t> </a:t>
            </a:r>
            <a:r>
              <a:rPr lang="en-US" altLang="vi-VN" sz="2000" dirty="0" err="1">
                <a:latin typeface=".VnTime" pitchFamily="34" charset="0"/>
                <a:cs typeface="Times New Roman" pitchFamily="18" charset="0"/>
              </a:rPr>
              <a:t>d·y</a:t>
            </a:r>
            <a:r>
              <a:rPr lang="en-US" altLang="vi-VN" sz="2000" dirty="0">
                <a:latin typeface=".VnTime" pitchFamily="34" charset="0"/>
                <a:cs typeface="Times New Roman" pitchFamily="18" charset="0"/>
              </a:rPr>
              <a:t> </a:t>
            </a:r>
            <a:r>
              <a:rPr lang="en-US" altLang="vi-VN" sz="2000" dirty="0" err="1">
                <a:latin typeface=".VnTime" pitchFamily="34" charset="0"/>
                <a:cs typeface="Times New Roman" pitchFamily="18" charset="0"/>
              </a:rPr>
              <a:t>tØ</a:t>
            </a:r>
            <a:r>
              <a:rPr lang="en-US" altLang="vi-VN" sz="2000" dirty="0">
                <a:latin typeface=".VnTime" pitchFamily="34" charset="0"/>
                <a:cs typeface="Times New Roman" pitchFamily="18" charset="0"/>
              </a:rPr>
              <a:t> </a:t>
            </a:r>
            <a:r>
              <a:rPr lang="en-US" altLang="vi-VN" sz="2000" dirty="0" err="1">
                <a:latin typeface=".VnTime" pitchFamily="34" charset="0"/>
                <a:cs typeface="Times New Roman" pitchFamily="18" charset="0"/>
              </a:rPr>
              <a:t>sè</a:t>
            </a:r>
            <a:r>
              <a:rPr lang="en-US" altLang="vi-VN" sz="2000" dirty="0">
                <a:latin typeface=".VnTime" pitchFamily="34" charset="0"/>
                <a:cs typeface="Times New Roman" pitchFamily="18" charset="0"/>
              </a:rPr>
              <a:t> </a:t>
            </a:r>
            <a:r>
              <a:rPr lang="en-US" altLang="vi-VN" sz="2000" dirty="0" err="1">
                <a:latin typeface=".VnTime" pitchFamily="34" charset="0"/>
                <a:cs typeface="Times New Roman" pitchFamily="18" charset="0"/>
              </a:rPr>
              <a:t>b»ng</a:t>
            </a:r>
            <a:r>
              <a:rPr lang="en-US" altLang="vi-VN" sz="2000" dirty="0">
                <a:latin typeface=".VnTime" pitchFamily="34" charset="0"/>
                <a:cs typeface="Times New Roman" pitchFamily="18" charset="0"/>
              </a:rPr>
              <a:t> </a:t>
            </a:r>
            <a:r>
              <a:rPr lang="en-US" altLang="vi-VN" sz="2000" dirty="0" err="1">
                <a:latin typeface=".VnTime" pitchFamily="34" charset="0"/>
                <a:cs typeface="Times New Roman" pitchFamily="18" charset="0"/>
              </a:rPr>
              <a:t>nhau</a:t>
            </a:r>
            <a:r>
              <a:rPr lang="en-US" altLang="vi-VN" sz="2000" dirty="0">
                <a:latin typeface=".VnTime" pitchFamily="34" charset="0"/>
                <a:cs typeface="Times New Roman" pitchFamily="18" charset="0"/>
              </a:rPr>
              <a:t> ta </a:t>
            </a:r>
            <a:r>
              <a:rPr lang="en-US" altLang="vi-VN" sz="2000" dirty="0" err="1">
                <a:latin typeface=".VnTime" pitchFamily="34" charset="0"/>
                <a:cs typeface="Times New Roman" pitchFamily="18" charset="0"/>
              </a:rPr>
              <a:t>cã</a:t>
            </a:r>
            <a:r>
              <a:rPr lang="en-US" altLang="vi-VN" sz="2000" dirty="0">
                <a:latin typeface=".VnTime" pitchFamily="34" charset="0"/>
                <a:cs typeface="Times New Roman" pitchFamily="18" charset="0"/>
              </a:rPr>
              <a:t>: </a:t>
            </a:r>
          </a:p>
        </p:txBody>
      </p:sp>
      <p:sp>
        <p:nvSpPr>
          <p:cNvPr id="15367" name="Text Box 13"/>
          <p:cNvSpPr txBox="1">
            <a:spLocks noChangeArrowheads="1"/>
          </p:cNvSpPr>
          <p:nvPr/>
        </p:nvSpPr>
        <p:spPr bwMode="auto">
          <a:xfrm>
            <a:off x="363538" y="4784725"/>
            <a:ext cx="51847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2000" dirty="0">
                <a:latin typeface=".VnTime" pitchFamily="34" charset="0"/>
                <a:cs typeface="Times New Roman" pitchFamily="18" charset="0"/>
              </a:rPr>
              <a:t> </a:t>
            </a:r>
            <a:r>
              <a:rPr lang="en-US" altLang="vi-VN" sz="2000" dirty="0" err="1">
                <a:latin typeface=".VnTime" pitchFamily="34" charset="0"/>
                <a:cs typeface="Times New Roman" pitchFamily="18" charset="0"/>
              </a:rPr>
              <a:t>Tõ</a:t>
            </a:r>
            <a:r>
              <a:rPr lang="en-US" altLang="vi-VN" sz="2000" dirty="0">
                <a:latin typeface=".VnTime" pitchFamily="34" charset="0"/>
                <a:cs typeface="Times New Roman" pitchFamily="18" charset="0"/>
              </a:rPr>
              <a:t> ®ã </a:t>
            </a:r>
            <a:r>
              <a:rPr lang="en-US" altLang="vi-VN" sz="2000" dirty="0" err="1">
                <a:latin typeface=".VnTime" pitchFamily="34" charset="0"/>
                <a:cs typeface="Times New Roman" pitchFamily="18" charset="0"/>
              </a:rPr>
              <a:t>tÝnh</a:t>
            </a:r>
            <a:r>
              <a:rPr lang="en-US" altLang="vi-VN" sz="2000" dirty="0">
                <a:latin typeface=".VnTime" pitchFamily="34" charset="0"/>
                <a:cs typeface="Times New Roman" pitchFamily="18" charset="0"/>
              </a:rPr>
              <a:t> ®­</a:t>
            </a:r>
            <a:r>
              <a:rPr lang="en-US" altLang="vi-VN" sz="1800" dirty="0" err="1">
                <a:latin typeface=".VnTime" pitchFamily="34" charset="0"/>
                <a:cs typeface="Times New Roman" pitchFamily="18" charset="0"/>
              </a:rPr>
              <a:t>ư</a:t>
            </a:r>
            <a:r>
              <a:rPr lang="en-US" altLang="vi-VN" sz="2000" dirty="0" err="1">
                <a:latin typeface=".VnTime" pitchFamily="34" charset="0"/>
                <a:cs typeface="Times New Roman" pitchFamily="18" charset="0"/>
              </a:rPr>
              <a:t>îc</a:t>
            </a:r>
            <a:r>
              <a:rPr lang="en-US" altLang="vi-VN" sz="2000" dirty="0">
                <a:latin typeface=".VnTime" pitchFamily="34" charset="0"/>
                <a:cs typeface="Times New Roman" pitchFamily="18" charset="0"/>
              </a:rPr>
              <a:t>: A’B’ ;  B’C’ ;  A’C’ </a:t>
            </a:r>
          </a:p>
        </p:txBody>
      </p:sp>
      <p:sp>
        <p:nvSpPr>
          <p:cNvPr id="15368" name="Freeform 14"/>
          <p:cNvSpPr>
            <a:spLocks/>
          </p:cNvSpPr>
          <p:nvPr/>
        </p:nvSpPr>
        <p:spPr bwMode="auto">
          <a:xfrm>
            <a:off x="1828800" y="2743200"/>
            <a:ext cx="228600" cy="152400"/>
          </a:xfrm>
          <a:custGeom>
            <a:avLst/>
            <a:gdLst>
              <a:gd name="T0" fmla="*/ 2147483647 w 675"/>
              <a:gd name="T1" fmla="*/ 2147483647 h 227"/>
              <a:gd name="T2" fmla="*/ 2147483647 w 675"/>
              <a:gd name="T3" fmla="*/ 2147483647 h 227"/>
              <a:gd name="T4" fmla="*/ 2147483647 w 675"/>
              <a:gd name="T5" fmla="*/ 2147483647 h 227"/>
              <a:gd name="T6" fmla="*/ 2147483647 w 675"/>
              <a:gd name="T7" fmla="*/ 2147483647 h 227"/>
              <a:gd name="T8" fmla="*/ 2147483647 w 675"/>
              <a:gd name="T9" fmla="*/ 2147483647 h 227"/>
              <a:gd name="T10" fmla="*/ 2147483647 w 675"/>
              <a:gd name="T11" fmla="*/ 2147483647 h 227"/>
              <a:gd name="T12" fmla="*/ 2147483647 w 675"/>
              <a:gd name="T13" fmla="*/ 2147483647 h 227"/>
              <a:gd name="T14" fmla="*/ 2147483647 w 675"/>
              <a:gd name="T15" fmla="*/ 2147483647 h 227"/>
              <a:gd name="T16" fmla="*/ 2147483647 w 675"/>
              <a:gd name="T17" fmla="*/ 2147483647 h 22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675" h="227">
                <a:moveTo>
                  <a:pt x="145" y="62"/>
                </a:moveTo>
                <a:cubicBezTo>
                  <a:pt x="82" y="64"/>
                  <a:pt x="20" y="67"/>
                  <a:pt x="10" y="92"/>
                </a:cubicBezTo>
                <a:cubicBezTo>
                  <a:pt x="0" y="117"/>
                  <a:pt x="43" y="197"/>
                  <a:pt x="85" y="212"/>
                </a:cubicBezTo>
                <a:cubicBezTo>
                  <a:pt x="127" y="227"/>
                  <a:pt x="213" y="209"/>
                  <a:pt x="265" y="182"/>
                </a:cubicBezTo>
                <a:cubicBezTo>
                  <a:pt x="317" y="155"/>
                  <a:pt x="355" y="77"/>
                  <a:pt x="400" y="47"/>
                </a:cubicBezTo>
                <a:cubicBezTo>
                  <a:pt x="445" y="17"/>
                  <a:pt x="493" y="4"/>
                  <a:pt x="535" y="2"/>
                </a:cubicBezTo>
                <a:cubicBezTo>
                  <a:pt x="577" y="0"/>
                  <a:pt x="635" y="0"/>
                  <a:pt x="655" y="32"/>
                </a:cubicBezTo>
                <a:cubicBezTo>
                  <a:pt x="675" y="64"/>
                  <a:pt x="675" y="169"/>
                  <a:pt x="655" y="197"/>
                </a:cubicBezTo>
                <a:cubicBezTo>
                  <a:pt x="635" y="225"/>
                  <a:pt x="555" y="197"/>
                  <a:pt x="535" y="197"/>
                </a:cubicBezTo>
              </a:path>
            </a:pathLst>
          </a:custGeom>
          <a:noFill/>
          <a:ln w="25400" cmpd="sng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vi-VN"/>
          </a:p>
        </p:txBody>
      </p:sp>
      <p:grpSp>
        <p:nvGrpSpPr>
          <p:cNvPr id="15369" name="Group 15"/>
          <p:cNvGrpSpPr>
            <a:grpSpLocks/>
          </p:cNvGrpSpPr>
          <p:nvPr/>
        </p:nvGrpSpPr>
        <p:grpSpPr bwMode="auto">
          <a:xfrm>
            <a:off x="-142875" y="0"/>
            <a:ext cx="9359900" cy="6902450"/>
            <a:chOff x="-90" y="0"/>
            <a:chExt cx="5896" cy="4348"/>
          </a:xfrm>
        </p:grpSpPr>
        <p:sp>
          <p:nvSpPr>
            <p:cNvPr id="15370" name="Line 16"/>
            <p:cNvSpPr>
              <a:spLocks noChangeShapeType="1"/>
            </p:cNvSpPr>
            <p:nvPr/>
          </p:nvSpPr>
          <p:spPr bwMode="auto">
            <a:xfrm>
              <a:off x="22" y="0"/>
              <a:ext cx="0" cy="4320"/>
            </a:xfrm>
            <a:prstGeom prst="line">
              <a:avLst/>
            </a:prstGeom>
            <a:noFill/>
            <a:ln w="38100" cmpd="dbl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5371" name="Line 17"/>
            <p:cNvSpPr>
              <a:spLocks noChangeShapeType="1"/>
            </p:cNvSpPr>
            <p:nvPr/>
          </p:nvSpPr>
          <p:spPr bwMode="auto">
            <a:xfrm>
              <a:off x="68" y="5"/>
              <a:ext cx="0" cy="4320"/>
            </a:xfrm>
            <a:prstGeom prst="line">
              <a:avLst/>
            </a:prstGeom>
            <a:noFill/>
            <a:ln w="38100" cmpd="dbl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5372" name="Line 18"/>
            <p:cNvSpPr>
              <a:spLocks noChangeShapeType="1"/>
            </p:cNvSpPr>
            <p:nvPr/>
          </p:nvSpPr>
          <p:spPr bwMode="auto">
            <a:xfrm>
              <a:off x="5692" y="28"/>
              <a:ext cx="0" cy="4320"/>
            </a:xfrm>
            <a:prstGeom prst="line">
              <a:avLst/>
            </a:prstGeom>
            <a:noFill/>
            <a:ln w="38100" cmpd="dbl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5373" name="Line 19"/>
            <p:cNvSpPr>
              <a:spLocks noChangeShapeType="1"/>
            </p:cNvSpPr>
            <p:nvPr/>
          </p:nvSpPr>
          <p:spPr bwMode="auto">
            <a:xfrm>
              <a:off x="5738" y="28"/>
              <a:ext cx="0" cy="4320"/>
            </a:xfrm>
            <a:prstGeom prst="line">
              <a:avLst/>
            </a:prstGeom>
            <a:noFill/>
            <a:ln w="38100" cmpd="dbl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5374" name="Line 20"/>
            <p:cNvSpPr>
              <a:spLocks noChangeShapeType="1"/>
            </p:cNvSpPr>
            <p:nvPr/>
          </p:nvSpPr>
          <p:spPr bwMode="auto">
            <a:xfrm>
              <a:off x="-90" y="4320"/>
              <a:ext cx="5850" cy="0"/>
            </a:xfrm>
            <a:prstGeom prst="line">
              <a:avLst/>
            </a:prstGeom>
            <a:noFill/>
            <a:ln w="38100" cmpd="dbl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5375" name="Line 21"/>
            <p:cNvSpPr>
              <a:spLocks noChangeShapeType="1"/>
            </p:cNvSpPr>
            <p:nvPr/>
          </p:nvSpPr>
          <p:spPr bwMode="auto">
            <a:xfrm>
              <a:off x="-44" y="4287"/>
              <a:ext cx="5850" cy="0"/>
            </a:xfrm>
            <a:prstGeom prst="line">
              <a:avLst/>
            </a:prstGeom>
            <a:noFill/>
            <a:ln w="38100" cmpd="dbl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5376" name="Line 22"/>
            <p:cNvSpPr>
              <a:spLocks noChangeShapeType="1"/>
            </p:cNvSpPr>
            <p:nvPr/>
          </p:nvSpPr>
          <p:spPr bwMode="auto">
            <a:xfrm>
              <a:off x="-46" y="73"/>
              <a:ext cx="5850" cy="0"/>
            </a:xfrm>
            <a:prstGeom prst="line">
              <a:avLst/>
            </a:prstGeom>
            <a:noFill/>
            <a:ln w="38100" cmpd="dbl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5377" name="Line 23"/>
            <p:cNvSpPr>
              <a:spLocks noChangeShapeType="1"/>
            </p:cNvSpPr>
            <p:nvPr/>
          </p:nvSpPr>
          <p:spPr bwMode="auto">
            <a:xfrm>
              <a:off x="-46" y="28"/>
              <a:ext cx="5850" cy="0"/>
            </a:xfrm>
            <a:prstGeom prst="line">
              <a:avLst/>
            </a:prstGeom>
            <a:noFill/>
            <a:ln w="38100" cmpd="dbl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</p:spTree>
    <p:extLst>
      <p:ext uri="{BB962C8B-B14F-4D97-AF65-F5344CB8AC3E}">
        <p14:creationId xmlns:p14="http://schemas.microsoft.com/office/powerpoint/2010/main" val="2887151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6" grpId="0"/>
      <p:bldP spid="15367" grpId="0"/>
      <p:bldP spid="1536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458200" cy="1371600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II. TRƯỜNG HỢP ĐỒNG DẠNG THỨ HAI</a:t>
            </a:r>
            <a:endParaRPr lang="en-US" sz="3200" b="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228600" y="685806"/>
            <a:ext cx="7360316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200" b="1" baseline="0">
                <a:latin typeface="Times New Roman" pitchFamily="18" charset="0"/>
              </a:rPr>
              <a:t>?1</a:t>
            </a:r>
            <a:r>
              <a:rPr lang="en-US" altLang="en-US" sz="2200" baseline="0">
                <a:latin typeface="Times New Roman" pitchFamily="18" charset="0"/>
              </a:rPr>
              <a:t> Cho </a:t>
            </a:r>
            <a:r>
              <a:rPr lang="en-US" altLang="en-US" sz="2200" b="1" baseline="0">
                <a:solidFill>
                  <a:srgbClr val="000000"/>
                </a:solidFill>
                <a:latin typeface="Times New Roman" pitchFamily="18" charset="0"/>
                <a:sym typeface="Wingdings 3" pitchFamily="18" charset="2"/>
              </a:rPr>
              <a:t> </a:t>
            </a:r>
            <a:r>
              <a:rPr lang="en-US" altLang="en-US" sz="2200" b="1" baseline="0">
                <a:latin typeface="Times New Roman" pitchFamily="18" charset="0"/>
              </a:rPr>
              <a:t>ABC</a:t>
            </a:r>
            <a:r>
              <a:rPr lang="en-US" altLang="en-US" sz="2200" baseline="0">
                <a:latin typeface="Times New Roman" pitchFamily="18" charset="0"/>
              </a:rPr>
              <a:t> và </a:t>
            </a:r>
            <a:r>
              <a:rPr lang="en-US" altLang="en-US" sz="2200" b="1" baseline="0">
                <a:solidFill>
                  <a:srgbClr val="000000"/>
                </a:solidFill>
                <a:latin typeface="Times New Roman" pitchFamily="18" charset="0"/>
                <a:sym typeface="Wingdings 3" pitchFamily="18" charset="2"/>
              </a:rPr>
              <a:t>DEF</a:t>
            </a:r>
            <a:r>
              <a:rPr lang="en-US" altLang="en-US" sz="2200" baseline="0">
                <a:latin typeface="Times New Roman" pitchFamily="18" charset="0"/>
              </a:rPr>
              <a:t> có kích thước như trong hình sau:</a:t>
            </a:r>
          </a:p>
        </p:txBody>
      </p:sp>
      <p:grpSp>
        <p:nvGrpSpPr>
          <p:cNvPr id="3" name="Group 155"/>
          <p:cNvGrpSpPr>
            <a:grpSpLocks/>
          </p:cNvGrpSpPr>
          <p:nvPr/>
        </p:nvGrpSpPr>
        <p:grpSpPr bwMode="auto">
          <a:xfrm>
            <a:off x="4529138" y="1787530"/>
            <a:ext cx="1828800" cy="1849440"/>
            <a:chOff x="2788" y="1056"/>
            <a:chExt cx="1152" cy="1165"/>
          </a:xfrm>
        </p:grpSpPr>
        <p:sp>
          <p:nvSpPr>
            <p:cNvPr id="4" name="Arc 145"/>
            <p:cNvSpPr>
              <a:spLocks/>
            </p:cNvSpPr>
            <p:nvPr/>
          </p:nvSpPr>
          <p:spPr bwMode="auto">
            <a:xfrm rot="11594630" flipH="1">
              <a:off x="3438" y="1489"/>
              <a:ext cx="156" cy="70"/>
            </a:xfrm>
            <a:custGeom>
              <a:avLst/>
              <a:gdLst>
                <a:gd name="T0" fmla="*/ 0 w 39465"/>
                <a:gd name="T1" fmla="*/ 0 h 21600"/>
                <a:gd name="T2" fmla="*/ 0 w 39465"/>
                <a:gd name="T3" fmla="*/ 0 h 21600"/>
                <a:gd name="T4" fmla="*/ 0 w 39465"/>
                <a:gd name="T5" fmla="*/ 0 h 21600"/>
                <a:gd name="T6" fmla="*/ 0 60000 65536"/>
                <a:gd name="T7" fmla="*/ 0 60000 65536"/>
                <a:gd name="T8" fmla="*/ 0 60000 65536"/>
                <a:gd name="T9" fmla="*/ 0 w 39465"/>
                <a:gd name="T10" fmla="*/ 0 h 21600"/>
                <a:gd name="T11" fmla="*/ 39465 w 3946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9465" h="21600" fill="none" extrusionOk="0">
                  <a:moveTo>
                    <a:pt x="-1" y="14417"/>
                  </a:moveTo>
                  <a:cubicBezTo>
                    <a:pt x="3045" y="5778"/>
                    <a:pt x="11210" y="-1"/>
                    <a:pt x="20371" y="0"/>
                  </a:cubicBezTo>
                  <a:cubicBezTo>
                    <a:pt x="28375" y="0"/>
                    <a:pt x="35723" y="4426"/>
                    <a:pt x="39465" y="11501"/>
                  </a:cubicBezTo>
                </a:path>
                <a:path w="39465" h="21600" stroke="0" extrusionOk="0">
                  <a:moveTo>
                    <a:pt x="-1" y="14417"/>
                  </a:moveTo>
                  <a:cubicBezTo>
                    <a:pt x="3045" y="5778"/>
                    <a:pt x="11210" y="-1"/>
                    <a:pt x="20371" y="0"/>
                  </a:cubicBezTo>
                  <a:cubicBezTo>
                    <a:pt x="28375" y="0"/>
                    <a:pt x="35723" y="4426"/>
                    <a:pt x="39465" y="11501"/>
                  </a:cubicBezTo>
                  <a:lnTo>
                    <a:pt x="20371" y="21600"/>
                  </a:lnTo>
                  <a:lnTo>
                    <a:pt x="-1" y="14417"/>
                  </a:lnTo>
                  <a:close/>
                </a:path>
              </a:pathLst>
            </a:custGeom>
            <a:noFill/>
            <a:ln w="38100" cap="sq">
              <a:solidFill>
                <a:srgbClr val="6666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5" name="Group 146"/>
            <p:cNvGrpSpPr>
              <a:grpSpLocks/>
            </p:cNvGrpSpPr>
            <p:nvPr/>
          </p:nvGrpSpPr>
          <p:grpSpPr bwMode="auto">
            <a:xfrm>
              <a:off x="2788" y="1056"/>
              <a:ext cx="1152" cy="1165"/>
              <a:chOff x="2884" y="960"/>
              <a:chExt cx="1152" cy="1165"/>
            </a:xfrm>
          </p:grpSpPr>
          <p:grpSp>
            <p:nvGrpSpPr>
              <p:cNvPr id="6" name="Group 147"/>
              <p:cNvGrpSpPr>
                <a:grpSpLocks/>
              </p:cNvGrpSpPr>
              <p:nvPr/>
            </p:nvGrpSpPr>
            <p:grpSpPr bwMode="auto">
              <a:xfrm>
                <a:off x="2884" y="960"/>
                <a:ext cx="1152" cy="1165"/>
                <a:chOff x="1350" y="1013"/>
                <a:chExt cx="1593" cy="1147"/>
              </a:xfrm>
            </p:grpSpPr>
            <p:sp>
              <p:nvSpPr>
                <p:cNvPr id="8" name="AutoShape 148"/>
                <p:cNvSpPr>
                  <a:spLocks noChangeArrowheads="1"/>
                </p:cNvSpPr>
                <p:nvPr/>
              </p:nvSpPr>
              <p:spPr bwMode="auto">
                <a:xfrm>
                  <a:off x="1646" y="1300"/>
                  <a:ext cx="995" cy="643"/>
                </a:xfrm>
                <a:prstGeom prst="triangle">
                  <a:avLst>
                    <a:gd name="adj" fmla="val 77185"/>
                  </a:avLst>
                </a:prstGeom>
                <a:noFill/>
                <a:ln w="381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Arial" pitchFamily="34" charset="0"/>
                  </a:endParaRPr>
                </a:p>
              </p:txBody>
            </p:sp>
            <p:sp>
              <p:nvSpPr>
                <p:cNvPr id="9" name="Text Box 149"/>
                <p:cNvSpPr txBox="1">
                  <a:spLocks noChangeArrowheads="1"/>
                </p:cNvSpPr>
                <p:nvPr/>
              </p:nvSpPr>
              <p:spPr bwMode="auto">
                <a:xfrm>
                  <a:off x="2259" y="1013"/>
                  <a:ext cx="351" cy="28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sq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32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>
                    <a:defRPr sz="28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2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itchFamily="18" charset="0"/>
                      <a:cs typeface="Arial" pitchFamily="34" charset="0"/>
                    </a:rPr>
                    <a:t>A</a:t>
                  </a:r>
                </a:p>
              </p:txBody>
            </p:sp>
            <p:sp>
              <p:nvSpPr>
                <p:cNvPr id="10" name="Text Box 150"/>
                <p:cNvSpPr txBox="1">
                  <a:spLocks noChangeArrowheads="1"/>
                </p:cNvSpPr>
                <p:nvPr/>
              </p:nvSpPr>
              <p:spPr bwMode="auto">
                <a:xfrm>
                  <a:off x="1350" y="1826"/>
                  <a:ext cx="350" cy="28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sq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32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>
                    <a:defRPr sz="28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2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itchFamily="18" charset="0"/>
                      <a:cs typeface="Arial" pitchFamily="34" charset="0"/>
                    </a:rPr>
                    <a:t>B</a:t>
                  </a:r>
                </a:p>
              </p:txBody>
            </p:sp>
            <p:sp>
              <p:nvSpPr>
                <p:cNvPr id="11" name="Text Box 151"/>
                <p:cNvSpPr txBox="1">
                  <a:spLocks noChangeArrowheads="1"/>
                </p:cNvSpPr>
                <p:nvPr/>
              </p:nvSpPr>
              <p:spPr bwMode="auto">
                <a:xfrm>
                  <a:off x="2593" y="1874"/>
                  <a:ext cx="350" cy="28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sq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32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>
                    <a:defRPr sz="28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2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itchFamily="18" charset="0"/>
                      <a:cs typeface="Arial" pitchFamily="34" charset="0"/>
                    </a:rPr>
                    <a:t>C</a:t>
                  </a:r>
                </a:p>
              </p:txBody>
            </p:sp>
            <p:sp>
              <p:nvSpPr>
                <p:cNvPr id="12" name="Text Box 152"/>
                <p:cNvSpPr txBox="1">
                  <a:spLocks noChangeArrowheads="1"/>
                </p:cNvSpPr>
                <p:nvPr/>
              </p:nvSpPr>
              <p:spPr bwMode="auto">
                <a:xfrm>
                  <a:off x="1780" y="1443"/>
                  <a:ext cx="353" cy="28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sq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32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>
                    <a:defRPr sz="28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2400" b="1" i="0" u="none" strike="noStrike" kern="0" cap="none" spc="0" normalizeH="0" baseline="0" noProof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Times New Roman" pitchFamily="18" charset="0"/>
                      <a:cs typeface="Arial" pitchFamily="34" charset="0"/>
                    </a:rPr>
                    <a:t>4</a:t>
                  </a:r>
                </a:p>
              </p:txBody>
            </p:sp>
            <p:sp>
              <p:nvSpPr>
                <p:cNvPr id="13" name="Text Box 153"/>
                <p:cNvSpPr txBox="1">
                  <a:spLocks noChangeArrowheads="1"/>
                </p:cNvSpPr>
                <p:nvPr/>
              </p:nvSpPr>
              <p:spPr bwMode="auto">
                <a:xfrm>
                  <a:off x="2545" y="1443"/>
                  <a:ext cx="352" cy="28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sq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32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>
                    <a:defRPr sz="28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2400" b="1" i="0" u="none" strike="noStrike" kern="0" cap="none" spc="0" normalizeH="0" baseline="0" noProof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Times New Roman" pitchFamily="18" charset="0"/>
                      <a:cs typeface="Arial" pitchFamily="34" charset="0"/>
                    </a:rPr>
                    <a:t>3</a:t>
                  </a:r>
                </a:p>
              </p:txBody>
            </p:sp>
          </p:grpSp>
          <p:sp>
            <p:nvSpPr>
              <p:cNvPr id="7" name="Text Box 154"/>
              <p:cNvSpPr txBox="1">
                <a:spLocks noChangeArrowheads="1"/>
              </p:cNvSpPr>
              <p:nvPr/>
            </p:nvSpPr>
            <p:spPr bwMode="auto">
              <a:xfrm>
                <a:off x="3434" y="1445"/>
                <a:ext cx="526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000" b="1" i="0" u="none" strike="noStrike" kern="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itchFamily="18" charset="0"/>
                    <a:cs typeface="Arial" pitchFamily="34" charset="0"/>
                  </a:rPr>
                  <a:t>60</a:t>
                </a:r>
                <a:r>
                  <a:rPr kumimoji="0" lang="en-US" altLang="en-US" sz="2000" b="1" i="0" u="none" strike="noStrike" kern="0" cap="none" spc="0" normalizeH="0" baseline="3000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itchFamily="18" charset="0"/>
                    <a:cs typeface="Arial" pitchFamily="34" charset="0"/>
                  </a:rPr>
                  <a:t>0</a:t>
                </a:r>
                <a:endParaRPr kumimoji="0" lang="en-US" altLang="en-US" sz="2000" b="1" i="0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cs typeface="Arial" pitchFamily="34" charset="0"/>
                </a:endParaRPr>
              </a:p>
            </p:txBody>
          </p:sp>
        </p:grpSp>
      </p:grpSp>
      <p:grpSp>
        <p:nvGrpSpPr>
          <p:cNvPr id="14" name="Group 81"/>
          <p:cNvGrpSpPr>
            <a:grpSpLocks/>
          </p:cNvGrpSpPr>
          <p:nvPr/>
        </p:nvGrpSpPr>
        <p:grpSpPr bwMode="auto">
          <a:xfrm>
            <a:off x="6019800" y="914401"/>
            <a:ext cx="3733800" cy="2662238"/>
            <a:chOff x="3552" y="767"/>
            <a:chExt cx="2352" cy="1677"/>
          </a:xfrm>
        </p:grpSpPr>
        <p:grpSp>
          <p:nvGrpSpPr>
            <p:cNvPr id="15" name="Group 79"/>
            <p:cNvGrpSpPr>
              <a:grpSpLocks/>
            </p:cNvGrpSpPr>
            <p:nvPr/>
          </p:nvGrpSpPr>
          <p:grpSpPr bwMode="auto">
            <a:xfrm>
              <a:off x="3552" y="767"/>
              <a:ext cx="2352" cy="1677"/>
              <a:chOff x="3552" y="767"/>
              <a:chExt cx="2352" cy="1677"/>
            </a:xfrm>
          </p:grpSpPr>
          <p:grpSp>
            <p:nvGrpSpPr>
              <p:cNvPr id="17" name="Group 60"/>
              <p:cNvGrpSpPr>
                <a:grpSpLocks/>
              </p:cNvGrpSpPr>
              <p:nvPr/>
            </p:nvGrpSpPr>
            <p:grpSpPr bwMode="auto">
              <a:xfrm>
                <a:off x="3552" y="767"/>
                <a:ext cx="2352" cy="1677"/>
                <a:chOff x="2832" y="582"/>
                <a:chExt cx="2677" cy="1585"/>
              </a:xfrm>
            </p:grpSpPr>
            <p:sp>
              <p:nvSpPr>
                <p:cNvPr id="19" name="AutoShape 61"/>
                <p:cNvSpPr>
                  <a:spLocks noChangeArrowheads="1"/>
                </p:cNvSpPr>
                <p:nvPr/>
              </p:nvSpPr>
              <p:spPr bwMode="auto">
                <a:xfrm>
                  <a:off x="3214" y="821"/>
                  <a:ext cx="1578" cy="1165"/>
                </a:xfrm>
                <a:prstGeom prst="triangle">
                  <a:avLst>
                    <a:gd name="adj" fmla="val 75287"/>
                  </a:avLst>
                </a:prstGeom>
                <a:noFill/>
                <a:ln w="381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Arial" pitchFamily="34" charset="0"/>
                  </a:endParaRPr>
                </a:p>
              </p:txBody>
            </p:sp>
            <p:sp>
              <p:nvSpPr>
                <p:cNvPr id="20" name="Text Box 62"/>
                <p:cNvSpPr txBox="1">
                  <a:spLocks noChangeArrowheads="1"/>
                </p:cNvSpPr>
                <p:nvPr/>
              </p:nvSpPr>
              <p:spPr bwMode="auto">
                <a:xfrm>
                  <a:off x="4266" y="582"/>
                  <a:ext cx="716" cy="2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sq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32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>
                    <a:defRPr sz="28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2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itchFamily="18" charset="0"/>
                      <a:cs typeface="Arial" pitchFamily="34" charset="0"/>
                    </a:rPr>
                    <a:t>D</a:t>
                  </a:r>
                </a:p>
              </p:txBody>
            </p:sp>
            <p:sp>
              <p:nvSpPr>
                <p:cNvPr id="21" name="Text Box 63"/>
                <p:cNvSpPr txBox="1">
                  <a:spLocks noChangeArrowheads="1"/>
                </p:cNvSpPr>
                <p:nvPr/>
              </p:nvSpPr>
              <p:spPr bwMode="auto">
                <a:xfrm>
                  <a:off x="2832" y="1825"/>
                  <a:ext cx="717" cy="2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sq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32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>
                    <a:defRPr sz="28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20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itchFamily="18" charset="0"/>
                      <a:cs typeface="Arial" pitchFamily="34" charset="0"/>
                    </a:rPr>
                    <a:t>    E</a:t>
                  </a:r>
                </a:p>
              </p:txBody>
            </p:sp>
            <p:sp>
              <p:nvSpPr>
                <p:cNvPr id="22" name="Text Box 64"/>
                <p:cNvSpPr txBox="1">
                  <a:spLocks noChangeArrowheads="1"/>
                </p:cNvSpPr>
                <p:nvPr/>
              </p:nvSpPr>
              <p:spPr bwMode="auto">
                <a:xfrm>
                  <a:off x="4792" y="1929"/>
                  <a:ext cx="717" cy="2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sq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32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>
                    <a:defRPr sz="28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20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itchFamily="18" charset="0"/>
                      <a:cs typeface="Arial" pitchFamily="34" charset="0"/>
                    </a:rPr>
                    <a:t>F</a:t>
                  </a:r>
                </a:p>
              </p:txBody>
            </p:sp>
            <p:sp>
              <p:nvSpPr>
                <p:cNvPr id="23" name="Text Box 65"/>
                <p:cNvSpPr txBox="1">
                  <a:spLocks noChangeArrowheads="1"/>
                </p:cNvSpPr>
                <p:nvPr/>
              </p:nvSpPr>
              <p:spPr bwMode="auto">
                <a:xfrm>
                  <a:off x="3597" y="1252"/>
                  <a:ext cx="720" cy="2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sq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32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>
                    <a:defRPr sz="28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2000" b="1" i="0" u="none" strike="noStrike" kern="0" cap="none" spc="0" normalizeH="0" baseline="0" noProof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Times New Roman" pitchFamily="18" charset="0"/>
                      <a:cs typeface="Arial" pitchFamily="34" charset="0"/>
                    </a:rPr>
                    <a:t>8</a:t>
                  </a:r>
                </a:p>
              </p:txBody>
            </p:sp>
            <p:sp>
              <p:nvSpPr>
                <p:cNvPr id="24" name="Text Box 66"/>
                <p:cNvSpPr txBox="1">
                  <a:spLocks noChangeArrowheads="1"/>
                </p:cNvSpPr>
                <p:nvPr/>
              </p:nvSpPr>
              <p:spPr bwMode="auto">
                <a:xfrm>
                  <a:off x="4602" y="1252"/>
                  <a:ext cx="719" cy="2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sq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32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>
                    <a:defRPr sz="28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2000" b="1" i="0" u="none" strike="noStrike" kern="0" cap="none" spc="0" normalizeH="0" baseline="0" noProof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Times New Roman" pitchFamily="18" charset="0"/>
                      <a:cs typeface="Arial" pitchFamily="34" charset="0"/>
                    </a:rPr>
                    <a:t>6</a:t>
                  </a:r>
                </a:p>
              </p:txBody>
            </p:sp>
          </p:grpSp>
          <p:sp>
            <p:nvSpPr>
              <p:cNvPr id="18" name="Text Box 74"/>
              <p:cNvSpPr txBox="1">
                <a:spLocks noChangeArrowheads="1"/>
              </p:cNvSpPr>
              <p:nvPr/>
            </p:nvSpPr>
            <p:spPr bwMode="auto">
              <a:xfrm>
                <a:off x="4704" y="1248"/>
                <a:ext cx="526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000" b="1" i="0" u="none" strike="noStrike" kern="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itchFamily="18" charset="0"/>
                    <a:cs typeface="Arial" pitchFamily="34" charset="0"/>
                  </a:rPr>
                  <a:t>60</a:t>
                </a:r>
                <a:r>
                  <a:rPr kumimoji="0" lang="en-US" altLang="en-US" sz="2000" b="1" i="0" u="none" strike="noStrike" kern="0" cap="none" spc="0" normalizeH="0" baseline="3000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itchFamily="18" charset="0"/>
                    <a:cs typeface="Arial" pitchFamily="34" charset="0"/>
                  </a:rPr>
                  <a:t>0</a:t>
                </a:r>
                <a:endParaRPr kumimoji="0" lang="en-US" altLang="en-US" sz="2000" b="1" i="0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cs typeface="Arial" pitchFamily="34" charset="0"/>
                </a:endParaRPr>
              </a:p>
            </p:txBody>
          </p:sp>
        </p:grpSp>
        <p:sp>
          <p:nvSpPr>
            <p:cNvPr id="16" name="Arc 76"/>
            <p:cNvSpPr>
              <a:spLocks/>
            </p:cNvSpPr>
            <p:nvPr/>
          </p:nvSpPr>
          <p:spPr bwMode="auto">
            <a:xfrm rot="11594630" flipH="1">
              <a:off x="4800" y="1200"/>
              <a:ext cx="198" cy="47"/>
            </a:xfrm>
            <a:custGeom>
              <a:avLst/>
              <a:gdLst>
                <a:gd name="T0" fmla="*/ 0 w 36936"/>
                <a:gd name="T1" fmla="*/ 0 h 21600"/>
                <a:gd name="T2" fmla="*/ 0 w 36936"/>
                <a:gd name="T3" fmla="*/ 0 h 21600"/>
                <a:gd name="T4" fmla="*/ 0 w 36936"/>
                <a:gd name="T5" fmla="*/ 0 h 21600"/>
                <a:gd name="T6" fmla="*/ 0 60000 65536"/>
                <a:gd name="T7" fmla="*/ 0 60000 65536"/>
                <a:gd name="T8" fmla="*/ 0 60000 65536"/>
                <a:gd name="T9" fmla="*/ 0 w 36936"/>
                <a:gd name="T10" fmla="*/ 0 h 21600"/>
                <a:gd name="T11" fmla="*/ 36936 w 36936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6936" h="21600" fill="none" extrusionOk="0">
                  <a:moveTo>
                    <a:pt x="-1" y="14417"/>
                  </a:moveTo>
                  <a:cubicBezTo>
                    <a:pt x="3045" y="5778"/>
                    <a:pt x="11210" y="-1"/>
                    <a:pt x="20371" y="0"/>
                  </a:cubicBezTo>
                  <a:cubicBezTo>
                    <a:pt x="26765" y="0"/>
                    <a:pt x="32832" y="2833"/>
                    <a:pt x="36936" y="7737"/>
                  </a:cubicBezTo>
                </a:path>
                <a:path w="36936" h="21600" stroke="0" extrusionOk="0">
                  <a:moveTo>
                    <a:pt x="-1" y="14417"/>
                  </a:moveTo>
                  <a:cubicBezTo>
                    <a:pt x="3045" y="5778"/>
                    <a:pt x="11210" y="-1"/>
                    <a:pt x="20371" y="0"/>
                  </a:cubicBezTo>
                  <a:cubicBezTo>
                    <a:pt x="26765" y="0"/>
                    <a:pt x="32832" y="2833"/>
                    <a:pt x="36936" y="7737"/>
                  </a:cubicBezTo>
                  <a:lnTo>
                    <a:pt x="20371" y="21600"/>
                  </a:lnTo>
                  <a:lnTo>
                    <a:pt x="-1" y="14417"/>
                  </a:lnTo>
                  <a:close/>
                </a:path>
              </a:pathLst>
            </a:custGeom>
            <a:noFill/>
            <a:ln w="38100" cap="sq">
              <a:solidFill>
                <a:srgbClr val="6666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25" name="Group 181"/>
          <p:cNvGrpSpPr>
            <a:grpSpLocks/>
          </p:cNvGrpSpPr>
          <p:nvPr/>
        </p:nvGrpSpPr>
        <p:grpSpPr bwMode="auto">
          <a:xfrm>
            <a:off x="4714876" y="3278191"/>
            <a:ext cx="3677208" cy="912812"/>
            <a:chOff x="884" y="2387"/>
            <a:chExt cx="3428" cy="408"/>
          </a:xfrm>
        </p:grpSpPr>
        <p:grpSp>
          <p:nvGrpSpPr>
            <p:cNvPr id="26" name="Group 182"/>
            <p:cNvGrpSpPr>
              <a:grpSpLocks/>
            </p:cNvGrpSpPr>
            <p:nvPr/>
          </p:nvGrpSpPr>
          <p:grpSpPr bwMode="auto">
            <a:xfrm>
              <a:off x="884" y="2387"/>
              <a:ext cx="3334" cy="408"/>
              <a:chOff x="431" y="2840"/>
              <a:chExt cx="4490" cy="726"/>
            </a:xfrm>
          </p:grpSpPr>
          <p:pic>
            <p:nvPicPr>
              <p:cNvPr id="38" name="Picture 183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1" y="2840"/>
                <a:ext cx="4490" cy="726"/>
              </a:xfrm>
              <a:prstGeom prst="rect">
                <a:avLst/>
              </a:prstGeom>
              <a:solidFill>
                <a:srgbClr val="00CC99"/>
              </a:solidFill>
              <a:ln w="9525" cap="rnd">
                <a:solidFill>
                  <a:srgbClr val="F82F00"/>
                </a:solidFill>
                <a:prstDash val="sysDot"/>
                <a:miter lim="800000"/>
                <a:headEnd/>
                <a:tailEnd/>
              </a:ln>
            </p:spPr>
          </p:pic>
          <p:sp>
            <p:nvSpPr>
              <p:cNvPr id="39" name="Text Box 184"/>
              <p:cNvSpPr txBox="1">
                <a:spLocks noChangeArrowheads="1"/>
              </p:cNvSpPr>
              <p:nvPr/>
            </p:nvSpPr>
            <p:spPr bwMode="auto">
              <a:xfrm>
                <a:off x="1353" y="3112"/>
                <a:ext cx="101" cy="227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altLang="en-US" sz="20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40" name="Text Box 185"/>
              <p:cNvSpPr txBox="1">
                <a:spLocks noChangeArrowheads="1"/>
              </p:cNvSpPr>
              <p:nvPr/>
            </p:nvSpPr>
            <p:spPr bwMode="auto">
              <a:xfrm>
                <a:off x="1789" y="3132"/>
                <a:ext cx="124" cy="14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altLang="en-US" sz="20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41" name="Text Box 186"/>
              <p:cNvSpPr txBox="1">
                <a:spLocks noChangeArrowheads="1"/>
              </p:cNvSpPr>
              <p:nvPr/>
            </p:nvSpPr>
            <p:spPr bwMode="auto">
              <a:xfrm>
                <a:off x="2202" y="3158"/>
                <a:ext cx="101" cy="227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altLang="en-US" sz="20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42" name="Text Box 187"/>
              <p:cNvSpPr txBox="1">
                <a:spLocks noChangeArrowheads="1"/>
              </p:cNvSpPr>
              <p:nvPr/>
            </p:nvSpPr>
            <p:spPr bwMode="auto">
              <a:xfrm>
                <a:off x="3044" y="3145"/>
                <a:ext cx="101" cy="227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altLang="en-US" sz="20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43" name="Text Box 188"/>
              <p:cNvSpPr txBox="1">
                <a:spLocks noChangeArrowheads="1"/>
              </p:cNvSpPr>
              <p:nvPr/>
            </p:nvSpPr>
            <p:spPr bwMode="auto">
              <a:xfrm>
                <a:off x="2595" y="3126"/>
                <a:ext cx="101" cy="227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altLang="en-US" sz="20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44" name="Text Box 189"/>
              <p:cNvSpPr txBox="1">
                <a:spLocks noChangeArrowheads="1"/>
              </p:cNvSpPr>
              <p:nvPr/>
            </p:nvSpPr>
            <p:spPr bwMode="auto">
              <a:xfrm>
                <a:off x="3860" y="3158"/>
                <a:ext cx="102" cy="227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altLang="en-US" sz="20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45" name="Text Box 190"/>
              <p:cNvSpPr txBox="1">
                <a:spLocks noChangeArrowheads="1"/>
              </p:cNvSpPr>
              <p:nvPr/>
            </p:nvSpPr>
            <p:spPr bwMode="auto">
              <a:xfrm>
                <a:off x="4676" y="3113"/>
                <a:ext cx="229" cy="227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altLang="en-US" sz="20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46" name="Text Box 191"/>
              <p:cNvSpPr txBox="1">
                <a:spLocks noChangeArrowheads="1"/>
              </p:cNvSpPr>
              <p:nvPr/>
            </p:nvSpPr>
            <p:spPr bwMode="auto">
              <a:xfrm>
                <a:off x="921" y="3113"/>
                <a:ext cx="101" cy="227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altLang="en-US" sz="20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47" name="Text Box 192"/>
              <p:cNvSpPr txBox="1">
                <a:spLocks noChangeArrowheads="1"/>
              </p:cNvSpPr>
              <p:nvPr/>
            </p:nvSpPr>
            <p:spPr bwMode="auto">
              <a:xfrm>
                <a:off x="535" y="3145"/>
                <a:ext cx="102" cy="227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altLang="en-US" sz="20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Arial" pitchFamily="34" charset="0"/>
                </a:endParaRPr>
              </a:p>
            </p:txBody>
          </p:sp>
        </p:grpSp>
        <p:sp>
          <p:nvSpPr>
            <p:cNvPr id="27" name="Text Box 193"/>
            <p:cNvSpPr txBox="1">
              <a:spLocks noChangeArrowheads="1"/>
            </p:cNvSpPr>
            <p:nvPr/>
          </p:nvSpPr>
          <p:spPr bwMode="auto">
            <a:xfrm>
              <a:off x="931" y="2538"/>
              <a:ext cx="268" cy="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1" i="0" u="none" strike="noStrike" kern="0" cap="none" spc="0" normalizeH="0" baseline="0" noProof="0">
                  <a:ln>
                    <a:noFill/>
                  </a:ln>
                  <a:solidFill>
                    <a:srgbClr val="F82F00"/>
                  </a:solidFill>
                  <a:effectLst/>
                  <a:uLnTx/>
                  <a:uFillTx/>
                  <a:latin typeface="Times New Roman" pitchFamily="18" charset="0"/>
                  <a:cs typeface="Arial" pitchFamily="34" charset="0"/>
                </a:rPr>
                <a:t>0</a:t>
              </a:r>
            </a:p>
          </p:txBody>
        </p:sp>
        <p:sp>
          <p:nvSpPr>
            <p:cNvPr id="28" name="Text Box 194"/>
            <p:cNvSpPr txBox="1">
              <a:spLocks noChangeArrowheads="1"/>
            </p:cNvSpPr>
            <p:nvPr/>
          </p:nvSpPr>
          <p:spPr bwMode="auto">
            <a:xfrm>
              <a:off x="1233" y="2517"/>
              <a:ext cx="268" cy="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1" i="0" u="none" strike="noStrike" kern="0" cap="none" spc="0" normalizeH="0" baseline="0" noProof="0">
                  <a:ln>
                    <a:noFill/>
                  </a:ln>
                  <a:solidFill>
                    <a:srgbClr val="F82F00"/>
                  </a:solidFill>
                  <a:effectLst/>
                  <a:uLnTx/>
                  <a:uFillTx/>
                  <a:latin typeface="Times New Roman" pitchFamily="18" charset="0"/>
                  <a:cs typeface="Arial" pitchFamily="34" charset="0"/>
                </a:rPr>
                <a:t>1</a:t>
              </a:r>
            </a:p>
          </p:txBody>
        </p:sp>
        <p:sp>
          <p:nvSpPr>
            <p:cNvPr id="29" name="Text Box 195"/>
            <p:cNvSpPr txBox="1">
              <a:spLocks noChangeArrowheads="1"/>
            </p:cNvSpPr>
            <p:nvPr/>
          </p:nvSpPr>
          <p:spPr bwMode="auto">
            <a:xfrm>
              <a:off x="1541" y="2516"/>
              <a:ext cx="268" cy="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1" i="0" u="none" strike="noStrike" kern="0" cap="none" spc="0" normalizeH="0" baseline="0" noProof="0">
                  <a:ln>
                    <a:noFill/>
                  </a:ln>
                  <a:solidFill>
                    <a:srgbClr val="F82F00"/>
                  </a:solidFill>
                  <a:effectLst/>
                  <a:uLnTx/>
                  <a:uFillTx/>
                  <a:latin typeface="Times New Roman" pitchFamily="18" charset="0"/>
                  <a:cs typeface="Arial" pitchFamily="34" charset="0"/>
                </a:rPr>
                <a:t>2</a:t>
              </a:r>
            </a:p>
          </p:txBody>
        </p:sp>
        <p:sp>
          <p:nvSpPr>
            <p:cNvPr id="30" name="Text Box 196"/>
            <p:cNvSpPr txBox="1">
              <a:spLocks noChangeArrowheads="1"/>
            </p:cNvSpPr>
            <p:nvPr/>
          </p:nvSpPr>
          <p:spPr bwMode="auto">
            <a:xfrm>
              <a:off x="1837" y="2508"/>
              <a:ext cx="268" cy="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1" i="0" u="none" strike="noStrike" kern="0" cap="none" spc="0" normalizeH="0" baseline="0" noProof="0">
                  <a:ln>
                    <a:noFill/>
                  </a:ln>
                  <a:solidFill>
                    <a:srgbClr val="F82F00"/>
                  </a:solidFill>
                  <a:effectLst/>
                  <a:uLnTx/>
                  <a:uFillTx/>
                  <a:latin typeface="Times New Roman" pitchFamily="18" charset="0"/>
                  <a:cs typeface="Arial" pitchFamily="34" charset="0"/>
                </a:rPr>
                <a:t>3</a:t>
              </a:r>
            </a:p>
          </p:txBody>
        </p:sp>
        <p:sp>
          <p:nvSpPr>
            <p:cNvPr id="31" name="Text Box 197"/>
            <p:cNvSpPr txBox="1">
              <a:spLocks noChangeArrowheads="1"/>
            </p:cNvSpPr>
            <p:nvPr/>
          </p:nvSpPr>
          <p:spPr bwMode="auto">
            <a:xfrm>
              <a:off x="2160" y="2514"/>
              <a:ext cx="268" cy="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1" i="0" u="none" strike="noStrike" kern="0" cap="none" spc="0" normalizeH="0" baseline="0" noProof="0">
                  <a:ln>
                    <a:noFill/>
                  </a:ln>
                  <a:solidFill>
                    <a:srgbClr val="F82F00"/>
                  </a:solidFill>
                  <a:effectLst/>
                  <a:uLnTx/>
                  <a:uFillTx/>
                  <a:latin typeface="Times New Roman" pitchFamily="18" charset="0"/>
                  <a:cs typeface="Arial" pitchFamily="34" charset="0"/>
                </a:rPr>
                <a:t>4</a:t>
              </a:r>
            </a:p>
          </p:txBody>
        </p:sp>
        <p:sp>
          <p:nvSpPr>
            <p:cNvPr id="32" name="Text Box 198"/>
            <p:cNvSpPr txBox="1">
              <a:spLocks noChangeArrowheads="1"/>
            </p:cNvSpPr>
            <p:nvPr/>
          </p:nvSpPr>
          <p:spPr bwMode="auto">
            <a:xfrm>
              <a:off x="3665" y="2518"/>
              <a:ext cx="268" cy="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1" i="0" u="none" strike="noStrike" kern="0" cap="none" spc="0" normalizeH="0" baseline="0" noProof="0">
                  <a:ln>
                    <a:noFill/>
                  </a:ln>
                  <a:solidFill>
                    <a:srgbClr val="F82F00"/>
                  </a:solidFill>
                  <a:effectLst/>
                  <a:uLnTx/>
                  <a:uFillTx/>
                  <a:latin typeface="Times New Roman" pitchFamily="18" charset="0"/>
                  <a:cs typeface="Arial" pitchFamily="34" charset="0"/>
                </a:rPr>
                <a:t>9</a:t>
              </a:r>
            </a:p>
          </p:txBody>
        </p:sp>
        <p:sp>
          <p:nvSpPr>
            <p:cNvPr id="33" name="Text Box 199"/>
            <p:cNvSpPr txBox="1">
              <a:spLocks noChangeArrowheads="1"/>
            </p:cNvSpPr>
            <p:nvPr/>
          </p:nvSpPr>
          <p:spPr bwMode="auto">
            <a:xfrm>
              <a:off x="3372" y="2513"/>
              <a:ext cx="268" cy="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1" i="0" u="none" strike="noStrike" kern="0" cap="none" spc="0" normalizeH="0" baseline="0" noProof="0">
                  <a:ln>
                    <a:noFill/>
                  </a:ln>
                  <a:solidFill>
                    <a:srgbClr val="F82F00"/>
                  </a:solidFill>
                  <a:effectLst/>
                  <a:uLnTx/>
                  <a:uFillTx/>
                  <a:latin typeface="Times New Roman" pitchFamily="18" charset="0"/>
                  <a:cs typeface="Arial" pitchFamily="34" charset="0"/>
                </a:rPr>
                <a:t>8</a:t>
              </a:r>
            </a:p>
          </p:txBody>
        </p:sp>
        <p:sp>
          <p:nvSpPr>
            <p:cNvPr id="34" name="Text Box 200"/>
            <p:cNvSpPr txBox="1">
              <a:spLocks noChangeArrowheads="1"/>
            </p:cNvSpPr>
            <p:nvPr/>
          </p:nvSpPr>
          <p:spPr bwMode="auto">
            <a:xfrm>
              <a:off x="3055" y="2510"/>
              <a:ext cx="268" cy="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1" i="0" u="none" strike="noStrike" kern="0" cap="none" spc="0" normalizeH="0" baseline="0" noProof="0">
                  <a:ln>
                    <a:noFill/>
                  </a:ln>
                  <a:solidFill>
                    <a:srgbClr val="F82F00"/>
                  </a:solidFill>
                  <a:effectLst/>
                  <a:uLnTx/>
                  <a:uFillTx/>
                  <a:latin typeface="Times New Roman" pitchFamily="18" charset="0"/>
                  <a:cs typeface="Arial" pitchFamily="34" charset="0"/>
                </a:rPr>
                <a:t>7</a:t>
              </a:r>
            </a:p>
          </p:txBody>
        </p:sp>
        <p:sp>
          <p:nvSpPr>
            <p:cNvPr id="35" name="Text Box 201"/>
            <p:cNvSpPr txBox="1">
              <a:spLocks noChangeArrowheads="1"/>
            </p:cNvSpPr>
            <p:nvPr/>
          </p:nvSpPr>
          <p:spPr bwMode="auto">
            <a:xfrm>
              <a:off x="2768" y="2523"/>
              <a:ext cx="212" cy="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1" i="0" u="none" strike="noStrike" kern="0" cap="none" spc="0" normalizeH="0" baseline="0" noProof="0">
                  <a:ln>
                    <a:noFill/>
                  </a:ln>
                  <a:solidFill>
                    <a:srgbClr val="F82F00"/>
                  </a:solidFill>
                  <a:effectLst/>
                  <a:uLnTx/>
                  <a:uFillTx/>
                  <a:latin typeface="Times New Roman" pitchFamily="18" charset="0"/>
                  <a:cs typeface="Arial" pitchFamily="34" charset="0"/>
                </a:rPr>
                <a:t>6</a:t>
              </a:r>
            </a:p>
          </p:txBody>
        </p:sp>
        <p:sp>
          <p:nvSpPr>
            <p:cNvPr id="36" name="Text Box 202"/>
            <p:cNvSpPr txBox="1">
              <a:spLocks noChangeArrowheads="1"/>
            </p:cNvSpPr>
            <p:nvPr/>
          </p:nvSpPr>
          <p:spPr bwMode="auto">
            <a:xfrm>
              <a:off x="2473" y="2508"/>
              <a:ext cx="268" cy="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1" i="0" u="none" strike="noStrike" kern="0" cap="none" spc="0" normalizeH="0" baseline="0" noProof="0">
                  <a:ln>
                    <a:noFill/>
                  </a:ln>
                  <a:solidFill>
                    <a:srgbClr val="F82F00"/>
                  </a:solidFill>
                  <a:effectLst/>
                  <a:uLnTx/>
                  <a:uFillTx/>
                  <a:latin typeface="Times New Roman" pitchFamily="18" charset="0"/>
                  <a:cs typeface="Arial" pitchFamily="34" charset="0"/>
                </a:rPr>
                <a:t>5</a:t>
              </a:r>
            </a:p>
          </p:txBody>
        </p:sp>
        <p:sp>
          <p:nvSpPr>
            <p:cNvPr id="37" name="Text Box 203"/>
            <p:cNvSpPr txBox="1">
              <a:spLocks noChangeArrowheads="1"/>
            </p:cNvSpPr>
            <p:nvPr/>
          </p:nvSpPr>
          <p:spPr bwMode="auto">
            <a:xfrm>
              <a:off x="3949" y="2507"/>
              <a:ext cx="363" cy="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1" i="0" u="none" strike="noStrike" kern="0" cap="none" spc="0" normalizeH="0" baseline="0" noProof="0">
                  <a:ln>
                    <a:noFill/>
                  </a:ln>
                  <a:solidFill>
                    <a:srgbClr val="F82F00"/>
                  </a:solidFill>
                  <a:effectLst/>
                  <a:uLnTx/>
                  <a:uFillTx/>
                  <a:latin typeface="Times New Roman" pitchFamily="18" charset="0"/>
                  <a:cs typeface="Arial" pitchFamily="34" charset="0"/>
                </a:rPr>
                <a:t>10</a:t>
              </a:r>
            </a:p>
          </p:txBody>
        </p:sp>
      </p:grpSp>
      <p:grpSp>
        <p:nvGrpSpPr>
          <p:cNvPr id="48" name="Group 181"/>
          <p:cNvGrpSpPr>
            <a:grpSpLocks/>
          </p:cNvGrpSpPr>
          <p:nvPr/>
        </p:nvGrpSpPr>
        <p:grpSpPr bwMode="auto">
          <a:xfrm>
            <a:off x="6400800" y="3275013"/>
            <a:ext cx="3478062" cy="1068387"/>
            <a:chOff x="884" y="2387"/>
            <a:chExt cx="3450" cy="408"/>
          </a:xfrm>
        </p:grpSpPr>
        <p:grpSp>
          <p:nvGrpSpPr>
            <p:cNvPr id="49" name="Group 182"/>
            <p:cNvGrpSpPr>
              <a:grpSpLocks/>
            </p:cNvGrpSpPr>
            <p:nvPr/>
          </p:nvGrpSpPr>
          <p:grpSpPr bwMode="auto">
            <a:xfrm>
              <a:off x="884" y="2387"/>
              <a:ext cx="3334" cy="408"/>
              <a:chOff x="431" y="2840"/>
              <a:chExt cx="4490" cy="726"/>
            </a:xfrm>
          </p:grpSpPr>
          <p:pic>
            <p:nvPicPr>
              <p:cNvPr id="61" name="Picture 183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1" y="2840"/>
                <a:ext cx="4490" cy="726"/>
              </a:xfrm>
              <a:prstGeom prst="rect">
                <a:avLst/>
              </a:prstGeom>
              <a:solidFill>
                <a:srgbClr val="00CC99"/>
              </a:solidFill>
              <a:ln w="9525" cap="rnd">
                <a:solidFill>
                  <a:srgbClr val="F82F00"/>
                </a:solidFill>
                <a:prstDash val="sysDot"/>
                <a:miter lim="800000"/>
                <a:headEnd/>
                <a:tailEnd/>
              </a:ln>
            </p:spPr>
          </p:pic>
          <p:sp>
            <p:nvSpPr>
              <p:cNvPr id="62" name="Text Box 184"/>
              <p:cNvSpPr txBox="1">
                <a:spLocks noChangeArrowheads="1"/>
              </p:cNvSpPr>
              <p:nvPr/>
            </p:nvSpPr>
            <p:spPr bwMode="auto">
              <a:xfrm>
                <a:off x="1353" y="3112"/>
                <a:ext cx="101" cy="227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altLang="en-US" sz="20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63" name="Text Box 185"/>
              <p:cNvSpPr txBox="1">
                <a:spLocks noChangeArrowheads="1"/>
              </p:cNvSpPr>
              <p:nvPr/>
            </p:nvSpPr>
            <p:spPr bwMode="auto">
              <a:xfrm>
                <a:off x="1789" y="3132"/>
                <a:ext cx="124" cy="14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altLang="en-US" sz="20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64" name="Text Box 186"/>
              <p:cNvSpPr txBox="1">
                <a:spLocks noChangeArrowheads="1"/>
              </p:cNvSpPr>
              <p:nvPr/>
            </p:nvSpPr>
            <p:spPr bwMode="auto">
              <a:xfrm>
                <a:off x="2202" y="3158"/>
                <a:ext cx="101" cy="227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altLang="en-US" sz="20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65" name="Text Box 187"/>
              <p:cNvSpPr txBox="1">
                <a:spLocks noChangeArrowheads="1"/>
              </p:cNvSpPr>
              <p:nvPr/>
            </p:nvSpPr>
            <p:spPr bwMode="auto">
              <a:xfrm>
                <a:off x="3044" y="3145"/>
                <a:ext cx="101" cy="227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altLang="en-US" sz="20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66" name="Text Box 188"/>
              <p:cNvSpPr txBox="1">
                <a:spLocks noChangeArrowheads="1"/>
              </p:cNvSpPr>
              <p:nvPr/>
            </p:nvSpPr>
            <p:spPr bwMode="auto">
              <a:xfrm>
                <a:off x="2595" y="3126"/>
                <a:ext cx="101" cy="227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altLang="en-US" sz="20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67" name="Text Box 189"/>
              <p:cNvSpPr txBox="1">
                <a:spLocks noChangeArrowheads="1"/>
              </p:cNvSpPr>
              <p:nvPr/>
            </p:nvSpPr>
            <p:spPr bwMode="auto">
              <a:xfrm>
                <a:off x="3860" y="3158"/>
                <a:ext cx="102" cy="227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altLang="en-US" sz="20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68" name="Text Box 190"/>
              <p:cNvSpPr txBox="1">
                <a:spLocks noChangeArrowheads="1"/>
              </p:cNvSpPr>
              <p:nvPr/>
            </p:nvSpPr>
            <p:spPr bwMode="auto">
              <a:xfrm>
                <a:off x="4676" y="3113"/>
                <a:ext cx="229" cy="227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altLang="en-US" sz="20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69" name="Text Box 191"/>
              <p:cNvSpPr txBox="1">
                <a:spLocks noChangeArrowheads="1"/>
              </p:cNvSpPr>
              <p:nvPr/>
            </p:nvSpPr>
            <p:spPr bwMode="auto">
              <a:xfrm>
                <a:off x="921" y="3113"/>
                <a:ext cx="101" cy="227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altLang="en-US" sz="20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70" name="Text Box 192"/>
              <p:cNvSpPr txBox="1">
                <a:spLocks noChangeArrowheads="1"/>
              </p:cNvSpPr>
              <p:nvPr/>
            </p:nvSpPr>
            <p:spPr bwMode="auto">
              <a:xfrm>
                <a:off x="535" y="3145"/>
                <a:ext cx="102" cy="227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altLang="en-US" sz="20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Arial" pitchFamily="34" charset="0"/>
                </a:endParaRPr>
              </a:p>
            </p:txBody>
          </p:sp>
        </p:grpSp>
        <p:sp>
          <p:nvSpPr>
            <p:cNvPr id="50" name="Text Box 193"/>
            <p:cNvSpPr txBox="1">
              <a:spLocks noChangeArrowheads="1"/>
            </p:cNvSpPr>
            <p:nvPr/>
          </p:nvSpPr>
          <p:spPr bwMode="auto">
            <a:xfrm>
              <a:off x="933" y="2538"/>
              <a:ext cx="285" cy="1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1" i="0" u="none" strike="noStrike" kern="0" cap="none" spc="0" normalizeH="0" baseline="0" noProof="0">
                  <a:ln>
                    <a:noFill/>
                  </a:ln>
                  <a:solidFill>
                    <a:srgbClr val="F82F00"/>
                  </a:solidFill>
                  <a:effectLst/>
                  <a:uLnTx/>
                  <a:uFillTx/>
                  <a:latin typeface="Times New Roman" pitchFamily="18" charset="0"/>
                  <a:cs typeface="Arial" pitchFamily="34" charset="0"/>
                </a:rPr>
                <a:t>0</a:t>
              </a:r>
            </a:p>
          </p:txBody>
        </p:sp>
        <p:sp>
          <p:nvSpPr>
            <p:cNvPr id="51" name="Text Box 194"/>
            <p:cNvSpPr txBox="1">
              <a:spLocks noChangeArrowheads="1"/>
            </p:cNvSpPr>
            <p:nvPr/>
          </p:nvSpPr>
          <p:spPr bwMode="auto">
            <a:xfrm>
              <a:off x="1234" y="2517"/>
              <a:ext cx="285" cy="1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1" i="0" u="none" strike="noStrike" kern="0" cap="none" spc="0" normalizeH="0" baseline="0" noProof="0">
                  <a:ln>
                    <a:noFill/>
                  </a:ln>
                  <a:solidFill>
                    <a:srgbClr val="F82F00"/>
                  </a:solidFill>
                  <a:effectLst/>
                  <a:uLnTx/>
                  <a:uFillTx/>
                  <a:latin typeface="Times New Roman" pitchFamily="18" charset="0"/>
                  <a:cs typeface="Arial" pitchFamily="34" charset="0"/>
                </a:rPr>
                <a:t>1</a:t>
              </a:r>
            </a:p>
          </p:txBody>
        </p:sp>
        <p:sp>
          <p:nvSpPr>
            <p:cNvPr id="52" name="Text Box 195"/>
            <p:cNvSpPr txBox="1">
              <a:spLocks noChangeArrowheads="1"/>
            </p:cNvSpPr>
            <p:nvPr/>
          </p:nvSpPr>
          <p:spPr bwMode="auto">
            <a:xfrm>
              <a:off x="1541" y="2516"/>
              <a:ext cx="285" cy="1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1" i="0" u="none" strike="noStrike" kern="0" cap="none" spc="0" normalizeH="0" baseline="0" noProof="0">
                  <a:ln>
                    <a:noFill/>
                  </a:ln>
                  <a:solidFill>
                    <a:srgbClr val="F82F00"/>
                  </a:solidFill>
                  <a:effectLst/>
                  <a:uLnTx/>
                  <a:uFillTx/>
                  <a:latin typeface="Times New Roman" pitchFamily="18" charset="0"/>
                  <a:cs typeface="Arial" pitchFamily="34" charset="0"/>
                </a:rPr>
                <a:t>2</a:t>
              </a:r>
            </a:p>
          </p:txBody>
        </p:sp>
        <p:sp>
          <p:nvSpPr>
            <p:cNvPr id="53" name="Text Box 196"/>
            <p:cNvSpPr txBox="1">
              <a:spLocks noChangeArrowheads="1"/>
            </p:cNvSpPr>
            <p:nvPr/>
          </p:nvSpPr>
          <p:spPr bwMode="auto">
            <a:xfrm>
              <a:off x="1837" y="2508"/>
              <a:ext cx="285" cy="1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1" i="0" u="none" strike="noStrike" kern="0" cap="none" spc="0" normalizeH="0" baseline="0" noProof="0">
                  <a:ln>
                    <a:noFill/>
                  </a:ln>
                  <a:solidFill>
                    <a:srgbClr val="F82F00"/>
                  </a:solidFill>
                  <a:effectLst/>
                  <a:uLnTx/>
                  <a:uFillTx/>
                  <a:latin typeface="Times New Roman" pitchFamily="18" charset="0"/>
                  <a:cs typeface="Arial" pitchFamily="34" charset="0"/>
                </a:rPr>
                <a:t>3</a:t>
              </a:r>
            </a:p>
          </p:txBody>
        </p:sp>
        <p:sp>
          <p:nvSpPr>
            <p:cNvPr id="54" name="Text Box 197"/>
            <p:cNvSpPr txBox="1">
              <a:spLocks noChangeArrowheads="1"/>
            </p:cNvSpPr>
            <p:nvPr/>
          </p:nvSpPr>
          <p:spPr bwMode="auto">
            <a:xfrm>
              <a:off x="2160" y="2514"/>
              <a:ext cx="285" cy="1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1" i="0" u="none" strike="noStrike" kern="0" cap="none" spc="0" normalizeH="0" baseline="0" noProof="0">
                  <a:ln>
                    <a:noFill/>
                  </a:ln>
                  <a:solidFill>
                    <a:srgbClr val="F82F00"/>
                  </a:solidFill>
                  <a:effectLst/>
                  <a:uLnTx/>
                  <a:uFillTx/>
                  <a:latin typeface="Times New Roman" pitchFamily="18" charset="0"/>
                  <a:cs typeface="Arial" pitchFamily="34" charset="0"/>
                </a:rPr>
                <a:t>4</a:t>
              </a:r>
            </a:p>
          </p:txBody>
        </p:sp>
        <p:sp>
          <p:nvSpPr>
            <p:cNvPr id="55" name="Text Box 198"/>
            <p:cNvSpPr txBox="1">
              <a:spLocks noChangeArrowheads="1"/>
            </p:cNvSpPr>
            <p:nvPr/>
          </p:nvSpPr>
          <p:spPr bwMode="auto">
            <a:xfrm>
              <a:off x="3665" y="2518"/>
              <a:ext cx="285" cy="1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1" i="0" u="none" strike="noStrike" kern="0" cap="none" spc="0" normalizeH="0" baseline="0" noProof="0">
                  <a:ln>
                    <a:noFill/>
                  </a:ln>
                  <a:solidFill>
                    <a:srgbClr val="F82F00"/>
                  </a:solidFill>
                  <a:effectLst/>
                  <a:uLnTx/>
                  <a:uFillTx/>
                  <a:latin typeface="Times New Roman" pitchFamily="18" charset="0"/>
                  <a:cs typeface="Arial" pitchFamily="34" charset="0"/>
                </a:rPr>
                <a:t>9</a:t>
              </a:r>
            </a:p>
          </p:txBody>
        </p:sp>
        <p:sp>
          <p:nvSpPr>
            <p:cNvPr id="56" name="Text Box 199"/>
            <p:cNvSpPr txBox="1">
              <a:spLocks noChangeArrowheads="1"/>
            </p:cNvSpPr>
            <p:nvPr/>
          </p:nvSpPr>
          <p:spPr bwMode="auto">
            <a:xfrm>
              <a:off x="3370" y="2513"/>
              <a:ext cx="285" cy="1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1" i="0" u="none" strike="noStrike" kern="0" cap="none" spc="0" normalizeH="0" baseline="0" noProof="0">
                  <a:ln>
                    <a:noFill/>
                  </a:ln>
                  <a:solidFill>
                    <a:srgbClr val="F82F00"/>
                  </a:solidFill>
                  <a:effectLst/>
                  <a:uLnTx/>
                  <a:uFillTx/>
                  <a:latin typeface="Times New Roman" pitchFamily="18" charset="0"/>
                  <a:cs typeface="Arial" pitchFamily="34" charset="0"/>
                </a:rPr>
                <a:t>8</a:t>
              </a:r>
            </a:p>
          </p:txBody>
        </p:sp>
        <p:sp>
          <p:nvSpPr>
            <p:cNvPr id="57" name="Text Box 200"/>
            <p:cNvSpPr txBox="1">
              <a:spLocks noChangeArrowheads="1"/>
            </p:cNvSpPr>
            <p:nvPr/>
          </p:nvSpPr>
          <p:spPr bwMode="auto">
            <a:xfrm>
              <a:off x="3055" y="2510"/>
              <a:ext cx="285" cy="1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1" i="0" u="none" strike="noStrike" kern="0" cap="none" spc="0" normalizeH="0" baseline="0" noProof="0">
                  <a:ln>
                    <a:noFill/>
                  </a:ln>
                  <a:solidFill>
                    <a:srgbClr val="F82F00"/>
                  </a:solidFill>
                  <a:effectLst/>
                  <a:uLnTx/>
                  <a:uFillTx/>
                  <a:latin typeface="Times New Roman" pitchFamily="18" charset="0"/>
                  <a:cs typeface="Arial" pitchFamily="34" charset="0"/>
                </a:rPr>
                <a:t>7</a:t>
              </a:r>
            </a:p>
          </p:txBody>
        </p:sp>
        <p:sp>
          <p:nvSpPr>
            <p:cNvPr id="58" name="Text Box 201"/>
            <p:cNvSpPr txBox="1">
              <a:spLocks noChangeArrowheads="1"/>
            </p:cNvSpPr>
            <p:nvPr/>
          </p:nvSpPr>
          <p:spPr bwMode="auto">
            <a:xfrm>
              <a:off x="2767" y="2523"/>
              <a:ext cx="211" cy="1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1" i="0" u="none" strike="noStrike" kern="0" cap="none" spc="0" normalizeH="0" baseline="0" noProof="0">
                  <a:ln>
                    <a:noFill/>
                  </a:ln>
                  <a:solidFill>
                    <a:srgbClr val="F82F00"/>
                  </a:solidFill>
                  <a:effectLst/>
                  <a:uLnTx/>
                  <a:uFillTx/>
                  <a:latin typeface="Times New Roman" pitchFamily="18" charset="0"/>
                  <a:cs typeface="Arial" pitchFamily="34" charset="0"/>
                </a:rPr>
                <a:t>6</a:t>
              </a:r>
            </a:p>
          </p:txBody>
        </p:sp>
        <p:sp>
          <p:nvSpPr>
            <p:cNvPr id="59" name="Text Box 202"/>
            <p:cNvSpPr txBox="1">
              <a:spLocks noChangeArrowheads="1"/>
            </p:cNvSpPr>
            <p:nvPr/>
          </p:nvSpPr>
          <p:spPr bwMode="auto">
            <a:xfrm>
              <a:off x="2474" y="2508"/>
              <a:ext cx="285" cy="1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1" i="0" u="none" strike="noStrike" kern="0" cap="none" spc="0" normalizeH="0" baseline="0" noProof="0">
                  <a:ln>
                    <a:noFill/>
                  </a:ln>
                  <a:solidFill>
                    <a:srgbClr val="F82F00"/>
                  </a:solidFill>
                  <a:effectLst/>
                  <a:uLnTx/>
                  <a:uFillTx/>
                  <a:latin typeface="Times New Roman" pitchFamily="18" charset="0"/>
                  <a:cs typeface="Arial" pitchFamily="34" charset="0"/>
                </a:rPr>
                <a:t>5</a:t>
              </a:r>
            </a:p>
          </p:txBody>
        </p:sp>
        <p:sp>
          <p:nvSpPr>
            <p:cNvPr id="60" name="Text Box 203"/>
            <p:cNvSpPr txBox="1">
              <a:spLocks noChangeArrowheads="1"/>
            </p:cNvSpPr>
            <p:nvPr/>
          </p:nvSpPr>
          <p:spPr bwMode="auto">
            <a:xfrm>
              <a:off x="3947" y="2507"/>
              <a:ext cx="387" cy="1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1" i="0" u="none" strike="noStrike" kern="0" cap="none" spc="0" normalizeH="0" baseline="0" noProof="0">
                  <a:ln>
                    <a:noFill/>
                  </a:ln>
                  <a:solidFill>
                    <a:srgbClr val="F82F00"/>
                  </a:solidFill>
                  <a:effectLst/>
                  <a:uLnTx/>
                  <a:uFillTx/>
                  <a:latin typeface="Times New Roman" pitchFamily="18" charset="0"/>
                  <a:cs typeface="Arial" pitchFamily="34" charset="0"/>
                </a:rPr>
                <a:t>10</a:t>
              </a:r>
            </a:p>
          </p:txBody>
        </p:sp>
      </p:grpSp>
      <p:grpSp>
        <p:nvGrpSpPr>
          <p:cNvPr id="71" name="Group 64"/>
          <p:cNvGrpSpPr>
            <a:grpSpLocks/>
          </p:cNvGrpSpPr>
          <p:nvPr/>
        </p:nvGrpSpPr>
        <p:grpSpPr bwMode="auto">
          <a:xfrm>
            <a:off x="152408" y="990603"/>
            <a:ext cx="4786313" cy="609600"/>
            <a:chOff x="-76200" y="849292"/>
            <a:chExt cx="4786313" cy="609600"/>
          </a:xfrm>
        </p:grpSpPr>
        <p:sp>
          <p:nvSpPr>
            <p:cNvPr id="72" name="TextBox 40"/>
            <p:cNvSpPr txBox="1">
              <a:spLocks noChangeArrowheads="1"/>
            </p:cNvSpPr>
            <p:nvPr/>
          </p:nvSpPr>
          <p:spPr bwMode="auto">
            <a:xfrm>
              <a:off x="-76200" y="925492"/>
              <a:ext cx="4786313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Arial" pitchFamily="34" charset="0"/>
                </a:rPr>
                <a:t>- So sánh các tỉ số       và     </a:t>
              </a:r>
            </a:p>
          </p:txBody>
        </p:sp>
        <p:graphicFrame>
          <p:nvGraphicFramePr>
            <p:cNvPr id="73" name="Object 3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10288418"/>
                </p:ext>
              </p:extLst>
            </p:nvPr>
          </p:nvGraphicFramePr>
          <p:xfrm>
            <a:off x="2152650" y="892023"/>
            <a:ext cx="285750" cy="56686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" imgW="330057" imgH="444307" progId="">
                    <p:embed/>
                  </p:oleObj>
                </mc:Choice>
                <mc:Fallback>
                  <p:oleObj name="Equation" r:id="rId3" imgW="330057" imgH="444307" progId="">
                    <p:embed/>
                    <p:pic>
                      <p:nvPicPr>
                        <p:cNvPr id="0" name="Picture 16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52650" y="892023"/>
                          <a:ext cx="285750" cy="56686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4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59396747"/>
                </p:ext>
              </p:extLst>
            </p:nvPr>
          </p:nvGraphicFramePr>
          <p:xfrm>
            <a:off x="2847972" y="849292"/>
            <a:ext cx="428628" cy="5778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5" imgW="291973" imgH="393529" progId="">
                    <p:embed/>
                  </p:oleObj>
                </mc:Choice>
                <mc:Fallback>
                  <p:oleObj name="Equation" r:id="rId5" imgW="291973" imgH="393529" progId="">
                    <p:embed/>
                    <p:pic>
                      <p:nvPicPr>
                        <p:cNvPr id="0" name="Picture 16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47972" y="849292"/>
                          <a:ext cx="428628" cy="5778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53882" dir="13500000" algn="ctr" rotWithShape="0">
                                  <a:schemeClr val="bg2">
                                    <a:alpha val="50000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75" name="Text Box 75"/>
          <p:cNvSpPr txBox="1">
            <a:spLocks noChangeArrowheads="1"/>
          </p:cNvSpPr>
          <p:nvPr/>
        </p:nvSpPr>
        <p:spPr bwMode="auto">
          <a:xfrm>
            <a:off x="1524000" y="2998113"/>
            <a:ext cx="1828800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200" b="1" u="sng" baseline="0">
                <a:latin typeface="Times New Roman" pitchFamily="18" charset="0"/>
              </a:rPr>
              <a:t>Giải:</a:t>
            </a:r>
          </a:p>
        </p:txBody>
      </p:sp>
      <p:sp>
        <p:nvSpPr>
          <p:cNvPr id="76" name="Text Box 43"/>
          <p:cNvSpPr txBox="1">
            <a:spLocks noChangeArrowheads="1"/>
          </p:cNvSpPr>
          <p:nvPr/>
        </p:nvSpPr>
        <p:spPr bwMode="auto">
          <a:xfrm>
            <a:off x="4425954" y="4964113"/>
            <a:ext cx="18002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1800" baseline="0"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77" name="AutoShape 54"/>
          <p:cNvSpPr>
            <a:spLocks/>
          </p:cNvSpPr>
          <p:nvPr/>
        </p:nvSpPr>
        <p:spPr bwMode="auto">
          <a:xfrm>
            <a:off x="2646363" y="3770313"/>
            <a:ext cx="342900" cy="1281112"/>
          </a:xfrm>
          <a:prstGeom prst="rightBrace">
            <a:avLst>
              <a:gd name="adj1" fmla="val 28004"/>
              <a:gd name="adj2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Arial" pitchFamily="34" charset="0"/>
            </a:endParaRPr>
          </a:p>
        </p:txBody>
      </p:sp>
      <p:sp>
        <p:nvSpPr>
          <p:cNvPr id="78" name="Rectangle 50"/>
          <p:cNvSpPr>
            <a:spLocks noChangeArrowheads="1"/>
          </p:cNvSpPr>
          <p:nvPr/>
        </p:nvSpPr>
        <p:spPr bwMode="auto">
          <a:xfrm>
            <a:off x="3003551" y="4213225"/>
            <a:ext cx="47641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en-US" b="1" baseline="0">
                <a:latin typeface=".VnArial Narrow" pitchFamily="34" charset="0"/>
                <a:cs typeface="Arial" pitchFamily="34" charset="0"/>
                <a:sym typeface="Symbol" pitchFamily="18" charset="2"/>
              </a:rPr>
              <a:t> </a:t>
            </a:r>
            <a:endParaRPr lang="en-US" altLang="en-US" baseline="0">
              <a:cs typeface="Arial" pitchFamily="34" charset="0"/>
            </a:endParaRPr>
          </a:p>
        </p:txBody>
      </p:sp>
      <p:graphicFrame>
        <p:nvGraphicFramePr>
          <p:cNvPr id="79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9441857"/>
              </p:ext>
            </p:extLst>
          </p:nvPr>
        </p:nvGraphicFramePr>
        <p:xfrm>
          <a:off x="3575050" y="4103693"/>
          <a:ext cx="285750" cy="566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330057" imgH="444307" progId="">
                  <p:embed/>
                </p:oleObj>
              </mc:Choice>
              <mc:Fallback>
                <p:oleObj name="Equation" r:id="rId7" imgW="330057" imgH="444307" progId="">
                  <p:embed/>
                  <p:pic>
                    <p:nvPicPr>
                      <p:cNvPr id="0" name="Picture 16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5050" y="4103693"/>
                        <a:ext cx="285750" cy="5667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" name="Object 5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4403916"/>
              </p:ext>
            </p:extLst>
          </p:nvPr>
        </p:nvGraphicFramePr>
        <p:xfrm>
          <a:off x="4217996" y="4092577"/>
          <a:ext cx="428625" cy="5778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91973" imgH="393529" progId="">
                  <p:embed/>
                </p:oleObj>
              </mc:Choice>
              <mc:Fallback>
                <p:oleObj name="Equation" r:id="rId8" imgW="291973" imgH="393529" progId="">
                  <p:embed/>
                  <p:pic>
                    <p:nvPicPr>
                      <p:cNvPr id="0" name="Picture 16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7996" y="4092577"/>
                        <a:ext cx="428625" cy="57785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53882" dir="13500000" algn="ctr" rotWithShape="0">
                                <a:schemeClr val="bg2">
                                  <a:alpha val="50000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" name="Object 5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7550049"/>
              </p:ext>
            </p:extLst>
          </p:nvPr>
        </p:nvGraphicFramePr>
        <p:xfrm>
          <a:off x="5075246" y="4103693"/>
          <a:ext cx="142875" cy="566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64957" imgH="444114" progId="">
                  <p:embed/>
                </p:oleObj>
              </mc:Choice>
              <mc:Fallback>
                <p:oleObj name="Equation" r:id="rId9" imgW="164957" imgH="444114" progId="">
                  <p:embed/>
                  <p:pic>
                    <p:nvPicPr>
                      <p:cNvPr id="0" name="Picture 16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5246" y="4103693"/>
                        <a:ext cx="142875" cy="5667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2" name="Group 114"/>
          <p:cNvGrpSpPr>
            <a:grpSpLocks/>
          </p:cNvGrpSpPr>
          <p:nvPr/>
        </p:nvGrpSpPr>
        <p:grpSpPr bwMode="auto">
          <a:xfrm>
            <a:off x="788988" y="3636967"/>
            <a:ext cx="5429250" cy="652463"/>
            <a:chOff x="428596" y="4000504"/>
            <a:chExt cx="5429288" cy="652459"/>
          </a:xfrm>
        </p:grpSpPr>
        <p:graphicFrame>
          <p:nvGraphicFramePr>
            <p:cNvPr id="83" name="Object 39"/>
            <p:cNvGraphicFramePr>
              <a:graphicFrameLocks noChangeAspect="1"/>
            </p:cNvGraphicFramePr>
            <p:nvPr/>
          </p:nvGraphicFramePr>
          <p:xfrm>
            <a:off x="428596" y="4000504"/>
            <a:ext cx="285750" cy="5667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1" imgW="330057" imgH="444307" progId="">
                    <p:embed/>
                  </p:oleObj>
                </mc:Choice>
                <mc:Fallback>
                  <p:oleObj name="Equation" r:id="rId11" imgW="330057" imgH="444307" progId="">
                    <p:embed/>
                    <p:pic>
                      <p:nvPicPr>
                        <p:cNvPr id="0" name="Picture 16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8596" y="4000504"/>
                          <a:ext cx="285750" cy="56673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4" name="TextBox 41"/>
            <p:cNvSpPr txBox="1">
              <a:spLocks noChangeArrowheads="1"/>
            </p:cNvSpPr>
            <p:nvPr/>
          </p:nvSpPr>
          <p:spPr bwMode="auto">
            <a:xfrm>
              <a:off x="785785" y="4143378"/>
              <a:ext cx="5072099" cy="369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Arial" pitchFamily="34" charset="0"/>
                </a:rPr>
                <a:t>=        =</a:t>
              </a:r>
            </a:p>
          </p:txBody>
        </p:sp>
        <p:graphicFrame>
          <p:nvGraphicFramePr>
            <p:cNvPr id="85" name="Object 40"/>
            <p:cNvGraphicFramePr>
              <a:graphicFrameLocks noChangeAspect="1"/>
            </p:cNvGraphicFramePr>
            <p:nvPr/>
          </p:nvGraphicFramePr>
          <p:xfrm>
            <a:off x="1142976" y="4068763"/>
            <a:ext cx="142875" cy="584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2" imgW="165028" imgH="457002" progId="">
                    <p:embed/>
                  </p:oleObj>
                </mc:Choice>
                <mc:Fallback>
                  <p:oleObj name="Equation" r:id="rId12" imgW="165028" imgH="457002" progId="">
                    <p:embed/>
                    <p:pic>
                      <p:nvPicPr>
                        <p:cNvPr id="0" name="Picture 17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42976" y="4068763"/>
                          <a:ext cx="142875" cy="5842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6" name="Object 41"/>
            <p:cNvGraphicFramePr>
              <a:graphicFrameLocks noChangeAspect="1"/>
            </p:cNvGraphicFramePr>
            <p:nvPr/>
          </p:nvGraphicFramePr>
          <p:xfrm>
            <a:off x="1785918" y="4076708"/>
            <a:ext cx="142875" cy="5667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4" imgW="164957" imgH="444114" progId="">
                    <p:embed/>
                  </p:oleObj>
                </mc:Choice>
                <mc:Fallback>
                  <p:oleObj name="Equation" r:id="rId14" imgW="164957" imgH="444114" progId="">
                    <p:embed/>
                    <p:pic>
                      <p:nvPicPr>
                        <p:cNvPr id="0" name="Picture 17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85918" y="4076708"/>
                          <a:ext cx="142875" cy="56673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87" name="Group 115"/>
          <p:cNvGrpSpPr>
            <a:grpSpLocks/>
          </p:cNvGrpSpPr>
          <p:nvPr/>
        </p:nvGrpSpPr>
        <p:grpSpPr bwMode="auto">
          <a:xfrm>
            <a:off x="717550" y="4314825"/>
            <a:ext cx="5500688" cy="584200"/>
            <a:chOff x="357158" y="4779976"/>
            <a:chExt cx="5500726" cy="584196"/>
          </a:xfrm>
        </p:grpSpPr>
        <p:graphicFrame>
          <p:nvGraphicFramePr>
            <p:cNvPr id="88" name="Object 42"/>
            <p:cNvGraphicFramePr>
              <a:graphicFrameLocks noChangeAspect="1"/>
            </p:cNvGraphicFramePr>
            <p:nvPr/>
          </p:nvGraphicFramePr>
          <p:xfrm>
            <a:off x="357158" y="4779976"/>
            <a:ext cx="428625" cy="5778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5" imgW="291973" imgH="393529" progId="">
                    <p:embed/>
                  </p:oleObj>
                </mc:Choice>
                <mc:Fallback>
                  <p:oleObj name="Equation" r:id="rId15" imgW="291973" imgH="393529" progId="">
                    <p:embed/>
                    <p:pic>
                      <p:nvPicPr>
                        <p:cNvPr id="0" name="Picture 17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7158" y="4779976"/>
                          <a:ext cx="428625" cy="5778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53882" dir="13500000" algn="ctr" rotWithShape="0">
                                  <a:schemeClr val="bg2">
                                    <a:alpha val="50000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9" name="Object 43"/>
            <p:cNvGraphicFramePr>
              <a:graphicFrameLocks noChangeAspect="1"/>
            </p:cNvGraphicFramePr>
            <p:nvPr/>
          </p:nvGraphicFramePr>
          <p:xfrm>
            <a:off x="1135040" y="4786313"/>
            <a:ext cx="222250" cy="5778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6" imgW="152334" imgH="393529" progId="">
                    <p:embed/>
                  </p:oleObj>
                </mc:Choice>
                <mc:Fallback>
                  <p:oleObj name="Equation" r:id="rId16" imgW="152334" imgH="393529" progId="">
                    <p:embed/>
                    <p:pic>
                      <p:nvPicPr>
                        <p:cNvPr id="0" name="Picture 17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35040" y="4786313"/>
                          <a:ext cx="222250" cy="5778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53882" dir="13500000" algn="ctr" rotWithShape="0">
                                  <a:schemeClr val="bg2">
                                    <a:alpha val="50000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0" name="Object 44"/>
            <p:cNvGraphicFramePr>
              <a:graphicFrameLocks noChangeAspect="1"/>
            </p:cNvGraphicFramePr>
            <p:nvPr/>
          </p:nvGraphicFramePr>
          <p:xfrm>
            <a:off x="1777982" y="4786322"/>
            <a:ext cx="222250" cy="5778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8" imgW="152334" imgH="393529" progId="">
                    <p:embed/>
                  </p:oleObj>
                </mc:Choice>
                <mc:Fallback>
                  <p:oleObj name="Equation" r:id="rId18" imgW="152334" imgH="393529" progId="">
                    <p:embed/>
                    <p:pic>
                      <p:nvPicPr>
                        <p:cNvPr id="0" name="Picture 17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77982" y="4786322"/>
                          <a:ext cx="222250" cy="5778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53882" dir="13500000" algn="ctr" rotWithShape="0">
                                  <a:schemeClr val="bg2">
                                    <a:alpha val="50000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1" name="TextBox 48"/>
            <p:cNvSpPr txBox="1">
              <a:spLocks noChangeArrowheads="1"/>
            </p:cNvSpPr>
            <p:nvPr/>
          </p:nvSpPr>
          <p:spPr bwMode="auto">
            <a:xfrm>
              <a:off x="785786" y="4857763"/>
              <a:ext cx="5072098" cy="369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Arial" pitchFamily="34" charset="0"/>
                </a:rPr>
                <a:t>=        =</a:t>
              </a:r>
            </a:p>
          </p:txBody>
        </p:sp>
      </p:grpSp>
      <p:sp>
        <p:nvSpPr>
          <p:cNvPr id="92" name="TextBox 63"/>
          <p:cNvSpPr txBox="1">
            <a:spLocks noChangeArrowheads="1"/>
          </p:cNvSpPr>
          <p:nvPr/>
        </p:nvSpPr>
        <p:spPr bwMode="auto">
          <a:xfrm>
            <a:off x="3927483" y="4213225"/>
            <a:ext cx="507206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1800" baseline="0">
                <a:latin typeface="Times New Roman" pitchFamily="18" charset="0"/>
                <a:cs typeface="Arial" pitchFamily="34" charset="0"/>
              </a:rPr>
              <a:t>=           =</a:t>
            </a:r>
          </a:p>
        </p:txBody>
      </p:sp>
      <p:sp>
        <p:nvSpPr>
          <p:cNvPr id="93" name="Text Box 93"/>
          <p:cNvSpPr txBox="1">
            <a:spLocks noChangeArrowheads="1"/>
          </p:cNvSpPr>
          <p:nvPr/>
        </p:nvSpPr>
        <p:spPr bwMode="auto">
          <a:xfrm>
            <a:off x="152404" y="1600205"/>
            <a:ext cx="5399177" cy="1277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200" baseline="0">
                <a:latin typeface="Times New Roman" pitchFamily="18" charset="0"/>
              </a:rPr>
              <a:t>Đo các đoạn thẳng BC và EF. Tính tỉ số        ,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200" baseline="0">
                <a:latin typeface="Times New Roman" pitchFamily="18" charset="0"/>
              </a:rPr>
              <a:t>So sánh với các tỉ số trên và </a:t>
            </a:r>
            <a:r>
              <a:rPr lang="en-US" altLang="en-US" sz="2200" baseline="0">
                <a:solidFill>
                  <a:srgbClr val="FF0000"/>
                </a:solidFill>
                <a:latin typeface="Times New Roman" pitchFamily="18" charset="0"/>
              </a:rPr>
              <a:t>dự đoán sự đồng dạng của 2 tam giác ABC và DEF.</a:t>
            </a:r>
          </a:p>
        </p:txBody>
      </p:sp>
      <p:graphicFrame>
        <p:nvGraphicFramePr>
          <p:cNvPr id="94" name="Object 1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286941"/>
              </p:ext>
            </p:extLst>
          </p:nvPr>
        </p:nvGraphicFramePr>
        <p:xfrm>
          <a:off x="4800605" y="1600200"/>
          <a:ext cx="434975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317225" imgH="444114" progId="">
                  <p:embed/>
                </p:oleObj>
              </mc:Choice>
              <mc:Fallback>
                <p:oleObj name="Equation" r:id="rId20" imgW="317225" imgH="444114" progId="">
                  <p:embed/>
                  <p:pic>
                    <p:nvPicPr>
                      <p:cNvPr id="0" name="Picture 17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5" y="1600200"/>
                        <a:ext cx="434975" cy="60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5" name="TextBox 115"/>
          <p:cNvSpPr txBox="1">
            <a:spLocks noChangeArrowheads="1"/>
          </p:cNvSpPr>
          <p:nvPr/>
        </p:nvSpPr>
        <p:spPr bwMode="auto">
          <a:xfrm>
            <a:off x="5289550" y="4137025"/>
            <a:ext cx="64293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2000" baseline="0">
                <a:latin typeface="Times New Roman" pitchFamily="18" charset="0"/>
                <a:cs typeface="Arial" pitchFamily="34" charset="0"/>
              </a:rPr>
              <a:t>(1)</a:t>
            </a:r>
          </a:p>
        </p:txBody>
      </p:sp>
      <p:sp>
        <p:nvSpPr>
          <p:cNvPr id="96" name="TextBox 51"/>
          <p:cNvSpPr txBox="1">
            <a:spLocks noChangeArrowheads="1"/>
          </p:cNvSpPr>
          <p:nvPr/>
        </p:nvSpPr>
        <p:spPr bwMode="auto">
          <a:xfrm>
            <a:off x="860433" y="5116513"/>
            <a:ext cx="12858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1800" baseline="0">
                <a:latin typeface="Times New Roman" pitchFamily="18" charset="0"/>
                <a:cs typeface="Arial" pitchFamily="34" charset="0"/>
              </a:rPr>
              <a:t>BC = 3,6</a:t>
            </a:r>
          </a:p>
        </p:txBody>
      </p:sp>
      <p:sp>
        <p:nvSpPr>
          <p:cNvPr id="97" name="TextBox 52"/>
          <p:cNvSpPr txBox="1">
            <a:spLocks noChangeArrowheads="1"/>
          </p:cNvSpPr>
          <p:nvPr/>
        </p:nvSpPr>
        <p:spPr bwMode="auto">
          <a:xfrm>
            <a:off x="860433" y="5557839"/>
            <a:ext cx="107156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1800" baseline="0">
                <a:latin typeface="Times New Roman" pitchFamily="18" charset="0"/>
                <a:cs typeface="Arial" pitchFamily="34" charset="0"/>
              </a:rPr>
              <a:t>EF = 7,2</a:t>
            </a:r>
          </a:p>
        </p:txBody>
      </p:sp>
      <p:sp>
        <p:nvSpPr>
          <p:cNvPr id="98" name="Rectangle 53"/>
          <p:cNvSpPr>
            <a:spLocks noChangeArrowheads="1"/>
          </p:cNvSpPr>
          <p:nvPr/>
        </p:nvSpPr>
        <p:spPr bwMode="auto">
          <a:xfrm>
            <a:off x="3165476" y="5432425"/>
            <a:ext cx="47641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en-US" b="1" baseline="0">
                <a:latin typeface=".VnArial Narrow" pitchFamily="34" charset="0"/>
                <a:cs typeface="Arial" pitchFamily="34" charset="0"/>
                <a:sym typeface="Symbol" pitchFamily="18" charset="2"/>
              </a:rPr>
              <a:t> </a:t>
            </a:r>
            <a:endParaRPr lang="en-US" altLang="en-US" baseline="0">
              <a:cs typeface="Arial" pitchFamily="34" charset="0"/>
            </a:endParaRPr>
          </a:p>
        </p:txBody>
      </p:sp>
      <p:grpSp>
        <p:nvGrpSpPr>
          <p:cNvPr id="99" name="Group 110"/>
          <p:cNvGrpSpPr>
            <a:grpSpLocks/>
          </p:cNvGrpSpPr>
          <p:nvPr/>
        </p:nvGrpSpPr>
        <p:grpSpPr bwMode="auto">
          <a:xfrm>
            <a:off x="3652838" y="5356230"/>
            <a:ext cx="5643562" cy="663575"/>
            <a:chOff x="3214688" y="5357813"/>
            <a:chExt cx="5643562" cy="663575"/>
          </a:xfrm>
        </p:grpSpPr>
        <p:graphicFrame>
          <p:nvGraphicFramePr>
            <p:cNvPr id="100" name="Object 46"/>
            <p:cNvGraphicFramePr>
              <a:graphicFrameLocks noChangeAspect="1"/>
            </p:cNvGraphicFramePr>
            <p:nvPr/>
          </p:nvGraphicFramePr>
          <p:xfrm>
            <a:off x="3214688" y="5357813"/>
            <a:ext cx="428625" cy="6032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2" imgW="279279" imgH="393529" progId="">
                    <p:embed/>
                  </p:oleObj>
                </mc:Choice>
                <mc:Fallback>
                  <p:oleObj name="Equation" r:id="rId22" imgW="279279" imgH="393529" progId="">
                    <p:embed/>
                    <p:pic>
                      <p:nvPicPr>
                        <p:cNvPr id="0" name="Picture 17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14688" y="5357813"/>
                          <a:ext cx="428625" cy="6032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53882" dir="13500000" algn="ctr" rotWithShape="0">
                                  <a:schemeClr val="bg2">
                                    <a:alpha val="50000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1" name="Object 47"/>
            <p:cNvGraphicFramePr>
              <a:graphicFrameLocks noChangeAspect="1"/>
            </p:cNvGraphicFramePr>
            <p:nvPr/>
          </p:nvGraphicFramePr>
          <p:xfrm>
            <a:off x="4094163" y="5405438"/>
            <a:ext cx="263525" cy="6159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4" imgW="304668" imgH="482391" progId="">
                    <p:embed/>
                  </p:oleObj>
                </mc:Choice>
                <mc:Fallback>
                  <p:oleObj name="Equation" r:id="rId24" imgW="304668" imgH="482391" progId="">
                    <p:embed/>
                    <p:pic>
                      <p:nvPicPr>
                        <p:cNvPr id="0" name="Picture 17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94163" y="5405438"/>
                          <a:ext cx="263525" cy="6159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2" name="Object 48"/>
            <p:cNvGraphicFramePr>
              <a:graphicFrameLocks noChangeAspect="1"/>
            </p:cNvGraphicFramePr>
            <p:nvPr/>
          </p:nvGraphicFramePr>
          <p:xfrm>
            <a:off x="4786313" y="5391150"/>
            <a:ext cx="142875" cy="5667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6" imgW="164957" imgH="444114" progId="">
                    <p:embed/>
                  </p:oleObj>
                </mc:Choice>
                <mc:Fallback>
                  <p:oleObj name="Equation" r:id="rId26" imgW="164957" imgH="444114" progId="">
                    <p:embed/>
                    <p:pic>
                      <p:nvPicPr>
                        <p:cNvPr id="0" name="Picture 17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86313" y="5391150"/>
                          <a:ext cx="142875" cy="56673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3" name="TextBox 58"/>
            <p:cNvSpPr txBox="1">
              <a:spLocks noChangeArrowheads="1"/>
            </p:cNvSpPr>
            <p:nvPr/>
          </p:nvSpPr>
          <p:spPr bwMode="auto">
            <a:xfrm>
              <a:off x="3786188" y="5500688"/>
              <a:ext cx="507206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Arial" pitchFamily="34" charset="0"/>
                </a:rPr>
                <a:t>=        =</a:t>
              </a:r>
            </a:p>
          </p:txBody>
        </p:sp>
      </p:grpSp>
      <p:sp>
        <p:nvSpPr>
          <p:cNvPr id="104" name="AutoShape 54"/>
          <p:cNvSpPr>
            <a:spLocks/>
          </p:cNvSpPr>
          <p:nvPr/>
        </p:nvSpPr>
        <p:spPr bwMode="auto">
          <a:xfrm>
            <a:off x="2574929" y="5200655"/>
            <a:ext cx="214313" cy="714375"/>
          </a:xfrm>
          <a:prstGeom prst="rightBrace">
            <a:avLst>
              <a:gd name="adj1" fmla="val 28009"/>
              <a:gd name="adj2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Arial" pitchFamily="34" charset="0"/>
            </a:endParaRPr>
          </a:p>
        </p:txBody>
      </p:sp>
      <p:sp>
        <p:nvSpPr>
          <p:cNvPr id="105" name="TextBox 116"/>
          <p:cNvSpPr txBox="1">
            <a:spLocks noChangeArrowheads="1"/>
          </p:cNvSpPr>
          <p:nvPr/>
        </p:nvSpPr>
        <p:spPr bwMode="auto">
          <a:xfrm>
            <a:off x="5441950" y="5438775"/>
            <a:ext cx="64293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2000" baseline="0">
                <a:latin typeface="Times New Roman" pitchFamily="18" charset="0"/>
                <a:cs typeface="Arial" pitchFamily="34" charset="0"/>
              </a:rPr>
              <a:t>(2)</a:t>
            </a:r>
          </a:p>
        </p:txBody>
      </p:sp>
      <p:sp>
        <p:nvSpPr>
          <p:cNvPr id="106" name="TextBox 117"/>
          <p:cNvSpPr txBox="1">
            <a:spLocks noChangeArrowheads="1"/>
          </p:cNvSpPr>
          <p:nvPr/>
        </p:nvSpPr>
        <p:spPr bwMode="auto">
          <a:xfrm>
            <a:off x="812808" y="6042025"/>
            <a:ext cx="58578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2000" baseline="0">
                <a:latin typeface="Times New Roman" pitchFamily="18" charset="0"/>
                <a:cs typeface="Arial" pitchFamily="34" charset="0"/>
              </a:rPr>
              <a:t>Từ (1) và (2)                    =        =</a:t>
            </a:r>
          </a:p>
        </p:txBody>
      </p:sp>
      <p:graphicFrame>
        <p:nvGraphicFramePr>
          <p:cNvPr id="107" name="Object 1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7063121"/>
              </p:ext>
            </p:extLst>
          </p:nvPr>
        </p:nvGraphicFramePr>
        <p:xfrm>
          <a:off x="4432308" y="6022981"/>
          <a:ext cx="466725" cy="606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7" imgW="317225" imgH="444114" progId="">
                  <p:embed/>
                </p:oleObj>
              </mc:Choice>
              <mc:Fallback>
                <p:oleObj name="Equation" r:id="rId27" imgW="317225" imgH="444114" progId="">
                  <p:embed/>
                  <p:pic>
                    <p:nvPicPr>
                      <p:cNvPr id="0" name="Picture 17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32308" y="6022981"/>
                        <a:ext cx="466725" cy="606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8" name="Object 1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2944386"/>
              </p:ext>
            </p:extLst>
          </p:nvPr>
        </p:nvGraphicFramePr>
        <p:xfrm>
          <a:off x="3717933" y="6022977"/>
          <a:ext cx="428625" cy="5778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8" imgW="291973" imgH="393529" progId="">
                  <p:embed/>
                </p:oleObj>
              </mc:Choice>
              <mc:Fallback>
                <p:oleObj name="Equation" r:id="rId28" imgW="291973" imgH="393529" progId="">
                  <p:embed/>
                  <p:pic>
                    <p:nvPicPr>
                      <p:cNvPr id="0" name="Picture 18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17933" y="6022977"/>
                        <a:ext cx="428625" cy="57785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53882" dir="13500000" algn="ctr" rotWithShape="0">
                                <a:schemeClr val="bg2">
                                  <a:alpha val="50000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9" name="Object 1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3276521"/>
              </p:ext>
            </p:extLst>
          </p:nvPr>
        </p:nvGraphicFramePr>
        <p:xfrm>
          <a:off x="2932113" y="6022977"/>
          <a:ext cx="285750" cy="5667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9" imgW="330057" imgH="444307" progId="">
                  <p:embed/>
                </p:oleObj>
              </mc:Choice>
              <mc:Fallback>
                <p:oleObj name="Equation" r:id="rId29" imgW="330057" imgH="444307" progId="">
                  <p:embed/>
                  <p:pic>
                    <p:nvPicPr>
                      <p:cNvPr id="0" name="Picture 1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2113" y="6022977"/>
                        <a:ext cx="285750" cy="56673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0" name="Rectangle 53"/>
          <p:cNvSpPr>
            <a:spLocks noChangeArrowheads="1"/>
          </p:cNvSpPr>
          <p:nvPr/>
        </p:nvSpPr>
        <p:spPr bwMode="auto">
          <a:xfrm>
            <a:off x="2432050" y="6094413"/>
            <a:ext cx="47641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en-US" b="1" baseline="0">
                <a:latin typeface=".VnArial Narrow" pitchFamily="34" charset="0"/>
                <a:cs typeface="Arial" pitchFamily="34" charset="0"/>
                <a:sym typeface="Symbol" pitchFamily="18" charset="2"/>
              </a:rPr>
              <a:t> </a:t>
            </a:r>
            <a:endParaRPr lang="en-US" altLang="en-US" baseline="0">
              <a:cs typeface="Arial" pitchFamily="34" charset="0"/>
            </a:endParaRPr>
          </a:p>
        </p:txBody>
      </p:sp>
      <p:sp>
        <p:nvSpPr>
          <p:cNvPr id="111" name="Rectangle 53"/>
          <p:cNvSpPr>
            <a:spLocks noChangeArrowheads="1"/>
          </p:cNvSpPr>
          <p:nvPr/>
        </p:nvSpPr>
        <p:spPr bwMode="auto">
          <a:xfrm>
            <a:off x="5003800" y="6153151"/>
            <a:ext cx="47641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en-US" b="1" baseline="0">
                <a:latin typeface=".VnArial Narrow" pitchFamily="34" charset="0"/>
                <a:cs typeface="Arial" pitchFamily="34" charset="0"/>
                <a:sym typeface="Symbol" pitchFamily="18" charset="2"/>
              </a:rPr>
              <a:t> </a:t>
            </a:r>
            <a:endParaRPr lang="en-US" altLang="en-US" baseline="0">
              <a:cs typeface="Arial" pitchFamily="34" charset="0"/>
            </a:endParaRPr>
          </a:p>
        </p:txBody>
      </p:sp>
      <p:sp>
        <p:nvSpPr>
          <p:cNvPr id="112" name="TextBox 111"/>
          <p:cNvSpPr txBox="1">
            <a:spLocks noChangeArrowheads="1"/>
          </p:cNvSpPr>
          <p:nvPr/>
        </p:nvSpPr>
        <p:spPr bwMode="auto">
          <a:xfrm>
            <a:off x="5718183" y="6153149"/>
            <a:ext cx="307181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2000" b="1" baseline="0">
                <a:solidFill>
                  <a:srgbClr val="002060"/>
                </a:solidFill>
                <a:latin typeface="Times New Roman" pitchFamily="18" charset="0"/>
                <a:cs typeface="Arial" pitchFamily="34" charset="0"/>
                <a:sym typeface="Symbol" pitchFamily="18" charset="2"/>
              </a:rPr>
              <a:t></a:t>
            </a:r>
            <a:r>
              <a:rPr lang="en-US" altLang="en-US" sz="2000" b="1" baseline="0">
                <a:solidFill>
                  <a:srgbClr val="0000FF"/>
                </a:solidFill>
                <a:latin typeface="Times New Roman" pitchFamily="18" charset="0"/>
                <a:cs typeface="Arial" pitchFamily="34" charset="0"/>
                <a:sym typeface="Symbol" pitchFamily="18" charset="2"/>
              </a:rPr>
              <a:t> </a:t>
            </a:r>
            <a:r>
              <a:rPr lang="en-US" altLang="en-US" sz="2000" baseline="0">
                <a:latin typeface="Times New Roman" pitchFamily="18" charset="0"/>
                <a:cs typeface="Arial" pitchFamily="34" charset="0"/>
              </a:rPr>
              <a:t>ABC        </a:t>
            </a:r>
            <a:r>
              <a:rPr lang="en-US" altLang="en-US" sz="2000" b="1" baseline="0">
                <a:solidFill>
                  <a:srgbClr val="002060"/>
                </a:solidFill>
                <a:latin typeface="Times New Roman" pitchFamily="18" charset="0"/>
                <a:cs typeface="Arial" pitchFamily="34" charset="0"/>
                <a:sym typeface="Symbol" pitchFamily="18" charset="2"/>
              </a:rPr>
              <a:t></a:t>
            </a:r>
            <a:r>
              <a:rPr lang="en-US" altLang="en-US" sz="2000" baseline="0">
                <a:latin typeface="Times New Roman" pitchFamily="18" charset="0"/>
                <a:cs typeface="Arial" pitchFamily="34" charset="0"/>
              </a:rPr>
              <a:t> DEF ( c.c.c)</a:t>
            </a:r>
          </a:p>
        </p:txBody>
      </p:sp>
      <p:sp>
        <p:nvSpPr>
          <p:cNvPr id="113" name="Text Box 40"/>
          <p:cNvSpPr txBox="1">
            <a:spLocks noChangeArrowheads="1"/>
          </p:cNvSpPr>
          <p:nvPr/>
        </p:nvSpPr>
        <p:spPr bwMode="auto">
          <a:xfrm rot="16200000">
            <a:off x="6477001" y="5995988"/>
            <a:ext cx="654051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aseline="0">
                <a:latin typeface="Times New Roman" pitchFamily="18" charset="0"/>
                <a:cs typeface="Arial" pitchFamily="34" charset="0"/>
              </a:rPr>
              <a:t>S</a:t>
            </a:r>
          </a:p>
        </p:txBody>
      </p:sp>
      <p:sp>
        <p:nvSpPr>
          <p:cNvPr id="115" name="Text Box 185"/>
          <p:cNvSpPr txBox="1">
            <a:spLocks noChangeArrowheads="1"/>
          </p:cNvSpPr>
          <p:nvPr/>
        </p:nvSpPr>
        <p:spPr bwMode="auto">
          <a:xfrm>
            <a:off x="76200" y="238780"/>
            <a:ext cx="1905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800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1. Định lí</a:t>
            </a:r>
          </a:p>
        </p:txBody>
      </p:sp>
    </p:spTree>
    <p:extLst>
      <p:ext uri="{BB962C8B-B14F-4D97-AF65-F5344CB8AC3E}">
        <p14:creationId xmlns:p14="http://schemas.microsoft.com/office/powerpoint/2010/main" val="3242767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5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5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8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1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4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5" grpId="0"/>
      <p:bldP spid="77" grpId="0" animBg="1"/>
      <p:bldP spid="78" grpId="0"/>
      <p:bldP spid="92" grpId="0"/>
      <p:bldP spid="93" grpId="0"/>
      <p:bldP spid="95" grpId="0"/>
      <p:bldP spid="96" grpId="0"/>
      <p:bldP spid="97" grpId="0"/>
      <p:bldP spid="98" grpId="0"/>
      <p:bldP spid="104" grpId="0" animBg="1"/>
      <p:bldP spid="105" grpId="0"/>
      <p:bldP spid="106" grpId="0"/>
      <p:bldP spid="110" grpId="0"/>
      <p:bldP spid="111" grpId="0"/>
      <p:bldP spid="112" grpId="0"/>
      <p:bldP spid="1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5"/>
          <p:cNvSpPr>
            <a:spLocks noChangeArrowheads="1"/>
          </p:cNvSpPr>
          <p:nvPr/>
        </p:nvSpPr>
        <p:spPr bwMode="auto">
          <a:xfrm>
            <a:off x="76200" y="914400"/>
            <a:ext cx="8915400" cy="1600200"/>
          </a:xfrm>
          <a:prstGeom prst="flowChartAlternateProcess">
            <a:avLst/>
          </a:prstGeom>
          <a:gradFill rotWithShape="1">
            <a:gsLst>
              <a:gs pos="0">
                <a:schemeClr val="bg1"/>
              </a:gs>
              <a:gs pos="100000">
                <a:srgbClr val="FFFF99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00CC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vi-VN" sz="280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Nếu hai cạnh của tam giác này tỉ lệ với hai cạnh của tam giác</a:t>
            </a:r>
            <a:endParaRPr lang="en-US" sz="2800">
              <a:solidFill>
                <a:srgbClr val="6600FF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vi-VN" sz="280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kia và hai góc tạo bởi các cặp cạnh đó bằng nhau, thì </a:t>
            </a:r>
            <a:endParaRPr lang="en-US" sz="2800">
              <a:solidFill>
                <a:srgbClr val="66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vi-VN" sz="280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hai tam giác đồng dạng.</a:t>
            </a:r>
          </a:p>
        </p:txBody>
      </p:sp>
      <p:sp>
        <p:nvSpPr>
          <p:cNvPr id="4" name="Text Box 185"/>
          <p:cNvSpPr txBox="1">
            <a:spLocks noChangeArrowheads="1"/>
          </p:cNvSpPr>
          <p:nvPr/>
        </p:nvSpPr>
        <p:spPr bwMode="auto">
          <a:xfrm>
            <a:off x="76200" y="238780"/>
            <a:ext cx="1905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800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1. Định lí</a:t>
            </a:r>
          </a:p>
        </p:txBody>
      </p:sp>
      <p:grpSp>
        <p:nvGrpSpPr>
          <p:cNvPr id="5" name="Group 124"/>
          <p:cNvGrpSpPr>
            <a:grpSpLocks/>
          </p:cNvGrpSpPr>
          <p:nvPr/>
        </p:nvGrpSpPr>
        <p:grpSpPr bwMode="auto">
          <a:xfrm>
            <a:off x="246063" y="3284547"/>
            <a:ext cx="3841750" cy="1973263"/>
            <a:chOff x="107" y="1347"/>
            <a:chExt cx="2199" cy="1243"/>
          </a:xfrm>
        </p:grpSpPr>
        <p:sp>
          <p:nvSpPr>
            <p:cNvPr id="6" name="Line 108"/>
            <p:cNvSpPr>
              <a:spLocks noChangeShapeType="1"/>
            </p:cNvSpPr>
            <p:nvPr/>
          </p:nvSpPr>
          <p:spPr bwMode="auto">
            <a:xfrm flipV="1">
              <a:off x="155" y="2208"/>
              <a:ext cx="2151" cy="9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Line 109"/>
            <p:cNvSpPr>
              <a:spLocks noChangeShapeType="1"/>
            </p:cNvSpPr>
            <p:nvPr/>
          </p:nvSpPr>
          <p:spPr bwMode="auto">
            <a:xfrm>
              <a:off x="394" y="1347"/>
              <a:ext cx="0" cy="1243"/>
            </a:xfrm>
            <a:prstGeom prst="line">
              <a:avLst/>
            </a:prstGeom>
            <a:noFill/>
            <a:ln w="1905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 Box 110"/>
            <p:cNvSpPr txBox="1">
              <a:spLocks noChangeArrowheads="1"/>
            </p:cNvSpPr>
            <p:nvPr/>
          </p:nvSpPr>
          <p:spPr bwMode="auto">
            <a:xfrm>
              <a:off x="107" y="1730"/>
              <a:ext cx="549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solidFill>
                    <a:srgbClr val="FF0066"/>
                  </a:solidFill>
                </a:rPr>
                <a:t>GT</a:t>
              </a:r>
            </a:p>
          </p:txBody>
        </p:sp>
        <p:sp>
          <p:nvSpPr>
            <p:cNvPr id="9" name="Text Box 111"/>
            <p:cNvSpPr txBox="1">
              <a:spLocks noChangeArrowheads="1"/>
            </p:cNvSpPr>
            <p:nvPr/>
          </p:nvSpPr>
          <p:spPr bwMode="auto">
            <a:xfrm>
              <a:off x="107" y="2303"/>
              <a:ext cx="50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solidFill>
                    <a:srgbClr val="FF0066"/>
                  </a:solidFill>
                </a:rPr>
                <a:t>KL</a:t>
              </a:r>
            </a:p>
          </p:txBody>
        </p:sp>
      </p:grpSp>
      <p:grpSp>
        <p:nvGrpSpPr>
          <p:cNvPr id="10" name="Group 185"/>
          <p:cNvGrpSpPr>
            <a:grpSpLocks/>
          </p:cNvGrpSpPr>
          <p:nvPr/>
        </p:nvGrpSpPr>
        <p:grpSpPr bwMode="auto">
          <a:xfrm>
            <a:off x="3429000" y="3284539"/>
            <a:ext cx="5562600" cy="2811744"/>
            <a:chOff x="2402" y="1204"/>
            <a:chExt cx="3358" cy="1322"/>
          </a:xfrm>
        </p:grpSpPr>
        <p:grpSp>
          <p:nvGrpSpPr>
            <p:cNvPr id="11" name="Group 178"/>
            <p:cNvGrpSpPr>
              <a:grpSpLocks/>
            </p:cNvGrpSpPr>
            <p:nvPr/>
          </p:nvGrpSpPr>
          <p:grpSpPr bwMode="auto">
            <a:xfrm>
              <a:off x="2402" y="1204"/>
              <a:ext cx="2161" cy="1322"/>
              <a:chOff x="2354" y="1299"/>
              <a:chExt cx="2161" cy="1322"/>
            </a:xfrm>
          </p:grpSpPr>
          <p:sp>
            <p:nvSpPr>
              <p:cNvPr id="22" name="Text Box 90"/>
              <p:cNvSpPr txBox="1">
                <a:spLocks noChangeArrowheads="1"/>
              </p:cNvSpPr>
              <p:nvPr/>
            </p:nvSpPr>
            <p:spPr bwMode="auto">
              <a:xfrm>
                <a:off x="2928" y="1299"/>
                <a:ext cx="392" cy="17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/>
                  <a:t>A</a:t>
                </a:r>
              </a:p>
            </p:txBody>
          </p:sp>
          <p:sp>
            <p:nvSpPr>
              <p:cNvPr id="23" name="Line 89"/>
              <p:cNvSpPr>
                <a:spLocks noChangeShapeType="1"/>
              </p:cNvSpPr>
              <p:nvPr/>
            </p:nvSpPr>
            <p:spPr bwMode="auto">
              <a:xfrm>
                <a:off x="2835" y="2058"/>
                <a:ext cx="881" cy="0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Text Box 91"/>
              <p:cNvSpPr txBox="1">
                <a:spLocks noChangeArrowheads="1"/>
              </p:cNvSpPr>
              <p:nvPr/>
            </p:nvSpPr>
            <p:spPr bwMode="auto">
              <a:xfrm>
                <a:off x="2354" y="2397"/>
                <a:ext cx="392" cy="17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/>
                  <a:t>B</a:t>
                </a:r>
              </a:p>
            </p:txBody>
          </p:sp>
          <p:sp>
            <p:nvSpPr>
              <p:cNvPr id="25" name="Text Box 92"/>
              <p:cNvSpPr txBox="1">
                <a:spLocks noChangeArrowheads="1"/>
              </p:cNvSpPr>
              <p:nvPr/>
            </p:nvSpPr>
            <p:spPr bwMode="auto">
              <a:xfrm>
                <a:off x="4123" y="2447"/>
                <a:ext cx="392" cy="17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/>
                  <a:t>C</a:t>
                </a:r>
              </a:p>
            </p:txBody>
          </p:sp>
          <p:sp>
            <p:nvSpPr>
              <p:cNvPr id="26" name="Text Box 93"/>
              <p:cNvSpPr txBox="1">
                <a:spLocks noChangeArrowheads="1"/>
              </p:cNvSpPr>
              <p:nvPr/>
            </p:nvSpPr>
            <p:spPr bwMode="auto">
              <a:xfrm>
                <a:off x="2574" y="1883"/>
                <a:ext cx="392" cy="3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en-US" sz="3600"/>
              </a:p>
            </p:txBody>
          </p:sp>
          <p:sp>
            <p:nvSpPr>
              <p:cNvPr id="27" name="Text Box 94"/>
              <p:cNvSpPr txBox="1">
                <a:spLocks noChangeArrowheads="1"/>
              </p:cNvSpPr>
              <p:nvPr/>
            </p:nvSpPr>
            <p:spPr bwMode="auto">
              <a:xfrm>
                <a:off x="3660" y="1839"/>
                <a:ext cx="392" cy="3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en-US" sz="3600"/>
              </a:p>
            </p:txBody>
          </p:sp>
          <p:sp>
            <p:nvSpPr>
              <p:cNvPr id="28" name="Freeform 95"/>
              <p:cNvSpPr>
                <a:spLocks/>
              </p:cNvSpPr>
              <p:nvPr/>
            </p:nvSpPr>
            <p:spPr bwMode="auto">
              <a:xfrm rot="-1006715">
                <a:off x="3005" y="1614"/>
                <a:ext cx="180" cy="44"/>
              </a:xfrm>
              <a:custGeom>
                <a:avLst/>
                <a:gdLst>
                  <a:gd name="T0" fmla="*/ 0 w 430"/>
                  <a:gd name="T1" fmla="*/ 0 h 112"/>
                  <a:gd name="T2" fmla="*/ 144 w 430"/>
                  <a:gd name="T3" fmla="*/ 96 h 112"/>
                  <a:gd name="T4" fmla="*/ 287 w 430"/>
                  <a:gd name="T5" fmla="*/ 96 h 112"/>
                  <a:gd name="T6" fmla="*/ 430 w 430"/>
                  <a:gd name="T7" fmla="*/ 0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0" h="112">
                    <a:moveTo>
                      <a:pt x="0" y="0"/>
                    </a:moveTo>
                    <a:cubicBezTo>
                      <a:pt x="48" y="40"/>
                      <a:pt x="96" y="80"/>
                      <a:pt x="144" y="96"/>
                    </a:cubicBezTo>
                    <a:cubicBezTo>
                      <a:pt x="192" y="112"/>
                      <a:pt x="239" y="112"/>
                      <a:pt x="287" y="96"/>
                    </a:cubicBezTo>
                    <a:cubicBezTo>
                      <a:pt x="335" y="80"/>
                      <a:pt x="382" y="40"/>
                      <a:pt x="430" y="0"/>
                    </a:cubicBezTo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 cmpd="sng">
                    <a:solidFill>
                      <a:schemeClr val="tx1"/>
                    </a:solidFill>
                    <a:prstDash val="solid"/>
                    <a:round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" name="Line 96"/>
              <p:cNvSpPr>
                <a:spLocks noChangeShapeType="1"/>
              </p:cNvSpPr>
              <p:nvPr/>
            </p:nvSpPr>
            <p:spPr bwMode="auto">
              <a:xfrm>
                <a:off x="2869" y="1752"/>
                <a:ext cx="129" cy="44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" name="Arc 97"/>
              <p:cNvSpPr>
                <a:spLocks/>
              </p:cNvSpPr>
              <p:nvPr/>
            </p:nvSpPr>
            <p:spPr bwMode="auto">
              <a:xfrm>
                <a:off x="3003" y="1488"/>
                <a:ext cx="165" cy="176"/>
              </a:xfrm>
              <a:custGeom>
                <a:avLst/>
                <a:gdLst>
                  <a:gd name="G0" fmla="+- 13266 0 0"/>
                  <a:gd name="G1" fmla="+- 0 0 0"/>
                  <a:gd name="G2" fmla="+- 21600 0 0"/>
                  <a:gd name="T0" fmla="*/ 32165 w 32165"/>
                  <a:gd name="T1" fmla="*/ 10459 h 21600"/>
                  <a:gd name="T2" fmla="*/ 0 w 32165"/>
                  <a:gd name="T3" fmla="*/ 17046 h 21600"/>
                  <a:gd name="T4" fmla="*/ 13266 w 32165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2165" h="21600" fill="none" extrusionOk="0">
                    <a:moveTo>
                      <a:pt x="32164" y="10458"/>
                    </a:moveTo>
                    <a:cubicBezTo>
                      <a:pt x="28360" y="17333"/>
                      <a:pt x="21123" y="21599"/>
                      <a:pt x="13266" y="21600"/>
                    </a:cubicBezTo>
                    <a:cubicBezTo>
                      <a:pt x="8460" y="21600"/>
                      <a:pt x="3792" y="19997"/>
                      <a:pt x="-1" y="17046"/>
                    </a:cubicBezTo>
                  </a:path>
                  <a:path w="32165" h="21600" stroke="0" extrusionOk="0">
                    <a:moveTo>
                      <a:pt x="32164" y="10458"/>
                    </a:moveTo>
                    <a:cubicBezTo>
                      <a:pt x="28360" y="17333"/>
                      <a:pt x="21123" y="21599"/>
                      <a:pt x="13266" y="21600"/>
                    </a:cubicBezTo>
                    <a:cubicBezTo>
                      <a:pt x="8460" y="21600"/>
                      <a:pt x="3792" y="19997"/>
                      <a:pt x="-1" y="17046"/>
                    </a:cubicBezTo>
                    <a:lnTo>
                      <a:pt x="13266" y="0"/>
                    </a:lnTo>
                    <a:close/>
                  </a:path>
                </a:pathLst>
              </a:custGeom>
              <a:solidFill>
                <a:srgbClr val="6666FF"/>
              </a:soli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" name="Line 175"/>
              <p:cNvSpPr>
                <a:spLocks noChangeShapeType="1"/>
              </p:cNvSpPr>
              <p:nvPr/>
            </p:nvSpPr>
            <p:spPr bwMode="auto">
              <a:xfrm flipH="1">
                <a:off x="2545" y="1491"/>
                <a:ext cx="526" cy="1004"/>
              </a:xfrm>
              <a:prstGeom prst="line">
                <a:avLst/>
              </a:prstGeom>
              <a:noFill/>
              <a:ln w="38100" cap="sq">
                <a:solidFill>
                  <a:srgbClr val="FF0066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" name="Line 176"/>
              <p:cNvSpPr>
                <a:spLocks noChangeShapeType="1"/>
              </p:cNvSpPr>
              <p:nvPr/>
            </p:nvSpPr>
            <p:spPr bwMode="auto">
              <a:xfrm>
                <a:off x="2545" y="2495"/>
                <a:ext cx="1626" cy="0"/>
              </a:xfrm>
              <a:prstGeom prst="line">
                <a:avLst/>
              </a:prstGeom>
              <a:noFill/>
              <a:ln w="1905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" name="Line 177"/>
              <p:cNvSpPr>
                <a:spLocks noChangeShapeType="1"/>
              </p:cNvSpPr>
              <p:nvPr/>
            </p:nvSpPr>
            <p:spPr bwMode="auto">
              <a:xfrm>
                <a:off x="3071" y="1491"/>
                <a:ext cx="1100" cy="1004"/>
              </a:xfrm>
              <a:prstGeom prst="line">
                <a:avLst/>
              </a:prstGeom>
              <a:noFill/>
              <a:ln w="38100" cap="sq">
                <a:solidFill>
                  <a:srgbClr val="0000EE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" name="Group 184"/>
            <p:cNvGrpSpPr>
              <a:grpSpLocks/>
            </p:cNvGrpSpPr>
            <p:nvPr/>
          </p:nvGrpSpPr>
          <p:grpSpPr bwMode="auto">
            <a:xfrm>
              <a:off x="4086" y="1299"/>
              <a:ext cx="1674" cy="939"/>
              <a:chOff x="4086" y="1395"/>
              <a:chExt cx="1674" cy="939"/>
            </a:xfrm>
          </p:grpSpPr>
          <p:sp>
            <p:nvSpPr>
              <p:cNvPr id="13" name="Text Box 100"/>
              <p:cNvSpPr txBox="1">
                <a:spLocks noChangeArrowheads="1"/>
              </p:cNvSpPr>
              <p:nvPr/>
            </p:nvSpPr>
            <p:spPr bwMode="auto">
              <a:xfrm>
                <a:off x="4421" y="1395"/>
                <a:ext cx="443" cy="17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/>
                  <a:t>A’</a:t>
                </a:r>
              </a:p>
            </p:txBody>
          </p:sp>
          <p:sp>
            <p:nvSpPr>
              <p:cNvPr id="14" name="Text Box 101"/>
              <p:cNvSpPr txBox="1">
                <a:spLocks noChangeArrowheads="1"/>
              </p:cNvSpPr>
              <p:nvPr/>
            </p:nvSpPr>
            <p:spPr bwMode="auto">
              <a:xfrm>
                <a:off x="4086" y="2160"/>
                <a:ext cx="443" cy="17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/>
                  <a:t>B’</a:t>
                </a:r>
              </a:p>
            </p:txBody>
          </p:sp>
          <p:sp>
            <p:nvSpPr>
              <p:cNvPr id="15" name="Text Box 102"/>
              <p:cNvSpPr txBox="1">
                <a:spLocks noChangeArrowheads="1"/>
              </p:cNvSpPr>
              <p:nvPr/>
            </p:nvSpPr>
            <p:spPr bwMode="auto">
              <a:xfrm>
                <a:off x="5317" y="2128"/>
                <a:ext cx="443" cy="17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/>
                  <a:t>C’</a:t>
                </a:r>
              </a:p>
            </p:txBody>
          </p:sp>
          <p:sp>
            <p:nvSpPr>
              <p:cNvPr id="16" name="Freeform 103"/>
              <p:cNvSpPr>
                <a:spLocks/>
              </p:cNvSpPr>
              <p:nvPr/>
            </p:nvSpPr>
            <p:spPr bwMode="auto">
              <a:xfrm rot="-1006715">
                <a:off x="4519" y="1751"/>
                <a:ext cx="204" cy="51"/>
              </a:xfrm>
              <a:custGeom>
                <a:avLst/>
                <a:gdLst>
                  <a:gd name="T0" fmla="*/ 0 w 430"/>
                  <a:gd name="T1" fmla="*/ 0 h 112"/>
                  <a:gd name="T2" fmla="*/ 144 w 430"/>
                  <a:gd name="T3" fmla="*/ 96 h 112"/>
                  <a:gd name="T4" fmla="*/ 287 w 430"/>
                  <a:gd name="T5" fmla="*/ 96 h 112"/>
                  <a:gd name="T6" fmla="*/ 430 w 430"/>
                  <a:gd name="T7" fmla="*/ 0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0" h="112">
                    <a:moveTo>
                      <a:pt x="0" y="0"/>
                    </a:moveTo>
                    <a:cubicBezTo>
                      <a:pt x="48" y="40"/>
                      <a:pt x="96" y="80"/>
                      <a:pt x="144" y="96"/>
                    </a:cubicBezTo>
                    <a:cubicBezTo>
                      <a:pt x="192" y="112"/>
                      <a:pt x="239" y="112"/>
                      <a:pt x="287" y="96"/>
                    </a:cubicBezTo>
                    <a:cubicBezTo>
                      <a:pt x="335" y="80"/>
                      <a:pt x="382" y="40"/>
                      <a:pt x="430" y="0"/>
                    </a:cubicBezTo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 cmpd="sng">
                    <a:solidFill>
                      <a:schemeClr val="tx1"/>
                    </a:solidFill>
                    <a:prstDash val="solid"/>
                    <a:round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Line 104"/>
              <p:cNvSpPr>
                <a:spLocks noChangeShapeType="1"/>
              </p:cNvSpPr>
              <p:nvPr/>
            </p:nvSpPr>
            <p:spPr bwMode="auto">
              <a:xfrm>
                <a:off x="4383" y="1868"/>
                <a:ext cx="148" cy="52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Arc 105"/>
              <p:cNvSpPr>
                <a:spLocks/>
              </p:cNvSpPr>
              <p:nvPr/>
            </p:nvSpPr>
            <p:spPr bwMode="auto">
              <a:xfrm>
                <a:off x="4520" y="1594"/>
                <a:ext cx="135" cy="120"/>
              </a:xfrm>
              <a:custGeom>
                <a:avLst/>
                <a:gdLst>
                  <a:gd name="G0" fmla="+- 8879 0 0"/>
                  <a:gd name="G1" fmla="+- 0 0 0"/>
                  <a:gd name="G2" fmla="+- 21600 0 0"/>
                  <a:gd name="T0" fmla="*/ 25701 w 25701"/>
                  <a:gd name="T1" fmla="*/ 13549 h 21600"/>
                  <a:gd name="T2" fmla="*/ 0 w 25701"/>
                  <a:gd name="T3" fmla="*/ 19691 h 21600"/>
                  <a:gd name="T4" fmla="*/ 8879 w 25701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5701" h="21600" fill="none" extrusionOk="0">
                    <a:moveTo>
                      <a:pt x="25701" y="13549"/>
                    </a:moveTo>
                    <a:cubicBezTo>
                      <a:pt x="21600" y="18639"/>
                      <a:pt x="15415" y="21599"/>
                      <a:pt x="8879" y="21600"/>
                    </a:cubicBezTo>
                    <a:cubicBezTo>
                      <a:pt x="5817" y="21600"/>
                      <a:pt x="2790" y="20949"/>
                      <a:pt x="0" y="19690"/>
                    </a:cubicBezTo>
                  </a:path>
                  <a:path w="25701" h="21600" stroke="0" extrusionOk="0">
                    <a:moveTo>
                      <a:pt x="25701" y="13549"/>
                    </a:moveTo>
                    <a:cubicBezTo>
                      <a:pt x="21600" y="18639"/>
                      <a:pt x="15415" y="21599"/>
                      <a:pt x="8879" y="21600"/>
                    </a:cubicBezTo>
                    <a:cubicBezTo>
                      <a:pt x="5817" y="21600"/>
                      <a:pt x="2790" y="20949"/>
                      <a:pt x="0" y="19690"/>
                    </a:cubicBezTo>
                    <a:lnTo>
                      <a:pt x="8879" y="0"/>
                    </a:lnTo>
                    <a:close/>
                  </a:path>
                </a:pathLst>
              </a:custGeom>
              <a:solidFill>
                <a:srgbClr val="6666FF"/>
              </a:soli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" name="Line 179"/>
              <p:cNvSpPr>
                <a:spLocks noChangeShapeType="1"/>
              </p:cNvSpPr>
              <p:nvPr/>
            </p:nvSpPr>
            <p:spPr bwMode="auto">
              <a:xfrm flipH="1">
                <a:off x="4314" y="1610"/>
                <a:ext cx="247" cy="693"/>
              </a:xfrm>
              <a:prstGeom prst="line">
                <a:avLst/>
              </a:prstGeom>
              <a:noFill/>
              <a:ln w="38100" cap="sq">
                <a:solidFill>
                  <a:srgbClr val="FF0066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Line 182"/>
              <p:cNvSpPr>
                <a:spLocks noChangeShapeType="1"/>
              </p:cNvSpPr>
              <p:nvPr/>
            </p:nvSpPr>
            <p:spPr bwMode="auto">
              <a:xfrm flipH="1" flipV="1">
                <a:off x="4577" y="1602"/>
                <a:ext cx="741" cy="701"/>
              </a:xfrm>
              <a:prstGeom prst="line">
                <a:avLst/>
              </a:prstGeom>
              <a:noFill/>
              <a:ln w="38100" cap="sq">
                <a:solidFill>
                  <a:srgbClr val="0000EE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Line 183"/>
              <p:cNvSpPr>
                <a:spLocks noChangeShapeType="1"/>
              </p:cNvSpPr>
              <p:nvPr/>
            </p:nvSpPr>
            <p:spPr bwMode="auto">
              <a:xfrm>
                <a:off x="4314" y="2303"/>
                <a:ext cx="1004" cy="0"/>
              </a:xfrm>
              <a:prstGeom prst="line">
                <a:avLst/>
              </a:prstGeom>
              <a:noFill/>
              <a:ln w="1905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34" name="Text Box 112"/>
          <p:cNvSpPr txBox="1">
            <a:spLocks noChangeArrowheads="1"/>
          </p:cNvSpPr>
          <p:nvPr/>
        </p:nvSpPr>
        <p:spPr bwMode="auto">
          <a:xfrm>
            <a:off x="847733" y="3429001"/>
            <a:ext cx="242887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ym typeface="Wingdings 3" pitchFamily="18" charset="2"/>
              </a:rPr>
              <a:t>ABC và A’B’C’</a:t>
            </a:r>
          </a:p>
        </p:txBody>
      </p:sp>
      <p:graphicFrame>
        <p:nvGraphicFramePr>
          <p:cNvPr id="35" name="Object 1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1828548"/>
              </p:ext>
            </p:extLst>
          </p:nvPr>
        </p:nvGraphicFramePr>
        <p:xfrm>
          <a:off x="887417" y="3960815"/>
          <a:ext cx="1362075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863225" imgH="393529" progId="">
                  <p:embed/>
                </p:oleObj>
              </mc:Choice>
              <mc:Fallback>
                <p:oleObj name="Equation" r:id="rId2" imgW="863225" imgH="393529" progId="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7417" y="3960815"/>
                        <a:ext cx="1362075" cy="622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6" name="Group 123"/>
          <p:cNvGrpSpPr>
            <a:grpSpLocks/>
          </p:cNvGrpSpPr>
          <p:nvPr/>
        </p:nvGrpSpPr>
        <p:grpSpPr bwMode="auto">
          <a:xfrm>
            <a:off x="923933" y="4587879"/>
            <a:ext cx="2505075" cy="654051"/>
            <a:chOff x="2067" y="2758"/>
            <a:chExt cx="1578" cy="412"/>
          </a:xfrm>
        </p:grpSpPr>
        <p:sp>
          <p:nvSpPr>
            <p:cNvPr id="37" name="Text Box 116"/>
            <p:cNvSpPr txBox="1">
              <a:spLocks noChangeArrowheads="1"/>
            </p:cNvSpPr>
            <p:nvPr/>
          </p:nvSpPr>
          <p:spPr bwMode="auto">
            <a:xfrm>
              <a:off x="2067" y="2925"/>
              <a:ext cx="1578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ym typeface="Wingdings 3" pitchFamily="18" charset="2"/>
                </a:rPr>
                <a:t>A’B’C’     ABC </a:t>
              </a:r>
              <a:endParaRPr lang="en-US"/>
            </a:p>
          </p:txBody>
        </p:sp>
        <p:sp>
          <p:nvSpPr>
            <p:cNvPr id="38" name="Text Box 117"/>
            <p:cNvSpPr txBox="1">
              <a:spLocks noChangeArrowheads="1"/>
            </p:cNvSpPr>
            <p:nvPr/>
          </p:nvSpPr>
          <p:spPr bwMode="auto">
            <a:xfrm rot="16200000">
              <a:off x="2556" y="2847"/>
              <a:ext cx="412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S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2133601" y="4038606"/>
                <a:ext cx="1163011" cy="4113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; </m:t>
                      </m:r>
                      <m:acc>
                        <m:accPr>
                          <m:chr m:val="̂"/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𝐴</m:t>
                          </m:r>
                        </m:e>
                      </m:acc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</m:e>
                      </m:acc>
                    </m:oMath>
                  </m:oMathPara>
                </a14:m>
                <a:endParaRPr lang="en-US" sz="200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3601" y="4038606"/>
                <a:ext cx="1163011" cy="411395"/>
              </a:xfrm>
              <a:prstGeom prst="rect">
                <a:avLst/>
              </a:prstGeom>
              <a:blipFill rotWithShape="1">
                <a:blip r:embed="rId5"/>
                <a:stretch>
                  <a:fillRect t="-8955" r="-298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23673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4" grpId="0"/>
      <p:bldP spid="3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AutoShape 4"/>
          <p:cNvSpPr>
            <a:spLocks noChangeArrowheads="1"/>
          </p:cNvSpPr>
          <p:nvPr/>
        </p:nvSpPr>
        <p:spPr bwMode="auto">
          <a:xfrm>
            <a:off x="2284413" y="2432054"/>
            <a:ext cx="2233612" cy="2139951"/>
          </a:xfrm>
          <a:prstGeom prst="triangle">
            <a:avLst>
              <a:gd name="adj" fmla="val 24958"/>
            </a:avLst>
          </a:prstGeom>
          <a:noFill/>
          <a:ln w="38100">
            <a:solidFill>
              <a:srgbClr val="FF0066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3" name="AutoShape 5"/>
          <p:cNvSpPr>
            <a:spLocks noChangeArrowheads="1"/>
          </p:cNvSpPr>
          <p:nvPr/>
        </p:nvSpPr>
        <p:spPr bwMode="auto">
          <a:xfrm>
            <a:off x="5237163" y="2501903"/>
            <a:ext cx="1223962" cy="1079500"/>
          </a:xfrm>
          <a:prstGeom prst="triangle">
            <a:avLst>
              <a:gd name="adj" fmla="val 24958"/>
            </a:avLst>
          </a:prstGeom>
          <a:noFill/>
          <a:ln w="38100">
            <a:solidFill>
              <a:srgbClr val="FF0066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2593975" y="1935163"/>
            <a:ext cx="44435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dirty="0">
                <a:solidFill>
                  <a:srgbClr val="3333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A</a:t>
            </a:r>
            <a:endParaRPr lang="vi-VN" sz="2800" dirty="0">
              <a:solidFill>
                <a:srgbClr val="3333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7" name="Text Box 7"/>
          <p:cNvSpPr txBox="1">
            <a:spLocks noChangeArrowheads="1"/>
          </p:cNvSpPr>
          <p:nvPr/>
        </p:nvSpPr>
        <p:spPr bwMode="auto">
          <a:xfrm>
            <a:off x="4424363" y="4297363"/>
            <a:ext cx="42351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dirty="0">
                <a:solidFill>
                  <a:srgbClr val="3333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</a:t>
            </a:r>
            <a:endParaRPr lang="vi-VN" sz="2800" dirty="0">
              <a:solidFill>
                <a:srgbClr val="3333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8" name="Text Box 8"/>
          <p:cNvSpPr txBox="1">
            <a:spLocks noChangeArrowheads="1"/>
          </p:cNvSpPr>
          <p:nvPr/>
        </p:nvSpPr>
        <p:spPr bwMode="auto">
          <a:xfrm>
            <a:off x="1828800" y="4297363"/>
            <a:ext cx="42351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dirty="0">
                <a:solidFill>
                  <a:srgbClr val="3333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B</a:t>
            </a:r>
            <a:endParaRPr lang="vi-VN" sz="2800" dirty="0">
              <a:solidFill>
                <a:srgbClr val="3333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9" name="Text Box 9"/>
          <p:cNvSpPr txBox="1">
            <a:spLocks noChangeArrowheads="1"/>
          </p:cNvSpPr>
          <p:nvPr/>
        </p:nvSpPr>
        <p:spPr bwMode="auto">
          <a:xfrm>
            <a:off x="5254633" y="1981200"/>
            <a:ext cx="52475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dirty="0">
                <a:solidFill>
                  <a:srgbClr val="3333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A’</a:t>
            </a:r>
            <a:endParaRPr lang="vi-VN" sz="2800" dirty="0">
              <a:solidFill>
                <a:srgbClr val="3333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6338896" y="3429000"/>
            <a:ext cx="54373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dirty="0">
                <a:solidFill>
                  <a:srgbClr val="3333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C’</a:t>
            </a:r>
            <a:endParaRPr lang="vi-VN" sz="2800" dirty="0">
              <a:solidFill>
                <a:srgbClr val="3333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91" name="Text Box 11"/>
          <p:cNvSpPr txBox="1">
            <a:spLocks noChangeArrowheads="1"/>
          </p:cNvSpPr>
          <p:nvPr/>
        </p:nvSpPr>
        <p:spPr bwMode="auto">
          <a:xfrm>
            <a:off x="4787903" y="3505200"/>
            <a:ext cx="54373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dirty="0">
                <a:solidFill>
                  <a:srgbClr val="3333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B’</a:t>
            </a:r>
            <a:endParaRPr lang="vi-VN" sz="2800" dirty="0">
              <a:solidFill>
                <a:srgbClr val="3333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60" name="TextBox 24"/>
          <p:cNvSpPr txBox="1">
            <a:spLocks noChangeArrowheads="1"/>
          </p:cNvSpPr>
          <p:nvPr/>
        </p:nvSpPr>
        <p:spPr bwMode="auto">
          <a:xfrm>
            <a:off x="685801" y="304800"/>
            <a:ext cx="185178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u="sng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2800" b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b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:</a:t>
            </a: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381000" y="762008"/>
            <a:ext cx="807720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∆A’B’C’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∆ABC có                   thì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thêm</a:t>
            </a:r>
            <a:endParaRPr lang="en-US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điều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∆A’B’C’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∆ABC?</a:t>
            </a:r>
          </a:p>
        </p:txBody>
      </p:sp>
      <p:graphicFrame>
        <p:nvGraphicFramePr>
          <p:cNvPr id="2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695278"/>
              </p:ext>
            </p:extLst>
          </p:nvPr>
        </p:nvGraphicFramePr>
        <p:xfrm>
          <a:off x="4627562" y="762003"/>
          <a:ext cx="1412876" cy="7989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799753" imgH="393529" progId="Equation.3">
                  <p:embed/>
                </p:oleObj>
              </mc:Choice>
              <mc:Fallback>
                <p:oleObj name="Equation" r:id="rId2" imgW="799753" imgH="393529" progId="Equation.3">
                  <p:embed/>
                  <p:pic>
                    <p:nvPicPr>
                      <p:cNvPr id="0" name="Picture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27562" y="762003"/>
                        <a:ext cx="1412876" cy="79894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Arc 29"/>
          <p:cNvSpPr/>
          <p:nvPr/>
        </p:nvSpPr>
        <p:spPr>
          <a:xfrm>
            <a:off x="2136775" y="4038600"/>
            <a:ext cx="685800" cy="914400"/>
          </a:xfrm>
          <a:prstGeom prst="arc">
            <a:avLst>
              <a:gd name="adj1" fmla="val 15474322"/>
              <a:gd name="adj2" fmla="val 449103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280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Arc 30"/>
          <p:cNvSpPr/>
          <p:nvPr/>
        </p:nvSpPr>
        <p:spPr>
          <a:xfrm>
            <a:off x="5108575" y="3200400"/>
            <a:ext cx="457200" cy="685800"/>
          </a:xfrm>
          <a:prstGeom prst="arc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280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381000" y="5002656"/>
            <a:ext cx="784860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∆A’B’C’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∆ABC có                   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thêm</a:t>
            </a:r>
            <a:endParaRPr lang="en-US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8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iều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∆A’B’C’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∆</a:t>
            </a:r>
            <a:r>
              <a:rPr lang="en-US" sz="28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ABC?</a:t>
            </a:r>
            <a:endParaRPr lang="en-US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2025868"/>
              </p:ext>
            </p:extLst>
          </p:nvPr>
        </p:nvGraphicFramePr>
        <p:xfrm>
          <a:off x="4572000" y="4945281"/>
          <a:ext cx="1638300" cy="8064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799753" imgH="393529" progId="Equation.3">
                  <p:embed/>
                </p:oleObj>
              </mc:Choice>
              <mc:Fallback>
                <p:oleObj name="Equation" r:id="rId4" imgW="799753" imgH="393529" progId="Equation.3">
                  <p:embed/>
                  <p:pic>
                    <p:nvPicPr>
                      <p:cNvPr id="0" name="Picture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4945281"/>
                        <a:ext cx="1638300" cy="80645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" name="Freeform 40"/>
          <p:cNvSpPr/>
          <p:nvPr/>
        </p:nvSpPr>
        <p:spPr>
          <a:xfrm>
            <a:off x="3700463" y="3981451"/>
            <a:ext cx="414337" cy="573088"/>
          </a:xfrm>
          <a:custGeom>
            <a:avLst/>
            <a:gdLst>
              <a:gd name="connsiteX0" fmla="*/ 164690 w 415413"/>
              <a:gd name="connsiteY0" fmla="*/ 572730 h 572730"/>
              <a:gd name="connsiteX1" fmla="*/ 31955 w 415413"/>
              <a:gd name="connsiteY1" fmla="*/ 204020 h 572730"/>
              <a:gd name="connsiteX2" fmla="*/ 356419 w 415413"/>
              <a:gd name="connsiteY2" fmla="*/ 27039 h 572730"/>
              <a:gd name="connsiteX3" fmla="*/ 385916 w 415413"/>
              <a:gd name="connsiteY3" fmla="*/ 41788 h 572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5413" h="572730">
                <a:moveTo>
                  <a:pt x="164690" y="572730"/>
                </a:moveTo>
                <a:cubicBezTo>
                  <a:pt x="82345" y="433849"/>
                  <a:pt x="0" y="294969"/>
                  <a:pt x="31955" y="204020"/>
                </a:cubicBezTo>
                <a:cubicBezTo>
                  <a:pt x="63910" y="113072"/>
                  <a:pt x="297426" y="54078"/>
                  <a:pt x="356419" y="27039"/>
                </a:cubicBezTo>
                <a:cubicBezTo>
                  <a:pt x="415413" y="0"/>
                  <a:pt x="400664" y="20894"/>
                  <a:pt x="385916" y="41788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280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Freeform 41"/>
          <p:cNvSpPr/>
          <p:nvPr/>
        </p:nvSpPr>
        <p:spPr>
          <a:xfrm>
            <a:off x="5929313" y="3213103"/>
            <a:ext cx="222250" cy="382588"/>
          </a:xfrm>
          <a:custGeom>
            <a:avLst/>
            <a:gdLst>
              <a:gd name="connsiteX0" fmla="*/ 132735 w 221225"/>
              <a:gd name="connsiteY0" fmla="*/ 383458 h 383458"/>
              <a:gd name="connsiteX1" fmla="*/ 14748 w 221225"/>
              <a:gd name="connsiteY1" fmla="*/ 103239 h 383458"/>
              <a:gd name="connsiteX2" fmla="*/ 221225 w 221225"/>
              <a:gd name="connsiteY2" fmla="*/ 29497 h 383458"/>
              <a:gd name="connsiteX3" fmla="*/ 221225 w 221225"/>
              <a:gd name="connsiteY3" fmla="*/ 29497 h 383458"/>
              <a:gd name="connsiteX4" fmla="*/ 221225 w 221225"/>
              <a:gd name="connsiteY4" fmla="*/ 0 h 383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1225" h="383458">
                <a:moveTo>
                  <a:pt x="132735" y="383458"/>
                </a:moveTo>
                <a:cubicBezTo>
                  <a:pt x="66367" y="272845"/>
                  <a:pt x="0" y="162232"/>
                  <a:pt x="14748" y="103239"/>
                </a:cubicBezTo>
                <a:cubicBezTo>
                  <a:pt x="29496" y="44246"/>
                  <a:pt x="221225" y="29497"/>
                  <a:pt x="221225" y="29497"/>
                </a:cubicBezTo>
                <a:lnTo>
                  <a:pt x="221225" y="29497"/>
                </a:lnTo>
                <a:lnTo>
                  <a:pt x="221225" y="0"/>
                </a:ln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280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685808" y="2895600"/>
                <a:ext cx="1354757" cy="661195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𝐵</m:t>
                          </m:r>
                        </m:e>
                      </m:acc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p>
                            <m:sSupPr>
                              <m:ctrlP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𝐵</m:t>
                              </m:r>
                            </m:e>
                            <m:sup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</m:e>
                      </m:acc>
                    </m:oMath>
                  </m:oMathPara>
                </a14:m>
                <a:endParaRPr lang="en-US" sz="240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8" y="2895600"/>
                <a:ext cx="1354757" cy="661195"/>
              </a:xfrm>
              <a:prstGeom prst="rect">
                <a:avLst/>
              </a:prstGeom>
              <a:blipFill rotWithShape="1">
                <a:blip r:embed="rId7"/>
                <a:stretch>
                  <a:fillRect r="-482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6951051" y="2920205"/>
                <a:ext cx="1354757" cy="661195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𝐶</m:t>
                          </m:r>
                        </m:e>
                      </m:acc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p>
                            <m:sSupPr>
                              <m:ctrlP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𝐶</m:t>
                              </m:r>
                            </m:e>
                            <m:sup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</m:e>
                      </m:acc>
                    </m:oMath>
                  </m:oMathPara>
                </a14:m>
                <a:endParaRPr lang="en-US" sz="240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1051" y="2920205"/>
                <a:ext cx="1354757" cy="661195"/>
              </a:xfrm>
              <a:prstGeom prst="rect">
                <a:avLst/>
              </a:prstGeom>
              <a:blipFill rotWithShape="1">
                <a:blip r:embed="rId8"/>
                <a:stretch>
                  <a:fillRect r="-480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29000680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4" grpId="0"/>
      <p:bldP spid="2" grpId="0" animBg="1"/>
      <p:bldP spid="2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667562" y="609605"/>
            <a:ext cx="870503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400" err="1"/>
              <a:t>Chỉ</a:t>
            </a:r>
            <a:r>
              <a:rPr lang="en-US" sz="2400"/>
              <a:t> </a:t>
            </a:r>
            <a:r>
              <a:rPr lang="en-US" sz="2400" err="1"/>
              <a:t>ra</a:t>
            </a:r>
            <a:r>
              <a:rPr lang="en-US" sz="2400"/>
              <a:t> </a:t>
            </a:r>
            <a:r>
              <a:rPr lang="en-US" sz="2400" err="1"/>
              <a:t>các</a:t>
            </a:r>
            <a:r>
              <a:rPr lang="en-US" sz="2400"/>
              <a:t> </a:t>
            </a:r>
            <a:r>
              <a:rPr lang="en-US" sz="2400" err="1"/>
              <a:t>cặp</a:t>
            </a:r>
            <a:r>
              <a:rPr lang="en-US" sz="2400"/>
              <a:t> tam </a:t>
            </a:r>
            <a:r>
              <a:rPr lang="en-US" sz="2400" err="1"/>
              <a:t>giác</a:t>
            </a:r>
            <a:r>
              <a:rPr lang="en-US" sz="2400"/>
              <a:t> </a:t>
            </a:r>
            <a:r>
              <a:rPr lang="en-US" sz="2400" err="1"/>
              <a:t>đồng</a:t>
            </a:r>
            <a:r>
              <a:rPr lang="en-US" sz="2400"/>
              <a:t> </a:t>
            </a:r>
            <a:r>
              <a:rPr lang="en-US" sz="2400" err="1"/>
              <a:t>dạng</a:t>
            </a:r>
            <a:r>
              <a:rPr lang="en-US" sz="2400"/>
              <a:t> </a:t>
            </a:r>
            <a:r>
              <a:rPr lang="en-US" sz="2400" err="1"/>
              <a:t>với</a:t>
            </a:r>
            <a:r>
              <a:rPr lang="en-US" sz="2400"/>
              <a:t> </a:t>
            </a:r>
            <a:r>
              <a:rPr lang="en-US" sz="2400" err="1"/>
              <a:t>nhau</a:t>
            </a:r>
            <a:r>
              <a:rPr lang="en-US" sz="2400"/>
              <a:t> </a:t>
            </a:r>
            <a:r>
              <a:rPr lang="en-US" sz="2400" err="1"/>
              <a:t>từ</a:t>
            </a:r>
            <a:r>
              <a:rPr lang="en-US" sz="2400"/>
              <a:t> </a:t>
            </a:r>
            <a:r>
              <a:rPr lang="en-US" sz="2400" err="1"/>
              <a:t>các</a:t>
            </a:r>
            <a:r>
              <a:rPr lang="en-US" sz="2400"/>
              <a:t> tam </a:t>
            </a:r>
            <a:r>
              <a:rPr lang="en-US" sz="2400" err="1"/>
              <a:t>giác</a:t>
            </a:r>
            <a:r>
              <a:rPr lang="en-US" sz="2400"/>
              <a:t> </a:t>
            </a:r>
            <a:r>
              <a:rPr lang="en-US" sz="2400" err="1"/>
              <a:t>sau</a:t>
            </a:r>
            <a:r>
              <a:rPr lang="en-US" sz="2400"/>
              <a:t> </a:t>
            </a:r>
            <a:r>
              <a:rPr lang="en-US" sz="2400" err="1"/>
              <a:t>đây</a:t>
            </a:r>
            <a:r>
              <a:rPr lang="en-US" sz="2400"/>
              <a:t>:</a:t>
            </a: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83993" y="610510"/>
            <a:ext cx="509938" cy="461665"/>
          </a:xfrm>
          <a:prstGeom prst="rect">
            <a:avLst/>
          </a:prstGeom>
          <a:noFill/>
          <a:ln w="28575" algn="ctr">
            <a:solidFill>
              <a:srgbClr val="66FF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400" b="1">
                <a:solidFill>
                  <a:srgbClr val="FF0000"/>
                </a:solidFill>
                <a:cs typeface="Times New Roman" pitchFamily="18" charset="0"/>
              </a:rPr>
              <a:t>?2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84000" y="163202"/>
            <a:ext cx="217820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400" b="1" u="sng">
                <a:cs typeface="Times New Roman" pitchFamily="18" charset="0"/>
              </a:rPr>
              <a:t>2. </a:t>
            </a:r>
            <a:r>
              <a:rPr lang="en-US" sz="2400" b="1" u="sng" err="1">
                <a:cs typeface="Times New Roman" pitchFamily="18" charset="0"/>
              </a:rPr>
              <a:t>Áp</a:t>
            </a:r>
            <a:r>
              <a:rPr lang="en-US" sz="2400" b="1" u="sng">
                <a:cs typeface="Times New Roman" pitchFamily="18" charset="0"/>
              </a:rPr>
              <a:t> </a:t>
            </a:r>
            <a:r>
              <a:rPr lang="en-US" sz="2400" b="1" u="sng" err="1">
                <a:cs typeface="Times New Roman" pitchFamily="18" charset="0"/>
              </a:rPr>
              <a:t>dụng</a:t>
            </a:r>
            <a:r>
              <a:rPr lang="en-US" sz="2400" b="1" u="sng">
                <a:cs typeface="Times New Roman" pitchFamily="18" charset="0"/>
              </a:rPr>
              <a:t>:</a:t>
            </a: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4129715" y="2895600"/>
            <a:ext cx="105189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800" b="1" u="sng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800" b="1" u="sng" baseline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800" baseline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baseline="0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 Box 63"/>
          <p:cNvSpPr txBox="1">
            <a:spLocks noChangeArrowheads="1"/>
          </p:cNvSpPr>
          <p:nvPr/>
        </p:nvSpPr>
        <p:spPr bwMode="auto">
          <a:xfrm>
            <a:off x="381000" y="4038605"/>
            <a:ext cx="1143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aseline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Do : </a:t>
            </a:r>
          </a:p>
        </p:txBody>
      </p:sp>
      <p:graphicFrame>
        <p:nvGraphicFramePr>
          <p:cNvPr id="8" name="Object 6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7008342"/>
              </p:ext>
            </p:extLst>
          </p:nvPr>
        </p:nvGraphicFramePr>
        <p:xfrm>
          <a:off x="337146" y="4659869"/>
          <a:ext cx="3777654" cy="8297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739900" imgH="393700" progId="">
                  <p:embed/>
                </p:oleObj>
              </mc:Choice>
              <mc:Fallback>
                <p:oleObj name="Equation" r:id="rId2" imgW="1739900" imgH="393700" progId="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7146" y="4659869"/>
                        <a:ext cx="3777654" cy="82970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" name="Group 78"/>
          <p:cNvGrpSpPr>
            <a:grpSpLocks/>
          </p:cNvGrpSpPr>
          <p:nvPr/>
        </p:nvGrpSpPr>
        <p:grpSpPr bwMode="auto">
          <a:xfrm>
            <a:off x="2667000" y="914923"/>
            <a:ext cx="2890566" cy="2151529"/>
            <a:chOff x="1410" y="1296"/>
            <a:chExt cx="2615" cy="1791"/>
          </a:xfrm>
        </p:grpSpPr>
        <p:sp>
          <p:nvSpPr>
            <p:cNvPr id="10" name="AutoShape 79"/>
            <p:cNvSpPr>
              <a:spLocks noChangeArrowheads="1"/>
            </p:cNvSpPr>
            <p:nvPr/>
          </p:nvSpPr>
          <p:spPr bwMode="auto">
            <a:xfrm>
              <a:off x="1697" y="1646"/>
              <a:ext cx="1960" cy="1052"/>
            </a:xfrm>
            <a:prstGeom prst="triangle">
              <a:avLst>
                <a:gd name="adj" fmla="val 20463"/>
              </a:avLst>
            </a:prstGeom>
            <a:noFill/>
            <a:ln w="28575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en-US" altLang="en-US" sz="2800" baseline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Text Box 80"/>
            <p:cNvSpPr txBox="1">
              <a:spLocks noChangeArrowheads="1"/>
            </p:cNvSpPr>
            <p:nvPr/>
          </p:nvSpPr>
          <p:spPr bwMode="auto">
            <a:xfrm>
              <a:off x="2081" y="1296"/>
              <a:ext cx="476" cy="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800" baseline="0">
                  <a:latin typeface="Times New Roman" pitchFamily="18" charset="0"/>
                  <a:cs typeface="Times New Roman" pitchFamily="18" charset="0"/>
                </a:rPr>
                <a:t>E</a:t>
              </a:r>
            </a:p>
          </p:txBody>
        </p:sp>
        <p:sp>
          <p:nvSpPr>
            <p:cNvPr id="12" name="Text Box 81"/>
            <p:cNvSpPr txBox="1">
              <a:spLocks noChangeArrowheads="1"/>
            </p:cNvSpPr>
            <p:nvPr/>
          </p:nvSpPr>
          <p:spPr bwMode="auto">
            <a:xfrm>
              <a:off x="1410" y="2603"/>
              <a:ext cx="478" cy="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800" baseline="0">
                  <a:latin typeface="Times New Roman" pitchFamily="18" charset="0"/>
                  <a:cs typeface="Times New Roman" pitchFamily="18" charset="0"/>
                </a:rPr>
                <a:t>D</a:t>
              </a:r>
            </a:p>
          </p:txBody>
        </p:sp>
        <p:sp>
          <p:nvSpPr>
            <p:cNvPr id="13" name="Text Box 82"/>
            <p:cNvSpPr txBox="1">
              <a:spLocks noChangeArrowheads="1"/>
            </p:cNvSpPr>
            <p:nvPr/>
          </p:nvSpPr>
          <p:spPr bwMode="auto">
            <a:xfrm>
              <a:off x="3547" y="2603"/>
              <a:ext cx="478" cy="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800" baseline="0">
                  <a:latin typeface="Times New Roman" pitchFamily="18" charset="0"/>
                  <a:cs typeface="Times New Roman" pitchFamily="18" charset="0"/>
                </a:rPr>
                <a:t> F</a:t>
              </a:r>
            </a:p>
          </p:txBody>
        </p:sp>
        <p:sp>
          <p:nvSpPr>
            <p:cNvPr id="14" name="Text Box 83"/>
            <p:cNvSpPr txBox="1">
              <a:spLocks noChangeArrowheads="1"/>
            </p:cNvSpPr>
            <p:nvPr/>
          </p:nvSpPr>
          <p:spPr bwMode="auto">
            <a:xfrm>
              <a:off x="1648" y="1981"/>
              <a:ext cx="479" cy="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800" b="1" baseline="0">
                  <a:solidFill>
                    <a:srgbClr val="CC0000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</a:p>
          </p:txBody>
        </p:sp>
        <p:sp>
          <p:nvSpPr>
            <p:cNvPr id="15" name="Text Box 84"/>
            <p:cNvSpPr txBox="1">
              <a:spLocks noChangeArrowheads="1"/>
            </p:cNvSpPr>
            <p:nvPr/>
          </p:nvSpPr>
          <p:spPr bwMode="auto">
            <a:xfrm>
              <a:off x="2365" y="2651"/>
              <a:ext cx="478" cy="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800" b="1" baseline="0">
                  <a:solidFill>
                    <a:srgbClr val="CC0000"/>
                  </a:solidFill>
                  <a:latin typeface="Times New Roman" pitchFamily="18" charset="0"/>
                  <a:cs typeface="Times New Roman" pitchFamily="18" charset="0"/>
                </a:rPr>
                <a:t>6</a:t>
              </a:r>
            </a:p>
          </p:txBody>
        </p:sp>
        <p:sp>
          <p:nvSpPr>
            <p:cNvPr id="16" name="Text Box 85"/>
            <p:cNvSpPr txBox="1">
              <a:spLocks noChangeArrowheads="1"/>
            </p:cNvSpPr>
            <p:nvPr/>
          </p:nvSpPr>
          <p:spPr bwMode="auto">
            <a:xfrm>
              <a:off x="1895" y="2310"/>
              <a:ext cx="894" cy="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800" b="1" baseline="0">
                  <a:solidFill>
                    <a:srgbClr val="CC0000"/>
                  </a:solidFill>
                  <a:latin typeface="Times New Roman" pitchFamily="18" charset="0"/>
                  <a:cs typeface="Times New Roman" pitchFamily="18" charset="0"/>
                </a:rPr>
                <a:t>70</a:t>
              </a:r>
              <a:r>
                <a:rPr lang="en-US" altLang="en-US" sz="2800" b="1" baseline="30000">
                  <a:solidFill>
                    <a:srgbClr val="CC0000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  <a:endParaRPr lang="en-US" altLang="en-US" sz="2800" b="1" baseline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" name="Arc 86"/>
            <p:cNvSpPr>
              <a:spLocks/>
            </p:cNvSpPr>
            <p:nvPr/>
          </p:nvSpPr>
          <p:spPr bwMode="auto">
            <a:xfrm flipV="1">
              <a:off x="1697" y="2508"/>
              <a:ext cx="191" cy="200"/>
            </a:xfrm>
            <a:custGeom>
              <a:avLst/>
              <a:gdLst>
                <a:gd name="T0" fmla="*/ 0 w 21600"/>
                <a:gd name="T1" fmla="*/ 0 h 21181"/>
                <a:gd name="T2" fmla="*/ 0 w 21600"/>
                <a:gd name="T3" fmla="*/ 0 h 21181"/>
                <a:gd name="T4" fmla="*/ 0 w 21600"/>
                <a:gd name="T5" fmla="*/ 0 h 21181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181"/>
                <a:gd name="T11" fmla="*/ 21600 w 21600"/>
                <a:gd name="T12" fmla="*/ 21181 h 2118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181" fill="none" extrusionOk="0">
                  <a:moveTo>
                    <a:pt x="21569" y="0"/>
                  </a:moveTo>
                  <a:cubicBezTo>
                    <a:pt x="21589" y="380"/>
                    <a:pt x="21600" y="761"/>
                    <a:pt x="21600" y="1142"/>
                  </a:cubicBezTo>
                  <a:cubicBezTo>
                    <a:pt x="21600" y="9958"/>
                    <a:pt x="16241" y="17890"/>
                    <a:pt x="8062" y="21181"/>
                  </a:cubicBezTo>
                </a:path>
                <a:path w="21600" h="21181" stroke="0" extrusionOk="0">
                  <a:moveTo>
                    <a:pt x="21569" y="0"/>
                  </a:moveTo>
                  <a:cubicBezTo>
                    <a:pt x="21589" y="380"/>
                    <a:pt x="21600" y="761"/>
                    <a:pt x="21600" y="1142"/>
                  </a:cubicBezTo>
                  <a:cubicBezTo>
                    <a:pt x="21600" y="9958"/>
                    <a:pt x="16241" y="17890"/>
                    <a:pt x="8062" y="21181"/>
                  </a:cubicBezTo>
                  <a:lnTo>
                    <a:pt x="0" y="1142"/>
                  </a:lnTo>
                  <a:lnTo>
                    <a:pt x="21569" y="0"/>
                  </a:lnTo>
                  <a:close/>
                </a:path>
              </a:pathLst>
            </a:custGeom>
            <a:solidFill>
              <a:srgbClr val="6666FF"/>
            </a:solidFill>
            <a:ln w="12700" cap="sq">
              <a:solidFill>
                <a:srgbClr val="6666FF"/>
              </a:solidFill>
              <a:round/>
              <a:headEnd type="none" w="sm" len="sm"/>
              <a:tailEnd type="none" w="sm" len="sm"/>
            </a:ln>
          </p:spPr>
          <p:txBody>
            <a:bodyPr rot="10800000" wrap="none" anchor="ctr"/>
            <a:lstStyle/>
            <a:p>
              <a:endParaRPr lang="en-US" sz="28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8" name="Group 87"/>
          <p:cNvGrpSpPr>
            <a:grpSpLocks/>
          </p:cNvGrpSpPr>
          <p:nvPr/>
        </p:nvGrpSpPr>
        <p:grpSpPr bwMode="auto">
          <a:xfrm>
            <a:off x="457208" y="1371600"/>
            <a:ext cx="1973263" cy="1833563"/>
            <a:chOff x="203" y="1079"/>
            <a:chExt cx="1243" cy="1155"/>
          </a:xfrm>
        </p:grpSpPr>
        <p:sp>
          <p:nvSpPr>
            <p:cNvPr id="19" name="Freeform 88"/>
            <p:cNvSpPr>
              <a:spLocks/>
            </p:cNvSpPr>
            <p:nvPr/>
          </p:nvSpPr>
          <p:spPr bwMode="auto">
            <a:xfrm rot="-1006715">
              <a:off x="533" y="2187"/>
              <a:ext cx="175" cy="47"/>
            </a:xfrm>
            <a:custGeom>
              <a:avLst/>
              <a:gdLst>
                <a:gd name="T0" fmla="*/ 0 w 430"/>
                <a:gd name="T1" fmla="*/ 0 h 112"/>
                <a:gd name="T2" fmla="*/ 0 w 430"/>
                <a:gd name="T3" fmla="*/ 0 h 112"/>
                <a:gd name="T4" fmla="*/ 0 w 430"/>
                <a:gd name="T5" fmla="*/ 0 h 112"/>
                <a:gd name="T6" fmla="*/ 0 w 430"/>
                <a:gd name="T7" fmla="*/ 0 h 11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30"/>
                <a:gd name="T13" fmla="*/ 0 h 112"/>
                <a:gd name="T14" fmla="*/ 430 w 430"/>
                <a:gd name="T15" fmla="*/ 112 h 11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30" h="112">
                  <a:moveTo>
                    <a:pt x="0" y="0"/>
                  </a:moveTo>
                  <a:cubicBezTo>
                    <a:pt x="48" y="40"/>
                    <a:pt x="96" y="80"/>
                    <a:pt x="144" y="96"/>
                  </a:cubicBezTo>
                  <a:cubicBezTo>
                    <a:pt x="192" y="112"/>
                    <a:pt x="239" y="112"/>
                    <a:pt x="287" y="96"/>
                  </a:cubicBezTo>
                  <a:cubicBezTo>
                    <a:pt x="335" y="80"/>
                    <a:pt x="382" y="40"/>
                    <a:pt x="430" y="0"/>
                  </a:cubicBez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sz="28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" name="Text Box 89"/>
            <p:cNvSpPr txBox="1">
              <a:spLocks noChangeArrowheads="1"/>
            </p:cNvSpPr>
            <p:nvPr/>
          </p:nvSpPr>
          <p:spPr bwMode="auto">
            <a:xfrm>
              <a:off x="490" y="1079"/>
              <a:ext cx="270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800" baseline="0">
                  <a:latin typeface="Times New Roman" pitchFamily="18" charset="0"/>
                  <a:cs typeface="Times New Roman" pitchFamily="18" charset="0"/>
                </a:rPr>
                <a:t>A</a:t>
              </a:r>
            </a:p>
          </p:txBody>
        </p:sp>
        <p:sp>
          <p:nvSpPr>
            <p:cNvPr id="21" name="Text Box 90"/>
            <p:cNvSpPr txBox="1">
              <a:spLocks noChangeArrowheads="1"/>
            </p:cNvSpPr>
            <p:nvPr/>
          </p:nvSpPr>
          <p:spPr bwMode="auto">
            <a:xfrm>
              <a:off x="203" y="1841"/>
              <a:ext cx="320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800" baseline="0">
                  <a:latin typeface="Times New Roman" pitchFamily="18" charset="0"/>
                  <a:cs typeface="Times New Roman" pitchFamily="18" charset="0"/>
                </a:rPr>
                <a:t>B</a:t>
              </a:r>
            </a:p>
          </p:txBody>
        </p:sp>
        <p:sp>
          <p:nvSpPr>
            <p:cNvPr id="22" name="Text Box 91"/>
            <p:cNvSpPr txBox="1">
              <a:spLocks noChangeArrowheads="1"/>
            </p:cNvSpPr>
            <p:nvPr/>
          </p:nvSpPr>
          <p:spPr bwMode="auto">
            <a:xfrm>
              <a:off x="1126" y="1808"/>
              <a:ext cx="320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800" baseline="0">
                  <a:latin typeface="Times New Roman" pitchFamily="18" charset="0"/>
                  <a:cs typeface="Times New Roman" pitchFamily="18" charset="0"/>
                </a:rPr>
                <a:t>C</a:t>
              </a:r>
            </a:p>
          </p:txBody>
        </p:sp>
        <p:sp>
          <p:nvSpPr>
            <p:cNvPr id="23" name="Text Box 92"/>
            <p:cNvSpPr txBox="1">
              <a:spLocks noChangeArrowheads="1"/>
            </p:cNvSpPr>
            <p:nvPr/>
          </p:nvSpPr>
          <p:spPr bwMode="auto">
            <a:xfrm>
              <a:off x="494" y="1501"/>
              <a:ext cx="441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800" b="1" baseline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70</a:t>
              </a:r>
              <a:r>
                <a:rPr lang="en-US" altLang="en-US" sz="2800" b="1" baseline="3000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  <a:endParaRPr lang="en-US" altLang="en-US" sz="2800" b="1" baseline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4" name="Text Box 93"/>
            <p:cNvSpPr txBox="1">
              <a:spLocks noChangeArrowheads="1"/>
            </p:cNvSpPr>
            <p:nvPr/>
          </p:nvSpPr>
          <p:spPr bwMode="auto">
            <a:xfrm>
              <a:off x="283" y="1451"/>
              <a:ext cx="241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800" b="1" baseline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</a:p>
          </p:txBody>
        </p:sp>
        <p:sp>
          <p:nvSpPr>
            <p:cNvPr id="25" name="Text Box 94"/>
            <p:cNvSpPr txBox="1">
              <a:spLocks noChangeArrowheads="1"/>
            </p:cNvSpPr>
            <p:nvPr/>
          </p:nvSpPr>
          <p:spPr bwMode="auto">
            <a:xfrm>
              <a:off x="844" y="1451"/>
              <a:ext cx="441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800" b="1" baseline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</a:p>
          </p:txBody>
        </p:sp>
        <p:grpSp>
          <p:nvGrpSpPr>
            <p:cNvPr id="26" name="Group 95"/>
            <p:cNvGrpSpPr>
              <a:grpSpLocks/>
            </p:cNvGrpSpPr>
            <p:nvPr/>
          </p:nvGrpSpPr>
          <p:grpSpPr bwMode="auto">
            <a:xfrm>
              <a:off x="390" y="1386"/>
              <a:ext cx="775" cy="521"/>
              <a:chOff x="342" y="1921"/>
              <a:chExt cx="925" cy="754"/>
            </a:xfrm>
          </p:grpSpPr>
          <p:sp>
            <p:nvSpPr>
              <p:cNvPr id="27" name="AutoShape 96"/>
              <p:cNvSpPr>
                <a:spLocks noChangeArrowheads="1"/>
              </p:cNvSpPr>
              <p:nvPr/>
            </p:nvSpPr>
            <p:spPr bwMode="auto">
              <a:xfrm>
                <a:off x="342" y="1921"/>
                <a:ext cx="925" cy="754"/>
              </a:xfrm>
              <a:prstGeom prst="triangle">
                <a:avLst>
                  <a:gd name="adj" fmla="val 26208"/>
                </a:avLst>
              </a:prstGeom>
              <a:noFill/>
              <a:ln w="28575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 altLang="en-US" sz="2800" baseline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8" name="Arc 97"/>
              <p:cNvSpPr>
                <a:spLocks/>
              </p:cNvSpPr>
              <p:nvPr/>
            </p:nvSpPr>
            <p:spPr bwMode="auto">
              <a:xfrm rot="20217634" flipV="1">
                <a:off x="481" y="1933"/>
                <a:ext cx="217" cy="190"/>
              </a:xfrm>
              <a:custGeom>
                <a:avLst/>
                <a:gdLst>
                  <a:gd name="T0" fmla="*/ 0 w 17022"/>
                  <a:gd name="T1" fmla="*/ 0 h 21600"/>
                  <a:gd name="T2" fmla="*/ 0 w 17022"/>
                  <a:gd name="T3" fmla="*/ 0 h 21600"/>
                  <a:gd name="T4" fmla="*/ 0 w 17022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17022"/>
                  <a:gd name="T10" fmla="*/ 0 h 21600"/>
                  <a:gd name="T11" fmla="*/ 17022 w 17022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7022" h="21600" fill="none" extrusionOk="0">
                    <a:moveTo>
                      <a:pt x="-1" y="3146"/>
                    </a:moveTo>
                    <a:cubicBezTo>
                      <a:pt x="3383" y="1088"/>
                      <a:pt x="7266" y="-1"/>
                      <a:pt x="11227" y="0"/>
                    </a:cubicBezTo>
                    <a:cubicBezTo>
                      <a:pt x="13185" y="0"/>
                      <a:pt x="15135" y="266"/>
                      <a:pt x="17022" y="791"/>
                    </a:cubicBezTo>
                  </a:path>
                  <a:path w="17022" h="21600" stroke="0" extrusionOk="0">
                    <a:moveTo>
                      <a:pt x="-1" y="3146"/>
                    </a:moveTo>
                    <a:cubicBezTo>
                      <a:pt x="3383" y="1088"/>
                      <a:pt x="7266" y="-1"/>
                      <a:pt x="11227" y="0"/>
                    </a:cubicBezTo>
                    <a:cubicBezTo>
                      <a:pt x="13185" y="0"/>
                      <a:pt x="15135" y="266"/>
                      <a:pt x="17022" y="791"/>
                    </a:cubicBezTo>
                    <a:lnTo>
                      <a:pt x="11227" y="21600"/>
                    </a:lnTo>
                    <a:lnTo>
                      <a:pt x="-1" y="3146"/>
                    </a:lnTo>
                    <a:close/>
                  </a:path>
                </a:pathLst>
              </a:custGeom>
              <a:solidFill>
                <a:srgbClr val="6666FF"/>
              </a:solidFill>
              <a:ln w="12700" cap="sq">
                <a:solidFill>
                  <a:srgbClr val="6666FF"/>
                </a:solidFill>
                <a:round/>
                <a:headEnd type="none" w="sm" len="sm"/>
                <a:tailEnd type="none" w="sm" len="sm"/>
              </a:ln>
            </p:spPr>
            <p:txBody>
              <a:bodyPr rot="10800000" wrap="none" anchor="ctr"/>
              <a:lstStyle/>
              <a:p>
                <a:endParaRPr lang="en-US" sz="28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grpSp>
        <p:nvGrpSpPr>
          <p:cNvPr id="29" name="Group 98"/>
          <p:cNvGrpSpPr>
            <a:grpSpLocks/>
          </p:cNvGrpSpPr>
          <p:nvPr/>
        </p:nvGrpSpPr>
        <p:grpSpPr bwMode="auto">
          <a:xfrm>
            <a:off x="5638808" y="1142704"/>
            <a:ext cx="2743200" cy="1915441"/>
            <a:chOff x="3405" y="930"/>
            <a:chExt cx="1728" cy="1167"/>
          </a:xfrm>
        </p:grpSpPr>
        <p:sp>
          <p:nvSpPr>
            <p:cNvPr id="30" name="AutoShape 99"/>
            <p:cNvSpPr>
              <a:spLocks noChangeArrowheads="1"/>
            </p:cNvSpPr>
            <p:nvPr/>
          </p:nvSpPr>
          <p:spPr bwMode="auto">
            <a:xfrm>
              <a:off x="3647" y="1242"/>
              <a:ext cx="1109" cy="564"/>
            </a:xfrm>
            <a:prstGeom prst="triangle">
              <a:avLst>
                <a:gd name="adj" fmla="val 20463"/>
              </a:avLst>
            </a:prstGeom>
            <a:noFill/>
            <a:ln w="28575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en-US" altLang="en-US" sz="2800" baseline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1" name="Text Box 100"/>
            <p:cNvSpPr txBox="1">
              <a:spLocks noChangeArrowheads="1"/>
            </p:cNvSpPr>
            <p:nvPr/>
          </p:nvSpPr>
          <p:spPr bwMode="auto">
            <a:xfrm>
              <a:off x="3581" y="1373"/>
              <a:ext cx="360" cy="3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800" b="1" baseline="0">
                  <a:solidFill>
                    <a:srgbClr val="CC0000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</a:p>
          </p:txBody>
        </p:sp>
        <p:sp>
          <p:nvSpPr>
            <p:cNvPr id="32" name="Text Box 101"/>
            <p:cNvSpPr txBox="1">
              <a:spLocks noChangeArrowheads="1"/>
            </p:cNvSpPr>
            <p:nvPr/>
          </p:nvSpPr>
          <p:spPr bwMode="auto">
            <a:xfrm>
              <a:off x="4027" y="1778"/>
              <a:ext cx="359" cy="3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800" b="1" baseline="0">
                  <a:solidFill>
                    <a:srgbClr val="CC0000"/>
                  </a:solidFill>
                  <a:latin typeface="Times New Roman" pitchFamily="18" charset="0"/>
                  <a:cs typeface="Times New Roman" pitchFamily="18" charset="0"/>
                </a:rPr>
                <a:t>5</a:t>
              </a:r>
            </a:p>
          </p:txBody>
        </p:sp>
        <p:sp>
          <p:nvSpPr>
            <p:cNvPr id="33" name="Text Box 102"/>
            <p:cNvSpPr txBox="1">
              <a:spLocks noChangeArrowheads="1"/>
            </p:cNvSpPr>
            <p:nvPr/>
          </p:nvSpPr>
          <p:spPr bwMode="auto">
            <a:xfrm>
              <a:off x="3741" y="930"/>
              <a:ext cx="325" cy="3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800" baseline="0">
                  <a:latin typeface="Times New Roman" pitchFamily="18" charset="0"/>
                  <a:cs typeface="Times New Roman" pitchFamily="18" charset="0"/>
                </a:rPr>
                <a:t>Q</a:t>
              </a:r>
            </a:p>
          </p:txBody>
        </p:sp>
        <p:sp>
          <p:nvSpPr>
            <p:cNvPr id="34" name="Text Box 103"/>
            <p:cNvSpPr txBox="1">
              <a:spLocks noChangeArrowheads="1"/>
            </p:cNvSpPr>
            <p:nvPr/>
          </p:nvSpPr>
          <p:spPr bwMode="auto">
            <a:xfrm>
              <a:off x="3405" y="1775"/>
              <a:ext cx="326" cy="3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800" baseline="0">
                  <a:latin typeface="Times New Roman" pitchFamily="18" charset="0"/>
                  <a:cs typeface="Times New Roman" pitchFamily="18" charset="0"/>
                </a:rPr>
                <a:t>P</a:t>
              </a:r>
            </a:p>
          </p:txBody>
        </p:sp>
        <p:sp>
          <p:nvSpPr>
            <p:cNvPr id="35" name="Text Box 104"/>
            <p:cNvSpPr txBox="1">
              <a:spLocks noChangeArrowheads="1"/>
            </p:cNvSpPr>
            <p:nvPr/>
          </p:nvSpPr>
          <p:spPr bwMode="auto">
            <a:xfrm>
              <a:off x="4807" y="1634"/>
              <a:ext cx="326" cy="3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800" baseline="0">
                  <a:latin typeface="Times New Roman" pitchFamily="18" charset="0"/>
                  <a:cs typeface="Times New Roman" pitchFamily="18" charset="0"/>
                </a:rPr>
                <a:t>R</a:t>
              </a:r>
            </a:p>
          </p:txBody>
        </p:sp>
        <p:sp>
          <p:nvSpPr>
            <p:cNvPr id="36" name="Text Box 105"/>
            <p:cNvSpPr txBox="1">
              <a:spLocks noChangeArrowheads="1"/>
            </p:cNvSpPr>
            <p:nvPr/>
          </p:nvSpPr>
          <p:spPr bwMode="auto">
            <a:xfrm>
              <a:off x="3745" y="1534"/>
              <a:ext cx="522" cy="3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800" b="1" baseline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75</a:t>
              </a:r>
              <a:r>
                <a:rPr lang="en-US" altLang="en-US" sz="2800" b="1" baseline="3000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  <a:endParaRPr lang="en-US" altLang="en-US" sz="2800" b="1" baseline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7" name="Arc 106"/>
            <p:cNvSpPr>
              <a:spLocks/>
            </p:cNvSpPr>
            <p:nvPr/>
          </p:nvSpPr>
          <p:spPr bwMode="auto">
            <a:xfrm flipV="1">
              <a:off x="3647" y="1681"/>
              <a:ext cx="131" cy="131"/>
            </a:xfrm>
            <a:custGeom>
              <a:avLst/>
              <a:gdLst>
                <a:gd name="T0" fmla="*/ 0 w 21600"/>
                <a:gd name="T1" fmla="*/ 0 h 21181"/>
                <a:gd name="T2" fmla="*/ 0 w 21600"/>
                <a:gd name="T3" fmla="*/ 0 h 21181"/>
                <a:gd name="T4" fmla="*/ 0 w 21600"/>
                <a:gd name="T5" fmla="*/ 0 h 21181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181"/>
                <a:gd name="T11" fmla="*/ 21600 w 21600"/>
                <a:gd name="T12" fmla="*/ 21181 h 2118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181" fill="none" extrusionOk="0">
                  <a:moveTo>
                    <a:pt x="21569" y="0"/>
                  </a:moveTo>
                  <a:cubicBezTo>
                    <a:pt x="21589" y="380"/>
                    <a:pt x="21600" y="761"/>
                    <a:pt x="21600" y="1142"/>
                  </a:cubicBezTo>
                  <a:cubicBezTo>
                    <a:pt x="21600" y="9958"/>
                    <a:pt x="16241" y="17890"/>
                    <a:pt x="8062" y="21181"/>
                  </a:cubicBezTo>
                </a:path>
                <a:path w="21600" h="21181" stroke="0" extrusionOk="0">
                  <a:moveTo>
                    <a:pt x="21569" y="0"/>
                  </a:moveTo>
                  <a:cubicBezTo>
                    <a:pt x="21589" y="380"/>
                    <a:pt x="21600" y="761"/>
                    <a:pt x="21600" y="1142"/>
                  </a:cubicBezTo>
                  <a:cubicBezTo>
                    <a:pt x="21600" y="9958"/>
                    <a:pt x="16241" y="17890"/>
                    <a:pt x="8062" y="21181"/>
                  </a:cubicBezTo>
                  <a:lnTo>
                    <a:pt x="0" y="1142"/>
                  </a:lnTo>
                  <a:lnTo>
                    <a:pt x="21569" y="0"/>
                  </a:lnTo>
                  <a:close/>
                </a:path>
              </a:pathLst>
            </a:custGeom>
            <a:solidFill>
              <a:srgbClr val="FF0066"/>
            </a:solidFill>
            <a:ln w="12700" cap="sq">
              <a:solidFill>
                <a:srgbClr val="FF0066"/>
              </a:solidFill>
              <a:round/>
              <a:headEnd type="none" w="sm" len="sm"/>
              <a:tailEnd type="none" w="sm" len="sm"/>
            </a:ln>
          </p:spPr>
          <p:txBody>
            <a:bodyPr rot="10800000" wrap="none" anchor="ctr"/>
            <a:lstStyle/>
            <a:p>
              <a:endParaRPr lang="en-US" sz="28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8" name="Group 113"/>
          <p:cNvGrpSpPr>
            <a:grpSpLocks/>
          </p:cNvGrpSpPr>
          <p:nvPr/>
        </p:nvGrpSpPr>
        <p:grpSpPr bwMode="auto">
          <a:xfrm>
            <a:off x="1371600" y="1965325"/>
            <a:ext cx="1981200" cy="457200"/>
            <a:chOff x="864" y="1632"/>
            <a:chExt cx="1248" cy="288"/>
          </a:xfrm>
        </p:grpSpPr>
        <p:sp>
          <p:nvSpPr>
            <p:cNvPr id="39" name="Line 109"/>
            <p:cNvSpPr>
              <a:spLocks noChangeShapeType="1"/>
            </p:cNvSpPr>
            <p:nvPr/>
          </p:nvSpPr>
          <p:spPr bwMode="auto">
            <a:xfrm flipV="1">
              <a:off x="864" y="1728"/>
              <a:ext cx="1248" cy="192"/>
            </a:xfrm>
            <a:prstGeom prst="line">
              <a:avLst/>
            </a:prstGeom>
            <a:noFill/>
            <a:ln w="57150">
              <a:solidFill>
                <a:srgbClr val="99FF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0" name="WordArt 112"/>
            <p:cNvSpPr>
              <a:spLocks noChangeArrowheads="1" noChangeShapeType="1" noTextEdit="1"/>
            </p:cNvSpPr>
            <p:nvPr/>
          </p:nvSpPr>
          <p:spPr bwMode="auto">
            <a:xfrm rot="-729675">
              <a:off x="1248" y="1632"/>
              <a:ext cx="384" cy="19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2800" b="1" kern="10"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Đồng dạng</a:t>
              </a:r>
            </a:p>
          </p:txBody>
        </p:sp>
      </p:grpSp>
      <p:grpSp>
        <p:nvGrpSpPr>
          <p:cNvPr id="41" name="Group 59"/>
          <p:cNvGrpSpPr>
            <a:grpSpLocks/>
          </p:cNvGrpSpPr>
          <p:nvPr/>
        </p:nvGrpSpPr>
        <p:grpSpPr bwMode="auto">
          <a:xfrm>
            <a:off x="303674" y="3505205"/>
            <a:ext cx="4572000" cy="461963"/>
            <a:chOff x="390" y="2593"/>
            <a:chExt cx="1632" cy="291"/>
          </a:xfrm>
        </p:grpSpPr>
        <p:sp>
          <p:nvSpPr>
            <p:cNvPr id="42" name="Rectangle 60"/>
            <p:cNvSpPr>
              <a:spLocks noChangeArrowheads="1"/>
            </p:cNvSpPr>
            <p:nvPr/>
          </p:nvSpPr>
          <p:spPr bwMode="auto">
            <a:xfrm>
              <a:off x="390" y="2593"/>
              <a:ext cx="1632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1" hangingPunct="1"/>
              <a:r>
                <a:rPr lang="en-US" altLang="en-US" sz="2400" i="1" baseline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  <a:sym typeface="Euclid Symbol" pitchFamily="18" charset="2"/>
                </a:rPr>
                <a:t> </a:t>
              </a:r>
              <a:r>
                <a:rPr lang="en-US" altLang="en-US" sz="2400" baseline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</a:t>
              </a:r>
              <a:r>
                <a:rPr lang="en-US" altLang="en-US" sz="2400" baseline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ABC     </a:t>
              </a:r>
              <a:r>
                <a:rPr lang="en-US" altLang="en-US" sz="2400" baseline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</a:t>
              </a:r>
              <a:r>
                <a:rPr lang="en-US" altLang="en-US" sz="2400" baseline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  <a:sym typeface="Euclid Symbol" pitchFamily="18" charset="2"/>
                </a:rPr>
                <a:t>DEF</a:t>
              </a:r>
            </a:p>
          </p:txBody>
        </p:sp>
        <p:sp>
          <p:nvSpPr>
            <p:cNvPr id="43" name="Text Box 61"/>
            <p:cNvSpPr txBox="1">
              <a:spLocks noChangeArrowheads="1"/>
            </p:cNvSpPr>
            <p:nvPr/>
          </p:nvSpPr>
          <p:spPr bwMode="auto">
            <a:xfrm rot="16200000">
              <a:off x="729" y="2678"/>
              <a:ext cx="163" cy="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800" baseline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S</a:t>
              </a:r>
            </a:p>
          </p:txBody>
        </p:sp>
      </p:grpSp>
      <p:cxnSp>
        <p:nvCxnSpPr>
          <p:cNvPr id="45" name="Straight Connector 44"/>
          <p:cNvCxnSpPr/>
          <p:nvPr/>
        </p:nvCxnSpPr>
        <p:spPr>
          <a:xfrm>
            <a:off x="4191000" y="3505205"/>
            <a:ext cx="0" cy="2971801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4114800" y="3505205"/>
                <a:ext cx="502413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𝐴𝐵𝐶</m:t>
                      </m:r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  </m:t>
                      </m:r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𝑘h</m:t>
                      </m:r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ô</m:t>
                      </m:r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𝑛𝑔</m:t>
                      </m:r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 đồ</m:t>
                      </m:r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𝑛𝑔</m:t>
                      </m:r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𝑑</m:t>
                      </m:r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ạ</m:t>
                      </m:r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𝑛𝑔</m:t>
                      </m:r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𝑣</m:t>
                      </m:r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ớ</m:t>
                      </m:r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𝑖</m:t>
                      </m:r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  ∆</m:t>
                      </m:r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𝑃𝑄𝑅</m:t>
                      </m:r>
                    </m:oMath>
                  </m:oMathPara>
                </a14:m>
                <a:endParaRPr lang="en-US" sz="240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800" y="3505205"/>
                <a:ext cx="5024132" cy="461665"/>
              </a:xfrm>
              <a:prstGeom prst="rect">
                <a:avLst/>
              </a:prstGeom>
              <a:blipFill rotWithShape="1">
                <a:blip r:embed="rId5"/>
                <a:stretch>
                  <a:fillRect b="-184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4580556" y="3962400"/>
                <a:ext cx="2969274" cy="8411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𝑉</m:t>
                      </m:r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ì </m:t>
                      </m:r>
                      <m:f>
                        <m:fPr>
                          <m:ctrlPr>
                            <a:rPr lang="en-US" sz="24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𝐴𝐵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𝑃𝑄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≠</m:t>
                      </m:r>
                      <m:f>
                        <m:fPr>
                          <m:ctrlPr>
                            <a:rPr lang="en-US" sz="24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𝐴𝐶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𝑃𝑅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;  </m:t>
                      </m:r>
                      <m:acc>
                        <m:accPr>
                          <m:chr m:val="̂"/>
                          <m:ctrlPr>
                            <a:rPr lang="en-US" sz="24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𝐴</m:t>
                          </m:r>
                        </m:e>
                      </m:acc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≠</m:t>
                      </m:r>
                      <m:acc>
                        <m:accPr>
                          <m:chr m:val="̂"/>
                          <m:ctrlPr>
                            <a:rPr lang="en-US" sz="24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𝑃</m:t>
                          </m:r>
                        </m:e>
                      </m:acc>
                    </m:oMath>
                  </m:oMathPara>
                </a14:m>
                <a:endParaRPr lang="en-US" sz="240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0556" y="3962400"/>
                <a:ext cx="2969274" cy="84119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4191000" y="4948541"/>
                <a:ext cx="503387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𝐷𝐸𝐹</m:t>
                      </m:r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  </m:t>
                      </m:r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𝑘h</m:t>
                      </m:r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ô</m:t>
                      </m:r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𝑛𝑔</m:t>
                      </m:r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 đồ</m:t>
                      </m:r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𝑛𝑔</m:t>
                      </m:r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𝑑</m:t>
                      </m:r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ạ</m:t>
                      </m:r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𝑛𝑔</m:t>
                      </m:r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𝑣</m:t>
                      </m:r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ớ</m:t>
                      </m:r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𝑖</m:t>
                      </m:r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  ∆</m:t>
                      </m:r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𝑃𝑄𝑅</m:t>
                      </m:r>
                    </m:oMath>
                  </m:oMathPara>
                </a14:m>
                <a:endParaRPr lang="en-US" sz="240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1000" y="4948541"/>
                <a:ext cx="5033878" cy="461665"/>
              </a:xfrm>
              <a:prstGeom prst="rect">
                <a:avLst/>
              </a:prstGeom>
              <a:blipFill rotWithShape="1">
                <a:blip r:embed="rId7"/>
                <a:stretch>
                  <a:fillRect b="-11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4732964" y="5485844"/>
                <a:ext cx="3019801" cy="8387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𝑉</m:t>
                      </m:r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ì </m:t>
                      </m:r>
                      <m:f>
                        <m:fPr>
                          <m:ctrlPr>
                            <a:rPr lang="en-US" sz="24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𝐷𝐸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𝑃𝑄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≠</m:t>
                      </m:r>
                      <m:f>
                        <m:fPr>
                          <m:ctrlPr>
                            <a:rPr lang="en-US" sz="24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𝐷𝐹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𝑃𝑅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;  </m:t>
                      </m:r>
                      <m:acc>
                        <m:accPr>
                          <m:chr m:val="̂"/>
                          <m:ctrlPr>
                            <a:rPr lang="en-US" sz="24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𝐷</m:t>
                          </m:r>
                        </m:e>
                      </m:acc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≠</m:t>
                      </m:r>
                      <m:acc>
                        <m:accPr>
                          <m:chr m:val="̂"/>
                          <m:ctrlPr>
                            <a:rPr lang="en-US" sz="24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𝑃</m:t>
                          </m:r>
                        </m:e>
                      </m:acc>
                    </m:oMath>
                  </m:oMathPara>
                </a14:m>
                <a:endParaRPr lang="en-US" sz="240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2964" y="5485844"/>
                <a:ext cx="3019801" cy="838756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93699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46" grpId="0" animBg="1"/>
      <p:bldP spid="47" grpId="0" animBg="1"/>
      <p:bldP spid="48" grpId="0" animBg="1"/>
      <p:bldP spid="4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163761"/>
          </a:xfrm>
        </p:spPr>
        <p:txBody>
          <a:bodyPr>
            <a:normAutofit/>
          </a:bodyPr>
          <a:lstStyle/>
          <a:p>
            <a:r>
              <a:rPr lang="en-US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CHỦ ĐỀ:</a:t>
            </a:r>
            <a:b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 TRƯỜNG HỢP ĐỒNG DẠNG CỦA HAI TAM GIÁC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590800"/>
            <a:ext cx="8229600" cy="3687763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TRƯỜNG HỢP ĐỒNG DẠNG THỨ NHẤT: 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C-C-C</a:t>
            </a:r>
          </a:p>
          <a:p>
            <a:r>
              <a:rPr lang="en-US" sz="28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TRƯỜNG HỢP ĐỒNG DẠNG THỨ HAI: 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C-G-C</a:t>
            </a:r>
          </a:p>
          <a:p>
            <a:r>
              <a:rPr lang="en-US" sz="28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TRƯỜNG HỢP ĐỒNG DẠNG THỨ BA: 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G-G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15"/>
          <p:cNvGrpSpPr>
            <a:grpSpLocks/>
          </p:cNvGrpSpPr>
          <p:nvPr/>
        </p:nvGrpSpPr>
        <p:grpSpPr bwMode="auto">
          <a:xfrm>
            <a:off x="1655762" y="911230"/>
            <a:ext cx="2579688" cy="1751013"/>
            <a:chOff x="537" y="2495"/>
            <a:chExt cx="1625" cy="1103"/>
          </a:xfrm>
        </p:grpSpPr>
        <p:sp>
          <p:nvSpPr>
            <p:cNvPr id="4" name="AutoShape 94"/>
            <p:cNvSpPr>
              <a:spLocks noChangeArrowheads="1"/>
            </p:cNvSpPr>
            <p:nvPr/>
          </p:nvSpPr>
          <p:spPr bwMode="auto">
            <a:xfrm>
              <a:off x="740" y="2781"/>
              <a:ext cx="1088" cy="575"/>
            </a:xfrm>
            <a:prstGeom prst="triangle">
              <a:avLst>
                <a:gd name="adj" fmla="val 42685"/>
              </a:avLst>
            </a:prstGeom>
            <a:noFill/>
            <a:ln w="28575" cap="sq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" name="Text Box 95"/>
            <p:cNvSpPr txBox="1">
              <a:spLocks noChangeArrowheads="1"/>
            </p:cNvSpPr>
            <p:nvPr/>
          </p:nvSpPr>
          <p:spPr bwMode="auto">
            <a:xfrm>
              <a:off x="788" y="2782"/>
              <a:ext cx="33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2</a:t>
              </a:r>
            </a:p>
          </p:txBody>
        </p:sp>
        <p:sp>
          <p:nvSpPr>
            <p:cNvPr id="6" name="Text Box 96"/>
            <p:cNvSpPr txBox="1">
              <a:spLocks noChangeArrowheads="1"/>
            </p:cNvSpPr>
            <p:nvPr/>
          </p:nvSpPr>
          <p:spPr bwMode="auto">
            <a:xfrm>
              <a:off x="1159" y="3307"/>
              <a:ext cx="33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4</a:t>
              </a:r>
            </a:p>
          </p:txBody>
        </p:sp>
        <p:sp>
          <p:nvSpPr>
            <p:cNvPr id="7" name="Text Box 97"/>
            <p:cNvSpPr txBox="1">
              <a:spLocks noChangeArrowheads="1"/>
            </p:cNvSpPr>
            <p:nvPr/>
          </p:nvSpPr>
          <p:spPr bwMode="auto">
            <a:xfrm>
              <a:off x="835" y="3069"/>
              <a:ext cx="861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</a:rPr>
                <a:t>  50</a:t>
              </a:r>
              <a:r>
                <a:rPr kumimoji="0" lang="en-US" sz="1800" b="1" i="0" u="none" strike="noStrike" kern="0" cap="none" spc="0" normalizeH="0" baseline="3000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</a:rPr>
                <a:t>0</a:t>
              </a:r>
              <a:endPara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endParaRPr>
            </a:p>
          </p:txBody>
        </p:sp>
        <p:sp>
          <p:nvSpPr>
            <p:cNvPr id="8" name="Text Box 98"/>
            <p:cNvSpPr txBox="1">
              <a:spLocks noChangeArrowheads="1"/>
            </p:cNvSpPr>
            <p:nvPr/>
          </p:nvSpPr>
          <p:spPr bwMode="auto">
            <a:xfrm>
              <a:off x="1016" y="2495"/>
              <a:ext cx="33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 A</a:t>
              </a:r>
            </a:p>
          </p:txBody>
        </p:sp>
        <p:sp>
          <p:nvSpPr>
            <p:cNvPr id="9" name="Text Box 99"/>
            <p:cNvSpPr txBox="1">
              <a:spLocks noChangeArrowheads="1"/>
            </p:cNvSpPr>
            <p:nvPr/>
          </p:nvSpPr>
          <p:spPr bwMode="auto">
            <a:xfrm>
              <a:off x="537" y="3284"/>
              <a:ext cx="33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B</a:t>
              </a:r>
            </a:p>
          </p:txBody>
        </p:sp>
        <p:sp>
          <p:nvSpPr>
            <p:cNvPr id="10" name="Text Box 100"/>
            <p:cNvSpPr txBox="1">
              <a:spLocks noChangeArrowheads="1"/>
            </p:cNvSpPr>
            <p:nvPr/>
          </p:nvSpPr>
          <p:spPr bwMode="auto">
            <a:xfrm>
              <a:off x="1828" y="3212"/>
              <a:ext cx="33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C</a:t>
              </a:r>
            </a:p>
          </p:txBody>
        </p:sp>
        <p:sp>
          <p:nvSpPr>
            <p:cNvPr id="11" name="Arc 101"/>
            <p:cNvSpPr>
              <a:spLocks/>
            </p:cNvSpPr>
            <p:nvPr/>
          </p:nvSpPr>
          <p:spPr bwMode="auto">
            <a:xfrm>
              <a:off x="746" y="3190"/>
              <a:ext cx="197" cy="166"/>
            </a:xfrm>
            <a:custGeom>
              <a:avLst/>
              <a:gdLst>
                <a:gd name="G0" fmla="+- 0 0 0"/>
                <a:gd name="G1" fmla="+- 16388 0 0"/>
                <a:gd name="G2" fmla="+- 21600 0 0"/>
                <a:gd name="T0" fmla="*/ 14071 w 21600"/>
                <a:gd name="T1" fmla="*/ 0 h 16388"/>
                <a:gd name="T2" fmla="*/ 21600 w 21600"/>
                <a:gd name="T3" fmla="*/ 16388 h 16388"/>
                <a:gd name="T4" fmla="*/ 0 w 21600"/>
                <a:gd name="T5" fmla="*/ 16388 h 16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16388" fill="none" extrusionOk="0">
                  <a:moveTo>
                    <a:pt x="14071" y="-1"/>
                  </a:moveTo>
                  <a:cubicBezTo>
                    <a:pt x="18850" y="4103"/>
                    <a:pt x="21600" y="10088"/>
                    <a:pt x="21600" y="16388"/>
                  </a:cubicBezTo>
                </a:path>
                <a:path w="21600" h="16388" stroke="0" extrusionOk="0">
                  <a:moveTo>
                    <a:pt x="14071" y="-1"/>
                  </a:moveTo>
                  <a:cubicBezTo>
                    <a:pt x="18850" y="4103"/>
                    <a:pt x="21600" y="10088"/>
                    <a:pt x="21600" y="16388"/>
                  </a:cubicBezTo>
                  <a:lnTo>
                    <a:pt x="0" y="16388"/>
                  </a:lnTo>
                  <a:close/>
                </a:path>
              </a:pathLst>
            </a:custGeom>
            <a:solidFill>
              <a:srgbClr val="0000D6"/>
            </a:solidFill>
            <a:ln w="12700" cap="sq">
              <a:solidFill>
                <a:srgbClr val="0000D6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2" name="Group 117"/>
          <p:cNvGrpSpPr>
            <a:grpSpLocks/>
          </p:cNvGrpSpPr>
          <p:nvPr/>
        </p:nvGrpSpPr>
        <p:grpSpPr bwMode="auto">
          <a:xfrm>
            <a:off x="4084643" y="304802"/>
            <a:ext cx="4297363" cy="2359025"/>
            <a:chOff x="2402" y="2017"/>
            <a:chExt cx="2707" cy="1486"/>
          </a:xfrm>
        </p:grpSpPr>
        <p:sp>
          <p:nvSpPr>
            <p:cNvPr id="13" name="AutoShape 103"/>
            <p:cNvSpPr>
              <a:spLocks noChangeArrowheads="1"/>
            </p:cNvSpPr>
            <p:nvPr/>
          </p:nvSpPr>
          <p:spPr bwMode="auto">
            <a:xfrm>
              <a:off x="2641" y="2256"/>
              <a:ext cx="2113" cy="956"/>
            </a:xfrm>
            <a:prstGeom prst="triangle">
              <a:avLst>
                <a:gd name="adj" fmla="val 56440"/>
              </a:avLst>
            </a:prstGeom>
            <a:noFill/>
            <a:ln w="28575" cap="sq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" name="Text Box 104"/>
            <p:cNvSpPr txBox="1">
              <a:spLocks noChangeArrowheads="1"/>
            </p:cNvSpPr>
            <p:nvPr/>
          </p:nvSpPr>
          <p:spPr bwMode="auto">
            <a:xfrm>
              <a:off x="3071" y="2543"/>
              <a:ext cx="31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6</a:t>
              </a:r>
            </a:p>
          </p:txBody>
        </p:sp>
        <p:sp>
          <p:nvSpPr>
            <p:cNvPr id="15" name="Text Box 105"/>
            <p:cNvSpPr txBox="1">
              <a:spLocks noChangeArrowheads="1"/>
            </p:cNvSpPr>
            <p:nvPr/>
          </p:nvSpPr>
          <p:spPr bwMode="auto">
            <a:xfrm>
              <a:off x="3645" y="3212"/>
              <a:ext cx="45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12</a:t>
              </a:r>
            </a:p>
          </p:txBody>
        </p:sp>
        <p:sp>
          <p:nvSpPr>
            <p:cNvPr id="16" name="Text Box 106"/>
            <p:cNvSpPr txBox="1">
              <a:spLocks noChangeArrowheads="1"/>
            </p:cNvSpPr>
            <p:nvPr/>
          </p:nvSpPr>
          <p:spPr bwMode="auto">
            <a:xfrm>
              <a:off x="4123" y="2973"/>
              <a:ext cx="500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</a:rPr>
                <a:t>  50</a:t>
              </a:r>
              <a:r>
                <a:rPr kumimoji="0" lang="en-US" sz="1800" b="1" i="0" u="none" strike="noStrike" kern="0" cap="none" spc="0" normalizeH="0" baseline="3000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</a:rPr>
                <a:t>0</a:t>
              </a:r>
              <a:endPara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endParaRPr>
            </a:p>
          </p:txBody>
        </p:sp>
        <p:sp>
          <p:nvSpPr>
            <p:cNvPr id="17" name="Text Box 107"/>
            <p:cNvSpPr txBox="1">
              <a:spLocks noChangeArrowheads="1"/>
            </p:cNvSpPr>
            <p:nvPr/>
          </p:nvSpPr>
          <p:spPr bwMode="auto">
            <a:xfrm>
              <a:off x="3667" y="2017"/>
              <a:ext cx="317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M</a:t>
              </a:r>
            </a:p>
          </p:txBody>
        </p:sp>
        <p:sp>
          <p:nvSpPr>
            <p:cNvPr id="18" name="Text Box 108"/>
            <p:cNvSpPr txBox="1">
              <a:spLocks noChangeArrowheads="1"/>
            </p:cNvSpPr>
            <p:nvPr/>
          </p:nvSpPr>
          <p:spPr bwMode="auto">
            <a:xfrm>
              <a:off x="2402" y="3116"/>
              <a:ext cx="317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N</a:t>
              </a:r>
            </a:p>
          </p:txBody>
        </p:sp>
        <p:sp>
          <p:nvSpPr>
            <p:cNvPr id="19" name="Text Box 109"/>
            <p:cNvSpPr txBox="1">
              <a:spLocks noChangeArrowheads="1"/>
            </p:cNvSpPr>
            <p:nvPr/>
          </p:nvSpPr>
          <p:spPr bwMode="auto">
            <a:xfrm>
              <a:off x="4792" y="3164"/>
              <a:ext cx="317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P</a:t>
              </a:r>
            </a:p>
          </p:txBody>
        </p:sp>
        <p:sp>
          <p:nvSpPr>
            <p:cNvPr id="20" name="Arc 110"/>
            <p:cNvSpPr>
              <a:spLocks/>
            </p:cNvSpPr>
            <p:nvPr/>
          </p:nvSpPr>
          <p:spPr bwMode="auto">
            <a:xfrm rot="34715969">
              <a:off x="4458" y="3068"/>
              <a:ext cx="273" cy="195"/>
            </a:xfrm>
            <a:custGeom>
              <a:avLst/>
              <a:gdLst>
                <a:gd name="G0" fmla="+- 0 0 0"/>
                <a:gd name="G1" fmla="+- 13672 0 0"/>
                <a:gd name="G2" fmla="+- 21600 0 0"/>
                <a:gd name="T0" fmla="*/ 16722 w 21600"/>
                <a:gd name="T1" fmla="*/ 0 h 17098"/>
                <a:gd name="T2" fmla="*/ 21327 w 21600"/>
                <a:gd name="T3" fmla="*/ 17098 h 17098"/>
                <a:gd name="T4" fmla="*/ 0 w 21600"/>
                <a:gd name="T5" fmla="*/ 13672 h 170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17098" fill="none" extrusionOk="0">
                  <a:moveTo>
                    <a:pt x="16722" y="-1"/>
                  </a:moveTo>
                  <a:cubicBezTo>
                    <a:pt x="19876" y="3858"/>
                    <a:pt x="21600" y="8688"/>
                    <a:pt x="21600" y="13672"/>
                  </a:cubicBezTo>
                  <a:cubicBezTo>
                    <a:pt x="21600" y="14819"/>
                    <a:pt x="21508" y="15965"/>
                    <a:pt x="21326" y="17097"/>
                  </a:cubicBezTo>
                </a:path>
                <a:path w="21600" h="17098" stroke="0" extrusionOk="0">
                  <a:moveTo>
                    <a:pt x="16722" y="-1"/>
                  </a:moveTo>
                  <a:cubicBezTo>
                    <a:pt x="19876" y="3858"/>
                    <a:pt x="21600" y="8688"/>
                    <a:pt x="21600" y="13672"/>
                  </a:cubicBezTo>
                  <a:cubicBezTo>
                    <a:pt x="21600" y="14819"/>
                    <a:pt x="21508" y="15965"/>
                    <a:pt x="21326" y="17097"/>
                  </a:cubicBezTo>
                  <a:lnTo>
                    <a:pt x="0" y="13672"/>
                  </a:lnTo>
                  <a:close/>
                </a:path>
              </a:pathLst>
            </a:custGeom>
            <a:solidFill>
              <a:srgbClr val="0000D6"/>
            </a:solidFill>
            <a:ln w="12700" cap="sq">
              <a:solidFill>
                <a:srgbClr val="0000D6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21" name="Text Box 112"/>
          <p:cNvSpPr txBox="1">
            <a:spLocks noChangeArrowheads="1"/>
          </p:cNvSpPr>
          <p:nvPr/>
        </p:nvSpPr>
        <p:spPr bwMode="auto">
          <a:xfrm>
            <a:off x="1273103" y="2590804"/>
            <a:ext cx="675805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Hai tam giác ABC và MNP </a:t>
            </a:r>
            <a:r>
              <a:rPr lang="en-US" sz="2400" b="1" ker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kumimoji="0" lang="en-US" sz="2400" b="1" i="0" u="none" strike="noStrike" kern="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đồng dạng không?</a:t>
            </a: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184000" y="163202"/>
            <a:ext cx="217820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400" b="1" u="sng">
                <a:cs typeface="Times New Roman" pitchFamily="18" charset="0"/>
              </a:rPr>
              <a:t>2. </a:t>
            </a:r>
            <a:r>
              <a:rPr lang="en-US" sz="2400" b="1" u="sng" err="1">
                <a:cs typeface="Times New Roman" pitchFamily="18" charset="0"/>
              </a:rPr>
              <a:t>Áp</a:t>
            </a:r>
            <a:r>
              <a:rPr lang="en-US" sz="2400" b="1" u="sng">
                <a:cs typeface="Times New Roman" pitchFamily="18" charset="0"/>
              </a:rPr>
              <a:t> </a:t>
            </a:r>
            <a:r>
              <a:rPr lang="en-US" sz="2400" b="1" u="sng" err="1">
                <a:cs typeface="Times New Roman" pitchFamily="18" charset="0"/>
              </a:rPr>
              <a:t>dụng</a:t>
            </a:r>
            <a:r>
              <a:rPr lang="en-US" sz="2400" b="1" u="sng">
                <a:cs typeface="Times New Roman" pitchFamily="18" charset="0"/>
              </a:rPr>
              <a:t>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46093" y="685804"/>
            <a:ext cx="18399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Times New Roman" pitchFamily="18" charset="0"/>
                <a:cs typeface="Times New Roman" pitchFamily="18" charset="0"/>
              </a:rPr>
              <a:t>Ví dụ 1: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890962" y="3124204"/>
            <a:ext cx="10620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>
                <a:latin typeface="Times New Roman" pitchFamily="18" charset="0"/>
                <a:cs typeface="Times New Roman" pitchFamily="18" charset="0"/>
              </a:rPr>
              <a:t>Giải</a:t>
            </a:r>
          </a:p>
        </p:txBody>
      </p:sp>
      <p:sp>
        <p:nvSpPr>
          <p:cNvPr id="25" name="Text Box 49"/>
          <p:cNvSpPr txBox="1">
            <a:spLocks noChangeArrowheads="1"/>
          </p:cNvSpPr>
          <p:nvPr/>
        </p:nvSpPr>
        <p:spPr bwMode="auto">
          <a:xfrm>
            <a:off x="990600" y="3581404"/>
            <a:ext cx="334399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2400" baseline="0">
                <a:latin typeface="Times New Roman" pitchFamily="18" charset="0"/>
                <a:cs typeface="Times New Roman" pitchFamily="18" charset="0"/>
              </a:rPr>
              <a:t>Xét  ∆ABC và ∆</a:t>
            </a:r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MNP</a:t>
            </a:r>
            <a:r>
              <a:rPr lang="en-US" altLang="en-US" sz="2400" baseline="0">
                <a:latin typeface="Times New Roman" pitchFamily="18" charset="0"/>
                <a:cs typeface="Times New Roman" pitchFamily="18" charset="0"/>
              </a:rPr>
              <a:t> có: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 Box 51"/>
              <p:cNvSpPr txBox="1">
                <a:spLocks noChangeArrowheads="1"/>
              </p:cNvSpPr>
              <p:nvPr/>
            </p:nvSpPr>
            <p:spPr bwMode="auto">
              <a:xfrm>
                <a:off x="4038606" y="4800605"/>
                <a:ext cx="1984967" cy="4715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altLang="en-US" sz="2400" i="1" baseline="0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accPr>
                        <m:e>
                          <m:r>
                            <a:rPr lang="en-US" altLang="en-US" sz="2400" b="0" i="1" baseline="0" smtClean="0">
                              <a:latin typeface="Cambria Math"/>
                              <a:cs typeface="Times New Roman" pitchFamily="18" charset="0"/>
                            </a:rPr>
                            <m:t>𝐵</m:t>
                          </m:r>
                        </m:e>
                      </m:acc>
                      <m:r>
                        <a:rPr lang="en-US" altLang="en-US" sz="2400" b="0" i="1" baseline="0" smtClean="0">
                          <a:latin typeface="Cambria Math"/>
                          <a:cs typeface="Times New Roman" pitchFamily="18" charset="0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en-US" altLang="en-US" sz="2400" b="0" i="1" baseline="0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accPr>
                        <m:e>
                          <m:r>
                            <a:rPr lang="en-US" altLang="en-US" sz="2400" b="0" i="1" baseline="0" smtClean="0">
                              <a:latin typeface="Cambria Math"/>
                              <a:cs typeface="Times New Roman" pitchFamily="18" charset="0"/>
                            </a:rPr>
                            <m:t>𝑃</m:t>
                          </m:r>
                        </m:e>
                      </m:acc>
                      <m:r>
                        <a:rPr lang="en-US" altLang="en-US" sz="2400" b="0" i="1" baseline="0" smtClean="0">
                          <a:latin typeface="Cambria Math"/>
                          <a:cs typeface="Times New Roman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en-US" sz="2400" b="0" i="1" baseline="0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altLang="en-US" sz="2400" b="0" i="1" baseline="0" smtClean="0">
                              <a:latin typeface="Cambria Math"/>
                              <a:cs typeface="Times New Roman" pitchFamily="18" charset="0"/>
                            </a:rPr>
                            <m:t>50</m:t>
                          </m:r>
                        </m:e>
                        <m:sup>
                          <m:r>
                            <a:rPr lang="en-US" altLang="en-US" sz="2400" b="0" i="1" baseline="0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°</m:t>
                          </m:r>
                        </m:sup>
                      </m:sSup>
                    </m:oMath>
                  </m:oMathPara>
                </a14:m>
                <a:endParaRPr lang="en-US" altLang="en-US" sz="2400" baseline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6" name="Text 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038606" y="4800605"/>
                <a:ext cx="1984967" cy="471539"/>
              </a:xfrm>
              <a:prstGeom prst="rect">
                <a:avLst/>
              </a:prstGeom>
              <a:blipFill rotWithShape="1">
                <a:blip r:embed="rId3"/>
                <a:stretch>
                  <a:fillRect t="-3896"/>
                </a:stretch>
              </a:blipFill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7" name="Object 5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0927341"/>
              </p:ext>
            </p:extLst>
          </p:nvPr>
        </p:nvGraphicFramePr>
        <p:xfrm>
          <a:off x="3963988" y="3910017"/>
          <a:ext cx="3111500" cy="809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663560" imgH="431640" progId="">
                  <p:embed/>
                </p:oleObj>
              </mc:Choice>
              <mc:Fallback>
                <p:oleObj name="Equation" r:id="rId4" imgW="1663560" imgH="431640" progId="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3988" y="3910017"/>
                        <a:ext cx="3111500" cy="809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152400" y="5410205"/>
            <a:ext cx="8763000" cy="95410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Nhưng góc P không </a:t>
            </a:r>
            <a:r>
              <a:rPr lang="en-US" sz="2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nằm xen giữa 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hai cạnh MN và NP nên </a:t>
            </a:r>
            <a:r>
              <a:rPr lang="en-US" altLang="en-US" sz="2800" baseline="0">
                <a:latin typeface="Times New Roman" pitchFamily="18" charset="0"/>
                <a:cs typeface="Times New Roman" pitchFamily="18" charset="0"/>
              </a:rPr>
              <a:t>∆ABC và ∆</a:t>
            </a:r>
            <a:r>
              <a:rPr lang="en-US" altLang="en-US" sz="2800">
                <a:latin typeface="Times New Roman" pitchFamily="18" charset="0"/>
                <a:cs typeface="Times New Roman" pitchFamily="18" charset="0"/>
              </a:rPr>
              <a:t>MNP</a:t>
            </a:r>
            <a:r>
              <a:rPr lang="en-US" altLang="en-US" sz="2800" baseline="0">
                <a:latin typeface="Times New Roman" pitchFamily="18" charset="0"/>
                <a:cs typeface="Times New Roman" pitchFamily="18" charset="0"/>
              </a:rPr>
              <a:t>  chưa</a:t>
            </a:r>
            <a:r>
              <a:rPr lang="en-US" altLang="en-US" sz="2800">
                <a:latin typeface="Times New Roman" pitchFamily="18" charset="0"/>
                <a:cs typeface="Times New Roman" pitchFamily="18" charset="0"/>
              </a:rPr>
              <a:t> đủ điều kiện đồng dạng với nhau.</a:t>
            </a:r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6094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4" grpId="0"/>
      <p:bldP spid="25" grpId="0"/>
      <p:bldP spid="26" grpId="0" animBg="1"/>
      <p:bldP spid="2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1008069" y="990600"/>
            <a:ext cx="8821737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baseline="0">
                <a:latin typeface="Times New Roman" pitchFamily="18" charset="0"/>
              </a:rPr>
              <a:t>b) Lấy trên cạnh AB, AC lần lượt hai điểm D,E sao cho: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400" b="1" baseline="0">
                <a:latin typeface="Times New Roman" pitchFamily="18" charset="0"/>
              </a:rPr>
              <a:t> AD = 3cm, AE=2cm. Hai tam giác </a:t>
            </a:r>
            <a:r>
              <a:rPr lang="en-US" altLang="en-US" sz="2400" b="1" baseline="0">
                <a:solidFill>
                  <a:srgbClr val="0000FF"/>
                </a:solidFill>
                <a:latin typeface="Times New Roman" pitchFamily="18" charset="0"/>
              </a:rPr>
              <a:t>AED</a:t>
            </a:r>
            <a:r>
              <a:rPr lang="en-US" altLang="en-US" sz="2400" b="1" baseline="0">
                <a:latin typeface="Times New Roman" pitchFamily="18" charset="0"/>
              </a:rPr>
              <a:t> và </a:t>
            </a:r>
            <a:r>
              <a:rPr lang="en-US" altLang="en-US" sz="2400" b="1" baseline="0">
                <a:solidFill>
                  <a:srgbClr val="0000FF"/>
                </a:solidFill>
                <a:latin typeface="Times New Roman" pitchFamily="18" charset="0"/>
              </a:rPr>
              <a:t>ABC</a:t>
            </a:r>
            <a:r>
              <a:rPr lang="en-US" altLang="en-US" sz="2400" b="1" baseline="0">
                <a:latin typeface="Times New Roman" pitchFamily="18" charset="0"/>
              </a:rPr>
              <a:t> có đồng dạng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400" b="1" baseline="0">
                <a:latin typeface="Times New Roman" pitchFamily="18" charset="0"/>
              </a:rPr>
              <a:t>với nhau không? Vì sao?</a:t>
            </a:r>
          </a:p>
        </p:txBody>
      </p:sp>
      <p:pic>
        <p:nvPicPr>
          <p:cNvPr id="4" name="Picture 7" descr="thuoc"/>
          <p:cNvPicPr>
            <a:picLocks noChangeAspect="1" noChangeArrowheads="1"/>
          </p:cNvPicPr>
          <p:nvPr/>
        </p:nvPicPr>
        <p:blipFill>
          <a:blip r:embed="rId2" cstate="print">
            <a:lum bright="-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94"/>
          <a:stretch>
            <a:fillRect/>
          </a:stretch>
        </p:blipFill>
        <p:spPr bwMode="auto">
          <a:xfrm rot="2329569">
            <a:off x="6013450" y="2701925"/>
            <a:ext cx="566738" cy="330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thuoc"/>
          <p:cNvPicPr>
            <a:picLocks noChangeAspect="1" noChangeArrowheads="1"/>
          </p:cNvPicPr>
          <p:nvPr/>
        </p:nvPicPr>
        <p:blipFill>
          <a:blip r:embed="rId2" cstate="print">
            <a:lum bright="-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94"/>
          <a:stretch>
            <a:fillRect/>
          </a:stretch>
        </p:blipFill>
        <p:spPr bwMode="auto">
          <a:xfrm rot="5340000">
            <a:off x="6340481" y="3911602"/>
            <a:ext cx="566737" cy="3306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9"/>
          <p:cNvGrpSpPr>
            <a:grpSpLocks/>
          </p:cNvGrpSpPr>
          <p:nvPr/>
        </p:nvGrpSpPr>
        <p:grpSpPr bwMode="auto">
          <a:xfrm>
            <a:off x="2446338" y="2519363"/>
            <a:ext cx="5435600" cy="2895600"/>
            <a:chOff x="968" y="965"/>
            <a:chExt cx="3424" cy="1824"/>
          </a:xfrm>
        </p:grpSpPr>
        <p:pic>
          <p:nvPicPr>
            <p:cNvPr id="7" name="Picture 10" descr="Untitled-1"/>
            <p:cNvPicPr>
              <a:picLocks noChangeAspect="1" noChangeArrowheads="1"/>
            </p:cNvPicPr>
            <p:nvPr/>
          </p:nvPicPr>
          <p:blipFill>
            <a:blip r:embed="rId3">
              <a:lum contrast="1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8" y="965"/>
              <a:ext cx="3424" cy="18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Line 11"/>
            <p:cNvSpPr>
              <a:spLocks noChangeShapeType="1"/>
            </p:cNvSpPr>
            <p:nvPr/>
          </p:nvSpPr>
          <p:spPr bwMode="auto">
            <a:xfrm>
              <a:off x="968" y="2781"/>
              <a:ext cx="3394" cy="0"/>
            </a:xfrm>
            <a:prstGeom prst="line">
              <a:avLst/>
            </a:prstGeom>
            <a:noFill/>
            <a:ln w="12700" cap="sq">
              <a:solidFill>
                <a:srgbClr val="33CC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4951413" y="5224466"/>
            <a:ext cx="53181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aseline="0">
                <a:latin typeface="Times New Roman" pitchFamily="18" charset="0"/>
              </a:rPr>
              <a:t>A</a:t>
            </a:r>
          </a:p>
        </p:txBody>
      </p:sp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8537581" y="5164142"/>
            <a:ext cx="60801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aseline="0">
                <a:latin typeface="Times New Roman" pitchFamily="18" charset="0"/>
              </a:rPr>
              <a:t>x</a:t>
            </a:r>
          </a:p>
        </p:txBody>
      </p:sp>
      <p:sp>
        <p:nvSpPr>
          <p:cNvPr id="11" name="Line 14"/>
          <p:cNvSpPr>
            <a:spLocks noChangeShapeType="1"/>
          </p:cNvSpPr>
          <p:nvPr/>
        </p:nvSpPr>
        <p:spPr bwMode="auto">
          <a:xfrm flipV="1">
            <a:off x="5160969" y="5240341"/>
            <a:ext cx="3641725" cy="41275"/>
          </a:xfrm>
          <a:prstGeom prst="line">
            <a:avLst/>
          </a:prstGeom>
          <a:noFill/>
          <a:ln w="38100" cap="sq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" name="Line 15"/>
          <p:cNvSpPr>
            <a:spLocks noChangeShapeType="1"/>
          </p:cNvSpPr>
          <p:nvPr/>
        </p:nvSpPr>
        <p:spPr bwMode="auto">
          <a:xfrm flipV="1">
            <a:off x="5160963" y="2205042"/>
            <a:ext cx="2503487" cy="3076575"/>
          </a:xfrm>
          <a:prstGeom prst="line">
            <a:avLst/>
          </a:prstGeom>
          <a:noFill/>
          <a:ln w="38100" cap="sq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3" name="Text Box 16"/>
          <p:cNvSpPr txBox="1">
            <a:spLocks noChangeArrowheads="1"/>
          </p:cNvSpPr>
          <p:nvPr/>
        </p:nvSpPr>
        <p:spPr bwMode="auto">
          <a:xfrm>
            <a:off x="7132638" y="1976442"/>
            <a:ext cx="60801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aseline="0">
                <a:latin typeface="Times New Roman" pitchFamily="18" charset="0"/>
              </a:rPr>
              <a:t>y</a:t>
            </a:r>
          </a:p>
        </p:txBody>
      </p:sp>
      <p:sp>
        <p:nvSpPr>
          <p:cNvPr id="14" name="Arc 17"/>
          <p:cNvSpPr>
            <a:spLocks/>
          </p:cNvSpPr>
          <p:nvPr/>
        </p:nvSpPr>
        <p:spPr bwMode="auto">
          <a:xfrm flipV="1">
            <a:off x="5197481" y="5016503"/>
            <a:ext cx="303213" cy="260351"/>
          </a:xfrm>
          <a:custGeom>
            <a:avLst/>
            <a:gdLst>
              <a:gd name="T0" fmla="*/ 2147483646 w 21600"/>
              <a:gd name="T1" fmla="*/ 0 h 17315"/>
              <a:gd name="T2" fmla="*/ 2147483646 w 21600"/>
              <a:gd name="T3" fmla="*/ 2147483646 h 17315"/>
              <a:gd name="T4" fmla="*/ 0 w 21600"/>
              <a:gd name="T5" fmla="*/ 2147483646 h 1731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17315" fill="none" extrusionOk="0">
                <a:moveTo>
                  <a:pt x="21598" y="-1"/>
                </a:moveTo>
                <a:cubicBezTo>
                  <a:pt x="21599" y="97"/>
                  <a:pt x="21600" y="194"/>
                  <a:pt x="21600" y="292"/>
                </a:cubicBezTo>
                <a:cubicBezTo>
                  <a:pt x="21600" y="6942"/>
                  <a:pt x="18536" y="13221"/>
                  <a:pt x="13295" y="17314"/>
                </a:cubicBezTo>
              </a:path>
              <a:path w="21600" h="17315" stroke="0" extrusionOk="0">
                <a:moveTo>
                  <a:pt x="21598" y="-1"/>
                </a:moveTo>
                <a:cubicBezTo>
                  <a:pt x="21599" y="97"/>
                  <a:pt x="21600" y="194"/>
                  <a:pt x="21600" y="292"/>
                </a:cubicBezTo>
                <a:cubicBezTo>
                  <a:pt x="21600" y="6942"/>
                  <a:pt x="18536" y="13221"/>
                  <a:pt x="13295" y="17314"/>
                </a:cubicBezTo>
                <a:lnTo>
                  <a:pt x="0" y="292"/>
                </a:lnTo>
                <a:lnTo>
                  <a:pt x="21598" y="-1"/>
                </a:lnTo>
                <a:close/>
              </a:path>
            </a:pathLst>
          </a:custGeom>
          <a:solidFill>
            <a:srgbClr val="FF0066"/>
          </a:solidFill>
          <a:ln w="12700" cap="sq">
            <a:solidFill>
              <a:srgbClr val="FF0066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5" name="Text Box 18"/>
          <p:cNvSpPr txBox="1">
            <a:spLocks noChangeArrowheads="1"/>
          </p:cNvSpPr>
          <p:nvPr/>
        </p:nvSpPr>
        <p:spPr bwMode="auto">
          <a:xfrm>
            <a:off x="5483225" y="4827589"/>
            <a:ext cx="113823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 baseline="0">
                <a:solidFill>
                  <a:srgbClr val="FF0066"/>
                </a:solidFill>
                <a:latin typeface="Times New Roman" pitchFamily="18" charset="0"/>
              </a:rPr>
              <a:t>50</a:t>
            </a:r>
            <a:r>
              <a:rPr lang="en-US" altLang="en-US" sz="2000" b="1" baseline="30000">
                <a:solidFill>
                  <a:srgbClr val="FF0066"/>
                </a:solidFill>
                <a:latin typeface="Times New Roman" pitchFamily="18" charset="0"/>
              </a:rPr>
              <a:t>0</a:t>
            </a:r>
            <a:endParaRPr lang="en-US" altLang="en-US" sz="2000" b="1" baseline="0">
              <a:solidFill>
                <a:srgbClr val="FF0066"/>
              </a:solidFill>
              <a:latin typeface="Times New Roman" pitchFamily="18" charset="0"/>
            </a:endParaRPr>
          </a:p>
        </p:txBody>
      </p:sp>
      <p:sp>
        <p:nvSpPr>
          <p:cNvPr id="16" name="Text Box 19"/>
          <p:cNvSpPr txBox="1">
            <a:spLocks noChangeArrowheads="1"/>
          </p:cNvSpPr>
          <p:nvPr/>
        </p:nvSpPr>
        <p:spPr bwMode="auto">
          <a:xfrm>
            <a:off x="6943731" y="5054604"/>
            <a:ext cx="8350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aseline="0">
                <a:solidFill>
                  <a:srgbClr val="FF0066"/>
                </a:solidFill>
                <a:latin typeface="Times New Roman" pitchFamily="18" charset="0"/>
                <a:sym typeface="Wingdings 2" pitchFamily="18" charset="2"/>
              </a:rPr>
              <a:t></a:t>
            </a:r>
          </a:p>
        </p:txBody>
      </p:sp>
      <p:sp>
        <p:nvSpPr>
          <p:cNvPr id="17" name="Text Box 20"/>
          <p:cNvSpPr txBox="1">
            <a:spLocks noChangeArrowheads="1"/>
          </p:cNvSpPr>
          <p:nvPr/>
        </p:nvSpPr>
        <p:spPr bwMode="auto">
          <a:xfrm>
            <a:off x="6829431" y="2778129"/>
            <a:ext cx="8350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aseline="0">
                <a:solidFill>
                  <a:srgbClr val="FF0066"/>
                </a:solidFill>
                <a:latin typeface="Times New Roman" pitchFamily="18" charset="0"/>
                <a:sym typeface="Wingdings 2" pitchFamily="18" charset="2"/>
              </a:rPr>
              <a:t></a:t>
            </a:r>
          </a:p>
        </p:txBody>
      </p:sp>
      <p:sp>
        <p:nvSpPr>
          <p:cNvPr id="18" name="Line 21"/>
          <p:cNvSpPr>
            <a:spLocks noChangeShapeType="1"/>
          </p:cNvSpPr>
          <p:nvPr/>
        </p:nvSpPr>
        <p:spPr bwMode="auto">
          <a:xfrm>
            <a:off x="7000881" y="3021017"/>
            <a:ext cx="131763" cy="2232025"/>
          </a:xfrm>
          <a:prstGeom prst="line">
            <a:avLst/>
          </a:prstGeom>
          <a:noFill/>
          <a:ln w="38100" cap="sq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9" name="Text Box 22"/>
          <p:cNvSpPr txBox="1">
            <a:spLocks noChangeArrowheads="1"/>
          </p:cNvSpPr>
          <p:nvPr/>
        </p:nvSpPr>
        <p:spPr bwMode="auto">
          <a:xfrm>
            <a:off x="6013454" y="5543554"/>
            <a:ext cx="60801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aseline="0">
                <a:latin typeface="Times New Roman" pitchFamily="18" charset="0"/>
              </a:rPr>
              <a:t>5</a:t>
            </a:r>
          </a:p>
        </p:txBody>
      </p:sp>
      <p:sp>
        <p:nvSpPr>
          <p:cNvPr id="20" name="Text Box 23"/>
          <p:cNvSpPr txBox="1">
            <a:spLocks noChangeArrowheads="1"/>
          </p:cNvSpPr>
          <p:nvPr/>
        </p:nvSpPr>
        <p:spPr bwMode="auto">
          <a:xfrm rot="18769985">
            <a:off x="5107784" y="3716552"/>
            <a:ext cx="1009651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0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aseline="0">
                <a:latin typeface=".VnTime" pitchFamily="34" charset="0"/>
              </a:rPr>
              <a:t>7,5</a:t>
            </a:r>
          </a:p>
        </p:txBody>
      </p:sp>
      <p:sp>
        <p:nvSpPr>
          <p:cNvPr id="21" name="Text Box 24"/>
          <p:cNvSpPr txBox="1">
            <a:spLocks noChangeArrowheads="1"/>
          </p:cNvSpPr>
          <p:nvPr/>
        </p:nvSpPr>
        <p:spPr bwMode="auto">
          <a:xfrm>
            <a:off x="6905631" y="5281617"/>
            <a:ext cx="60801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aseline="0">
                <a:latin typeface="Times New Roman" pitchFamily="18" charset="0"/>
              </a:rPr>
              <a:t>B</a:t>
            </a:r>
          </a:p>
        </p:txBody>
      </p:sp>
      <p:sp>
        <p:nvSpPr>
          <p:cNvPr id="22" name="Text Box 25"/>
          <p:cNvSpPr txBox="1">
            <a:spLocks noChangeArrowheads="1"/>
          </p:cNvSpPr>
          <p:nvPr/>
        </p:nvSpPr>
        <p:spPr bwMode="auto">
          <a:xfrm>
            <a:off x="6678613" y="2584454"/>
            <a:ext cx="60801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aseline="0">
                <a:latin typeface="Times New Roman" pitchFamily="18" charset="0"/>
              </a:rPr>
              <a:t>C</a:t>
            </a:r>
          </a:p>
        </p:txBody>
      </p:sp>
      <p:sp>
        <p:nvSpPr>
          <p:cNvPr id="23" name="Line 26"/>
          <p:cNvSpPr>
            <a:spLocks noChangeShapeType="1"/>
          </p:cNvSpPr>
          <p:nvPr/>
        </p:nvSpPr>
        <p:spPr bwMode="auto">
          <a:xfrm>
            <a:off x="5103819" y="5619751"/>
            <a:ext cx="2047875" cy="0"/>
          </a:xfrm>
          <a:prstGeom prst="line">
            <a:avLst/>
          </a:prstGeom>
          <a:noFill/>
          <a:ln w="19050" cap="sq">
            <a:solidFill>
              <a:srgbClr val="0000EE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4" name="Line 27"/>
          <p:cNvSpPr>
            <a:spLocks noChangeShapeType="1"/>
          </p:cNvSpPr>
          <p:nvPr/>
        </p:nvSpPr>
        <p:spPr bwMode="auto">
          <a:xfrm flipH="1">
            <a:off x="4875213" y="2811466"/>
            <a:ext cx="1820862" cy="2278063"/>
          </a:xfrm>
          <a:prstGeom prst="line">
            <a:avLst/>
          </a:prstGeom>
          <a:noFill/>
          <a:ln w="19050" cap="sq">
            <a:solidFill>
              <a:srgbClr val="0000EE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5" name="Text Box 28"/>
          <p:cNvSpPr txBox="1">
            <a:spLocks noChangeArrowheads="1"/>
          </p:cNvSpPr>
          <p:nvPr/>
        </p:nvSpPr>
        <p:spPr bwMode="auto">
          <a:xfrm>
            <a:off x="6394456" y="5048254"/>
            <a:ext cx="8350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aseline="0">
                <a:solidFill>
                  <a:srgbClr val="FF0066"/>
                </a:solidFill>
                <a:latin typeface="Times New Roman" pitchFamily="18" charset="0"/>
                <a:sym typeface="Wingdings 2" pitchFamily="18" charset="2"/>
              </a:rPr>
              <a:t></a:t>
            </a:r>
          </a:p>
        </p:txBody>
      </p:sp>
      <p:sp>
        <p:nvSpPr>
          <p:cNvPr id="26" name="Text Box 29"/>
          <p:cNvSpPr txBox="1">
            <a:spLocks noChangeArrowheads="1"/>
          </p:cNvSpPr>
          <p:nvPr/>
        </p:nvSpPr>
        <p:spPr bwMode="auto">
          <a:xfrm>
            <a:off x="5748338" y="5203825"/>
            <a:ext cx="60801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aseline="0">
                <a:solidFill>
                  <a:srgbClr val="0000EE"/>
                </a:solidFill>
                <a:latin typeface="Times New Roman" pitchFamily="18" charset="0"/>
              </a:rPr>
              <a:t>3</a:t>
            </a:r>
          </a:p>
        </p:txBody>
      </p:sp>
      <p:sp>
        <p:nvSpPr>
          <p:cNvPr id="27" name="Text Box 30"/>
          <p:cNvSpPr txBox="1">
            <a:spLocks noChangeArrowheads="1"/>
          </p:cNvSpPr>
          <p:nvPr/>
        </p:nvSpPr>
        <p:spPr bwMode="auto">
          <a:xfrm>
            <a:off x="5468942" y="4430717"/>
            <a:ext cx="8350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aseline="0">
                <a:solidFill>
                  <a:srgbClr val="FF0066"/>
                </a:solidFill>
                <a:latin typeface="Times New Roman" pitchFamily="18" charset="0"/>
                <a:sym typeface="Wingdings 2" pitchFamily="18" charset="2"/>
              </a:rPr>
              <a:t></a:t>
            </a:r>
          </a:p>
        </p:txBody>
      </p:sp>
      <p:sp>
        <p:nvSpPr>
          <p:cNvPr id="28" name="Text Box 31"/>
          <p:cNvSpPr txBox="1">
            <a:spLocks noChangeArrowheads="1"/>
          </p:cNvSpPr>
          <p:nvPr/>
        </p:nvSpPr>
        <p:spPr bwMode="auto">
          <a:xfrm>
            <a:off x="5103813" y="4708525"/>
            <a:ext cx="60801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aseline="0">
                <a:solidFill>
                  <a:srgbClr val="0000EE"/>
                </a:solidFill>
                <a:latin typeface="Times New Roman" pitchFamily="18" charset="0"/>
              </a:rPr>
              <a:t>2</a:t>
            </a:r>
          </a:p>
        </p:txBody>
      </p:sp>
      <p:sp>
        <p:nvSpPr>
          <p:cNvPr id="29" name="Line 32"/>
          <p:cNvSpPr>
            <a:spLocks noChangeShapeType="1"/>
          </p:cNvSpPr>
          <p:nvPr/>
        </p:nvSpPr>
        <p:spPr bwMode="auto">
          <a:xfrm>
            <a:off x="5634039" y="4633917"/>
            <a:ext cx="911225" cy="606425"/>
          </a:xfrm>
          <a:prstGeom prst="line">
            <a:avLst/>
          </a:prstGeom>
          <a:noFill/>
          <a:ln w="38100" cap="sq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0" name="Text Box 33"/>
          <p:cNvSpPr txBox="1">
            <a:spLocks noChangeArrowheads="1"/>
          </p:cNvSpPr>
          <p:nvPr/>
        </p:nvSpPr>
        <p:spPr bwMode="auto">
          <a:xfrm>
            <a:off x="6318256" y="5240342"/>
            <a:ext cx="60801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aseline="0">
                <a:latin typeface="Times New Roman" pitchFamily="18" charset="0"/>
              </a:rPr>
              <a:t>D</a:t>
            </a:r>
          </a:p>
        </p:txBody>
      </p:sp>
      <p:sp>
        <p:nvSpPr>
          <p:cNvPr id="31" name="Text Box 34"/>
          <p:cNvSpPr txBox="1">
            <a:spLocks noChangeArrowheads="1"/>
          </p:cNvSpPr>
          <p:nvPr/>
        </p:nvSpPr>
        <p:spPr bwMode="auto">
          <a:xfrm>
            <a:off x="5343527" y="4316417"/>
            <a:ext cx="60801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aseline="0">
                <a:latin typeface="Times New Roman" pitchFamily="18" charset="0"/>
              </a:rPr>
              <a:t>E</a:t>
            </a:r>
          </a:p>
        </p:txBody>
      </p:sp>
      <p:grpSp>
        <p:nvGrpSpPr>
          <p:cNvPr id="32" name="Group 39"/>
          <p:cNvGrpSpPr>
            <a:grpSpLocks/>
          </p:cNvGrpSpPr>
          <p:nvPr/>
        </p:nvGrpSpPr>
        <p:grpSpPr bwMode="auto">
          <a:xfrm>
            <a:off x="4837113" y="4283073"/>
            <a:ext cx="2259012" cy="1349374"/>
            <a:chOff x="502" y="3307"/>
            <a:chExt cx="1423" cy="850"/>
          </a:xfrm>
        </p:grpSpPr>
        <p:sp>
          <p:nvSpPr>
            <p:cNvPr id="33" name="AutoShape 40"/>
            <p:cNvSpPr>
              <a:spLocks noChangeArrowheads="1"/>
            </p:cNvSpPr>
            <p:nvPr/>
          </p:nvSpPr>
          <p:spPr bwMode="auto">
            <a:xfrm>
              <a:off x="729" y="3546"/>
              <a:ext cx="861" cy="370"/>
            </a:xfrm>
            <a:prstGeom prst="triangle">
              <a:avLst>
                <a:gd name="adj" fmla="val 33333"/>
              </a:avLst>
            </a:prstGeom>
            <a:noFill/>
            <a:ln w="19050" cap="sq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4" name="Text Box 41"/>
            <p:cNvSpPr txBox="1">
              <a:spLocks noChangeArrowheads="1"/>
            </p:cNvSpPr>
            <p:nvPr/>
          </p:nvSpPr>
          <p:spPr bwMode="auto">
            <a:xfrm>
              <a:off x="884" y="3307"/>
              <a:ext cx="431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E</a:t>
              </a:r>
            </a:p>
          </p:txBody>
        </p:sp>
        <p:sp>
          <p:nvSpPr>
            <p:cNvPr id="35" name="Text Box 42"/>
            <p:cNvSpPr txBox="1">
              <a:spLocks noChangeArrowheads="1"/>
            </p:cNvSpPr>
            <p:nvPr/>
          </p:nvSpPr>
          <p:spPr bwMode="auto">
            <a:xfrm>
              <a:off x="502" y="3833"/>
              <a:ext cx="431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A</a:t>
              </a:r>
            </a:p>
          </p:txBody>
        </p:sp>
        <p:sp>
          <p:nvSpPr>
            <p:cNvPr id="36" name="Text Box 43"/>
            <p:cNvSpPr txBox="1">
              <a:spLocks noChangeArrowheads="1"/>
            </p:cNvSpPr>
            <p:nvPr/>
          </p:nvSpPr>
          <p:spPr bwMode="auto">
            <a:xfrm>
              <a:off x="1494" y="3881"/>
              <a:ext cx="431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D</a:t>
              </a:r>
            </a:p>
          </p:txBody>
        </p:sp>
        <p:sp>
          <p:nvSpPr>
            <p:cNvPr id="37" name="Text Box 44"/>
            <p:cNvSpPr txBox="1">
              <a:spLocks noChangeArrowheads="1"/>
            </p:cNvSpPr>
            <p:nvPr/>
          </p:nvSpPr>
          <p:spPr bwMode="auto">
            <a:xfrm>
              <a:off x="633" y="3594"/>
              <a:ext cx="431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2</a:t>
              </a:r>
            </a:p>
          </p:txBody>
        </p:sp>
        <p:sp>
          <p:nvSpPr>
            <p:cNvPr id="38" name="Text Box 45"/>
            <p:cNvSpPr txBox="1">
              <a:spLocks noChangeArrowheads="1"/>
            </p:cNvSpPr>
            <p:nvPr/>
          </p:nvSpPr>
          <p:spPr bwMode="auto">
            <a:xfrm>
              <a:off x="944" y="3905"/>
              <a:ext cx="431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3</a:t>
              </a:r>
            </a:p>
          </p:txBody>
        </p:sp>
        <p:sp>
          <p:nvSpPr>
            <p:cNvPr id="39" name="Text Box 46"/>
            <p:cNvSpPr txBox="1">
              <a:spLocks noChangeArrowheads="1"/>
            </p:cNvSpPr>
            <p:nvPr/>
          </p:nvSpPr>
          <p:spPr bwMode="auto">
            <a:xfrm>
              <a:off x="777" y="3714"/>
              <a:ext cx="431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1" i="0" u="none" strike="noStrike" kern="0" cap="none" spc="0" normalizeH="0" baseline="0" noProof="0">
                  <a:ln>
                    <a:noFill/>
                  </a:ln>
                  <a:solidFill>
                    <a:srgbClr val="CC0000"/>
                  </a:solidFill>
                  <a:effectLst/>
                  <a:uLnTx/>
                  <a:uFillTx/>
                  <a:latin typeface="Times New Roman" pitchFamily="18" charset="0"/>
                </a:rPr>
                <a:t>50</a:t>
              </a:r>
              <a:r>
                <a:rPr kumimoji="0" lang="en-US" altLang="en-US" sz="2000" b="1" i="0" u="none" strike="noStrike" kern="0" cap="none" spc="0" normalizeH="0" baseline="30000" noProof="0">
                  <a:ln>
                    <a:noFill/>
                  </a:ln>
                  <a:solidFill>
                    <a:srgbClr val="CC0000"/>
                  </a:solidFill>
                  <a:effectLst/>
                  <a:uLnTx/>
                  <a:uFillTx/>
                  <a:latin typeface="Times New Roman" pitchFamily="18" charset="0"/>
                </a:rPr>
                <a:t>0</a:t>
              </a:r>
              <a:endParaRPr kumimoji="0" lang="en-US" altLang="en-US" sz="2000" b="1" i="0" u="none" strike="noStrike" kern="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</p:grpSp>
      <p:sp>
        <p:nvSpPr>
          <p:cNvPr id="40" name="Rectangle 47"/>
          <p:cNvSpPr>
            <a:spLocks noChangeArrowheads="1"/>
          </p:cNvSpPr>
          <p:nvPr/>
        </p:nvSpPr>
        <p:spPr bwMode="auto">
          <a:xfrm>
            <a:off x="8291513" y="6161091"/>
            <a:ext cx="379412" cy="303212"/>
          </a:xfrm>
          <a:prstGeom prst="rect">
            <a:avLst/>
          </a:prstGeom>
          <a:solidFill>
            <a:srgbClr val="FFFFFF"/>
          </a:solidFill>
          <a:ln w="6350" cap="sq">
            <a:solidFill>
              <a:srgbClr val="FFC1DA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41" name="Text Box 50"/>
          <p:cNvSpPr txBox="1">
            <a:spLocks noChangeArrowheads="1"/>
          </p:cNvSpPr>
          <p:nvPr/>
        </p:nvSpPr>
        <p:spPr bwMode="auto">
          <a:xfrm>
            <a:off x="990600" y="609604"/>
            <a:ext cx="812006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baseline="0">
                <a:latin typeface="Times New Roman" pitchFamily="18" charset="0"/>
              </a:rPr>
              <a:t>a)Vẽ tam giác ABC có BAC = 50</a:t>
            </a:r>
            <a:r>
              <a:rPr lang="en-US" altLang="en-US" sz="2400" b="1" baseline="30000">
                <a:latin typeface="Times New Roman" pitchFamily="18" charset="0"/>
              </a:rPr>
              <a:t>0</a:t>
            </a:r>
            <a:r>
              <a:rPr lang="en-US" altLang="en-US" sz="2400" b="1" baseline="0">
                <a:latin typeface="Times New Roman" pitchFamily="18" charset="0"/>
              </a:rPr>
              <a:t>, AB=5cm, AC = 7,5cm</a:t>
            </a:r>
          </a:p>
        </p:txBody>
      </p:sp>
      <p:grpSp>
        <p:nvGrpSpPr>
          <p:cNvPr id="42" name="Group 53"/>
          <p:cNvGrpSpPr>
            <a:grpSpLocks/>
          </p:cNvGrpSpPr>
          <p:nvPr/>
        </p:nvGrpSpPr>
        <p:grpSpPr bwMode="auto">
          <a:xfrm>
            <a:off x="4105281" y="530229"/>
            <a:ext cx="466725" cy="155575"/>
            <a:chOff x="1824" y="621"/>
            <a:chExt cx="294" cy="98"/>
          </a:xfrm>
        </p:grpSpPr>
        <p:sp>
          <p:nvSpPr>
            <p:cNvPr id="43" name="Line 51"/>
            <p:cNvSpPr>
              <a:spLocks noChangeShapeType="1"/>
            </p:cNvSpPr>
            <p:nvPr/>
          </p:nvSpPr>
          <p:spPr bwMode="auto">
            <a:xfrm flipV="1">
              <a:off x="1824" y="624"/>
              <a:ext cx="143" cy="95"/>
            </a:xfrm>
            <a:prstGeom prst="line">
              <a:avLst/>
            </a:prstGeom>
            <a:noFill/>
            <a:ln w="28575" cap="sq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4" name="Line 52"/>
            <p:cNvSpPr>
              <a:spLocks noChangeShapeType="1"/>
            </p:cNvSpPr>
            <p:nvPr/>
          </p:nvSpPr>
          <p:spPr bwMode="auto">
            <a:xfrm>
              <a:off x="1975" y="621"/>
              <a:ext cx="143" cy="96"/>
            </a:xfrm>
            <a:prstGeom prst="line">
              <a:avLst/>
            </a:prstGeom>
            <a:noFill/>
            <a:ln w="28575" cap="sq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45" name="TextBox 44"/>
          <p:cNvSpPr txBox="1">
            <a:spLocks noChangeArrowheads="1"/>
          </p:cNvSpPr>
          <p:nvPr/>
        </p:nvSpPr>
        <p:spPr bwMode="auto">
          <a:xfrm>
            <a:off x="412597" y="163202"/>
            <a:ext cx="217820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400" b="1" u="sng">
                <a:cs typeface="Times New Roman" pitchFamily="18" charset="0"/>
              </a:rPr>
              <a:t>2. </a:t>
            </a:r>
            <a:r>
              <a:rPr lang="en-US" sz="2400" b="1" u="sng" err="1">
                <a:cs typeface="Times New Roman" pitchFamily="18" charset="0"/>
              </a:rPr>
              <a:t>Áp</a:t>
            </a:r>
            <a:r>
              <a:rPr lang="en-US" sz="2400" b="1" u="sng">
                <a:cs typeface="Times New Roman" pitchFamily="18" charset="0"/>
              </a:rPr>
              <a:t> </a:t>
            </a:r>
            <a:r>
              <a:rPr lang="en-US" sz="2400" b="1" u="sng" err="1">
                <a:cs typeface="Times New Roman" pitchFamily="18" charset="0"/>
              </a:rPr>
              <a:t>dụng</a:t>
            </a:r>
            <a:r>
              <a:rPr lang="en-US" sz="2400" b="1" u="sng">
                <a:cs typeface="Times New Roman" pitchFamily="18" charset="0"/>
              </a:rPr>
              <a:t>:</a:t>
            </a:r>
          </a:p>
        </p:txBody>
      </p:sp>
      <p:sp>
        <p:nvSpPr>
          <p:cNvPr id="46" name="Text Box 2"/>
          <p:cNvSpPr txBox="1">
            <a:spLocks noChangeArrowheads="1"/>
          </p:cNvSpPr>
          <p:nvPr/>
        </p:nvSpPr>
        <p:spPr bwMode="auto">
          <a:xfrm>
            <a:off x="412592" y="610510"/>
            <a:ext cx="509938" cy="461665"/>
          </a:xfrm>
          <a:prstGeom prst="rect">
            <a:avLst/>
          </a:prstGeom>
          <a:noFill/>
          <a:ln w="28575" algn="ctr">
            <a:solidFill>
              <a:srgbClr val="66FF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400" b="1">
                <a:solidFill>
                  <a:srgbClr val="FF0000"/>
                </a:solidFill>
                <a:cs typeface="Times New Roman" pitchFamily="18" charset="0"/>
              </a:rPr>
              <a:t>?3</a:t>
            </a:r>
          </a:p>
        </p:txBody>
      </p:sp>
    </p:spTree>
    <p:extLst>
      <p:ext uri="{BB962C8B-B14F-4D97-AF65-F5344CB8AC3E}">
        <p14:creationId xmlns:p14="http://schemas.microsoft.com/office/powerpoint/2010/main" val="3958858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3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500"/>
                            </p:stCondLst>
                            <p:childTnLst>
                              <p:par>
                                <p:cTn id="137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38" dur="5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9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 animBg="1"/>
      <p:bldP spid="12" grpId="0" animBg="1"/>
      <p:bldP spid="13" grpId="0"/>
      <p:bldP spid="14" grpId="0" animBg="1"/>
      <p:bldP spid="15" grpId="0"/>
      <p:bldP spid="16" grpId="0"/>
      <p:bldP spid="17" grpId="0"/>
      <p:bldP spid="18" grpId="0" animBg="1"/>
      <p:bldP spid="19" grpId="0"/>
      <p:bldP spid="20" grpId="0"/>
      <p:bldP spid="21" grpId="0"/>
      <p:bldP spid="22" grpId="0"/>
      <p:bldP spid="23" grpId="0" animBg="1"/>
      <p:bldP spid="24" grpId="0" animBg="1"/>
      <p:bldP spid="25" grpId="0"/>
      <p:bldP spid="25" grpId="1"/>
      <p:bldP spid="26" grpId="0"/>
      <p:bldP spid="26" grpId="1"/>
      <p:bldP spid="27" grpId="0"/>
      <p:bldP spid="27" grpId="1"/>
      <p:bldP spid="28" grpId="0"/>
      <p:bldP spid="28" grpId="1"/>
      <p:bldP spid="29" grpId="0" animBg="1"/>
      <p:bldP spid="29" grpId="1" animBg="1"/>
      <p:bldP spid="30" grpId="0"/>
      <p:bldP spid="30" grpId="1"/>
      <p:bldP spid="31" grpId="0"/>
      <p:bldP spid="31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4684714" y="4795842"/>
            <a:ext cx="5318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aseline="0"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4" name="Line 10"/>
          <p:cNvSpPr>
            <a:spLocks noChangeShapeType="1"/>
          </p:cNvSpPr>
          <p:nvPr/>
        </p:nvSpPr>
        <p:spPr bwMode="auto">
          <a:xfrm flipV="1">
            <a:off x="4968881" y="4930777"/>
            <a:ext cx="3641725" cy="41275"/>
          </a:xfrm>
          <a:prstGeom prst="line">
            <a:avLst/>
          </a:prstGeom>
          <a:noFill/>
          <a:ln w="38100" cap="sq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Line 11"/>
          <p:cNvSpPr>
            <a:spLocks noChangeShapeType="1"/>
          </p:cNvSpPr>
          <p:nvPr/>
        </p:nvSpPr>
        <p:spPr bwMode="auto">
          <a:xfrm flipV="1">
            <a:off x="4989512" y="1866905"/>
            <a:ext cx="2503488" cy="3076575"/>
          </a:xfrm>
          <a:prstGeom prst="line">
            <a:avLst/>
          </a:prstGeom>
          <a:noFill/>
          <a:ln w="38100" cap="sq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 Box 12"/>
          <p:cNvSpPr txBox="1">
            <a:spLocks noChangeArrowheads="1"/>
          </p:cNvSpPr>
          <p:nvPr/>
        </p:nvSpPr>
        <p:spPr bwMode="auto">
          <a:xfrm>
            <a:off x="6737350" y="1828804"/>
            <a:ext cx="6080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aseline="0">
                <a:latin typeface="Times New Roman" pitchFamily="18" charset="0"/>
                <a:cs typeface="Times New Roman" pitchFamily="18" charset="0"/>
              </a:rPr>
              <a:t>y</a:t>
            </a:r>
          </a:p>
        </p:txBody>
      </p:sp>
      <p:sp>
        <p:nvSpPr>
          <p:cNvPr id="7" name="Arc 13"/>
          <p:cNvSpPr>
            <a:spLocks/>
          </p:cNvSpPr>
          <p:nvPr/>
        </p:nvSpPr>
        <p:spPr bwMode="auto">
          <a:xfrm flipV="1">
            <a:off x="5005393" y="4706941"/>
            <a:ext cx="303213" cy="260351"/>
          </a:xfrm>
          <a:custGeom>
            <a:avLst/>
            <a:gdLst>
              <a:gd name="T0" fmla="*/ 2147483646 w 21600"/>
              <a:gd name="T1" fmla="*/ 0 h 17315"/>
              <a:gd name="T2" fmla="*/ 2147483646 w 21600"/>
              <a:gd name="T3" fmla="*/ 2147483646 h 17315"/>
              <a:gd name="T4" fmla="*/ 0 w 21600"/>
              <a:gd name="T5" fmla="*/ 2147483646 h 17315"/>
              <a:gd name="T6" fmla="*/ 0 60000 65536"/>
              <a:gd name="T7" fmla="*/ 0 60000 65536"/>
              <a:gd name="T8" fmla="*/ 0 60000 65536"/>
              <a:gd name="T9" fmla="*/ 0 w 21600"/>
              <a:gd name="T10" fmla="*/ 0 h 17315"/>
              <a:gd name="T11" fmla="*/ 21600 w 21600"/>
              <a:gd name="T12" fmla="*/ 17315 h 1731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17315" fill="none" extrusionOk="0">
                <a:moveTo>
                  <a:pt x="21598" y="-1"/>
                </a:moveTo>
                <a:cubicBezTo>
                  <a:pt x="21599" y="97"/>
                  <a:pt x="21600" y="194"/>
                  <a:pt x="21600" y="292"/>
                </a:cubicBezTo>
                <a:cubicBezTo>
                  <a:pt x="21600" y="6942"/>
                  <a:pt x="18536" y="13221"/>
                  <a:pt x="13295" y="17314"/>
                </a:cubicBezTo>
              </a:path>
              <a:path w="21600" h="17315" stroke="0" extrusionOk="0">
                <a:moveTo>
                  <a:pt x="21598" y="-1"/>
                </a:moveTo>
                <a:cubicBezTo>
                  <a:pt x="21599" y="97"/>
                  <a:pt x="21600" y="194"/>
                  <a:pt x="21600" y="292"/>
                </a:cubicBezTo>
                <a:cubicBezTo>
                  <a:pt x="21600" y="6942"/>
                  <a:pt x="18536" y="13221"/>
                  <a:pt x="13295" y="17314"/>
                </a:cubicBezTo>
                <a:lnTo>
                  <a:pt x="0" y="292"/>
                </a:lnTo>
                <a:lnTo>
                  <a:pt x="21598" y="-1"/>
                </a:lnTo>
                <a:close/>
              </a:path>
            </a:pathLst>
          </a:custGeom>
          <a:solidFill>
            <a:srgbClr val="FF0066"/>
          </a:solidFill>
          <a:ln w="12700" cap="sq">
            <a:solidFill>
              <a:srgbClr val="FF0066"/>
            </a:solidFill>
            <a:round/>
            <a:headEnd type="none" w="sm" len="sm"/>
            <a:tailEnd type="none" w="sm" len="sm"/>
          </a:ln>
        </p:spPr>
        <p:txBody>
          <a:bodyPr rot="10800000"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 Box 14"/>
          <p:cNvSpPr txBox="1">
            <a:spLocks noChangeArrowheads="1"/>
          </p:cNvSpPr>
          <p:nvPr/>
        </p:nvSpPr>
        <p:spPr bwMode="auto">
          <a:xfrm>
            <a:off x="5291137" y="4518029"/>
            <a:ext cx="11382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baseline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50</a:t>
            </a:r>
            <a:r>
              <a:rPr lang="en-US" altLang="en-US" sz="2400" b="1" baseline="3000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en-US" altLang="en-US" sz="2400" b="1" baseline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 Box 15"/>
          <p:cNvSpPr txBox="1">
            <a:spLocks noChangeArrowheads="1"/>
          </p:cNvSpPr>
          <p:nvPr/>
        </p:nvSpPr>
        <p:spPr bwMode="auto">
          <a:xfrm>
            <a:off x="6665918" y="4719642"/>
            <a:ext cx="8350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aseline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</a:t>
            </a:r>
          </a:p>
        </p:txBody>
      </p:sp>
      <p:sp>
        <p:nvSpPr>
          <p:cNvPr id="10" name="Text Box 16"/>
          <p:cNvSpPr txBox="1">
            <a:spLocks noChangeArrowheads="1"/>
          </p:cNvSpPr>
          <p:nvPr/>
        </p:nvSpPr>
        <p:spPr bwMode="auto">
          <a:xfrm>
            <a:off x="6637343" y="2468566"/>
            <a:ext cx="8350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aseline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</a:t>
            </a:r>
          </a:p>
        </p:txBody>
      </p:sp>
      <p:sp>
        <p:nvSpPr>
          <p:cNvPr id="11" name="Line 17"/>
          <p:cNvSpPr>
            <a:spLocks noChangeShapeType="1"/>
          </p:cNvSpPr>
          <p:nvPr/>
        </p:nvSpPr>
        <p:spPr bwMode="auto">
          <a:xfrm>
            <a:off x="6818312" y="2662239"/>
            <a:ext cx="0" cy="2286000"/>
          </a:xfrm>
          <a:prstGeom prst="line">
            <a:avLst/>
          </a:prstGeom>
          <a:noFill/>
          <a:ln w="38100" cap="sq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 Box 18"/>
          <p:cNvSpPr txBox="1">
            <a:spLocks noChangeArrowheads="1"/>
          </p:cNvSpPr>
          <p:nvPr/>
        </p:nvSpPr>
        <p:spPr bwMode="auto">
          <a:xfrm>
            <a:off x="5821368" y="5257804"/>
            <a:ext cx="6080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aseline="0"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13" name="Text Box 19"/>
          <p:cNvSpPr txBox="1">
            <a:spLocks noChangeArrowheads="1"/>
          </p:cNvSpPr>
          <p:nvPr/>
        </p:nvSpPr>
        <p:spPr bwMode="auto">
          <a:xfrm rot="18769985">
            <a:off x="4915696" y="3406990"/>
            <a:ext cx="1009651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0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aseline="0">
                <a:latin typeface="Times New Roman" pitchFamily="18" charset="0"/>
                <a:cs typeface="Times New Roman" pitchFamily="18" charset="0"/>
              </a:rPr>
              <a:t>7,5</a:t>
            </a:r>
          </a:p>
        </p:txBody>
      </p:sp>
      <p:sp>
        <p:nvSpPr>
          <p:cNvPr id="14" name="Text Box 20"/>
          <p:cNvSpPr txBox="1">
            <a:spLocks noChangeArrowheads="1"/>
          </p:cNvSpPr>
          <p:nvPr/>
        </p:nvSpPr>
        <p:spPr bwMode="auto">
          <a:xfrm>
            <a:off x="6713543" y="4972054"/>
            <a:ext cx="6080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aseline="0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15" name="Text Box 21"/>
          <p:cNvSpPr txBox="1">
            <a:spLocks noChangeArrowheads="1"/>
          </p:cNvSpPr>
          <p:nvPr/>
        </p:nvSpPr>
        <p:spPr bwMode="auto">
          <a:xfrm>
            <a:off x="6486525" y="2274892"/>
            <a:ext cx="6080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aseline="0"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16" name="Line 22"/>
          <p:cNvSpPr>
            <a:spLocks noChangeShapeType="1"/>
          </p:cNvSpPr>
          <p:nvPr/>
        </p:nvSpPr>
        <p:spPr bwMode="auto">
          <a:xfrm>
            <a:off x="4911727" y="5310188"/>
            <a:ext cx="2047875" cy="0"/>
          </a:xfrm>
          <a:prstGeom prst="line">
            <a:avLst/>
          </a:prstGeom>
          <a:noFill/>
          <a:ln w="19050" cap="sq">
            <a:solidFill>
              <a:srgbClr val="0000EE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Line 23"/>
          <p:cNvSpPr>
            <a:spLocks noChangeShapeType="1"/>
          </p:cNvSpPr>
          <p:nvPr/>
        </p:nvSpPr>
        <p:spPr bwMode="auto">
          <a:xfrm flipH="1">
            <a:off x="4683125" y="2501904"/>
            <a:ext cx="1820862" cy="2278063"/>
          </a:xfrm>
          <a:prstGeom prst="line">
            <a:avLst/>
          </a:prstGeom>
          <a:noFill/>
          <a:ln w="19050" cap="sq">
            <a:solidFill>
              <a:srgbClr val="0000EE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 Box 24"/>
          <p:cNvSpPr txBox="1">
            <a:spLocks noChangeArrowheads="1"/>
          </p:cNvSpPr>
          <p:nvPr/>
        </p:nvSpPr>
        <p:spPr bwMode="auto">
          <a:xfrm>
            <a:off x="6208718" y="4719642"/>
            <a:ext cx="8350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aseline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</a:t>
            </a:r>
          </a:p>
        </p:txBody>
      </p:sp>
      <p:sp>
        <p:nvSpPr>
          <p:cNvPr id="19" name="Text Box 25"/>
          <p:cNvSpPr txBox="1">
            <a:spLocks noChangeArrowheads="1"/>
          </p:cNvSpPr>
          <p:nvPr/>
        </p:nvSpPr>
        <p:spPr bwMode="auto">
          <a:xfrm>
            <a:off x="5370518" y="4872042"/>
            <a:ext cx="6080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aseline="0">
                <a:solidFill>
                  <a:srgbClr val="0000EE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20" name="Text Box 26"/>
          <p:cNvSpPr txBox="1">
            <a:spLocks noChangeArrowheads="1"/>
          </p:cNvSpPr>
          <p:nvPr/>
        </p:nvSpPr>
        <p:spPr bwMode="auto">
          <a:xfrm>
            <a:off x="5294312" y="4110042"/>
            <a:ext cx="8350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aseline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</a:t>
            </a:r>
          </a:p>
        </p:txBody>
      </p:sp>
      <p:sp>
        <p:nvSpPr>
          <p:cNvPr id="21" name="Text Box 27"/>
          <p:cNvSpPr txBox="1">
            <a:spLocks noChangeArrowheads="1"/>
          </p:cNvSpPr>
          <p:nvPr/>
        </p:nvSpPr>
        <p:spPr bwMode="auto">
          <a:xfrm>
            <a:off x="4911725" y="4398968"/>
            <a:ext cx="6080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aseline="0">
                <a:solidFill>
                  <a:srgbClr val="0000EE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22" name="Line 28"/>
          <p:cNvSpPr>
            <a:spLocks noChangeShapeType="1"/>
          </p:cNvSpPr>
          <p:nvPr/>
        </p:nvSpPr>
        <p:spPr bwMode="auto">
          <a:xfrm>
            <a:off x="5446716" y="4338642"/>
            <a:ext cx="911225" cy="606425"/>
          </a:xfrm>
          <a:prstGeom prst="line">
            <a:avLst/>
          </a:prstGeom>
          <a:noFill/>
          <a:ln w="38100" cap="sq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 Box 29"/>
          <p:cNvSpPr txBox="1">
            <a:spLocks noChangeArrowheads="1"/>
          </p:cNvSpPr>
          <p:nvPr/>
        </p:nvSpPr>
        <p:spPr bwMode="auto">
          <a:xfrm>
            <a:off x="6208718" y="4872042"/>
            <a:ext cx="6080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aseline="0"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24" name="Text Box 30"/>
          <p:cNvSpPr txBox="1">
            <a:spLocks noChangeArrowheads="1"/>
          </p:cNvSpPr>
          <p:nvPr/>
        </p:nvSpPr>
        <p:spPr bwMode="auto">
          <a:xfrm>
            <a:off x="5294317" y="3957642"/>
            <a:ext cx="6080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aseline="0">
                <a:latin typeface="Times New Roman" pitchFamily="18" charset="0"/>
                <a:cs typeface="Times New Roman" pitchFamily="18" charset="0"/>
              </a:rPr>
              <a:t>E</a:t>
            </a:r>
          </a:p>
        </p:txBody>
      </p:sp>
      <p:grpSp>
        <p:nvGrpSpPr>
          <p:cNvPr id="25" name="Group 31"/>
          <p:cNvGrpSpPr>
            <a:grpSpLocks/>
          </p:cNvGrpSpPr>
          <p:nvPr/>
        </p:nvGrpSpPr>
        <p:grpSpPr bwMode="auto">
          <a:xfrm>
            <a:off x="280987" y="4089413"/>
            <a:ext cx="2789238" cy="554039"/>
            <a:chOff x="298" y="2605"/>
            <a:chExt cx="1757" cy="349"/>
          </a:xfrm>
        </p:grpSpPr>
        <p:sp>
          <p:nvSpPr>
            <p:cNvPr id="26" name="Text Box 32"/>
            <p:cNvSpPr txBox="1">
              <a:spLocks noChangeArrowheads="1"/>
            </p:cNvSpPr>
            <p:nvPr/>
          </p:nvSpPr>
          <p:spPr bwMode="auto">
            <a:xfrm>
              <a:off x="298" y="2638"/>
              <a:ext cx="622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en-US" altLang="en-US" sz="2400" baseline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7" name="Text Box 33"/>
            <p:cNvSpPr txBox="1">
              <a:spLocks noChangeArrowheads="1"/>
            </p:cNvSpPr>
            <p:nvPr/>
          </p:nvSpPr>
          <p:spPr bwMode="auto">
            <a:xfrm>
              <a:off x="621" y="2650"/>
              <a:ext cx="1434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en-US" altLang="en-US" sz="2400" baseline="0">
                <a:solidFill>
                  <a:srgbClr val="0000BC"/>
                </a:solidFill>
                <a:latin typeface="Times New Roman" pitchFamily="18" charset="0"/>
                <a:cs typeface="Times New Roman" pitchFamily="18" charset="0"/>
                <a:sym typeface="Wingdings 3" pitchFamily="18" charset="2"/>
              </a:endParaRPr>
            </a:p>
          </p:txBody>
        </p:sp>
        <p:sp>
          <p:nvSpPr>
            <p:cNvPr id="28" name="Text Box 34"/>
            <p:cNvSpPr txBox="1">
              <a:spLocks noChangeArrowheads="1"/>
            </p:cNvSpPr>
            <p:nvPr/>
          </p:nvSpPr>
          <p:spPr bwMode="auto">
            <a:xfrm rot="16200000">
              <a:off x="1086" y="2655"/>
              <a:ext cx="34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vert="eaVert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en-US" altLang="en-US" sz="2400" baseline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9" name="Text Box 46"/>
          <p:cNvSpPr txBox="1">
            <a:spLocks noChangeArrowheads="1"/>
          </p:cNvSpPr>
          <p:nvPr/>
        </p:nvSpPr>
        <p:spPr bwMode="auto">
          <a:xfrm>
            <a:off x="762006" y="520704"/>
            <a:ext cx="81200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baseline="0">
                <a:latin typeface="Times New Roman" pitchFamily="18" charset="0"/>
                <a:cs typeface="Times New Roman" pitchFamily="18" charset="0"/>
              </a:rPr>
              <a:t>a)Vẽ tam giác ABC có BAC = 50</a:t>
            </a:r>
            <a:r>
              <a:rPr lang="en-US" altLang="en-US" sz="2400" b="1" baseline="3000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altLang="en-US" sz="2400" b="1" baseline="0">
                <a:latin typeface="Times New Roman" pitchFamily="18" charset="0"/>
                <a:cs typeface="Times New Roman" pitchFamily="18" charset="0"/>
              </a:rPr>
              <a:t>, AB=5cm, AC = 7,5cm</a:t>
            </a:r>
          </a:p>
        </p:txBody>
      </p:sp>
      <p:grpSp>
        <p:nvGrpSpPr>
          <p:cNvPr id="30" name="Group 46"/>
          <p:cNvGrpSpPr>
            <a:grpSpLocks/>
          </p:cNvGrpSpPr>
          <p:nvPr/>
        </p:nvGrpSpPr>
        <p:grpSpPr bwMode="auto">
          <a:xfrm>
            <a:off x="3914781" y="457201"/>
            <a:ext cx="428625" cy="142875"/>
            <a:chOff x="2898775" y="1704975"/>
            <a:chExt cx="463550" cy="152400"/>
          </a:xfrm>
        </p:grpSpPr>
        <p:sp>
          <p:nvSpPr>
            <p:cNvPr id="31" name="Line 47"/>
            <p:cNvSpPr>
              <a:spLocks noChangeShapeType="1"/>
            </p:cNvSpPr>
            <p:nvPr/>
          </p:nvSpPr>
          <p:spPr bwMode="auto">
            <a:xfrm flipV="1">
              <a:off x="2898775" y="1704975"/>
              <a:ext cx="227013" cy="150813"/>
            </a:xfrm>
            <a:prstGeom prst="line">
              <a:avLst/>
            </a:prstGeom>
            <a:noFill/>
            <a:ln w="28575" cap="sq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2" name="Line 48"/>
            <p:cNvSpPr>
              <a:spLocks noChangeShapeType="1"/>
            </p:cNvSpPr>
            <p:nvPr/>
          </p:nvSpPr>
          <p:spPr bwMode="auto">
            <a:xfrm>
              <a:off x="3135313" y="1704975"/>
              <a:ext cx="227012" cy="152400"/>
            </a:xfrm>
            <a:prstGeom prst="line">
              <a:avLst/>
            </a:prstGeom>
            <a:noFill/>
            <a:ln w="28575" cap="sq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3" name="Text Box 49"/>
          <p:cNvSpPr txBox="1">
            <a:spLocks noChangeArrowheads="1"/>
          </p:cNvSpPr>
          <p:nvPr/>
        </p:nvSpPr>
        <p:spPr bwMode="auto">
          <a:xfrm>
            <a:off x="646112" y="2895604"/>
            <a:ext cx="332014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2400" baseline="0">
                <a:latin typeface="Times New Roman" pitchFamily="18" charset="0"/>
                <a:cs typeface="Times New Roman" pitchFamily="18" charset="0"/>
              </a:rPr>
              <a:t>Xét  ∆AED và ∆ABC có: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 Box 51"/>
              <p:cNvSpPr txBox="1">
                <a:spLocks noChangeArrowheads="1"/>
              </p:cNvSpPr>
              <p:nvPr/>
            </p:nvSpPr>
            <p:spPr bwMode="auto">
              <a:xfrm>
                <a:off x="1306512" y="4343404"/>
                <a:ext cx="1801904" cy="4741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2400" baseline="0">
                    <a:latin typeface="Times New Roman" pitchFamily="18" charset="0"/>
                    <a:cs typeface="Times New Roman" pitchFamily="18" charset="0"/>
                  </a:rPr>
                  <a:t>Góc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en-US" sz="2400" i="1" baseline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en-US" altLang="en-US" sz="2400" b="0" i="1" baseline="0" smtClean="0">
                            <a:latin typeface="Cambria Math"/>
                            <a:cs typeface="Times New Roman" pitchFamily="18" charset="0"/>
                          </a:rPr>
                          <m:t>𝐴</m:t>
                        </m:r>
                      </m:e>
                    </m:acc>
                  </m:oMath>
                </a14:m>
                <a:r>
                  <a:rPr lang="en-US" altLang="en-US" sz="2400" baseline="0">
                    <a:latin typeface="Times New Roman" pitchFamily="18" charset="0"/>
                    <a:cs typeface="Times New Roman" pitchFamily="18" charset="0"/>
                  </a:rPr>
                  <a:t>chung</a:t>
                </a:r>
              </a:p>
            </p:txBody>
          </p:sp>
        </mc:Choice>
        <mc:Fallback xmlns="">
          <p:sp>
            <p:nvSpPr>
              <p:cNvPr id="34" name="Text 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06512" y="4343404"/>
                <a:ext cx="1801904" cy="474169"/>
              </a:xfrm>
              <a:prstGeom prst="rect">
                <a:avLst/>
              </a:prstGeom>
              <a:blipFill rotWithShape="1">
                <a:blip r:embed="rId3"/>
                <a:stretch>
                  <a:fillRect l="-5068" t="-7792" r="-3716" b="-28571"/>
                </a:stretch>
              </a:blipFill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5" name="Group 47"/>
          <p:cNvGrpSpPr>
            <a:grpSpLocks/>
          </p:cNvGrpSpPr>
          <p:nvPr/>
        </p:nvGrpSpPr>
        <p:grpSpPr bwMode="auto">
          <a:xfrm>
            <a:off x="450850" y="4953000"/>
            <a:ext cx="3530134" cy="461665"/>
            <a:chOff x="685800" y="5157986"/>
            <a:chExt cx="3529973" cy="460972"/>
          </a:xfrm>
        </p:grpSpPr>
        <p:sp>
          <p:nvSpPr>
            <p:cNvPr id="36" name="Text Box 50"/>
            <p:cNvSpPr txBox="1">
              <a:spLocks noChangeArrowheads="1"/>
            </p:cNvSpPr>
            <p:nvPr/>
          </p:nvSpPr>
          <p:spPr bwMode="auto">
            <a:xfrm>
              <a:off x="685800" y="5157986"/>
              <a:ext cx="3529973" cy="4609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 </a:t>
              </a:r>
              <a:r>
                <a:rPr kumimoji="0" lang="en-US" altLang="en-US" sz="240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∆AED      ∆ABC (c.g.c)</a:t>
              </a:r>
            </a:p>
          </p:txBody>
        </p:sp>
        <p:sp>
          <p:nvSpPr>
            <p:cNvPr id="37" name="Freeform 52"/>
            <p:cNvSpPr>
              <a:spLocks/>
            </p:cNvSpPr>
            <p:nvPr/>
          </p:nvSpPr>
          <p:spPr bwMode="auto">
            <a:xfrm>
              <a:off x="2100198" y="5310157"/>
              <a:ext cx="228600" cy="168275"/>
            </a:xfrm>
            <a:custGeom>
              <a:avLst/>
              <a:gdLst>
                <a:gd name="T0" fmla="*/ 2147483646 w 792"/>
                <a:gd name="T1" fmla="*/ 2147483646 h 336"/>
                <a:gd name="T2" fmla="*/ 2147483646 w 792"/>
                <a:gd name="T3" fmla="*/ 2147483646 h 336"/>
                <a:gd name="T4" fmla="*/ 2147483646 w 792"/>
                <a:gd name="T5" fmla="*/ 2147483646 h 336"/>
                <a:gd name="T6" fmla="*/ 2147483646 w 792"/>
                <a:gd name="T7" fmla="*/ 2147483646 h 336"/>
                <a:gd name="T8" fmla="*/ 2147483646 w 792"/>
                <a:gd name="T9" fmla="*/ 2147483646 h 336"/>
                <a:gd name="T10" fmla="*/ 2147483646 w 792"/>
                <a:gd name="T11" fmla="*/ 2147483646 h 336"/>
                <a:gd name="T12" fmla="*/ 2147483646 w 792"/>
                <a:gd name="T13" fmla="*/ 2147483646 h 336"/>
                <a:gd name="T14" fmla="*/ 2147483646 w 792"/>
                <a:gd name="T15" fmla="*/ 2147483646 h 336"/>
                <a:gd name="T16" fmla="*/ 2147483646 w 792"/>
                <a:gd name="T17" fmla="*/ 2147483646 h 336"/>
                <a:gd name="T18" fmla="*/ 2147483646 w 792"/>
                <a:gd name="T19" fmla="*/ 2147483646 h 336"/>
                <a:gd name="T20" fmla="*/ 2147483646 w 792"/>
                <a:gd name="T21" fmla="*/ 2147483646 h 336"/>
                <a:gd name="T22" fmla="*/ 2147483646 w 792"/>
                <a:gd name="T23" fmla="*/ 2147483646 h 3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792"/>
                <a:gd name="T37" fmla="*/ 0 h 336"/>
                <a:gd name="T38" fmla="*/ 792 w 792"/>
                <a:gd name="T39" fmla="*/ 336 h 3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792" h="336">
                  <a:moveTo>
                    <a:pt x="104" y="48"/>
                  </a:moveTo>
                  <a:cubicBezTo>
                    <a:pt x="94" y="52"/>
                    <a:pt x="72" y="44"/>
                    <a:pt x="56" y="72"/>
                  </a:cubicBezTo>
                  <a:cubicBezTo>
                    <a:pt x="40" y="100"/>
                    <a:pt x="0" y="176"/>
                    <a:pt x="8" y="216"/>
                  </a:cubicBezTo>
                  <a:cubicBezTo>
                    <a:pt x="16" y="256"/>
                    <a:pt x="56" y="296"/>
                    <a:pt x="104" y="312"/>
                  </a:cubicBezTo>
                  <a:cubicBezTo>
                    <a:pt x="152" y="328"/>
                    <a:pt x="248" y="336"/>
                    <a:pt x="296" y="312"/>
                  </a:cubicBezTo>
                  <a:cubicBezTo>
                    <a:pt x="344" y="288"/>
                    <a:pt x="360" y="216"/>
                    <a:pt x="392" y="168"/>
                  </a:cubicBezTo>
                  <a:cubicBezTo>
                    <a:pt x="424" y="120"/>
                    <a:pt x="440" y="48"/>
                    <a:pt x="488" y="24"/>
                  </a:cubicBezTo>
                  <a:cubicBezTo>
                    <a:pt x="536" y="0"/>
                    <a:pt x="632" y="8"/>
                    <a:pt x="680" y="24"/>
                  </a:cubicBezTo>
                  <a:cubicBezTo>
                    <a:pt x="728" y="40"/>
                    <a:pt x="760" y="80"/>
                    <a:pt x="776" y="120"/>
                  </a:cubicBezTo>
                  <a:cubicBezTo>
                    <a:pt x="792" y="160"/>
                    <a:pt x="788" y="230"/>
                    <a:pt x="776" y="264"/>
                  </a:cubicBezTo>
                  <a:cubicBezTo>
                    <a:pt x="764" y="298"/>
                    <a:pt x="724" y="312"/>
                    <a:pt x="704" y="324"/>
                  </a:cubicBezTo>
                  <a:cubicBezTo>
                    <a:pt x="684" y="336"/>
                    <a:pt x="666" y="333"/>
                    <a:pt x="656" y="336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aphicFrame>
        <p:nvGraphicFramePr>
          <p:cNvPr id="38" name="Object 5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7170547"/>
              </p:ext>
            </p:extLst>
          </p:nvPr>
        </p:nvGraphicFramePr>
        <p:xfrm>
          <a:off x="579437" y="3429001"/>
          <a:ext cx="2351088" cy="8572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257300" imgH="457200" progId="">
                  <p:embed/>
                </p:oleObj>
              </mc:Choice>
              <mc:Fallback>
                <p:oleObj name="Equation" r:id="rId4" imgW="1257300" imgH="457200" progId="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437" y="3429001"/>
                        <a:ext cx="2351088" cy="85725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" name="AutoShape 54"/>
          <p:cNvSpPr>
            <a:spLocks/>
          </p:cNvSpPr>
          <p:nvPr/>
        </p:nvSpPr>
        <p:spPr bwMode="auto">
          <a:xfrm>
            <a:off x="3098800" y="3429000"/>
            <a:ext cx="342900" cy="1281112"/>
          </a:xfrm>
          <a:prstGeom prst="rightBrace">
            <a:avLst>
              <a:gd name="adj1" fmla="val 28004"/>
              <a:gd name="adj2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Text Box 55"/>
          <p:cNvSpPr txBox="1">
            <a:spLocks noChangeArrowheads="1"/>
          </p:cNvSpPr>
          <p:nvPr/>
        </p:nvSpPr>
        <p:spPr bwMode="auto">
          <a:xfrm>
            <a:off x="1255712" y="2510140"/>
            <a:ext cx="1219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baseline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</a:p>
        </p:txBody>
      </p:sp>
      <p:sp>
        <p:nvSpPr>
          <p:cNvPr id="41" name="Text Box 2"/>
          <p:cNvSpPr txBox="1">
            <a:spLocks noChangeArrowheads="1"/>
          </p:cNvSpPr>
          <p:nvPr/>
        </p:nvSpPr>
        <p:spPr bwMode="auto">
          <a:xfrm>
            <a:off x="762000" y="914400"/>
            <a:ext cx="96774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baseline="0">
                <a:latin typeface="Times New Roman" pitchFamily="18" charset="0"/>
                <a:cs typeface="Times New Roman" pitchFamily="18" charset="0"/>
              </a:rPr>
              <a:t>b) Lấy trên cạnh AB, AC lần lượt hai điểm D,E sao cho: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400" b="1" baseline="0">
                <a:latin typeface="Times New Roman" pitchFamily="18" charset="0"/>
                <a:cs typeface="Times New Roman" pitchFamily="18" charset="0"/>
              </a:rPr>
              <a:t>AD =3cm,AE=2cm. Hai tam giác </a:t>
            </a:r>
            <a:r>
              <a:rPr lang="en-US" altLang="en-US" sz="2400" b="1" baseline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AED</a:t>
            </a:r>
            <a:r>
              <a:rPr lang="en-US" altLang="en-US" sz="2400" b="1" baseline="0">
                <a:latin typeface="Times New Roman" pitchFamily="18" charset="0"/>
                <a:cs typeface="Times New Roman" pitchFamily="18" charset="0"/>
              </a:rPr>
              <a:t> và </a:t>
            </a:r>
            <a:r>
              <a:rPr lang="en-US" altLang="en-US" sz="2400" b="1" baseline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ABC</a:t>
            </a:r>
            <a:r>
              <a:rPr lang="en-US" altLang="en-US" sz="2400" b="1" baseline="0">
                <a:latin typeface="Times New Roman" pitchFamily="18" charset="0"/>
                <a:cs typeface="Times New Roman" pitchFamily="18" charset="0"/>
              </a:rPr>
              <a:t> có đồng dạng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400" b="1" baseline="0">
                <a:latin typeface="Times New Roman" pitchFamily="18" charset="0"/>
                <a:cs typeface="Times New Roman" pitchFamily="18" charset="0"/>
              </a:rPr>
              <a:t>với nhau không? Vì sao?</a:t>
            </a:r>
          </a:p>
        </p:txBody>
      </p:sp>
      <p:sp>
        <p:nvSpPr>
          <p:cNvPr id="42" name="TextBox 41"/>
          <p:cNvSpPr txBox="1">
            <a:spLocks noChangeArrowheads="1"/>
          </p:cNvSpPr>
          <p:nvPr/>
        </p:nvSpPr>
        <p:spPr bwMode="auto">
          <a:xfrm>
            <a:off x="184000" y="163202"/>
            <a:ext cx="217820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400" b="1" u="sng">
                <a:cs typeface="Times New Roman" pitchFamily="18" charset="0"/>
              </a:rPr>
              <a:t>2. </a:t>
            </a:r>
            <a:r>
              <a:rPr lang="en-US" sz="2400" b="1" u="sng" err="1">
                <a:cs typeface="Times New Roman" pitchFamily="18" charset="0"/>
              </a:rPr>
              <a:t>Áp</a:t>
            </a:r>
            <a:r>
              <a:rPr lang="en-US" sz="2400" b="1" u="sng">
                <a:cs typeface="Times New Roman" pitchFamily="18" charset="0"/>
              </a:rPr>
              <a:t> </a:t>
            </a:r>
            <a:r>
              <a:rPr lang="en-US" sz="2400" b="1" u="sng" err="1">
                <a:cs typeface="Times New Roman" pitchFamily="18" charset="0"/>
              </a:rPr>
              <a:t>dụng</a:t>
            </a:r>
            <a:r>
              <a:rPr lang="en-US" sz="2400" b="1" u="sng">
                <a:cs typeface="Times New Roman" pitchFamily="18" charset="0"/>
              </a:rPr>
              <a:t>:</a:t>
            </a:r>
          </a:p>
        </p:txBody>
      </p:sp>
      <p:sp>
        <p:nvSpPr>
          <p:cNvPr id="43" name="Text Box 2"/>
          <p:cNvSpPr txBox="1">
            <a:spLocks noChangeArrowheads="1"/>
          </p:cNvSpPr>
          <p:nvPr/>
        </p:nvSpPr>
        <p:spPr bwMode="auto">
          <a:xfrm>
            <a:off x="183993" y="610510"/>
            <a:ext cx="509938" cy="461665"/>
          </a:xfrm>
          <a:prstGeom prst="rect">
            <a:avLst/>
          </a:prstGeom>
          <a:noFill/>
          <a:ln w="28575" algn="ctr">
            <a:solidFill>
              <a:srgbClr val="66FF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400" b="1">
                <a:solidFill>
                  <a:srgbClr val="FF0000"/>
                </a:solidFill>
                <a:cs typeface="Times New Roman" pitchFamily="18" charset="0"/>
              </a:rPr>
              <a:t>?3</a:t>
            </a:r>
          </a:p>
        </p:txBody>
      </p:sp>
    </p:spTree>
    <p:extLst>
      <p:ext uri="{BB962C8B-B14F-4D97-AF65-F5344CB8AC3E}">
        <p14:creationId xmlns:p14="http://schemas.microsoft.com/office/powerpoint/2010/main" val="1882127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 animBg="1"/>
      <p:bldP spid="39" grpId="0" animBg="1"/>
      <p:bldP spid="4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6" name="AutoShape 4"/>
          <p:cNvSpPr>
            <a:spLocks noChangeArrowheads="1"/>
          </p:cNvSpPr>
          <p:nvPr/>
        </p:nvSpPr>
        <p:spPr bwMode="auto">
          <a:xfrm rot="10761445">
            <a:off x="225431" y="1143000"/>
            <a:ext cx="8918575" cy="4800600"/>
          </a:xfrm>
          <a:prstGeom prst="verticalScroll">
            <a:avLst>
              <a:gd name="adj" fmla="val 12694"/>
            </a:avLst>
          </a:prstGeom>
          <a:solidFill>
            <a:srgbClr val="FF99CC"/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9877" name="Rectangle 5"/>
          <p:cNvSpPr>
            <a:spLocks noGrp="1" noChangeArrowheads="1"/>
          </p:cNvSpPr>
          <p:nvPr>
            <p:ph type="title"/>
          </p:nvPr>
        </p:nvSpPr>
        <p:spPr>
          <a:xfrm>
            <a:off x="304800" y="1219200"/>
            <a:ext cx="7772400" cy="1143000"/>
          </a:xfrm>
          <a:noFill/>
          <a:ln/>
        </p:spPr>
        <p:txBody>
          <a:bodyPr lIns="92075" tIns="46038" rIns="92075" bIns="46038"/>
          <a:lstStyle/>
          <a:p>
            <a:r>
              <a:rPr lang="en-US" b="1" i="1" u="sng">
                <a:latin typeface="Times New Roman" pitchFamily="18" charset="0"/>
              </a:rPr>
              <a:t>Hướng dẫn về nhà:</a:t>
            </a:r>
          </a:p>
        </p:txBody>
      </p:sp>
      <p:sp>
        <p:nvSpPr>
          <p:cNvPr id="79878" name="Rectangle 6"/>
          <p:cNvSpPr>
            <a:spLocks noChangeArrowheads="1"/>
          </p:cNvSpPr>
          <p:nvPr/>
        </p:nvSpPr>
        <p:spPr bwMode="auto">
          <a:xfrm>
            <a:off x="1201738" y="2236791"/>
            <a:ext cx="7180262" cy="3021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</a:pPr>
            <a:r>
              <a:rPr lang="en-US" sz="3200" b="1">
                <a:solidFill>
                  <a:srgbClr val="0000FF"/>
                </a:solidFill>
                <a:latin typeface="Times New Roman" pitchFamily="18" charset="0"/>
              </a:rPr>
              <a:t>1)Học thuộc định lí, xem lại cách chứng minh định lí.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</a:pPr>
            <a:r>
              <a:rPr lang="en-US" sz="3200" b="1">
                <a:solidFill>
                  <a:srgbClr val="0000FF"/>
                </a:solidFill>
                <a:latin typeface="Times New Roman" pitchFamily="18" charset="0"/>
              </a:rPr>
              <a:t>2)Làm bài tập:32,33,34 (tr 77-SGK)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</a:pPr>
            <a:r>
              <a:rPr lang="en-US" sz="3200" b="1">
                <a:solidFill>
                  <a:srgbClr val="0000FF"/>
                </a:solidFill>
                <a:latin typeface="Times New Roman" pitchFamily="18" charset="0"/>
              </a:rPr>
              <a:t>                           </a:t>
            </a:r>
          </a:p>
        </p:txBody>
      </p:sp>
      <p:pic>
        <p:nvPicPr>
          <p:cNvPr id="79879" name="Picture 7" descr="kitt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762000"/>
            <a:ext cx="1066800" cy="92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9880" name="Group 8"/>
          <p:cNvGrpSpPr>
            <a:grpSpLocks/>
          </p:cNvGrpSpPr>
          <p:nvPr/>
        </p:nvGrpSpPr>
        <p:grpSpPr bwMode="auto">
          <a:xfrm>
            <a:off x="190500" y="-57151"/>
            <a:ext cx="8915400" cy="6858000"/>
            <a:chOff x="0" y="192"/>
            <a:chExt cx="5760" cy="3936"/>
          </a:xfrm>
        </p:grpSpPr>
        <p:grpSp>
          <p:nvGrpSpPr>
            <p:cNvPr id="79881" name="Group 9"/>
            <p:cNvGrpSpPr>
              <a:grpSpLocks/>
            </p:cNvGrpSpPr>
            <p:nvPr/>
          </p:nvGrpSpPr>
          <p:grpSpPr bwMode="auto">
            <a:xfrm>
              <a:off x="0" y="336"/>
              <a:ext cx="5760" cy="3700"/>
              <a:chOff x="0" y="336"/>
              <a:chExt cx="5760" cy="3700"/>
            </a:xfrm>
          </p:grpSpPr>
          <p:pic>
            <p:nvPicPr>
              <p:cNvPr id="79882" name="Picture 10" descr="n3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3984"/>
                <a:ext cx="5760" cy="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79883" name="Picture 11" descr="n3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336"/>
                <a:ext cx="5760" cy="4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79884" name="Picture 12" descr="n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1848" y="2136"/>
              <a:ext cx="3936" cy="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9885" name="Picture 13" descr="n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 flipH="1">
              <a:off x="3671" y="2135"/>
              <a:ext cx="3936" cy="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79887" name="AutoShape 15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391400" y="6324600"/>
            <a:ext cx="609600" cy="228600"/>
          </a:xfrm>
          <a:prstGeom prst="actionButtonBlank">
            <a:avLst/>
          </a:prstGeom>
          <a:solidFill>
            <a:srgbClr val="99CCFF"/>
          </a:solidFill>
          <a:ln w="9525">
            <a:solidFill>
              <a:srgbClr val="CC9900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1552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9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" fill="hold"/>
                                        <p:tgtEl>
                                          <p:spTgt spid="798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" fill="hold"/>
                                        <p:tgtEl>
                                          <p:spTgt spid="798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550"/>
                            </p:stCondLst>
                            <p:childTnLst>
                              <p:par>
                                <p:cTn id="14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6" dur="500"/>
                                        <p:tgtEl>
                                          <p:spTgt spid="79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50"/>
                            </p:stCondLst>
                            <p:childTnLst>
                              <p:par>
                                <p:cTn id="18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7987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798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798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798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6" grpId="0" animBg="1"/>
      <p:bldP spid="79877" grpId="0" autoUpdateAnimBg="0"/>
      <p:bldP spid="79878" grpId="0" build="p" autoUpdateAnimBg="0" advAuto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458200" cy="1371600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III. TRƯỜNG HỢP ĐỒNG DẠNG THỨ BA</a:t>
            </a:r>
            <a:endParaRPr lang="en-US" sz="3200" b="1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blipFill>
            <a:blip r:embed="rId4"/>
            <a:tile tx="0" ty="0" sx="100000" sy="100000" flip="none" algn="tl"/>
          </a:blipFill>
        </p:spPr>
        <p:txBody>
          <a:bodyPr>
            <a:normAutofit/>
          </a:bodyPr>
          <a:lstStyle/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indent="11113">
              <a:buAutoNum type="arabicPeriod"/>
            </a:pP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lí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11113">
              <a:buNone/>
            </a:pPr>
            <a:r>
              <a:rPr lang="en-US" sz="3000" b="1" i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000" b="1" i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3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Cho </a:t>
            </a:r>
            <a:r>
              <a:rPr lang="en-US" sz="3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sz="3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3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ABC </a:t>
            </a:r>
            <a:r>
              <a:rPr lang="en-US" sz="3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A’B’C’ </a:t>
            </a:r>
            <a:r>
              <a:rPr lang="en-US" sz="3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 indent="11113">
              <a:buNone/>
            </a:pPr>
            <a:r>
              <a:rPr lang="en-US" sz="3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=     ;    =    (</a:t>
            </a:r>
            <a:r>
              <a:rPr lang="en-US" sz="3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3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). </a:t>
            </a:r>
          </a:p>
          <a:p>
            <a:pPr indent="11113">
              <a:buNone/>
            </a:pPr>
            <a:r>
              <a:rPr lang="en-US" sz="3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3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3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A’B’C’ </a:t>
            </a:r>
            <a:r>
              <a:rPr lang="en-US" sz="3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đồng</a:t>
            </a:r>
            <a:r>
              <a:rPr lang="en-US" sz="3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dạng</a:t>
            </a:r>
            <a:r>
              <a:rPr lang="en-US" sz="3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ABC.</a:t>
            </a:r>
          </a:p>
          <a:p>
            <a:pPr indent="11113">
              <a:buNone/>
            </a:pPr>
            <a:endParaRPr lang="en-US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  <a:sym typeface="Symbol"/>
            </a:endParaRPr>
          </a:p>
          <a:p>
            <a:pPr indent="11113">
              <a:buNone/>
            </a:pPr>
            <a:endParaRPr lang="en-US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  <a:sym typeface="Symbol"/>
            </a:endParaRPr>
          </a:p>
          <a:p>
            <a:pPr indent="11113">
              <a:buNone/>
            </a:pPr>
            <a:endParaRPr lang="en-US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  <a:sym typeface="Symbol"/>
            </a:endParaRPr>
          </a:p>
          <a:p>
            <a:pPr indent="11113">
              <a:buNone/>
            </a:pPr>
            <a:endParaRPr lang="en-US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  <a:sym typeface="Symbol"/>
            </a:endParaRPr>
          </a:p>
          <a:p>
            <a:pPr indent="1987550">
              <a:buNone/>
            </a:pPr>
            <a:endParaRPr lang="en-US" sz="24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  <a:sym typeface="Symbol"/>
            </a:endParaRPr>
          </a:p>
          <a:p>
            <a:pPr indent="11113">
              <a:buNone/>
            </a:pPr>
            <a:endParaRPr lang="en-US" sz="2400" b="1" dirty="0">
              <a:solidFill>
                <a:srgbClr val="D60093"/>
              </a:solidFill>
              <a:latin typeface="Times New Roman" pitchFamily="18" charset="0"/>
              <a:cs typeface="Times New Roman" pitchFamily="18" charset="0"/>
              <a:sym typeface="Symbol"/>
            </a:endParaRPr>
          </a:p>
        </p:txBody>
      </p:sp>
      <p:grpSp>
        <p:nvGrpSpPr>
          <p:cNvPr id="2" name="Group 29"/>
          <p:cNvGrpSpPr>
            <a:grpSpLocks/>
          </p:cNvGrpSpPr>
          <p:nvPr/>
        </p:nvGrpSpPr>
        <p:grpSpPr bwMode="auto">
          <a:xfrm>
            <a:off x="0" y="1"/>
            <a:ext cx="9144000" cy="6750051"/>
            <a:chOff x="-23" y="0"/>
            <a:chExt cx="5783" cy="4252"/>
          </a:xfrm>
        </p:grpSpPr>
        <p:sp>
          <p:nvSpPr>
            <p:cNvPr id="5" name="Rectangle 30"/>
            <p:cNvSpPr>
              <a:spLocks noChangeArrowheads="1"/>
            </p:cNvSpPr>
            <p:nvPr/>
          </p:nvSpPr>
          <p:spPr bwMode="auto">
            <a:xfrm>
              <a:off x="91" y="119"/>
              <a:ext cx="5579" cy="4128"/>
            </a:xfrm>
            <a:prstGeom prst="rect">
              <a:avLst/>
            </a:prstGeom>
            <a:noFill/>
            <a:ln w="76200" cmpd="tri">
              <a:solidFill>
                <a:srgbClr val="FF3399"/>
              </a:solidFill>
              <a:miter lim="800000"/>
              <a:headEnd/>
              <a:tailEnd/>
            </a:ln>
            <a:effectLst>
              <a:prstShdw prst="shdw13" dist="53882" dir="13500000">
                <a:schemeClr val="bg2">
                  <a:alpha val="50000"/>
                </a:schemeClr>
              </a:prstShdw>
            </a:effec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" name="plant"/>
            <p:cNvSpPr>
              <a:spLocks noEditPoints="1" noChangeArrowheads="1"/>
            </p:cNvSpPr>
            <p:nvPr/>
          </p:nvSpPr>
          <p:spPr bwMode="auto">
            <a:xfrm>
              <a:off x="0" y="30"/>
              <a:ext cx="384" cy="210"/>
            </a:xfrm>
            <a:custGeom>
              <a:avLst/>
              <a:gdLst>
                <a:gd name="T0" fmla="*/ 0 w 21600"/>
                <a:gd name="T1" fmla="*/ 0 h 21600"/>
                <a:gd name="T2" fmla="*/ 10800 w 21600"/>
                <a:gd name="T3" fmla="*/ 0 h 21600"/>
                <a:gd name="T4" fmla="*/ 21600 w 21600"/>
                <a:gd name="T5" fmla="*/ 0 h 21600"/>
                <a:gd name="T6" fmla="*/ 21600 w 21600"/>
                <a:gd name="T7" fmla="*/ 10800 h 21600"/>
                <a:gd name="T8" fmla="*/ 21600 w 21600"/>
                <a:gd name="T9" fmla="*/ 21600 h 21600"/>
                <a:gd name="T10" fmla="*/ 10800 w 21600"/>
                <a:gd name="T11" fmla="*/ 21600 h 21600"/>
                <a:gd name="T12" fmla="*/ 0 w 21600"/>
                <a:gd name="T13" fmla="*/ 21600 h 21600"/>
                <a:gd name="T14" fmla="*/ 0 w 21600"/>
                <a:gd name="T15" fmla="*/ 10800 h 21600"/>
                <a:gd name="T16" fmla="*/ 7100 w 21600"/>
                <a:gd name="T17" fmla="*/ 10092 h 21600"/>
                <a:gd name="T18" fmla="*/ 14545 w 21600"/>
                <a:gd name="T19" fmla="*/ 13573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9368" y="9002"/>
                  </a:moveTo>
                  <a:lnTo>
                    <a:pt x="9254" y="8422"/>
                  </a:lnTo>
                  <a:lnTo>
                    <a:pt x="9139" y="7935"/>
                  </a:lnTo>
                  <a:lnTo>
                    <a:pt x="8819" y="7355"/>
                  </a:lnTo>
                  <a:lnTo>
                    <a:pt x="8475" y="6728"/>
                  </a:lnTo>
                  <a:lnTo>
                    <a:pt x="8040" y="6287"/>
                  </a:lnTo>
                  <a:lnTo>
                    <a:pt x="7421" y="5707"/>
                  </a:lnTo>
                  <a:lnTo>
                    <a:pt x="6574" y="5429"/>
                  </a:lnTo>
                  <a:lnTo>
                    <a:pt x="5452" y="5313"/>
                  </a:lnTo>
                  <a:lnTo>
                    <a:pt x="4856" y="5220"/>
                  </a:lnTo>
                  <a:lnTo>
                    <a:pt x="4169" y="5220"/>
                  </a:lnTo>
                  <a:lnTo>
                    <a:pt x="3665" y="5104"/>
                  </a:lnTo>
                  <a:lnTo>
                    <a:pt x="3001" y="4872"/>
                  </a:lnTo>
                  <a:lnTo>
                    <a:pt x="2497" y="4756"/>
                  </a:lnTo>
                  <a:lnTo>
                    <a:pt x="2062" y="4408"/>
                  </a:lnTo>
                  <a:lnTo>
                    <a:pt x="1603" y="4083"/>
                  </a:lnTo>
                  <a:lnTo>
                    <a:pt x="1283" y="3689"/>
                  </a:lnTo>
                  <a:lnTo>
                    <a:pt x="1283" y="4315"/>
                  </a:lnTo>
                  <a:lnTo>
                    <a:pt x="1489" y="5104"/>
                  </a:lnTo>
                  <a:lnTo>
                    <a:pt x="1832" y="6055"/>
                  </a:lnTo>
                  <a:lnTo>
                    <a:pt x="2382" y="6914"/>
                  </a:lnTo>
                  <a:lnTo>
                    <a:pt x="2680" y="7471"/>
                  </a:lnTo>
                  <a:lnTo>
                    <a:pt x="3115" y="7935"/>
                  </a:lnTo>
                  <a:lnTo>
                    <a:pt x="3573" y="8213"/>
                  </a:lnTo>
                  <a:lnTo>
                    <a:pt x="4077" y="8654"/>
                  </a:lnTo>
                  <a:lnTo>
                    <a:pt x="4627" y="9002"/>
                  </a:lnTo>
                  <a:lnTo>
                    <a:pt x="5245" y="9234"/>
                  </a:lnTo>
                  <a:lnTo>
                    <a:pt x="6024" y="9443"/>
                  </a:lnTo>
                  <a:lnTo>
                    <a:pt x="6757" y="9628"/>
                  </a:lnTo>
                  <a:lnTo>
                    <a:pt x="5177" y="10069"/>
                  </a:lnTo>
                  <a:lnTo>
                    <a:pt x="3963" y="10649"/>
                  </a:lnTo>
                  <a:lnTo>
                    <a:pt x="3344" y="11044"/>
                  </a:lnTo>
                  <a:lnTo>
                    <a:pt x="2886" y="11600"/>
                  </a:lnTo>
                  <a:lnTo>
                    <a:pt x="2497" y="12041"/>
                  </a:lnTo>
                  <a:lnTo>
                    <a:pt x="1947" y="12343"/>
                  </a:lnTo>
                  <a:lnTo>
                    <a:pt x="1168" y="12668"/>
                  </a:lnTo>
                  <a:lnTo>
                    <a:pt x="0" y="12900"/>
                  </a:lnTo>
                  <a:lnTo>
                    <a:pt x="435" y="13248"/>
                  </a:lnTo>
                  <a:lnTo>
                    <a:pt x="779" y="13456"/>
                  </a:lnTo>
                  <a:lnTo>
                    <a:pt x="1283" y="13642"/>
                  </a:lnTo>
                  <a:lnTo>
                    <a:pt x="1718" y="13758"/>
                  </a:lnTo>
                  <a:lnTo>
                    <a:pt x="2680" y="13851"/>
                  </a:lnTo>
                  <a:lnTo>
                    <a:pt x="3573" y="13758"/>
                  </a:lnTo>
                  <a:lnTo>
                    <a:pt x="4512" y="13526"/>
                  </a:lnTo>
                  <a:lnTo>
                    <a:pt x="5360" y="13248"/>
                  </a:lnTo>
                  <a:lnTo>
                    <a:pt x="6139" y="12900"/>
                  </a:lnTo>
                  <a:lnTo>
                    <a:pt x="6757" y="12552"/>
                  </a:lnTo>
                  <a:lnTo>
                    <a:pt x="6459" y="13132"/>
                  </a:lnTo>
                  <a:lnTo>
                    <a:pt x="6139" y="13642"/>
                  </a:lnTo>
                  <a:lnTo>
                    <a:pt x="5910" y="14199"/>
                  </a:lnTo>
                  <a:lnTo>
                    <a:pt x="5681" y="14663"/>
                  </a:lnTo>
                  <a:lnTo>
                    <a:pt x="5681" y="15150"/>
                  </a:lnTo>
                  <a:lnTo>
                    <a:pt x="5681" y="15730"/>
                  </a:lnTo>
                  <a:lnTo>
                    <a:pt x="5681" y="16241"/>
                  </a:lnTo>
                  <a:lnTo>
                    <a:pt x="5795" y="16913"/>
                  </a:lnTo>
                  <a:lnTo>
                    <a:pt x="5910" y="17586"/>
                  </a:lnTo>
                  <a:lnTo>
                    <a:pt x="5910" y="18213"/>
                  </a:lnTo>
                  <a:lnTo>
                    <a:pt x="5795" y="18885"/>
                  </a:lnTo>
                  <a:lnTo>
                    <a:pt x="5566" y="19396"/>
                  </a:lnTo>
                  <a:lnTo>
                    <a:pt x="5245" y="19976"/>
                  </a:lnTo>
                  <a:lnTo>
                    <a:pt x="4971" y="20370"/>
                  </a:lnTo>
                  <a:lnTo>
                    <a:pt x="4512" y="20811"/>
                  </a:lnTo>
                  <a:lnTo>
                    <a:pt x="4077" y="21043"/>
                  </a:lnTo>
                  <a:lnTo>
                    <a:pt x="5177" y="20927"/>
                  </a:lnTo>
                  <a:lnTo>
                    <a:pt x="6253" y="20486"/>
                  </a:lnTo>
                  <a:lnTo>
                    <a:pt x="7421" y="19976"/>
                  </a:lnTo>
                  <a:lnTo>
                    <a:pt x="8361" y="19187"/>
                  </a:lnTo>
                  <a:lnTo>
                    <a:pt x="8819" y="18769"/>
                  </a:lnTo>
                  <a:lnTo>
                    <a:pt x="9139" y="18213"/>
                  </a:lnTo>
                  <a:lnTo>
                    <a:pt x="9437" y="17772"/>
                  </a:lnTo>
                  <a:lnTo>
                    <a:pt x="9643" y="17261"/>
                  </a:lnTo>
                  <a:lnTo>
                    <a:pt x="9872" y="16681"/>
                  </a:lnTo>
                  <a:lnTo>
                    <a:pt x="9872" y="16171"/>
                  </a:lnTo>
                  <a:lnTo>
                    <a:pt x="9872" y="15614"/>
                  </a:lnTo>
                  <a:lnTo>
                    <a:pt x="9758" y="15057"/>
                  </a:lnTo>
                  <a:lnTo>
                    <a:pt x="10216" y="15498"/>
                  </a:lnTo>
                  <a:lnTo>
                    <a:pt x="10537" y="16241"/>
                  </a:lnTo>
                  <a:lnTo>
                    <a:pt x="10834" y="17145"/>
                  </a:lnTo>
                  <a:lnTo>
                    <a:pt x="11041" y="18213"/>
                  </a:lnTo>
                  <a:lnTo>
                    <a:pt x="11155" y="19187"/>
                  </a:lnTo>
                  <a:lnTo>
                    <a:pt x="11155" y="20185"/>
                  </a:lnTo>
                  <a:lnTo>
                    <a:pt x="11155" y="20579"/>
                  </a:lnTo>
                  <a:lnTo>
                    <a:pt x="11041" y="21043"/>
                  </a:lnTo>
                  <a:lnTo>
                    <a:pt x="10926" y="21391"/>
                  </a:lnTo>
                  <a:lnTo>
                    <a:pt x="10766" y="21600"/>
                  </a:lnTo>
                  <a:lnTo>
                    <a:pt x="11499" y="21484"/>
                  </a:lnTo>
                  <a:lnTo>
                    <a:pt x="12323" y="21043"/>
                  </a:lnTo>
                  <a:lnTo>
                    <a:pt x="13102" y="20370"/>
                  </a:lnTo>
                  <a:lnTo>
                    <a:pt x="13606" y="19628"/>
                  </a:lnTo>
                  <a:lnTo>
                    <a:pt x="13950" y="19071"/>
                  </a:lnTo>
                  <a:lnTo>
                    <a:pt x="14064" y="18677"/>
                  </a:lnTo>
                  <a:lnTo>
                    <a:pt x="14179" y="18097"/>
                  </a:lnTo>
                  <a:lnTo>
                    <a:pt x="14293" y="17586"/>
                  </a:lnTo>
                  <a:lnTo>
                    <a:pt x="14179" y="16913"/>
                  </a:lnTo>
                  <a:lnTo>
                    <a:pt x="14064" y="16241"/>
                  </a:lnTo>
                  <a:lnTo>
                    <a:pt x="13835" y="15614"/>
                  </a:lnTo>
                  <a:lnTo>
                    <a:pt x="13560" y="14872"/>
                  </a:lnTo>
                  <a:lnTo>
                    <a:pt x="13950" y="14941"/>
                  </a:lnTo>
                  <a:lnTo>
                    <a:pt x="14408" y="15150"/>
                  </a:lnTo>
                  <a:lnTo>
                    <a:pt x="14843" y="15266"/>
                  </a:lnTo>
                  <a:lnTo>
                    <a:pt x="15232" y="15614"/>
                  </a:lnTo>
                  <a:lnTo>
                    <a:pt x="15576" y="15846"/>
                  </a:lnTo>
                  <a:lnTo>
                    <a:pt x="15897" y="16171"/>
                  </a:lnTo>
                  <a:lnTo>
                    <a:pt x="16126" y="16473"/>
                  </a:lnTo>
                  <a:lnTo>
                    <a:pt x="16240" y="16913"/>
                  </a:lnTo>
                  <a:lnTo>
                    <a:pt x="16515" y="17261"/>
                  </a:lnTo>
                  <a:lnTo>
                    <a:pt x="17088" y="17586"/>
                  </a:lnTo>
                  <a:lnTo>
                    <a:pt x="17798" y="17865"/>
                  </a:lnTo>
                  <a:lnTo>
                    <a:pt x="18576" y="18097"/>
                  </a:lnTo>
                  <a:lnTo>
                    <a:pt x="19424" y="18213"/>
                  </a:lnTo>
                  <a:lnTo>
                    <a:pt x="20317" y="18213"/>
                  </a:lnTo>
                  <a:lnTo>
                    <a:pt x="21050" y="18213"/>
                  </a:lnTo>
                  <a:lnTo>
                    <a:pt x="21600" y="17865"/>
                  </a:lnTo>
                  <a:lnTo>
                    <a:pt x="21165" y="17656"/>
                  </a:lnTo>
                  <a:lnTo>
                    <a:pt x="20592" y="17470"/>
                  </a:lnTo>
                  <a:lnTo>
                    <a:pt x="20088" y="17029"/>
                  </a:lnTo>
                  <a:lnTo>
                    <a:pt x="19653" y="16681"/>
                  </a:lnTo>
                  <a:lnTo>
                    <a:pt x="19195" y="16241"/>
                  </a:lnTo>
                  <a:lnTo>
                    <a:pt x="18920" y="15962"/>
                  </a:lnTo>
                  <a:lnTo>
                    <a:pt x="18576" y="15498"/>
                  </a:lnTo>
                  <a:lnTo>
                    <a:pt x="18576" y="15057"/>
                  </a:lnTo>
                  <a:lnTo>
                    <a:pt x="18485" y="14756"/>
                  </a:lnTo>
                  <a:lnTo>
                    <a:pt x="18256" y="14199"/>
                  </a:lnTo>
                  <a:lnTo>
                    <a:pt x="17912" y="13526"/>
                  </a:lnTo>
                  <a:lnTo>
                    <a:pt x="17523" y="13016"/>
                  </a:lnTo>
                  <a:lnTo>
                    <a:pt x="16973" y="12436"/>
                  </a:lnTo>
                  <a:lnTo>
                    <a:pt x="16355" y="12041"/>
                  </a:lnTo>
                  <a:lnTo>
                    <a:pt x="16011" y="11832"/>
                  </a:lnTo>
                  <a:lnTo>
                    <a:pt x="15690" y="11716"/>
                  </a:lnTo>
                  <a:lnTo>
                    <a:pt x="15232" y="11716"/>
                  </a:lnTo>
                  <a:lnTo>
                    <a:pt x="14843" y="11716"/>
                  </a:lnTo>
                  <a:lnTo>
                    <a:pt x="15461" y="11252"/>
                  </a:lnTo>
                  <a:lnTo>
                    <a:pt x="16126" y="10858"/>
                  </a:lnTo>
                  <a:lnTo>
                    <a:pt x="16973" y="10649"/>
                  </a:lnTo>
                  <a:lnTo>
                    <a:pt x="17798" y="10417"/>
                  </a:lnTo>
                  <a:lnTo>
                    <a:pt x="18806" y="10301"/>
                  </a:lnTo>
                  <a:lnTo>
                    <a:pt x="19653" y="10301"/>
                  </a:lnTo>
                  <a:lnTo>
                    <a:pt x="20478" y="10417"/>
                  </a:lnTo>
                  <a:lnTo>
                    <a:pt x="21256" y="10533"/>
                  </a:lnTo>
                  <a:lnTo>
                    <a:pt x="20707" y="9837"/>
                  </a:lnTo>
                  <a:lnTo>
                    <a:pt x="19859" y="9234"/>
                  </a:lnTo>
                  <a:lnTo>
                    <a:pt x="18806" y="8538"/>
                  </a:lnTo>
                  <a:lnTo>
                    <a:pt x="17637" y="8144"/>
                  </a:lnTo>
                  <a:lnTo>
                    <a:pt x="16973" y="8027"/>
                  </a:lnTo>
                  <a:lnTo>
                    <a:pt x="16355" y="7935"/>
                  </a:lnTo>
                  <a:lnTo>
                    <a:pt x="15805" y="7935"/>
                  </a:lnTo>
                  <a:lnTo>
                    <a:pt x="15118" y="8027"/>
                  </a:lnTo>
                  <a:lnTo>
                    <a:pt x="14614" y="8144"/>
                  </a:lnTo>
                  <a:lnTo>
                    <a:pt x="14064" y="8422"/>
                  </a:lnTo>
                  <a:lnTo>
                    <a:pt x="13606" y="8886"/>
                  </a:lnTo>
                  <a:lnTo>
                    <a:pt x="13217" y="9327"/>
                  </a:lnTo>
                  <a:lnTo>
                    <a:pt x="13606" y="8538"/>
                  </a:lnTo>
                  <a:lnTo>
                    <a:pt x="13950" y="7935"/>
                  </a:lnTo>
                  <a:lnTo>
                    <a:pt x="14293" y="7123"/>
                  </a:lnTo>
                  <a:lnTo>
                    <a:pt x="14499" y="6519"/>
                  </a:lnTo>
                  <a:lnTo>
                    <a:pt x="14614" y="5823"/>
                  </a:lnTo>
                  <a:lnTo>
                    <a:pt x="14614" y="5220"/>
                  </a:lnTo>
                  <a:lnTo>
                    <a:pt x="14408" y="4524"/>
                  </a:lnTo>
                  <a:lnTo>
                    <a:pt x="14064" y="3898"/>
                  </a:lnTo>
                  <a:lnTo>
                    <a:pt x="13606" y="3225"/>
                  </a:lnTo>
                  <a:lnTo>
                    <a:pt x="13331" y="2598"/>
                  </a:lnTo>
                  <a:lnTo>
                    <a:pt x="13102" y="2042"/>
                  </a:lnTo>
                  <a:lnTo>
                    <a:pt x="12896" y="1485"/>
                  </a:lnTo>
                  <a:lnTo>
                    <a:pt x="12781" y="1090"/>
                  </a:lnTo>
                  <a:lnTo>
                    <a:pt x="12667" y="626"/>
                  </a:lnTo>
                  <a:lnTo>
                    <a:pt x="12667" y="278"/>
                  </a:lnTo>
                  <a:lnTo>
                    <a:pt x="12667" y="0"/>
                  </a:lnTo>
                  <a:lnTo>
                    <a:pt x="12163" y="394"/>
                  </a:lnTo>
                  <a:lnTo>
                    <a:pt x="11728" y="974"/>
                  </a:lnTo>
                  <a:lnTo>
                    <a:pt x="11155" y="1601"/>
                  </a:lnTo>
                  <a:lnTo>
                    <a:pt x="10766" y="2390"/>
                  </a:lnTo>
                  <a:lnTo>
                    <a:pt x="10330" y="3109"/>
                  </a:lnTo>
                  <a:lnTo>
                    <a:pt x="10101" y="3898"/>
                  </a:lnTo>
                  <a:lnTo>
                    <a:pt x="9987" y="4524"/>
                  </a:lnTo>
                  <a:lnTo>
                    <a:pt x="10101" y="5220"/>
                  </a:lnTo>
                  <a:lnTo>
                    <a:pt x="10216" y="5823"/>
                  </a:lnTo>
                  <a:lnTo>
                    <a:pt x="10330" y="6403"/>
                  </a:lnTo>
                  <a:lnTo>
                    <a:pt x="10330" y="6914"/>
                  </a:lnTo>
                  <a:lnTo>
                    <a:pt x="10216" y="7471"/>
                  </a:lnTo>
                  <a:lnTo>
                    <a:pt x="10101" y="7935"/>
                  </a:lnTo>
                  <a:lnTo>
                    <a:pt x="9872" y="8329"/>
                  </a:lnTo>
                  <a:lnTo>
                    <a:pt x="9643" y="8654"/>
                  </a:lnTo>
                  <a:lnTo>
                    <a:pt x="9368" y="9002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008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" name="plant"/>
            <p:cNvSpPr>
              <a:spLocks noEditPoints="1" noChangeArrowheads="1"/>
            </p:cNvSpPr>
            <p:nvPr/>
          </p:nvSpPr>
          <p:spPr bwMode="auto">
            <a:xfrm>
              <a:off x="5376" y="0"/>
              <a:ext cx="384" cy="210"/>
            </a:xfrm>
            <a:custGeom>
              <a:avLst/>
              <a:gdLst>
                <a:gd name="T0" fmla="*/ 0 w 21600"/>
                <a:gd name="T1" fmla="*/ 0 h 21600"/>
                <a:gd name="T2" fmla="*/ 10800 w 21600"/>
                <a:gd name="T3" fmla="*/ 0 h 21600"/>
                <a:gd name="T4" fmla="*/ 21600 w 21600"/>
                <a:gd name="T5" fmla="*/ 0 h 21600"/>
                <a:gd name="T6" fmla="*/ 21600 w 21600"/>
                <a:gd name="T7" fmla="*/ 10800 h 21600"/>
                <a:gd name="T8" fmla="*/ 21600 w 21600"/>
                <a:gd name="T9" fmla="*/ 21600 h 21600"/>
                <a:gd name="T10" fmla="*/ 10800 w 21600"/>
                <a:gd name="T11" fmla="*/ 21600 h 21600"/>
                <a:gd name="T12" fmla="*/ 0 w 21600"/>
                <a:gd name="T13" fmla="*/ 21600 h 21600"/>
                <a:gd name="T14" fmla="*/ 0 w 21600"/>
                <a:gd name="T15" fmla="*/ 10800 h 21600"/>
                <a:gd name="T16" fmla="*/ 7100 w 21600"/>
                <a:gd name="T17" fmla="*/ 10092 h 21600"/>
                <a:gd name="T18" fmla="*/ 14545 w 21600"/>
                <a:gd name="T19" fmla="*/ 13573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9368" y="9002"/>
                  </a:moveTo>
                  <a:lnTo>
                    <a:pt x="9254" y="8422"/>
                  </a:lnTo>
                  <a:lnTo>
                    <a:pt x="9139" y="7935"/>
                  </a:lnTo>
                  <a:lnTo>
                    <a:pt x="8819" y="7355"/>
                  </a:lnTo>
                  <a:lnTo>
                    <a:pt x="8475" y="6728"/>
                  </a:lnTo>
                  <a:lnTo>
                    <a:pt x="8040" y="6287"/>
                  </a:lnTo>
                  <a:lnTo>
                    <a:pt x="7421" y="5707"/>
                  </a:lnTo>
                  <a:lnTo>
                    <a:pt x="6574" y="5429"/>
                  </a:lnTo>
                  <a:lnTo>
                    <a:pt x="5452" y="5313"/>
                  </a:lnTo>
                  <a:lnTo>
                    <a:pt x="4856" y="5220"/>
                  </a:lnTo>
                  <a:lnTo>
                    <a:pt x="4169" y="5220"/>
                  </a:lnTo>
                  <a:lnTo>
                    <a:pt x="3665" y="5104"/>
                  </a:lnTo>
                  <a:lnTo>
                    <a:pt x="3001" y="4872"/>
                  </a:lnTo>
                  <a:lnTo>
                    <a:pt x="2497" y="4756"/>
                  </a:lnTo>
                  <a:lnTo>
                    <a:pt x="2062" y="4408"/>
                  </a:lnTo>
                  <a:lnTo>
                    <a:pt x="1603" y="4083"/>
                  </a:lnTo>
                  <a:lnTo>
                    <a:pt x="1283" y="3689"/>
                  </a:lnTo>
                  <a:lnTo>
                    <a:pt x="1283" y="4315"/>
                  </a:lnTo>
                  <a:lnTo>
                    <a:pt x="1489" y="5104"/>
                  </a:lnTo>
                  <a:lnTo>
                    <a:pt x="1832" y="6055"/>
                  </a:lnTo>
                  <a:lnTo>
                    <a:pt x="2382" y="6914"/>
                  </a:lnTo>
                  <a:lnTo>
                    <a:pt x="2680" y="7471"/>
                  </a:lnTo>
                  <a:lnTo>
                    <a:pt x="3115" y="7935"/>
                  </a:lnTo>
                  <a:lnTo>
                    <a:pt x="3573" y="8213"/>
                  </a:lnTo>
                  <a:lnTo>
                    <a:pt x="4077" y="8654"/>
                  </a:lnTo>
                  <a:lnTo>
                    <a:pt x="4627" y="9002"/>
                  </a:lnTo>
                  <a:lnTo>
                    <a:pt x="5245" y="9234"/>
                  </a:lnTo>
                  <a:lnTo>
                    <a:pt x="6024" y="9443"/>
                  </a:lnTo>
                  <a:lnTo>
                    <a:pt x="6757" y="9628"/>
                  </a:lnTo>
                  <a:lnTo>
                    <a:pt x="5177" y="10069"/>
                  </a:lnTo>
                  <a:lnTo>
                    <a:pt x="3963" y="10649"/>
                  </a:lnTo>
                  <a:lnTo>
                    <a:pt x="3344" y="11044"/>
                  </a:lnTo>
                  <a:lnTo>
                    <a:pt x="2886" y="11600"/>
                  </a:lnTo>
                  <a:lnTo>
                    <a:pt x="2497" y="12041"/>
                  </a:lnTo>
                  <a:lnTo>
                    <a:pt x="1947" y="12343"/>
                  </a:lnTo>
                  <a:lnTo>
                    <a:pt x="1168" y="12668"/>
                  </a:lnTo>
                  <a:lnTo>
                    <a:pt x="0" y="12900"/>
                  </a:lnTo>
                  <a:lnTo>
                    <a:pt x="435" y="13248"/>
                  </a:lnTo>
                  <a:lnTo>
                    <a:pt x="779" y="13456"/>
                  </a:lnTo>
                  <a:lnTo>
                    <a:pt x="1283" y="13642"/>
                  </a:lnTo>
                  <a:lnTo>
                    <a:pt x="1718" y="13758"/>
                  </a:lnTo>
                  <a:lnTo>
                    <a:pt x="2680" y="13851"/>
                  </a:lnTo>
                  <a:lnTo>
                    <a:pt x="3573" y="13758"/>
                  </a:lnTo>
                  <a:lnTo>
                    <a:pt x="4512" y="13526"/>
                  </a:lnTo>
                  <a:lnTo>
                    <a:pt x="5360" y="13248"/>
                  </a:lnTo>
                  <a:lnTo>
                    <a:pt x="6139" y="12900"/>
                  </a:lnTo>
                  <a:lnTo>
                    <a:pt x="6757" y="12552"/>
                  </a:lnTo>
                  <a:lnTo>
                    <a:pt x="6459" y="13132"/>
                  </a:lnTo>
                  <a:lnTo>
                    <a:pt x="6139" y="13642"/>
                  </a:lnTo>
                  <a:lnTo>
                    <a:pt x="5910" y="14199"/>
                  </a:lnTo>
                  <a:lnTo>
                    <a:pt x="5681" y="14663"/>
                  </a:lnTo>
                  <a:lnTo>
                    <a:pt x="5681" y="15150"/>
                  </a:lnTo>
                  <a:lnTo>
                    <a:pt x="5681" y="15730"/>
                  </a:lnTo>
                  <a:lnTo>
                    <a:pt x="5681" y="16241"/>
                  </a:lnTo>
                  <a:lnTo>
                    <a:pt x="5795" y="16913"/>
                  </a:lnTo>
                  <a:lnTo>
                    <a:pt x="5910" y="17586"/>
                  </a:lnTo>
                  <a:lnTo>
                    <a:pt x="5910" y="18213"/>
                  </a:lnTo>
                  <a:lnTo>
                    <a:pt x="5795" y="18885"/>
                  </a:lnTo>
                  <a:lnTo>
                    <a:pt x="5566" y="19396"/>
                  </a:lnTo>
                  <a:lnTo>
                    <a:pt x="5245" y="19976"/>
                  </a:lnTo>
                  <a:lnTo>
                    <a:pt x="4971" y="20370"/>
                  </a:lnTo>
                  <a:lnTo>
                    <a:pt x="4512" y="20811"/>
                  </a:lnTo>
                  <a:lnTo>
                    <a:pt x="4077" y="21043"/>
                  </a:lnTo>
                  <a:lnTo>
                    <a:pt x="5177" y="20927"/>
                  </a:lnTo>
                  <a:lnTo>
                    <a:pt x="6253" y="20486"/>
                  </a:lnTo>
                  <a:lnTo>
                    <a:pt x="7421" y="19976"/>
                  </a:lnTo>
                  <a:lnTo>
                    <a:pt x="8361" y="19187"/>
                  </a:lnTo>
                  <a:lnTo>
                    <a:pt x="8819" y="18769"/>
                  </a:lnTo>
                  <a:lnTo>
                    <a:pt x="9139" y="18213"/>
                  </a:lnTo>
                  <a:lnTo>
                    <a:pt x="9437" y="17772"/>
                  </a:lnTo>
                  <a:lnTo>
                    <a:pt x="9643" y="17261"/>
                  </a:lnTo>
                  <a:lnTo>
                    <a:pt x="9872" y="16681"/>
                  </a:lnTo>
                  <a:lnTo>
                    <a:pt x="9872" y="16171"/>
                  </a:lnTo>
                  <a:lnTo>
                    <a:pt x="9872" y="15614"/>
                  </a:lnTo>
                  <a:lnTo>
                    <a:pt x="9758" y="15057"/>
                  </a:lnTo>
                  <a:lnTo>
                    <a:pt x="10216" y="15498"/>
                  </a:lnTo>
                  <a:lnTo>
                    <a:pt x="10537" y="16241"/>
                  </a:lnTo>
                  <a:lnTo>
                    <a:pt x="10834" y="17145"/>
                  </a:lnTo>
                  <a:lnTo>
                    <a:pt x="11041" y="18213"/>
                  </a:lnTo>
                  <a:lnTo>
                    <a:pt x="11155" y="19187"/>
                  </a:lnTo>
                  <a:lnTo>
                    <a:pt x="11155" y="20185"/>
                  </a:lnTo>
                  <a:lnTo>
                    <a:pt x="11155" y="20579"/>
                  </a:lnTo>
                  <a:lnTo>
                    <a:pt x="11041" y="21043"/>
                  </a:lnTo>
                  <a:lnTo>
                    <a:pt x="10926" y="21391"/>
                  </a:lnTo>
                  <a:lnTo>
                    <a:pt x="10766" y="21600"/>
                  </a:lnTo>
                  <a:lnTo>
                    <a:pt x="11499" y="21484"/>
                  </a:lnTo>
                  <a:lnTo>
                    <a:pt x="12323" y="21043"/>
                  </a:lnTo>
                  <a:lnTo>
                    <a:pt x="13102" y="20370"/>
                  </a:lnTo>
                  <a:lnTo>
                    <a:pt x="13606" y="19628"/>
                  </a:lnTo>
                  <a:lnTo>
                    <a:pt x="13950" y="19071"/>
                  </a:lnTo>
                  <a:lnTo>
                    <a:pt x="14064" y="18677"/>
                  </a:lnTo>
                  <a:lnTo>
                    <a:pt x="14179" y="18097"/>
                  </a:lnTo>
                  <a:lnTo>
                    <a:pt x="14293" y="17586"/>
                  </a:lnTo>
                  <a:lnTo>
                    <a:pt x="14179" y="16913"/>
                  </a:lnTo>
                  <a:lnTo>
                    <a:pt x="14064" y="16241"/>
                  </a:lnTo>
                  <a:lnTo>
                    <a:pt x="13835" y="15614"/>
                  </a:lnTo>
                  <a:lnTo>
                    <a:pt x="13560" y="14872"/>
                  </a:lnTo>
                  <a:lnTo>
                    <a:pt x="13950" y="14941"/>
                  </a:lnTo>
                  <a:lnTo>
                    <a:pt x="14408" y="15150"/>
                  </a:lnTo>
                  <a:lnTo>
                    <a:pt x="14843" y="15266"/>
                  </a:lnTo>
                  <a:lnTo>
                    <a:pt x="15232" y="15614"/>
                  </a:lnTo>
                  <a:lnTo>
                    <a:pt x="15576" y="15846"/>
                  </a:lnTo>
                  <a:lnTo>
                    <a:pt x="15897" y="16171"/>
                  </a:lnTo>
                  <a:lnTo>
                    <a:pt x="16126" y="16473"/>
                  </a:lnTo>
                  <a:lnTo>
                    <a:pt x="16240" y="16913"/>
                  </a:lnTo>
                  <a:lnTo>
                    <a:pt x="16515" y="17261"/>
                  </a:lnTo>
                  <a:lnTo>
                    <a:pt x="17088" y="17586"/>
                  </a:lnTo>
                  <a:lnTo>
                    <a:pt x="17798" y="17865"/>
                  </a:lnTo>
                  <a:lnTo>
                    <a:pt x="18576" y="18097"/>
                  </a:lnTo>
                  <a:lnTo>
                    <a:pt x="19424" y="18213"/>
                  </a:lnTo>
                  <a:lnTo>
                    <a:pt x="20317" y="18213"/>
                  </a:lnTo>
                  <a:lnTo>
                    <a:pt x="21050" y="18213"/>
                  </a:lnTo>
                  <a:lnTo>
                    <a:pt x="21600" y="17865"/>
                  </a:lnTo>
                  <a:lnTo>
                    <a:pt x="21165" y="17656"/>
                  </a:lnTo>
                  <a:lnTo>
                    <a:pt x="20592" y="17470"/>
                  </a:lnTo>
                  <a:lnTo>
                    <a:pt x="20088" y="17029"/>
                  </a:lnTo>
                  <a:lnTo>
                    <a:pt x="19653" y="16681"/>
                  </a:lnTo>
                  <a:lnTo>
                    <a:pt x="19195" y="16241"/>
                  </a:lnTo>
                  <a:lnTo>
                    <a:pt x="18920" y="15962"/>
                  </a:lnTo>
                  <a:lnTo>
                    <a:pt x="18576" y="15498"/>
                  </a:lnTo>
                  <a:lnTo>
                    <a:pt x="18576" y="15057"/>
                  </a:lnTo>
                  <a:lnTo>
                    <a:pt x="18485" y="14756"/>
                  </a:lnTo>
                  <a:lnTo>
                    <a:pt x="18256" y="14199"/>
                  </a:lnTo>
                  <a:lnTo>
                    <a:pt x="17912" y="13526"/>
                  </a:lnTo>
                  <a:lnTo>
                    <a:pt x="17523" y="13016"/>
                  </a:lnTo>
                  <a:lnTo>
                    <a:pt x="16973" y="12436"/>
                  </a:lnTo>
                  <a:lnTo>
                    <a:pt x="16355" y="12041"/>
                  </a:lnTo>
                  <a:lnTo>
                    <a:pt x="16011" y="11832"/>
                  </a:lnTo>
                  <a:lnTo>
                    <a:pt x="15690" y="11716"/>
                  </a:lnTo>
                  <a:lnTo>
                    <a:pt x="15232" y="11716"/>
                  </a:lnTo>
                  <a:lnTo>
                    <a:pt x="14843" y="11716"/>
                  </a:lnTo>
                  <a:lnTo>
                    <a:pt x="15461" y="11252"/>
                  </a:lnTo>
                  <a:lnTo>
                    <a:pt x="16126" y="10858"/>
                  </a:lnTo>
                  <a:lnTo>
                    <a:pt x="16973" y="10649"/>
                  </a:lnTo>
                  <a:lnTo>
                    <a:pt x="17798" y="10417"/>
                  </a:lnTo>
                  <a:lnTo>
                    <a:pt x="18806" y="10301"/>
                  </a:lnTo>
                  <a:lnTo>
                    <a:pt x="19653" y="10301"/>
                  </a:lnTo>
                  <a:lnTo>
                    <a:pt x="20478" y="10417"/>
                  </a:lnTo>
                  <a:lnTo>
                    <a:pt x="21256" y="10533"/>
                  </a:lnTo>
                  <a:lnTo>
                    <a:pt x="20707" y="9837"/>
                  </a:lnTo>
                  <a:lnTo>
                    <a:pt x="19859" y="9234"/>
                  </a:lnTo>
                  <a:lnTo>
                    <a:pt x="18806" y="8538"/>
                  </a:lnTo>
                  <a:lnTo>
                    <a:pt x="17637" y="8144"/>
                  </a:lnTo>
                  <a:lnTo>
                    <a:pt x="16973" y="8027"/>
                  </a:lnTo>
                  <a:lnTo>
                    <a:pt x="16355" y="7935"/>
                  </a:lnTo>
                  <a:lnTo>
                    <a:pt x="15805" y="7935"/>
                  </a:lnTo>
                  <a:lnTo>
                    <a:pt x="15118" y="8027"/>
                  </a:lnTo>
                  <a:lnTo>
                    <a:pt x="14614" y="8144"/>
                  </a:lnTo>
                  <a:lnTo>
                    <a:pt x="14064" y="8422"/>
                  </a:lnTo>
                  <a:lnTo>
                    <a:pt x="13606" y="8886"/>
                  </a:lnTo>
                  <a:lnTo>
                    <a:pt x="13217" y="9327"/>
                  </a:lnTo>
                  <a:lnTo>
                    <a:pt x="13606" y="8538"/>
                  </a:lnTo>
                  <a:lnTo>
                    <a:pt x="13950" y="7935"/>
                  </a:lnTo>
                  <a:lnTo>
                    <a:pt x="14293" y="7123"/>
                  </a:lnTo>
                  <a:lnTo>
                    <a:pt x="14499" y="6519"/>
                  </a:lnTo>
                  <a:lnTo>
                    <a:pt x="14614" y="5823"/>
                  </a:lnTo>
                  <a:lnTo>
                    <a:pt x="14614" y="5220"/>
                  </a:lnTo>
                  <a:lnTo>
                    <a:pt x="14408" y="4524"/>
                  </a:lnTo>
                  <a:lnTo>
                    <a:pt x="14064" y="3898"/>
                  </a:lnTo>
                  <a:lnTo>
                    <a:pt x="13606" y="3225"/>
                  </a:lnTo>
                  <a:lnTo>
                    <a:pt x="13331" y="2598"/>
                  </a:lnTo>
                  <a:lnTo>
                    <a:pt x="13102" y="2042"/>
                  </a:lnTo>
                  <a:lnTo>
                    <a:pt x="12896" y="1485"/>
                  </a:lnTo>
                  <a:lnTo>
                    <a:pt x="12781" y="1090"/>
                  </a:lnTo>
                  <a:lnTo>
                    <a:pt x="12667" y="626"/>
                  </a:lnTo>
                  <a:lnTo>
                    <a:pt x="12667" y="278"/>
                  </a:lnTo>
                  <a:lnTo>
                    <a:pt x="12667" y="0"/>
                  </a:lnTo>
                  <a:lnTo>
                    <a:pt x="12163" y="394"/>
                  </a:lnTo>
                  <a:lnTo>
                    <a:pt x="11728" y="974"/>
                  </a:lnTo>
                  <a:lnTo>
                    <a:pt x="11155" y="1601"/>
                  </a:lnTo>
                  <a:lnTo>
                    <a:pt x="10766" y="2390"/>
                  </a:lnTo>
                  <a:lnTo>
                    <a:pt x="10330" y="3109"/>
                  </a:lnTo>
                  <a:lnTo>
                    <a:pt x="10101" y="3898"/>
                  </a:lnTo>
                  <a:lnTo>
                    <a:pt x="9987" y="4524"/>
                  </a:lnTo>
                  <a:lnTo>
                    <a:pt x="10101" y="5220"/>
                  </a:lnTo>
                  <a:lnTo>
                    <a:pt x="10216" y="5823"/>
                  </a:lnTo>
                  <a:lnTo>
                    <a:pt x="10330" y="6403"/>
                  </a:lnTo>
                  <a:lnTo>
                    <a:pt x="10330" y="6914"/>
                  </a:lnTo>
                  <a:lnTo>
                    <a:pt x="10216" y="7471"/>
                  </a:lnTo>
                  <a:lnTo>
                    <a:pt x="10101" y="7935"/>
                  </a:lnTo>
                  <a:lnTo>
                    <a:pt x="9872" y="8329"/>
                  </a:lnTo>
                  <a:lnTo>
                    <a:pt x="9643" y="8654"/>
                  </a:lnTo>
                  <a:lnTo>
                    <a:pt x="9368" y="9002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008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plant"/>
            <p:cNvSpPr>
              <a:spLocks noEditPoints="1" noChangeArrowheads="1"/>
            </p:cNvSpPr>
            <p:nvPr/>
          </p:nvSpPr>
          <p:spPr bwMode="auto">
            <a:xfrm>
              <a:off x="-23" y="4042"/>
              <a:ext cx="384" cy="210"/>
            </a:xfrm>
            <a:custGeom>
              <a:avLst/>
              <a:gdLst>
                <a:gd name="T0" fmla="*/ 0 w 21600"/>
                <a:gd name="T1" fmla="*/ 0 h 21600"/>
                <a:gd name="T2" fmla="*/ 10800 w 21600"/>
                <a:gd name="T3" fmla="*/ 0 h 21600"/>
                <a:gd name="T4" fmla="*/ 21600 w 21600"/>
                <a:gd name="T5" fmla="*/ 0 h 21600"/>
                <a:gd name="T6" fmla="*/ 21600 w 21600"/>
                <a:gd name="T7" fmla="*/ 10800 h 21600"/>
                <a:gd name="T8" fmla="*/ 21600 w 21600"/>
                <a:gd name="T9" fmla="*/ 21600 h 21600"/>
                <a:gd name="T10" fmla="*/ 10800 w 21600"/>
                <a:gd name="T11" fmla="*/ 21600 h 21600"/>
                <a:gd name="T12" fmla="*/ 0 w 21600"/>
                <a:gd name="T13" fmla="*/ 21600 h 21600"/>
                <a:gd name="T14" fmla="*/ 0 w 21600"/>
                <a:gd name="T15" fmla="*/ 10800 h 21600"/>
                <a:gd name="T16" fmla="*/ 7100 w 21600"/>
                <a:gd name="T17" fmla="*/ 10092 h 21600"/>
                <a:gd name="T18" fmla="*/ 14545 w 21600"/>
                <a:gd name="T19" fmla="*/ 13573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9368" y="9002"/>
                  </a:moveTo>
                  <a:lnTo>
                    <a:pt x="9254" y="8422"/>
                  </a:lnTo>
                  <a:lnTo>
                    <a:pt x="9139" y="7935"/>
                  </a:lnTo>
                  <a:lnTo>
                    <a:pt x="8819" y="7355"/>
                  </a:lnTo>
                  <a:lnTo>
                    <a:pt x="8475" y="6728"/>
                  </a:lnTo>
                  <a:lnTo>
                    <a:pt x="8040" y="6287"/>
                  </a:lnTo>
                  <a:lnTo>
                    <a:pt x="7421" y="5707"/>
                  </a:lnTo>
                  <a:lnTo>
                    <a:pt x="6574" y="5429"/>
                  </a:lnTo>
                  <a:lnTo>
                    <a:pt x="5452" y="5313"/>
                  </a:lnTo>
                  <a:lnTo>
                    <a:pt x="4856" y="5220"/>
                  </a:lnTo>
                  <a:lnTo>
                    <a:pt x="4169" y="5220"/>
                  </a:lnTo>
                  <a:lnTo>
                    <a:pt x="3665" y="5104"/>
                  </a:lnTo>
                  <a:lnTo>
                    <a:pt x="3001" y="4872"/>
                  </a:lnTo>
                  <a:lnTo>
                    <a:pt x="2497" y="4756"/>
                  </a:lnTo>
                  <a:lnTo>
                    <a:pt x="2062" y="4408"/>
                  </a:lnTo>
                  <a:lnTo>
                    <a:pt x="1603" y="4083"/>
                  </a:lnTo>
                  <a:lnTo>
                    <a:pt x="1283" y="3689"/>
                  </a:lnTo>
                  <a:lnTo>
                    <a:pt x="1283" y="4315"/>
                  </a:lnTo>
                  <a:lnTo>
                    <a:pt x="1489" y="5104"/>
                  </a:lnTo>
                  <a:lnTo>
                    <a:pt x="1832" y="6055"/>
                  </a:lnTo>
                  <a:lnTo>
                    <a:pt x="2382" y="6914"/>
                  </a:lnTo>
                  <a:lnTo>
                    <a:pt x="2680" y="7471"/>
                  </a:lnTo>
                  <a:lnTo>
                    <a:pt x="3115" y="7935"/>
                  </a:lnTo>
                  <a:lnTo>
                    <a:pt x="3573" y="8213"/>
                  </a:lnTo>
                  <a:lnTo>
                    <a:pt x="4077" y="8654"/>
                  </a:lnTo>
                  <a:lnTo>
                    <a:pt x="4627" y="9002"/>
                  </a:lnTo>
                  <a:lnTo>
                    <a:pt x="5245" y="9234"/>
                  </a:lnTo>
                  <a:lnTo>
                    <a:pt x="6024" y="9443"/>
                  </a:lnTo>
                  <a:lnTo>
                    <a:pt x="6757" y="9628"/>
                  </a:lnTo>
                  <a:lnTo>
                    <a:pt x="5177" y="10069"/>
                  </a:lnTo>
                  <a:lnTo>
                    <a:pt x="3963" y="10649"/>
                  </a:lnTo>
                  <a:lnTo>
                    <a:pt x="3344" y="11044"/>
                  </a:lnTo>
                  <a:lnTo>
                    <a:pt x="2886" y="11600"/>
                  </a:lnTo>
                  <a:lnTo>
                    <a:pt x="2497" y="12041"/>
                  </a:lnTo>
                  <a:lnTo>
                    <a:pt x="1947" y="12343"/>
                  </a:lnTo>
                  <a:lnTo>
                    <a:pt x="1168" y="12668"/>
                  </a:lnTo>
                  <a:lnTo>
                    <a:pt x="0" y="12900"/>
                  </a:lnTo>
                  <a:lnTo>
                    <a:pt x="435" y="13248"/>
                  </a:lnTo>
                  <a:lnTo>
                    <a:pt x="779" y="13456"/>
                  </a:lnTo>
                  <a:lnTo>
                    <a:pt x="1283" y="13642"/>
                  </a:lnTo>
                  <a:lnTo>
                    <a:pt x="1718" y="13758"/>
                  </a:lnTo>
                  <a:lnTo>
                    <a:pt x="2680" y="13851"/>
                  </a:lnTo>
                  <a:lnTo>
                    <a:pt x="3573" y="13758"/>
                  </a:lnTo>
                  <a:lnTo>
                    <a:pt x="4512" y="13526"/>
                  </a:lnTo>
                  <a:lnTo>
                    <a:pt x="5360" y="13248"/>
                  </a:lnTo>
                  <a:lnTo>
                    <a:pt x="6139" y="12900"/>
                  </a:lnTo>
                  <a:lnTo>
                    <a:pt x="6757" y="12552"/>
                  </a:lnTo>
                  <a:lnTo>
                    <a:pt x="6459" y="13132"/>
                  </a:lnTo>
                  <a:lnTo>
                    <a:pt x="6139" y="13642"/>
                  </a:lnTo>
                  <a:lnTo>
                    <a:pt x="5910" y="14199"/>
                  </a:lnTo>
                  <a:lnTo>
                    <a:pt x="5681" y="14663"/>
                  </a:lnTo>
                  <a:lnTo>
                    <a:pt x="5681" y="15150"/>
                  </a:lnTo>
                  <a:lnTo>
                    <a:pt x="5681" y="15730"/>
                  </a:lnTo>
                  <a:lnTo>
                    <a:pt x="5681" y="16241"/>
                  </a:lnTo>
                  <a:lnTo>
                    <a:pt x="5795" y="16913"/>
                  </a:lnTo>
                  <a:lnTo>
                    <a:pt x="5910" y="17586"/>
                  </a:lnTo>
                  <a:lnTo>
                    <a:pt x="5910" y="18213"/>
                  </a:lnTo>
                  <a:lnTo>
                    <a:pt x="5795" y="18885"/>
                  </a:lnTo>
                  <a:lnTo>
                    <a:pt x="5566" y="19396"/>
                  </a:lnTo>
                  <a:lnTo>
                    <a:pt x="5245" y="19976"/>
                  </a:lnTo>
                  <a:lnTo>
                    <a:pt x="4971" y="20370"/>
                  </a:lnTo>
                  <a:lnTo>
                    <a:pt x="4512" y="20811"/>
                  </a:lnTo>
                  <a:lnTo>
                    <a:pt x="4077" y="21043"/>
                  </a:lnTo>
                  <a:lnTo>
                    <a:pt x="5177" y="20927"/>
                  </a:lnTo>
                  <a:lnTo>
                    <a:pt x="6253" y="20486"/>
                  </a:lnTo>
                  <a:lnTo>
                    <a:pt x="7421" y="19976"/>
                  </a:lnTo>
                  <a:lnTo>
                    <a:pt x="8361" y="19187"/>
                  </a:lnTo>
                  <a:lnTo>
                    <a:pt x="8819" y="18769"/>
                  </a:lnTo>
                  <a:lnTo>
                    <a:pt x="9139" y="18213"/>
                  </a:lnTo>
                  <a:lnTo>
                    <a:pt x="9437" y="17772"/>
                  </a:lnTo>
                  <a:lnTo>
                    <a:pt x="9643" y="17261"/>
                  </a:lnTo>
                  <a:lnTo>
                    <a:pt x="9872" y="16681"/>
                  </a:lnTo>
                  <a:lnTo>
                    <a:pt x="9872" y="16171"/>
                  </a:lnTo>
                  <a:lnTo>
                    <a:pt x="9872" y="15614"/>
                  </a:lnTo>
                  <a:lnTo>
                    <a:pt x="9758" y="15057"/>
                  </a:lnTo>
                  <a:lnTo>
                    <a:pt x="10216" y="15498"/>
                  </a:lnTo>
                  <a:lnTo>
                    <a:pt x="10537" y="16241"/>
                  </a:lnTo>
                  <a:lnTo>
                    <a:pt x="10834" y="17145"/>
                  </a:lnTo>
                  <a:lnTo>
                    <a:pt x="11041" y="18213"/>
                  </a:lnTo>
                  <a:lnTo>
                    <a:pt x="11155" y="19187"/>
                  </a:lnTo>
                  <a:lnTo>
                    <a:pt x="11155" y="20185"/>
                  </a:lnTo>
                  <a:lnTo>
                    <a:pt x="11155" y="20579"/>
                  </a:lnTo>
                  <a:lnTo>
                    <a:pt x="11041" y="21043"/>
                  </a:lnTo>
                  <a:lnTo>
                    <a:pt x="10926" y="21391"/>
                  </a:lnTo>
                  <a:lnTo>
                    <a:pt x="10766" y="21600"/>
                  </a:lnTo>
                  <a:lnTo>
                    <a:pt x="11499" y="21484"/>
                  </a:lnTo>
                  <a:lnTo>
                    <a:pt x="12323" y="21043"/>
                  </a:lnTo>
                  <a:lnTo>
                    <a:pt x="13102" y="20370"/>
                  </a:lnTo>
                  <a:lnTo>
                    <a:pt x="13606" y="19628"/>
                  </a:lnTo>
                  <a:lnTo>
                    <a:pt x="13950" y="19071"/>
                  </a:lnTo>
                  <a:lnTo>
                    <a:pt x="14064" y="18677"/>
                  </a:lnTo>
                  <a:lnTo>
                    <a:pt x="14179" y="18097"/>
                  </a:lnTo>
                  <a:lnTo>
                    <a:pt x="14293" y="17586"/>
                  </a:lnTo>
                  <a:lnTo>
                    <a:pt x="14179" y="16913"/>
                  </a:lnTo>
                  <a:lnTo>
                    <a:pt x="14064" y="16241"/>
                  </a:lnTo>
                  <a:lnTo>
                    <a:pt x="13835" y="15614"/>
                  </a:lnTo>
                  <a:lnTo>
                    <a:pt x="13560" y="14872"/>
                  </a:lnTo>
                  <a:lnTo>
                    <a:pt x="13950" y="14941"/>
                  </a:lnTo>
                  <a:lnTo>
                    <a:pt x="14408" y="15150"/>
                  </a:lnTo>
                  <a:lnTo>
                    <a:pt x="14843" y="15266"/>
                  </a:lnTo>
                  <a:lnTo>
                    <a:pt x="15232" y="15614"/>
                  </a:lnTo>
                  <a:lnTo>
                    <a:pt x="15576" y="15846"/>
                  </a:lnTo>
                  <a:lnTo>
                    <a:pt x="15897" y="16171"/>
                  </a:lnTo>
                  <a:lnTo>
                    <a:pt x="16126" y="16473"/>
                  </a:lnTo>
                  <a:lnTo>
                    <a:pt x="16240" y="16913"/>
                  </a:lnTo>
                  <a:lnTo>
                    <a:pt x="16515" y="17261"/>
                  </a:lnTo>
                  <a:lnTo>
                    <a:pt x="17088" y="17586"/>
                  </a:lnTo>
                  <a:lnTo>
                    <a:pt x="17798" y="17865"/>
                  </a:lnTo>
                  <a:lnTo>
                    <a:pt x="18576" y="18097"/>
                  </a:lnTo>
                  <a:lnTo>
                    <a:pt x="19424" y="18213"/>
                  </a:lnTo>
                  <a:lnTo>
                    <a:pt x="20317" y="18213"/>
                  </a:lnTo>
                  <a:lnTo>
                    <a:pt x="21050" y="18213"/>
                  </a:lnTo>
                  <a:lnTo>
                    <a:pt x="21600" y="17865"/>
                  </a:lnTo>
                  <a:lnTo>
                    <a:pt x="21165" y="17656"/>
                  </a:lnTo>
                  <a:lnTo>
                    <a:pt x="20592" y="17470"/>
                  </a:lnTo>
                  <a:lnTo>
                    <a:pt x="20088" y="17029"/>
                  </a:lnTo>
                  <a:lnTo>
                    <a:pt x="19653" y="16681"/>
                  </a:lnTo>
                  <a:lnTo>
                    <a:pt x="19195" y="16241"/>
                  </a:lnTo>
                  <a:lnTo>
                    <a:pt x="18920" y="15962"/>
                  </a:lnTo>
                  <a:lnTo>
                    <a:pt x="18576" y="15498"/>
                  </a:lnTo>
                  <a:lnTo>
                    <a:pt x="18576" y="15057"/>
                  </a:lnTo>
                  <a:lnTo>
                    <a:pt x="18485" y="14756"/>
                  </a:lnTo>
                  <a:lnTo>
                    <a:pt x="18256" y="14199"/>
                  </a:lnTo>
                  <a:lnTo>
                    <a:pt x="17912" y="13526"/>
                  </a:lnTo>
                  <a:lnTo>
                    <a:pt x="17523" y="13016"/>
                  </a:lnTo>
                  <a:lnTo>
                    <a:pt x="16973" y="12436"/>
                  </a:lnTo>
                  <a:lnTo>
                    <a:pt x="16355" y="12041"/>
                  </a:lnTo>
                  <a:lnTo>
                    <a:pt x="16011" y="11832"/>
                  </a:lnTo>
                  <a:lnTo>
                    <a:pt x="15690" y="11716"/>
                  </a:lnTo>
                  <a:lnTo>
                    <a:pt x="15232" y="11716"/>
                  </a:lnTo>
                  <a:lnTo>
                    <a:pt x="14843" y="11716"/>
                  </a:lnTo>
                  <a:lnTo>
                    <a:pt x="15461" y="11252"/>
                  </a:lnTo>
                  <a:lnTo>
                    <a:pt x="16126" y="10858"/>
                  </a:lnTo>
                  <a:lnTo>
                    <a:pt x="16973" y="10649"/>
                  </a:lnTo>
                  <a:lnTo>
                    <a:pt x="17798" y="10417"/>
                  </a:lnTo>
                  <a:lnTo>
                    <a:pt x="18806" y="10301"/>
                  </a:lnTo>
                  <a:lnTo>
                    <a:pt x="19653" y="10301"/>
                  </a:lnTo>
                  <a:lnTo>
                    <a:pt x="20478" y="10417"/>
                  </a:lnTo>
                  <a:lnTo>
                    <a:pt x="21256" y="10533"/>
                  </a:lnTo>
                  <a:lnTo>
                    <a:pt x="20707" y="9837"/>
                  </a:lnTo>
                  <a:lnTo>
                    <a:pt x="19859" y="9234"/>
                  </a:lnTo>
                  <a:lnTo>
                    <a:pt x="18806" y="8538"/>
                  </a:lnTo>
                  <a:lnTo>
                    <a:pt x="17637" y="8144"/>
                  </a:lnTo>
                  <a:lnTo>
                    <a:pt x="16973" y="8027"/>
                  </a:lnTo>
                  <a:lnTo>
                    <a:pt x="16355" y="7935"/>
                  </a:lnTo>
                  <a:lnTo>
                    <a:pt x="15805" y="7935"/>
                  </a:lnTo>
                  <a:lnTo>
                    <a:pt x="15118" y="8027"/>
                  </a:lnTo>
                  <a:lnTo>
                    <a:pt x="14614" y="8144"/>
                  </a:lnTo>
                  <a:lnTo>
                    <a:pt x="14064" y="8422"/>
                  </a:lnTo>
                  <a:lnTo>
                    <a:pt x="13606" y="8886"/>
                  </a:lnTo>
                  <a:lnTo>
                    <a:pt x="13217" y="9327"/>
                  </a:lnTo>
                  <a:lnTo>
                    <a:pt x="13606" y="8538"/>
                  </a:lnTo>
                  <a:lnTo>
                    <a:pt x="13950" y="7935"/>
                  </a:lnTo>
                  <a:lnTo>
                    <a:pt x="14293" y="7123"/>
                  </a:lnTo>
                  <a:lnTo>
                    <a:pt x="14499" y="6519"/>
                  </a:lnTo>
                  <a:lnTo>
                    <a:pt x="14614" y="5823"/>
                  </a:lnTo>
                  <a:lnTo>
                    <a:pt x="14614" y="5220"/>
                  </a:lnTo>
                  <a:lnTo>
                    <a:pt x="14408" y="4524"/>
                  </a:lnTo>
                  <a:lnTo>
                    <a:pt x="14064" y="3898"/>
                  </a:lnTo>
                  <a:lnTo>
                    <a:pt x="13606" y="3225"/>
                  </a:lnTo>
                  <a:lnTo>
                    <a:pt x="13331" y="2598"/>
                  </a:lnTo>
                  <a:lnTo>
                    <a:pt x="13102" y="2042"/>
                  </a:lnTo>
                  <a:lnTo>
                    <a:pt x="12896" y="1485"/>
                  </a:lnTo>
                  <a:lnTo>
                    <a:pt x="12781" y="1090"/>
                  </a:lnTo>
                  <a:lnTo>
                    <a:pt x="12667" y="626"/>
                  </a:lnTo>
                  <a:lnTo>
                    <a:pt x="12667" y="278"/>
                  </a:lnTo>
                  <a:lnTo>
                    <a:pt x="12667" y="0"/>
                  </a:lnTo>
                  <a:lnTo>
                    <a:pt x="12163" y="394"/>
                  </a:lnTo>
                  <a:lnTo>
                    <a:pt x="11728" y="974"/>
                  </a:lnTo>
                  <a:lnTo>
                    <a:pt x="11155" y="1601"/>
                  </a:lnTo>
                  <a:lnTo>
                    <a:pt x="10766" y="2390"/>
                  </a:lnTo>
                  <a:lnTo>
                    <a:pt x="10330" y="3109"/>
                  </a:lnTo>
                  <a:lnTo>
                    <a:pt x="10101" y="3898"/>
                  </a:lnTo>
                  <a:lnTo>
                    <a:pt x="9987" y="4524"/>
                  </a:lnTo>
                  <a:lnTo>
                    <a:pt x="10101" y="5220"/>
                  </a:lnTo>
                  <a:lnTo>
                    <a:pt x="10216" y="5823"/>
                  </a:lnTo>
                  <a:lnTo>
                    <a:pt x="10330" y="6403"/>
                  </a:lnTo>
                  <a:lnTo>
                    <a:pt x="10330" y="6914"/>
                  </a:lnTo>
                  <a:lnTo>
                    <a:pt x="10216" y="7471"/>
                  </a:lnTo>
                  <a:lnTo>
                    <a:pt x="10101" y="7935"/>
                  </a:lnTo>
                  <a:lnTo>
                    <a:pt x="9872" y="8329"/>
                  </a:lnTo>
                  <a:lnTo>
                    <a:pt x="9643" y="8654"/>
                  </a:lnTo>
                  <a:lnTo>
                    <a:pt x="9368" y="9002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008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plant"/>
            <p:cNvSpPr>
              <a:spLocks noEditPoints="1" noChangeArrowheads="1"/>
            </p:cNvSpPr>
            <p:nvPr/>
          </p:nvSpPr>
          <p:spPr bwMode="auto">
            <a:xfrm>
              <a:off x="5329" y="4014"/>
              <a:ext cx="384" cy="210"/>
            </a:xfrm>
            <a:custGeom>
              <a:avLst/>
              <a:gdLst>
                <a:gd name="T0" fmla="*/ 0 w 21600"/>
                <a:gd name="T1" fmla="*/ 0 h 21600"/>
                <a:gd name="T2" fmla="*/ 10800 w 21600"/>
                <a:gd name="T3" fmla="*/ 0 h 21600"/>
                <a:gd name="T4" fmla="*/ 21600 w 21600"/>
                <a:gd name="T5" fmla="*/ 0 h 21600"/>
                <a:gd name="T6" fmla="*/ 21600 w 21600"/>
                <a:gd name="T7" fmla="*/ 10800 h 21600"/>
                <a:gd name="T8" fmla="*/ 21600 w 21600"/>
                <a:gd name="T9" fmla="*/ 21600 h 21600"/>
                <a:gd name="T10" fmla="*/ 10800 w 21600"/>
                <a:gd name="T11" fmla="*/ 21600 h 21600"/>
                <a:gd name="T12" fmla="*/ 0 w 21600"/>
                <a:gd name="T13" fmla="*/ 21600 h 21600"/>
                <a:gd name="T14" fmla="*/ 0 w 21600"/>
                <a:gd name="T15" fmla="*/ 10800 h 21600"/>
                <a:gd name="T16" fmla="*/ 7100 w 21600"/>
                <a:gd name="T17" fmla="*/ 10092 h 21600"/>
                <a:gd name="T18" fmla="*/ 14545 w 21600"/>
                <a:gd name="T19" fmla="*/ 13573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9368" y="9002"/>
                  </a:moveTo>
                  <a:lnTo>
                    <a:pt x="9254" y="8422"/>
                  </a:lnTo>
                  <a:lnTo>
                    <a:pt x="9139" y="7935"/>
                  </a:lnTo>
                  <a:lnTo>
                    <a:pt x="8819" y="7355"/>
                  </a:lnTo>
                  <a:lnTo>
                    <a:pt x="8475" y="6728"/>
                  </a:lnTo>
                  <a:lnTo>
                    <a:pt x="8040" y="6287"/>
                  </a:lnTo>
                  <a:lnTo>
                    <a:pt x="7421" y="5707"/>
                  </a:lnTo>
                  <a:lnTo>
                    <a:pt x="6574" y="5429"/>
                  </a:lnTo>
                  <a:lnTo>
                    <a:pt x="5452" y="5313"/>
                  </a:lnTo>
                  <a:lnTo>
                    <a:pt x="4856" y="5220"/>
                  </a:lnTo>
                  <a:lnTo>
                    <a:pt x="4169" y="5220"/>
                  </a:lnTo>
                  <a:lnTo>
                    <a:pt x="3665" y="5104"/>
                  </a:lnTo>
                  <a:lnTo>
                    <a:pt x="3001" y="4872"/>
                  </a:lnTo>
                  <a:lnTo>
                    <a:pt x="2497" y="4756"/>
                  </a:lnTo>
                  <a:lnTo>
                    <a:pt x="2062" y="4408"/>
                  </a:lnTo>
                  <a:lnTo>
                    <a:pt x="1603" y="4083"/>
                  </a:lnTo>
                  <a:lnTo>
                    <a:pt x="1283" y="3689"/>
                  </a:lnTo>
                  <a:lnTo>
                    <a:pt x="1283" y="4315"/>
                  </a:lnTo>
                  <a:lnTo>
                    <a:pt x="1489" y="5104"/>
                  </a:lnTo>
                  <a:lnTo>
                    <a:pt x="1832" y="6055"/>
                  </a:lnTo>
                  <a:lnTo>
                    <a:pt x="2382" y="6914"/>
                  </a:lnTo>
                  <a:lnTo>
                    <a:pt x="2680" y="7471"/>
                  </a:lnTo>
                  <a:lnTo>
                    <a:pt x="3115" y="7935"/>
                  </a:lnTo>
                  <a:lnTo>
                    <a:pt x="3573" y="8213"/>
                  </a:lnTo>
                  <a:lnTo>
                    <a:pt x="4077" y="8654"/>
                  </a:lnTo>
                  <a:lnTo>
                    <a:pt x="4627" y="9002"/>
                  </a:lnTo>
                  <a:lnTo>
                    <a:pt x="5245" y="9234"/>
                  </a:lnTo>
                  <a:lnTo>
                    <a:pt x="6024" y="9443"/>
                  </a:lnTo>
                  <a:lnTo>
                    <a:pt x="6757" y="9628"/>
                  </a:lnTo>
                  <a:lnTo>
                    <a:pt x="5177" y="10069"/>
                  </a:lnTo>
                  <a:lnTo>
                    <a:pt x="3963" y="10649"/>
                  </a:lnTo>
                  <a:lnTo>
                    <a:pt x="3344" y="11044"/>
                  </a:lnTo>
                  <a:lnTo>
                    <a:pt x="2886" y="11600"/>
                  </a:lnTo>
                  <a:lnTo>
                    <a:pt x="2497" y="12041"/>
                  </a:lnTo>
                  <a:lnTo>
                    <a:pt x="1947" y="12343"/>
                  </a:lnTo>
                  <a:lnTo>
                    <a:pt x="1168" y="12668"/>
                  </a:lnTo>
                  <a:lnTo>
                    <a:pt x="0" y="12900"/>
                  </a:lnTo>
                  <a:lnTo>
                    <a:pt x="435" y="13248"/>
                  </a:lnTo>
                  <a:lnTo>
                    <a:pt x="779" y="13456"/>
                  </a:lnTo>
                  <a:lnTo>
                    <a:pt x="1283" y="13642"/>
                  </a:lnTo>
                  <a:lnTo>
                    <a:pt x="1718" y="13758"/>
                  </a:lnTo>
                  <a:lnTo>
                    <a:pt x="2680" y="13851"/>
                  </a:lnTo>
                  <a:lnTo>
                    <a:pt x="3573" y="13758"/>
                  </a:lnTo>
                  <a:lnTo>
                    <a:pt x="4512" y="13526"/>
                  </a:lnTo>
                  <a:lnTo>
                    <a:pt x="5360" y="13248"/>
                  </a:lnTo>
                  <a:lnTo>
                    <a:pt x="6139" y="12900"/>
                  </a:lnTo>
                  <a:lnTo>
                    <a:pt x="6757" y="12552"/>
                  </a:lnTo>
                  <a:lnTo>
                    <a:pt x="6459" y="13132"/>
                  </a:lnTo>
                  <a:lnTo>
                    <a:pt x="6139" y="13642"/>
                  </a:lnTo>
                  <a:lnTo>
                    <a:pt x="5910" y="14199"/>
                  </a:lnTo>
                  <a:lnTo>
                    <a:pt x="5681" y="14663"/>
                  </a:lnTo>
                  <a:lnTo>
                    <a:pt x="5681" y="15150"/>
                  </a:lnTo>
                  <a:lnTo>
                    <a:pt x="5681" y="15730"/>
                  </a:lnTo>
                  <a:lnTo>
                    <a:pt x="5681" y="16241"/>
                  </a:lnTo>
                  <a:lnTo>
                    <a:pt x="5795" y="16913"/>
                  </a:lnTo>
                  <a:lnTo>
                    <a:pt x="5910" y="17586"/>
                  </a:lnTo>
                  <a:lnTo>
                    <a:pt x="5910" y="18213"/>
                  </a:lnTo>
                  <a:lnTo>
                    <a:pt x="5795" y="18885"/>
                  </a:lnTo>
                  <a:lnTo>
                    <a:pt x="5566" y="19396"/>
                  </a:lnTo>
                  <a:lnTo>
                    <a:pt x="5245" y="19976"/>
                  </a:lnTo>
                  <a:lnTo>
                    <a:pt x="4971" y="20370"/>
                  </a:lnTo>
                  <a:lnTo>
                    <a:pt x="4512" y="20811"/>
                  </a:lnTo>
                  <a:lnTo>
                    <a:pt x="4077" y="21043"/>
                  </a:lnTo>
                  <a:lnTo>
                    <a:pt x="5177" y="20927"/>
                  </a:lnTo>
                  <a:lnTo>
                    <a:pt x="6253" y="20486"/>
                  </a:lnTo>
                  <a:lnTo>
                    <a:pt x="7421" y="19976"/>
                  </a:lnTo>
                  <a:lnTo>
                    <a:pt x="8361" y="19187"/>
                  </a:lnTo>
                  <a:lnTo>
                    <a:pt x="8819" y="18769"/>
                  </a:lnTo>
                  <a:lnTo>
                    <a:pt x="9139" y="18213"/>
                  </a:lnTo>
                  <a:lnTo>
                    <a:pt x="9437" y="17772"/>
                  </a:lnTo>
                  <a:lnTo>
                    <a:pt x="9643" y="17261"/>
                  </a:lnTo>
                  <a:lnTo>
                    <a:pt x="9872" y="16681"/>
                  </a:lnTo>
                  <a:lnTo>
                    <a:pt x="9872" y="16171"/>
                  </a:lnTo>
                  <a:lnTo>
                    <a:pt x="9872" y="15614"/>
                  </a:lnTo>
                  <a:lnTo>
                    <a:pt x="9758" y="15057"/>
                  </a:lnTo>
                  <a:lnTo>
                    <a:pt x="10216" y="15498"/>
                  </a:lnTo>
                  <a:lnTo>
                    <a:pt x="10537" y="16241"/>
                  </a:lnTo>
                  <a:lnTo>
                    <a:pt x="10834" y="17145"/>
                  </a:lnTo>
                  <a:lnTo>
                    <a:pt x="11041" y="18213"/>
                  </a:lnTo>
                  <a:lnTo>
                    <a:pt x="11155" y="19187"/>
                  </a:lnTo>
                  <a:lnTo>
                    <a:pt x="11155" y="20185"/>
                  </a:lnTo>
                  <a:lnTo>
                    <a:pt x="11155" y="20579"/>
                  </a:lnTo>
                  <a:lnTo>
                    <a:pt x="11041" y="21043"/>
                  </a:lnTo>
                  <a:lnTo>
                    <a:pt x="10926" y="21391"/>
                  </a:lnTo>
                  <a:lnTo>
                    <a:pt x="10766" y="21600"/>
                  </a:lnTo>
                  <a:lnTo>
                    <a:pt x="11499" y="21484"/>
                  </a:lnTo>
                  <a:lnTo>
                    <a:pt x="12323" y="21043"/>
                  </a:lnTo>
                  <a:lnTo>
                    <a:pt x="13102" y="20370"/>
                  </a:lnTo>
                  <a:lnTo>
                    <a:pt x="13606" y="19628"/>
                  </a:lnTo>
                  <a:lnTo>
                    <a:pt x="13950" y="19071"/>
                  </a:lnTo>
                  <a:lnTo>
                    <a:pt x="14064" y="18677"/>
                  </a:lnTo>
                  <a:lnTo>
                    <a:pt x="14179" y="18097"/>
                  </a:lnTo>
                  <a:lnTo>
                    <a:pt x="14293" y="17586"/>
                  </a:lnTo>
                  <a:lnTo>
                    <a:pt x="14179" y="16913"/>
                  </a:lnTo>
                  <a:lnTo>
                    <a:pt x="14064" y="16241"/>
                  </a:lnTo>
                  <a:lnTo>
                    <a:pt x="13835" y="15614"/>
                  </a:lnTo>
                  <a:lnTo>
                    <a:pt x="13560" y="14872"/>
                  </a:lnTo>
                  <a:lnTo>
                    <a:pt x="13950" y="14941"/>
                  </a:lnTo>
                  <a:lnTo>
                    <a:pt x="14408" y="15150"/>
                  </a:lnTo>
                  <a:lnTo>
                    <a:pt x="14843" y="15266"/>
                  </a:lnTo>
                  <a:lnTo>
                    <a:pt x="15232" y="15614"/>
                  </a:lnTo>
                  <a:lnTo>
                    <a:pt x="15576" y="15846"/>
                  </a:lnTo>
                  <a:lnTo>
                    <a:pt x="15897" y="16171"/>
                  </a:lnTo>
                  <a:lnTo>
                    <a:pt x="16126" y="16473"/>
                  </a:lnTo>
                  <a:lnTo>
                    <a:pt x="16240" y="16913"/>
                  </a:lnTo>
                  <a:lnTo>
                    <a:pt x="16515" y="17261"/>
                  </a:lnTo>
                  <a:lnTo>
                    <a:pt x="17088" y="17586"/>
                  </a:lnTo>
                  <a:lnTo>
                    <a:pt x="17798" y="17865"/>
                  </a:lnTo>
                  <a:lnTo>
                    <a:pt x="18576" y="18097"/>
                  </a:lnTo>
                  <a:lnTo>
                    <a:pt x="19424" y="18213"/>
                  </a:lnTo>
                  <a:lnTo>
                    <a:pt x="20317" y="18213"/>
                  </a:lnTo>
                  <a:lnTo>
                    <a:pt x="21050" y="18213"/>
                  </a:lnTo>
                  <a:lnTo>
                    <a:pt x="21600" y="17865"/>
                  </a:lnTo>
                  <a:lnTo>
                    <a:pt x="21165" y="17656"/>
                  </a:lnTo>
                  <a:lnTo>
                    <a:pt x="20592" y="17470"/>
                  </a:lnTo>
                  <a:lnTo>
                    <a:pt x="20088" y="17029"/>
                  </a:lnTo>
                  <a:lnTo>
                    <a:pt x="19653" y="16681"/>
                  </a:lnTo>
                  <a:lnTo>
                    <a:pt x="19195" y="16241"/>
                  </a:lnTo>
                  <a:lnTo>
                    <a:pt x="18920" y="15962"/>
                  </a:lnTo>
                  <a:lnTo>
                    <a:pt x="18576" y="15498"/>
                  </a:lnTo>
                  <a:lnTo>
                    <a:pt x="18576" y="15057"/>
                  </a:lnTo>
                  <a:lnTo>
                    <a:pt x="18485" y="14756"/>
                  </a:lnTo>
                  <a:lnTo>
                    <a:pt x="18256" y="14199"/>
                  </a:lnTo>
                  <a:lnTo>
                    <a:pt x="17912" y="13526"/>
                  </a:lnTo>
                  <a:lnTo>
                    <a:pt x="17523" y="13016"/>
                  </a:lnTo>
                  <a:lnTo>
                    <a:pt x="16973" y="12436"/>
                  </a:lnTo>
                  <a:lnTo>
                    <a:pt x="16355" y="12041"/>
                  </a:lnTo>
                  <a:lnTo>
                    <a:pt x="16011" y="11832"/>
                  </a:lnTo>
                  <a:lnTo>
                    <a:pt x="15690" y="11716"/>
                  </a:lnTo>
                  <a:lnTo>
                    <a:pt x="15232" y="11716"/>
                  </a:lnTo>
                  <a:lnTo>
                    <a:pt x="14843" y="11716"/>
                  </a:lnTo>
                  <a:lnTo>
                    <a:pt x="15461" y="11252"/>
                  </a:lnTo>
                  <a:lnTo>
                    <a:pt x="16126" y="10858"/>
                  </a:lnTo>
                  <a:lnTo>
                    <a:pt x="16973" y="10649"/>
                  </a:lnTo>
                  <a:lnTo>
                    <a:pt x="17798" y="10417"/>
                  </a:lnTo>
                  <a:lnTo>
                    <a:pt x="18806" y="10301"/>
                  </a:lnTo>
                  <a:lnTo>
                    <a:pt x="19653" y="10301"/>
                  </a:lnTo>
                  <a:lnTo>
                    <a:pt x="20478" y="10417"/>
                  </a:lnTo>
                  <a:lnTo>
                    <a:pt x="21256" y="10533"/>
                  </a:lnTo>
                  <a:lnTo>
                    <a:pt x="20707" y="9837"/>
                  </a:lnTo>
                  <a:lnTo>
                    <a:pt x="19859" y="9234"/>
                  </a:lnTo>
                  <a:lnTo>
                    <a:pt x="18806" y="8538"/>
                  </a:lnTo>
                  <a:lnTo>
                    <a:pt x="17637" y="8144"/>
                  </a:lnTo>
                  <a:lnTo>
                    <a:pt x="16973" y="8027"/>
                  </a:lnTo>
                  <a:lnTo>
                    <a:pt x="16355" y="7935"/>
                  </a:lnTo>
                  <a:lnTo>
                    <a:pt x="15805" y="7935"/>
                  </a:lnTo>
                  <a:lnTo>
                    <a:pt x="15118" y="8027"/>
                  </a:lnTo>
                  <a:lnTo>
                    <a:pt x="14614" y="8144"/>
                  </a:lnTo>
                  <a:lnTo>
                    <a:pt x="14064" y="8422"/>
                  </a:lnTo>
                  <a:lnTo>
                    <a:pt x="13606" y="8886"/>
                  </a:lnTo>
                  <a:lnTo>
                    <a:pt x="13217" y="9327"/>
                  </a:lnTo>
                  <a:lnTo>
                    <a:pt x="13606" y="8538"/>
                  </a:lnTo>
                  <a:lnTo>
                    <a:pt x="13950" y="7935"/>
                  </a:lnTo>
                  <a:lnTo>
                    <a:pt x="14293" y="7123"/>
                  </a:lnTo>
                  <a:lnTo>
                    <a:pt x="14499" y="6519"/>
                  </a:lnTo>
                  <a:lnTo>
                    <a:pt x="14614" y="5823"/>
                  </a:lnTo>
                  <a:lnTo>
                    <a:pt x="14614" y="5220"/>
                  </a:lnTo>
                  <a:lnTo>
                    <a:pt x="14408" y="4524"/>
                  </a:lnTo>
                  <a:lnTo>
                    <a:pt x="14064" y="3898"/>
                  </a:lnTo>
                  <a:lnTo>
                    <a:pt x="13606" y="3225"/>
                  </a:lnTo>
                  <a:lnTo>
                    <a:pt x="13331" y="2598"/>
                  </a:lnTo>
                  <a:lnTo>
                    <a:pt x="13102" y="2042"/>
                  </a:lnTo>
                  <a:lnTo>
                    <a:pt x="12896" y="1485"/>
                  </a:lnTo>
                  <a:lnTo>
                    <a:pt x="12781" y="1090"/>
                  </a:lnTo>
                  <a:lnTo>
                    <a:pt x="12667" y="626"/>
                  </a:lnTo>
                  <a:lnTo>
                    <a:pt x="12667" y="278"/>
                  </a:lnTo>
                  <a:lnTo>
                    <a:pt x="12667" y="0"/>
                  </a:lnTo>
                  <a:lnTo>
                    <a:pt x="12163" y="394"/>
                  </a:lnTo>
                  <a:lnTo>
                    <a:pt x="11728" y="974"/>
                  </a:lnTo>
                  <a:lnTo>
                    <a:pt x="11155" y="1601"/>
                  </a:lnTo>
                  <a:lnTo>
                    <a:pt x="10766" y="2390"/>
                  </a:lnTo>
                  <a:lnTo>
                    <a:pt x="10330" y="3109"/>
                  </a:lnTo>
                  <a:lnTo>
                    <a:pt x="10101" y="3898"/>
                  </a:lnTo>
                  <a:lnTo>
                    <a:pt x="9987" y="4524"/>
                  </a:lnTo>
                  <a:lnTo>
                    <a:pt x="10101" y="5220"/>
                  </a:lnTo>
                  <a:lnTo>
                    <a:pt x="10216" y="5823"/>
                  </a:lnTo>
                  <a:lnTo>
                    <a:pt x="10330" y="6403"/>
                  </a:lnTo>
                  <a:lnTo>
                    <a:pt x="10330" y="6914"/>
                  </a:lnTo>
                  <a:lnTo>
                    <a:pt x="10216" y="7471"/>
                  </a:lnTo>
                  <a:lnTo>
                    <a:pt x="10101" y="7935"/>
                  </a:lnTo>
                  <a:lnTo>
                    <a:pt x="9872" y="8329"/>
                  </a:lnTo>
                  <a:lnTo>
                    <a:pt x="9643" y="8654"/>
                  </a:lnTo>
                  <a:lnTo>
                    <a:pt x="9368" y="9002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008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6" y="-184667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6" y="-184667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3798" name="Rectangle 6"/>
          <p:cNvSpPr>
            <a:spLocks noChangeArrowheads="1"/>
          </p:cNvSpPr>
          <p:nvPr/>
        </p:nvSpPr>
        <p:spPr bwMode="auto">
          <a:xfrm>
            <a:off x="6" y="-184667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3800" name="Rectangle 8"/>
          <p:cNvSpPr>
            <a:spLocks noChangeArrowheads="1"/>
          </p:cNvSpPr>
          <p:nvPr/>
        </p:nvSpPr>
        <p:spPr bwMode="auto">
          <a:xfrm>
            <a:off x="6" y="-184667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3802" name="Rectangle 10"/>
          <p:cNvSpPr>
            <a:spLocks noChangeArrowheads="1"/>
          </p:cNvSpPr>
          <p:nvPr/>
        </p:nvSpPr>
        <p:spPr bwMode="auto">
          <a:xfrm>
            <a:off x="6" y="43933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4" name="Group 23"/>
          <p:cNvGrpSpPr/>
          <p:nvPr/>
        </p:nvGrpSpPr>
        <p:grpSpPr>
          <a:xfrm>
            <a:off x="543437" y="1524003"/>
            <a:ext cx="1940345" cy="662588"/>
            <a:chOff x="1884550" y="1458232"/>
            <a:chExt cx="1601591" cy="470567"/>
          </a:xfrm>
        </p:grpSpPr>
        <p:pic>
          <p:nvPicPr>
            <p:cNvPr id="33793" name="Picture 1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884550" y="1485426"/>
              <a:ext cx="209550" cy="428625"/>
            </a:xfrm>
            <a:prstGeom prst="rect">
              <a:avLst/>
            </a:prstGeom>
            <a:noFill/>
          </p:spPr>
        </p:pic>
        <p:pic>
          <p:nvPicPr>
            <p:cNvPr id="33795" name="Picture 3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357422" y="1458232"/>
              <a:ext cx="285750" cy="457200"/>
            </a:xfrm>
            <a:prstGeom prst="rect">
              <a:avLst/>
            </a:prstGeom>
            <a:noFill/>
          </p:spPr>
        </p:pic>
        <p:pic>
          <p:nvPicPr>
            <p:cNvPr id="33797" name="Picture 5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815546" y="1470678"/>
              <a:ext cx="285750" cy="457200"/>
            </a:xfrm>
            <a:prstGeom prst="rect">
              <a:avLst/>
            </a:prstGeom>
            <a:noFill/>
          </p:spPr>
        </p:pic>
        <p:pic>
          <p:nvPicPr>
            <p:cNvPr id="33801" name="Picture 9"/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286116" y="1500174"/>
              <a:ext cx="200025" cy="428625"/>
            </a:xfrm>
            <a:prstGeom prst="rect">
              <a:avLst/>
            </a:prstGeom>
            <a:noFill/>
          </p:spPr>
        </p:pic>
      </p:grpSp>
      <p:sp>
        <p:nvSpPr>
          <p:cNvPr id="33805" name="Rectangle 13"/>
          <p:cNvSpPr>
            <a:spLocks noChangeArrowheads="1"/>
          </p:cNvSpPr>
          <p:nvPr/>
        </p:nvSpPr>
        <p:spPr bwMode="auto">
          <a:xfrm>
            <a:off x="6" y="43933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3806" name="Rectangle 14"/>
          <p:cNvSpPr>
            <a:spLocks noChangeArrowheads="1"/>
          </p:cNvSpPr>
          <p:nvPr/>
        </p:nvSpPr>
        <p:spPr bwMode="auto">
          <a:xfrm>
            <a:off x="6" y="682108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0" name="Group 58"/>
          <p:cNvGrpSpPr/>
          <p:nvPr/>
        </p:nvGrpSpPr>
        <p:grpSpPr>
          <a:xfrm>
            <a:off x="2387902" y="4090717"/>
            <a:ext cx="1857388" cy="1501787"/>
            <a:chOff x="5316860" y="1357298"/>
            <a:chExt cx="1857388" cy="1501786"/>
          </a:xfrm>
        </p:grpSpPr>
        <p:cxnSp>
          <p:nvCxnSpPr>
            <p:cNvPr id="30" name="Straight Connector 29"/>
            <p:cNvCxnSpPr/>
            <p:nvPr/>
          </p:nvCxnSpPr>
          <p:spPr>
            <a:xfrm rot="10800000">
              <a:off x="5316860" y="2857801"/>
              <a:ext cx="1857388" cy="1283"/>
            </a:xfrm>
            <a:prstGeom prst="line">
              <a:avLst/>
            </a:prstGeom>
            <a:ln w="38100">
              <a:solidFill>
                <a:srgbClr val="FF33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grpSp>
          <p:nvGrpSpPr>
            <p:cNvPr id="11" name="Group 57"/>
            <p:cNvGrpSpPr/>
            <p:nvPr/>
          </p:nvGrpSpPr>
          <p:grpSpPr>
            <a:xfrm>
              <a:off x="5316860" y="1357298"/>
              <a:ext cx="1857388" cy="1500503"/>
              <a:chOff x="5316860" y="1357298"/>
              <a:chExt cx="1857388" cy="1500503"/>
            </a:xfrm>
          </p:grpSpPr>
          <p:cxnSp>
            <p:nvCxnSpPr>
              <p:cNvPr id="29" name="Straight Connector 28"/>
              <p:cNvCxnSpPr/>
              <p:nvPr/>
            </p:nvCxnSpPr>
            <p:spPr>
              <a:xfrm rot="5400000">
                <a:off x="4850376" y="1823782"/>
                <a:ext cx="1500503" cy="567535"/>
              </a:xfrm>
              <a:prstGeom prst="line">
                <a:avLst/>
              </a:prstGeom>
              <a:ln w="38100">
                <a:solidFill>
                  <a:srgbClr val="FF3300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 rot="16200000" flipH="1">
                <a:off x="5779070" y="1462623"/>
                <a:ext cx="1500503" cy="1289853"/>
              </a:xfrm>
              <a:prstGeom prst="line">
                <a:avLst/>
              </a:prstGeom>
              <a:ln w="38100">
                <a:solidFill>
                  <a:srgbClr val="FF3300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48" name="AutoShape 51"/>
          <p:cNvSpPr>
            <a:spLocks noChangeArrowheads="1"/>
          </p:cNvSpPr>
          <p:nvPr/>
        </p:nvSpPr>
        <p:spPr bwMode="auto">
          <a:xfrm>
            <a:off x="4500562" y="4447908"/>
            <a:ext cx="1357322" cy="1143008"/>
          </a:xfrm>
          <a:prstGeom prst="triangle">
            <a:avLst>
              <a:gd name="adj" fmla="val 29840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40" name="Straight Connector 39"/>
          <p:cNvCxnSpPr/>
          <p:nvPr/>
        </p:nvCxnSpPr>
        <p:spPr>
          <a:xfrm rot="10800000">
            <a:off x="2527492" y="5236028"/>
            <a:ext cx="1399264" cy="976"/>
          </a:xfrm>
          <a:prstGeom prst="line">
            <a:avLst/>
          </a:prstGeom>
          <a:ln w="38100">
            <a:solidFill>
              <a:srgbClr val="D60093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4" name="Isosceles Triangle 43"/>
          <p:cNvSpPr/>
          <p:nvPr/>
        </p:nvSpPr>
        <p:spPr>
          <a:xfrm>
            <a:off x="4500562" y="4447946"/>
            <a:ext cx="1372070" cy="1145311"/>
          </a:xfrm>
          <a:prstGeom prst="triangle">
            <a:avLst>
              <a:gd name="adj" fmla="val 29536"/>
            </a:avLst>
          </a:prstGeom>
          <a:noFill/>
          <a:ln w="38100">
            <a:solidFill>
              <a:srgbClr val="D600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6" y="43933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2777" name="Rectangle 9"/>
          <p:cNvSpPr>
            <a:spLocks noChangeArrowheads="1"/>
          </p:cNvSpPr>
          <p:nvPr/>
        </p:nvSpPr>
        <p:spPr bwMode="auto">
          <a:xfrm>
            <a:off x="6" y="-184667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2779" name="Rectangle 11"/>
          <p:cNvSpPr>
            <a:spLocks noChangeArrowheads="1"/>
          </p:cNvSpPr>
          <p:nvPr/>
        </p:nvSpPr>
        <p:spPr bwMode="auto">
          <a:xfrm>
            <a:off x="6" y="-184667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2781" name="Rectangle 13"/>
          <p:cNvSpPr>
            <a:spLocks noChangeArrowheads="1"/>
          </p:cNvSpPr>
          <p:nvPr/>
        </p:nvSpPr>
        <p:spPr bwMode="auto">
          <a:xfrm>
            <a:off x="6" y="-184667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2783" name="Rectangle 15"/>
          <p:cNvSpPr>
            <a:spLocks noChangeArrowheads="1"/>
          </p:cNvSpPr>
          <p:nvPr/>
        </p:nvSpPr>
        <p:spPr bwMode="auto">
          <a:xfrm>
            <a:off x="6" y="-184667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12" name="Group 70"/>
          <p:cNvGrpSpPr/>
          <p:nvPr/>
        </p:nvGrpSpPr>
        <p:grpSpPr>
          <a:xfrm>
            <a:off x="4384880" y="4036329"/>
            <a:ext cx="1790554" cy="1968467"/>
            <a:chOff x="7313838" y="1302910"/>
            <a:chExt cx="1790554" cy="1968466"/>
          </a:xfrm>
        </p:grpSpPr>
        <p:sp>
          <p:nvSpPr>
            <p:cNvPr id="32784" name="Rectangle 16"/>
            <p:cNvSpPr>
              <a:spLocks noChangeArrowheads="1"/>
            </p:cNvSpPr>
            <p:nvPr/>
          </p:nvSpPr>
          <p:spPr bwMode="auto">
            <a:xfrm>
              <a:off x="7643834" y="1302910"/>
              <a:ext cx="500066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b="1" dirty="0">
                  <a:solidFill>
                    <a:srgbClr val="FF0066"/>
                  </a:solidFill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A’</a:t>
              </a:r>
              <a:endParaRPr lang="en-US" sz="3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7" name="Rectangle 16"/>
            <p:cNvSpPr>
              <a:spLocks noChangeArrowheads="1"/>
            </p:cNvSpPr>
            <p:nvPr/>
          </p:nvSpPr>
          <p:spPr bwMode="auto">
            <a:xfrm>
              <a:off x="7313838" y="2809711"/>
              <a:ext cx="500066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b="1" dirty="0">
                  <a:solidFill>
                    <a:srgbClr val="FF0066"/>
                  </a:solidFill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B’</a:t>
              </a:r>
              <a:endParaRPr lang="en-US" sz="3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1" name="Rectangle 16"/>
            <p:cNvSpPr>
              <a:spLocks noChangeArrowheads="1"/>
            </p:cNvSpPr>
            <p:nvPr/>
          </p:nvSpPr>
          <p:spPr bwMode="auto">
            <a:xfrm>
              <a:off x="8446702" y="2809711"/>
              <a:ext cx="65769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b="1" dirty="0">
                  <a:solidFill>
                    <a:srgbClr val="FF0066"/>
                  </a:solidFill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C’</a:t>
              </a:r>
              <a:endParaRPr lang="en-US" sz="3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3" name="Group 71"/>
          <p:cNvGrpSpPr/>
          <p:nvPr/>
        </p:nvGrpSpPr>
        <p:grpSpPr>
          <a:xfrm>
            <a:off x="2195736" y="3700491"/>
            <a:ext cx="2277632" cy="2339864"/>
            <a:chOff x="5124694" y="967071"/>
            <a:chExt cx="2277632" cy="2339863"/>
          </a:xfrm>
        </p:grpSpPr>
        <p:sp>
          <p:nvSpPr>
            <p:cNvPr id="62" name="Rectangle 16"/>
            <p:cNvSpPr>
              <a:spLocks noChangeArrowheads="1"/>
            </p:cNvSpPr>
            <p:nvPr/>
          </p:nvSpPr>
          <p:spPr bwMode="auto">
            <a:xfrm>
              <a:off x="5124694" y="2845269"/>
              <a:ext cx="500066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b="1" dirty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B</a:t>
              </a:r>
              <a:endParaRPr lang="en-US" sz="3200" dirty="0">
                <a:solidFill>
                  <a:srgbClr val="FF33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7" name="Rectangle 16"/>
            <p:cNvSpPr>
              <a:spLocks noChangeArrowheads="1"/>
            </p:cNvSpPr>
            <p:nvPr/>
          </p:nvSpPr>
          <p:spPr bwMode="auto">
            <a:xfrm>
              <a:off x="6902260" y="2809712"/>
              <a:ext cx="500066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b="1" dirty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C</a:t>
              </a:r>
              <a:endParaRPr lang="en-US" sz="3200" dirty="0">
                <a:solidFill>
                  <a:srgbClr val="FF33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8" name="Rectangle 16"/>
            <p:cNvSpPr>
              <a:spLocks noChangeArrowheads="1"/>
            </p:cNvSpPr>
            <p:nvPr/>
          </p:nvSpPr>
          <p:spPr bwMode="auto">
            <a:xfrm>
              <a:off x="5715008" y="967071"/>
              <a:ext cx="500066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b="1" dirty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A</a:t>
              </a:r>
              <a:endParaRPr lang="en-US" sz="3200" dirty="0">
                <a:solidFill>
                  <a:srgbClr val="FF33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4" name="Group 82"/>
          <p:cNvGrpSpPr/>
          <p:nvPr/>
        </p:nvGrpSpPr>
        <p:grpSpPr>
          <a:xfrm>
            <a:off x="2157856" y="4878844"/>
            <a:ext cx="2175558" cy="474109"/>
            <a:chOff x="5089116" y="2128369"/>
            <a:chExt cx="2175558" cy="474108"/>
          </a:xfrm>
        </p:grpSpPr>
        <p:sp>
          <p:nvSpPr>
            <p:cNvPr id="84" name="Rectangle 16"/>
            <p:cNvSpPr>
              <a:spLocks noChangeArrowheads="1"/>
            </p:cNvSpPr>
            <p:nvPr/>
          </p:nvSpPr>
          <p:spPr bwMode="auto">
            <a:xfrm>
              <a:off x="5089116" y="2140813"/>
              <a:ext cx="500066" cy="4616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b="1" dirty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M</a:t>
              </a:r>
              <a:endParaRPr lang="en-US" sz="3200" dirty="0">
                <a:solidFill>
                  <a:srgbClr val="FF33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5" name="Rectangle 16"/>
            <p:cNvSpPr>
              <a:spLocks noChangeArrowheads="1"/>
            </p:cNvSpPr>
            <p:nvPr/>
          </p:nvSpPr>
          <p:spPr bwMode="auto">
            <a:xfrm>
              <a:off x="6845570" y="2128369"/>
              <a:ext cx="419104" cy="4616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b="1" dirty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endParaRPr lang="en-US" sz="3200" dirty="0">
                <a:solidFill>
                  <a:srgbClr val="FF33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2787" name="Rectangle 19"/>
          <p:cNvSpPr>
            <a:spLocks noChangeArrowheads="1"/>
          </p:cNvSpPr>
          <p:nvPr/>
        </p:nvSpPr>
        <p:spPr bwMode="auto">
          <a:xfrm>
            <a:off x="0" y="74749"/>
            <a:ext cx="22955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FF0066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en-US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788" name="Rectangle 20"/>
          <p:cNvSpPr>
            <a:spLocks noChangeArrowheads="1"/>
          </p:cNvSpPr>
          <p:nvPr/>
        </p:nvSpPr>
        <p:spPr bwMode="auto">
          <a:xfrm>
            <a:off x="0" y="541476"/>
            <a:ext cx="26161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9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7" name="Picture 80" descr="GhiBai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858206" y="5643581"/>
            <a:ext cx="1071537" cy="1000107"/>
          </a:xfrm>
          <a:prstGeom prst="rect">
            <a:avLst/>
          </a:prstGeom>
          <a:noFill/>
        </p:spPr>
      </p:pic>
      <p:sp>
        <p:nvSpPr>
          <p:cNvPr id="60" name="Arc 97"/>
          <p:cNvSpPr>
            <a:spLocks/>
          </p:cNvSpPr>
          <p:nvPr/>
        </p:nvSpPr>
        <p:spPr bwMode="auto">
          <a:xfrm rot="8809680">
            <a:off x="2187727" y="5408141"/>
            <a:ext cx="452438" cy="334963"/>
          </a:xfrm>
          <a:custGeom>
            <a:avLst/>
            <a:gdLst>
              <a:gd name="T0" fmla="*/ 2147483647 w 21600"/>
              <a:gd name="T1" fmla="*/ 2147483647 h 26291"/>
              <a:gd name="T2" fmla="*/ 2147483647 w 21600"/>
              <a:gd name="T3" fmla="*/ 0 h 26291"/>
              <a:gd name="T4" fmla="*/ 2147483647 w 21600"/>
              <a:gd name="T5" fmla="*/ 2147483647 h 26291"/>
              <a:gd name="T6" fmla="*/ 0 60000 65536"/>
              <a:gd name="T7" fmla="*/ 0 60000 65536"/>
              <a:gd name="T8" fmla="*/ 0 60000 65536"/>
              <a:gd name="T9" fmla="*/ 0 w 21600"/>
              <a:gd name="T10" fmla="*/ 0 h 26291"/>
              <a:gd name="T11" fmla="*/ 21600 w 21600"/>
              <a:gd name="T12" fmla="*/ 26291 h 2629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6291" fill="none" extrusionOk="0">
                <a:moveTo>
                  <a:pt x="3826" y="26290"/>
                </a:moveTo>
                <a:cubicBezTo>
                  <a:pt x="1334" y="22682"/>
                  <a:pt x="0" y="18401"/>
                  <a:pt x="0" y="14017"/>
                </a:cubicBezTo>
                <a:cubicBezTo>
                  <a:pt x="-1" y="8878"/>
                  <a:pt x="1831" y="3909"/>
                  <a:pt x="5165" y="-1"/>
                </a:cubicBezTo>
              </a:path>
              <a:path w="21600" h="26291" stroke="0" extrusionOk="0">
                <a:moveTo>
                  <a:pt x="3826" y="26290"/>
                </a:moveTo>
                <a:cubicBezTo>
                  <a:pt x="1334" y="22682"/>
                  <a:pt x="0" y="18401"/>
                  <a:pt x="0" y="14017"/>
                </a:cubicBezTo>
                <a:cubicBezTo>
                  <a:pt x="-1" y="8878"/>
                  <a:pt x="1831" y="3909"/>
                  <a:pt x="5165" y="-1"/>
                </a:cubicBezTo>
                <a:lnTo>
                  <a:pt x="21600" y="14017"/>
                </a:lnTo>
                <a:lnTo>
                  <a:pt x="3826" y="26290"/>
                </a:lnTo>
                <a:close/>
              </a:path>
            </a:pathLst>
          </a:custGeom>
          <a:noFill/>
          <a:ln w="38100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3" name="Arc 105"/>
          <p:cNvSpPr>
            <a:spLocks/>
          </p:cNvSpPr>
          <p:nvPr/>
        </p:nvSpPr>
        <p:spPr bwMode="auto">
          <a:xfrm rot="8746341">
            <a:off x="4315501" y="5403601"/>
            <a:ext cx="452437" cy="334963"/>
          </a:xfrm>
          <a:custGeom>
            <a:avLst/>
            <a:gdLst>
              <a:gd name="T0" fmla="*/ 2147483647 w 21600"/>
              <a:gd name="T1" fmla="*/ 2147483647 h 26291"/>
              <a:gd name="T2" fmla="*/ 2147483647 w 21600"/>
              <a:gd name="T3" fmla="*/ 0 h 26291"/>
              <a:gd name="T4" fmla="*/ 2147483647 w 21600"/>
              <a:gd name="T5" fmla="*/ 2147483647 h 26291"/>
              <a:gd name="T6" fmla="*/ 0 60000 65536"/>
              <a:gd name="T7" fmla="*/ 0 60000 65536"/>
              <a:gd name="T8" fmla="*/ 0 60000 65536"/>
              <a:gd name="T9" fmla="*/ 0 w 21600"/>
              <a:gd name="T10" fmla="*/ 0 h 26291"/>
              <a:gd name="T11" fmla="*/ 21600 w 21600"/>
              <a:gd name="T12" fmla="*/ 26291 h 2629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6291" fill="none" extrusionOk="0">
                <a:moveTo>
                  <a:pt x="3826" y="26290"/>
                </a:moveTo>
                <a:cubicBezTo>
                  <a:pt x="1334" y="22682"/>
                  <a:pt x="0" y="18401"/>
                  <a:pt x="0" y="14017"/>
                </a:cubicBezTo>
                <a:cubicBezTo>
                  <a:pt x="-1" y="8878"/>
                  <a:pt x="1831" y="3909"/>
                  <a:pt x="5165" y="-1"/>
                </a:cubicBezTo>
              </a:path>
              <a:path w="21600" h="26291" stroke="0" extrusionOk="0">
                <a:moveTo>
                  <a:pt x="3826" y="26290"/>
                </a:moveTo>
                <a:cubicBezTo>
                  <a:pt x="1334" y="22682"/>
                  <a:pt x="0" y="18401"/>
                  <a:pt x="0" y="14017"/>
                </a:cubicBezTo>
                <a:cubicBezTo>
                  <a:pt x="-1" y="8878"/>
                  <a:pt x="1831" y="3909"/>
                  <a:pt x="5165" y="-1"/>
                </a:cubicBezTo>
                <a:lnTo>
                  <a:pt x="21600" y="14017"/>
                </a:lnTo>
                <a:lnTo>
                  <a:pt x="3826" y="26290"/>
                </a:lnTo>
                <a:close/>
              </a:path>
            </a:pathLst>
          </a:custGeom>
          <a:noFill/>
          <a:ln w="38100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4" name="Arc 96"/>
          <p:cNvSpPr>
            <a:spLocks/>
          </p:cNvSpPr>
          <p:nvPr/>
        </p:nvSpPr>
        <p:spPr bwMode="auto">
          <a:xfrm rot="15505884">
            <a:off x="2715876" y="4011002"/>
            <a:ext cx="452439" cy="334962"/>
          </a:xfrm>
          <a:custGeom>
            <a:avLst/>
            <a:gdLst>
              <a:gd name="T0" fmla="*/ 2147483647 w 21600"/>
              <a:gd name="T1" fmla="*/ 2147483647 h 26291"/>
              <a:gd name="T2" fmla="*/ 2147483647 w 21600"/>
              <a:gd name="T3" fmla="*/ 0 h 26291"/>
              <a:gd name="T4" fmla="*/ 2147483647 w 21600"/>
              <a:gd name="T5" fmla="*/ 2147483647 h 26291"/>
              <a:gd name="T6" fmla="*/ 0 60000 65536"/>
              <a:gd name="T7" fmla="*/ 0 60000 65536"/>
              <a:gd name="T8" fmla="*/ 0 60000 65536"/>
              <a:gd name="T9" fmla="*/ 0 w 21600"/>
              <a:gd name="T10" fmla="*/ 0 h 26291"/>
              <a:gd name="T11" fmla="*/ 21600 w 21600"/>
              <a:gd name="T12" fmla="*/ 26291 h 2629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6291" fill="none" extrusionOk="0">
                <a:moveTo>
                  <a:pt x="3826" y="26290"/>
                </a:moveTo>
                <a:cubicBezTo>
                  <a:pt x="1334" y="22682"/>
                  <a:pt x="0" y="18401"/>
                  <a:pt x="0" y="14017"/>
                </a:cubicBezTo>
                <a:cubicBezTo>
                  <a:pt x="-1" y="8878"/>
                  <a:pt x="1831" y="3909"/>
                  <a:pt x="5165" y="-1"/>
                </a:cubicBezTo>
              </a:path>
              <a:path w="21600" h="26291" stroke="0" extrusionOk="0">
                <a:moveTo>
                  <a:pt x="3826" y="26290"/>
                </a:moveTo>
                <a:cubicBezTo>
                  <a:pt x="1334" y="22682"/>
                  <a:pt x="0" y="18401"/>
                  <a:pt x="0" y="14017"/>
                </a:cubicBezTo>
                <a:cubicBezTo>
                  <a:pt x="-1" y="8878"/>
                  <a:pt x="1831" y="3909"/>
                  <a:pt x="5165" y="-1"/>
                </a:cubicBezTo>
                <a:lnTo>
                  <a:pt x="21600" y="14017"/>
                </a:lnTo>
                <a:lnTo>
                  <a:pt x="3826" y="26290"/>
                </a:lnTo>
                <a:close/>
              </a:path>
            </a:pathLst>
          </a:custGeom>
          <a:noFill/>
          <a:ln w="38100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5" name="Line 98"/>
          <p:cNvSpPr>
            <a:spLocks noChangeShapeType="1"/>
          </p:cNvSpPr>
          <p:nvPr/>
        </p:nvSpPr>
        <p:spPr bwMode="auto">
          <a:xfrm>
            <a:off x="2980517" y="4219324"/>
            <a:ext cx="0" cy="30480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6" name="Arc 104"/>
          <p:cNvSpPr>
            <a:spLocks/>
          </p:cNvSpPr>
          <p:nvPr/>
        </p:nvSpPr>
        <p:spPr bwMode="auto">
          <a:xfrm rot="15838337">
            <a:off x="4737474" y="4413771"/>
            <a:ext cx="452439" cy="334962"/>
          </a:xfrm>
          <a:custGeom>
            <a:avLst/>
            <a:gdLst>
              <a:gd name="T0" fmla="*/ 2147483647 w 21600"/>
              <a:gd name="T1" fmla="*/ 2147483647 h 26291"/>
              <a:gd name="T2" fmla="*/ 2147483647 w 21600"/>
              <a:gd name="T3" fmla="*/ 0 h 26291"/>
              <a:gd name="T4" fmla="*/ 2147483647 w 21600"/>
              <a:gd name="T5" fmla="*/ 2147483647 h 26291"/>
              <a:gd name="T6" fmla="*/ 0 60000 65536"/>
              <a:gd name="T7" fmla="*/ 0 60000 65536"/>
              <a:gd name="T8" fmla="*/ 0 60000 65536"/>
              <a:gd name="T9" fmla="*/ 0 w 21600"/>
              <a:gd name="T10" fmla="*/ 0 h 26291"/>
              <a:gd name="T11" fmla="*/ 21600 w 21600"/>
              <a:gd name="T12" fmla="*/ 26291 h 2629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6291" fill="none" extrusionOk="0">
                <a:moveTo>
                  <a:pt x="3826" y="26290"/>
                </a:moveTo>
                <a:cubicBezTo>
                  <a:pt x="1334" y="22682"/>
                  <a:pt x="0" y="18401"/>
                  <a:pt x="0" y="14017"/>
                </a:cubicBezTo>
                <a:cubicBezTo>
                  <a:pt x="-1" y="8878"/>
                  <a:pt x="1831" y="3909"/>
                  <a:pt x="5165" y="-1"/>
                </a:cubicBezTo>
              </a:path>
              <a:path w="21600" h="26291" stroke="0" extrusionOk="0">
                <a:moveTo>
                  <a:pt x="3826" y="26290"/>
                </a:moveTo>
                <a:cubicBezTo>
                  <a:pt x="1334" y="22682"/>
                  <a:pt x="0" y="18401"/>
                  <a:pt x="0" y="14017"/>
                </a:cubicBezTo>
                <a:cubicBezTo>
                  <a:pt x="-1" y="8878"/>
                  <a:pt x="1831" y="3909"/>
                  <a:pt x="5165" y="-1"/>
                </a:cubicBezTo>
                <a:lnTo>
                  <a:pt x="21600" y="14017"/>
                </a:lnTo>
                <a:lnTo>
                  <a:pt x="3826" y="26290"/>
                </a:lnTo>
                <a:close/>
              </a:path>
            </a:pathLst>
          </a:custGeom>
          <a:noFill/>
          <a:ln w="38100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9" name="Line 106"/>
          <p:cNvSpPr>
            <a:spLocks noChangeShapeType="1"/>
          </p:cNvSpPr>
          <p:nvPr/>
        </p:nvSpPr>
        <p:spPr bwMode="auto">
          <a:xfrm>
            <a:off x="4950854" y="4614199"/>
            <a:ext cx="0" cy="30480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70" name="Straight Connector 69"/>
          <p:cNvCxnSpPr/>
          <p:nvPr/>
        </p:nvCxnSpPr>
        <p:spPr>
          <a:xfrm>
            <a:off x="2641136" y="4773149"/>
            <a:ext cx="125306" cy="11245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>
            <a:off x="4590710" y="5035341"/>
            <a:ext cx="125306" cy="11245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1258162"/>
      </p:ext>
    </p:extLst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38 0.00834 L -0.21354 -0.05139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100" y="-30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8" presetClass="exit" presetSubtype="1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8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8" grpId="1" animBg="1"/>
      <p:bldP spid="48" grpId="2" animBg="1"/>
      <p:bldP spid="44" grpId="0" animBg="1"/>
      <p:bldP spid="60" grpId="0" animBg="1"/>
      <p:bldP spid="63" grpId="0" animBg="1"/>
      <p:bldP spid="64" grpId="0" animBg="1"/>
      <p:bldP spid="65" grpId="0" animBg="1"/>
      <p:bldP spid="66" grpId="0" animBg="1"/>
      <p:bldP spid="6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0"/>
                <a:ext cx="9144000" cy="6858000"/>
              </a:xfrm>
              <a:blipFill>
                <a:blip r:embed="rId2"/>
                <a:tile tx="0" ty="0" sx="100000" sy="100000" flip="none" algn="tl"/>
              </a:blipFill>
            </p:spPr>
            <p:txBody>
              <a:bodyPr>
                <a:normAutofit/>
              </a:bodyPr>
              <a:lstStyle/>
              <a:p>
                <a:pPr indent="187325">
                  <a:buNone/>
                </a:pPr>
                <a:endParaRPr lang="en-US" sz="24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indent="187325">
                  <a:buNone/>
                </a:pP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*</a:t>
                </a:r>
                <a:r>
                  <a:rPr lang="en-US" sz="2400" b="1" u="sng" dirty="0" err="1">
                    <a:latin typeface="Times New Roman" pitchFamily="18" charset="0"/>
                    <a:cs typeface="Times New Roman" pitchFamily="18" charset="0"/>
                  </a:rPr>
                  <a:t>Chứng</a:t>
                </a:r>
                <a:r>
                  <a:rPr lang="en-US" sz="2400" b="1" u="sng" dirty="0">
                    <a:latin typeface="Times New Roman" pitchFamily="18" charset="0"/>
                    <a:cs typeface="Times New Roman" pitchFamily="18" charset="0"/>
                  </a:rPr>
                  <a:t> minh:</a:t>
                </a:r>
              </a:p>
              <a:p>
                <a:pPr indent="187325">
                  <a:buNone/>
                </a:pPr>
                <a:r>
                  <a:rPr lang="en-US" sz="2400" b="1" dirty="0" err="1">
                    <a:latin typeface="Times New Roman" pitchFamily="18" charset="0"/>
                    <a:cs typeface="Times New Roman" pitchFamily="18" charset="0"/>
                  </a:rPr>
                  <a:t>Trêntia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 AB </a:t>
                </a:r>
                <a:r>
                  <a:rPr lang="en-US" sz="2400" b="1" dirty="0" err="1">
                    <a:latin typeface="Times New Roman" pitchFamily="18" charset="0"/>
                    <a:cs typeface="Times New Roman" pitchFamily="18" charset="0"/>
                  </a:rPr>
                  <a:t>đặtđoạn</a:t>
                </a:r>
                <a:r>
                  <a:rPr lang="en-US" sz="2400" b="1" err="1">
                    <a:latin typeface="Times New Roman" pitchFamily="18" charset="0"/>
                    <a:cs typeface="Times New Roman" pitchFamily="18" charset="0"/>
                  </a:rPr>
                  <a:t>thẳng</a:t>
                </a:r>
                <a:r>
                  <a:rPr lang="en-US" sz="2400" b="1">
                    <a:latin typeface="Times New Roman" pitchFamily="18" charset="0"/>
                    <a:cs typeface="Times New Roman" pitchFamily="18" charset="0"/>
                  </a:rPr>
                  <a:t> AM 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= A’B’. </a:t>
                </a:r>
              </a:p>
              <a:p>
                <a:pPr indent="187325">
                  <a:buNone/>
                </a:pPr>
                <a:r>
                  <a:rPr lang="en-US" sz="2400" b="1">
                    <a:latin typeface="Times New Roman" pitchFamily="18" charset="0"/>
                    <a:cs typeface="Times New Roman" pitchFamily="18" charset="0"/>
                  </a:rPr>
                  <a:t>Qua M </a:t>
                </a:r>
                <a:r>
                  <a:rPr lang="en-US" sz="2400" b="1" dirty="0" err="1">
                    <a:latin typeface="Times New Roman" pitchFamily="18" charset="0"/>
                    <a:cs typeface="Times New Roman" pitchFamily="18" charset="0"/>
                  </a:rPr>
                  <a:t>kẻđường</a:t>
                </a:r>
                <a:r>
                  <a:rPr lang="en-US" sz="2400" b="1" err="1">
                    <a:latin typeface="Times New Roman" pitchFamily="18" charset="0"/>
                    <a:cs typeface="Times New Roman" pitchFamily="18" charset="0"/>
                  </a:rPr>
                  <a:t>thẳng</a:t>
                </a:r>
                <a:r>
                  <a:rPr lang="en-US" sz="2400" b="1">
                    <a:latin typeface="Times New Roman" pitchFamily="18" charset="0"/>
                    <a:cs typeface="Times New Roman" pitchFamily="18" charset="0"/>
                  </a:rPr>
                  <a:t> MN//BC (N 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  <a:sym typeface="Symbol"/>
                  </a:rPr>
                  <a:t>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 AC)</a:t>
                </a:r>
              </a:p>
              <a:p>
                <a:pPr indent="187325">
                  <a:buNone/>
                </a:pPr>
                <a:r>
                  <a:rPr lang="en-US" sz="2400" b="1" dirty="0">
                    <a:latin typeface="Times New Roman" pitchFamily="18" charset="0"/>
                    <a:cs typeface="Times New Roman" pitchFamily="18" charset="0"/>
                    <a:sym typeface="Symbol"/>
                  </a:rPr>
                  <a:t></a:t>
                </a:r>
                <a:r>
                  <a:rPr lang="en-US" sz="2400" b="1">
                    <a:latin typeface="Times New Roman" pitchFamily="18" charset="0"/>
                    <a:cs typeface="Times New Roman" pitchFamily="18" charset="0"/>
                    <a:sym typeface="Symbol"/>
                  </a:rPr>
                  <a:t></a:t>
                </a:r>
                <a:r>
                  <a:rPr lang="en-US" sz="2400" b="1">
                    <a:latin typeface="Times New Roman" pitchFamily="18" charset="0"/>
                    <a:cs typeface="Times New Roman" pitchFamily="18" charset="0"/>
                  </a:rPr>
                  <a:t>AMN      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  <a:sym typeface="Symbol"/>
                  </a:rPr>
                  <a:t>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ABC (</a:t>
                </a:r>
                <a:r>
                  <a:rPr lang="en-US" sz="2400" b="1" dirty="0" err="1">
                    <a:latin typeface="Times New Roman" pitchFamily="18" charset="0"/>
                    <a:cs typeface="Times New Roman" pitchFamily="18" charset="0"/>
                  </a:rPr>
                  <a:t>địnhlívề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 tam </a:t>
                </a:r>
                <a:r>
                  <a:rPr lang="en-US" sz="2400" b="1" dirty="0" err="1">
                    <a:latin typeface="Times New Roman" pitchFamily="18" charset="0"/>
                    <a:cs typeface="Times New Roman" pitchFamily="18" charset="0"/>
                  </a:rPr>
                  <a:t>giácđồng</a:t>
                </a:r>
                <a:r>
                  <a:rPr lang="en-US" sz="2400" b="1" err="1">
                    <a:latin typeface="Times New Roman" pitchFamily="18" charset="0"/>
                    <a:cs typeface="Times New Roman" pitchFamily="18" charset="0"/>
                  </a:rPr>
                  <a:t>dạng</a:t>
                </a:r>
                <a:r>
                  <a:rPr lang="en-US" sz="2400" b="1">
                    <a:latin typeface="Times New Roman" pitchFamily="18" charset="0"/>
                    <a:cs typeface="Times New Roman" pitchFamily="18" charset="0"/>
                  </a:rPr>
                  <a:t>).  (1)</a:t>
                </a:r>
                <a:endParaRPr lang="en-US" sz="2400" b="1" dirty="0">
                  <a:latin typeface="Times New Roman" pitchFamily="18" charset="0"/>
                  <a:cs typeface="Times New Roman" pitchFamily="18" charset="0"/>
                </a:endParaRPr>
              </a:p>
              <a:p>
                <a:pPr indent="187325">
                  <a:buNone/>
                </a:pPr>
                <a:r>
                  <a:rPr lang="en-US" sz="2400" b="1" dirty="0" err="1">
                    <a:latin typeface="Times New Roman" pitchFamily="18" charset="0"/>
                    <a:cs typeface="Times New Roman" pitchFamily="18" charset="0"/>
                  </a:rPr>
                  <a:t>Xét</a:t>
                </a:r>
                <a:r>
                  <a:rPr lang="en-US" sz="2400" b="1">
                    <a:latin typeface="Times New Roman" pitchFamily="18" charset="0"/>
                    <a:cs typeface="Times New Roman" pitchFamily="18" charset="0"/>
                    <a:sym typeface="Symbol"/>
                  </a:rPr>
                  <a:t></a:t>
                </a:r>
                <a:r>
                  <a:rPr lang="en-US" sz="2400" b="1">
                    <a:latin typeface="Times New Roman" pitchFamily="18" charset="0"/>
                    <a:cs typeface="Times New Roman" pitchFamily="18" charset="0"/>
                  </a:rPr>
                  <a:t>AMN </a:t>
                </a:r>
                <a:r>
                  <a:rPr lang="en-US" sz="2400" b="1" dirty="0" err="1">
                    <a:latin typeface="Times New Roman" pitchFamily="18" charset="0"/>
                    <a:cs typeface="Times New Roman" pitchFamily="18" charset="0"/>
                  </a:rPr>
                  <a:t>và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  <a:sym typeface="Symbol"/>
                  </a:rPr>
                  <a:t>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A’B’C’ </a:t>
                </a:r>
                <a:r>
                  <a:rPr lang="en-US" sz="2400" b="1" dirty="0" err="1"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:</a:t>
                </a:r>
              </a:p>
              <a:p>
                <a:pPr indent="822325">
                  <a:buNone/>
                </a:pP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 =     (</a:t>
                </a:r>
                <a:r>
                  <a:rPr lang="en-US" sz="2400" b="1" dirty="0" err="1">
                    <a:latin typeface="Times New Roman" pitchFamily="18" charset="0"/>
                    <a:cs typeface="Times New Roman" pitchFamily="18" charset="0"/>
                  </a:rPr>
                  <a:t>gt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)</a:t>
                </a:r>
              </a:p>
              <a:p>
                <a:pPr indent="644525">
                  <a:buNone/>
                </a:pPr>
                <a:r>
                  <a:rPr lang="en-US" sz="2400" b="1">
                    <a:latin typeface="Times New Roman" pitchFamily="18" charset="0"/>
                    <a:cs typeface="Times New Roman" pitchFamily="18" charset="0"/>
                  </a:rPr>
                  <a:t>AM 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= A’B’ (</a:t>
                </a:r>
                <a:r>
                  <a:rPr lang="en-US" sz="2400" b="1" dirty="0" err="1">
                    <a:latin typeface="Times New Roman" pitchFamily="18" charset="0"/>
                    <a:cs typeface="Times New Roman" pitchFamily="18" charset="0"/>
                  </a:rPr>
                  <a:t>theocáchdựng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)</a:t>
                </a:r>
              </a:p>
              <a:p>
                <a:pPr indent="644525">
                  <a:buNone/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b="1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en-US" sz="2400" b="1" i="1" smtClean="0">
                            <a:latin typeface="Cambria Math"/>
                            <a:cs typeface="Times New Roman" pitchFamily="18" charset="0"/>
                          </a:rPr>
                          <m:t>𝑨𝑴𝑵</m:t>
                        </m:r>
                      </m:e>
                    </m:acc>
                    <m:r>
                      <a:rPr lang="en-US" sz="2400" b="1" i="1" smtClean="0">
                        <a:latin typeface="Cambria Math"/>
                        <a:cs typeface="Times New Roman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400" b="1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en-US" sz="2400" b="1" i="1" smtClean="0">
                            <a:latin typeface="Cambria Math"/>
                            <a:cs typeface="Times New Roman" pitchFamily="18" charset="0"/>
                          </a:rPr>
                          <m:t>𝑩</m:t>
                        </m:r>
                      </m:e>
                    </m:acc>
                  </m:oMath>
                </a14:m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en-US" sz="2400" b="1" dirty="0" err="1">
                    <a:latin typeface="Times New Roman" pitchFamily="18" charset="0"/>
                    <a:cs typeface="Times New Roman" pitchFamily="18" charset="0"/>
                  </a:rPr>
                  <a:t>haigócđồngvị</a:t>
                </a:r>
                <a:r>
                  <a:rPr lang="en-US" sz="2400" b="1" err="1"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2400" b="1">
                    <a:latin typeface="Times New Roman" pitchFamily="18" charset="0"/>
                    <a:cs typeface="Times New Roman" pitchFamily="18" charset="0"/>
                  </a:rPr>
                  <a:t> MN // BC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).</a:t>
                </a:r>
              </a:p>
              <a:p>
                <a:pPr indent="911225">
                  <a:buNone/>
                </a:pP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=     (</a:t>
                </a:r>
                <a:r>
                  <a:rPr lang="en-US" sz="2400" b="1" dirty="0" err="1">
                    <a:latin typeface="Times New Roman" pitchFamily="18" charset="0"/>
                    <a:cs typeface="Times New Roman" pitchFamily="18" charset="0"/>
                  </a:rPr>
                  <a:t>gt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)</a:t>
                </a:r>
              </a:p>
              <a:p>
                <a:pPr indent="681038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⟹</m:t>
                      </m:r>
                      <m:acc>
                        <m:accPr>
                          <m:chr m:val="̂"/>
                          <m:ctrlPr>
                            <a:rPr lang="en-US" sz="2400" b="1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accPr>
                        <m:e>
                          <m:r>
                            <a:rPr lang="en-US" sz="2400" b="1" i="1">
                              <a:latin typeface="Cambria Math"/>
                              <a:cs typeface="Times New Roman" pitchFamily="18" charset="0"/>
                            </a:rPr>
                            <m:t>𝑨𝑴𝑵</m:t>
                          </m:r>
                        </m:e>
                      </m:acc>
                      <m:r>
                        <a:rPr lang="en-US" sz="2400" b="1" i="1">
                          <a:latin typeface="Cambria Math"/>
                          <a:cs typeface="Times New Roman" pitchFamily="18" charset="0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en-US" sz="2400" b="1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accPr>
                        <m:e>
                          <m:sSup>
                            <m:sSupPr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1" smtClean="0">
                                  <a:latin typeface="Cambria Math"/>
                                  <a:cs typeface="Times New Roman" pitchFamily="18" charset="0"/>
                                </a:rPr>
                                <m:t>𝑩</m:t>
                              </m:r>
                            </m:e>
                            <m:sup>
                              <m:r>
                                <a:rPr lang="en-US" sz="2400" b="1" i="1" smtClean="0">
                                  <a:latin typeface="Cambria Math"/>
                                  <a:cs typeface="Times New Roman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acc>
                      <m:r>
                        <a:rPr lang="en-US" sz="2400" b="1" i="1">
                          <a:latin typeface="Cambria Math"/>
                          <a:cs typeface="Times New Roman" pitchFamily="18" charset="0"/>
                        </a:rPr>
                        <m:t> </m:t>
                      </m:r>
                    </m:oMath>
                  </m:oMathPara>
                </a14:m>
                <a:endParaRPr lang="en-US" sz="2400" b="1" dirty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2400" b="1" dirty="0" err="1">
                    <a:latin typeface="Times New Roman" pitchFamily="18" charset="0"/>
                    <a:cs typeface="Times New Roman" pitchFamily="18" charset="0"/>
                  </a:rPr>
                  <a:t>Vậy</a:t>
                </a:r>
                <a:r>
                  <a:rPr lang="en-US" sz="2400" b="1">
                    <a:latin typeface="Times New Roman" pitchFamily="18" charset="0"/>
                    <a:cs typeface="Times New Roman" pitchFamily="18" charset="0"/>
                    <a:sym typeface="Symbol"/>
                  </a:rPr>
                  <a:t></a:t>
                </a:r>
                <a:r>
                  <a:rPr lang="en-US" sz="2400" b="1">
                    <a:latin typeface="Times New Roman" pitchFamily="18" charset="0"/>
                    <a:cs typeface="Times New Roman" pitchFamily="18" charset="0"/>
                  </a:rPr>
                  <a:t>AMN 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= 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  <a:sym typeface="Symbol"/>
                  </a:rPr>
                  <a:t>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A’B’C’ (</a:t>
                </a:r>
                <a:r>
                  <a:rPr lang="en-US" sz="2400" b="1" dirty="0" err="1">
                    <a:latin typeface="Times New Roman" pitchFamily="18" charset="0"/>
                    <a:cs typeface="Times New Roman" pitchFamily="18" charset="0"/>
                  </a:rPr>
                  <a:t>g.c.g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)</a:t>
                </a:r>
              </a:p>
              <a:p>
                <a:r>
                  <a:rPr lang="en-US" sz="2400" b="1">
                    <a:latin typeface="Times New Roman" pitchFamily="18" charset="0"/>
                    <a:cs typeface="Times New Roman" pitchFamily="18" charset="0"/>
                    <a:sym typeface="Symbol"/>
                  </a:rPr>
                  <a:t></a:t>
                </a:r>
                <a:r>
                  <a:rPr lang="en-US" sz="2400" b="1">
                    <a:latin typeface="Times New Roman" pitchFamily="18" charset="0"/>
                    <a:cs typeface="Times New Roman" pitchFamily="18" charset="0"/>
                  </a:rPr>
                  <a:t>AMN      </a:t>
                </a:r>
                <a:r>
                  <a:rPr lang="en-US" sz="2400" b="1">
                    <a:latin typeface="Times New Roman" pitchFamily="18" charset="0"/>
                    <a:cs typeface="Times New Roman" pitchFamily="18" charset="0"/>
                    <a:sym typeface="Symbol"/>
                  </a:rPr>
                  <a:t></a:t>
                </a:r>
                <a:r>
                  <a:rPr lang="en-US" sz="2400" b="1">
                    <a:latin typeface="Times New Roman" pitchFamily="18" charset="0"/>
                    <a:cs typeface="Times New Roman" pitchFamily="18" charset="0"/>
                  </a:rPr>
                  <a:t>A’B’C’ (g.c.g)   (2)</a:t>
                </a:r>
                <a:endParaRPr lang="fr-FR" sz="2400" b="1">
                  <a:latin typeface="Times New Roman" pitchFamily="18" charset="0"/>
                  <a:cs typeface="Times New Roman" pitchFamily="18" charset="0"/>
                  <a:sym typeface="Symbol"/>
                </a:endParaRPr>
              </a:p>
              <a:p>
                <a:r>
                  <a:rPr lang="fr-FR" sz="2400" b="1">
                    <a:latin typeface="Times New Roman" pitchFamily="18" charset="0"/>
                    <a:cs typeface="Times New Roman" pitchFamily="18" charset="0"/>
                    <a:sym typeface="Symbol"/>
                  </a:rPr>
                  <a:t>Từ (1) và (2) 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  <a:sym typeface="Symbol"/>
                  </a:rPr>
                  <a:t>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 ABC     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  <a:sym typeface="Symbol"/>
                  </a:rPr>
                  <a:t>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A’B’C’.</a:t>
                </a:r>
              </a:p>
              <a:p>
                <a:pPr indent="187325">
                  <a:buNone/>
                </a:pPr>
                <a:endParaRPr lang="en-US" sz="24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0"/>
                <a:ext cx="9144000" cy="6858000"/>
              </a:xfrm>
              <a:blipFill rotWithShape="1">
                <a:blip r:embed="rId3"/>
                <a:stretch>
                  <a:fillRect l="-8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29"/>
          <p:cNvGrpSpPr>
            <a:grpSpLocks/>
          </p:cNvGrpSpPr>
          <p:nvPr/>
        </p:nvGrpSpPr>
        <p:grpSpPr bwMode="auto">
          <a:xfrm>
            <a:off x="0" y="1"/>
            <a:ext cx="9144000" cy="6750051"/>
            <a:chOff x="-23" y="0"/>
            <a:chExt cx="5783" cy="4252"/>
          </a:xfrm>
        </p:grpSpPr>
        <p:sp>
          <p:nvSpPr>
            <p:cNvPr id="5" name="Rectangle 30"/>
            <p:cNvSpPr>
              <a:spLocks noChangeArrowheads="1"/>
            </p:cNvSpPr>
            <p:nvPr/>
          </p:nvSpPr>
          <p:spPr bwMode="auto">
            <a:xfrm>
              <a:off x="91" y="119"/>
              <a:ext cx="5579" cy="4128"/>
            </a:xfrm>
            <a:prstGeom prst="rect">
              <a:avLst/>
            </a:prstGeom>
            <a:noFill/>
            <a:ln w="76200" cmpd="tri">
              <a:solidFill>
                <a:srgbClr val="FF3399"/>
              </a:solidFill>
              <a:miter lim="800000"/>
              <a:headEnd/>
              <a:tailEnd/>
            </a:ln>
            <a:effectLst>
              <a:prstShdw prst="shdw13" dist="53882" dir="13500000">
                <a:schemeClr val="bg2">
                  <a:alpha val="50000"/>
                </a:schemeClr>
              </a:prstShdw>
            </a:effec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" name="plant"/>
            <p:cNvSpPr>
              <a:spLocks noEditPoints="1" noChangeArrowheads="1"/>
            </p:cNvSpPr>
            <p:nvPr/>
          </p:nvSpPr>
          <p:spPr bwMode="auto">
            <a:xfrm>
              <a:off x="0" y="30"/>
              <a:ext cx="384" cy="210"/>
            </a:xfrm>
            <a:custGeom>
              <a:avLst/>
              <a:gdLst>
                <a:gd name="T0" fmla="*/ 0 w 21600"/>
                <a:gd name="T1" fmla="*/ 0 h 21600"/>
                <a:gd name="T2" fmla="*/ 10800 w 21600"/>
                <a:gd name="T3" fmla="*/ 0 h 21600"/>
                <a:gd name="T4" fmla="*/ 21600 w 21600"/>
                <a:gd name="T5" fmla="*/ 0 h 21600"/>
                <a:gd name="T6" fmla="*/ 21600 w 21600"/>
                <a:gd name="T7" fmla="*/ 10800 h 21600"/>
                <a:gd name="T8" fmla="*/ 21600 w 21600"/>
                <a:gd name="T9" fmla="*/ 21600 h 21600"/>
                <a:gd name="T10" fmla="*/ 10800 w 21600"/>
                <a:gd name="T11" fmla="*/ 21600 h 21600"/>
                <a:gd name="T12" fmla="*/ 0 w 21600"/>
                <a:gd name="T13" fmla="*/ 21600 h 21600"/>
                <a:gd name="T14" fmla="*/ 0 w 21600"/>
                <a:gd name="T15" fmla="*/ 10800 h 21600"/>
                <a:gd name="T16" fmla="*/ 7100 w 21600"/>
                <a:gd name="T17" fmla="*/ 10092 h 21600"/>
                <a:gd name="T18" fmla="*/ 14545 w 21600"/>
                <a:gd name="T19" fmla="*/ 13573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9368" y="9002"/>
                  </a:moveTo>
                  <a:lnTo>
                    <a:pt x="9254" y="8422"/>
                  </a:lnTo>
                  <a:lnTo>
                    <a:pt x="9139" y="7935"/>
                  </a:lnTo>
                  <a:lnTo>
                    <a:pt x="8819" y="7355"/>
                  </a:lnTo>
                  <a:lnTo>
                    <a:pt x="8475" y="6728"/>
                  </a:lnTo>
                  <a:lnTo>
                    <a:pt x="8040" y="6287"/>
                  </a:lnTo>
                  <a:lnTo>
                    <a:pt x="7421" y="5707"/>
                  </a:lnTo>
                  <a:lnTo>
                    <a:pt x="6574" y="5429"/>
                  </a:lnTo>
                  <a:lnTo>
                    <a:pt x="5452" y="5313"/>
                  </a:lnTo>
                  <a:lnTo>
                    <a:pt x="4856" y="5220"/>
                  </a:lnTo>
                  <a:lnTo>
                    <a:pt x="4169" y="5220"/>
                  </a:lnTo>
                  <a:lnTo>
                    <a:pt x="3665" y="5104"/>
                  </a:lnTo>
                  <a:lnTo>
                    <a:pt x="3001" y="4872"/>
                  </a:lnTo>
                  <a:lnTo>
                    <a:pt x="2497" y="4756"/>
                  </a:lnTo>
                  <a:lnTo>
                    <a:pt x="2062" y="4408"/>
                  </a:lnTo>
                  <a:lnTo>
                    <a:pt x="1603" y="4083"/>
                  </a:lnTo>
                  <a:lnTo>
                    <a:pt x="1283" y="3689"/>
                  </a:lnTo>
                  <a:lnTo>
                    <a:pt x="1283" y="4315"/>
                  </a:lnTo>
                  <a:lnTo>
                    <a:pt x="1489" y="5104"/>
                  </a:lnTo>
                  <a:lnTo>
                    <a:pt x="1832" y="6055"/>
                  </a:lnTo>
                  <a:lnTo>
                    <a:pt x="2382" y="6914"/>
                  </a:lnTo>
                  <a:lnTo>
                    <a:pt x="2680" y="7471"/>
                  </a:lnTo>
                  <a:lnTo>
                    <a:pt x="3115" y="7935"/>
                  </a:lnTo>
                  <a:lnTo>
                    <a:pt x="3573" y="8213"/>
                  </a:lnTo>
                  <a:lnTo>
                    <a:pt x="4077" y="8654"/>
                  </a:lnTo>
                  <a:lnTo>
                    <a:pt x="4627" y="9002"/>
                  </a:lnTo>
                  <a:lnTo>
                    <a:pt x="5245" y="9234"/>
                  </a:lnTo>
                  <a:lnTo>
                    <a:pt x="6024" y="9443"/>
                  </a:lnTo>
                  <a:lnTo>
                    <a:pt x="6757" y="9628"/>
                  </a:lnTo>
                  <a:lnTo>
                    <a:pt x="5177" y="10069"/>
                  </a:lnTo>
                  <a:lnTo>
                    <a:pt x="3963" y="10649"/>
                  </a:lnTo>
                  <a:lnTo>
                    <a:pt x="3344" y="11044"/>
                  </a:lnTo>
                  <a:lnTo>
                    <a:pt x="2886" y="11600"/>
                  </a:lnTo>
                  <a:lnTo>
                    <a:pt x="2497" y="12041"/>
                  </a:lnTo>
                  <a:lnTo>
                    <a:pt x="1947" y="12343"/>
                  </a:lnTo>
                  <a:lnTo>
                    <a:pt x="1168" y="12668"/>
                  </a:lnTo>
                  <a:lnTo>
                    <a:pt x="0" y="12900"/>
                  </a:lnTo>
                  <a:lnTo>
                    <a:pt x="435" y="13248"/>
                  </a:lnTo>
                  <a:lnTo>
                    <a:pt x="779" y="13456"/>
                  </a:lnTo>
                  <a:lnTo>
                    <a:pt x="1283" y="13642"/>
                  </a:lnTo>
                  <a:lnTo>
                    <a:pt x="1718" y="13758"/>
                  </a:lnTo>
                  <a:lnTo>
                    <a:pt x="2680" y="13851"/>
                  </a:lnTo>
                  <a:lnTo>
                    <a:pt x="3573" y="13758"/>
                  </a:lnTo>
                  <a:lnTo>
                    <a:pt x="4512" y="13526"/>
                  </a:lnTo>
                  <a:lnTo>
                    <a:pt x="5360" y="13248"/>
                  </a:lnTo>
                  <a:lnTo>
                    <a:pt x="6139" y="12900"/>
                  </a:lnTo>
                  <a:lnTo>
                    <a:pt x="6757" y="12552"/>
                  </a:lnTo>
                  <a:lnTo>
                    <a:pt x="6459" y="13132"/>
                  </a:lnTo>
                  <a:lnTo>
                    <a:pt x="6139" y="13642"/>
                  </a:lnTo>
                  <a:lnTo>
                    <a:pt x="5910" y="14199"/>
                  </a:lnTo>
                  <a:lnTo>
                    <a:pt x="5681" y="14663"/>
                  </a:lnTo>
                  <a:lnTo>
                    <a:pt x="5681" y="15150"/>
                  </a:lnTo>
                  <a:lnTo>
                    <a:pt x="5681" y="15730"/>
                  </a:lnTo>
                  <a:lnTo>
                    <a:pt x="5681" y="16241"/>
                  </a:lnTo>
                  <a:lnTo>
                    <a:pt x="5795" y="16913"/>
                  </a:lnTo>
                  <a:lnTo>
                    <a:pt x="5910" y="17586"/>
                  </a:lnTo>
                  <a:lnTo>
                    <a:pt x="5910" y="18213"/>
                  </a:lnTo>
                  <a:lnTo>
                    <a:pt x="5795" y="18885"/>
                  </a:lnTo>
                  <a:lnTo>
                    <a:pt x="5566" y="19396"/>
                  </a:lnTo>
                  <a:lnTo>
                    <a:pt x="5245" y="19976"/>
                  </a:lnTo>
                  <a:lnTo>
                    <a:pt x="4971" y="20370"/>
                  </a:lnTo>
                  <a:lnTo>
                    <a:pt x="4512" y="20811"/>
                  </a:lnTo>
                  <a:lnTo>
                    <a:pt x="4077" y="21043"/>
                  </a:lnTo>
                  <a:lnTo>
                    <a:pt x="5177" y="20927"/>
                  </a:lnTo>
                  <a:lnTo>
                    <a:pt x="6253" y="20486"/>
                  </a:lnTo>
                  <a:lnTo>
                    <a:pt x="7421" y="19976"/>
                  </a:lnTo>
                  <a:lnTo>
                    <a:pt x="8361" y="19187"/>
                  </a:lnTo>
                  <a:lnTo>
                    <a:pt x="8819" y="18769"/>
                  </a:lnTo>
                  <a:lnTo>
                    <a:pt x="9139" y="18213"/>
                  </a:lnTo>
                  <a:lnTo>
                    <a:pt x="9437" y="17772"/>
                  </a:lnTo>
                  <a:lnTo>
                    <a:pt x="9643" y="17261"/>
                  </a:lnTo>
                  <a:lnTo>
                    <a:pt x="9872" y="16681"/>
                  </a:lnTo>
                  <a:lnTo>
                    <a:pt x="9872" y="16171"/>
                  </a:lnTo>
                  <a:lnTo>
                    <a:pt x="9872" y="15614"/>
                  </a:lnTo>
                  <a:lnTo>
                    <a:pt x="9758" y="15057"/>
                  </a:lnTo>
                  <a:lnTo>
                    <a:pt x="10216" y="15498"/>
                  </a:lnTo>
                  <a:lnTo>
                    <a:pt x="10537" y="16241"/>
                  </a:lnTo>
                  <a:lnTo>
                    <a:pt x="10834" y="17145"/>
                  </a:lnTo>
                  <a:lnTo>
                    <a:pt x="11041" y="18213"/>
                  </a:lnTo>
                  <a:lnTo>
                    <a:pt x="11155" y="19187"/>
                  </a:lnTo>
                  <a:lnTo>
                    <a:pt x="11155" y="20185"/>
                  </a:lnTo>
                  <a:lnTo>
                    <a:pt x="11155" y="20579"/>
                  </a:lnTo>
                  <a:lnTo>
                    <a:pt x="11041" y="21043"/>
                  </a:lnTo>
                  <a:lnTo>
                    <a:pt x="10926" y="21391"/>
                  </a:lnTo>
                  <a:lnTo>
                    <a:pt x="10766" y="21600"/>
                  </a:lnTo>
                  <a:lnTo>
                    <a:pt x="11499" y="21484"/>
                  </a:lnTo>
                  <a:lnTo>
                    <a:pt x="12323" y="21043"/>
                  </a:lnTo>
                  <a:lnTo>
                    <a:pt x="13102" y="20370"/>
                  </a:lnTo>
                  <a:lnTo>
                    <a:pt x="13606" y="19628"/>
                  </a:lnTo>
                  <a:lnTo>
                    <a:pt x="13950" y="19071"/>
                  </a:lnTo>
                  <a:lnTo>
                    <a:pt x="14064" y="18677"/>
                  </a:lnTo>
                  <a:lnTo>
                    <a:pt x="14179" y="18097"/>
                  </a:lnTo>
                  <a:lnTo>
                    <a:pt x="14293" y="17586"/>
                  </a:lnTo>
                  <a:lnTo>
                    <a:pt x="14179" y="16913"/>
                  </a:lnTo>
                  <a:lnTo>
                    <a:pt x="14064" y="16241"/>
                  </a:lnTo>
                  <a:lnTo>
                    <a:pt x="13835" y="15614"/>
                  </a:lnTo>
                  <a:lnTo>
                    <a:pt x="13560" y="14872"/>
                  </a:lnTo>
                  <a:lnTo>
                    <a:pt x="13950" y="14941"/>
                  </a:lnTo>
                  <a:lnTo>
                    <a:pt x="14408" y="15150"/>
                  </a:lnTo>
                  <a:lnTo>
                    <a:pt x="14843" y="15266"/>
                  </a:lnTo>
                  <a:lnTo>
                    <a:pt x="15232" y="15614"/>
                  </a:lnTo>
                  <a:lnTo>
                    <a:pt x="15576" y="15846"/>
                  </a:lnTo>
                  <a:lnTo>
                    <a:pt x="15897" y="16171"/>
                  </a:lnTo>
                  <a:lnTo>
                    <a:pt x="16126" y="16473"/>
                  </a:lnTo>
                  <a:lnTo>
                    <a:pt x="16240" y="16913"/>
                  </a:lnTo>
                  <a:lnTo>
                    <a:pt x="16515" y="17261"/>
                  </a:lnTo>
                  <a:lnTo>
                    <a:pt x="17088" y="17586"/>
                  </a:lnTo>
                  <a:lnTo>
                    <a:pt x="17798" y="17865"/>
                  </a:lnTo>
                  <a:lnTo>
                    <a:pt x="18576" y="18097"/>
                  </a:lnTo>
                  <a:lnTo>
                    <a:pt x="19424" y="18213"/>
                  </a:lnTo>
                  <a:lnTo>
                    <a:pt x="20317" y="18213"/>
                  </a:lnTo>
                  <a:lnTo>
                    <a:pt x="21050" y="18213"/>
                  </a:lnTo>
                  <a:lnTo>
                    <a:pt x="21600" y="17865"/>
                  </a:lnTo>
                  <a:lnTo>
                    <a:pt x="21165" y="17656"/>
                  </a:lnTo>
                  <a:lnTo>
                    <a:pt x="20592" y="17470"/>
                  </a:lnTo>
                  <a:lnTo>
                    <a:pt x="20088" y="17029"/>
                  </a:lnTo>
                  <a:lnTo>
                    <a:pt x="19653" y="16681"/>
                  </a:lnTo>
                  <a:lnTo>
                    <a:pt x="19195" y="16241"/>
                  </a:lnTo>
                  <a:lnTo>
                    <a:pt x="18920" y="15962"/>
                  </a:lnTo>
                  <a:lnTo>
                    <a:pt x="18576" y="15498"/>
                  </a:lnTo>
                  <a:lnTo>
                    <a:pt x="18576" y="15057"/>
                  </a:lnTo>
                  <a:lnTo>
                    <a:pt x="18485" y="14756"/>
                  </a:lnTo>
                  <a:lnTo>
                    <a:pt x="18256" y="14199"/>
                  </a:lnTo>
                  <a:lnTo>
                    <a:pt x="17912" y="13526"/>
                  </a:lnTo>
                  <a:lnTo>
                    <a:pt x="17523" y="13016"/>
                  </a:lnTo>
                  <a:lnTo>
                    <a:pt x="16973" y="12436"/>
                  </a:lnTo>
                  <a:lnTo>
                    <a:pt x="16355" y="12041"/>
                  </a:lnTo>
                  <a:lnTo>
                    <a:pt x="16011" y="11832"/>
                  </a:lnTo>
                  <a:lnTo>
                    <a:pt x="15690" y="11716"/>
                  </a:lnTo>
                  <a:lnTo>
                    <a:pt x="15232" y="11716"/>
                  </a:lnTo>
                  <a:lnTo>
                    <a:pt x="14843" y="11716"/>
                  </a:lnTo>
                  <a:lnTo>
                    <a:pt x="15461" y="11252"/>
                  </a:lnTo>
                  <a:lnTo>
                    <a:pt x="16126" y="10858"/>
                  </a:lnTo>
                  <a:lnTo>
                    <a:pt x="16973" y="10649"/>
                  </a:lnTo>
                  <a:lnTo>
                    <a:pt x="17798" y="10417"/>
                  </a:lnTo>
                  <a:lnTo>
                    <a:pt x="18806" y="10301"/>
                  </a:lnTo>
                  <a:lnTo>
                    <a:pt x="19653" y="10301"/>
                  </a:lnTo>
                  <a:lnTo>
                    <a:pt x="20478" y="10417"/>
                  </a:lnTo>
                  <a:lnTo>
                    <a:pt x="21256" y="10533"/>
                  </a:lnTo>
                  <a:lnTo>
                    <a:pt x="20707" y="9837"/>
                  </a:lnTo>
                  <a:lnTo>
                    <a:pt x="19859" y="9234"/>
                  </a:lnTo>
                  <a:lnTo>
                    <a:pt x="18806" y="8538"/>
                  </a:lnTo>
                  <a:lnTo>
                    <a:pt x="17637" y="8144"/>
                  </a:lnTo>
                  <a:lnTo>
                    <a:pt x="16973" y="8027"/>
                  </a:lnTo>
                  <a:lnTo>
                    <a:pt x="16355" y="7935"/>
                  </a:lnTo>
                  <a:lnTo>
                    <a:pt x="15805" y="7935"/>
                  </a:lnTo>
                  <a:lnTo>
                    <a:pt x="15118" y="8027"/>
                  </a:lnTo>
                  <a:lnTo>
                    <a:pt x="14614" y="8144"/>
                  </a:lnTo>
                  <a:lnTo>
                    <a:pt x="14064" y="8422"/>
                  </a:lnTo>
                  <a:lnTo>
                    <a:pt x="13606" y="8886"/>
                  </a:lnTo>
                  <a:lnTo>
                    <a:pt x="13217" y="9327"/>
                  </a:lnTo>
                  <a:lnTo>
                    <a:pt x="13606" y="8538"/>
                  </a:lnTo>
                  <a:lnTo>
                    <a:pt x="13950" y="7935"/>
                  </a:lnTo>
                  <a:lnTo>
                    <a:pt x="14293" y="7123"/>
                  </a:lnTo>
                  <a:lnTo>
                    <a:pt x="14499" y="6519"/>
                  </a:lnTo>
                  <a:lnTo>
                    <a:pt x="14614" y="5823"/>
                  </a:lnTo>
                  <a:lnTo>
                    <a:pt x="14614" y="5220"/>
                  </a:lnTo>
                  <a:lnTo>
                    <a:pt x="14408" y="4524"/>
                  </a:lnTo>
                  <a:lnTo>
                    <a:pt x="14064" y="3898"/>
                  </a:lnTo>
                  <a:lnTo>
                    <a:pt x="13606" y="3225"/>
                  </a:lnTo>
                  <a:lnTo>
                    <a:pt x="13331" y="2598"/>
                  </a:lnTo>
                  <a:lnTo>
                    <a:pt x="13102" y="2042"/>
                  </a:lnTo>
                  <a:lnTo>
                    <a:pt x="12896" y="1485"/>
                  </a:lnTo>
                  <a:lnTo>
                    <a:pt x="12781" y="1090"/>
                  </a:lnTo>
                  <a:lnTo>
                    <a:pt x="12667" y="626"/>
                  </a:lnTo>
                  <a:lnTo>
                    <a:pt x="12667" y="278"/>
                  </a:lnTo>
                  <a:lnTo>
                    <a:pt x="12667" y="0"/>
                  </a:lnTo>
                  <a:lnTo>
                    <a:pt x="12163" y="394"/>
                  </a:lnTo>
                  <a:lnTo>
                    <a:pt x="11728" y="974"/>
                  </a:lnTo>
                  <a:lnTo>
                    <a:pt x="11155" y="1601"/>
                  </a:lnTo>
                  <a:lnTo>
                    <a:pt x="10766" y="2390"/>
                  </a:lnTo>
                  <a:lnTo>
                    <a:pt x="10330" y="3109"/>
                  </a:lnTo>
                  <a:lnTo>
                    <a:pt x="10101" y="3898"/>
                  </a:lnTo>
                  <a:lnTo>
                    <a:pt x="9987" y="4524"/>
                  </a:lnTo>
                  <a:lnTo>
                    <a:pt x="10101" y="5220"/>
                  </a:lnTo>
                  <a:lnTo>
                    <a:pt x="10216" y="5823"/>
                  </a:lnTo>
                  <a:lnTo>
                    <a:pt x="10330" y="6403"/>
                  </a:lnTo>
                  <a:lnTo>
                    <a:pt x="10330" y="6914"/>
                  </a:lnTo>
                  <a:lnTo>
                    <a:pt x="10216" y="7471"/>
                  </a:lnTo>
                  <a:lnTo>
                    <a:pt x="10101" y="7935"/>
                  </a:lnTo>
                  <a:lnTo>
                    <a:pt x="9872" y="8329"/>
                  </a:lnTo>
                  <a:lnTo>
                    <a:pt x="9643" y="8654"/>
                  </a:lnTo>
                  <a:lnTo>
                    <a:pt x="9368" y="9002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008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" name="plant"/>
            <p:cNvSpPr>
              <a:spLocks noEditPoints="1" noChangeArrowheads="1"/>
            </p:cNvSpPr>
            <p:nvPr/>
          </p:nvSpPr>
          <p:spPr bwMode="auto">
            <a:xfrm>
              <a:off x="5376" y="0"/>
              <a:ext cx="384" cy="210"/>
            </a:xfrm>
            <a:custGeom>
              <a:avLst/>
              <a:gdLst>
                <a:gd name="T0" fmla="*/ 0 w 21600"/>
                <a:gd name="T1" fmla="*/ 0 h 21600"/>
                <a:gd name="T2" fmla="*/ 10800 w 21600"/>
                <a:gd name="T3" fmla="*/ 0 h 21600"/>
                <a:gd name="T4" fmla="*/ 21600 w 21600"/>
                <a:gd name="T5" fmla="*/ 0 h 21600"/>
                <a:gd name="T6" fmla="*/ 21600 w 21600"/>
                <a:gd name="T7" fmla="*/ 10800 h 21600"/>
                <a:gd name="T8" fmla="*/ 21600 w 21600"/>
                <a:gd name="T9" fmla="*/ 21600 h 21600"/>
                <a:gd name="T10" fmla="*/ 10800 w 21600"/>
                <a:gd name="T11" fmla="*/ 21600 h 21600"/>
                <a:gd name="T12" fmla="*/ 0 w 21600"/>
                <a:gd name="T13" fmla="*/ 21600 h 21600"/>
                <a:gd name="T14" fmla="*/ 0 w 21600"/>
                <a:gd name="T15" fmla="*/ 10800 h 21600"/>
                <a:gd name="T16" fmla="*/ 7100 w 21600"/>
                <a:gd name="T17" fmla="*/ 10092 h 21600"/>
                <a:gd name="T18" fmla="*/ 14545 w 21600"/>
                <a:gd name="T19" fmla="*/ 13573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9368" y="9002"/>
                  </a:moveTo>
                  <a:lnTo>
                    <a:pt x="9254" y="8422"/>
                  </a:lnTo>
                  <a:lnTo>
                    <a:pt x="9139" y="7935"/>
                  </a:lnTo>
                  <a:lnTo>
                    <a:pt x="8819" y="7355"/>
                  </a:lnTo>
                  <a:lnTo>
                    <a:pt x="8475" y="6728"/>
                  </a:lnTo>
                  <a:lnTo>
                    <a:pt x="8040" y="6287"/>
                  </a:lnTo>
                  <a:lnTo>
                    <a:pt x="7421" y="5707"/>
                  </a:lnTo>
                  <a:lnTo>
                    <a:pt x="6574" y="5429"/>
                  </a:lnTo>
                  <a:lnTo>
                    <a:pt x="5452" y="5313"/>
                  </a:lnTo>
                  <a:lnTo>
                    <a:pt x="4856" y="5220"/>
                  </a:lnTo>
                  <a:lnTo>
                    <a:pt x="4169" y="5220"/>
                  </a:lnTo>
                  <a:lnTo>
                    <a:pt x="3665" y="5104"/>
                  </a:lnTo>
                  <a:lnTo>
                    <a:pt x="3001" y="4872"/>
                  </a:lnTo>
                  <a:lnTo>
                    <a:pt x="2497" y="4756"/>
                  </a:lnTo>
                  <a:lnTo>
                    <a:pt x="2062" y="4408"/>
                  </a:lnTo>
                  <a:lnTo>
                    <a:pt x="1603" y="4083"/>
                  </a:lnTo>
                  <a:lnTo>
                    <a:pt x="1283" y="3689"/>
                  </a:lnTo>
                  <a:lnTo>
                    <a:pt x="1283" y="4315"/>
                  </a:lnTo>
                  <a:lnTo>
                    <a:pt x="1489" y="5104"/>
                  </a:lnTo>
                  <a:lnTo>
                    <a:pt x="1832" y="6055"/>
                  </a:lnTo>
                  <a:lnTo>
                    <a:pt x="2382" y="6914"/>
                  </a:lnTo>
                  <a:lnTo>
                    <a:pt x="2680" y="7471"/>
                  </a:lnTo>
                  <a:lnTo>
                    <a:pt x="3115" y="7935"/>
                  </a:lnTo>
                  <a:lnTo>
                    <a:pt x="3573" y="8213"/>
                  </a:lnTo>
                  <a:lnTo>
                    <a:pt x="4077" y="8654"/>
                  </a:lnTo>
                  <a:lnTo>
                    <a:pt x="4627" y="9002"/>
                  </a:lnTo>
                  <a:lnTo>
                    <a:pt x="5245" y="9234"/>
                  </a:lnTo>
                  <a:lnTo>
                    <a:pt x="6024" y="9443"/>
                  </a:lnTo>
                  <a:lnTo>
                    <a:pt x="6757" y="9628"/>
                  </a:lnTo>
                  <a:lnTo>
                    <a:pt x="5177" y="10069"/>
                  </a:lnTo>
                  <a:lnTo>
                    <a:pt x="3963" y="10649"/>
                  </a:lnTo>
                  <a:lnTo>
                    <a:pt x="3344" y="11044"/>
                  </a:lnTo>
                  <a:lnTo>
                    <a:pt x="2886" y="11600"/>
                  </a:lnTo>
                  <a:lnTo>
                    <a:pt x="2497" y="12041"/>
                  </a:lnTo>
                  <a:lnTo>
                    <a:pt x="1947" y="12343"/>
                  </a:lnTo>
                  <a:lnTo>
                    <a:pt x="1168" y="12668"/>
                  </a:lnTo>
                  <a:lnTo>
                    <a:pt x="0" y="12900"/>
                  </a:lnTo>
                  <a:lnTo>
                    <a:pt x="435" y="13248"/>
                  </a:lnTo>
                  <a:lnTo>
                    <a:pt x="779" y="13456"/>
                  </a:lnTo>
                  <a:lnTo>
                    <a:pt x="1283" y="13642"/>
                  </a:lnTo>
                  <a:lnTo>
                    <a:pt x="1718" y="13758"/>
                  </a:lnTo>
                  <a:lnTo>
                    <a:pt x="2680" y="13851"/>
                  </a:lnTo>
                  <a:lnTo>
                    <a:pt x="3573" y="13758"/>
                  </a:lnTo>
                  <a:lnTo>
                    <a:pt x="4512" y="13526"/>
                  </a:lnTo>
                  <a:lnTo>
                    <a:pt x="5360" y="13248"/>
                  </a:lnTo>
                  <a:lnTo>
                    <a:pt x="6139" y="12900"/>
                  </a:lnTo>
                  <a:lnTo>
                    <a:pt x="6757" y="12552"/>
                  </a:lnTo>
                  <a:lnTo>
                    <a:pt x="6459" y="13132"/>
                  </a:lnTo>
                  <a:lnTo>
                    <a:pt x="6139" y="13642"/>
                  </a:lnTo>
                  <a:lnTo>
                    <a:pt x="5910" y="14199"/>
                  </a:lnTo>
                  <a:lnTo>
                    <a:pt x="5681" y="14663"/>
                  </a:lnTo>
                  <a:lnTo>
                    <a:pt x="5681" y="15150"/>
                  </a:lnTo>
                  <a:lnTo>
                    <a:pt x="5681" y="15730"/>
                  </a:lnTo>
                  <a:lnTo>
                    <a:pt x="5681" y="16241"/>
                  </a:lnTo>
                  <a:lnTo>
                    <a:pt x="5795" y="16913"/>
                  </a:lnTo>
                  <a:lnTo>
                    <a:pt x="5910" y="17586"/>
                  </a:lnTo>
                  <a:lnTo>
                    <a:pt x="5910" y="18213"/>
                  </a:lnTo>
                  <a:lnTo>
                    <a:pt x="5795" y="18885"/>
                  </a:lnTo>
                  <a:lnTo>
                    <a:pt x="5566" y="19396"/>
                  </a:lnTo>
                  <a:lnTo>
                    <a:pt x="5245" y="19976"/>
                  </a:lnTo>
                  <a:lnTo>
                    <a:pt x="4971" y="20370"/>
                  </a:lnTo>
                  <a:lnTo>
                    <a:pt x="4512" y="20811"/>
                  </a:lnTo>
                  <a:lnTo>
                    <a:pt x="4077" y="21043"/>
                  </a:lnTo>
                  <a:lnTo>
                    <a:pt x="5177" y="20927"/>
                  </a:lnTo>
                  <a:lnTo>
                    <a:pt x="6253" y="20486"/>
                  </a:lnTo>
                  <a:lnTo>
                    <a:pt x="7421" y="19976"/>
                  </a:lnTo>
                  <a:lnTo>
                    <a:pt x="8361" y="19187"/>
                  </a:lnTo>
                  <a:lnTo>
                    <a:pt x="8819" y="18769"/>
                  </a:lnTo>
                  <a:lnTo>
                    <a:pt x="9139" y="18213"/>
                  </a:lnTo>
                  <a:lnTo>
                    <a:pt x="9437" y="17772"/>
                  </a:lnTo>
                  <a:lnTo>
                    <a:pt x="9643" y="17261"/>
                  </a:lnTo>
                  <a:lnTo>
                    <a:pt x="9872" y="16681"/>
                  </a:lnTo>
                  <a:lnTo>
                    <a:pt x="9872" y="16171"/>
                  </a:lnTo>
                  <a:lnTo>
                    <a:pt x="9872" y="15614"/>
                  </a:lnTo>
                  <a:lnTo>
                    <a:pt x="9758" y="15057"/>
                  </a:lnTo>
                  <a:lnTo>
                    <a:pt x="10216" y="15498"/>
                  </a:lnTo>
                  <a:lnTo>
                    <a:pt x="10537" y="16241"/>
                  </a:lnTo>
                  <a:lnTo>
                    <a:pt x="10834" y="17145"/>
                  </a:lnTo>
                  <a:lnTo>
                    <a:pt x="11041" y="18213"/>
                  </a:lnTo>
                  <a:lnTo>
                    <a:pt x="11155" y="19187"/>
                  </a:lnTo>
                  <a:lnTo>
                    <a:pt x="11155" y="20185"/>
                  </a:lnTo>
                  <a:lnTo>
                    <a:pt x="11155" y="20579"/>
                  </a:lnTo>
                  <a:lnTo>
                    <a:pt x="11041" y="21043"/>
                  </a:lnTo>
                  <a:lnTo>
                    <a:pt x="10926" y="21391"/>
                  </a:lnTo>
                  <a:lnTo>
                    <a:pt x="10766" y="21600"/>
                  </a:lnTo>
                  <a:lnTo>
                    <a:pt x="11499" y="21484"/>
                  </a:lnTo>
                  <a:lnTo>
                    <a:pt x="12323" y="21043"/>
                  </a:lnTo>
                  <a:lnTo>
                    <a:pt x="13102" y="20370"/>
                  </a:lnTo>
                  <a:lnTo>
                    <a:pt x="13606" y="19628"/>
                  </a:lnTo>
                  <a:lnTo>
                    <a:pt x="13950" y="19071"/>
                  </a:lnTo>
                  <a:lnTo>
                    <a:pt x="14064" y="18677"/>
                  </a:lnTo>
                  <a:lnTo>
                    <a:pt x="14179" y="18097"/>
                  </a:lnTo>
                  <a:lnTo>
                    <a:pt x="14293" y="17586"/>
                  </a:lnTo>
                  <a:lnTo>
                    <a:pt x="14179" y="16913"/>
                  </a:lnTo>
                  <a:lnTo>
                    <a:pt x="14064" y="16241"/>
                  </a:lnTo>
                  <a:lnTo>
                    <a:pt x="13835" y="15614"/>
                  </a:lnTo>
                  <a:lnTo>
                    <a:pt x="13560" y="14872"/>
                  </a:lnTo>
                  <a:lnTo>
                    <a:pt x="13950" y="14941"/>
                  </a:lnTo>
                  <a:lnTo>
                    <a:pt x="14408" y="15150"/>
                  </a:lnTo>
                  <a:lnTo>
                    <a:pt x="14843" y="15266"/>
                  </a:lnTo>
                  <a:lnTo>
                    <a:pt x="15232" y="15614"/>
                  </a:lnTo>
                  <a:lnTo>
                    <a:pt x="15576" y="15846"/>
                  </a:lnTo>
                  <a:lnTo>
                    <a:pt x="15897" y="16171"/>
                  </a:lnTo>
                  <a:lnTo>
                    <a:pt x="16126" y="16473"/>
                  </a:lnTo>
                  <a:lnTo>
                    <a:pt x="16240" y="16913"/>
                  </a:lnTo>
                  <a:lnTo>
                    <a:pt x="16515" y="17261"/>
                  </a:lnTo>
                  <a:lnTo>
                    <a:pt x="17088" y="17586"/>
                  </a:lnTo>
                  <a:lnTo>
                    <a:pt x="17798" y="17865"/>
                  </a:lnTo>
                  <a:lnTo>
                    <a:pt x="18576" y="18097"/>
                  </a:lnTo>
                  <a:lnTo>
                    <a:pt x="19424" y="18213"/>
                  </a:lnTo>
                  <a:lnTo>
                    <a:pt x="20317" y="18213"/>
                  </a:lnTo>
                  <a:lnTo>
                    <a:pt x="21050" y="18213"/>
                  </a:lnTo>
                  <a:lnTo>
                    <a:pt x="21600" y="17865"/>
                  </a:lnTo>
                  <a:lnTo>
                    <a:pt x="21165" y="17656"/>
                  </a:lnTo>
                  <a:lnTo>
                    <a:pt x="20592" y="17470"/>
                  </a:lnTo>
                  <a:lnTo>
                    <a:pt x="20088" y="17029"/>
                  </a:lnTo>
                  <a:lnTo>
                    <a:pt x="19653" y="16681"/>
                  </a:lnTo>
                  <a:lnTo>
                    <a:pt x="19195" y="16241"/>
                  </a:lnTo>
                  <a:lnTo>
                    <a:pt x="18920" y="15962"/>
                  </a:lnTo>
                  <a:lnTo>
                    <a:pt x="18576" y="15498"/>
                  </a:lnTo>
                  <a:lnTo>
                    <a:pt x="18576" y="15057"/>
                  </a:lnTo>
                  <a:lnTo>
                    <a:pt x="18485" y="14756"/>
                  </a:lnTo>
                  <a:lnTo>
                    <a:pt x="18256" y="14199"/>
                  </a:lnTo>
                  <a:lnTo>
                    <a:pt x="17912" y="13526"/>
                  </a:lnTo>
                  <a:lnTo>
                    <a:pt x="17523" y="13016"/>
                  </a:lnTo>
                  <a:lnTo>
                    <a:pt x="16973" y="12436"/>
                  </a:lnTo>
                  <a:lnTo>
                    <a:pt x="16355" y="12041"/>
                  </a:lnTo>
                  <a:lnTo>
                    <a:pt x="16011" y="11832"/>
                  </a:lnTo>
                  <a:lnTo>
                    <a:pt x="15690" y="11716"/>
                  </a:lnTo>
                  <a:lnTo>
                    <a:pt x="15232" y="11716"/>
                  </a:lnTo>
                  <a:lnTo>
                    <a:pt x="14843" y="11716"/>
                  </a:lnTo>
                  <a:lnTo>
                    <a:pt x="15461" y="11252"/>
                  </a:lnTo>
                  <a:lnTo>
                    <a:pt x="16126" y="10858"/>
                  </a:lnTo>
                  <a:lnTo>
                    <a:pt x="16973" y="10649"/>
                  </a:lnTo>
                  <a:lnTo>
                    <a:pt x="17798" y="10417"/>
                  </a:lnTo>
                  <a:lnTo>
                    <a:pt x="18806" y="10301"/>
                  </a:lnTo>
                  <a:lnTo>
                    <a:pt x="19653" y="10301"/>
                  </a:lnTo>
                  <a:lnTo>
                    <a:pt x="20478" y="10417"/>
                  </a:lnTo>
                  <a:lnTo>
                    <a:pt x="21256" y="10533"/>
                  </a:lnTo>
                  <a:lnTo>
                    <a:pt x="20707" y="9837"/>
                  </a:lnTo>
                  <a:lnTo>
                    <a:pt x="19859" y="9234"/>
                  </a:lnTo>
                  <a:lnTo>
                    <a:pt x="18806" y="8538"/>
                  </a:lnTo>
                  <a:lnTo>
                    <a:pt x="17637" y="8144"/>
                  </a:lnTo>
                  <a:lnTo>
                    <a:pt x="16973" y="8027"/>
                  </a:lnTo>
                  <a:lnTo>
                    <a:pt x="16355" y="7935"/>
                  </a:lnTo>
                  <a:lnTo>
                    <a:pt x="15805" y="7935"/>
                  </a:lnTo>
                  <a:lnTo>
                    <a:pt x="15118" y="8027"/>
                  </a:lnTo>
                  <a:lnTo>
                    <a:pt x="14614" y="8144"/>
                  </a:lnTo>
                  <a:lnTo>
                    <a:pt x="14064" y="8422"/>
                  </a:lnTo>
                  <a:lnTo>
                    <a:pt x="13606" y="8886"/>
                  </a:lnTo>
                  <a:lnTo>
                    <a:pt x="13217" y="9327"/>
                  </a:lnTo>
                  <a:lnTo>
                    <a:pt x="13606" y="8538"/>
                  </a:lnTo>
                  <a:lnTo>
                    <a:pt x="13950" y="7935"/>
                  </a:lnTo>
                  <a:lnTo>
                    <a:pt x="14293" y="7123"/>
                  </a:lnTo>
                  <a:lnTo>
                    <a:pt x="14499" y="6519"/>
                  </a:lnTo>
                  <a:lnTo>
                    <a:pt x="14614" y="5823"/>
                  </a:lnTo>
                  <a:lnTo>
                    <a:pt x="14614" y="5220"/>
                  </a:lnTo>
                  <a:lnTo>
                    <a:pt x="14408" y="4524"/>
                  </a:lnTo>
                  <a:lnTo>
                    <a:pt x="14064" y="3898"/>
                  </a:lnTo>
                  <a:lnTo>
                    <a:pt x="13606" y="3225"/>
                  </a:lnTo>
                  <a:lnTo>
                    <a:pt x="13331" y="2598"/>
                  </a:lnTo>
                  <a:lnTo>
                    <a:pt x="13102" y="2042"/>
                  </a:lnTo>
                  <a:lnTo>
                    <a:pt x="12896" y="1485"/>
                  </a:lnTo>
                  <a:lnTo>
                    <a:pt x="12781" y="1090"/>
                  </a:lnTo>
                  <a:lnTo>
                    <a:pt x="12667" y="626"/>
                  </a:lnTo>
                  <a:lnTo>
                    <a:pt x="12667" y="278"/>
                  </a:lnTo>
                  <a:lnTo>
                    <a:pt x="12667" y="0"/>
                  </a:lnTo>
                  <a:lnTo>
                    <a:pt x="12163" y="394"/>
                  </a:lnTo>
                  <a:lnTo>
                    <a:pt x="11728" y="974"/>
                  </a:lnTo>
                  <a:lnTo>
                    <a:pt x="11155" y="1601"/>
                  </a:lnTo>
                  <a:lnTo>
                    <a:pt x="10766" y="2390"/>
                  </a:lnTo>
                  <a:lnTo>
                    <a:pt x="10330" y="3109"/>
                  </a:lnTo>
                  <a:lnTo>
                    <a:pt x="10101" y="3898"/>
                  </a:lnTo>
                  <a:lnTo>
                    <a:pt x="9987" y="4524"/>
                  </a:lnTo>
                  <a:lnTo>
                    <a:pt x="10101" y="5220"/>
                  </a:lnTo>
                  <a:lnTo>
                    <a:pt x="10216" y="5823"/>
                  </a:lnTo>
                  <a:lnTo>
                    <a:pt x="10330" y="6403"/>
                  </a:lnTo>
                  <a:lnTo>
                    <a:pt x="10330" y="6914"/>
                  </a:lnTo>
                  <a:lnTo>
                    <a:pt x="10216" y="7471"/>
                  </a:lnTo>
                  <a:lnTo>
                    <a:pt x="10101" y="7935"/>
                  </a:lnTo>
                  <a:lnTo>
                    <a:pt x="9872" y="8329"/>
                  </a:lnTo>
                  <a:lnTo>
                    <a:pt x="9643" y="8654"/>
                  </a:lnTo>
                  <a:lnTo>
                    <a:pt x="9368" y="9002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008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plant"/>
            <p:cNvSpPr>
              <a:spLocks noEditPoints="1" noChangeArrowheads="1"/>
            </p:cNvSpPr>
            <p:nvPr/>
          </p:nvSpPr>
          <p:spPr bwMode="auto">
            <a:xfrm>
              <a:off x="-23" y="4042"/>
              <a:ext cx="384" cy="210"/>
            </a:xfrm>
            <a:custGeom>
              <a:avLst/>
              <a:gdLst>
                <a:gd name="T0" fmla="*/ 0 w 21600"/>
                <a:gd name="T1" fmla="*/ 0 h 21600"/>
                <a:gd name="T2" fmla="*/ 10800 w 21600"/>
                <a:gd name="T3" fmla="*/ 0 h 21600"/>
                <a:gd name="T4" fmla="*/ 21600 w 21600"/>
                <a:gd name="T5" fmla="*/ 0 h 21600"/>
                <a:gd name="T6" fmla="*/ 21600 w 21600"/>
                <a:gd name="T7" fmla="*/ 10800 h 21600"/>
                <a:gd name="T8" fmla="*/ 21600 w 21600"/>
                <a:gd name="T9" fmla="*/ 21600 h 21600"/>
                <a:gd name="T10" fmla="*/ 10800 w 21600"/>
                <a:gd name="T11" fmla="*/ 21600 h 21600"/>
                <a:gd name="T12" fmla="*/ 0 w 21600"/>
                <a:gd name="T13" fmla="*/ 21600 h 21600"/>
                <a:gd name="T14" fmla="*/ 0 w 21600"/>
                <a:gd name="T15" fmla="*/ 10800 h 21600"/>
                <a:gd name="T16" fmla="*/ 7100 w 21600"/>
                <a:gd name="T17" fmla="*/ 10092 h 21600"/>
                <a:gd name="T18" fmla="*/ 14545 w 21600"/>
                <a:gd name="T19" fmla="*/ 13573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9368" y="9002"/>
                  </a:moveTo>
                  <a:lnTo>
                    <a:pt x="9254" y="8422"/>
                  </a:lnTo>
                  <a:lnTo>
                    <a:pt x="9139" y="7935"/>
                  </a:lnTo>
                  <a:lnTo>
                    <a:pt x="8819" y="7355"/>
                  </a:lnTo>
                  <a:lnTo>
                    <a:pt x="8475" y="6728"/>
                  </a:lnTo>
                  <a:lnTo>
                    <a:pt x="8040" y="6287"/>
                  </a:lnTo>
                  <a:lnTo>
                    <a:pt x="7421" y="5707"/>
                  </a:lnTo>
                  <a:lnTo>
                    <a:pt x="6574" y="5429"/>
                  </a:lnTo>
                  <a:lnTo>
                    <a:pt x="5452" y="5313"/>
                  </a:lnTo>
                  <a:lnTo>
                    <a:pt x="4856" y="5220"/>
                  </a:lnTo>
                  <a:lnTo>
                    <a:pt x="4169" y="5220"/>
                  </a:lnTo>
                  <a:lnTo>
                    <a:pt x="3665" y="5104"/>
                  </a:lnTo>
                  <a:lnTo>
                    <a:pt x="3001" y="4872"/>
                  </a:lnTo>
                  <a:lnTo>
                    <a:pt x="2497" y="4756"/>
                  </a:lnTo>
                  <a:lnTo>
                    <a:pt x="2062" y="4408"/>
                  </a:lnTo>
                  <a:lnTo>
                    <a:pt x="1603" y="4083"/>
                  </a:lnTo>
                  <a:lnTo>
                    <a:pt x="1283" y="3689"/>
                  </a:lnTo>
                  <a:lnTo>
                    <a:pt x="1283" y="4315"/>
                  </a:lnTo>
                  <a:lnTo>
                    <a:pt x="1489" y="5104"/>
                  </a:lnTo>
                  <a:lnTo>
                    <a:pt x="1832" y="6055"/>
                  </a:lnTo>
                  <a:lnTo>
                    <a:pt x="2382" y="6914"/>
                  </a:lnTo>
                  <a:lnTo>
                    <a:pt x="2680" y="7471"/>
                  </a:lnTo>
                  <a:lnTo>
                    <a:pt x="3115" y="7935"/>
                  </a:lnTo>
                  <a:lnTo>
                    <a:pt x="3573" y="8213"/>
                  </a:lnTo>
                  <a:lnTo>
                    <a:pt x="4077" y="8654"/>
                  </a:lnTo>
                  <a:lnTo>
                    <a:pt x="4627" y="9002"/>
                  </a:lnTo>
                  <a:lnTo>
                    <a:pt x="5245" y="9234"/>
                  </a:lnTo>
                  <a:lnTo>
                    <a:pt x="6024" y="9443"/>
                  </a:lnTo>
                  <a:lnTo>
                    <a:pt x="6757" y="9628"/>
                  </a:lnTo>
                  <a:lnTo>
                    <a:pt x="5177" y="10069"/>
                  </a:lnTo>
                  <a:lnTo>
                    <a:pt x="3963" y="10649"/>
                  </a:lnTo>
                  <a:lnTo>
                    <a:pt x="3344" y="11044"/>
                  </a:lnTo>
                  <a:lnTo>
                    <a:pt x="2886" y="11600"/>
                  </a:lnTo>
                  <a:lnTo>
                    <a:pt x="2497" y="12041"/>
                  </a:lnTo>
                  <a:lnTo>
                    <a:pt x="1947" y="12343"/>
                  </a:lnTo>
                  <a:lnTo>
                    <a:pt x="1168" y="12668"/>
                  </a:lnTo>
                  <a:lnTo>
                    <a:pt x="0" y="12900"/>
                  </a:lnTo>
                  <a:lnTo>
                    <a:pt x="435" y="13248"/>
                  </a:lnTo>
                  <a:lnTo>
                    <a:pt x="779" y="13456"/>
                  </a:lnTo>
                  <a:lnTo>
                    <a:pt x="1283" y="13642"/>
                  </a:lnTo>
                  <a:lnTo>
                    <a:pt x="1718" y="13758"/>
                  </a:lnTo>
                  <a:lnTo>
                    <a:pt x="2680" y="13851"/>
                  </a:lnTo>
                  <a:lnTo>
                    <a:pt x="3573" y="13758"/>
                  </a:lnTo>
                  <a:lnTo>
                    <a:pt x="4512" y="13526"/>
                  </a:lnTo>
                  <a:lnTo>
                    <a:pt x="5360" y="13248"/>
                  </a:lnTo>
                  <a:lnTo>
                    <a:pt x="6139" y="12900"/>
                  </a:lnTo>
                  <a:lnTo>
                    <a:pt x="6757" y="12552"/>
                  </a:lnTo>
                  <a:lnTo>
                    <a:pt x="6459" y="13132"/>
                  </a:lnTo>
                  <a:lnTo>
                    <a:pt x="6139" y="13642"/>
                  </a:lnTo>
                  <a:lnTo>
                    <a:pt x="5910" y="14199"/>
                  </a:lnTo>
                  <a:lnTo>
                    <a:pt x="5681" y="14663"/>
                  </a:lnTo>
                  <a:lnTo>
                    <a:pt x="5681" y="15150"/>
                  </a:lnTo>
                  <a:lnTo>
                    <a:pt x="5681" y="15730"/>
                  </a:lnTo>
                  <a:lnTo>
                    <a:pt x="5681" y="16241"/>
                  </a:lnTo>
                  <a:lnTo>
                    <a:pt x="5795" y="16913"/>
                  </a:lnTo>
                  <a:lnTo>
                    <a:pt x="5910" y="17586"/>
                  </a:lnTo>
                  <a:lnTo>
                    <a:pt x="5910" y="18213"/>
                  </a:lnTo>
                  <a:lnTo>
                    <a:pt x="5795" y="18885"/>
                  </a:lnTo>
                  <a:lnTo>
                    <a:pt x="5566" y="19396"/>
                  </a:lnTo>
                  <a:lnTo>
                    <a:pt x="5245" y="19976"/>
                  </a:lnTo>
                  <a:lnTo>
                    <a:pt x="4971" y="20370"/>
                  </a:lnTo>
                  <a:lnTo>
                    <a:pt x="4512" y="20811"/>
                  </a:lnTo>
                  <a:lnTo>
                    <a:pt x="4077" y="21043"/>
                  </a:lnTo>
                  <a:lnTo>
                    <a:pt x="5177" y="20927"/>
                  </a:lnTo>
                  <a:lnTo>
                    <a:pt x="6253" y="20486"/>
                  </a:lnTo>
                  <a:lnTo>
                    <a:pt x="7421" y="19976"/>
                  </a:lnTo>
                  <a:lnTo>
                    <a:pt x="8361" y="19187"/>
                  </a:lnTo>
                  <a:lnTo>
                    <a:pt x="8819" y="18769"/>
                  </a:lnTo>
                  <a:lnTo>
                    <a:pt x="9139" y="18213"/>
                  </a:lnTo>
                  <a:lnTo>
                    <a:pt x="9437" y="17772"/>
                  </a:lnTo>
                  <a:lnTo>
                    <a:pt x="9643" y="17261"/>
                  </a:lnTo>
                  <a:lnTo>
                    <a:pt x="9872" y="16681"/>
                  </a:lnTo>
                  <a:lnTo>
                    <a:pt x="9872" y="16171"/>
                  </a:lnTo>
                  <a:lnTo>
                    <a:pt x="9872" y="15614"/>
                  </a:lnTo>
                  <a:lnTo>
                    <a:pt x="9758" y="15057"/>
                  </a:lnTo>
                  <a:lnTo>
                    <a:pt x="10216" y="15498"/>
                  </a:lnTo>
                  <a:lnTo>
                    <a:pt x="10537" y="16241"/>
                  </a:lnTo>
                  <a:lnTo>
                    <a:pt x="10834" y="17145"/>
                  </a:lnTo>
                  <a:lnTo>
                    <a:pt x="11041" y="18213"/>
                  </a:lnTo>
                  <a:lnTo>
                    <a:pt x="11155" y="19187"/>
                  </a:lnTo>
                  <a:lnTo>
                    <a:pt x="11155" y="20185"/>
                  </a:lnTo>
                  <a:lnTo>
                    <a:pt x="11155" y="20579"/>
                  </a:lnTo>
                  <a:lnTo>
                    <a:pt x="11041" y="21043"/>
                  </a:lnTo>
                  <a:lnTo>
                    <a:pt x="10926" y="21391"/>
                  </a:lnTo>
                  <a:lnTo>
                    <a:pt x="10766" y="21600"/>
                  </a:lnTo>
                  <a:lnTo>
                    <a:pt x="11499" y="21484"/>
                  </a:lnTo>
                  <a:lnTo>
                    <a:pt x="12323" y="21043"/>
                  </a:lnTo>
                  <a:lnTo>
                    <a:pt x="13102" y="20370"/>
                  </a:lnTo>
                  <a:lnTo>
                    <a:pt x="13606" y="19628"/>
                  </a:lnTo>
                  <a:lnTo>
                    <a:pt x="13950" y="19071"/>
                  </a:lnTo>
                  <a:lnTo>
                    <a:pt x="14064" y="18677"/>
                  </a:lnTo>
                  <a:lnTo>
                    <a:pt x="14179" y="18097"/>
                  </a:lnTo>
                  <a:lnTo>
                    <a:pt x="14293" y="17586"/>
                  </a:lnTo>
                  <a:lnTo>
                    <a:pt x="14179" y="16913"/>
                  </a:lnTo>
                  <a:lnTo>
                    <a:pt x="14064" y="16241"/>
                  </a:lnTo>
                  <a:lnTo>
                    <a:pt x="13835" y="15614"/>
                  </a:lnTo>
                  <a:lnTo>
                    <a:pt x="13560" y="14872"/>
                  </a:lnTo>
                  <a:lnTo>
                    <a:pt x="13950" y="14941"/>
                  </a:lnTo>
                  <a:lnTo>
                    <a:pt x="14408" y="15150"/>
                  </a:lnTo>
                  <a:lnTo>
                    <a:pt x="14843" y="15266"/>
                  </a:lnTo>
                  <a:lnTo>
                    <a:pt x="15232" y="15614"/>
                  </a:lnTo>
                  <a:lnTo>
                    <a:pt x="15576" y="15846"/>
                  </a:lnTo>
                  <a:lnTo>
                    <a:pt x="15897" y="16171"/>
                  </a:lnTo>
                  <a:lnTo>
                    <a:pt x="16126" y="16473"/>
                  </a:lnTo>
                  <a:lnTo>
                    <a:pt x="16240" y="16913"/>
                  </a:lnTo>
                  <a:lnTo>
                    <a:pt x="16515" y="17261"/>
                  </a:lnTo>
                  <a:lnTo>
                    <a:pt x="17088" y="17586"/>
                  </a:lnTo>
                  <a:lnTo>
                    <a:pt x="17798" y="17865"/>
                  </a:lnTo>
                  <a:lnTo>
                    <a:pt x="18576" y="18097"/>
                  </a:lnTo>
                  <a:lnTo>
                    <a:pt x="19424" y="18213"/>
                  </a:lnTo>
                  <a:lnTo>
                    <a:pt x="20317" y="18213"/>
                  </a:lnTo>
                  <a:lnTo>
                    <a:pt x="21050" y="18213"/>
                  </a:lnTo>
                  <a:lnTo>
                    <a:pt x="21600" y="17865"/>
                  </a:lnTo>
                  <a:lnTo>
                    <a:pt x="21165" y="17656"/>
                  </a:lnTo>
                  <a:lnTo>
                    <a:pt x="20592" y="17470"/>
                  </a:lnTo>
                  <a:lnTo>
                    <a:pt x="20088" y="17029"/>
                  </a:lnTo>
                  <a:lnTo>
                    <a:pt x="19653" y="16681"/>
                  </a:lnTo>
                  <a:lnTo>
                    <a:pt x="19195" y="16241"/>
                  </a:lnTo>
                  <a:lnTo>
                    <a:pt x="18920" y="15962"/>
                  </a:lnTo>
                  <a:lnTo>
                    <a:pt x="18576" y="15498"/>
                  </a:lnTo>
                  <a:lnTo>
                    <a:pt x="18576" y="15057"/>
                  </a:lnTo>
                  <a:lnTo>
                    <a:pt x="18485" y="14756"/>
                  </a:lnTo>
                  <a:lnTo>
                    <a:pt x="18256" y="14199"/>
                  </a:lnTo>
                  <a:lnTo>
                    <a:pt x="17912" y="13526"/>
                  </a:lnTo>
                  <a:lnTo>
                    <a:pt x="17523" y="13016"/>
                  </a:lnTo>
                  <a:lnTo>
                    <a:pt x="16973" y="12436"/>
                  </a:lnTo>
                  <a:lnTo>
                    <a:pt x="16355" y="12041"/>
                  </a:lnTo>
                  <a:lnTo>
                    <a:pt x="16011" y="11832"/>
                  </a:lnTo>
                  <a:lnTo>
                    <a:pt x="15690" y="11716"/>
                  </a:lnTo>
                  <a:lnTo>
                    <a:pt x="15232" y="11716"/>
                  </a:lnTo>
                  <a:lnTo>
                    <a:pt x="14843" y="11716"/>
                  </a:lnTo>
                  <a:lnTo>
                    <a:pt x="15461" y="11252"/>
                  </a:lnTo>
                  <a:lnTo>
                    <a:pt x="16126" y="10858"/>
                  </a:lnTo>
                  <a:lnTo>
                    <a:pt x="16973" y="10649"/>
                  </a:lnTo>
                  <a:lnTo>
                    <a:pt x="17798" y="10417"/>
                  </a:lnTo>
                  <a:lnTo>
                    <a:pt x="18806" y="10301"/>
                  </a:lnTo>
                  <a:lnTo>
                    <a:pt x="19653" y="10301"/>
                  </a:lnTo>
                  <a:lnTo>
                    <a:pt x="20478" y="10417"/>
                  </a:lnTo>
                  <a:lnTo>
                    <a:pt x="21256" y="10533"/>
                  </a:lnTo>
                  <a:lnTo>
                    <a:pt x="20707" y="9837"/>
                  </a:lnTo>
                  <a:lnTo>
                    <a:pt x="19859" y="9234"/>
                  </a:lnTo>
                  <a:lnTo>
                    <a:pt x="18806" y="8538"/>
                  </a:lnTo>
                  <a:lnTo>
                    <a:pt x="17637" y="8144"/>
                  </a:lnTo>
                  <a:lnTo>
                    <a:pt x="16973" y="8027"/>
                  </a:lnTo>
                  <a:lnTo>
                    <a:pt x="16355" y="7935"/>
                  </a:lnTo>
                  <a:lnTo>
                    <a:pt x="15805" y="7935"/>
                  </a:lnTo>
                  <a:lnTo>
                    <a:pt x="15118" y="8027"/>
                  </a:lnTo>
                  <a:lnTo>
                    <a:pt x="14614" y="8144"/>
                  </a:lnTo>
                  <a:lnTo>
                    <a:pt x="14064" y="8422"/>
                  </a:lnTo>
                  <a:lnTo>
                    <a:pt x="13606" y="8886"/>
                  </a:lnTo>
                  <a:lnTo>
                    <a:pt x="13217" y="9327"/>
                  </a:lnTo>
                  <a:lnTo>
                    <a:pt x="13606" y="8538"/>
                  </a:lnTo>
                  <a:lnTo>
                    <a:pt x="13950" y="7935"/>
                  </a:lnTo>
                  <a:lnTo>
                    <a:pt x="14293" y="7123"/>
                  </a:lnTo>
                  <a:lnTo>
                    <a:pt x="14499" y="6519"/>
                  </a:lnTo>
                  <a:lnTo>
                    <a:pt x="14614" y="5823"/>
                  </a:lnTo>
                  <a:lnTo>
                    <a:pt x="14614" y="5220"/>
                  </a:lnTo>
                  <a:lnTo>
                    <a:pt x="14408" y="4524"/>
                  </a:lnTo>
                  <a:lnTo>
                    <a:pt x="14064" y="3898"/>
                  </a:lnTo>
                  <a:lnTo>
                    <a:pt x="13606" y="3225"/>
                  </a:lnTo>
                  <a:lnTo>
                    <a:pt x="13331" y="2598"/>
                  </a:lnTo>
                  <a:lnTo>
                    <a:pt x="13102" y="2042"/>
                  </a:lnTo>
                  <a:lnTo>
                    <a:pt x="12896" y="1485"/>
                  </a:lnTo>
                  <a:lnTo>
                    <a:pt x="12781" y="1090"/>
                  </a:lnTo>
                  <a:lnTo>
                    <a:pt x="12667" y="626"/>
                  </a:lnTo>
                  <a:lnTo>
                    <a:pt x="12667" y="278"/>
                  </a:lnTo>
                  <a:lnTo>
                    <a:pt x="12667" y="0"/>
                  </a:lnTo>
                  <a:lnTo>
                    <a:pt x="12163" y="394"/>
                  </a:lnTo>
                  <a:lnTo>
                    <a:pt x="11728" y="974"/>
                  </a:lnTo>
                  <a:lnTo>
                    <a:pt x="11155" y="1601"/>
                  </a:lnTo>
                  <a:lnTo>
                    <a:pt x="10766" y="2390"/>
                  </a:lnTo>
                  <a:lnTo>
                    <a:pt x="10330" y="3109"/>
                  </a:lnTo>
                  <a:lnTo>
                    <a:pt x="10101" y="3898"/>
                  </a:lnTo>
                  <a:lnTo>
                    <a:pt x="9987" y="4524"/>
                  </a:lnTo>
                  <a:lnTo>
                    <a:pt x="10101" y="5220"/>
                  </a:lnTo>
                  <a:lnTo>
                    <a:pt x="10216" y="5823"/>
                  </a:lnTo>
                  <a:lnTo>
                    <a:pt x="10330" y="6403"/>
                  </a:lnTo>
                  <a:lnTo>
                    <a:pt x="10330" y="6914"/>
                  </a:lnTo>
                  <a:lnTo>
                    <a:pt x="10216" y="7471"/>
                  </a:lnTo>
                  <a:lnTo>
                    <a:pt x="10101" y="7935"/>
                  </a:lnTo>
                  <a:lnTo>
                    <a:pt x="9872" y="8329"/>
                  </a:lnTo>
                  <a:lnTo>
                    <a:pt x="9643" y="8654"/>
                  </a:lnTo>
                  <a:lnTo>
                    <a:pt x="9368" y="9002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008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plant"/>
            <p:cNvSpPr>
              <a:spLocks noEditPoints="1" noChangeArrowheads="1"/>
            </p:cNvSpPr>
            <p:nvPr/>
          </p:nvSpPr>
          <p:spPr bwMode="auto">
            <a:xfrm>
              <a:off x="5329" y="4014"/>
              <a:ext cx="384" cy="210"/>
            </a:xfrm>
            <a:custGeom>
              <a:avLst/>
              <a:gdLst>
                <a:gd name="T0" fmla="*/ 0 w 21600"/>
                <a:gd name="T1" fmla="*/ 0 h 21600"/>
                <a:gd name="T2" fmla="*/ 10800 w 21600"/>
                <a:gd name="T3" fmla="*/ 0 h 21600"/>
                <a:gd name="T4" fmla="*/ 21600 w 21600"/>
                <a:gd name="T5" fmla="*/ 0 h 21600"/>
                <a:gd name="T6" fmla="*/ 21600 w 21600"/>
                <a:gd name="T7" fmla="*/ 10800 h 21600"/>
                <a:gd name="T8" fmla="*/ 21600 w 21600"/>
                <a:gd name="T9" fmla="*/ 21600 h 21600"/>
                <a:gd name="T10" fmla="*/ 10800 w 21600"/>
                <a:gd name="T11" fmla="*/ 21600 h 21600"/>
                <a:gd name="T12" fmla="*/ 0 w 21600"/>
                <a:gd name="T13" fmla="*/ 21600 h 21600"/>
                <a:gd name="T14" fmla="*/ 0 w 21600"/>
                <a:gd name="T15" fmla="*/ 10800 h 21600"/>
                <a:gd name="T16" fmla="*/ 7100 w 21600"/>
                <a:gd name="T17" fmla="*/ 10092 h 21600"/>
                <a:gd name="T18" fmla="*/ 14545 w 21600"/>
                <a:gd name="T19" fmla="*/ 13573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9368" y="9002"/>
                  </a:moveTo>
                  <a:lnTo>
                    <a:pt x="9254" y="8422"/>
                  </a:lnTo>
                  <a:lnTo>
                    <a:pt x="9139" y="7935"/>
                  </a:lnTo>
                  <a:lnTo>
                    <a:pt x="8819" y="7355"/>
                  </a:lnTo>
                  <a:lnTo>
                    <a:pt x="8475" y="6728"/>
                  </a:lnTo>
                  <a:lnTo>
                    <a:pt x="8040" y="6287"/>
                  </a:lnTo>
                  <a:lnTo>
                    <a:pt x="7421" y="5707"/>
                  </a:lnTo>
                  <a:lnTo>
                    <a:pt x="6574" y="5429"/>
                  </a:lnTo>
                  <a:lnTo>
                    <a:pt x="5452" y="5313"/>
                  </a:lnTo>
                  <a:lnTo>
                    <a:pt x="4856" y="5220"/>
                  </a:lnTo>
                  <a:lnTo>
                    <a:pt x="4169" y="5220"/>
                  </a:lnTo>
                  <a:lnTo>
                    <a:pt x="3665" y="5104"/>
                  </a:lnTo>
                  <a:lnTo>
                    <a:pt x="3001" y="4872"/>
                  </a:lnTo>
                  <a:lnTo>
                    <a:pt x="2497" y="4756"/>
                  </a:lnTo>
                  <a:lnTo>
                    <a:pt x="2062" y="4408"/>
                  </a:lnTo>
                  <a:lnTo>
                    <a:pt x="1603" y="4083"/>
                  </a:lnTo>
                  <a:lnTo>
                    <a:pt x="1283" y="3689"/>
                  </a:lnTo>
                  <a:lnTo>
                    <a:pt x="1283" y="4315"/>
                  </a:lnTo>
                  <a:lnTo>
                    <a:pt x="1489" y="5104"/>
                  </a:lnTo>
                  <a:lnTo>
                    <a:pt x="1832" y="6055"/>
                  </a:lnTo>
                  <a:lnTo>
                    <a:pt x="2382" y="6914"/>
                  </a:lnTo>
                  <a:lnTo>
                    <a:pt x="2680" y="7471"/>
                  </a:lnTo>
                  <a:lnTo>
                    <a:pt x="3115" y="7935"/>
                  </a:lnTo>
                  <a:lnTo>
                    <a:pt x="3573" y="8213"/>
                  </a:lnTo>
                  <a:lnTo>
                    <a:pt x="4077" y="8654"/>
                  </a:lnTo>
                  <a:lnTo>
                    <a:pt x="4627" y="9002"/>
                  </a:lnTo>
                  <a:lnTo>
                    <a:pt x="5245" y="9234"/>
                  </a:lnTo>
                  <a:lnTo>
                    <a:pt x="6024" y="9443"/>
                  </a:lnTo>
                  <a:lnTo>
                    <a:pt x="6757" y="9628"/>
                  </a:lnTo>
                  <a:lnTo>
                    <a:pt x="5177" y="10069"/>
                  </a:lnTo>
                  <a:lnTo>
                    <a:pt x="3963" y="10649"/>
                  </a:lnTo>
                  <a:lnTo>
                    <a:pt x="3344" y="11044"/>
                  </a:lnTo>
                  <a:lnTo>
                    <a:pt x="2886" y="11600"/>
                  </a:lnTo>
                  <a:lnTo>
                    <a:pt x="2497" y="12041"/>
                  </a:lnTo>
                  <a:lnTo>
                    <a:pt x="1947" y="12343"/>
                  </a:lnTo>
                  <a:lnTo>
                    <a:pt x="1168" y="12668"/>
                  </a:lnTo>
                  <a:lnTo>
                    <a:pt x="0" y="12900"/>
                  </a:lnTo>
                  <a:lnTo>
                    <a:pt x="435" y="13248"/>
                  </a:lnTo>
                  <a:lnTo>
                    <a:pt x="779" y="13456"/>
                  </a:lnTo>
                  <a:lnTo>
                    <a:pt x="1283" y="13642"/>
                  </a:lnTo>
                  <a:lnTo>
                    <a:pt x="1718" y="13758"/>
                  </a:lnTo>
                  <a:lnTo>
                    <a:pt x="2680" y="13851"/>
                  </a:lnTo>
                  <a:lnTo>
                    <a:pt x="3573" y="13758"/>
                  </a:lnTo>
                  <a:lnTo>
                    <a:pt x="4512" y="13526"/>
                  </a:lnTo>
                  <a:lnTo>
                    <a:pt x="5360" y="13248"/>
                  </a:lnTo>
                  <a:lnTo>
                    <a:pt x="6139" y="12900"/>
                  </a:lnTo>
                  <a:lnTo>
                    <a:pt x="6757" y="12552"/>
                  </a:lnTo>
                  <a:lnTo>
                    <a:pt x="6459" y="13132"/>
                  </a:lnTo>
                  <a:lnTo>
                    <a:pt x="6139" y="13642"/>
                  </a:lnTo>
                  <a:lnTo>
                    <a:pt x="5910" y="14199"/>
                  </a:lnTo>
                  <a:lnTo>
                    <a:pt x="5681" y="14663"/>
                  </a:lnTo>
                  <a:lnTo>
                    <a:pt x="5681" y="15150"/>
                  </a:lnTo>
                  <a:lnTo>
                    <a:pt x="5681" y="15730"/>
                  </a:lnTo>
                  <a:lnTo>
                    <a:pt x="5681" y="16241"/>
                  </a:lnTo>
                  <a:lnTo>
                    <a:pt x="5795" y="16913"/>
                  </a:lnTo>
                  <a:lnTo>
                    <a:pt x="5910" y="17586"/>
                  </a:lnTo>
                  <a:lnTo>
                    <a:pt x="5910" y="18213"/>
                  </a:lnTo>
                  <a:lnTo>
                    <a:pt x="5795" y="18885"/>
                  </a:lnTo>
                  <a:lnTo>
                    <a:pt x="5566" y="19396"/>
                  </a:lnTo>
                  <a:lnTo>
                    <a:pt x="5245" y="19976"/>
                  </a:lnTo>
                  <a:lnTo>
                    <a:pt x="4971" y="20370"/>
                  </a:lnTo>
                  <a:lnTo>
                    <a:pt x="4512" y="20811"/>
                  </a:lnTo>
                  <a:lnTo>
                    <a:pt x="4077" y="21043"/>
                  </a:lnTo>
                  <a:lnTo>
                    <a:pt x="5177" y="20927"/>
                  </a:lnTo>
                  <a:lnTo>
                    <a:pt x="6253" y="20486"/>
                  </a:lnTo>
                  <a:lnTo>
                    <a:pt x="7421" y="19976"/>
                  </a:lnTo>
                  <a:lnTo>
                    <a:pt x="8361" y="19187"/>
                  </a:lnTo>
                  <a:lnTo>
                    <a:pt x="8819" y="18769"/>
                  </a:lnTo>
                  <a:lnTo>
                    <a:pt x="9139" y="18213"/>
                  </a:lnTo>
                  <a:lnTo>
                    <a:pt x="9437" y="17772"/>
                  </a:lnTo>
                  <a:lnTo>
                    <a:pt x="9643" y="17261"/>
                  </a:lnTo>
                  <a:lnTo>
                    <a:pt x="9872" y="16681"/>
                  </a:lnTo>
                  <a:lnTo>
                    <a:pt x="9872" y="16171"/>
                  </a:lnTo>
                  <a:lnTo>
                    <a:pt x="9872" y="15614"/>
                  </a:lnTo>
                  <a:lnTo>
                    <a:pt x="9758" y="15057"/>
                  </a:lnTo>
                  <a:lnTo>
                    <a:pt x="10216" y="15498"/>
                  </a:lnTo>
                  <a:lnTo>
                    <a:pt x="10537" y="16241"/>
                  </a:lnTo>
                  <a:lnTo>
                    <a:pt x="10834" y="17145"/>
                  </a:lnTo>
                  <a:lnTo>
                    <a:pt x="11041" y="18213"/>
                  </a:lnTo>
                  <a:lnTo>
                    <a:pt x="11155" y="19187"/>
                  </a:lnTo>
                  <a:lnTo>
                    <a:pt x="11155" y="20185"/>
                  </a:lnTo>
                  <a:lnTo>
                    <a:pt x="11155" y="20579"/>
                  </a:lnTo>
                  <a:lnTo>
                    <a:pt x="11041" y="21043"/>
                  </a:lnTo>
                  <a:lnTo>
                    <a:pt x="10926" y="21391"/>
                  </a:lnTo>
                  <a:lnTo>
                    <a:pt x="10766" y="21600"/>
                  </a:lnTo>
                  <a:lnTo>
                    <a:pt x="11499" y="21484"/>
                  </a:lnTo>
                  <a:lnTo>
                    <a:pt x="12323" y="21043"/>
                  </a:lnTo>
                  <a:lnTo>
                    <a:pt x="13102" y="20370"/>
                  </a:lnTo>
                  <a:lnTo>
                    <a:pt x="13606" y="19628"/>
                  </a:lnTo>
                  <a:lnTo>
                    <a:pt x="13950" y="19071"/>
                  </a:lnTo>
                  <a:lnTo>
                    <a:pt x="14064" y="18677"/>
                  </a:lnTo>
                  <a:lnTo>
                    <a:pt x="14179" y="18097"/>
                  </a:lnTo>
                  <a:lnTo>
                    <a:pt x="14293" y="17586"/>
                  </a:lnTo>
                  <a:lnTo>
                    <a:pt x="14179" y="16913"/>
                  </a:lnTo>
                  <a:lnTo>
                    <a:pt x="14064" y="16241"/>
                  </a:lnTo>
                  <a:lnTo>
                    <a:pt x="13835" y="15614"/>
                  </a:lnTo>
                  <a:lnTo>
                    <a:pt x="13560" y="14872"/>
                  </a:lnTo>
                  <a:lnTo>
                    <a:pt x="13950" y="14941"/>
                  </a:lnTo>
                  <a:lnTo>
                    <a:pt x="14408" y="15150"/>
                  </a:lnTo>
                  <a:lnTo>
                    <a:pt x="14843" y="15266"/>
                  </a:lnTo>
                  <a:lnTo>
                    <a:pt x="15232" y="15614"/>
                  </a:lnTo>
                  <a:lnTo>
                    <a:pt x="15576" y="15846"/>
                  </a:lnTo>
                  <a:lnTo>
                    <a:pt x="15897" y="16171"/>
                  </a:lnTo>
                  <a:lnTo>
                    <a:pt x="16126" y="16473"/>
                  </a:lnTo>
                  <a:lnTo>
                    <a:pt x="16240" y="16913"/>
                  </a:lnTo>
                  <a:lnTo>
                    <a:pt x="16515" y="17261"/>
                  </a:lnTo>
                  <a:lnTo>
                    <a:pt x="17088" y="17586"/>
                  </a:lnTo>
                  <a:lnTo>
                    <a:pt x="17798" y="17865"/>
                  </a:lnTo>
                  <a:lnTo>
                    <a:pt x="18576" y="18097"/>
                  </a:lnTo>
                  <a:lnTo>
                    <a:pt x="19424" y="18213"/>
                  </a:lnTo>
                  <a:lnTo>
                    <a:pt x="20317" y="18213"/>
                  </a:lnTo>
                  <a:lnTo>
                    <a:pt x="21050" y="18213"/>
                  </a:lnTo>
                  <a:lnTo>
                    <a:pt x="21600" y="17865"/>
                  </a:lnTo>
                  <a:lnTo>
                    <a:pt x="21165" y="17656"/>
                  </a:lnTo>
                  <a:lnTo>
                    <a:pt x="20592" y="17470"/>
                  </a:lnTo>
                  <a:lnTo>
                    <a:pt x="20088" y="17029"/>
                  </a:lnTo>
                  <a:lnTo>
                    <a:pt x="19653" y="16681"/>
                  </a:lnTo>
                  <a:lnTo>
                    <a:pt x="19195" y="16241"/>
                  </a:lnTo>
                  <a:lnTo>
                    <a:pt x="18920" y="15962"/>
                  </a:lnTo>
                  <a:lnTo>
                    <a:pt x="18576" y="15498"/>
                  </a:lnTo>
                  <a:lnTo>
                    <a:pt x="18576" y="15057"/>
                  </a:lnTo>
                  <a:lnTo>
                    <a:pt x="18485" y="14756"/>
                  </a:lnTo>
                  <a:lnTo>
                    <a:pt x="18256" y="14199"/>
                  </a:lnTo>
                  <a:lnTo>
                    <a:pt x="17912" y="13526"/>
                  </a:lnTo>
                  <a:lnTo>
                    <a:pt x="17523" y="13016"/>
                  </a:lnTo>
                  <a:lnTo>
                    <a:pt x="16973" y="12436"/>
                  </a:lnTo>
                  <a:lnTo>
                    <a:pt x="16355" y="12041"/>
                  </a:lnTo>
                  <a:lnTo>
                    <a:pt x="16011" y="11832"/>
                  </a:lnTo>
                  <a:lnTo>
                    <a:pt x="15690" y="11716"/>
                  </a:lnTo>
                  <a:lnTo>
                    <a:pt x="15232" y="11716"/>
                  </a:lnTo>
                  <a:lnTo>
                    <a:pt x="14843" y="11716"/>
                  </a:lnTo>
                  <a:lnTo>
                    <a:pt x="15461" y="11252"/>
                  </a:lnTo>
                  <a:lnTo>
                    <a:pt x="16126" y="10858"/>
                  </a:lnTo>
                  <a:lnTo>
                    <a:pt x="16973" y="10649"/>
                  </a:lnTo>
                  <a:lnTo>
                    <a:pt x="17798" y="10417"/>
                  </a:lnTo>
                  <a:lnTo>
                    <a:pt x="18806" y="10301"/>
                  </a:lnTo>
                  <a:lnTo>
                    <a:pt x="19653" y="10301"/>
                  </a:lnTo>
                  <a:lnTo>
                    <a:pt x="20478" y="10417"/>
                  </a:lnTo>
                  <a:lnTo>
                    <a:pt x="21256" y="10533"/>
                  </a:lnTo>
                  <a:lnTo>
                    <a:pt x="20707" y="9837"/>
                  </a:lnTo>
                  <a:lnTo>
                    <a:pt x="19859" y="9234"/>
                  </a:lnTo>
                  <a:lnTo>
                    <a:pt x="18806" y="8538"/>
                  </a:lnTo>
                  <a:lnTo>
                    <a:pt x="17637" y="8144"/>
                  </a:lnTo>
                  <a:lnTo>
                    <a:pt x="16973" y="8027"/>
                  </a:lnTo>
                  <a:lnTo>
                    <a:pt x="16355" y="7935"/>
                  </a:lnTo>
                  <a:lnTo>
                    <a:pt x="15805" y="7935"/>
                  </a:lnTo>
                  <a:lnTo>
                    <a:pt x="15118" y="8027"/>
                  </a:lnTo>
                  <a:lnTo>
                    <a:pt x="14614" y="8144"/>
                  </a:lnTo>
                  <a:lnTo>
                    <a:pt x="14064" y="8422"/>
                  </a:lnTo>
                  <a:lnTo>
                    <a:pt x="13606" y="8886"/>
                  </a:lnTo>
                  <a:lnTo>
                    <a:pt x="13217" y="9327"/>
                  </a:lnTo>
                  <a:lnTo>
                    <a:pt x="13606" y="8538"/>
                  </a:lnTo>
                  <a:lnTo>
                    <a:pt x="13950" y="7935"/>
                  </a:lnTo>
                  <a:lnTo>
                    <a:pt x="14293" y="7123"/>
                  </a:lnTo>
                  <a:lnTo>
                    <a:pt x="14499" y="6519"/>
                  </a:lnTo>
                  <a:lnTo>
                    <a:pt x="14614" y="5823"/>
                  </a:lnTo>
                  <a:lnTo>
                    <a:pt x="14614" y="5220"/>
                  </a:lnTo>
                  <a:lnTo>
                    <a:pt x="14408" y="4524"/>
                  </a:lnTo>
                  <a:lnTo>
                    <a:pt x="14064" y="3898"/>
                  </a:lnTo>
                  <a:lnTo>
                    <a:pt x="13606" y="3225"/>
                  </a:lnTo>
                  <a:lnTo>
                    <a:pt x="13331" y="2598"/>
                  </a:lnTo>
                  <a:lnTo>
                    <a:pt x="13102" y="2042"/>
                  </a:lnTo>
                  <a:lnTo>
                    <a:pt x="12896" y="1485"/>
                  </a:lnTo>
                  <a:lnTo>
                    <a:pt x="12781" y="1090"/>
                  </a:lnTo>
                  <a:lnTo>
                    <a:pt x="12667" y="626"/>
                  </a:lnTo>
                  <a:lnTo>
                    <a:pt x="12667" y="278"/>
                  </a:lnTo>
                  <a:lnTo>
                    <a:pt x="12667" y="0"/>
                  </a:lnTo>
                  <a:lnTo>
                    <a:pt x="12163" y="394"/>
                  </a:lnTo>
                  <a:lnTo>
                    <a:pt x="11728" y="974"/>
                  </a:lnTo>
                  <a:lnTo>
                    <a:pt x="11155" y="1601"/>
                  </a:lnTo>
                  <a:lnTo>
                    <a:pt x="10766" y="2390"/>
                  </a:lnTo>
                  <a:lnTo>
                    <a:pt x="10330" y="3109"/>
                  </a:lnTo>
                  <a:lnTo>
                    <a:pt x="10101" y="3898"/>
                  </a:lnTo>
                  <a:lnTo>
                    <a:pt x="9987" y="4524"/>
                  </a:lnTo>
                  <a:lnTo>
                    <a:pt x="10101" y="5220"/>
                  </a:lnTo>
                  <a:lnTo>
                    <a:pt x="10216" y="5823"/>
                  </a:lnTo>
                  <a:lnTo>
                    <a:pt x="10330" y="6403"/>
                  </a:lnTo>
                  <a:lnTo>
                    <a:pt x="10330" y="6914"/>
                  </a:lnTo>
                  <a:lnTo>
                    <a:pt x="10216" y="7471"/>
                  </a:lnTo>
                  <a:lnTo>
                    <a:pt x="10101" y="7935"/>
                  </a:lnTo>
                  <a:lnTo>
                    <a:pt x="9872" y="8329"/>
                  </a:lnTo>
                  <a:lnTo>
                    <a:pt x="9643" y="8654"/>
                  </a:lnTo>
                  <a:lnTo>
                    <a:pt x="9368" y="9002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008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347651" y="-22860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1750" name="Rectangle 6"/>
          <p:cNvSpPr>
            <a:spLocks noChangeArrowheads="1"/>
          </p:cNvSpPr>
          <p:nvPr/>
        </p:nvSpPr>
        <p:spPr bwMode="auto">
          <a:xfrm>
            <a:off x="347651" y="-22860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347651" y="-22860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4" name="Group 22"/>
          <p:cNvGrpSpPr/>
          <p:nvPr/>
        </p:nvGrpSpPr>
        <p:grpSpPr>
          <a:xfrm>
            <a:off x="1066800" y="2590833"/>
            <a:ext cx="758622" cy="470567"/>
            <a:chOff x="527228" y="2485558"/>
            <a:chExt cx="758622" cy="470567"/>
          </a:xfrm>
        </p:grpSpPr>
        <p:pic>
          <p:nvPicPr>
            <p:cNvPr id="31749" name="Picture 5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000100" y="2485558"/>
              <a:ext cx="285750" cy="457200"/>
            </a:xfrm>
            <a:prstGeom prst="rect">
              <a:avLst/>
            </a:prstGeom>
            <a:noFill/>
          </p:spPr>
        </p:pic>
        <p:pic>
          <p:nvPicPr>
            <p:cNvPr id="31751" name="Picture 7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27228" y="2527500"/>
              <a:ext cx="209550" cy="428625"/>
            </a:xfrm>
            <a:prstGeom prst="rect">
              <a:avLst/>
            </a:prstGeom>
            <a:noFill/>
          </p:spPr>
        </p:pic>
      </p:grpSp>
      <p:sp>
        <p:nvSpPr>
          <p:cNvPr id="31754" name="Rectangle 10"/>
          <p:cNvSpPr>
            <a:spLocks noChangeArrowheads="1"/>
          </p:cNvSpPr>
          <p:nvPr/>
        </p:nvSpPr>
        <p:spPr bwMode="auto">
          <a:xfrm>
            <a:off x="347651" y="-22860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1756" name="Rectangle 12"/>
          <p:cNvSpPr>
            <a:spLocks noChangeArrowheads="1"/>
          </p:cNvSpPr>
          <p:nvPr/>
        </p:nvSpPr>
        <p:spPr bwMode="auto">
          <a:xfrm>
            <a:off x="347651" y="-22860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1758" name="Rectangle 14"/>
          <p:cNvSpPr>
            <a:spLocks noChangeArrowheads="1"/>
          </p:cNvSpPr>
          <p:nvPr/>
        </p:nvSpPr>
        <p:spPr bwMode="auto">
          <a:xfrm>
            <a:off x="347651" y="-22860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1760" name="Rectangle 16"/>
          <p:cNvSpPr>
            <a:spLocks noChangeArrowheads="1"/>
          </p:cNvSpPr>
          <p:nvPr/>
        </p:nvSpPr>
        <p:spPr bwMode="auto">
          <a:xfrm>
            <a:off x="347651" y="-22860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11" name="Group 32"/>
          <p:cNvGrpSpPr/>
          <p:nvPr/>
        </p:nvGrpSpPr>
        <p:grpSpPr>
          <a:xfrm>
            <a:off x="1086286" y="3962432"/>
            <a:ext cx="771068" cy="458121"/>
            <a:chOff x="1071538" y="3830434"/>
            <a:chExt cx="771068" cy="458121"/>
          </a:xfrm>
        </p:grpSpPr>
        <p:pic>
          <p:nvPicPr>
            <p:cNvPr id="31757" name="Picture 13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556856" y="3830434"/>
              <a:ext cx="285750" cy="457200"/>
            </a:xfrm>
            <a:prstGeom prst="rect">
              <a:avLst/>
            </a:prstGeom>
            <a:noFill/>
          </p:spPr>
        </p:pic>
        <p:pic>
          <p:nvPicPr>
            <p:cNvPr id="31759" name="Picture 15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071538" y="3859930"/>
              <a:ext cx="200025" cy="428625"/>
            </a:xfrm>
            <a:prstGeom prst="rect">
              <a:avLst/>
            </a:prstGeom>
            <a:noFill/>
          </p:spPr>
        </p:pic>
      </p:grpSp>
      <p:sp>
        <p:nvSpPr>
          <p:cNvPr id="31762" name="Rectangle 18"/>
          <p:cNvSpPr>
            <a:spLocks noChangeArrowheads="1"/>
          </p:cNvSpPr>
          <p:nvPr/>
        </p:nvSpPr>
        <p:spPr bwMode="auto">
          <a:xfrm>
            <a:off x="347651" y="-22860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1764" name="Rectangle 20"/>
          <p:cNvSpPr>
            <a:spLocks noChangeArrowheads="1"/>
          </p:cNvSpPr>
          <p:nvPr/>
        </p:nvSpPr>
        <p:spPr bwMode="auto">
          <a:xfrm>
            <a:off x="347651" y="-22860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13" name="Group 53"/>
          <p:cNvGrpSpPr/>
          <p:nvPr/>
        </p:nvGrpSpPr>
        <p:grpSpPr>
          <a:xfrm>
            <a:off x="5287501" y="4354396"/>
            <a:ext cx="1816479" cy="1531013"/>
            <a:chOff x="5316860" y="1357298"/>
            <a:chExt cx="1857388" cy="1501786"/>
          </a:xfrm>
        </p:grpSpPr>
        <p:cxnSp>
          <p:nvCxnSpPr>
            <p:cNvPr id="55" name="Straight Connector 54"/>
            <p:cNvCxnSpPr/>
            <p:nvPr/>
          </p:nvCxnSpPr>
          <p:spPr>
            <a:xfrm rot="10800000">
              <a:off x="5316860" y="2857801"/>
              <a:ext cx="1857388" cy="1283"/>
            </a:xfrm>
            <a:prstGeom prst="line">
              <a:avLst/>
            </a:prstGeom>
            <a:ln w="38100">
              <a:solidFill>
                <a:srgbClr val="FF33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grpSp>
          <p:nvGrpSpPr>
            <p:cNvPr id="14" name="Group 57"/>
            <p:cNvGrpSpPr/>
            <p:nvPr/>
          </p:nvGrpSpPr>
          <p:grpSpPr>
            <a:xfrm>
              <a:off x="5316860" y="1357298"/>
              <a:ext cx="1857388" cy="1500503"/>
              <a:chOff x="5316860" y="1357298"/>
              <a:chExt cx="1857388" cy="1500503"/>
            </a:xfrm>
          </p:grpSpPr>
          <p:cxnSp>
            <p:nvCxnSpPr>
              <p:cNvPr id="57" name="Straight Connector 56"/>
              <p:cNvCxnSpPr/>
              <p:nvPr/>
            </p:nvCxnSpPr>
            <p:spPr>
              <a:xfrm rot="5400000">
                <a:off x="4850376" y="1823782"/>
                <a:ext cx="1500503" cy="567535"/>
              </a:xfrm>
              <a:prstGeom prst="line">
                <a:avLst/>
              </a:prstGeom>
              <a:ln w="38100">
                <a:solidFill>
                  <a:srgbClr val="FF3300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 rot="16200000" flipH="1">
                <a:off x="5779070" y="1462623"/>
                <a:ext cx="1500503" cy="1289853"/>
              </a:xfrm>
              <a:prstGeom prst="line">
                <a:avLst/>
              </a:prstGeom>
              <a:ln w="38100">
                <a:solidFill>
                  <a:srgbClr val="FF3300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59" name="Straight Connector 58"/>
          <p:cNvCxnSpPr/>
          <p:nvPr/>
        </p:nvCxnSpPr>
        <p:spPr>
          <a:xfrm rot="10800000">
            <a:off x="5424019" y="5521992"/>
            <a:ext cx="1368445" cy="995"/>
          </a:xfrm>
          <a:prstGeom prst="line">
            <a:avLst/>
          </a:prstGeom>
          <a:ln w="38100">
            <a:solidFill>
              <a:srgbClr val="D60093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0" name="Isosceles Triangle 59"/>
          <p:cNvSpPr/>
          <p:nvPr/>
        </p:nvSpPr>
        <p:spPr>
          <a:xfrm>
            <a:off x="7353616" y="4718535"/>
            <a:ext cx="1341850" cy="1167600"/>
          </a:xfrm>
          <a:prstGeom prst="triangle">
            <a:avLst>
              <a:gd name="adj" fmla="val 29536"/>
            </a:avLst>
          </a:prstGeom>
          <a:noFill/>
          <a:ln w="38100">
            <a:solidFill>
              <a:srgbClr val="D600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15" name="Group 60"/>
          <p:cNvGrpSpPr/>
          <p:nvPr/>
        </p:nvGrpSpPr>
        <p:grpSpPr>
          <a:xfrm>
            <a:off x="7240503" y="4303439"/>
            <a:ext cx="1751117" cy="1997792"/>
            <a:chOff x="7313838" y="1307316"/>
            <a:chExt cx="1790554" cy="1959654"/>
          </a:xfrm>
        </p:grpSpPr>
        <p:sp>
          <p:nvSpPr>
            <p:cNvPr id="62" name="Rectangle 16"/>
            <p:cNvSpPr>
              <a:spLocks noChangeArrowheads="1"/>
            </p:cNvSpPr>
            <p:nvPr/>
          </p:nvSpPr>
          <p:spPr bwMode="auto">
            <a:xfrm>
              <a:off x="7643834" y="1307316"/>
              <a:ext cx="500066" cy="4528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b="1" dirty="0">
                  <a:solidFill>
                    <a:srgbClr val="FF0066"/>
                  </a:solidFill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A’</a:t>
              </a:r>
              <a:endParaRPr lang="en-US" sz="3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" name="Rectangle 16"/>
            <p:cNvSpPr>
              <a:spLocks noChangeArrowheads="1"/>
            </p:cNvSpPr>
            <p:nvPr/>
          </p:nvSpPr>
          <p:spPr bwMode="auto">
            <a:xfrm>
              <a:off x="7313838" y="2814118"/>
              <a:ext cx="500066" cy="4528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b="1" dirty="0">
                  <a:solidFill>
                    <a:srgbClr val="FF0066"/>
                  </a:solidFill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B’</a:t>
              </a:r>
              <a:endParaRPr lang="en-US" sz="3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" name="Rectangle 16"/>
            <p:cNvSpPr>
              <a:spLocks noChangeArrowheads="1"/>
            </p:cNvSpPr>
            <p:nvPr/>
          </p:nvSpPr>
          <p:spPr bwMode="auto">
            <a:xfrm>
              <a:off x="8446702" y="2814118"/>
              <a:ext cx="657690" cy="4528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b="1" dirty="0">
                  <a:solidFill>
                    <a:srgbClr val="FF0066"/>
                  </a:solidFill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C’</a:t>
              </a:r>
              <a:endParaRPr lang="en-US" sz="3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6" name="Group 64"/>
          <p:cNvGrpSpPr/>
          <p:nvPr/>
        </p:nvGrpSpPr>
        <p:grpSpPr>
          <a:xfrm>
            <a:off x="5151299" y="3961101"/>
            <a:ext cx="2175722" cy="2348471"/>
            <a:chOff x="5177604" y="971477"/>
            <a:chExt cx="2224722" cy="2303638"/>
          </a:xfrm>
        </p:grpSpPr>
        <p:sp>
          <p:nvSpPr>
            <p:cNvPr id="66" name="Rectangle 16"/>
            <p:cNvSpPr>
              <a:spLocks noChangeArrowheads="1"/>
            </p:cNvSpPr>
            <p:nvPr/>
          </p:nvSpPr>
          <p:spPr bwMode="auto">
            <a:xfrm>
              <a:off x="5177604" y="2822263"/>
              <a:ext cx="500066" cy="4528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b="1" dirty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B</a:t>
              </a:r>
              <a:endParaRPr lang="en-US" sz="3200" dirty="0">
                <a:solidFill>
                  <a:srgbClr val="FF33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7" name="Rectangle 16"/>
            <p:cNvSpPr>
              <a:spLocks noChangeArrowheads="1"/>
            </p:cNvSpPr>
            <p:nvPr/>
          </p:nvSpPr>
          <p:spPr bwMode="auto">
            <a:xfrm>
              <a:off x="6902260" y="2814117"/>
              <a:ext cx="500066" cy="4528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b="1" dirty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C</a:t>
              </a:r>
              <a:endParaRPr lang="en-US" sz="3200" dirty="0">
                <a:solidFill>
                  <a:srgbClr val="FF33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8" name="Rectangle 16"/>
            <p:cNvSpPr>
              <a:spLocks noChangeArrowheads="1"/>
            </p:cNvSpPr>
            <p:nvPr/>
          </p:nvSpPr>
          <p:spPr bwMode="auto">
            <a:xfrm>
              <a:off x="5715008" y="971477"/>
              <a:ext cx="500066" cy="4528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b="1" dirty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A</a:t>
              </a:r>
              <a:endParaRPr lang="en-US" sz="3200" dirty="0">
                <a:solidFill>
                  <a:srgbClr val="FF33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70" name="Rectangle 16"/>
          <p:cNvSpPr>
            <a:spLocks noChangeArrowheads="1"/>
          </p:cNvSpPr>
          <p:nvPr/>
        </p:nvSpPr>
        <p:spPr bwMode="auto">
          <a:xfrm>
            <a:off x="5062509" y="5175068"/>
            <a:ext cx="48905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endParaRPr lang="en-US" sz="3200" dirty="0">
              <a:solidFill>
                <a:srgbClr val="FF33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1" name="Rectangle 16"/>
          <p:cNvSpPr>
            <a:spLocks noChangeArrowheads="1"/>
          </p:cNvSpPr>
          <p:nvPr/>
        </p:nvSpPr>
        <p:spPr bwMode="auto">
          <a:xfrm>
            <a:off x="6780306" y="5162381"/>
            <a:ext cx="40987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endParaRPr lang="en-US" sz="3200" dirty="0">
              <a:solidFill>
                <a:srgbClr val="FF33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766" name="Rectangle 22"/>
          <p:cNvSpPr>
            <a:spLocks noChangeArrowheads="1"/>
          </p:cNvSpPr>
          <p:nvPr/>
        </p:nvSpPr>
        <p:spPr bwMode="auto">
          <a:xfrm>
            <a:off x="347651" y="-22860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1768" name="Rectangle 24"/>
          <p:cNvSpPr>
            <a:spLocks noChangeArrowheads="1"/>
          </p:cNvSpPr>
          <p:nvPr/>
        </p:nvSpPr>
        <p:spPr bwMode="auto">
          <a:xfrm>
            <a:off x="347651" y="-22860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31767" name="Picture 23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57400" y="1800228"/>
            <a:ext cx="228600" cy="409575"/>
          </a:xfrm>
          <a:prstGeom prst="rect">
            <a:avLst/>
          </a:prstGeom>
          <a:noFill/>
        </p:spPr>
      </p:pic>
      <p:pic>
        <p:nvPicPr>
          <p:cNvPr id="78" name="Picture 23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81400" y="5791233"/>
            <a:ext cx="228600" cy="409575"/>
          </a:xfrm>
          <a:prstGeom prst="rect">
            <a:avLst/>
          </a:prstGeom>
          <a:noFill/>
        </p:spPr>
      </p:pic>
      <p:sp>
        <p:nvSpPr>
          <p:cNvPr id="79" name="Rectangle 78"/>
          <p:cNvSpPr/>
          <p:nvPr/>
        </p:nvSpPr>
        <p:spPr>
          <a:xfrm>
            <a:off x="323528" y="2514601"/>
            <a:ext cx="6929486" cy="500067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Tam </a:t>
            </a:r>
            <a:r>
              <a:rPr lang="en-US" sz="2400" b="1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AMN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A’B’C’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80" name="Picture 80" descr="GhiBai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944425" y="300501"/>
            <a:ext cx="1071537" cy="1000107"/>
          </a:xfrm>
          <a:prstGeom prst="rect">
            <a:avLst/>
          </a:prstGeom>
          <a:noFill/>
        </p:spPr>
      </p:pic>
      <p:sp>
        <p:nvSpPr>
          <p:cNvPr id="73" name="Arc 97"/>
          <p:cNvSpPr>
            <a:spLocks/>
          </p:cNvSpPr>
          <p:nvPr/>
        </p:nvSpPr>
        <p:spPr bwMode="auto">
          <a:xfrm rot="8809680">
            <a:off x="5083404" y="5711393"/>
            <a:ext cx="452438" cy="334963"/>
          </a:xfrm>
          <a:custGeom>
            <a:avLst/>
            <a:gdLst>
              <a:gd name="T0" fmla="*/ 2147483647 w 21600"/>
              <a:gd name="T1" fmla="*/ 2147483647 h 26291"/>
              <a:gd name="T2" fmla="*/ 2147483647 w 21600"/>
              <a:gd name="T3" fmla="*/ 0 h 26291"/>
              <a:gd name="T4" fmla="*/ 2147483647 w 21600"/>
              <a:gd name="T5" fmla="*/ 2147483647 h 26291"/>
              <a:gd name="T6" fmla="*/ 0 60000 65536"/>
              <a:gd name="T7" fmla="*/ 0 60000 65536"/>
              <a:gd name="T8" fmla="*/ 0 60000 65536"/>
              <a:gd name="T9" fmla="*/ 0 w 21600"/>
              <a:gd name="T10" fmla="*/ 0 h 26291"/>
              <a:gd name="T11" fmla="*/ 21600 w 21600"/>
              <a:gd name="T12" fmla="*/ 26291 h 2629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6291" fill="none" extrusionOk="0">
                <a:moveTo>
                  <a:pt x="3826" y="26290"/>
                </a:moveTo>
                <a:cubicBezTo>
                  <a:pt x="1334" y="22682"/>
                  <a:pt x="0" y="18401"/>
                  <a:pt x="0" y="14017"/>
                </a:cubicBezTo>
                <a:cubicBezTo>
                  <a:pt x="-1" y="8878"/>
                  <a:pt x="1831" y="3909"/>
                  <a:pt x="5165" y="-1"/>
                </a:cubicBezTo>
              </a:path>
              <a:path w="21600" h="26291" stroke="0" extrusionOk="0">
                <a:moveTo>
                  <a:pt x="3826" y="26290"/>
                </a:moveTo>
                <a:cubicBezTo>
                  <a:pt x="1334" y="22682"/>
                  <a:pt x="0" y="18401"/>
                  <a:pt x="0" y="14017"/>
                </a:cubicBezTo>
                <a:cubicBezTo>
                  <a:pt x="-1" y="8878"/>
                  <a:pt x="1831" y="3909"/>
                  <a:pt x="5165" y="-1"/>
                </a:cubicBezTo>
                <a:lnTo>
                  <a:pt x="21600" y="14017"/>
                </a:lnTo>
                <a:lnTo>
                  <a:pt x="3826" y="26290"/>
                </a:lnTo>
                <a:close/>
              </a:path>
            </a:pathLst>
          </a:custGeom>
          <a:noFill/>
          <a:ln w="38100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4" name="Arc 105"/>
          <p:cNvSpPr>
            <a:spLocks/>
          </p:cNvSpPr>
          <p:nvPr/>
        </p:nvSpPr>
        <p:spPr bwMode="auto">
          <a:xfrm rot="8746341">
            <a:off x="7183366" y="5684005"/>
            <a:ext cx="452437" cy="334963"/>
          </a:xfrm>
          <a:custGeom>
            <a:avLst/>
            <a:gdLst>
              <a:gd name="T0" fmla="*/ 2147483647 w 21600"/>
              <a:gd name="T1" fmla="*/ 2147483647 h 26291"/>
              <a:gd name="T2" fmla="*/ 2147483647 w 21600"/>
              <a:gd name="T3" fmla="*/ 0 h 26291"/>
              <a:gd name="T4" fmla="*/ 2147483647 w 21600"/>
              <a:gd name="T5" fmla="*/ 2147483647 h 26291"/>
              <a:gd name="T6" fmla="*/ 0 60000 65536"/>
              <a:gd name="T7" fmla="*/ 0 60000 65536"/>
              <a:gd name="T8" fmla="*/ 0 60000 65536"/>
              <a:gd name="T9" fmla="*/ 0 w 21600"/>
              <a:gd name="T10" fmla="*/ 0 h 26291"/>
              <a:gd name="T11" fmla="*/ 21600 w 21600"/>
              <a:gd name="T12" fmla="*/ 26291 h 2629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6291" fill="none" extrusionOk="0">
                <a:moveTo>
                  <a:pt x="3826" y="26290"/>
                </a:moveTo>
                <a:cubicBezTo>
                  <a:pt x="1334" y="22682"/>
                  <a:pt x="0" y="18401"/>
                  <a:pt x="0" y="14017"/>
                </a:cubicBezTo>
                <a:cubicBezTo>
                  <a:pt x="-1" y="8878"/>
                  <a:pt x="1831" y="3909"/>
                  <a:pt x="5165" y="-1"/>
                </a:cubicBezTo>
              </a:path>
              <a:path w="21600" h="26291" stroke="0" extrusionOk="0">
                <a:moveTo>
                  <a:pt x="3826" y="26290"/>
                </a:moveTo>
                <a:cubicBezTo>
                  <a:pt x="1334" y="22682"/>
                  <a:pt x="0" y="18401"/>
                  <a:pt x="0" y="14017"/>
                </a:cubicBezTo>
                <a:cubicBezTo>
                  <a:pt x="-1" y="8878"/>
                  <a:pt x="1831" y="3909"/>
                  <a:pt x="5165" y="-1"/>
                </a:cubicBezTo>
                <a:lnTo>
                  <a:pt x="21600" y="14017"/>
                </a:lnTo>
                <a:lnTo>
                  <a:pt x="3826" y="26290"/>
                </a:lnTo>
                <a:close/>
              </a:path>
            </a:pathLst>
          </a:custGeom>
          <a:noFill/>
          <a:ln w="38100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6" name="Arc 96"/>
          <p:cNvSpPr>
            <a:spLocks/>
          </p:cNvSpPr>
          <p:nvPr/>
        </p:nvSpPr>
        <p:spPr bwMode="auto">
          <a:xfrm rot="15505884">
            <a:off x="5624577" y="4252078"/>
            <a:ext cx="452439" cy="334962"/>
          </a:xfrm>
          <a:custGeom>
            <a:avLst/>
            <a:gdLst>
              <a:gd name="T0" fmla="*/ 2147483647 w 21600"/>
              <a:gd name="T1" fmla="*/ 2147483647 h 26291"/>
              <a:gd name="T2" fmla="*/ 2147483647 w 21600"/>
              <a:gd name="T3" fmla="*/ 0 h 26291"/>
              <a:gd name="T4" fmla="*/ 2147483647 w 21600"/>
              <a:gd name="T5" fmla="*/ 2147483647 h 26291"/>
              <a:gd name="T6" fmla="*/ 0 60000 65536"/>
              <a:gd name="T7" fmla="*/ 0 60000 65536"/>
              <a:gd name="T8" fmla="*/ 0 60000 65536"/>
              <a:gd name="T9" fmla="*/ 0 w 21600"/>
              <a:gd name="T10" fmla="*/ 0 h 26291"/>
              <a:gd name="T11" fmla="*/ 21600 w 21600"/>
              <a:gd name="T12" fmla="*/ 26291 h 2629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6291" fill="none" extrusionOk="0">
                <a:moveTo>
                  <a:pt x="3826" y="26290"/>
                </a:moveTo>
                <a:cubicBezTo>
                  <a:pt x="1334" y="22682"/>
                  <a:pt x="0" y="18401"/>
                  <a:pt x="0" y="14017"/>
                </a:cubicBezTo>
                <a:cubicBezTo>
                  <a:pt x="-1" y="8878"/>
                  <a:pt x="1831" y="3909"/>
                  <a:pt x="5165" y="-1"/>
                </a:cubicBezTo>
              </a:path>
              <a:path w="21600" h="26291" stroke="0" extrusionOk="0">
                <a:moveTo>
                  <a:pt x="3826" y="26290"/>
                </a:moveTo>
                <a:cubicBezTo>
                  <a:pt x="1334" y="22682"/>
                  <a:pt x="0" y="18401"/>
                  <a:pt x="0" y="14017"/>
                </a:cubicBezTo>
                <a:cubicBezTo>
                  <a:pt x="-1" y="8878"/>
                  <a:pt x="1831" y="3909"/>
                  <a:pt x="5165" y="-1"/>
                </a:cubicBezTo>
                <a:lnTo>
                  <a:pt x="21600" y="14017"/>
                </a:lnTo>
                <a:lnTo>
                  <a:pt x="3826" y="26290"/>
                </a:lnTo>
                <a:close/>
              </a:path>
            </a:pathLst>
          </a:custGeom>
          <a:noFill/>
          <a:ln w="38100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7" name="Line 98"/>
          <p:cNvSpPr>
            <a:spLocks noChangeShapeType="1"/>
          </p:cNvSpPr>
          <p:nvPr/>
        </p:nvSpPr>
        <p:spPr bwMode="auto">
          <a:xfrm>
            <a:off x="5903958" y="4499728"/>
            <a:ext cx="0" cy="30480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1" name="Arc 104"/>
          <p:cNvSpPr>
            <a:spLocks/>
          </p:cNvSpPr>
          <p:nvPr/>
        </p:nvSpPr>
        <p:spPr bwMode="auto">
          <a:xfrm rot="15838337">
            <a:off x="7555118" y="4586891"/>
            <a:ext cx="452439" cy="334962"/>
          </a:xfrm>
          <a:custGeom>
            <a:avLst/>
            <a:gdLst>
              <a:gd name="T0" fmla="*/ 2147483647 w 21600"/>
              <a:gd name="T1" fmla="*/ 2147483647 h 26291"/>
              <a:gd name="T2" fmla="*/ 2147483647 w 21600"/>
              <a:gd name="T3" fmla="*/ 0 h 26291"/>
              <a:gd name="T4" fmla="*/ 2147483647 w 21600"/>
              <a:gd name="T5" fmla="*/ 2147483647 h 26291"/>
              <a:gd name="T6" fmla="*/ 0 60000 65536"/>
              <a:gd name="T7" fmla="*/ 0 60000 65536"/>
              <a:gd name="T8" fmla="*/ 0 60000 65536"/>
              <a:gd name="T9" fmla="*/ 0 w 21600"/>
              <a:gd name="T10" fmla="*/ 0 h 26291"/>
              <a:gd name="T11" fmla="*/ 21600 w 21600"/>
              <a:gd name="T12" fmla="*/ 26291 h 2629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6291" fill="none" extrusionOk="0">
                <a:moveTo>
                  <a:pt x="3826" y="26290"/>
                </a:moveTo>
                <a:cubicBezTo>
                  <a:pt x="1334" y="22682"/>
                  <a:pt x="0" y="18401"/>
                  <a:pt x="0" y="14017"/>
                </a:cubicBezTo>
                <a:cubicBezTo>
                  <a:pt x="-1" y="8878"/>
                  <a:pt x="1831" y="3909"/>
                  <a:pt x="5165" y="-1"/>
                </a:cubicBezTo>
              </a:path>
              <a:path w="21600" h="26291" stroke="0" extrusionOk="0">
                <a:moveTo>
                  <a:pt x="3826" y="26290"/>
                </a:moveTo>
                <a:cubicBezTo>
                  <a:pt x="1334" y="22682"/>
                  <a:pt x="0" y="18401"/>
                  <a:pt x="0" y="14017"/>
                </a:cubicBezTo>
                <a:cubicBezTo>
                  <a:pt x="-1" y="8878"/>
                  <a:pt x="1831" y="3909"/>
                  <a:pt x="5165" y="-1"/>
                </a:cubicBezTo>
                <a:lnTo>
                  <a:pt x="21600" y="14017"/>
                </a:lnTo>
                <a:lnTo>
                  <a:pt x="3826" y="26290"/>
                </a:lnTo>
                <a:close/>
              </a:path>
            </a:pathLst>
          </a:custGeom>
          <a:noFill/>
          <a:ln w="38100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2" name="Line 106"/>
          <p:cNvSpPr>
            <a:spLocks noChangeShapeType="1"/>
          </p:cNvSpPr>
          <p:nvPr/>
        </p:nvSpPr>
        <p:spPr bwMode="auto">
          <a:xfrm>
            <a:off x="7817035" y="4807555"/>
            <a:ext cx="0" cy="30480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5581057" y="4890335"/>
            <a:ext cx="125306" cy="11245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>
            <a:off x="7530631" y="5152527"/>
            <a:ext cx="125306" cy="11245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 flipV="1">
            <a:off x="5421982" y="5458354"/>
            <a:ext cx="45719" cy="6095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5" name="Arc 97"/>
          <p:cNvSpPr>
            <a:spLocks/>
          </p:cNvSpPr>
          <p:nvPr/>
        </p:nvSpPr>
        <p:spPr bwMode="auto">
          <a:xfrm rot="8809680">
            <a:off x="5235804" y="5347013"/>
            <a:ext cx="452438" cy="334963"/>
          </a:xfrm>
          <a:custGeom>
            <a:avLst/>
            <a:gdLst>
              <a:gd name="T0" fmla="*/ 2147483647 w 21600"/>
              <a:gd name="T1" fmla="*/ 2147483647 h 26291"/>
              <a:gd name="T2" fmla="*/ 2147483647 w 21600"/>
              <a:gd name="T3" fmla="*/ 0 h 26291"/>
              <a:gd name="T4" fmla="*/ 2147483647 w 21600"/>
              <a:gd name="T5" fmla="*/ 2147483647 h 26291"/>
              <a:gd name="T6" fmla="*/ 0 60000 65536"/>
              <a:gd name="T7" fmla="*/ 0 60000 65536"/>
              <a:gd name="T8" fmla="*/ 0 60000 65536"/>
              <a:gd name="T9" fmla="*/ 0 w 21600"/>
              <a:gd name="T10" fmla="*/ 0 h 26291"/>
              <a:gd name="T11" fmla="*/ 21600 w 21600"/>
              <a:gd name="T12" fmla="*/ 26291 h 2629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6291" fill="none" extrusionOk="0">
                <a:moveTo>
                  <a:pt x="3826" y="26290"/>
                </a:moveTo>
                <a:cubicBezTo>
                  <a:pt x="1334" y="22682"/>
                  <a:pt x="0" y="18401"/>
                  <a:pt x="0" y="14017"/>
                </a:cubicBezTo>
                <a:cubicBezTo>
                  <a:pt x="-1" y="8878"/>
                  <a:pt x="1831" y="3909"/>
                  <a:pt x="5165" y="-1"/>
                </a:cubicBezTo>
              </a:path>
              <a:path w="21600" h="26291" stroke="0" extrusionOk="0">
                <a:moveTo>
                  <a:pt x="3826" y="26290"/>
                </a:moveTo>
                <a:cubicBezTo>
                  <a:pt x="1334" y="22682"/>
                  <a:pt x="0" y="18401"/>
                  <a:pt x="0" y="14017"/>
                </a:cubicBezTo>
                <a:cubicBezTo>
                  <a:pt x="-1" y="8878"/>
                  <a:pt x="1831" y="3909"/>
                  <a:pt x="5165" y="-1"/>
                </a:cubicBezTo>
                <a:lnTo>
                  <a:pt x="21600" y="14017"/>
                </a:lnTo>
                <a:lnTo>
                  <a:pt x="3826" y="26290"/>
                </a:lnTo>
                <a:close/>
              </a:path>
            </a:pathLst>
          </a:custGeom>
          <a:noFill/>
          <a:ln w="38100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69" name="Picture 23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28800" y="5305457"/>
            <a:ext cx="228600" cy="409575"/>
          </a:xfrm>
          <a:prstGeom prst="rect">
            <a:avLst/>
          </a:prstGeom>
          <a:noFill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2" name="Rectangular Callout 71"/>
              <p:cNvSpPr/>
              <p:nvPr/>
            </p:nvSpPr>
            <p:spPr>
              <a:xfrm>
                <a:off x="457200" y="3124200"/>
                <a:ext cx="8305800" cy="838200"/>
              </a:xfrm>
              <a:prstGeom prst="wedgeRectCallout">
                <a:avLst>
                  <a:gd name="adj1" fmla="val -7490"/>
                  <a:gd name="adj2" fmla="val 270541"/>
                </a:avLst>
              </a:prstGeom>
              <a:solidFill>
                <a:srgbClr val="FFFF00"/>
              </a:solidFill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200">
                    <a:solidFill>
                      <a:srgbClr val="FF0000"/>
                    </a:solidFill>
                    <a:latin typeface="Times New Roman" pitchFamily="18" charset="0"/>
                    <a:ea typeface="Cambria Math"/>
                    <a:cs typeface="Times New Roman" pitchFamily="18" charset="0"/>
                  </a:rPr>
                  <a:t>∆</a:t>
                </a:r>
                <a:r>
                  <a:rPr lang="en-US" sz="2200" i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A’B’C’ </a:t>
                </a:r>
                <a:r>
                  <a:rPr lang="en-US" sz="2200">
                    <a:solidFill>
                      <a:srgbClr val="FF0000"/>
                    </a:solidFill>
                    <a:latin typeface="Times New Roman" pitchFamily="18" charset="0"/>
                    <a:ea typeface="Yu Gothic UI Semilight"/>
                    <a:cs typeface="Times New Roman" pitchFamily="18" charset="0"/>
                  </a:rPr>
                  <a:t>và  </a:t>
                </a:r>
                <a:r>
                  <a:rPr lang="en-US" sz="2200">
                    <a:solidFill>
                      <a:srgbClr val="FF0000"/>
                    </a:solidFill>
                    <a:latin typeface="Times New Roman" pitchFamily="18" charset="0"/>
                    <a:ea typeface="Cambria Math"/>
                    <a:cs typeface="Times New Roman" pitchFamily="18" charset="0"/>
                  </a:rPr>
                  <a:t>∆</a:t>
                </a:r>
                <a:r>
                  <a:rPr lang="en-US" sz="2200" i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ABC có: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2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𝐴</m:t>
                        </m:r>
                        <m:r>
                          <a:rPr lang="en-US" sz="22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′</m:t>
                        </m:r>
                      </m:e>
                    </m:acc>
                    <m:r>
                      <a:rPr lang="en-US" sz="2200" i="1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2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𝐴</m:t>
                        </m:r>
                      </m:e>
                    </m:acc>
                  </m:oMath>
                </a14:m>
                <a:r>
                  <a:rPr lang="en-US" sz="2200">
                    <a:solidFill>
                      <a:srgbClr val="FF0000"/>
                    </a:solidFill>
                    <a:cs typeface="Times New Roman" pitchFamily="18" charset="0"/>
                  </a:rPr>
                  <a:t>;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2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22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𝐵</m:t>
                        </m:r>
                        <m:r>
                          <a:rPr lang="en-US" sz="22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′</m:t>
                        </m:r>
                      </m:e>
                    </m:acc>
                    <m:r>
                      <a:rPr lang="en-US" sz="2200" i="1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2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𝐵</m:t>
                        </m:r>
                      </m:e>
                    </m:acc>
                  </m:oMath>
                </a14:m>
                <a:endParaRPr lang="en-US" sz="22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72" name="Rectangular Callout 7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3124200"/>
                <a:ext cx="8305800" cy="838200"/>
              </a:xfrm>
              <a:prstGeom prst="wedgeRectCallout">
                <a:avLst>
                  <a:gd name="adj1" fmla="val -7490"/>
                  <a:gd name="adj2" fmla="val 270541"/>
                </a:avLst>
              </a:prstGeom>
              <a:blipFill rotWithShape="1">
                <a:blip r:embed="rId11"/>
                <a:stretch>
                  <a:fillRect/>
                </a:stretch>
              </a:blipFill>
              <a:ln w="12700"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27171263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3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3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 animBg="1"/>
      <p:bldP spid="79" grpId="1" animBg="1"/>
      <p:bldP spid="7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68300" y="609634"/>
            <a:ext cx="149271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400" b="1" i="1" u="sng">
                <a:solidFill>
                  <a:srgbClr val="FF0000"/>
                </a:solidFill>
                <a:cs typeface="Times New Roman" pitchFamily="18" charset="0"/>
              </a:rPr>
              <a:t>1. Định </a:t>
            </a:r>
            <a:r>
              <a:rPr lang="en-US" sz="2400" b="1" i="1" u="sng" err="1">
                <a:solidFill>
                  <a:srgbClr val="FF0000"/>
                </a:solidFill>
                <a:cs typeface="Times New Roman" pitchFamily="18" charset="0"/>
              </a:rPr>
              <a:t>lí</a:t>
            </a:r>
            <a:r>
              <a:rPr lang="en-US" sz="2400" b="1" i="1" u="sng">
                <a:solidFill>
                  <a:srgbClr val="FF0000"/>
                </a:solidFill>
                <a:cs typeface="Times New Roman" pitchFamily="18" charset="0"/>
              </a:rPr>
              <a:t>: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50702" y="3059242"/>
            <a:ext cx="8716634" cy="2528890"/>
            <a:chOff x="350700" y="2294429"/>
            <a:chExt cx="8716634" cy="1896668"/>
          </a:xfrm>
        </p:grpSpPr>
        <p:grpSp>
          <p:nvGrpSpPr>
            <p:cNvPr id="4" name="Group 71"/>
            <p:cNvGrpSpPr/>
            <p:nvPr/>
          </p:nvGrpSpPr>
          <p:grpSpPr>
            <a:xfrm>
              <a:off x="5257799" y="2294429"/>
              <a:ext cx="3809535" cy="1724717"/>
              <a:chOff x="4948849" y="1731606"/>
              <a:chExt cx="3809535" cy="1724717"/>
            </a:xfrm>
          </p:grpSpPr>
          <p:grpSp>
            <p:nvGrpSpPr>
              <p:cNvPr id="6" name="Group 6"/>
              <p:cNvGrpSpPr/>
              <p:nvPr/>
            </p:nvGrpSpPr>
            <p:grpSpPr>
              <a:xfrm>
                <a:off x="4948849" y="1731606"/>
                <a:ext cx="3809535" cy="1724717"/>
                <a:chOff x="4571999" y="1731606"/>
                <a:chExt cx="3809535" cy="1724717"/>
              </a:xfrm>
            </p:grpSpPr>
            <p:grpSp>
              <p:nvGrpSpPr>
                <p:cNvPr id="7" name="Group 7"/>
                <p:cNvGrpSpPr/>
                <p:nvPr/>
              </p:nvGrpSpPr>
              <p:grpSpPr>
                <a:xfrm>
                  <a:off x="4571999" y="1731606"/>
                  <a:ext cx="3717617" cy="1724717"/>
                  <a:chOff x="4571999" y="1731606"/>
                  <a:chExt cx="3717617" cy="1724717"/>
                </a:xfrm>
              </p:grpSpPr>
              <p:cxnSp>
                <p:nvCxnSpPr>
                  <p:cNvPr id="10" name="Straight Connector 9"/>
                  <p:cNvCxnSpPr/>
                  <p:nvPr/>
                </p:nvCxnSpPr>
                <p:spPr>
                  <a:xfrm>
                    <a:off x="4571999" y="2758806"/>
                    <a:ext cx="3505200" cy="0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" name="Straight Connector 10"/>
                  <p:cNvCxnSpPr/>
                  <p:nvPr/>
                </p:nvCxnSpPr>
                <p:spPr>
                  <a:xfrm>
                    <a:off x="5216842" y="1731606"/>
                    <a:ext cx="40957" cy="1724717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2" name="TextBox 11"/>
                  <p:cNvSpPr txBox="1"/>
                  <p:nvPr/>
                </p:nvSpPr>
                <p:spPr>
                  <a:xfrm>
                    <a:off x="4724399" y="2190750"/>
                    <a:ext cx="595035" cy="34624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2400">
                        <a:solidFill>
                          <a:prstClr val="black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GT</a:t>
                    </a:r>
                  </a:p>
                </p:txBody>
              </p:sp>
              <p:sp>
                <p:nvSpPr>
                  <p:cNvPr id="13" name="TextBox 12"/>
                  <p:cNvSpPr txBox="1"/>
                  <p:nvPr/>
                </p:nvSpPr>
                <p:spPr>
                  <a:xfrm>
                    <a:off x="4724399" y="2912761"/>
                    <a:ext cx="595035" cy="34624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2400">
                        <a:solidFill>
                          <a:prstClr val="black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KL</a:t>
                    </a:r>
                  </a:p>
                </p:txBody>
              </p:sp>
              <p:sp>
                <p:nvSpPr>
                  <p:cNvPr id="14" name="Rectangle 13"/>
                  <p:cNvSpPr/>
                  <p:nvPr/>
                </p:nvSpPr>
                <p:spPr>
                  <a:xfrm>
                    <a:off x="5333999" y="1731606"/>
                    <a:ext cx="2955617" cy="346249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2400">
                        <a:solidFill>
                          <a:prstClr val="black"/>
                        </a:solidFill>
                        <a:latin typeface="Times New Roman" pitchFamily="18" charset="0"/>
                        <a:ea typeface="Cambria Math"/>
                        <a:cs typeface="Times New Roman" pitchFamily="18" charset="0"/>
                      </a:rPr>
                      <a:t>∆</a:t>
                    </a:r>
                    <a:r>
                      <a:rPr lang="en-US" sz="2400" i="1">
                        <a:solidFill>
                          <a:prstClr val="black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A’B’C’ </a:t>
                    </a:r>
                    <a:r>
                      <a:rPr lang="en-US" sz="2400" i="1" err="1">
                        <a:solidFill>
                          <a:prstClr val="black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và</a:t>
                    </a:r>
                    <a:r>
                      <a:rPr lang="en-US" sz="2400" i="1">
                        <a:solidFill>
                          <a:prstClr val="black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en-US" sz="2400">
                        <a:solidFill>
                          <a:prstClr val="black"/>
                        </a:solidFill>
                        <a:latin typeface="Times New Roman" pitchFamily="18" charset="0"/>
                        <a:ea typeface="Cambria Math"/>
                        <a:cs typeface="Times New Roman" pitchFamily="18" charset="0"/>
                      </a:rPr>
                      <a:t>∆</a:t>
                    </a:r>
                    <a:r>
                      <a:rPr lang="en-US" sz="2400" i="1">
                        <a:solidFill>
                          <a:prstClr val="black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ABC có</a:t>
                    </a:r>
                    <a:r>
                      <a:rPr lang="en-US" sz="2400">
                        <a:solidFill>
                          <a:prstClr val="black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:</a:t>
                    </a:r>
                    <a:r>
                      <a:rPr lang="en-US" sz="2400" i="1">
                        <a:solidFill>
                          <a:prstClr val="black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endParaRPr lang="en-US" sz="240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  <p:sp>
              <p:nvSpPr>
                <p:cNvPr id="9" name="Rectangle 8"/>
                <p:cNvSpPr/>
                <p:nvPr/>
              </p:nvSpPr>
              <p:spPr>
                <a:xfrm>
                  <a:off x="5257795" y="2915091"/>
                  <a:ext cx="3123739" cy="34624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sz="2400">
                      <a:solidFill>
                        <a:prstClr val="black"/>
                      </a:solidFill>
                      <a:latin typeface="Times New Roman" pitchFamily="18" charset="0"/>
                      <a:ea typeface="Cambria Math"/>
                      <a:cs typeface="Times New Roman" pitchFamily="18" charset="0"/>
                    </a:rPr>
                    <a:t>∆</a:t>
                  </a:r>
                  <a:r>
                    <a:rPr lang="en-US" sz="240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A’B’C’ </a:t>
                  </a:r>
                  <a:r>
                    <a:rPr lang="en-US" sz="2400">
                      <a:solidFill>
                        <a:prstClr val="black"/>
                      </a:solidFill>
                      <a:latin typeface="Times New Roman" pitchFamily="18" charset="0"/>
                      <a:ea typeface="Yu Gothic UI Semilight" panose="020B0400000000000000" pitchFamily="34" charset="-128"/>
                      <a:cs typeface="Times New Roman" pitchFamily="18" charset="0"/>
                    </a:rPr>
                    <a:t>∽ </a:t>
                  </a:r>
                  <a:r>
                    <a:rPr lang="en-US" sz="2400">
                      <a:solidFill>
                        <a:prstClr val="black"/>
                      </a:solidFill>
                      <a:latin typeface="Times New Roman" pitchFamily="18" charset="0"/>
                      <a:ea typeface="Cambria Math"/>
                      <a:cs typeface="Times New Roman" pitchFamily="18" charset="0"/>
                    </a:rPr>
                    <a:t>∆</a:t>
                  </a:r>
                  <a:r>
                    <a:rPr lang="en-US" sz="240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ABC (g.g)</a:t>
                  </a:r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" name="Rectangle 15"/>
                  <p:cNvSpPr/>
                  <p:nvPr/>
                </p:nvSpPr>
                <p:spPr>
                  <a:xfrm>
                    <a:off x="5863249" y="2156911"/>
                    <a:ext cx="2344424" cy="376546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acc>
                          <m:accPr>
                            <m:chr m:val="̂"/>
                            <m:ctrlPr>
                              <a:rPr lang="en-GB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  <m:t>𝐴</m:t>
                            </m:r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  <m:t>′</m:t>
                            </m:r>
                          </m:e>
                        </m:acc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=</m:t>
                        </m:r>
                        <m:acc>
                          <m:accPr>
                            <m:chr m:val="̂"/>
                            <m:ctrlP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</m:acc>
                      </m:oMath>
                    </a14:m>
                    <a:r>
                      <a:rPr lang="en-US" sz="2400">
                        <a:solidFill>
                          <a:prstClr val="black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;  </a:t>
                    </a:r>
                    <a14:m>
                      <m:oMath xmlns:m="http://schemas.openxmlformats.org/officeDocument/2006/math">
                        <m:acc>
                          <m:accPr>
                            <m:chr m:val="̂"/>
                            <m:ctrlPr>
                              <a:rPr lang="en-GB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  <m:t>𝐵</m:t>
                            </m:r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  <m:t>′</m:t>
                            </m:r>
                          </m:e>
                        </m:acc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=</m:t>
                        </m:r>
                        <m:acc>
                          <m:accPr>
                            <m:chr m:val="̂"/>
                            <m:ctrlP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e>
                        </m:acc>
                      </m:oMath>
                    </a14:m>
                    <a:endParaRPr lang="en-US" sz="240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16" name="Rectangle 15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863249" y="2156911"/>
                    <a:ext cx="2344424" cy="376546"/>
                  </a:xfrm>
                  <a:prstGeom prst="rect">
                    <a:avLst/>
                  </a:prstGeom>
                  <a:blipFill rotWithShape="1">
                    <a:blip r:embed="rId2"/>
                    <a:stretch>
                      <a:fillRect t="-1220" b="-28049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8" name="Group 116"/>
            <p:cNvGrpSpPr/>
            <p:nvPr/>
          </p:nvGrpSpPr>
          <p:grpSpPr>
            <a:xfrm>
              <a:off x="350700" y="2521047"/>
              <a:ext cx="4637829" cy="1670050"/>
              <a:chOff x="981459" y="856956"/>
              <a:chExt cx="6853238" cy="1534627"/>
            </a:xfrm>
          </p:grpSpPr>
          <p:grpSp>
            <p:nvGrpSpPr>
              <p:cNvPr id="15" name="Group 76"/>
              <p:cNvGrpSpPr>
                <a:grpSpLocks/>
              </p:cNvGrpSpPr>
              <p:nvPr/>
            </p:nvGrpSpPr>
            <p:grpSpPr bwMode="auto">
              <a:xfrm>
                <a:off x="981459" y="856956"/>
                <a:ext cx="6853238" cy="1534627"/>
                <a:chOff x="528" y="1191"/>
                <a:chExt cx="4317" cy="1288"/>
              </a:xfrm>
            </p:grpSpPr>
            <p:grpSp>
              <p:nvGrpSpPr>
                <p:cNvPr id="17" name="Group 77"/>
                <p:cNvGrpSpPr>
                  <a:grpSpLocks/>
                </p:cNvGrpSpPr>
                <p:nvPr/>
              </p:nvGrpSpPr>
              <p:grpSpPr bwMode="auto">
                <a:xfrm>
                  <a:off x="3311" y="1191"/>
                  <a:ext cx="1534" cy="874"/>
                  <a:chOff x="2105" y="441"/>
                  <a:chExt cx="1226" cy="693"/>
                </a:xfrm>
              </p:grpSpPr>
              <p:sp>
                <p:nvSpPr>
                  <p:cNvPr id="136" name="Line 78"/>
                  <p:cNvSpPr>
                    <a:spLocks noChangeShapeType="1"/>
                  </p:cNvSpPr>
                  <p:nvPr/>
                </p:nvSpPr>
                <p:spPr bwMode="auto">
                  <a:xfrm>
                    <a:off x="2213" y="977"/>
                    <a:ext cx="906" cy="0"/>
                  </a:xfrm>
                  <a:prstGeom prst="line">
                    <a:avLst/>
                  </a:prstGeom>
                  <a:noFill/>
                  <a:ln w="28575">
                    <a:solidFill>
                      <a:srgbClr val="FF0066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 sz="240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137" name="Line 8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213" y="647"/>
                    <a:ext cx="312" cy="330"/>
                  </a:xfrm>
                  <a:prstGeom prst="line">
                    <a:avLst/>
                  </a:prstGeom>
                  <a:noFill/>
                  <a:ln w="28575">
                    <a:solidFill>
                      <a:srgbClr val="FF0066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 sz="240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138" name="Line 82"/>
                  <p:cNvSpPr>
                    <a:spLocks noChangeShapeType="1"/>
                  </p:cNvSpPr>
                  <p:nvPr/>
                </p:nvSpPr>
                <p:spPr bwMode="auto">
                  <a:xfrm>
                    <a:off x="2525" y="647"/>
                    <a:ext cx="594" cy="330"/>
                  </a:xfrm>
                  <a:prstGeom prst="line">
                    <a:avLst/>
                  </a:prstGeom>
                  <a:noFill/>
                  <a:ln w="28575">
                    <a:solidFill>
                      <a:srgbClr val="FF0066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 sz="240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139" name="Oval 84"/>
                  <p:cNvSpPr>
                    <a:spLocks noChangeArrowheads="1"/>
                  </p:cNvSpPr>
                  <p:nvPr/>
                </p:nvSpPr>
                <p:spPr bwMode="auto">
                  <a:xfrm>
                    <a:off x="2201" y="965"/>
                    <a:ext cx="24" cy="24"/>
                  </a:xfrm>
                  <a:prstGeom prst="ellipse">
                    <a:avLst/>
                  </a:prstGeom>
                  <a:solidFill>
                    <a:srgbClr val="FFFFFF"/>
                  </a:solidFill>
                  <a:ln w="0">
                    <a:solidFill>
                      <a:srgbClr val="FF0066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240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140" name="Rectangle 85"/>
                  <p:cNvSpPr>
                    <a:spLocks noChangeArrowheads="1"/>
                  </p:cNvSpPr>
                  <p:nvPr/>
                </p:nvSpPr>
                <p:spPr bwMode="auto">
                  <a:xfrm>
                    <a:off x="2105" y="965"/>
                    <a:ext cx="194" cy="16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240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B'</a:t>
                    </a:r>
                    <a:endParaRPr lang="en-US" sz="240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141" name="Oval 86"/>
                  <p:cNvSpPr>
                    <a:spLocks noChangeArrowheads="1"/>
                  </p:cNvSpPr>
                  <p:nvPr/>
                </p:nvSpPr>
                <p:spPr bwMode="auto">
                  <a:xfrm>
                    <a:off x="3107" y="965"/>
                    <a:ext cx="24" cy="24"/>
                  </a:xfrm>
                  <a:prstGeom prst="ellipse">
                    <a:avLst/>
                  </a:prstGeom>
                  <a:solidFill>
                    <a:srgbClr val="FFFFFF"/>
                  </a:solidFill>
                  <a:ln w="0">
                    <a:solidFill>
                      <a:srgbClr val="FF0066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240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142" name="Rectangle 87"/>
                  <p:cNvSpPr>
                    <a:spLocks noChangeArrowheads="1"/>
                  </p:cNvSpPr>
                  <p:nvPr/>
                </p:nvSpPr>
                <p:spPr bwMode="auto">
                  <a:xfrm>
                    <a:off x="3137" y="965"/>
                    <a:ext cx="194" cy="16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240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C'</a:t>
                    </a:r>
                    <a:endParaRPr lang="en-US" sz="240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143" name="Oval 88"/>
                  <p:cNvSpPr>
                    <a:spLocks noChangeArrowheads="1"/>
                  </p:cNvSpPr>
                  <p:nvPr/>
                </p:nvSpPr>
                <p:spPr bwMode="auto">
                  <a:xfrm>
                    <a:off x="2513" y="635"/>
                    <a:ext cx="24" cy="24"/>
                  </a:xfrm>
                  <a:prstGeom prst="ellipse">
                    <a:avLst/>
                  </a:prstGeom>
                  <a:solidFill>
                    <a:srgbClr val="FFFFFF"/>
                  </a:solidFill>
                  <a:ln w="0">
                    <a:solidFill>
                      <a:srgbClr val="FF0066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240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144" name="Rectangle 89"/>
                  <p:cNvSpPr>
                    <a:spLocks noChangeArrowheads="1"/>
                  </p:cNvSpPr>
                  <p:nvPr/>
                </p:nvSpPr>
                <p:spPr bwMode="auto">
                  <a:xfrm>
                    <a:off x="2465" y="441"/>
                    <a:ext cx="207" cy="16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240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A'</a:t>
                    </a:r>
                    <a:endParaRPr lang="en-US" sz="240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  <p:grpSp>
              <p:nvGrpSpPr>
                <p:cNvPr id="18" name="Group 90"/>
                <p:cNvGrpSpPr>
                  <a:grpSpLocks/>
                </p:cNvGrpSpPr>
                <p:nvPr/>
              </p:nvGrpSpPr>
              <p:grpSpPr bwMode="auto">
                <a:xfrm>
                  <a:off x="528" y="1200"/>
                  <a:ext cx="2609" cy="1279"/>
                  <a:chOff x="537" y="1485"/>
                  <a:chExt cx="2609" cy="1279"/>
                </a:xfrm>
              </p:grpSpPr>
              <p:sp>
                <p:nvSpPr>
                  <p:cNvPr id="127" name="Line 92"/>
                  <p:cNvSpPr>
                    <a:spLocks noChangeShapeType="1"/>
                  </p:cNvSpPr>
                  <p:nvPr/>
                </p:nvSpPr>
                <p:spPr bwMode="auto">
                  <a:xfrm>
                    <a:off x="642" y="2557"/>
                    <a:ext cx="2276" cy="0"/>
                  </a:xfrm>
                  <a:prstGeom prst="line">
                    <a:avLst/>
                  </a:prstGeom>
                  <a:noFill/>
                  <a:ln w="28575">
                    <a:solidFill>
                      <a:srgbClr val="00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 sz="240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128" name="Line 9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633" y="1737"/>
                    <a:ext cx="789" cy="824"/>
                  </a:xfrm>
                  <a:prstGeom prst="line">
                    <a:avLst/>
                  </a:prstGeom>
                  <a:noFill/>
                  <a:ln w="28575">
                    <a:solidFill>
                      <a:srgbClr val="00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 sz="240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129" name="Line 95"/>
                  <p:cNvSpPr>
                    <a:spLocks noChangeShapeType="1"/>
                  </p:cNvSpPr>
                  <p:nvPr/>
                </p:nvSpPr>
                <p:spPr bwMode="auto">
                  <a:xfrm>
                    <a:off x="1431" y="1733"/>
                    <a:ext cx="1487" cy="824"/>
                  </a:xfrm>
                  <a:prstGeom prst="line">
                    <a:avLst/>
                  </a:prstGeom>
                  <a:noFill/>
                  <a:ln w="28575">
                    <a:solidFill>
                      <a:srgbClr val="00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 sz="240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130" name="Oval 98"/>
                  <p:cNvSpPr>
                    <a:spLocks noChangeArrowheads="1"/>
                  </p:cNvSpPr>
                  <p:nvPr/>
                </p:nvSpPr>
                <p:spPr bwMode="auto">
                  <a:xfrm>
                    <a:off x="627" y="2542"/>
                    <a:ext cx="30" cy="3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0">
                    <a:solidFill>
                      <a:srgbClr val="01010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240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131" name="Rectangle 99"/>
                  <p:cNvSpPr>
                    <a:spLocks noChangeArrowheads="1"/>
                  </p:cNvSpPr>
                  <p:nvPr/>
                </p:nvSpPr>
                <p:spPr bwMode="auto">
                  <a:xfrm>
                    <a:off x="537" y="2550"/>
                    <a:ext cx="191" cy="21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240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B</a:t>
                    </a:r>
                    <a:endParaRPr lang="en-US" sz="240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132" name="Oval 100"/>
                  <p:cNvSpPr>
                    <a:spLocks noChangeArrowheads="1"/>
                  </p:cNvSpPr>
                  <p:nvPr/>
                </p:nvSpPr>
                <p:spPr bwMode="auto">
                  <a:xfrm>
                    <a:off x="2903" y="2542"/>
                    <a:ext cx="30" cy="3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0">
                    <a:solidFill>
                      <a:srgbClr val="01010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240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133" name="Rectangle 101"/>
                  <p:cNvSpPr>
                    <a:spLocks noChangeArrowheads="1"/>
                  </p:cNvSpPr>
                  <p:nvPr/>
                </p:nvSpPr>
                <p:spPr bwMode="auto">
                  <a:xfrm>
                    <a:off x="2955" y="2542"/>
                    <a:ext cx="191" cy="21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240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C</a:t>
                    </a:r>
                    <a:endParaRPr lang="en-US" sz="240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134" name="Oval 102"/>
                  <p:cNvSpPr>
                    <a:spLocks noChangeArrowheads="1"/>
                  </p:cNvSpPr>
                  <p:nvPr/>
                </p:nvSpPr>
                <p:spPr bwMode="auto">
                  <a:xfrm>
                    <a:off x="1416" y="1718"/>
                    <a:ext cx="30" cy="3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0">
                    <a:solidFill>
                      <a:srgbClr val="01010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240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135" name="Rectangle 103"/>
                  <p:cNvSpPr>
                    <a:spLocks noChangeArrowheads="1"/>
                  </p:cNvSpPr>
                  <p:nvPr/>
                </p:nvSpPr>
                <p:spPr bwMode="auto">
                  <a:xfrm>
                    <a:off x="1359" y="1485"/>
                    <a:ext cx="207" cy="21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240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A</a:t>
                    </a:r>
                    <a:endParaRPr lang="en-US" sz="240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</p:grpSp>
          <p:sp>
            <p:nvSpPr>
              <p:cNvPr id="119" name="Arc 13"/>
              <p:cNvSpPr>
                <a:spLocks/>
              </p:cNvSpPr>
              <p:nvPr/>
            </p:nvSpPr>
            <p:spPr bwMode="auto">
              <a:xfrm rot="21123830" flipH="1" flipV="1">
                <a:off x="2284552" y="1063363"/>
                <a:ext cx="209668" cy="243595"/>
              </a:xfrm>
              <a:custGeom>
                <a:avLst/>
                <a:gdLst>
                  <a:gd name="T0" fmla="*/ 0 w 32590"/>
                  <a:gd name="T1" fmla="*/ 109415 h 21600"/>
                  <a:gd name="T2" fmla="*/ 463550 w 32590"/>
                  <a:gd name="T3" fmla="*/ 131518 h 21600"/>
                  <a:gd name="T4" fmla="*/ 223340 w 32590"/>
                  <a:gd name="T5" fmla="*/ 349250 h 21600"/>
                  <a:gd name="T6" fmla="*/ 0 60000 65536"/>
                  <a:gd name="T7" fmla="*/ 0 60000 65536"/>
                  <a:gd name="T8" fmla="*/ 0 60000 65536"/>
                  <a:gd name="T9" fmla="*/ 0 w 32590"/>
                  <a:gd name="T10" fmla="*/ 0 h 21600"/>
                  <a:gd name="T11" fmla="*/ 32590 w 3259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2590" h="21600" fill="none" extrusionOk="0">
                    <a:moveTo>
                      <a:pt x="0" y="6767"/>
                    </a:moveTo>
                    <a:cubicBezTo>
                      <a:pt x="4080" y="2447"/>
                      <a:pt x="9760" y="-1"/>
                      <a:pt x="15702" y="0"/>
                    </a:cubicBezTo>
                    <a:cubicBezTo>
                      <a:pt x="22275" y="0"/>
                      <a:pt x="28491" y="2993"/>
                      <a:pt x="32590" y="8133"/>
                    </a:cubicBezTo>
                  </a:path>
                  <a:path w="32590" h="21600" stroke="0" extrusionOk="0">
                    <a:moveTo>
                      <a:pt x="0" y="6767"/>
                    </a:moveTo>
                    <a:cubicBezTo>
                      <a:pt x="4080" y="2447"/>
                      <a:pt x="9760" y="-1"/>
                      <a:pt x="15702" y="0"/>
                    </a:cubicBezTo>
                    <a:cubicBezTo>
                      <a:pt x="22275" y="0"/>
                      <a:pt x="28491" y="2993"/>
                      <a:pt x="32590" y="8133"/>
                    </a:cubicBezTo>
                    <a:lnTo>
                      <a:pt x="15702" y="21600"/>
                    </a:lnTo>
                    <a:close/>
                  </a:path>
                </a:pathLst>
              </a:custGeom>
              <a:noFill/>
              <a:ln w="38100">
                <a:solidFill>
                  <a:srgbClr val="FF0066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20" name="Arc 13"/>
              <p:cNvSpPr>
                <a:spLocks/>
              </p:cNvSpPr>
              <p:nvPr/>
            </p:nvSpPr>
            <p:spPr bwMode="auto">
              <a:xfrm rot="21123830" flipH="1" flipV="1">
                <a:off x="6143611" y="1077091"/>
                <a:ext cx="227723" cy="235190"/>
              </a:xfrm>
              <a:custGeom>
                <a:avLst/>
                <a:gdLst>
                  <a:gd name="T0" fmla="*/ 0 w 32590"/>
                  <a:gd name="T1" fmla="*/ 109415 h 21600"/>
                  <a:gd name="T2" fmla="*/ 463550 w 32590"/>
                  <a:gd name="T3" fmla="*/ 131518 h 21600"/>
                  <a:gd name="T4" fmla="*/ 223340 w 32590"/>
                  <a:gd name="T5" fmla="*/ 349250 h 21600"/>
                  <a:gd name="T6" fmla="*/ 0 60000 65536"/>
                  <a:gd name="T7" fmla="*/ 0 60000 65536"/>
                  <a:gd name="T8" fmla="*/ 0 60000 65536"/>
                  <a:gd name="T9" fmla="*/ 0 w 32590"/>
                  <a:gd name="T10" fmla="*/ 0 h 21600"/>
                  <a:gd name="T11" fmla="*/ 32590 w 3259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2590" h="21600" fill="none" extrusionOk="0">
                    <a:moveTo>
                      <a:pt x="0" y="6767"/>
                    </a:moveTo>
                    <a:cubicBezTo>
                      <a:pt x="4080" y="2447"/>
                      <a:pt x="9760" y="-1"/>
                      <a:pt x="15702" y="0"/>
                    </a:cubicBezTo>
                    <a:cubicBezTo>
                      <a:pt x="22275" y="0"/>
                      <a:pt x="28491" y="2993"/>
                      <a:pt x="32590" y="8133"/>
                    </a:cubicBezTo>
                  </a:path>
                  <a:path w="32590" h="21600" stroke="0" extrusionOk="0">
                    <a:moveTo>
                      <a:pt x="0" y="6767"/>
                    </a:moveTo>
                    <a:cubicBezTo>
                      <a:pt x="4080" y="2447"/>
                      <a:pt x="9760" y="-1"/>
                      <a:pt x="15702" y="0"/>
                    </a:cubicBezTo>
                    <a:cubicBezTo>
                      <a:pt x="22275" y="0"/>
                      <a:pt x="28491" y="2993"/>
                      <a:pt x="32590" y="8133"/>
                    </a:cubicBezTo>
                    <a:lnTo>
                      <a:pt x="15702" y="21600"/>
                    </a:lnTo>
                    <a:close/>
                  </a:path>
                </a:pathLst>
              </a:custGeom>
              <a:noFill/>
              <a:ln w="38100">
                <a:solidFill>
                  <a:srgbClr val="FF0066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21" name="Arc 15"/>
              <p:cNvSpPr>
                <a:spLocks/>
              </p:cNvSpPr>
              <p:nvPr/>
            </p:nvSpPr>
            <p:spPr bwMode="auto">
              <a:xfrm rot="1092111" flipV="1">
                <a:off x="1324999" y="1931086"/>
                <a:ext cx="276015" cy="227890"/>
              </a:xfrm>
              <a:custGeom>
                <a:avLst/>
                <a:gdLst>
                  <a:gd name="G0" fmla="+- 0 0 0"/>
                  <a:gd name="G1" fmla="+- 0 0 0"/>
                  <a:gd name="G2" fmla="+- 21600 0 0"/>
                  <a:gd name="T0" fmla="*/ 20911 w 20911"/>
                  <a:gd name="T1" fmla="*/ 5412 h 20801"/>
                  <a:gd name="T2" fmla="*/ 5819 w 20911"/>
                  <a:gd name="T3" fmla="*/ 20801 h 20801"/>
                  <a:gd name="T4" fmla="*/ 0 w 20911"/>
                  <a:gd name="T5" fmla="*/ 0 h 208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0911" h="20801" fill="none" extrusionOk="0">
                    <a:moveTo>
                      <a:pt x="20911" y="5412"/>
                    </a:moveTo>
                    <a:cubicBezTo>
                      <a:pt x="18982" y="12864"/>
                      <a:pt x="13232" y="18727"/>
                      <a:pt x="5819" y="20801"/>
                    </a:cubicBezTo>
                  </a:path>
                  <a:path w="20911" h="20801" stroke="0" extrusionOk="0">
                    <a:moveTo>
                      <a:pt x="20911" y="5412"/>
                    </a:moveTo>
                    <a:cubicBezTo>
                      <a:pt x="18982" y="12864"/>
                      <a:pt x="13232" y="18727"/>
                      <a:pt x="5819" y="20801"/>
                    </a:cubicBezTo>
                    <a:lnTo>
                      <a:pt x="0" y="0"/>
                    </a:lnTo>
                    <a:close/>
                  </a:path>
                </a:pathLst>
              </a:cu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ot="10800000" wrap="none" anchor="ctr"/>
              <a:lstStyle/>
              <a:p>
                <a:pPr algn="ctr" eaLnBrk="0" hangingPunct="0"/>
                <a:endParaRPr lang="en-US" altLang="en-US" sz="24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22" name="Line 16"/>
              <p:cNvSpPr>
                <a:spLocks noChangeShapeType="1"/>
              </p:cNvSpPr>
              <p:nvPr/>
            </p:nvSpPr>
            <p:spPr bwMode="auto">
              <a:xfrm flipV="1">
                <a:off x="1464666" y="2006582"/>
                <a:ext cx="147584" cy="29300"/>
              </a:xfrm>
              <a:prstGeom prst="line">
                <a:avLst/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endParaRPr lang="vi-VN" sz="240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23" name="Arc 15"/>
              <p:cNvSpPr>
                <a:spLocks/>
              </p:cNvSpPr>
              <p:nvPr/>
            </p:nvSpPr>
            <p:spPr bwMode="auto">
              <a:xfrm rot="1092111" flipV="1">
                <a:off x="5775847" y="1476778"/>
                <a:ext cx="219779" cy="203903"/>
              </a:xfrm>
              <a:custGeom>
                <a:avLst/>
                <a:gdLst>
                  <a:gd name="G0" fmla="+- 0 0 0"/>
                  <a:gd name="G1" fmla="+- 0 0 0"/>
                  <a:gd name="G2" fmla="+- 21600 0 0"/>
                  <a:gd name="T0" fmla="*/ 20911 w 20911"/>
                  <a:gd name="T1" fmla="*/ 5412 h 20801"/>
                  <a:gd name="T2" fmla="*/ 5819 w 20911"/>
                  <a:gd name="T3" fmla="*/ 20801 h 20801"/>
                  <a:gd name="T4" fmla="*/ 0 w 20911"/>
                  <a:gd name="T5" fmla="*/ 0 h 208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0911" h="20801" fill="none" extrusionOk="0">
                    <a:moveTo>
                      <a:pt x="20911" y="5412"/>
                    </a:moveTo>
                    <a:cubicBezTo>
                      <a:pt x="18982" y="12864"/>
                      <a:pt x="13232" y="18727"/>
                      <a:pt x="5819" y="20801"/>
                    </a:cubicBezTo>
                  </a:path>
                  <a:path w="20911" h="20801" stroke="0" extrusionOk="0">
                    <a:moveTo>
                      <a:pt x="20911" y="5412"/>
                    </a:moveTo>
                    <a:cubicBezTo>
                      <a:pt x="18982" y="12864"/>
                      <a:pt x="13232" y="18727"/>
                      <a:pt x="5819" y="20801"/>
                    </a:cubicBezTo>
                    <a:lnTo>
                      <a:pt x="0" y="0"/>
                    </a:lnTo>
                    <a:close/>
                  </a:path>
                </a:pathLst>
              </a:cu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ot="10800000" wrap="none" anchor="ctr"/>
              <a:lstStyle/>
              <a:p>
                <a:pPr algn="ctr" eaLnBrk="0" hangingPunct="0"/>
                <a:endParaRPr lang="en-US" altLang="en-US" sz="24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24" name="Line 16"/>
              <p:cNvSpPr>
                <a:spLocks noChangeShapeType="1"/>
              </p:cNvSpPr>
              <p:nvPr/>
            </p:nvSpPr>
            <p:spPr bwMode="auto">
              <a:xfrm flipV="1">
                <a:off x="5877735" y="1535476"/>
                <a:ext cx="126824" cy="29300"/>
              </a:xfrm>
              <a:prstGeom prst="line">
                <a:avLst/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endParaRPr lang="vi-VN" sz="240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2" name="Horizontal Scroll 1"/>
          <p:cNvSpPr/>
          <p:nvPr/>
        </p:nvSpPr>
        <p:spPr>
          <a:xfrm>
            <a:off x="228600" y="1071280"/>
            <a:ext cx="8607786" cy="1824335"/>
          </a:xfrm>
          <a:prstGeom prst="horizont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Nếu hai góc của tam giác này lần lượt bằng hai góc của tam giác kia thì hai tam giác đó đồng dạng với nhau.</a:t>
            </a:r>
          </a:p>
        </p:txBody>
      </p:sp>
    </p:spTree>
    <p:extLst>
      <p:ext uri="{BB962C8B-B14F-4D97-AF65-F5344CB8AC3E}">
        <p14:creationId xmlns:p14="http://schemas.microsoft.com/office/powerpoint/2010/main" val="4236583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-24"/>
            <a:ext cx="9144000" cy="6858024"/>
          </a:xfr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>
              <a:buNone/>
            </a:pPr>
            <a:endParaRPr lang="en-US" b="1" dirty="0">
              <a:latin typeface=".VnTime" pitchFamily="34" charset="0"/>
            </a:endParaRPr>
          </a:p>
          <a:p>
            <a:pPr indent="468313">
              <a:buNone/>
            </a:pP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cặp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thích.</a:t>
            </a:r>
            <a:endParaRPr lang="en-US" sz="2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" name="Picture 80" descr="GhiBai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026183">
            <a:off x="7994835" y="252221"/>
            <a:ext cx="1071537" cy="1000107"/>
          </a:xfrm>
          <a:prstGeom prst="rect">
            <a:avLst/>
          </a:prstGeom>
          <a:noFill/>
        </p:spPr>
      </p:pic>
      <p:grpSp>
        <p:nvGrpSpPr>
          <p:cNvPr id="2" name="Group 29"/>
          <p:cNvGrpSpPr>
            <a:grpSpLocks/>
          </p:cNvGrpSpPr>
          <p:nvPr/>
        </p:nvGrpSpPr>
        <p:grpSpPr bwMode="auto">
          <a:xfrm>
            <a:off x="0" y="188913"/>
            <a:ext cx="9069684" cy="6561139"/>
            <a:chOff x="-23" y="119"/>
            <a:chExt cx="5736" cy="4133"/>
          </a:xfrm>
        </p:grpSpPr>
        <p:sp>
          <p:nvSpPr>
            <p:cNvPr id="27" name="Rectangle 30"/>
            <p:cNvSpPr>
              <a:spLocks noChangeArrowheads="1"/>
            </p:cNvSpPr>
            <p:nvPr/>
          </p:nvSpPr>
          <p:spPr bwMode="auto">
            <a:xfrm>
              <a:off x="91" y="119"/>
              <a:ext cx="5579" cy="4128"/>
            </a:xfrm>
            <a:prstGeom prst="rect">
              <a:avLst/>
            </a:prstGeom>
            <a:noFill/>
            <a:ln w="76200" cmpd="tri">
              <a:solidFill>
                <a:srgbClr val="FF3399"/>
              </a:solidFill>
              <a:miter lim="800000"/>
              <a:headEnd/>
              <a:tailEnd/>
            </a:ln>
            <a:effectLst>
              <a:prstShdw prst="shdw13" dist="53882" dir="13500000">
                <a:schemeClr val="bg2">
                  <a:alpha val="50000"/>
                </a:schemeClr>
              </a:prstShdw>
            </a:effec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0" name="plant"/>
            <p:cNvSpPr>
              <a:spLocks noEditPoints="1" noChangeArrowheads="1"/>
            </p:cNvSpPr>
            <p:nvPr/>
          </p:nvSpPr>
          <p:spPr bwMode="auto">
            <a:xfrm>
              <a:off x="-23" y="4042"/>
              <a:ext cx="384" cy="210"/>
            </a:xfrm>
            <a:custGeom>
              <a:avLst/>
              <a:gdLst>
                <a:gd name="T0" fmla="*/ 0 w 21600"/>
                <a:gd name="T1" fmla="*/ 0 h 21600"/>
                <a:gd name="T2" fmla="*/ 10800 w 21600"/>
                <a:gd name="T3" fmla="*/ 0 h 21600"/>
                <a:gd name="T4" fmla="*/ 21600 w 21600"/>
                <a:gd name="T5" fmla="*/ 0 h 21600"/>
                <a:gd name="T6" fmla="*/ 21600 w 21600"/>
                <a:gd name="T7" fmla="*/ 10800 h 21600"/>
                <a:gd name="T8" fmla="*/ 21600 w 21600"/>
                <a:gd name="T9" fmla="*/ 21600 h 21600"/>
                <a:gd name="T10" fmla="*/ 10800 w 21600"/>
                <a:gd name="T11" fmla="*/ 21600 h 21600"/>
                <a:gd name="T12" fmla="*/ 0 w 21600"/>
                <a:gd name="T13" fmla="*/ 21600 h 21600"/>
                <a:gd name="T14" fmla="*/ 0 w 21600"/>
                <a:gd name="T15" fmla="*/ 10800 h 21600"/>
                <a:gd name="T16" fmla="*/ 7100 w 21600"/>
                <a:gd name="T17" fmla="*/ 10092 h 21600"/>
                <a:gd name="T18" fmla="*/ 14545 w 21600"/>
                <a:gd name="T19" fmla="*/ 13573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9368" y="9002"/>
                  </a:moveTo>
                  <a:lnTo>
                    <a:pt x="9254" y="8422"/>
                  </a:lnTo>
                  <a:lnTo>
                    <a:pt x="9139" y="7935"/>
                  </a:lnTo>
                  <a:lnTo>
                    <a:pt x="8819" y="7355"/>
                  </a:lnTo>
                  <a:lnTo>
                    <a:pt x="8475" y="6728"/>
                  </a:lnTo>
                  <a:lnTo>
                    <a:pt x="8040" y="6287"/>
                  </a:lnTo>
                  <a:lnTo>
                    <a:pt x="7421" y="5707"/>
                  </a:lnTo>
                  <a:lnTo>
                    <a:pt x="6574" y="5429"/>
                  </a:lnTo>
                  <a:lnTo>
                    <a:pt x="5452" y="5313"/>
                  </a:lnTo>
                  <a:lnTo>
                    <a:pt x="4856" y="5220"/>
                  </a:lnTo>
                  <a:lnTo>
                    <a:pt x="4169" y="5220"/>
                  </a:lnTo>
                  <a:lnTo>
                    <a:pt x="3665" y="5104"/>
                  </a:lnTo>
                  <a:lnTo>
                    <a:pt x="3001" y="4872"/>
                  </a:lnTo>
                  <a:lnTo>
                    <a:pt x="2497" y="4756"/>
                  </a:lnTo>
                  <a:lnTo>
                    <a:pt x="2062" y="4408"/>
                  </a:lnTo>
                  <a:lnTo>
                    <a:pt x="1603" y="4083"/>
                  </a:lnTo>
                  <a:lnTo>
                    <a:pt x="1283" y="3689"/>
                  </a:lnTo>
                  <a:lnTo>
                    <a:pt x="1283" y="4315"/>
                  </a:lnTo>
                  <a:lnTo>
                    <a:pt x="1489" y="5104"/>
                  </a:lnTo>
                  <a:lnTo>
                    <a:pt x="1832" y="6055"/>
                  </a:lnTo>
                  <a:lnTo>
                    <a:pt x="2382" y="6914"/>
                  </a:lnTo>
                  <a:lnTo>
                    <a:pt x="2680" y="7471"/>
                  </a:lnTo>
                  <a:lnTo>
                    <a:pt x="3115" y="7935"/>
                  </a:lnTo>
                  <a:lnTo>
                    <a:pt x="3573" y="8213"/>
                  </a:lnTo>
                  <a:lnTo>
                    <a:pt x="4077" y="8654"/>
                  </a:lnTo>
                  <a:lnTo>
                    <a:pt x="4627" y="9002"/>
                  </a:lnTo>
                  <a:lnTo>
                    <a:pt x="5245" y="9234"/>
                  </a:lnTo>
                  <a:lnTo>
                    <a:pt x="6024" y="9443"/>
                  </a:lnTo>
                  <a:lnTo>
                    <a:pt x="6757" y="9628"/>
                  </a:lnTo>
                  <a:lnTo>
                    <a:pt x="5177" y="10069"/>
                  </a:lnTo>
                  <a:lnTo>
                    <a:pt x="3963" y="10649"/>
                  </a:lnTo>
                  <a:lnTo>
                    <a:pt x="3344" y="11044"/>
                  </a:lnTo>
                  <a:lnTo>
                    <a:pt x="2886" y="11600"/>
                  </a:lnTo>
                  <a:lnTo>
                    <a:pt x="2497" y="12041"/>
                  </a:lnTo>
                  <a:lnTo>
                    <a:pt x="1947" y="12343"/>
                  </a:lnTo>
                  <a:lnTo>
                    <a:pt x="1168" y="12668"/>
                  </a:lnTo>
                  <a:lnTo>
                    <a:pt x="0" y="12900"/>
                  </a:lnTo>
                  <a:lnTo>
                    <a:pt x="435" y="13248"/>
                  </a:lnTo>
                  <a:lnTo>
                    <a:pt x="779" y="13456"/>
                  </a:lnTo>
                  <a:lnTo>
                    <a:pt x="1283" y="13642"/>
                  </a:lnTo>
                  <a:lnTo>
                    <a:pt x="1718" y="13758"/>
                  </a:lnTo>
                  <a:lnTo>
                    <a:pt x="2680" y="13851"/>
                  </a:lnTo>
                  <a:lnTo>
                    <a:pt x="3573" y="13758"/>
                  </a:lnTo>
                  <a:lnTo>
                    <a:pt x="4512" y="13526"/>
                  </a:lnTo>
                  <a:lnTo>
                    <a:pt x="5360" y="13248"/>
                  </a:lnTo>
                  <a:lnTo>
                    <a:pt x="6139" y="12900"/>
                  </a:lnTo>
                  <a:lnTo>
                    <a:pt x="6757" y="12552"/>
                  </a:lnTo>
                  <a:lnTo>
                    <a:pt x="6459" y="13132"/>
                  </a:lnTo>
                  <a:lnTo>
                    <a:pt x="6139" y="13642"/>
                  </a:lnTo>
                  <a:lnTo>
                    <a:pt x="5910" y="14199"/>
                  </a:lnTo>
                  <a:lnTo>
                    <a:pt x="5681" y="14663"/>
                  </a:lnTo>
                  <a:lnTo>
                    <a:pt x="5681" y="15150"/>
                  </a:lnTo>
                  <a:lnTo>
                    <a:pt x="5681" y="15730"/>
                  </a:lnTo>
                  <a:lnTo>
                    <a:pt x="5681" y="16241"/>
                  </a:lnTo>
                  <a:lnTo>
                    <a:pt x="5795" y="16913"/>
                  </a:lnTo>
                  <a:lnTo>
                    <a:pt x="5910" y="17586"/>
                  </a:lnTo>
                  <a:lnTo>
                    <a:pt x="5910" y="18213"/>
                  </a:lnTo>
                  <a:lnTo>
                    <a:pt x="5795" y="18885"/>
                  </a:lnTo>
                  <a:lnTo>
                    <a:pt x="5566" y="19396"/>
                  </a:lnTo>
                  <a:lnTo>
                    <a:pt x="5245" y="19976"/>
                  </a:lnTo>
                  <a:lnTo>
                    <a:pt x="4971" y="20370"/>
                  </a:lnTo>
                  <a:lnTo>
                    <a:pt x="4512" y="20811"/>
                  </a:lnTo>
                  <a:lnTo>
                    <a:pt x="4077" y="21043"/>
                  </a:lnTo>
                  <a:lnTo>
                    <a:pt x="5177" y="20927"/>
                  </a:lnTo>
                  <a:lnTo>
                    <a:pt x="6253" y="20486"/>
                  </a:lnTo>
                  <a:lnTo>
                    <a:pt x="7421" y="19976"/>
                  </a:lnTo>
                  <a:lnTo>
                    <a:pt x="8361" y="19187"/>
                  </a:lnTo>
                  <a:lnTo>
                    <a:pt x="8819" y="18769"/>
                  </a:lnTo>
                  <a:lnTo>
                    <a:pt x="9139" y="18213"/>
                  </a:lnTo>
                  <a:lnTo>
                    <a:pt x="9437" y="17772"/>
                  </a:lnTo>
                  <a:lnTo>
                    <a:pt x="9643" y="17261"/>
                  </a:lnTo>
                  <a:lnTo>
                    <a:pt x="9872" y="16681"/>
                  </a:lnTo>
                  <a:lnTo>
                    <a:pt x="9872" y="16171"/>
                  </a:lnTo>
                  <a:lnTo>
                    <a:pt x="9872" y="15614"/>
                  </a:lnTo>
                  <a:lnTo>
                    <a:pt x="9758" y="15057"/>
                  </a:lnTo>
                  <a:lnTo>
                    <a:pt x="10216" y="15498"/>
                  </a:lnTo>
                  <a:lnTo>
                    <a:pt x="10537" y="16241"/>
                  </a:lnTo>
                  <a:lnTo>
                    <a:pt x="10834" y="17145"/>
                  </a:lnTo>
                  <a:lnTo>
                    <a:pt x="11041" y="18213"/>
                  </a:lnTo>
                  <a:lnTo>
                    <a:pt x="11155" y="19187"/>
                  </a:lnTo>
                  <a:lnTo>
                    <a:pt x="11155" y="20185"/>
                  </a:lnTo>
                  <a:lnTo>
                    <a:pt x="11155" y="20579"/>
                  </a:lnTo>
                  <a:lnTo>
                    <a:pt x="11041" y="21043"/>
                  </a:lnTo>
                  <a:lnTo>
                    <a:pt x="10926" y="21391"/>
                  </a:lnTo>
                  <a:lnTo>
                    <a:pt x="10766" y="21600"/>
                  </a:lnTo>
                  <a:lnTo>
                    <a:pt x="11499" y="21484"/>
                  </a:lnTo>
                  <a:lnTo>
                    <a:pt x="12323" y="21043"/>
                  </a:lnTo>
                  <a:lnTo>
                    <a:pt x="13102" y="20370"/>
                  </a:lnTo>
                  <a:lnTo>
                    <a:pt x="13606" y="19628"/>
                  </a:lnTo>
                  <a:lnTo>
                    <a:pt x="13950" y="19071"/>
                  </a:lnTo>
                  <a:lnTo>
                    <a:pt x="14064" y="18677"/>
                  </a:lnTo>
                  <a:lnTo>
                    <a:pt x="14179" y="18097"/>
                  </a:lnTo>
                  <a:lnTo>
                    <a:pt x="14293" y="17586"/>
                  </a:lnTo>
                  <a:lnTo>
                    <a:pt x="14179" y="16913"/>
                  </a:lnTo>
                  <a:lnTo>
                    <a:pt x="14064" y="16241"/>
                  </a:lnTo>
                  <a:lnTo>
                    <a:pt x="13835" y="15614"/>
                  </a:lnTo>
                  <a:lnTo>
                    <a:pt x="13560" y="14872"/>
                  </a:lnTo>
                  <a:lnTo>
                    <a:pt x="13950" y="14941"/>
                  </a:lnTo>
                  <a:lnTo>
                    <a:pt x="14408" y="15150"/>
                  </a:lnTo>
                  <a:lnTo>
                    <a:pt x="14843" y="15266"/>
                  </a:lnTo>
                  <a:lnTo>
                    <a:pt x="15232" y="15614"/>
                  </a:lnTo>
                  <a:lnTo>
                    <a:pt x="15576" y="15846"/>
                  </a:lnTo>
                  <a:lnTo>
                    <a:pt x="15897" y="16171"/>
                  </a:lnTo>
                  <a:lnTo>
                    <a:pt x="16126" y="16473"/>
                  </a:lnTo>
                  <a:lnTo>
                    <a:pt x="16240" y="16913"/>
                  </a:lnTo>
                  <a:lnTo>
                    <a:pt x="16515" y="17261"/>
                  </a:lnTo>
                  <a:lnTo>
                    <a:pt x="17088" y="17586"/>
                  </a:lnTo>
                  <a:lnTo>
                    <a:pt x="17798" y="17865"/>
                  </a:lnTo>
                  <a:lnTo>
                    <a:pt x="18576" y="18097"/>
                  </a:lnTo>
                  <a:lnTo>
                    <a:pt x="19424" y="18213"/>
                  </a:lnTo>
                  <a:lnTo>
                    <a:pt x="20317" y="18213"/>
                  </a:lnTo>
                  <a:lnTo>
                    <a:pt x="21050" y="18213"/>
                  </a:lnTo>
                  <a:lnTo>
                    <a:pt x="21600" y="17865"/>
                  </a:lnTo>
                  <a:lnTo>
                    <a:pt x="21165" y="17656"/>
                  </a:lnTo>
                  <a:lnTo>
                    <a:pt x="20592" y="17470"/>
                  </a:lnTo>
                  <a:lnTo>
                    <a:pt x="20088" y="17029"/>
                  </a:lnTo>
                  <a:lnTo>
                    <a:pt x="19653" y="16681"/>
                  </a:lnTo>
                  <a:lnTo>
                    <a:pt x="19195" y="16241"/>
                  </a:lnTo>
                  <a:lnTo>
                    <a:pt x="18920" y="15962"/>
                  </a:lnTo>
                  <a:lnTo>
                    <a:pt x="18576" y="15498"/>
                  </a:lnTo>
                  <a:lnTo>
                    <a:pt x="18576" y="15057"/>
                  </a:lnTo>
                  <a:lnTo>
                    <a:pt x="18485" y="14756"/>
                  </a:lnTo>
                  <a:lnTo>
                    <a:pt x="18256" y="14199"/>
                  </a:lnTo>
                  <a:lnTo>
                    <a:pt x="17912" y="13526"/>
                  </a:lnTo>
                  <a:lnTo>
                    <a:pt x="17523" y="13016"/>
                  </a:lnTo>
                  <a:lnTo>
                    <a:pt x="16973" y="12436"/>
                  </a:lnTo>
                  <a:lnTo>
                    <a:pt x="16355" y="12041"/>
                  </a:lnTo>
                  <a:lnTo>
                    <a:pt x="16011" y="11832"/>
                  </a:lnTo>
                  <a:lnTo>
                    <a:pt x="15690" y="11716"/>
                  </a:lnTo>
                  <a:lnTo>
                    <a:pt x="15232" y="11716"/>
                  </a:lnTo>
                  <a:lnTo>
                    <a:pt x="14843" y="11716"/>
                  </a:lnTo>
                  <a:lnTo>
                    <a:pt x="15461" y="11252"/>
                  </a:lnTo>
                  <a:lnTo>
                    <a:pt x="16126" y="10858"/>
                  </a:lnTo>
                  <a:lnTo>
                    <a:pt x="16973" y="10649"/>
                  </a:lnTo>
                  <a:lnTo>
                    <a:pt x="17798" y="10417"/>
                  </a:lnTo>
                  <a:lnTo>
                    <a:pt x="18806" y="10301"/>
                  </a:lnTo>
                  <a:lnTo>
                    <a:pt x="19653" y="10301"/>
                  </a:lnTo>
                  <a:lnTo>
                    <a:pt x="20478" y="10417"/>
                  </a:lnTo>
                  <a:lnTo>
                    <a:pt x="21256" y="10533"/>
                  </a:lnTo>
                  <a:lnTo>
                    <a:pt x="20707" y="9837"/>
                  </a:lnTo>
                  <a:lnTo>
                    <a:pt x="19859" y="9234"/>
                  </a:lnTo>
                  <a:lnTo>
                    <a:pt x="18806" y="8538"/>
                  </a:lnTo>
                  <a:lnTo>
                    <a:pt x="17637" y="8144"/>
                  </a:lnTo>
                  <a:lnTo>
                    <a:pt x="16973" y="8027"/>
                  </a:lnTo>
                  <a:lnTo>
                    <a:pt x="16355" y="7935"/>
                  </a:lnTo>
                  <a:lnTo>
                    <a:pt x="15805" y="7935"/>
                  </a:lnTo>
                  <a:lnTo>
                    <a:pt x="15118" y="8027"/>
                  </a:lnTo>
                  <a:lnTo>
                    <a:pt x="14614" y="8144"/>
                  </a:lnTo>
                  <a:lnTo>
                    <a:pt x="14064" y="8422"/>
                  </a:lnTo>
                  <a:lnTo>
                    <a:pt x="13606" y="8886"/>
                  </a:lnTo>
                  <a:lnTo>
                    <a:pt x="13217" y="9327"/>
                  </a:lnTo>
                  <a:lnTo>
                    <a:pt x="13606" y="8538"/>
                  </a:lnTo>
                  <a:lnTo>
                    <a:pt x="13950" y="7935"/>
                  </a:lnTo>
                  <a:lnTo>
                    <a:pt x="14293" y="7123"/>
                  </a:lnTo>
                  <a:lnTo>
                    <a:pt x="14499" y="6519"/>
                  </a:lnTo>
                  <a:lnTo>
                    <a:pt x="14614" y="5823"/>
                  </a:lnTo>
                  <a:lnTo>
                    <a:pt x="14614" y="5220"/>
                  </a:lnTo>
                  <a:lnTo>
                    <a:pt x="14408" y="4524"/>
                  </a:lnTo>
                  <a:lnTo>
                    <a:pt x="14064" y="3898"/>
                  </a:lnTo>
                  <a:lnTo>
                    <a:pt x="13606" y="3225"/>
                  </a:lnTo>
                  <a:lnTo>
                    <a:pt x="13331" y="2598"/>
                  </a:lnTo>
                  <a:lnTo>
                    <a:pt x="13102" y="2042"/>
                  </a:lnTo>
                  <a:lnTo>
                    <a:pt x="12896" y="1485"/>
                  </a:lnTo>
                  <a:lnTo>
                    <a:pt x="12781" y="1090"/>
                  </a:lnTo>
                  <a:lnTo>
                    <a:pt x="12667" y="626"/>
                  </a:lnTo>
                  <a:lnTo>
                    <a:pt x="12667" y="278"/>
                  </a:lnTo>
                  <a:lnTo>
                    <a:pt x="12667" y="0"/>
                  </a:lnTo>
                  <a:lnTo>
                    <a:pt x="12163" y="394"/>
                  </a:lnTo>
                  <a:lnTo>
                    <a:pt x="11728" y="974"/>
                  </a:lnTo>
                  <a:lnTo>
                    <a:pt x="11155" y="1601"/>
                  </a:lnTo>
                  <a:lnTo>
                    <a:pt x="10766" y="2390"/>
                  </a:lnTo>
                  <a:lnTo>
                    <a:pt x="10330" y="3109"/>
                  </a:lnTo>
                  <a:lnTo>
                    <a:pt x="10101" y="3898"/>
                  </a:lnTo>
                  <a:lnTo>
                    <a:pt x="9987" y="4524"/>
                  </a:lnTo>
                  <a:lnTo>
                    <a:pt x="10101" y="5220"/>
                  </a:lnTo>
                  <a:lnTo>
                    <a:pt x="10216" y="5823"/>
                  </a:lnTo>
                  <a:lnTo>
                    <a:pt x="10330" y="6403"/>
                  </a:lnTo>
                  <a:lnTo>
                    <a:pt x="10330" y="6914"/>
                  </a:lnTo>
                  <a:lnTo>
                    <a:pt x="10216" y="7471"/>
                  </a:lnTo>
                  <a:lnTo>
                    <a:pt x="10101" y="7935"/>
                  </a:lnTo>
                  <a:lnTo>
                    <a:pt x="9872" y="8329"/>
                  </a:lnTo>
                  <a:lnTo>
                    <a:pt x="9643" y="8654"/>
                  </a:lnTo>
                  <a:lnTo>
                    <a:pt x="9368" y="9002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008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1" name="plant"/>
            <p:cNvSpPr>
              <a:spLocks noEditPoints="1" noChangeArrowheads="1"/>
            </p:cNvSpPr>
            <p:nvPr/>
          </p:nvSpPr>
          <p:spPr bwMode="auto">
            <a:xfrm>
              <a:off x="5329" y="4014"/>
              <a:ext cx="384" cy="210"/>
            </a:xfrm>
            <a:custGeom>
              <a:avLst/>
              <a:gdLst>
                <a:gd name="T0" fmla="*/ 0 w 21600"/>
                <a:gd name="T1" fmla="*/ 0 h 21600"/>
                <a:gd name="T2" fmla="*/ 10800 w 21600"/>
                <a:gd name="T3" fmla="*/ 0 h 21600"/>
                <a:gd name="T4" fmla="*/ 21600 w 21600"/>
                <a:gd name="T5" fmla="*/ 0 h 21600"/>
                <a:gd name="T6" fmla="*/ 21600 w 21600"/>
                <a:gd name="T7" fmla="*/ 10800 h 21600"/>
                <a:gd name="T8" fmla="*/ 21600 w 21600"/>
                <a:gd name="T9" fmla="*/ 21600 h 21600"/>
                <a:gd name="T10" fmla="*/ 10800 w 21600"/>
                <a:gd name="T11" fmla="*/ 21600 h 21600"/>
                <a:gd name="T12" fmla="*/ 0 w 21600"/>
                <a:gd name="T13" fmla="*/ 21600 h 21600"/>
                <a:gd name="T14" fmla="*/ 0 w 21600"/>
                <a:gd name="T15" fmla="*/ 10800 h 21600"/>
                <a:gd name="T16" fmla="*/ 7100 w 21600"/>
                <a:gd name="T17" fmla="*/ 10092 h 21600"/>
                <a:gd name="T18" fmla="*/ 14545 w 21600"/>
                <a:gd name="T19" fmla="*/ 13573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9368" y="9002"/>
                  </a:moveTo>
                  <a:lnTo>
                    <a:pt x="9254" y="8422"/>
                  </a:lnTo>
                  <a:lnTo>
                    <a:pt x="9139" y="7935"/>
                  </a:lnTo>
                  <a:lnTo>
                    <a:pt x="8819" y="7355"/>
                  </a:lnTo>
                  <a:lnTo>
                    <a:pt x="8475" y="6728"/>
                  </a:lnTo>
                  <a:lnTo>
                    <a:pt x="8040" y="6287"/>
                  </a:lnTo>
                  <a:lnTo>
                    <a:pt x="7421" y="5707"/>
                  </a:lnTo>
                  <a:lnTo>
                    <a:pt x="6574" y="5429"/>
                  </a:lnTo>
                  <a:lnTo>
                    <a:pt x="5452" y="5313"/>
                  </a:lnTo>
                  <a:lnTo>
                    <a:pt x="4856" y="5220"/>
                  </a:lnTo>
                  <a:lnTo>
                    <a:pt x="4169" y="5220"/>
                  </a:lnTo>
                  <a:lnTo>
                    <a:pt x="3665" y="5104"/>
                  </a:lnTo>
                  <a:lnTo>
                    <a:pt x="3001" y="4872"/>
                  </a:lnTo>
                  <a:lnTo>
                    <a:pt x="2497" y="4756"/>
                  </a:lnTo>
                  <a:lnTo>
                    <a:pt x="2062" y="4408"/>
                  </a:lnTo>
                  <a:lnTo>
                    <a:pt x="1603" y="4083"/>
                  </a:lnTo>
                  <a:lnTo>
                    <a:pt x="1283" y="3689"/>
                  </a:lnTo>
                  <a:lnTo>
                    <a:pt x="1283" y="4315"/>
                  </a:lnTo>
                  <a:lnTo>
                    <a:pt x="1489" y="5104"/>
                  </a:lnTo>
                  <a:lnTo>
                    <a:pt x="1832" y="6055"/>
                  </a:lnTo>
                  <a:lnTo>
                    <a:pt x="2382" y="6914"/>
                  </a:lnTo>
                  <a:lnTo>
                    <a:pt x="2680" y="7471"/>
                  </a:lnTo>
                  <a:lnTo>
                    <a:pt x="3115" y="7935"/>
                  </a:lnTo>
                  <a:lnTo>
                    <a:pt x="3573" y="8213"/>
                  </a:lnTo>
                  <a:lnTo>
                    <a:pt x="4077" y="8654"/>
                  </a:lnTo>
                  <a:lnTo>
                    <a:pt x="4627" y="9002"/>
                  </a:lnTo>
                  <a:lnTo>
                    <a:pt x="5245" y="9234"/>
                  </a:lnTo>
                  <a:lnTo>
                    <a:pt x="6024" y="9443"/>
                  </a:lnTo>
                  <a:lnTo>
                    <a:pt x="6757" y="9628"/>
                  </a:lnTo>
                  <a:lnTo>
                    <a:pt x="5177" y="10069"/>
                  </a:lnTo>
                  <a:lnTo>
                    <a:pt x="3963" y="10649"/>
                  </a:lnTo>
                  <a:lnTo>
                    <a:pt x="3344" y="11044"/>
                  </a:lnTo>
                  <a:lnTo>
                    <a:pt x="2886" y="11600"/>
                  </a:lnTo>
                  <a:lnTo>
                    <a:pt x="2497" y="12041"/>
                  </a:lnTo>
                  <a:lnTo>
                    <a:pt x="1947" y="12343"/>
                  </a:lnTo>
                  <a:lnTo>
                    <a:pt x="1168" y="12668"/>
                  </a:lnTo>
                  <a:lnTo>
                    <a:pt x="0" y="12900"/>
                  </a:lnTo>
                  <a:lnTo>
                    <a:pt x="435" y="13248"/>
                  </a:lnTo>
                  <a:lnTo>
                    <a:pt x="779" y="13456"/>
                  </a:lnTo>
                  <a:lnTo>
                    <a:pt x="1283" y="13642"/>
                  </a:lnTo>
                  <a:lnTo>
                    <a:pt x="1718" y="13758"/>
                  </a:lnTo>
                  <a:lnTo>
                    <a:pt x="2680" y="13851"/>
                  </a:lnTo>
                  <a:lnTo>
                    <a:pt x="3573" y="13758"/>
                  </a:lnTo>
                  <a:lnTo>
                    <a:pt x="4512" y="13526"/>
                  </a:lnTo>
                  <a:lnTo>
                    <a:pt x="5360" y="13248"/>
                  </a:lnTo>
                  <a:lnTo>
                    <a:pt x="6139" y="12900"/>
                  </a:lnTo>
                  <a:lnTo>
                    <a:pt x="6757" y="12552"/>
                  </a:lnTo>
                  <a:lnTo>
                    <a:pt x="6459" y="13132"/>
                  </a:lnTo>
                  <a:lnTo>
                    <a:pt x="6139" y="13642"/>
                  </a:lnTo>
                  <a:lnTo>
                    <a:pt x="5910" y="14199"/>
                  </a:lnTo>
                  <a:lnTo>
                    <a:pt x="5681" y="14663"/>
                  </a:lnTo>
                  <a:lnTo>
                    <a:pt x="5681" y="15150"/>
                  </a:lnTo>
                  <a:lnTo>
                    <a:pt x="5681" y="15730"/>
                  </a:lnTo>
                  <a:lnTo>
                    <a:pt x="5681" y="16241"/>
                  </a:lnTo>
                  <a:lnTo>
                    <a:pt x="5795" y="16913"/>
                  </a:lnTo>
                  <a:lnTo>
                    <a:pt x="5910" y="17586"/>
                  </a:lnTo>
                  <a:lnTo>
                    <a:pt x="5910" y="18213"/>
                  </a:lnTo>
                  <a:lnTo>
                    <a:pt x="5795" y="18885"/>
                  </a:lnTo>
                  <a:lnTo>
                    <a:pt x="5566" y="19396"/>
                  </a:lnTo>
                  <a:lnTo>
                    <a:pt x="5245" y="19976"/>
                  </a:lnTo>
                  <a:lnTo>
                    <a:pt x="4971" y="20370"/>
                  </a:lnTo>
                  <a:lnTo>
                    <a:pt x="4512" y="20811"/>
                  </a:lnTo>
                  <a:lnTo>
                    <a:pt x="4077" y="21043"/>
                  </a:lnTo>
                  <a:lnTo>
                    <a:pt x="5177" y="20927"/>
                  </a:lnTo>
                  <a:lnTo>
                    <a:pt x="6253" y="20486"/>
                  </a:lnTo>
                  <a:lnTo>
                    <a:pt x="7421" y="19976"/>
                  </a:lnTo>
                  <a:lnTo>
                    <a:pt x="8361" y="19187"/>
                  </a:lnTo>
                  <a:lnTo>
                    <a:pt x="8819" y="18769"/>
                  </a:lnTo>
                  <a:lnTo>
                    <a:pt x="9139" y="18213"/>
                  </a:lnTo>
                  <a:lnTo>
                    <a:pt x="9437" y="17772"/>
                  </a:lnTo>
                  <a:lnTo>
                    <a:pt x="9643" y="17261"/>
                  </a:lnTo>
                  <a:lnTo>
                    <a:pt x="9872" y="16681"/>
                  </a:lnTo>
                  <a:lnTo>
                    <a:pt x="9872" y="16171"/>
                  </a:lnTo>
                  <a:lnTo>
                    <a:pt x="9872" y="15614"/>
                  </a:lnTo>
                  <a:lnTo>
                    <a:pt x="9758" y="15057"/>
                  </a:lnTo>
                  <a:lnTo>
                    <a:pt x="10216" y="15498"/>
                  </a:lnTo>
                  <a:lnTo>
                    <a:pt x="10537" y="16241"/>
                  </a:lnTo>
                  <a:lnTo>
                    <a:pt x="10834" y="17145"/>
                  </a:lnTo>
                  <a:lnTo>
                    <a:pt x="11041" y="18213"/>
                  </a:lnTo>
                  <a:lnTo>
                    <a:pt x="11155" y="19187"/>
                  </a:lnTo>
                  <a:lnTo>
                    <a:pt x="11155" y="20185"/>
                  </a:lnTo>
                  <a:lnTo>
                    <a:pt x="11155" y="20579"/>
                  </a:lnTo>
                  <a:lnTo>
                    <a:pt x="11041" y="21043"/>
                  </a:lnTo>
                  <a:lnTo>
                    <a:pt x="10926" y="21391"/>
                  </a:lnTo>
                  <a:lnTo>
                    <a:pt x="10766" y="21600"/>
                  </a:lnTo>
                  <a:lnTo>
                    <a:pt x="11499" y="21484"/>
                  </a:lnTo>
                  <a:lnTo>
                    <a:pt x="12323" y="21043"/>
                  </a:lnTo>
                  <a:lnTo>
                    <a:pt x="13102" y="20370"/>
                  </a:lnTo>
                  <a:lnTo>
                    <a:pt x="13606" y="19628"/>
                  </a:lnTo>
                  <a:lnTo>
                    <a:pt x="13950" y="19071"/>
                  </a:lnTo>
                  <a:lnTo>
                    <a:pt x="14064" y="18677"/>
                  </a:lnTo>
                  <a:lnTo>
                    <a:pt x="14179" y="18097"/>
                  </a:lnTo>
                  <a:lnTo>
                    <a:pt x="14293" y="17586"/>
                  </a:lnTo>
                  <a:lnTo>
                    <a:pt x="14179" y="16913"/>
                  </a:lnTo>
                  <a:lnTo>
                    <a:pt x="14064" y="16241"/>
                  </a:lnTo>
                  <a:lnTo>
                    <a:pt x="13835" y="15614"/>
                  </a:lnTo>
                  <a:lnTo>
                    <a:pt x="13560" y="14872"/>
                  </a:lnTo>
                  <a:lnTo>
                    <a:pt x="13950" y="14941"/>
                  </a:lnTo>
                  <a:lnTo>
                    <a:pt x="14408" y="15150"/>
                  </a:lnTo>
                  <a:lnTo>
                    <a:pt x="14843" y="15266"/>
                  </a:lnTo>
                  <a:lnTo>
                    <a:pt x="15232" y="15614"/>
                  </a:lnTo>
                  <a:lnTo>
                    <a:pt x="15576" y="15846"/>
                  </a:lnTo>
                  <a:lnTo>
                    <a:pt x="15897" y="16171"/>
                  </a:lnTo>
                  <a:lnTo>
                    <a:pt x="16126" y="16473"/>
                  </a:lnTo>
                  <a:lnTo>
                    <a:pt x="16240" y="16913"/>
                  </a:lnTo>
                  <a:lnTo>
                    <a:pt x="16515" y="17261"/>
                  </a:lnTo>
                  <a:lnTo>
                    <a:pt x="17088" y="17586"/>
                  </a:lnTo>
                  <a:lnTo>
                    <a:pt x="17798" y="17865"/>
                  </a:lnTo>
                  <a:lnTo>
                    <a:pt x="18576" y="18097"/>
                  </a:lnTo>
                  <a:lnTo>
                    <a:pt x="19424" y="18213"/>
                  </a:lnTo>
                  <a:lnTo>
                    <a:pt x="20317" y="18213"/>
                  </a:lnTo>
                  <a:lnTo>
                    <a:pt x="21050" y="18213"/>
                  </a:lnTo>
                  <a:lnTo>
                    <a:pt x="21600" y="17865"/>
                  </a:lnTo>
                  <a:lnTo>
                    <a:pt x="21165" y="17656"/>
                  </a:lnTo>
                  <a:lnTo>
                    <a:pt x="20592" y="17470"/>
                  </a:lnTo>
                  <a:lnTo>
                    <a:pt x="20088" y="17029"/>
                  </a:lnTo>
                  <a:lnTo>
                    <a:pt x="19653" y="16681"/>
                  </a:lnTo>
                  <a:lnTo>
                    <a:pt x="19195" y="16241"/>
                  </a:lnTo>
                  <a:lnTo>
                    <a:pt x="18920" y="15962"/>
                  </a:lnTo>
                  <a:lnTo>
                    <a:pt x="18576" y="15498"/>
                  </a:lnTo>
                  <a:lnTo>
                    <a:pt x="18576" y="15057"/>
                  </a:lnTo>
                  <a:lnTo>
                    <a:pt x="18485" y="14756"/>
                  </a:lnTo>
                  <a:lnTo>
                    <a:pt x="18256" y="14199"/>
                  </a:lnTo>
                  <a:lnTo>
                    <a:pt x="17912" y="13526"/>
                  </a:lnTo>
                  <a:lnTo>
                    <a:pt x="17523" y="13016"/>
                  </a:lnTo>
                  <a:lnTo>
                    <a:pt x="16973" y="12436"/>
                  </a:lnTo>
                  <a:lnTo>
                    <a:pt x="16355" y="12041"/>
                  </a:lnTo>
                  <a:lnTo>
                    <a:pt x="16011" y="11832"/>
                  </a:lnTo>
                  <a:lnTo>
                    <a:pt x="15690" y="11716"/>
                  </a:lnTo>
                  <a:lnTo>
                    <a:pt x="15232" y="11716"/>
                  </a:lnTo>
                  <a:lnTo>
                    <a:pt x="14843" y="11716"/>
                  </a:lnTo>
                  <a:lnTo>
                    <a:pt x="15461" y="11252"/>
                  </a:lnTo>
                  <a:lnTo>
                    <a:pt x="16126" y="10858"/>
                  </a:lnTo>
                  <a:lnTo>
                    <a:pt x="16973" y="10649"/>
                  </a:lnTo>
                  <a:lnTo>
                    <a:pt x="17798" y="10417"/>
                  </a:lnTo>
                  <a:lnTo>
                    <a:pt x="18806" y="10301"/>
                  </a:lnTo>
                  <a:lnTo>
                    <a:pt x="19653" y="10301"/>
                  </a:lnTo>
                  <a:lnTo>
                    <a:pt x="20478" y="10417"/>
                  </a:lnTo>
                  <a:lnTo>
                    <a:pt x="21256" y="10533"/>
                  </a:lnTo>
                  <a:lnTo>
                    <a:pt x="20707" y="9837"/>
                  </a:lnTo>
                  <a:lnTo>
                    <a:pt x="19859" y="9234"/>
                  </a:lnTo>
                  <a:lnTo>
                    <a:pt x="18806" y="8538"/>
                  </a:lnTo>
                  <a:lnTo>
                    <a:pt x="17637" y="8144"/>
                  </a:lnTo>
                  <a:lnTo>
                    <a:pt x="16973" y="8027"/>
                  </a:lnTo>
                  <a:lnTo>
                    <a:pt x="16355" y="7935"/>
                  </a:lnTo>
                  <a:lnTo>
                    <a:pt x="15805" y="7935"/>
                  </a:lnTo>
                  <a:lnTo>
                    <a:pt x="15118" y="8027"/>
                  </a:lnTo>
                  <a:lnTo>
                    <a:pt x="14614" y="8144"/>
                  </a:lnTo>
                  <a:lnTo>
                    <a:pt x="14064" y="8422"/>
                  </a:lnTo>
                  <a:lnTo>
                    <a:pt x="13606" y="8886"/>
                  </a:lnTo>
                  <a:lnTo>
                    <a:pt x="13217" y="9327"/>
                  </a:lnTo>
                  <a:lnTo>
                    <a:pt x="13606" y="8538"/>
                  </a:lnTo>
                  <a:lnTo>
                    <a:pt x="13950" y="7935"/>
                  </a:lnTo>
                  <a:lnTo>
                    <a:pt x="14293" y="7123"/>
                  </a:lnTo>
                  <a:lnTo>
                    <a:pt x="14499" y="6519"/>
                  </a:lnTo>
                  <a:lnTo>
                    <a:pt x="14614" y="5823"/>
                  </a:lnTo>
                  <a:lnTo>
                    <a:pt x="14614" y="5220"/>
                  </a:lnTo>
                  <a:lnTo>
                    <a:pt x="14408" y="4524"/>
                  </a:lnTo>
                  <a:lnTo>
                    <a:pt x="14064" y="3898"/>
                  </a:lnTo>
                  <a:lnTo>
                    <a:pt x="13606" y="3225"/>
                  </a:lnTo>
                  <a:lnTo>
                    <a:pt x="13331" y="2598"/>
                  </a:lnTo>
                  <a:lnTo>
                    <a:pt x="13102" y="2042"/>
                  </a:lnTo>
                  <a:lnTo>
                    <a:pt x="12896" y="1485"/>
                  </a:lnTo>
                  <a:lnTo>
                    <a:pt x="12781" y="1090"/>
                  </a:lnTo>
                  <a:lnTo>
                    <a:pt x="12667" y="626"/>
                  </a:lnTo>
                  <a:lnTo>
                    <a:pt x="12667" y="278"/>
                  </a:lnTo>
                  <a:lnTo>
                    <a:pt x="12667" y="0"/>
                  </a:lnTo>
                  <a:lnTo>
                    <a:pt x="12163" y="394"/>
                  </a:lnTo>
                  <a:lnTo>
                    <a:pt x="11728" y="974"/>
                  </a:lnTo>
                  <a:lnTo>
                    <a:pt x="11155" y="1601"/>
                  </a:lnTo>
                  <a:lnTo>
                    <a:pt x="10766" y="2390"/>
                  </a:lnTo>
                  <a:lnTo>
                    <a:pt x="10330" y="3109"/>
                  </a:lnTo>
                  <a:lnTo>
                    <a:pt x="10101" y="3898"/>
                  </a:lnTo>
                  <a:lnTo>
                    <a:pt x="9987" y="4524"/>
                  </a:lnTo>
                  <a:lnTo>
                    <a:pt x="10101" y="5220"/>
                  </a:lnTo>
                  <a:lnTo>
                    <a:pt x="10216" y="5823"/>
                  </a:lnTo>
                  <a:lnTo>
                    <a:pt x="10330" y="6403"/>
                  </a:lnTo>
                  <a:lnTo>
                    <a:pt x="10330" y="6914"/>
                  </a:lnTo>
                  <a:lnTo>
                    <a:pt x="10216" y="7471"/>
                  </a:lnTo>
                  <a:lnTo>
                    <a:pt x="10101" y="7935"/>
                  </a:lnTo>
                  <a:lnTo>
                    <a:pt x="9872" y="8329"/>
                  </a:lnTo>
                  <a:lnTo>
                    <a:pt x="9643" y="8654"/>
                  </a:lnTo>
                  <a:lnTo>
                    <a:pt x="9368" y="9002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008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34" name="Rectangle 33"/>
          <p:cNvSpPr/>
          <p:nvPr/>
        </p:nvSpPr>
        <p:spPr>
          <a:xfrm>
            <a:off x="285720" y="457201"/>
            <a:ext cx="571504" cy="529563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?1</a:t>
            </a:r>
          </a:p>
        </p:txBody>
      </p:sp>
      <p:grpSp>
        <p:nvGrpSpPr>
          <p:cNvPr id="3" name="Group 70"/>
          <p:cNvGrpSpPr/>
          <p:nvPr/>
        </p:nvGrpSpPr>
        <p:grpSpPr>
          <a:xfrm>
            <a:off x="510512" y="1765925"/>
            <a:ext cx="2061224" cy="2877523"/>
            <a:chOff x="214282" y="1838316"/>
            <a:chExt cx="2061224" cy="2877522"/>
          </a:xfrm>
        </p:grpSpPr>
        <p:grpSp>
          <p:nvGrpSpPr>
            <p:cNvPr id="4" name="Group 57"/>
            <p:cNvGrpSpPr/>
            <p:nvPr/>
          </p:nvGrpSpPr>
          <p:grpSpPr>
            <a:xfrm>
              <a:off x="214282" y="1838316"/>
              <a:ext cx="2061224" cy="2877522"/>
              <a:chOff x="25686" y="1664006"/>
              <a:chExt cx="2061224" cy="2877522"/>
            </a:xfrm>
          </p:grpSpPr>
          <p:sp>
            <p:nvSpPr>
              <p:cNvPr id="44" name="Isosceles Triangle 43"/>
              <p:cNvSpPr/>
              <p:nvPr/>
            </p:nvSpPr>
            <p:spPr>
              <a:xfrm>
                <a:off x="412402" y="2105778"/>
                <a:ext cx="1428760" cy="2000264"/>
              </a:xfrm>
              <a:prstGeom prst="triangl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 w="34925"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53" name="Rectangle 52"/>
              <p:cNvSpPr/>
              <p:nvPr/>
            </p:nvSpPr>
            <p:spPr>
              <a:xfrm>
                <a:off x="826744" y="1664006"/>
                <a:ext cx="642942" cy="57150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>
                    <a:solidFill>
                      <a:srgbClr val="8064A2">
                        <a:lumMod val="50000"/>
                      </a:srgbClr>
                    </a:solidFill>
                    <a:latin typeface="Times New Roman" pitchFamily="18" charset="0"/>
                    <a:cs typeface="Times New Roman" pitchFamily="18" charset="0"/>
                  </a:rPr>
                  <a:t>A</a:t>
                </a:r>
              </a:p>
            </p:txBody>
          </p:sp>
          <p:sp>
            <p:nvSpPr>
              <p:cNvPr id="54" name="Rectangle 53"/>
              <p:cNvSpPr/>
              <p:nvPr/>
            </p:nvSpPr>
            <p:spPr>
              <a:xfrm>
                <a:off x="168562" y="3970024"/>
                <a:ext cx="642942" cy="57150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>
                    <a:solidFill>
                      <a:srgbClr val="8064A2">
                        <a:lumMod val="50000"/>
                      </a:srgbClr>
                    </a:solidFill>
                    <a:latin typeface="Times New Roman" pitchFamily="18" charset="0"/>
                    <a:cs typeface="Times New Roman" pitchFamily="18" charset="0"/>
                  </a:rPr>
                  <a:t>B</a:t>
                </a:r>
              </a:p>
            </p:txBody>
          </p:sp>
          <p:sp>
            <p:nvSpPr>
              <p:cNvPr id="55" name="Rectangle 54"/>
              <p:cNvSpPr/>
              <p:nvPr/>
            </p:nvSpPr>
            <p:spPr>
              <a:xfrm>
                <a:off x="1443968" y="3970024"/>
                <a:ext cx="642942" cy="57150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>
                    <a:solidFill>
                      <a:srgbClr val="8064A2">
                        <a:lumMod val="50000"/>
                      </a:srgbClr>
                    </a:solidFill>
                    <a:latin typeface="Times New Roman" pitchFamily="18" charset="0"/>
                    <a:cs typeface="Times New Roman" pitchFamily="18" charset="0"/>
                  </a:rPr>
                  <a:t>C</a:t>
                </a:r>
              </a:p>
            </p:txBody>
          </p:sp>
          <p:sp>
            <p:nvSpPr>
              <p:cNvPr id="56" name="Rectangle 55"/>
              <p:cNvSpPr/>
              <p:nvPr/>
            </p:nvSpPr>
            <p:spPr>
              <a:xfrm>
                <a:off x="801026" y="2489828"/>
                <a:ext cx="642942" cy="57150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40</a:t>
                </a:r>
                <a:r>
                  <a:rPr lang="en-US" sz="2400" b="1" baseline="30000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0</a:t>
                </a:r>
                <a:endParaRPr lang="en-US" sz="24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7" name="Rectangle 56"/>
              <p:cNvSpPr/>
              <p:nvPr/>
            </p:nvSpPr>
            <p:spPr>
              <a:xfrm>
                <a:off x="25686" y="2633402"/>
                <a:ext cx="642942" cy="57150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>
                    <a:solidFill>
                      <a:srgbClr val="8064A2">
                        <a:lumMod val="50000"/>
                      </a:srgbClr>
                    </a:solidFill>
                    <a:latin typeface="Times New Roman" pitchFamily="18" charset="0"/>
                    <a:cs typeface="Times New Roman" pitchFamily="18" charset="0"/>
                  </a:rPr>
                  <a:t>a)</a:t>
                </a:r>
              </a:p>
            </p:txBody>
          </p:sp>
        </p:grpSp>
        <p:cxnSp>
          <p:nvCxnSpPr>
            <p:cNvPr id="66" name="Straight Connector 65"/>
            <p:cNvCxnSpPr/>
            <p:nvPr/>
          </p:nvCxnSpPr>
          <p:spPr>
            <a:xfrm>
              <a:off x="857224" y="3322320"/>
              <a:ext cx="142876" cy="71438"/>
            </a:xfrm>
            <a:prstGeom prst="line">
              <a:avLst/>
            </a:prstGeom>
            <a:ln w="28575"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flipV="1">
              <a:off x="1627802" y="3347084"/>
              <a:ext cx="142876" cy="71438"/>
            </a:xfrm>
            <a:prstGeom prst="line">
              <a:avLst/>
            </a:prstGeom>
            <a:ln w="28575"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92"/>
          <p:cNvGrpSpPr/>
          <p:nvPr/>
        </p:nvGrpSpPr>
        <p:grpSpPr>
          <a:xfrm>
            <a:off x="2705088" y="1714489"/>
            <a:ext cx="2714644" cy="2786083"/>
            <a:chOff x="419072" y="4362456"/>
            <a:chExt cx="2714644" cy="2786082"/>
          </a:xfrm>
        </p:grpSpPr>
        <p:grpSp>
          <p:nvGrpSpPr>
            <p:cNvPr id="7" name="Group 63"/>
            <p:cNvGrpSpPr/>
            <p:nvPr/>
          </p:nvGrpSpPr>
          <p:grpSpPr>
            <a:xfrm>
              <a:off x="419072" y="4362456"/>
              <a:ext cx="2714644" cy="2786082"/>
              <a:chOff x="601952" y="4301496"/>
              <a:chExt cx="2714644" cy="2786082"/>
            </a:xfrm>
          </p:grpSpPr>
          <p:sp>
            <p:nvSpPr>
              <p:cNvPr id="45" name="Isosceles Triangle 44"/>
              <p:cNvSpPr/>
              <p:nvPr/>
            </p:nvSpPr>
            <p:spPr>
              <a:xfrm>
                <a:off x="857224" y="4786322"/>
                <a:ext cx="2214578" cy="1571636"/>
              </a:xfrm>
              <a:prstGeom prst="triangl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34925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59" name="Rectangle 58"/>
              <p:cNvSpPr/>
              <p:nvPr/>
            </p:nvSpPr>
            <p:spPr>
              <a:xfrm>
                <a:off x="1668760" y="4301496"/>
                <a:ext cx="642942" cy="57150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>
                    <a:solidFill>
                      <a:srgbClr val="F79646">
                        <a:lumMod val="75000"/>
                      </a:srgbClr>
                    </a:solidFill>
                    <a:latin typeface="Times New Roman" pitchFamily="18" charset="0"/>
                    <a:cs typeface="Times New Roman" pitchFamily="18" charset="0"/>
                  </a:rPr>
                  <a:t>D</a:t>
                </a:r>
              </a:p>
            </p:txBody>
          </p:sp>
          <p:sp>
            <p:nvSpPr>
              <p:cNvPr id="60" name="Rectangle 59"/>
              <p:cNvSpPr/>
              <p:nvPr/>
            </p:nvSpPr>
            <p:spPr>
              <a:xfrm>
                <a:off x="601952" y="6215082"/>
                <a:ext cx="642942" cy="57150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>
                    <a:solidFill>
                      <a:srgbClr val="F79646">
                        <a:lumMod val="75000"/>
                      </a:srgbClr>
                    </a:solidFill>
                    <a:latin typeface="Times New Roman" pitchFamily="18" charset="0"/>
                    <a:cs typeface="Times New Roman" pitchFamily="18" charset="0"/>
                  </a:rPr>
                  <a:t>E</a:t>
                </a:r>
              </a:p>
            </p:txBody>
          </p:sp>
          <p:sp>
            <p:nvSpPr>
              <p:cNvPr id="61" name="Rectangle 60"/>
              <p:cNvSpPr/>
              <p:nvPr/>
            </p:nvSpPr>
            <p:spPr>
              <a:xfrm>
                <a:off x="2673654" y="6225536"/>
                <a:ext cx="642942" cy="57150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>
                    <a:solidFill>
                      <a:srgbClr val="F79646">
                        <a:lumMod val="75000"/>
                      </a:srgbClr>
                    </a:solidFill>
                    <a:latin typeface="Times New Roman" pitchFamily="18" charset="0"/>
                    <a:cs typeface="Times New Roman" pitchFamily="18" charset="0"/>
                  </a:rPr>
                  <a:t>F</a:t>
                </a:r>
              </a:p>
            </p:txBody>
          </p:sp>
          <p:sp>
            <p:nvSpPr>
              <p:cNvPr id="62" name="Rectangle 61"/>
              <p:cNvSpPr/>
              <p:nvPr/>
            </p:nvSpPr>
            <p:spPr>
              <a:xfrm>
                <a:off x="1658282" y="4954916"/>
                <a:ext cx="642942" cy="57150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70</a:t>
                </a:r>
                <a:r>
                  <a:rPr lang="en-US" sz="2400" b="1" baseline="30000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0</a:t>
                </a:r>
                <a:endParaRPr lang="en-US" sz="24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3" name="Rectangle 62"/>
              <p:cNvSpPr/>
              <p:nvPr/>
            </p:nvSpPr>
            <p:spPr>
              <a:xfrm>
                <a:off x="1397294" y="6516074"/>
                <a:ext cx="642942" cy="57150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>
                    <a:solidFill>
                      <a:srgbClr val="F79646">
                        <a:lumMod val="75000"/>
                      </a:srgbClr>
                    </a:solidFill>
                    <a:latin typeface="Times New Roman" pitchFamily="18" charset="0"/>
                    <a:cs typeface="Times New Roman" pitchFamily="18" charset="0"/>
                  </a:rPr>
                  <a:t>b)</a:t>
                </a:r>
              </a:p>
            </p:txBody>
          </p:sp>
        </p:grpSp>
        <p:grpSp>
          <p:nvGrpSpPr>
            <p:cNvPr id="8" name="Group 78"/>
            <p:cNvGrpSpPr/>
            <p:nvPr/>
          </p:nvGrpSpPr>
          <p:grpSpPr>
            <a:xfrm>
              <a:off x="1148692" y="5561662"/>
              <a:ext cx="147638" cy="133986"/>
              <a:chOff x="3281354" y="2913694"/>
              <a:chExt cx="147638" cy="133986"/>
            </a:xfrm>
          </p:grpSpPr>
          <p:cxnSp>
            <p:nvCxnSpPr>
              <p:cNvPr id="73" name="Straight Connector 72"/>
              <p:cNvCxnSpPr/>
              <p:nvPr/>
            </p:nvCxnSpPr>
            <p:spPr>
              <a:xfrm>
                <a:off x="3286116" y="2913694"/>
                <a:ext cx="142876" cy="73026"/>
              </a:xfrm>
              <a:prstGeom prst="line">
                <a:avLst/>
              </a:prstGeom>
              <a:ln w="3175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/>
              <p:nvPr/>
            </p:nvCxnSpPr>
            <p:spPr>
              <a:xfrm>
                <a:off x="3281354" y="2974654"/>
                <a:ext cx="142876" cy="73026"/>
              </a:xfrm>
              <a:prstGeom prst="line">
                <a:avLst/>
              </a:prstGeom>
              <a:ln w="3175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" name="Group 88"/>
            <p:cNvGrpSpPr/>
            <p:nvPr/>
          </p:nvGrpSpPr>
          <p:grpSpPr>
            <a:xfrm>
              <a:off x="2285984" y="5572140"/>
              <a:ext cx="142872" cy="162175"/>
              <a:chOff x="4561527" y="2898455"/>
              <a:chExt cx="142872" cy="162175"/>
            </a:xfrm>
          </p:grpSpPr>
          <p:cxnSp>
            <p:nvCxnSpPr>
              <p:cNvPr id="84" name="Straight Connector 83"/>
              <p:cNvCxnSpPr/>
              <p:nvPr/>
            </p:nvCxnSpPr>
            <p:spPr>
              <a:xfrm rot="5400000">
                <a:off x="4544255" y="2915727"/>
                <a:ext cx="131695" cy="97152"/>
              </a:xfrm>
              <a:prstGeom prst="line">
                <a:avLst/>
              </a:prstGeom>
              <a:ln w="3175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/>
              <p:cNvCxnSpPr/>
              <p:nvPr/>
            </p:nvCxnSpPr>
            <p:spPr>
              <a:xfrm rot="5400000">
                <a:off x="4589975" y="2946207"/>
                <a:ext cx="131695" cy="97152"/>
              </a:xfrm>
              <a:prstGeom prst="line">
                <a:avLst/>
              </a:prstGeom>
              <a:ln w="3175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0" name="Group 140"/>
          <p:cNvGrpSpPr/>
          <p:nvPr/>
        </p:nvGrpSpPr>
        <p:grpSpPr>
          <a:xfrm>
            <a:off x="5574402" y="1448472"/>
            <a:ext cx="3569598" cy="2837784"/>
            <a:chOff x="2500298" y="2234290"/>
            <a:chExt cx="3569598" cy="2837784"/>
          </a:xfrm>
        </p:grpSpPr>
        <p:grpSp>
          <p:nvGrpSpPr>
            <p:cNvPr id="11" name="Group 139"/>
            <p:cNvGrpSpPr/>
            <p:nvPr/>
          </p:nvGrpSpPr>
          <p:grpSpPr>
            <a:xfrm>
              <a:off x="2500298" y="2234290"/>
              <a:ext cx="3569598" cy="2837784"/>
              <a:chOff x="2931228" y="1857364"/>
              <a:chExt cx="3569598" cy="2837784"/>
            </a:xfrm>
          </p:grpSpPr>
          <p:sp>
            <p:nvSpPr>
              <p:cNvPr id="95" name="Rectangle 94"/>
              <p:cNvSpPr/>
              <p:nvPr/>
            </p:nvSpPr>
            <p:spPr>
              <a:xfrm>
                <a:off x="2931228" y="2786058"/>
                <a:ext cx="642942" cy="57150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>
                    <a:solidFill>
                      <a:srgbClr val="4F81BD">
                        <a:lumMod val="50000"/>
                      </a:srgbClr>
                    </a:solidFill>
                    <a:latin typeface="Times New Roman" pitchFamily="18" charset="0"/>
                    <a:cs typeface="Times New Roman" pitchFamily="18" charset="0"/>
                  </a:rPr>
                  <a:t>c)</a:t>
                </a:r>
              </a:p>
            </p:txBody>
          </p:sp>
          <p:sp>
            <p:nvSpPr>
              <p:cNvPr id="114" name="Isosceles Triangle 113"/>
              <p:cNvSpPr/>
              <p:nvPr/>
            </p:nvSpPr>
            <p:spPr>
              <a:xfrm rot="6577623">
                <a:off x="3984087" y="2313620"/>
                <a:ext cx="2030285" cy="2732771"/>
              </a:xfrm>
              <a:prstGeom prst="triangl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34925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15" name="Rectangle 114"/>
              <p:cNvSpPr/>
              <p:nvPr/>
            </p:nvSpPr>
            <p:spPr>
              <a:xfrm>
                <a:off x="5746806" y="4047472"/>
                <a:ext cx="754020" cy="59597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>
                    <a:solidFill>
                      <a:srgbClr val="8064A2">
                        <a:lumMod val="50000"/>
                      </a:srgbClr>
                    </a:solidFill>
                    <a:latin typeface="Times New Roman" pitchFamily="18" charset="0"/>
                    <a:cs typeface="Times New Roman" pitchFamily="18" charset="0"/>
                  </a:rPr>
                  <a:t>P</a:t>
                </a:r>
              </a:p>
            </p:txBody>
          </p:sp>
          <p:sp>
            <p:nvSpPr>
              <p:cNvPr id="116" name="Rectangle 115"/>
              <p:cNvSpPr/>
              <p:nvPr/>
            </p:nvSpPr>
            <p:spPr>
              <a:xfrm>
                <a:off x="3758988" y="1857364"/>
                <a:ext cx="571504" cy="47057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>
                    <a:solidFill>
                      <a:srgbClr val="8064A2">
                        <a:lumMod val="50000"/>
                      </a:srgbClr>
                    </a:solidFill>
                    <a:latin typeface="Times New Roman" pitchFamily="18" charset="0"/>
                    <a:cs typeface="Times New Roman" pitchFamily="18" charset="0"/>
                  </a:rPr>
                  <a:t>M</a:t>
                </a:r>
              </a:p>
            </p:txBody>
          </p:sp>
          <p:sp>
            <p:nvSpPr>
              <p:cNvPr id="117" name="Rectangle 116"/>
              <p:cNvSpPr/>
              <p:nvPr/>
            </p:nvSpPr>
            <p:spPr>
              <a:xfrm>
                <a:off x="3086550" y="4044748"/>
                <a:ext cx="628194" cy="56920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>
                    <a:solidFill>
                      <a:srgbClr val="8064A2">
                        <a:lumMod val="50000"/>
                      </a:srgbClr>
                    </a:solidFill>
                    <a:latin typeface="Times New Roman" pitchFamily="18" charset="0"/>
                    <a:cs typeface="Times New Roman" pitchFamily="18" charset="0"/>
                  </a:rPr>
                  <a:t>N</a:t>
                </a:r>
              </a:p>
            </p:txBody>
          </p:sp>
          <p:grpSp>
            <p:nvGrpSpPr>
              <p:cNvPr id="12" name="Group 134"/>
              <p:cNvGrpSpPr/>
              <p:nvPr/>
            </p:nvGrpSpPr>
            <p:grpSpPr>
              <a:xfrm>
                <a:off x="4500562" y="4071942"/>
                <a:ext cx="116476" cy="199566"/>
                <a:chOff x="4500562" y="4071942"/>
                <a:chExt cx="116476" cy="199566"/>
              </a:xfrm>
            </p:grpSpPr>
            <p:cxnSp>
              <p:nvCxnSpPr>
                <p:cNvPr id="113" name="Straight Connector 112"/>
                <p:cNvCxnSpPr/>
                <p:nvPr/>
              </p:nvCxnSpPr>
              <p:spPr>
                <a:xfrm rot="5400000">
                  <a:off x="4517255" y="4171725"/>
                  <a:ext cx="198772" cy="794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7" name="Straight Connector 126"/>
                <p:cNvCxnSpPr/>
                <p:nvPr/>
              </p:nvCxnSpPr>
              <p:spPr>
                <a:xfrm rot="5400000">
                  <a:off x="4401573" y="4170931"/>
                  <a:ext cx="198772" cy="794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8" name="Straight Connector 127"/>
                <p:cNvCxnSpPr/>
                <p:nvPr/>
              </p:nvCxnSpPr>
              <p:spPr>
                <a:xfrm rot="5400000">
                  <a:off x="4457959" y="4170931"/>
                  <a:ext cx="198772" cy="794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3" name="Group 135"/>
              <p:cNvGrpSpPr/>
              <p:nvPr/>
            </p:nvGrpSpPr>
            <p:grpSpPr>
              <a:xfrm rot="2315451">
                <a:off x="4844128" y="2864725"/>
                <a:ext cx="100438" cy="220605"/>
                <a:chOff x="4503140" y="4071942"/>
                <a:chExt cx="116591" cy="199562"/>
              </a:xfrm>
            </p:grpSpPr>
            <p:cxnSp>
              <p:nvCxnSpPr>
                <p:cNvPr id="137" name="Straight Connector 136"/>
                <p:cNvCxnSpPr/>
                <p:nvPr/>
              </p:nvCxnSpPr>
              <p:spPr>
                <a:xfrm rot="5400000">
                  <a:off x="4519948" y="4171721"/>
                  <a:ext cx="198772" cy="794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8" name="Straight Connector 137"/>
                <p:cNvCxnSpPr/>
                <p:nvPr/>
              </p:nvCxnSpPr>
              <p:spPr>
                <a:xfrm rot="5400000">
                  <a:off x="4404151" y="4170936"/>
                  <a:ext cx="198772" cy="794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9" name="Straight Connector 138"/>
                <p:cNvCxnSpPr/>
                <p:nvPr/>
              </p:nvCxnSpPr>
              <p:spPr>
                <a:xfrm rot="5400000">
                  <a:off x="4457959" y="4170931"/>
                  <a:ext cx="198772" cy="794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92" name="Rectangle 91"/>
            <p:cNvSpPr/>
            <p:nvPr/>
          </p:nvSpPr>
          <p:spPr>
            <a:xfrm>
              <a:off x="3441438" y="2813252"/>
              <a:ext cx="642942" cy="57150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70</a:t>
              </a:r>
              <a:r>
                <a:rPr lang="en-US" sz="2400" b="1" baseline="300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  <a:endPara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4" name="Group 155"/>
          <p:cNvGrpSpPr/>
          <p:nvPr/>
        </p:nvGrpSpPr>
        <p:grpSpPr>
          <a:xfrm>
            <a:off x="3357554" y="3929065"/>
            <a:ext cx="2668098" cy="2539947"/>
            <a:chOff x="3175038" y="4273810"/>
            <a:chExt cx="2668098" cy="2539946"/>
          </a:xfrm>
        </p:grpSpPr>
        <p:sp>
          <p:nvSpPr>
            <p:cNvPr id="49" name="Isosceles Triangle 48"/>
            <p:cNvSpPr/>
            <p:nvPr/>
          </p:nvSpPr>
          <p:spPr>
            <a:xfrm>
              <a:off x="3357554" y="4714884"/>
              <a:ext cx="2214578" cy="1428760"/>
            </a:xfrm>
            <a:prstGeom prst="triangle">
              <a:avLst>
                <a:gd name="adj" fmla="val 40288"/>
              </a:avLst>
            </a:prstGeom>
            <a:solidFill>
              <a:srgbClr val="B9FBA7"/>
            </a:solidFill>
            <a:ln w="34925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48" name="Rectangle 147"/>
            <p:cNvSpPr/>
            <p:nvPr/>
          </p:nvSpPr>
          <p:spPr>
            <a:xfrm>
              <a:off x="3411942" y="5700268"/>
              <a:ext cx="642942" cy="57150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60</a:t>
              </a:r>
              <a:r>
                <a:rPr lang="en-US" sz="2400" b="1" baseline="300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  <a:endPara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9" name="Rectangle 148"/>
            <p:cNvSpPr/>
            <p:nvPr/>
          </p:nvSpPr>
          <p:spPr>
            <a:xfrm>
              <a:off x="4759120" y="5702570"/>
              <a:ext cx="642942" cy="57150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50</a:t>
              </a:r>
              <a:r>
                <a:rPr lang="en-US" sz="2400" b="1" baseline="300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  <a:endPara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2" name="Rectangle 151"/>
            <p:cNvSpPr/>
            <p:nvPr/>
          </p:nvSpPr>
          <p:spPr>
            <a:xfrm>
              <a:off x="4002798" y="4273810"/>
              <a:ext cx="642942" cy="57150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9BBB59">
                      <a:lumMod val="50000"/>
                    </a:srgbClr>
                  </a:solidFill>
                  <a:latin typeface="Times New Roman" pitchFamily="18" charset="0"/>
                  <a:cs typeface="Times New Roman" pitchFamily="18" charset="0"/>
                </a:rPr>
                <a:t>D’</a:t>
              </a:r>
            </a:p>
          </p:txBody>
        </p:sp>
        <p:sp>
          <p:nvSpPr>
            <p:cNvPr id="153" name="Rectangle 152"/>
            <p:cNvSpPr/>
            <p:nvPr/>
          </p:nvSpPr>
          <p:spPr>
            <a:xfrm>
              <a:off x="5200194" y="6015516"/>
              <a:ext cx="642942" cy="57150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9BBB59">
                      <a:lumMod val="50000"/>
                    </a:srgbClr>
                  </a:solidFill>
                  <a:latin typeface="Times New Roman" pitchFamily="18" charset="0"/>
                  <a:cs typeface="Times New Roman" pitchFamily="18" charset="0"/>
                </a:rPr>
                <a:t>F’</a:t>
              </a:r>
            </a:p>
          </p:txBody>
        </p:sp>
        <p:sp>
          <p:nvSpPr>
            <p:cNvPr id="154" name="Rectangle 153"/>
            <p:cNvSpPr/>
            <p:nvPr/>
          </p:nvSpPr>
          <p:spPr>
            <a:xfrm>
              <a:off x="3175038" y="6015516"/>
              <a:ext cx="642942" cy="57150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9BBB59">
                      <a:lumMod val="50000"/>
                    </a:srgbClr>
                  </a:solidFill>
                  <a:latin typeface="Times New Roman" pitchFamily="18" charset="0"/>
                  <a:cs typeface="Times New Roman" pitchFamily="18" charset="0"/>
                </a:rPr>
                <a:t>E’</a:t>
              </a:r>
            </a:p>
          </p:txBody>
        </p:sp>
        <p:sp>
          <p:nvSpPr>
            <p:cNvPr id="155" name="Rectangle 154"/>
            <p:cNvSpPr/>
            <p:nvPr/>
          </p:nvSpPr>
          <p:spPr>
            <a:xfrm>
              <a:off x="4147976" y="6242252"/>
              <a:ext cx="642942" cy="57150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9BBB59">
                      <a:lumMod val="50000"/>
                    </a:srgbClr>
                  </a:solidFill>
                  <a:latin typeface="Times New Roman" pitchFamily="18" charset="0"/>
                  <a:cs typeface="Times New Roman" pitchFamily="18" charset="0"/>
                </a:rPr>
                <a:t>e)</a:t>
              </a:r>
            </a:p>
          </p:txBody>
        </p:sp>
      </p:grpSp>
      <p:grpSp>
        <p:nvGrpSpPr>
          <p:cNvPr id="15" name="Group 157"/>
          <p:cNvGrpSpPr/>
          <p:nvPr/>
        </p:nvGrpSpPr>
        <p:grpSpPr>
          <a:xfrm>
            <a:off x="559026" y="4202399"/>
            <a:ext cx="2727090" cy="2655628"/>
            <a:chOff x="201836" y="4202372"/>
            <a:chExt cx="2727090" cy="2655628"/>
          </a:xfrm>
        </p:grpSpPr>
        <p:grpSp>
          <p:nvGrpSpPr>
            <p:cNvPr id="16" name="Group 141"/>
            <p:cNvGrpSpPr/>
            <p:nvPr/>
          </p:nvGrpSpPr>
          <p:grpSpPr>
            <a:xfrm>
              <a:off x="428596" y="4643446"/>
              <a:ext cx="2286016" cy="1729752"/>
              <a:chOff x="428596" y="4643446"/>
              <a:chExt cx="2286016" cy="1729752"/>
            </a:xfrm>
          </p:grpSpPr>
          <p:sp>
            <p:nvSpPr>
              <p:cNvPr id="47" name="Isosceles Triangle 46"/>
              <p:cNvSpPr/>
              <p:nvPr/>
            </p:nvSpPr>
            <p:spPr>
              <a:xfrm>
                <a:off x="428596" y="4643446"/>
                <a:ext cx="2286016" cy="1643074"/>
              </a:xfrm>
              <a:prstGeom prst="triangle">
                <a:avLst>
                  <a:gd name="adj" fmla="val 42889"/>
                </a:avLst>
              </a:prstGeom>
              <a:solidFill>
                <a:srgbClr val="FEBAAC"/>
              </a:solidFill>
              <a:ln w="3492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94" name="Rectangle 93"/>
              <p:cNvSpPr/>
              <p:nvPr/>
            </p:nvSpPr>
            <p:spPr>
              <a:xfrm>
                <a:off x="545754" y="5801694"/>
                <a:ext cx="642942" cy="57150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60</a:t>
                </a:r>
                <a:r>
                  <a:rPr lang="en-US" sz="2400" b="1" baseline="30000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0</a:t>
                </a:r>
                <a:endParaRPr lang="en-US" sz="24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00" name="Rectangle 99"/>
              <p:cNvSpPr/>
              <p:nvPr/>
            </p:nvSpPr>
            <p:spPr>
              <a:xfrm>
                <a:off x="1112988" y="4835820"/>
                <a:ext cx="642942" cy="57150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70</a:t>
                </a:r>
                <a:r>
                  <a:rPr lang="en-US" sz="2400" b="1" baseline="30000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0</a:t>
                </a:r>
                <a:endParaRPr lang="en-US" sz="24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47" name="Rectangle 146"/>
            <p:cNvSpPr/>
            <p:nvPr/>
          </p:nvSpPr>
          <p:spPr>
            <a:xfrm>
              <a:off x="1142976" y="4202372"/>
              <a:ext cx="642942" cy="57150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A’</a:t>
              </a:r>
            </a:p>
          </p:txBody>
        </p:sp>
        <p:sp>
          <p:nvSpPr>
            <p:cNvPr id="150" name="Rectangle 149"/>
            <p:cNvSpPr/>
            <p:nvPr/>
          </p:nvSpPr>
          <p:spPr>
            <a:xfrm>
              <a:off x="201836" y="6145946"/>
              <a:ext cx="642942" cy="57150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B’</a:t>
              </a:r>
            </a:p>
          </p:txBody>
        </p:sp>
        <p:sp>
          <p:nvSpPr>
            <p:cNvPr id="151" name="Rectangle 150"/>
            <p:cNvSpPr/>
            <p:nvPr/>
          </p:nvSpPr>
          <p:spPr>
            <a:xfrm>
              <a:off x="2285984" y="6145946"/>
              <a:ext cx="642942" cy="57150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C’</a:t>
              </a:r>
            </a:p>
          </p:txBody>
        </p:sp>
        <p:sp>
          <p:nvSpPr>
            <p:cNvPr id="157" name="Rectangle 156"/>
            <p:cNvSpPr/>
            <p:nvPr/>
          </p:nvSpPr>
          <p:spPr>
            <a:xfrm>
              <a:off x="1142976" y="6286496"/>
              <a:ext cx="642942" cy="57150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d)</a:t>
              </a:r>
            </a:p>
          </p:txBody>
        </p:sp>
      </p:grpSp>
      <p:grpSp>
        <p:nvGrpSpPr>
          <p:cNvPr id="17" name="Group 162"/>
          <p:cNvGrpSpPr/>
          <p:nvPr/>
        </p:nvGrpSpPr>
        <p:grpSpPr>
          <a:xfrm>
            <a:off x="6072198" y="3714765"/>
            <a:ext cx="2891620" cy="2928959"/>
            <a:chOff x="5838532" y="3842880"/>
            <a:chExt cx="2891620" cy="2928958"/>
          </a:xfrm>
        </p:grpSpPr>
        <p:sp>
          <p:nvSpPr>
            <p:cNvPr id="52" name="Isosceles Triangle 51"/>
            <p:cNvSpPr/>
            <p:nvPr/>
          </p:nvSpPr>
          <p:spPr>
            <a:xfrm>
              <a:off x="6000760" y="4286256"/>
              <a:ext cx="2500330" cy="1857388"/>
            </a:xfrm>
            <a:prstGeom prst="triangle">
              <a:avLst>
                <a:gd name="adj" fmla="val 37127"/>
              </a:avLst>
            </a:prstGeom>
            <a:solidFill>
              <a:srgbClr val="FDBFEB"/>
            </a:solidFill>
            <a:ln w="34925"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prstClr val="white"/>
                </a:solidFill>
              </a:endParaRPr>
            </a:p>
          </p:txBody>
        </p:sp>
        <p:sp>
          <p:nvSpPr>
            <p:cNvPr id="145" name="Rectangle 144"/>
            <p:cNvSpPr/>
            <p:nvPr/>
          </p:nvSpPr>
          <p:spPr>
            <a:xfrm>
              <a:off x="6057450" y="5692426"/>
              <a:ext cx="642942" cy="57150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65</a:t>
              </a:r>
              <a:r>
                <a:rPr lang="en-US" sz="2400" b="1" baseline="300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  <a:endPara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6" name="Rectangle 145"/>
            <p:cNvSpPr/>
            <p:nvPr/>
          </p:nvSpPr>
          <p:spPr>
            <a:xfrm>
              <a:off x="7685776" y="5700268"/>
              <a:ext cx="642942" cy="57150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50</a:t>
              </a:r>
              <a:r>
                <a:rPr lang="en-US" sz="2400" b="1" baseline="300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  <a:endPara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9" name="Rectangle 158"/>
            <p:cNvSpPr/>
            <p:nvPr/>
          </p:nvSpPr>
          <p:spPr>
            <a:xfrm>
              <a:off x="6643702" y="3842880"/>
              <a:ext cx="642942" cy="57150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D60093"/>
                  </a:solidFill>
                  <a:latin typeface="Times New Roman" pitchFamily="18" charset="0"/>
                  <a:cs typeface="Times New Roman" pitchFamily="18" charset="0"/>
                </a:rPr>
                <a:t>M’</a:t>
              </a:r>
            </a:p>
          </p:txBody>
        </p:sp>
        <p:sp>
          <p:nvSpPr>
            <p:cNvPr id="160" name="Rectangle 159"/>
            <p:cNvSpPr/>
            <p:nvPr/>
          </p:nvSpPr>
          <p:spPr>
            <a:xfrm>
              <a:off x="5838532" y="6015516"/>
              <a:ext cx="642942" cy="57150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D60093"/>
                  </a:solidFill>
                  <a:latin typeface="Times New Roman" pitchFamily="18" charset="0"/>
                  <a:cs typeface="Times New Roman" pitchFamily="18" charset="0"/>
                </a:rPr>
                <a:t>N’</a:t>
              </a:r>
            </a:p>
          </p:txBody>
        </p:sp>
        <p:sp>
          <p:nvSpPr>
            <p:cNvPr id="161" name="Rectangle 160"/>
            <p:cNvSpPr/>
            <p:nvPr/>
          </p:nvSpPr>
          <p:spPr>
            <a:xfrm>
              <a:off x="8087210" y="6015516"/>
              <a:ext cx="642942" cy="57150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D60093"/>
                  </a:solidFill>
                  <a:latin typeface="Times New Roman" pitchFamily="18" charset="0"/>
                  <a:cs typeface="Times New Roman" pitchFamily="18" charset="0"/>
                </a:rPr>
                <a:t>P’</a:t>
              </a:r>
            </a:p>
          </p:txBody>
        </p:sp>
        <p:sp>
          <p:nvSpPr>
            <p:cNvPr id="162" name="Rectangle 161"/>
            <p:cNvSpPr/>
            <p:nvPr/>
          </p:nvSpPr>
          <p:spPr>
            <a:xfrm>
              <a:off x="6786578" y="6200334"/>
              <a:ext cx="642942" cy="57150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D60093"/>
                  </a:solidFill>
                  <a:latin typeface="Times New Roman" pitchFamily="18" charset="0"/>
                  <a:cs typeface="Times New Roman" pitchFamily="18" charset="0"/>
                </a:rPr>
                <a:t>f)</a:t>
              </a:r>
            </a:p>
          </p:txBody>
        </p:sp>
      </p:grpSp>
      <p:sp>
        <p:nvSpPr>
          <p:cNvPr id="80" name="Rectangle 79"/>
          <p:cNvSpPr/>
          <p:nvPr/>
        </p:nvSpPr>
        <p:spPr>
          <a:xfrm>
            <a:off x="971600" y="3721592"/>
            <a:ext cx="642942" cy="571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70</a:t>
            </a:r>
            <a:r>
              <a:rPr lang="en-US" sz="2400" b="1" baseline="30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1696810" y="3721592"/>
            <a:ext cx="642942" cy="571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70</a:t>
            </a:r>
            <a:r>
              <a:rPr lang="en-US" sz="2400" b="1" baseline="30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6156176" y="3049517"/>
            <a:ext cx="642942" cy="571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70</a:t>
            </a:r>
            <a:r>
              <a:rPr lang="en-US" sz="2400" b="1" baseline="30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3131840" y="3241539"/>
            <a:ext cx="642942" cy="571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55</a:t>
            </a:r>
            <a:r>
              <a:rPr lang="en-US" sz="2400" b="1" baseline="30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5" name="Rectangle 84"/>
          <p:cNvSpPr/>
          <p:nvPr/>
        </p:nvSpPr>
        <p:spPr>
          <a:xfrm>
            <a:off x="4433114" y="3337549"/>
            <a:ext cx="642942" cy="571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55</a:t>
            </a:r>
            <a:r>
              <a:rPr lang="en-US" sz="2400" b="1" baseline="30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6" name="Rectangle 85"/>
          <p:cNvSpPr/>
          <p:nvPr/>
        </p:nvSpPr>
        <p:spPr>
          <a:xfrm>
            <a:off x="2200866" y="5829267"/>
            <a:ext cx="642942" cy="571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50</a:t>
            </a:r>
            <a:r>
              <a:rPr lang="en-US" sz="2400" b="1" baseline="30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7" name="Rectangle 86"/>
          <p:cNvSpPr/>
          <p:nvPr/>
        </p:nvSpPr>
        <p:spPr>
          <a:xfrm>
            <a:off x="4217090" y="4389107"/>
            <a:ext cx="642942" cy="571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70</a:t>
            </a:r>
            <a:r>
              <a:rPr lang="en-US" sz="2400" b="1" baseline="30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0" name="Rectangle 89"/>
          <p:cNvSpPr/>
          <p:nvPr/>
        </p:nvSpPr>
        <p:spPr>
          <a:xfrm>
            <a:off x="6881386" y="4197085"/>
            <a:ext cx="642942" cy="571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65</a:t>
            </a:r>
            <a:r>
              <a:rPr lang="en-US" sz="2400" b="1" baseline="30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1" name="Rectangle 90"/>
          <p:cNvSpPr/>
          <p:nvPr/>
        </p:nvSpPr>
        <p:spPr>
          <a:xfrm>
            <a:off x="5778632" y="2706479"/>
            <a:ext cx="2908168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>
                <a:solidFill>
                  <a:prstClr val="black"/>
                </a:solidFill>
                <a:latin typeface="Times New Roman" pitchFamily="18" charset="0"/>
                <a:ea typeface="Cambria Math"/>
                <a:cs typeface="Times New Roman" pitchFamily="18" charset="0"/>
              </a:rPr>
              <a:t>∆ABC </a:t>
            </a:r>
            <a:r>
              <a:rPr lang="en-US" sz="2400">
                <a:solidFill>
                  <a:prstClr val="black"/>
                </a:solidFill>
                <a:latin typeface="Times New Roman" pitchFamily="18" charset="0"/>
                <a:ea typeface="Yu Gothic UI Semilight" panose="020B0400000000000000" pitchFamily="34" charset="-128"/>
                <a:cs typeface="Times New Roman" pitchFamily="18" charset="0"/>
              </a:rPr>
              <a:t>∽ </a:t>
            </a:r>
            <a:r>
              <a:rPr lang="en-US" sz="2400">
                <a:solidFill>
                  <a:prstClr val="black"/>
                </a:solidFill>
                <a:latin typeface="Times New Roman" pitchFamily="18" charset="0"/>
                <a:ea typeface="Cambria Math"/>
                <a:cs typeface="Times New Roman" pitchFamily="18" charset="0"/>
              </a:rPr>
              <a:t>∆PMN (g.g)</a:t>
            </a:r>
            <a:endParaRPr lang="en-US" sz="240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6" name="Rectangle 95"/>
          <p:cNvSpPr/>
          <p:nvPr/>
        </p:nvSpPr>
        <p:spPr>
          <a:xfrm>
            <a:off x="5943600" y="5029231"/>
            <a:ext cx="2908168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>
                <a:solidFill>
                  <a:prstClr val="black"/>
                </a:solidFill>
                <a:latin typeface="Times New Roman" pitchFamily="18" charset="0"/>
                <a:ea typeface="Cambria Math"/>
                <a:cs typeface="Times New Roman" pitchFamily="18" charset="0"/>
              </a:rPr>
              <a:t>∆ABC </a:t>
            </a:r>
            <a:r>
              <a:rPr lang="en-US" sz="2400">
                <a:solidFill>
                  <a:prstClr val="black"/>
                </a:solidFill>
                <a:latin typeface="Times New Roman" pitchFamily="18" charset="0"/>
                <a:ea typeface="Yu Gothic UI Semilight" panose="020B0400000000000000" pitchFamily="34" charset="-128"/>
                <a:cs typeface="Times New Roman" pitchFamily="18" charset="0"/>
              </a:rPr>
              <a:t>∽ </a:t>
            </a:r>
            <a:r>
              <a:rPr lang="en-US" sz="2400">
                <a:solidFill>
                  <a:prstClr val="black"/>
                </a:solidFill>
                <a:latin typeface="Times New Roman" pitchFamily="18" charset="0"/>
                <a:ea typeface="Cambria Math"/>
                <a:cs typeface="Times New Roman" pitchFamily="18" charset="0"/>
              </a:rPr>
              <a:t>∆PMN (g.g)</a:t>
            </a:r>
            <a:endParaRPr lang="en-US" sz="240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0756214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5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106" dur="2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7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108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1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xit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xit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  <p:bldP spid="5" grpId="1" build="p" animBg="1"/>
      <p:bldP spid="5" grpId="2" build="p" animBg="1"/>
      <p:bldP spid="5" grpId="3" build="p" animBg="1"/>
      <p:bldP spid="5" grpId="4" build="p" animBg="1"/>
      <p:bldP spid="34" grpId="0" animBg="1"/>
      <p:bldP spid="80" grpId="0"/>
      <p:bldP spid="81" grpId="0"/>
      <p:bldP spid="82" grpId="0"/>
      <p:bldP spid="82" grpId="1"/>
      <p:bldP spid="83" grpId="0"/>
      <p:bldP spid="83" grpId="1"/>
      <p:bldP spid="85" grpId="0"/>
      <p:bldP spid="85" grpId="1"/>
      <p:bldP spid="86" grpId="0"/>
      <p:bldP spid="87" grpId="0"/>
      <p:bldP spid="90" grpId="0"/>
      <p:bldP spid="90" grpId="1"/>
      <p:bldP spid="91" grpId="0" animBg="1"/>
      <p:bldP spid="9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80" descr="GhiBai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3700" y="5740400"/>
            <a:ext cx="1071563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plant"/>
          <p:cNvSpPr>
            <a:spLocks noEditPoints="1" noChangeArrowheads="1"/>
          </p:cNvSpPr>
          <p:nvPr/>
        </p:nvSpPr>
        <p:spPr bwMode="auto">
          <a:xfrm>
            <a:off x="0" y="0"/>
            <a:ext cx="606425" cy="333375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0 h 21600"/>
              <a:gd name="T4" fmla="*/ 2147483647 w 21600"/>
              <a:gd name="T5" fmla="*/ 0 h 21600"/>
              <a:gd name="T6" fmla="*/ 2147483647 w 21600"/>
              <a:gd name="T7" fmla="*/ 612832983 h 21600"/>
              <a:gd name="T8" fmla="*/ 2147483647 w 21600"/>
              <a:gd name="T9" fmla="*/ 1225662386 h 21600"/>
              <a:gd name="T10" fmla="*/ 2147483647 w 21600"/>
              <a:gd name="T11" fmla="*/ 1225662386 h 21600"/>
              <a:gd name="T12" fmla="*/ 0 w 21600"/>
              <a:gd name="T13" fmla="*/ 1225662386 h 21600"/>
              <a:gd name="T14" fmla="*/ 0 w 21600"/>
              <a:gd name="T15" fmla="*/ 612832983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3556" name="plant"/>
          <p:cNvSpPr>
            <a:spLocks noEditPoints="1" noChangeArrowheads="1"/>
          </p:cNvSpPr>
          <p:nvPr/>
        </p:nvSpPr>
        <p:spPr bwMode="auto">
          <a:xfrm>
            <a:off x="8537575" y="0"/>
            <a:ext cx="606425" cy="333375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0 h 21600"/>
              <a:gd name="T4" fmla="*/ 2147483647 w 21600"/>
              <a:gd name="T5" fmla="*/ 0 h 21600"/>
              <a:gd name="T6" fmla="*/ 2147483647 w 21600"/>
              <a:gd name="T7" fmla="*/ 612832983 h 21600"/>
              <a:gd name="T8" fmla="*/ 2147483647 w 21600"/>
              <a:gd name="T9" fmla="*/ 1225662386 h 21600"/>
              <a:gd name="T10" fmla="*/ 2147483647 w 21600"/>
              <a:gd name="T11" fmla="*/ 1225662386 h 21600"/>
              <a:gd name="T12" fmla="*/ 0 w 21600"/>
              <a:gd name="T13" fmla="*/ 1225662386 h 21600"/>
              <a:gd name="T14" fmla="*/ 0 w 21600"/>
              <a:gd name="T15" fmla="*/ 612832983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357158" y="428604"/>
            <a:ext cx="571504" cy="529562"/>
          </a:xfrm>
          <a:prstGeom prst="rect">
            <a:avLst/>
          </a:prstGeom>
          <a:solidFill>
            <a:srgbClr val="C0000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FFFFFF"/>
                </a:solidFill>
                <a:latin typeface=".VnTime" pitchFamily="34" charset="0"/>
              </a:rPr>
              <a:t>?1</a:t>
            </a:r>
          </a:p>
        </p:txBody>
      </p:sp>
      <p:sp>
        <p:nvSpPr>
          <p:cNvPr id="2356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3561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356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356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Times New Roman" pitchFamily="18" charset="0"/>
            </a:endParaRPr>
          </a:p>
        </p:txBody>
      </p:sp>
      <p:grpSp>
        <p:nvGrpSpPr>
          <p:cNvPr id="2" name="Group 42"/>
          <p:cNvGrpSpPr>
            <a:grpSpLocks/>
          </p:cNvGrpSpPr>
          <p:nvPr/>
        </p:nvGrpSpPr>
        <p:grpSpPr bwMode="auto">
          <a:xfrm>
            <a:off x="4086225" y="606425"/>
            <a:ext cx="1919288" cy="2876550"/>
            <a:chOff x="357158" y="1838316"/>
            <a:chExt cx="1918348" cy="2877522"/>
          </a:xfrm>
        </p:grpSpPr>
        <p:grpSp>
          <p:nvGrpSpPr>
            <p:cNvPr id="3" name="Group 57"/>
            <p:cNvGrpSpPr>
              <a:grpSpLocks/>
            </p:cNvGrpSpPr>
            <p:nvPr/>
          </p:nvGrpSpPr>
          <p:grpSpPr bwMode="auto">
            <a:xfrm>
              <a:off x="357158" y="1838316"/>
              <a:ext cx="1918348" cy="2877522"/>
              <a:chOff x="168562" y="1664006"/>
              <a:chExt cx="1918348" cy="2877522"/>
            </a:xfrm>
          </p:grpSpPr>
          <p:sp>
            <p:nvSpPr>
              <p:cNvPr id="47" name="Isosceles Triangle 46"/>
              <p:cNvSpPr/>
              <p:nvPr/>
            </p:nvSpPr>
            <p:spPr>
              <a:xfrm>
                <a:off x="412917" y="2105480"/>
                <a:ext cx="1428050" cy="2000926"/>
              </a:xfrm>
              <a:prstGeom prst="triangl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 w="34925"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800">
                  <a:solidFill>
                    <a:srgbClr val="FFFFFF"/>
                  </a:solidFill>
                </a:endParaRPr>
              </a:p>
            </p:txBody>
          </p:sp>
          <p:sp>
            <p:nvSpPr>
              <p:cNvPr id="48" name="Rectangle 47"/>
              <p:cNvSpPr/>
              <p:nvPr/>
            </p:nvSpPr>
            <p:spPr>
              <a:xfrm>
                <a:off x="827052" y="1664006"/>
                <a:ext cx="642622" cy="57169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2400" b="1" dirty="0">
                    <a:solidFill>
                      <a:srgbClr val="000000">
                        <a:lumMod val="50000"/>
                      </a:srgbClr>
                    </a:solidFill>
                    <a:latin typeface="Times New Roman" pitchFamily="18" charset="0"/>
                    <a:cs typeface="Times New Roman" pitchFamily="18" charset="0"/>
                  </a:rPr>
                  <a:t>A</a:t>
                </a:r>
              </a:p>
            </p:txBody>
          </p:sp>
          <p:sp>
            <p:nvSpPr>
              <p:cNvPr id="49" name="Rectangle 48"/>
              <p:cNvSpPr/>
              <p:nvPr/>
            </p:nvSpPr>
            <p:spPr>
              <a:xfrm>
                <a:off x="168562" y="3969835"/>
                <a:ext cx="642623" cy="57169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2400" b="1" dirty="0">
                    <a:solidFill>
                      <a:srgbClr val="000000">
                        <a:lumMod val="50000"/>
                      </a:srgbClr>
                    </a:solidFill>
                    <a:latin typeface="Times New Roman" pitchFamily="18" charset="0"/>
                    <a:cs typeface="Times New Roman" pitchFamily="18" charset="0"/>
                  </a:rPr>
                  <a:t>B</a:t>
                </a:r>
              </a:p>
            </p:txBody>
          </p:sp>
          <p:sp>
            <p:nvSpPr>
              <p:cNvPr id="50" name="Rectangle 49"/>
              <p:cNvSpPr/>
              <p:nvPr/>
            </p:nvSpPr>
            <p:spPr>
              <a:xfrm>
                <a:off x="1444287" y="3969835"/>
                <a:ext cx="642623" cy="57169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2400" b="1" dirty="0">
                    <a:solidFill>
                      <a:srgbClr val="000000">
                        <a:lumMod val="50000"/>
                      </a:srgbClr>
                    </a:solidFill>
                    <a:latin typeface="Times New Roman" pitchFamily="18" charset="0"/>
                    <a:cs typeface="Times New Roman" pitchFamily="18" charset="0"/>
                  </a:rPr>
                  <a:t>C</a:t>
                </a:r>
              </a:p>
            </p:txBody>
          </p:sp>
          <p:sp>
            <p:nvSpPr>
              <p:cNvPr id="51" name="Rectangle 50"/>
              <p:cNvSpPr/>
              <p:nvPr/>
            </p:nvSpPr>
            <p:spPr>
              <a:xfrm>
                <a:off x="801665" y="2489785"/>
                <a:ext cx="642622" cy="57169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24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40</a:t>
                </a:r>
                <a:r>
                  <a:rPr lang="en-US" sz="2400" b="1" baseline="300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0</a:t>
                </a:r>
                <a:endParaRPr lang="en-US" sz="2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45" name="Straight Connector 44"/>
            <p:cNvCxnSpPr/>
            <p:nvPr/>
          </p:nvCxnSpPr>
          <p:spPr>
            <a:xfrm>
              <a:off x="856976" y="3321542"/>
              <a:ext cx="142805" cy="71462"/>
            </a:xfrm>
            <a:prstGeom prst="line">
              <a:avLst/>
            </a:prstGeom>
            <a:ln w="28575"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flipV="1">
              <a:off x="1628123" y="3346951"/>
              <a:ext cx="142805" cy="71462"/>
            </a:xfrm>
            <a:prstGeom prst="line">
              <a:avLst/>
            </a:prstGeom>
            <a:ln w="28575"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52"/>
          <p:cNvGrpSpPr>
            <a:grpSpLocks/>
          </p:cNvGrpSpPr>
          <p:nvPr/>
        </p:nvGrpSpPr>
        <p:grpSpPr bwMode="auto">
          <a:xfrm>
            <a:off x="5745163" y="358775"/>
            <a:ext cx="3413125" cy="2838450"/>
            <a:chOff x="2655620" y="2234290"/>
            <a:chExt cx="3414276" cy="2837784"/>
          </a:xfrm>
        </p:grpSpPr>
        <p:grpSp>
          <p:nvGrpSpPr>
            <p:cNvPr id="5" name="Group 139"/>
            <p:cNvGrpSpPr>
              <a:grpSpLocks/>
            </p:cNvGrpSpPr>
            <p:nvPr/>
          </p:nvGrpSpPr>
          <p:grpSpPr bwMode="auto">
            <a:xfrm>
              <a:off x="2655620" y="2234290"/>
              <a:ext cx="3414276" cy="2837784"/>
              <a:chOff x="3086550" y="1857364"/>
              <a:chExt cx="3414276" cy="2837784"/>
            </a:xfrm>
          </p:grpSpPr>
          <p:sp>
            <p:nvSpPr>
              <p:cNvPr id="57" name="Isosceles Triangle 56"/>
              <p:cNvSpPr/>
              <p:nvPr/>
            </p:nvSpPr>
            <p:spPr>
              <a:xfrm rot="6577623">
                <a:off x="3984371" y="2313676"/>
                <a:ext cx="2029936" cy="2733008"/>
              </a:xfrm>
              <a:prstGeom prst="triangl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34925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800">
                  <a:solidFill>
                    <a:srgbClr val="FFFFFF"/>
                  </a:solidFill>
                </a:endParaRPr>
              </a:p>
            </p:txBody>
          </p:sp>
          <p:sp>
            <p:nvSpPr>
              <p:cNvPr id="58" name="Rectangle 57"/>
              <p:cNvSpPr/>
              <p:nvPr/>
            </p:nvSpPr>
            <p:spPr>
              <a:xfrm>
                <a:off x="5746509" y="4047600"/>
                <a:ext cx="754317" cy="59517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2400" b="1" dirty="0">
                    <a:solidFill>
                      <a:srgbClr val="000000">
                        <a:lumMod val="50000"/>
                      </a:srgbClr>
                    </a:solidFill>
                    <a:latin typeface="Times New Roman" pitchFamily="18" charset="0"/>
                    <a:cs typeface="Times New Roman" pitchFamily="18" charset="0"/>
                  </a:rPr>
                  <a:t>P</a:t>
                </a:r>
              </a:p>
            </p:txBody>
          </p:sp>
          <p:sp>
            <p:nvSpPr>
              <p:cNvPr id="59" name="Rectangle 58"/>
              <p:cNvSpPr/>
              <p:nvPr/>
            </p:nvSpPr>
            <p:spPr>
              <a:xfrm>
                <a:off x="3758288" y="1857364"/>
                <a:ext cx="571693" cy="46979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2400" b="1" dirty="0">
                    <a:solidFill>
                      <a:srgbClr val="000000">
                        <a:lumMod val="50000"/>
                      </a:srgbClr>
                    </a:solidFill>
                    <a:latin typeface="Times New Roman" pitchFamily="18" charset="0"/>
                    <a:cs typeface="Times New Roman" pitchFamily="18" charset="0"/>
                  </a:rPr>
                  <a:t>M</a:t>
                </a:r>
              </a:p>
            </p:txBody>
          </p:sp>
          <p:sp>
            <p:nvSpPr>
              <p:cNvPr id="60" name="Rectangle 59"/>
              <p:cNvSpPr/>
              <p:nvPr/>
            </p:nvSpPr>
            <p:spPr>
              <a:xfrm>
                <a:off x="3086550" y="4044426"/>
                <a:ext cx="628862" cy="56977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2400" b="1" dirty="0">
                    <a:solidFill>
                      <a:srgbClr val="000000">
                        <a:lumMod val="50000"/>
                      </a:srgbClr>
                    </a:solidFill>
                    <a:latin typeface="Times New Roman" pitchFamily="18" charset="0"/>
                    <a:cs typeface="Times New Roman" pitchFamily="18" charset="0"/>
                  </a:rPr>
                  <a:t>N</a:t>
                </a:r>
              </a:p>
            </p:txBody>
          </p:sp>
          <p:grpSp>
            <p:nvGrpSpPr>
              <p:cNvPr id="6" name="Group 134"/>
              <p:cNvGrpSpPr>
                <a:grpSpLocks/>
              </p:cNvGrpSpPr>
              <p:nvPr/>
            </p:nvGrpSpPr>
            <p:grpSpPr bwMode="auto">
              <a:xfrm>
                <a:off x="4500562" y="4071942"/>
                <a:ext cx="116476" cy="199566"/>
                <a:chOff x="4500562" y="4071942"/>
                <a:chExt cx="116476" cy="199566"/>
              </a:xfrm>
            </p:grpSpPr>
            <p:cxnSp>
              <p:nvCxnSpPr>
                <p:cNvPr id="66" name="Straight Connector 65"/>
                <p:cNvCxnSpPr/>
                <p:nvPr/>
              </p:nvCxnSpPr>
              <p:spPr>
                <a:xfrm rot="5400000">
                  <a:off x="4517426" y="4171395"/>
                  <a:ext cx="198391" cy="1589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Straight Connector 66"/>
                <p:cNvCxnSpPr/>
                <p:nvPr/>
              </p:nvCxnSpPr>
              <p:spPr>
                <a:xfrm rot="5400000">
                  <a:off x="4401500" y="4169808"/>
                  <a:ext cx="198390" cy="1588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Straight Connector 67"/>
                <p:cNvCxnSpPr/>
                <p:nvPr/>
              </p:nvCxnSpPr>
              <p:spPr>
                <a:xfrm rot="5400000">
                  <a:off x="4457875" y="4170603"/>
                  <a:ext cx="198390" cy="0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" name="Group 135"/>
              <p:cNvGrpSpPr>
                <a:grpSpLocks/>
              </p:cNvGrpSpPr>
              <p:nvPr/>
            </p:nvGrpSpPr>
            <p:grpSpPr bwMode="auto">
              <a:xfrm rot="2315451">
                <a:off x="4844134" y="2864781"/>
                <a:ext cx="100439" cy="220607"/>
                <a:chOff x="4503140" y="4071942"/>
                <a:chExt cx="116591" cy="199562"/>
              </a:xfrm>
            </p:grpSpPr>
            <p:cxnSp>
              <p:nvCxnSpPr>
                <p:cNvPr id="63" name="Straight Connector 62"/>
                <p:cNvCxnSpPr/>
                <p:nvPr/>
              </p:nvCxnSpPr>
              <p:spPr>
                <a:xfrm rot="5400000">
                  <a:off x="4520550" y="4171858"/>
                  <a:ext cx="198129" cy="0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Straight Connector 63"/>
                <p:cNvCxnSpPr/>
                <p:nvPr/>
              </p:nvCxnSpPr>
              <p:spPr>
                <a:xfrm rot="5400000">
                  <a:off x="4403955" y="4170852"/>
                  <a:ext cx="198129" cy="0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" name="Straight Connector 64"/>
                <p:cNvCxnSpPr/>
                <p:nvPr/>
              </p:nvCxnSpPr>
              <p:spPr>
                <a:xfrm rot="5400000">
                  <a:off x="4458512" y="4169084"/>
                  <a:ext cx="198129" cy="1844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55" name="Rectangle 54"/>
            <p:cNvSpPr/>
            <p:nvPr/>
          </p:nvSpPr>
          <p:spPr>
            <a:xfrm>
              <a:off x="3441697" y="2813592"/>
              <a:ext cx="643155" cy="57136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70</a:t>
              </a:r>
              <a:r>
                <a:rPr lang="en-US" sz="2400" b="1" baseline="300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  <a:endPara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3567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Times New Roman" pitchFamily="18" charset="0"/>
            </a:endParaRPr>
          </a:p>
        </p:txBody>
      </p:sp>
      <p:grpSp>
        <p:nvGrpSpPr>
          <p:cNvPr id="8" name="Group 72"/>
          <p:cNvGrpSpPr>
            <a:grpSpLocks/>
          </p:cNvGrpSpPr>
          <p:nvPr/>
        </p:nvGrpSpPr>
        <p:grpSpPr bwMode="auto">
          <a:xfrm rot="-6524143">
            <a:off x="5078413" y="596900"/>
            <a:ext cx="3778250" cy="2711450"/>
            <a:chOff x="2526739" y="2360793"/>
            <a:chExt cx="3777137" cy="2711279"/>
          </a:xfrm>
        </p:grpSpPr>
        <p:grpSp>
          <p:nvGrpSpPr>
            <p:cNvPr id="9" name="Group 139"/>
            <p:cNvGrpSpPr>
              <a:grpSpLocks/>
            </p:cNvGrpSpPr>
            <p:nvPr/>
          </p:nvGrpSpPr>
          <p:grpSpPr bwMode="auto">
            <a:xfrm>
              <a:off x="2526739" y="2360793"/>
              <a:ext cx="3777137" cy="2711279"/>
              <a:chOff x="2957669" y="1983867"/>
              <a:chExt cx="3777137" cy="2711279"/>
            </a:xfrm>
          </p:grpSpPr>
          <p:sp>
            <p:nvSpPr>
              <p:cNvPr id="76" name="Isosceles Triangle 75"/>
              <p:cNvSpPr/>
              <p:nvPr/>
            </p:nvSpPr>
            <p:spPr>
              <a:xfrm rot="6577623">
                <a:off x="3988166" y="2310478"/>
                <a:ext cx="2030284" cy="2732870"/>
              </a:xfrm>
              <a:prstGeom prst="triangl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34925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800">
                  <a:solidFill>
                    <a:srgbClr val="FFFFFF"/>
                  </a:solidFill>
                </a:endParaRPr>
              </a:p>
            </p:txBody>
          </p:sp>
          <p:sp>
            <p:nvSpPr>
              <p:cNvPr id="77" name="Rectangle 76"/>
              <p:cNvSpPr/>
              <p:nvPr/>
            </p:nvSpPr>
            <p:spPr>
              <a:xfrm rot="6599977">
                <a:off x="6065903" y="3907172"/>
                <a:ext cx="754014" cy="59672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2400" b="1" dirty="0">
                    <a:solidFill>
                      <a:srgbClr val="000000">
                        <a:lumMod val="50000"/>
                      </a:srgbClr>
                    </a:solidFill>
                    <a:latin typeface="Times New Roman" pitchFamily="18" charset="0"/>
                    <a:cs typeface="Times New Roman" pitchFamily="18" charset="0"/>
                  </a:rPr>
                  <a:t>P</a:t>
                </a:r>
              </a:p>
            </p:txBody>
          </p:sp>
          <p:sp>
            <p:nvSpPr>
              <p:cNvPr id="78" name="Rectangle 77"/>
              <p:cNvSpPr/>
              <p:nvPr/>
            </p:nvSpPr>
            <p:spPr>
              <a:xfrm rot="6599977">
                <a:off x="3594501" y="2034337"/>
                <a:ext cx="571464" cy="46976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2400" b="1" dirty="0">
                    <a:solidFill>
                      <a:srgbClr val="000000">
                        <a:lumMod val="50000"/>
                      </a:srgbClr>
                    </a:solidFill>
                    <a:latin typeface="Times New Roman" pitchFamily="18" charset="0"/>
                    <a:cs typeface="Times New Roman" pitchFamily="18" charset="0"/>
                  </a:rPr>
                  <a:t>M</a:t>
                </a:r>
              </a:p>
            </p:txBody>
          </p:sp>
          <p:sp>
            <p:nvSpPr>
              <p:cNvPr id="79" name="Rectangle 78"/>
              <p:cNvSpPr/>
              <p:nvPr/>
            </p:nvSpPr>
            <p:spPr>
              <a:xfrm rot="6599977">
                <a:off x="2941627" y="3756089"/>
                <a:ext cx="627023" cy="56974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2400" b="1" dirty="0">
                    <a:solidFill>
                      <a:srgbClr val="000000">
                        <a:lumMod val="50000"/>
                      </a:srgbClr>
                    </a:solidFill>
                    <a:latin typeface="Times New Roman" pitchFamily="18" charset="0"/>
                    <a:cs typeface="Times New Roman" pitchFamily="18" charset="0"/>
                  </a:rPr>
                  <a:t>N</a:t>
                </a:r>
              </a:p>
            </p:txBody>
          </p:sp>
          <p:grpSp>
            <p:nvGrpSpPr>
              <p:cNvPr id="10" name="Group 134"/>
              <p:cNvGrpSpPr>
                <a:grpSpLocks/>
              </p:cNvGrpSpPr>
              <p:nvPr/>
            </p:nvGrpSpPr>
            <p:grpSpPr bwMode="auto">
              <a:xfrm>
                <a:off x="4500562" y="4071942"/>
                <a:ext cx="116476" cy="199566"/>
                <a:chOff x="4500562" y="4071942"/>
                <a:chExt cx="116476" cy="199566"/>
              </a:xfrm>
            </p:grpSpPr>
            <p:cxnSp>
              <p:nvCxnSpPr>
                <p:cNvPr id="85" name="Straight Connector 84"/>
                <p:cNvCxnSpPr/>
                <p:nvPr/>
              </p:nvCxnSpPr>
              <p:spPr>
                <a:xfrm rot="5400000">
                  <a:off x="4531347" y="4167619"/>
                  <a:ext cx="200012" cy="1588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" name="Straight Connector 85"/>
                <p:cNvCxnSpPr/>
                <p:nvPr/>
              </p:nvCxnSpPr>
              <p:spPr>
                <a:xfrm rot="5400000">
                  <a:off x="4411410" y="4165484"/>
                  <a:ext cx="200012" cy="1588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" name="Straight Connector 86"/>
                <p:cNvCxnSpPr/>
                <p:nvPr/>
              </p:nvCxnSpPr>
              <p:spPr>
                <a:xfrm rot="5400000">
                  <a:off x="4463311" y="4166554"/>
                  <a:ext cx="201600" cy="0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1" name="Group 135"/>
              <p:cNvGrpSpPr>
                <a:grpSpLocks/>
              </p:cNvGrpSpPr>
              <p:nvPr/>
            </p:nvGrpSpPr>
            <p:grpSpPr bwMode="auto">
              <a:xfrm rot="2315451">
                <a:off x="4844110" y="2864813"/>
                <a:ext cx="100439" cy="220609"/>
                <a:chOff x="4503140" y="4071942"/>
                <a:chExt cx="116591" cy="199562"/>
              </a:xfrm>
            </p:grpSpPr>
            <p:cxnSp>
              <p:nvCxnSpPr>
                <p:cNvPr id="82" name="Straight Connector 81"/>
                <p:cNvCxnSpPr/>
                <p:nvPr/>
              </p:nvCxnSpPr>
              <p:spPr>
                <a:xfrm rot="5400000">
                  <a:off x="4525157" y="4163390"/>
                  <a:ext cx="198162" cy="0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3" name="Straight Connector 82"/>
                <p:cNvCxnSpPr/>
                <p:nvPr/>
              </p:nvCxnSpPr>
              <p:spPr>
                <a:xfrm rot="5400000">
                  <a:off x="4409787" y="4163802"/>
                  <a:ext cx="198162" cy="0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4" name="Straight Connector 83"/>
                <p:cNvCxnSpPr/>
                <p:nvPr/>
              </p:nvCxnSpPr>
              <p:spPr>
                <a:xfrm rot="5400000">
                  <a:off x="4471251" y="4162374"/>
                  <a:ext cx="198162" cy="1843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75" name="Rectangle 74"/>
            <p:cNvSpPr/>
            <p:nvPr/>
          </p:nvSpPr>
          <p:spPr>
            <a:xfrm rot="6599977">
              <a:off x="3406857" y="2797919"/>
              <a:ext cx="642897" cy="57133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70</a:t>
              </a:r>
              <a:r>
                <a:rPr lang="en-US" sz="2400" b="1" baseline="300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  <a:endPara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3569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3570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3571" name="Rectangle 2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3572" name="Rectangle 2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3573" name="Rectangle 2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Times New Roman" pitchFamily="18" charset="0"/>
            </a:endParaRPr>
          </a:p>
        </p:txBody>
      </p:sp>
      <p:grpSp>
        <p:nvGrpSpPr>
          <p:cNvPr id="12" name="Group 101"/>
          <p:cNvGrpSpPr>
            <a:grpSpLocks/>
          </p:cNvGrpSpPr>
          <p:nvPr/>
        </p:nvGrpSpPr>
        <p:grpSpPr bwMode="auto">
          <a:xfrm>
            <a:off x="6143625" y="3611563"/>
            <a:ext cx="2668588" cy="2312987"/>
            <a:chOff x="3175038" y="4273810"/>
            <a:chExt cx="2668098" cy="2313210"/>
          </a:xfrm>
        </p:grpSpPr>
        <p:sp>
          <p:nvSpPr>
            <p:cNvPr id="103" name="Isosceles Triangle 102"/>
            <p:cNvSpPr/>
            <p:nvPr/>
          </p:nvSpPr>
          <p:spPr>
            <a:xfrm>
              <a:off x="3357567" y="4715178"/>
              <a:ext cx="2214155" cy="1428888"/>
            </a:xfrm>
            <a:prstGeom prst="triangle">
              <a:avLst>
                <a:gd name="adj" fmla="val 40288"/>
              </a:avLst>
            </a:prstGeom>
            <a:solidFill>
              <a:srgbClr val="B9FBA7"/>
            </a:solidFill>
            <a:ln w="34925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>
                <a:solidFill>
                  <a:srgbClr val="FFFFFF"/>
                </a:solidFill>
              </a:endParaRPr>
            </a:p>
          </p:txBody>
        </p:sp>
        <p:sp>
          <p:nvSpPr>
            <p:cNvPr id="104" name="Rectangle 103"/>
            <p:cNvSpPr/>
            <p:nvPr/>
          </p:nvSpPr>
          <p:spPr>
            <a:xfrm>
              <a:off x="3411533" y="5699522"/>
              <a:ext cx="642819" cy="57155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60</a:t>
              </a:r>
              <a:r>
                <a:rPr lang="en-US" sz="2400" b="1" baseline="300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  <a:endPara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5" name="Rectangle 104"/>
            <p:cNvSpPr/>
            <p:nvPr/>
          </p:nvSpPr>
          <p:spPr>
            <a:xfrm>
              <a:off x="4759072" y="5702698"/>
              <a:ext cx="642820" cy="57155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50</a:t>
              </a:r>
              <a:r>
                <a:rPr lang="en-US" sz="2400" b="1" baseline="300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  <a:endPara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6" name="Rectangle 105"/>
            <p:cNvSpPr/>
            <p:nvPr/>
          </p:nvSpPr>
          <p:spPr>
            <a:xfrm>
              <a:off x="4003561" y="4273810"/>
              <a:ext cx="642820" cy="57155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400" b="1" dirty="0">
                  <a:solidFill>
                    <a:srgbClr val="FFFFFF">
                      <a:lumMod val="50000"/>
                    </a:srgbClr>
                  </a:solidFill>
                  <a:latin typeface="Times New Roman" pitchFamily="18" charset="0"/>
                  <a:cs typeface="Times New Roman" pitchFamily="18" charset="0"/>
                </a:rPr>
                <a:t>D’</a:t>
              </a:r>
            </a:p>
          </p:txBody>
        </p:sp>
        <p:sp>
          <p:nvSpPr>
            <p:cNvPr id="107" name="Rectangle 106"/>
            <p:cNvSpPr/>
            <p:nvPr/>
          </p:nvSpPr>
          <p:spPr>
            <a:xfrm>
              <a:off x="5200316" y="6015465"/>
              <a:ext cx="642820" cy="57155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400" b="1" dirty="0">
                  <a:solidFill>
                    <a:srgbClr val="FFFFFF">
                      <a:lumMod val="50000"/>
                    </a:srgbClr>
                  </a:solidFill>
                  <a:latin typeface="Times New Roman" pitchFamily="18" charset="0"/>
                  <a:cs typeface="Times New Roman" pitchFamily="18" charset="0"/>
                </a:rPr>
                <a:t>F’</a:t>
              </a:r>
            </a:p>
          </p:txBody>
        </p:sp>
        <p:sp>
          <p:nvSpPr>
            <p:cNvPr id="108" name="Rectangle 107"/>
            <p:cNvSpPr/>
            <p:nvPr/>
          </p:nvSpPr>
          <p:spPr>
            <a:xfrm>
              <a:off x="3175038" y="6015465"/>
              <a:ext cx="642820" cy="57155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400" b="1" dirty="0">
                  <a:solidFill>
                    <a:srgbClr val="FFFFFF">
                      <a:lumMod val="50000"/>
                    </a:srgbClr>
                  </a:solidFill>
                  <a:latin typeface="Times New Roman" pitchFamily="18" charset="0"/>
                  <a:cs typeface="Times New Roman" pitchFamily="18" charset="0"/>
                </a:rPr>
                <a:t>E’</a:t>
              </a:r>
            </a:p>
          </p:txBody>
        </p:sp>
      </p:grpSp>
      <p:grpSp>
        <p:nvGrpSpPr>
          <p:cNvPr id="13" name="Group 109"/>
          <p:cNvGrpSpPr>
            <a:grpSpLocks/>
          </p:cNvGrpSpPr>
          <p:nvPr/>
        </p:nvGrpSpPr>
        <p:grpSpPr bwMode="auto">
          <a:xfrm>
            <a:off x="3714750" y="4000500"/>
            <a:ext cx="2727325" cy="2514600"/>
            <a:chOff x="201836" y="4202372"/>
            <a:chExt cx="2727090" cy="2515078"/>
          </a:xfrm>
        </p:grpSpPr>
        <p:grpSp>
          <p:nvGrpSpPr>
            <p:cNvPr id="14" name="Group 141"/>
            <p:cNvGrpSpPr>
              <a:grpSpLocks/>
            </p:cNvGrpSpPr>
            <p:nvPr/>
          </p:nvGrpSpPr>
          <p:grpSpPr bwMode="auto">
            <a:xfrm>
              <a:off x="428596" y="4643446"/>
              <a:ext cx="2286016" cy="1729752"/>
              <a:chOff x="428596" y="4643446"/>
              <a:chExt cx="2286016" cy="1729752"/>
            </a:xfrm>
          </p:grpSpPr>
          <p:sp>
            <p:nvSpPr>
              <p:cNvPr id="116" name="Isosceles Triangle 115"/>
              <p:cNvSpPr/>
              <p:nvPr/>
            </p:nvSpPr>
            <p:spPr>
              <a:xfrm>
                <a:off x="428829" y="4643781"/>
                <a:ext cx="2285803" cy="1641787"/>
              </a:xfrm>
              <a:prstGeom prst="triangle">
                <a:avLst>
                  <a:gd name="adj" fmla="val 42889"/>
                </a:avLst>
              </a:prstGeom>
              <a:solidFill>
                <a:srgbClr val="FEBAAC"/>
              </a:solidFill>
              <a:ln w="3492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800">
                  <a:solidFill>
                    <a:srgbClr val="FFFFFF"/>
                  </a:solidFill>
                </a:endParaRPr>
              </a:p>
            </p:txBody>
          </p:sp>
          <p:sp>
            <p:nvSpPr>
              <p:cNvPr id="117" name="Rectangle 116"/>
              <p:cNvSpPr/>
              <p:nvPr/>
            </p:nvSpPr>
            <p:spPr>
              <a:xfrm>
                <a:off x="546294" y="5801289"/>
                <a:ext cx="642882" cy="57160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24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60</a:t>
                </a:r>
                <a:r>
                  <a:rPr lang="en-US" sz="2400" b="1" baseline="300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0</a:t>
                </a:r>
                <a:endParaRPr lang="en-US" sz="2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8" name="Rectangle 117"/>
              <p:cNvSpPr/>
              <p:nvPr/>
            </p:nvSpPr>
            <p:spPr>
              <a:xfrm>
                <a:off x="1112982" y="4835906"/>
                <a:ext cx="642883" cy="57160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24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70</a:t>
                </a:r>
                <a:r>
                  <a:rPr lang="en-US" sz="2400" b="1" baseline="300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0</a:t>
                </a:r>
                <a:endParaRPr lang="en-US" sz="2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12" name="Rectangle 111"/>
            <p:cNvSpPr/>
            <p:nvPr/>
          </p:nvSpPr>
          <p:spPr>
            <a:xfrm>
              <a:off x="1143143" y="4202372"/>
              <a:ext cx="642882" cy="57160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A’</a:t>
              </a:r>
            </a:p>
          </p:txBody>
        </p:sp>
        <p:sp>
          <p:nvSpPr>
            <p:cNvPr id="113" name="Rectangle 112"/>
            <p:cNvSpPr/>
            <p:nvPr/>
          </p:nvSpPr>
          <p:spPr>
            <a:xfrm>
              <a:off x="201836" y="6145841"/>
              <a:ext cx="642883" cy="57160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B’</a:t>
              </a:r>
            </a:p>
          </p:txBody>
        </p:sp>
        <p:sp>
          <p:nvSpPr>
            <p:cNvPr id="114" name="Rectangle 113"/>
            <p:cNvSpPr/>
            <p:nvPr/>
          </p:nvSpPr>
          <p:spPr>
            <a:xfrm>
              <a:off x="2286044" y="6145841"/>
              <a:ext cx="642882" cy="57160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C’</a:t>
              </a:r>
            </a:p>
          </p:txBody>
        </p:sp>
      </p:grpSp>
      <p:sp>
        <p:nvSpPr>
          <p:cNvPr id="23576" name="Rectangle 2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3577" name="Rectangle 3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9" name="Title 1"/>
          <p:cNvSpPr>
            <a:spLocks noGrp="1"/>
          </p:cNvSpPr>
          <p:nvPr>
            <p:ph type="title"/>
          </p:nvPr>
        </p:nvSpPr>
        <p:spPr>
          <a:xfrm>
            <a:off x="-1828800" y="1677988"/>
            <a:ext cx="8229600" cy="1143000"/>
          </a:xfrm>
        </p:spPr>
        <p:txBody>
          <a:bodyPr/>
          <a:lstStyle/>
          <a:p>
            <a:pPr indent="-166688"/>
            <a:r>
              <a:rPr lang="en-US" sz="2400" b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* 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ABC cân ở A có    = 40</a:t>
            </a:r>
            <a:r>
              <a:rPr lang="en-US" sz="2400" b="1" baseline="3000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en-US" sz="2400" b="1">
                <a:latin typeface="Times New Roman" pitchFamily="18" charset="0"/>
                <a:cs typeface="Times New Roman" pitchFamily="18" charset="0"/>
              </a:rPr>
            </a:br>
            <a:br>
              <a:rPr lang="en-US" sz="1400" b="1">
                <a:latin typeface="Times New Roman" pitchFamily="18" charset="0"/>
                <a:cs typeface="Times New Roman" pitchFamily="18" charset="0"/>
                <a:sym typeface="Symbol" pitchFamily="18" charset="2"/>
              </a:rPr>
            </a:br>
            <a:r>
              <a:rPr lang="en-US" sz="2400" b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   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  =    =                      = 70</a:t>
            </a:r>
            <a:r>
              <a:rPr lang="en-US" sz="2400" b="1" baseline="3000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en-US" sz="2400" b="1">
                <a:latin typeface="Times New Roman" pitchFamily="18" charset="0"/>
                <a:cs typeface="Times New Roman" pitchFamily="18" charset="0"/>
              </a:rPr>
            </a:br>
            <a:br>
              <a:rPr lang="en-US" sz="1200" b="1">
                <a:latin typeface="Times New Roman" pitchFamily="18" charset="0"/>
                <a:cs typeface="Times New Roman" pitchFamily="18" charset="0"/>
              </a:rPr>
            </a:br>
            <a:r>
              <a:rPr lang="en-US" sz="2400" b="1">
                <a:latin typeface="Times New Roman" pitchFamily="18" charset="0"/>
                <a:cs typeface="Times New Roman" pitchFamily="18" charset="0"/>
              </a:rPr>
              <a:t>Vậy </a:t>
            </a:r>
            <a:r>
              <a:rPr lang="en-US" sz="2400" b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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ABC     </a:t>
            </a:r>
            <a:r>
              <a:rPr lang="en-US" sz="2400" b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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PMN vì có </a:t>
            </a:r>
            <a:br>
              <a:rPr lang="en-US" sz="2400" b="1">
                <a:latin typeface="Times New Roman" pitchFamily="18" charset="0"/>
                <a:cs typeface="Times New Roman" pitchFamily="18" charset="0"/>
              </a:rPr>
            </a:br>
            <a:r>
              <a:rPr lang="en-US" sz="2400" b="1">
                <a:latin typeface="Times New Roman" pitchFamily="18" charset="0"/>
                <a:cs typeface="Times New Roman" pitchFamily="18" charset="0"/>
              </a:rPr>
              <a:t>        =     =    =    = 70</a:t>
            </a:r>
            <a:r>
              <a:rPr lang="en-US" sz="2400" b="1" baseline="30000">
                <a:latin typeface="Times New Roman" pitchFamily="18" charset="0"/>
                <a:cs typeface="Times New Roman" pitchFamily="18" charset="0"/>
              </a:rPr>
              <a:t>0.</a:t>
            </a:r>
            <a:br>
              <a:rPr lang="en-US" sz="2400" b="1">
                <a:latin typeface="Times New Roman" pitchFamily="18" charset="0"/>
                <a:cs typeface="Times New Roman" pitchFamily="18" charset="0"/>
              </a:rPr>
            </a:b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1" name="Picture 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7050" y="1096963"/>
            <a:ext cx="20955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" name="Group 114"/>
          <p:cNvGrpSpPr>
            <a:grpSpLocks/>
          </p:cNvGrpSpPr>
          <p:nvPr/>
        </p:nvGrpSpPr>
        <p:grpSpPr bwMode="auto">
          <a:xfrm>
            <a:off x="836613" y="1487488"/>
            <a:ext cx="2551112" cy="790575"/>
            <a:chOff x="827729" y="1638293"/>
            <a:chExt cx="2549785" cy="790575"/>
          </a:xfrm>
        </p:grpSpPr>
        <p:pic>
          <p:nvPicPr>
            <p:cNvPr id="23598" name="Picture 3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7729" y="1857364"/>
              <a:ext cx="200025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99" name="Picture 5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2543" y="1857364"/>
              <a:ext cx="180975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600" name="Picture 120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15414" y="1638293"/>
              <a:ext cx="1562100" cy="790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22" name="Picture 9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287588"/>
            <a:ext cx="22860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" name="Group 122"/>
          <p:cNvGrpSpPr>
            <a:grpSpLocks/>
          </p:cNvGrpSpPr>
          <p:nvPr/>
        </p:nvGrpSpPr>
        <p:grpSpPr bwMode="auto">
          <a:xfrm>
            <a:off x="1184275" y="2592388"/>
            <a:ext cx="1711325" cy="455612"/>
            <a:chOff x="785327" y="2943685"/>
            <a:chExt cx="1712509" cy="455825"/>
          </a:xfrm>
        </p:grpSpPr>
        <p:pic>
          <p:nvPicPr>
            <p:cNvPr id="23594" name="Picture 3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27" y="2958437"/>
              <a:ext cx="200025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95" name="Picture 5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7860" y="2970885"/>
              <a:ext cx="180975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96" name="Picture 13"/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8659" y="2943685"/>
              <a:ext cx="266701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97" name="Picture 15"/>
            <p:cNvPicPr>
              <a:picLocks noChangeAspect="1" noChangeArrowheads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8286" y="2958430"/>
              <a:ext cx="209550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2" name="Content Placeholder 2"/>
          <p:cNvSpPr>
            <a:spLocks noGrp="1"/>
          </p:cNvSpPr>
          <p:nvPr>
            <p:ph idx="1"/>
          </p:nvPr>
        </p:nvSpPr>
        <p:spPr>
          <a:xfrm>
            <a:off x="0" y="3429000"/>
            <a:ext cx="8229600" cy="1981200"/>
          </a:xfrm>
        </p:spPr>
        <p:txBody>
          <a:bodyPr/>
          <a:lstStyle/>
          <a:p>
            <a:pPr indent="-166688">
              <a:buFontTx/>
              <a:buNone/>
              <a:defRPr/>
            </a:pPr>
            <a:r>
              <a:rPr lang="en-US" sz="2400" b="1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400" b="1">
                <a:latin typeface="Times New Roman" pitchFamily="18" charset="0"/>
                <a:cs typeface="Times New Roman" pitchFamily="18" charset="0"/>
                <a:sym typeface="Symbol"/>
              </a:rPr>
              <a:t>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A’B’C’ có    = 70</a:t>
            </a:r>
            <a:r>
              <a:rPr lang="en-US" sz="2400" b="1" baseline="3000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 ,    = 60</a:t>
            </a:r>
            <a:r>
              <a:rPr lang="en-US" sz="2400" b="1" baseline="3000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indent="11113">
              <a:buFontTx/>
              <a:buNone/>
              <a:defRPr/>
            </a:pPr>
            <a:r>
              <a:rPr lang="en-US" sz="2400" b="1">
                <a:latin typeface="Times New Roman" pitchFamily="18" charset="0"/>
                <a:cs typeface="Times New Roman" pitchFamily="18" charset="0"/>
                <a:sym typeface="Symbol"/>
              </a:rPr>
              <a:t>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     = 180</a:t>
            </a:r>
            <a:r>
              <a:rPr lang="en-US" sz="2400" b="1" baseline="3000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 – (70</a:t>
            </a:r>
            <a:r>
              <a:rPr lang="en-US" sz="2400" b="1" baseline="3000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 + 60</a:t>
            </a:r>
            <a:r>
              <a:rPr lang="en-US" sz="2400" b="1" baseline="3000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) = 50</a:t>
            </a:r>
            <a:r>
              <a:rPr lang="en-US" sz="2400" b="1" baseline="30000">
                <a:latin typeface="Times New Roman" pitchFamily="18" charset="0"/>
                <a:cs typeface="Times New Roman" pitchFamily="18" charset="0"/>
              </a:rPr>
              <a:t>0</a:t>
            </a:r>
            <a:endParaRPr lang="en-US" sz="2400" b="1">
              <a:latin typeface="Times New Roman" pitchFamily="18" charset="0"/>
              <a:cs typeface="Times New Roman" pitchFamily="18" charset="0"/>
            </a:endParaRPr>
          </a:p>
          <a:p>
            <a:pPr indent="11113">
              <a:buFontTx/>
              <a:buNone/>
              <a:defRPr/>
            </a:pPr>
            <a:r>
              <a:rPr lang="en-US" sz="2400" b="1">
                <a:latin typeface="Times New Roman" pitchFamily="18" charset="0"/>
                <a:cs typeface="Times New Roman" pitchFamily="18" charset="0"/>
              </a:rPr>
              <a:t>Vậy </a:t>
            </a:r>
            <a:r>
              <a:rPr lang="en-US" sz="2400" b="1">
                <a:latin typeface="Times New Roman" pitchFamily="18" charset="0"/>
                <a:cs typeface="Times New Roman" pitchFamily="18" charset="0"/>
                <a:sym typeface="Symbol"/>
              </a:rPr>
              <a:t>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A’B’C’     </a:t>
            </a:r>
            <a:r>
              <a:rPr lang="en-US" sz="2400" b="1">
                <a:latin typeface="Times New Roman" pitchFamily="18" charset="0"/>
                <a:cs typeface="Times New Roman" pitchFamily="18" charset="0"/>
                <a:sym typeface="Symbol"/>
              </a:rPr>
              <a:t>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D’E’F’ vì có</a:t>
            </a:r>
          </a:p>
          <a:p>
            <a:pPr indent="11113">
              <a:buFontTx/>
              <a:buNone/>
              <a:defRPr/>
            </a:pPr>
            <a:r>
              <a:rPr lang="en-US" sz="2400" b="1">
                <a:latin typeface="Times New Roman" pitchFamily="18" charset="0"/>
                <a:cs typeface="Times New Roman" pitchFamily="18" charset="0"/>
              </a:rPr>
              <a:t>      =    = 60</a:t>
            </a:r>
            <a:r>
              <a:rPr lang="en-US" sz="2400" b="1" baseline="3000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,     =   = 50</a:t>
            </a:r>
            <a:r>
              <a:rPr lang="en-US" sz="2400" b="1" baseline="3000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FontTx/>
              <a:buNone/>
              <a:defRPr/>
            </a:pP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7" name="Group 132"/>
          <p:cNvGrpSpPr>
            <a:grpSpLocks/>
          </p:cNvGrpSpPr>
          <p:nvPr/>
        </p:nvGrpSpPr>
        <p:grpSpPr bwMode="auto">
          <a:xfrm>
            <a:off x="2041525" y="3429000"/>
            <a:ext cx="1387475" cy="471488"/>
            <a:chOff x="2071672" y="3373234"/>
            <a:chExt cx="1386814" cy="471024"/>
          </a:xfrm>
        </p:grpSpPr>
        <p:pic>
          <p:nvPicPr>
            <p:cNvPr id="23592" name="Picture 133"/>
            <p:cNvPicPr>
              <a:picLocks noChangeAspect="1" noChangeArrowheads="1"/>
            </p:cNvPicPr>
            <p:nvPr/>
          </p:nvPicPr>
          <p:blipFill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71672" y="3373234"/>
              <a:ext cx="28575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93" name="Picture 21"/>
            <p:cNvPicPr>
              <a:picLocks noChangeAspect="1" noChangeArrowheads="1"/>
            </p:cNvPicPr>
            <p:nvPr/>
          </p:nvPicPr>
          <p:blipFill>
            <a:blip r:embed="rId1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72736" y="3387058"/>
              <a:ext cx="28575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36" name="Picture 23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938" y="3898900"/>
            <a:ext cx="2571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7" name="Picture 9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7100" y="4356100"/>
            <a:ext cx="22860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8" name="Group 137"/>
          <p:cNvGrpSpPr>
            <a:grpSpLocks/>
          </p:cNvGrpSpPr>
          <p:nvPr/>
        </p:nvGrpSpPr>
        <p:grpSpPr bwMode="auto">
          <a:xfrm>
            <a:off x="598488" y="4756150"/>
            <a:ext cx="2263775" cy="485775"/>
            <a:chOff x="628162" y="4700136"/>
            <a:chExt cx="2264964" cy="486696"/>
          </a:xfrm>
        </p:grpSpPr>
        <p:pic>
          <p:nvPicPr>
            <p:cNvPr id="23588" name="Picture 27"/>
            <p:cNvPicPr>
              <a:picLocks noChangeAspect="1" noChangeArrowheads="1"/>
            </p:cNvPicPr>
            <p:nvPr/>
          </p:nvPicPr>
          <p:blipFill>
            <a:blip r:embed="rId1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8732" y="4700136"/>
              <a:ext cx="257175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89" name="Picture 29"/>
            <p:cNvPicPr>
              <a:picLocks noChangeAspect="1" noChangeArrowheads="1"/>
            </p:cNvPicPr>
            <p:nvPr/>
          </p:nvPicPr>
          <p:blipFill>
            <a:blip r:embed="rId1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45476" y="4729632"/>
              <a:ext cx="24765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90" name="Picture 21"/>
            <p:cNvPicPr>
              <a:picLocks noChangeAspect="1" noChangeArrowheads="1"/>
            </p:cNvPicPr>
            <p:nvPr/>
          </p:nvPicPr>
          <p:blipFill>
            <a:blip r:embed="rId1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8162" y="4715808"/>
              <a:ext cx="28575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91" name="Picture 23"/>
            <p:cNvPicPr>
              <a:picLocks noChangeAspect="1" noChangeArrowheads="1"/>
            </p:cNvPicPr>
            <p:nvPr/>
          </p:nvPicPr>
          <p:blipFill>
            <a:blip r:embed="rId1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2100" y="4717186"/>
              <a:ext cx="257175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244484811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1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1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1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" grpId="0"/>
      <p:bldP spid="13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6096000" cy="3276600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TRƯỜNG HỢP ĐỒNG DẠNG </a:t>
            </a:r>
            <a:br>
              <a:rPr lang="en-US" sz="48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8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THỨ NHẤT</a:t>
            </a:r>
            <a:br>
              <a:rPr lang="en-US" sz="48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8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48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c.c.c</a:t>
            </a:r>
            <a:r>
              <a:rPr lang="en-US" sz="48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4800" b="1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8715" y="4032521"/>
            <a:ext cx="88067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a)   </a:t>
            </a:r>
            <a:r>
              <a:rPr lang="en-US" sz="28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8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8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8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28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sz="28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28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8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cặp</a:t>
            </a:r>
            <a:r>
              <a:rPr lang="en-US" sz="28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sz="28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28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8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0432" y="5039929"/>
            <a:ext cx="77181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b)   </a:t>
            </a:r>
            <a:r>
              <a:rPr lang="en-US" sz="28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8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x </a:t>
            </a:r>
            <a:r>
              <a:rPr lang="en-US" sz="28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y  (AD = x, DC = y).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41318" y="5591632"/>
            <a:ext cx="85733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c)   </a:t>
            </a:r>
            <a:r>
              <a:rPr lang="en-US" sz="2800" b="1" i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Cho </a:t>
            </a:r>
            <a:r>
              <a:rPr lang="en-US" sz="28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28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BD </a:t>
            </a:r>
            <a:r>
              <a:rPr lang="en-US" sz="28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tia</a:t>
            </a:r>
            <a:r>
              <a:rPr lang="en-US" sz="28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28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800" b="1" i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B. Hãy </a:t>
            </a:r>
            <a:r>
              <a:rPr lang="en-US" sz="28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8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8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800" b="1" i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BC </a:t>
            </a:r>
            <a:r>
              <a:rPr lang="en-US" sz="2800" b="1" i="1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i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BD.</a:t>
            </a:r>
            <a:endParaRPr lang="en-US" sz="2800" b="1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731476" y="191895"/>
            <a:ext cx="7819918" cy="410433"/>
          </a:xfrm>
          <a:prstGeom prst="rect">
            <a:avLst/>
          </a:prstGeom>
          <a:blipFill rotWithShape="1">
            <a:blip r:embed="rId2"/>
            <a:stretch>
              <a:fillRect l="-857" t="-7353" r="-546" b="-25000"/>
            </a:stretch>
          </a:blipFill>
        </p:spPr>
        <p:txBody>
          <a:bodyPr/>
          <a:lstStyle/>
          <a:p>
            <a:r>
              <a:rPr lang="en-US" sz="2800">
                <a:noFill/>
              </a:rPr>
              <a:t> 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7062" y="875679"/>
            <a:ext cx="3932738" cy="3069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228600" y="152400"/>
            <a:ext cx="664218" cy="523220"/>
          </a:xfrm>
          <a:prstGeom prst="rect">
            <a:avLst/>
          </a:prstGeom>
          <a:noFill/>
          <a:ln w="28575" algn="ctr">
            <a:solidFill>
              <a:srgbClr val="66FF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b="1" dirty="0">
                <a:solidFill>
                  <a:srgbClr val="FF0000"/>
                </a:solidFill>
                <a:cs typeface="Times New Roman" pitchFamily="18" charset="0"/>
              </a:rPr>
              <a:t>?2</a:t>
            </a:r>
          </a:p>
        </p:txBody>
      </p:sp>
    </p:spTree>
    <p:extLst>
      <p:ext uri="{BB962C8B-B14F-4D97-AF65-F5344CB8AC3E}">
        <p14:creationId xmlns:p14="http://schemas.microsoft.com/office/powerpoint/2010/main" val="166750328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23" y="453315"/>
            <a:ext cx="3633047" cy="272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59742" y="1092202"/>
                <a:ext cx="3914530" cy="8104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2800"/>
                  </a:lnSpc>
                </a:pPr>
                <a:r>
                  <a:rPr lang="en-US" sz="200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a)  - </a:t>
                </a:r>
                <a:r>
                  <a:rPr lang="en-US" sz="200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Trong </a:t>
                </a:r>
                <a:r>
                  <a:rPr lang="en-US" sz="20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hìnhcó</a:t>
                </a:r>
                <a:r>
                  <a:rPr lang="en-US" sz="20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3 tam </a:t>
                </a:r>
                <a:r>
                  <a:rPr lang="en-US" sz="20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giác</a:t>
                </a:r>
                <a:r>
                  <a:rPr lang="en-US" sz="20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: </a:t>
                </a:r>
                <a:endParaRPr lang="en-US" sz="2000" i="1">
                  <a:solidFill>
                    <a:prstClr val="black"/>
                  </a:solidFill>
                  <a:latin typeface="Cambria Math"/>
                  <a:ea typeface="Cambria Math"/>
                </a:endParaRPr>
              </a:p>
              <a:p>
                <a:pPr>
                  <a:lnSpc>
                    <a:spcPts val="2800"/>
                  </a:lnSpc>
                </a:pPr>
                <a14:m>
                  <m:oMath xmlns:m="http://schemas.openxmlformats.org/officeDocument/2006/math"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       ∆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𝐴𝐵𝐶</m:t>
                    </m:r>
                    <m:r>
                      <a:rPr lang="en-US" sz="200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;  </m:t>
                    </m:r>
                    <m:r>
                      <a:rPr lang="en-US" sz="2000" i="1" dirty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∆</m:t>
                    </m:r>
                    <m:r>
                      <a:rPr lang="en-US" sz="2000" i="1" dirty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𝐴𝐷𝐵</m:t>
                    </m:r>
                  </m:oMath>
                </a14:m>
                <a:r>
                  <a:rPr lang="en-US" sz="20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;  </a:t>
                </a:r>
                <a14:m>
                  <m:oMath xmlns:m="http://schemas.openxmlformats.org/officeDocument/2006/math">
                    <m:r>
                      <a:rPr lang="en-US" sz="2000" i="1" dirty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∆</m:t>
                    </m:r>
                    <m:r>
                      <a:rPr lang="en-US" sz="2000" i="1" dirty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𝐶𝐷𝐵</m:t>
                    </m:r>
                  </m:oMath>
                </a14:m>
                <a:endParaRPr lang="en-US" sz="20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742" y="819150"/>
                <a:ext cx="3914530" cy="780791"/>
              </a:xfrm>
              <a:prstGeom prst="rect">
                <a:avLst/>
              </a:prstGeom>
              <a:blipFill rotWithShape="1">
                <a:blip r:embed="rId3"/>
                <a:stretch>
                  <a:fillRect l="-1558" t="-781" b="-132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>
            <a:off x="182695" y="3821956"/>
            <a:ext cx="435664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sz="200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b)  </a:t>
            </a:r>
            <a:r>
              <a:rPr lang="en-US" sz="20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Ta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>
                <a:solidFill>
                  <a:prstClr val="black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∆</a:t>
            </a:r>
            <a:r>
              <a:rPr lang="en-US" sz="2000" i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ABC </a:t>
            </a:r>
            <a:r>
              <a:rPr lang="en-US" sz="2000">
                <a:solidFill>
                  <a:prstClr val="black"/>
                </a:solidFill>
                <a:latin typeface="Yu Gothic UI Semilight" panose="020B0400000000000000" pitchFamily="34" charset="-128"/>
                <a:ea typeface="Yu Gothic UI Semilight" panose="020B0400000000000000" pitchFamily="34" charset="-128"/>
                <a:cs typeface="Times New Roman" panose="02020603050405020304" pitchFamily="18" charset="0"/>
              </a:rPr>
              <a:t>∽</a:t>
            </a:r>
            <a:r>
              <a:rPr lang="en-US" sz="2000">
                <a:solidFill>
                  <a:prstClr val="black"/>
                </a:solidFill>
                <a:latin typeface="Times New Roman" pitchFamily="18" charset="0"/>
                <a:ea typeface="Yu Gothic UI Semilight"/>
                <a:cs typeface="Times New Roman" pitchFamily="18" charset="0"/>
              </a:rPr>
              <a:t> </a:t>
            </a:r>
            <a:r>
              <a:rPr lang="en-US" sz="2000">
                <a:solidFill>
                  <a:prstClr val="black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∆</a:t>
            </a:r>
            <a:r>
              <a:rPr lang="en-US" sz="2000" i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ADB </a:t>
            </a:r>
            <a:r>
              <a:rPr lang="en-US" sz="20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(cmt) </a:t>
            </a:r>
            <a:endParaRPr lang="en-US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173982" y="249024"/>
            <a:ext cx="519363" cy="400110"/>
          </a:xfrm>
          <a:prstGeom prst="rect">
            <a:avLst/>
          </a:prstGeom>
          <a:noFill/>
          <a:ln w="28575" algn="ctr">
            <a:solidFill>
              <a:srgbClr val="66FF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000" b="1">
                <a:solidFill>
                  <a:srgbClr val="FF0000"/>
                </a:solidFill>
                <a:cs typeface="Times New Roman" pitchFamily="18" charset="0"/>
              </a:rPr>
              <a:t>?2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84861" y="2108275"/>
                <a:ext cx="391453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- </a:t>
                </a:r>
                <a:r>
                  <a:rPr lang="en-US" sz="200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Xét 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∆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𝐴𝐵𝐶</m:t>
                    </m:r>
                    <m:r>
                      <a:rPr lang="en-US" sz="200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00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v</m:t>
                    </m:r>
                    <m:r>
                      <a:rPr lang="en-US" sz="200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à  </m:t>
                    </m:r>
                    <m:r>
                      <a:rPr lang="en-US" sz="2000" i="1" dirty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∆</m:t>
                    </m:r>
                    <m:r>
                      <a:rPr lang="en-US" sz="2000" i="1" dirty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𝐴𝐷𝐵</m:t>
                    </m:r>
                  </m:oMath>
                </a14:m>
                <a:r>
                  <a:rPr lang="en-US" sz="20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có:</a:t>
                </a: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861" y="1581206"/>
                <a:ext cx="3914530" cy="400110"/>
              </a:xfrm>
              <a:prstGeom prst="rect">
                <a:avLst/>
              </a:prstGeom>
              <a:blipFill rotWithShape="1">
                <a:blip r:embed="rId4"/>
                <a:stretch>
                  <a:fillRect l="-1558" t="-7576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544342" y="2641755"/>
            <a:ext cx="11961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Â : chung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33421" y="3223033"/>
                <a:ext cx="1631537" cy="41056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𝐶</m:t>
                        </m:r>
                      </m:e>
                    </m:acc>
                    <m:r>
                      <a:rPr lang="en-US" sz="2000">
                        <a:solidFill>
                          <a:prstClr val="black"/>
                        </a:solidFill>
                        <a:latin typeface="Cambria Math"/>
                        <a:cs typeface="Times New Roman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𝐴𝐵𝐷</m:t>
                        </m:r>
                      </m:e>
                    </m:acc>
                  </m:oMath>
                </a14:m>
                <a:r>
                  <a:rPr lang="en-US" sz="200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(gt)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2417275"/>
                <a:ext cx="1631537" cy="410562"/>
              </a:xfrm>
              <a:prstGeom prst="rect">
                <a:avLst/>
              </a:prstGeom>
              <a:blipFill rotWithShape="1">
                <a:blip r:embed="rId5"/>
                <a:stretch>
                  <a:fillRect t="-7463" r="-31835" b="-268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ight Brace 2"/>
          <p:cNvSpPr/>
          <p:nvPr/>
        </p:nvSpPr>
        <p:spPr>
          <a:xfrm>
            <a:off x="2112055" y="2765833"/>
            <a:ext cx="124412" cy="914400"/>
          </a:xfrm>
          <a:prstGeom prst="rightBrac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TextBox 2"/>
          <p:cNvSpPr txBox="1">
            <a:spLocks noChangeArrowheads="1"/>
          </p:cNvSpPr>
          <p:nvPr/>
        </p:nvSpPr>
        <p:spPr bwMode="auto">
          <a:xfrm>
            <a:off x="2289365" y="2968091"/>
            <a:ext cx="291938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000">
                <a:solidFill>
                  <a:prstClr val="black"/>
                </a:solidFill>
              </a:rPr>
              <a:t>=&gt;  </a:t>
            </a:r>
            <a:r>
              <a:rPr lang="en-US" sz="2000">
                <a:solidFill>
                  <a:prstClr val="black"/>
                </a:solidFill>
                <a:ea typeface="Cambria Math" pitchFamily="18" charset="0"/>
                <a:cs typeface="Times New Roman" pitchFamily="18" charset="0"/>
              </a:rPr>
              <a:t>∆</a:t>
            </a:r>
            <a:r>
              <a:rPr lang="en-US" sz="2000" i="1">
                <a:solidFill>
                  <a:prstClr val="black"/>
                </a:solidFill>
                <a:cs typeface="Times New Roman" pitchFamily="18" charset="0"/>
              </a:rPr>
              <a:t>ABC </a:t>
            </a:r>
            <a:r>
              <a:rPr lang="en-US" sz="2000">
                <a:solidFill>
                  <a:prstClr val="black"/>
                </a:solidFill>
                <a:latin typeface="Yu Gothic UI Semilight" panose="020B0400000000000000" pitchFamily="34" charset="-128"/>
                <a:ea typeface="Yu Gothic UI Semilight" panose="020B0400000000000000" pitchFamily="34" charset="-128"/>
                <a:cs typeface="Times New Roman" panose="02020603050405020304" pitchFamily="18" charset="0"/>
              </a:rPr>
              <a:t>∽</a:t>
            </a:r>
            <a:r>
              <a:rPr lang="en-US" sz="2000">
                <a:solidFill>
                  <a:prstClr val="black"/>
                </a:solidFill>
                <a:latin typeface="Yu Gothic UI Semilight"/>
                <a:ea typeface="Yu Gothic UI Semilight"/>
                <a:cs typeface="Yu Gothic UI Semilight"/>
              </a:rPr>
              <a:t> </a:t>
            </a:r>
            <a:r>
              <a:rPr lang="en-US" sz="2000">
                <a:solidFill>
                  <a:prstClr val="black"/>
                </a:solidFill>
                <a:ea typeface="Cambria Math" pitchFamily="18" charset="0"/>
                <a:cs typeface="Cambria Math" pitchFamily="18" charset="0"/>
              </a:rPr>
              <a:t>∆</a:t>
            </a:r>
            <a:r>
              <a:rPr lang="en-US" sz="2000" i="1">
                <a:solidFill>
                  <a:prstClr val="black"/>
                </a:solidFill>
                <a:cs typeface="Times New Roman" pitchFamily="18" charset="0"/>
              </a:rPr>
              <a:t>ADB </a:t>
            </a:r>
            <a:r>
              <a:rPr lang="en-US" sz="2000">
                <a:solidFill>
                  <a:prstClr val="black"/>
                </a:solidFill>
                <a:cs typeface="Times New Roman" pitchFamily="18" charset="0"/>
              </a:rPr>
              <a:t>(g.g)</a:t>
            </a:r>
            <a:r>
              <a:rPr lang="en-US" sz="2000">
                <a:solidFill>
                  <a:prstClr val="black"/>
                </a:solidFill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381000" y="4573072"/>
                <a:ext cx="2286000" cy="4770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ts val="3000"/>
                  </a:lnSpc>
                </a:pPr>
                <a14:m>
                  <m:oMath xmlns:m="http://schemas.openxmlformats.org/officeDocument/2006/math">
                    <m:r>
                      <a:rPr lang="en-US" sz="22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⇒ </m:t>
                    </m:r>
                    <m:f>
                      <m:fPr>
                        <m:ctrlPr>
                          <a:rPr lang="en-US" sz="2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US" sz="22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𝐴𝐵</m:t>
                        </m:r>
                      </m:num>
                      <m:den>
                        <m:r>
                          <a:rPr lang="en-US" sz="22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𝐴𝐷</m:t>
                        </m:r>
                      </m:den>
                    </m:f>
                  </m:oMath>
                </a14:m>
                <a:r>
                  <a:rPr lang="en-US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𝐴𝐶</m:t>
                        </m:r>
                      </m:num>
                      <m:den>
                        <m:r>
                          <a:rPr lang="en-US" sz="2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𝐴𝐵</m:t>
                        </m:r>
                      </m:den>
                    </m:f>
                  </m:oMath>
                </a14:m>
                <a:r>
                  <a:rPr lang="en-US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𝐵𝐶</m:t>
                        </m:r>
                      </m:num>
                      <m:den>
                        <m:r>
                          <a:rPr lang="en-US" sz="2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𝐷𝐵</m:t>
                        </m:r>
                      </m:den>
                    </m:f>
                  </m:oMath>
                </a14:m>
                <a:endParaRPr lang="en-US" sz="22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3429804"/>
                <a:ext cx="2286000" cy="477054"/>
              </a:xfrm>
              <a:prstGeom prst="rect">
                <a:avLst/>
              </a:prstGeom>
              <a:blipFill rotWithShape="1">
                <a:blip r:embed="rId6"/>
                <a:stretch>
                  <a:fillRect t="-8974" b="-141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433656" y="5406025"/>
                <a:ext cx="4572000" cy="477054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lnSpc>
                    <a:spcPts val="3000"/>
                  </a:lnSpc>
                </a:pPr>
                <a14:m>
                  <m:oMath xmlns:m="http://schemas.openxmlformats.org/officeDocument/2006/math">
                    <m:r>
                      <a:rPr lang="en-US" sz="22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⇒</m:t>
                    </m:r>
                    <m:r>
                      <a:rPr lang="en-US" sz="22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𝑥</m:t>
                    </m:r>
                    <m:r>
                      <a:rPr lang="en-US" sz="22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   </m:t>
                    </m:r>
                  </m:oMath>
                </a14:m>
                <a:r>
                  <a:rPr lang="en-US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3</m:t>
                        </m:r>
                        <m:r>
                          <a:rPr lang="en-US" sz="2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.</m:t>
                        </m:r>
                        <m:r>
                          <a:rPr lang="en-US" sz="2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en-US" sz="2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4</m:t>
                        </m:r>
                        <m:r>
                          <a:rPr lang="en-US" sz="2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2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20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= 2 (cm)</a:t>
                </a:r>
                <a:endParaRPr lang="en-US" sz="22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656" y="4054518"/>
                <a:ext cx="4572000" cy="507511"/>
              </a:xfrm>
              <a:prstGeom prst="rect">
                <a:avLst/>
              </a:prstGeom>
              <a:blipFill rotWithShape="1">
                <a:blip r:embed="rId7"/>
                <a:stretch>
                  <a:fillRect t="-12048" b="-36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236988" y="6036884"/>
            <a:ext cx="2930867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3000"/>
              </a:lnSpc>
            </a:pPr>
            <a:r>
              <a:rPr lang="en-US" sz="20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Ta có: y = DC =  AC – AD</a:t>
            </a:r>
            <a:endParaRPr lang="en-US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2427516" y="4558557"/>
                <a:ext cx="2349540" cy="4770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ts val="3000"/>
                  </a:lnSpc>
                </a:pPr>
                <a14:m>
                  <m:oMath xmlns:m="http://schemas.openxmlformats.org/officeDocument/2006/math">
                    <m:r>
                      <a:rPr lang="en-US" sz="22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  ⇒ </m:t>
                    </m:r>
                    <m:f>
                      <m:fPr>
                        <m:ctrlPr>
                          <a:rPr lang="en-US" sz="2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US" sz="22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3</m:t>
                        </m:r>
                      </m:num>
                      <m:den>
                        <m:r>
                          <a:rPr lang="en-US" sz="22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𝑥</m:t>
                        </m:r>
                      </m:den>
                    </m:f>
                  </m:oMath>
                </a14:m>
                <a:r>
                  <a:rPr lang="en-US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4</m:t>
                        </m:r>
                        <m:r>
                          <a:rPr lang="en-US" sz="2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2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5</m:t>
                        </m:r>
                      </m:num>
                      <m:den>
                        <m:r>
                          <a:rPr lang="en-US" sz="2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𝐵𝐶</m:t>
                        </m:r>
                      </m:num>
                      <m:den>
                        <m:r>
                          <a:rPr lang="en-US" sz="2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𝐷𝐵</m:t>
                        </m:r>
                      </m:den>
                    </m:f>
                  </m:oMath>
                </a14:m>
                <a:endParaRPr lang="en-US" sz="22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7516" y="3418918"/>
                <a:ext cx="2349540" cy="477054"/>
              </a:xfrm>
              <a:prstGeom prst="rect">
                <a:avLst/>
              </a:prstGeom>
              <a:blipFill rotWithShape="1">
                <a:blip r:embed="rId8"/>
                <a:stretch>
                  <a:fillRect t="-8974" b="-141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3081992" y="6036885"/>
            <a:ext cx="223811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3000"/>
              </a:lnSpc>
            </a:pPr>
            <a:r>
              <a:rPr lang="en-US" sz="20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= 4,5 – 2 = 2,5 (cm)</a:t>
            </a:r>
            <a:endParaRPr lang="en-US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Arc 15"/>
          <p:cNvSpPr>
            <a:spLocks/>
          </p:cNvSpPr>
          <p:nvPr/>
        </p:nvSpPr>
        <p:spPr bwMode="auto">
          <a:xfrm rot="1092111" flipV="1">
            <a:off x="5394897" y="2407633"/>
            <a:ext cx="179040" cy="186531"/>
          </a:xfrm>
          <a:custGeom>
            <a:avLst/>
            <a:gdLst>
              <a:gd name="G0" fmla="+- 0 0 0"/>
              <a:gd name="G1" fmla="+- 0 0 0"/>
              <a:gd name="G2" fmla="+- 21600 0 0"/>
              <a:gd name="T0" fmla="*/ 20911 w 20911"/>
              <a:gd name="T1" fmla="*/ 5412 h 20801"/>
              <a:gd name="T2" fmla="*/ 5819 w 20911"/>
              <a:gd name="T3" fmla="*/ 20801 h 20801"/>
              <a:gd name="T4" fmla="*/ 0 w 20911"/>
              <a:gd name="T5" fmla="*/ 0 h 208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0911" h="20801" fill="none" extrusionOk="0">
                <a:moveTo>
                  <a:pt x="20911" y="5412"/>
                </a:moveTo>
                <a:cubicBezTo>
                  <a:pt x="18982" y="12864"/>
                  <a:pt x="13232" y="18727"/>
                  <a:pt x="5819" y="20801"/>
                </a:cubicBezTo>
              </a:path>
              <a:path w="20911" h="20801" stroke="0" extrusionOk="0">
                <a:moveTo>
                  <a:pt x="20911" y="5412"/>
                </a:moveTo>
                <a:cubicBezTo>
                  <a:pt x="18982" y="12864"/>
                  <a:pt x="13232" y="18727"/>
                  <a:pt x="5819" y="20801"/>
                </a:cubicBezTo>
                <a:lnTo>
                  <a:pt x="0" y="0"/>
                </a:lnTo>
                <a:close/>
              </a:path>
            </a:pathLst>
          </a:custGeom>
          <a:ln>
            <a:solidFill>
              <a:srgbClr val="FF0000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10800000" wrap="none" anchor="ctr"/>
          <a:lstStyle/>
          <a:p>
            <a:pPr algn="ctr" eaLnBrk="0" hangingPunct="0"/>
            <a:endParaRPr lang="en-US" altLang="en-US" sz="20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9684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  <p:bldP spid="8" grpId="0" animBg="1"/>
      <p:bldP spid="9" grpId="0" animBg="1"/>
      <p:bldP spid="2" grpId="0"/>
      <p:bldP spid="11" grpId="0" animBg="1"/>
      <p:bldP spid="3" grpId="0" animBg="1"/>
      <p:bldP spid="13" grpId="0"/>
      <p:bldP spid="4" grpId="0" animBg="1"/>
      <p:bldP spid="5" grpId="0" animBg="1"/>
      <p:bldP spid="6" grpId="0"/>
      <p:bldP spid="19" grpId="0" animBg="1"/>
      <p:bldP spid="7" grpId="0"/>
      <p:bldP spid="20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52400" y="544993"/>
                <a:ext cx="5630568" cy="4104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Xét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∆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𝐴𝐵𝐶</m:t>
                    </m:r>
                  </m:oMath>
                </a14:m>
                <a:r>
                  <a:rPr lang="en-US" sz="200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có BD </a:t>
                </a:r>
                <a:r>
                  <a:rPr lang="en-US" sz="20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làtiaphângiác</a:t>
                </a:r>
                <a:r>
                  <a:rPr lang="en-US" sz="200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của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 </m:t>
                        </m:r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𝐴𝐵𝐶</m:t>
                        </m:r>
                      </m:e>
                    </m:acc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  <a:cs typeface="Times New Roman" pitchFamily="18" charset="0"/>
                      </a:rPr>
                      <m:t>  </m:t>
                    </m:r>
                  </m:oMath>
                </a14:m>
                <a:r>
                  <a:rPr lang="en-US" sz="200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nên: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408717"/>
                <a:ext cx="5630568" cy="410433"/>
              </a:xfrm>
              <a:prstGeom prst="rect">
                <a:avLst/>
              </a:prstGeom>
              <a:blipFill rotWithShape="1">
                <a:blip r:embed="rId2"/>
                <a:stretch>
                  <a:fillRect l="-1082" t="-7463" r="-5519" b="-268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81000"/>
            <a:ext cx="3458014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222399" y="3124200"/>
                <a:ext cx="2745303" cy="5336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00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Ở </a:t>
                </a:r>
                <a:r>
                  <a:rPr lang="en-US" sz="200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câu b)</a:t>
                </a:r>
                <a:r>
                  <a:rPr lang="en-US" sz="200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ta có: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4,5</m:t>
                        </m:r>
                      </m:num>
                      <m:den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0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𝐵𝐶</m:t>
                        </m:r>
                      </m:num>
                      <m:den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𝐷𝐵</m:t>
                        </m:r>
                      </m:den>
                    </m:f>
                  </m:oMath>
                </a14:m>
                <a:endParaRPr lang="en-US" sz="20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381" y="2343150"/>
                <a:ext cx="2745303" cy="533608"/>
              </a:xfrm>
              <a:prstGeom prst="rect">
                <a:avLst/>
              </a:prstGeom>
              <a:blipFill rotWithShape="1">
                <a:blip r:embed="rId4"/>
                <a:stretch>
                  <a:fillRect l="-2217" b="-56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762000" y="1196515"/>
                <a:ext cx="1032590" cy="5313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𝐴𝐷</m:t>
                        </m:r>
                      </m:num>
                      <m:den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𝐷𝐶</m:t>
                        </m:r>
                      </m:den>
                    </m:f>
                  </m:oMath>
                </a14:m>
                <a:r>
                  <a:rPr lang="en-US" sz="20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𝐴𝐵</m:t>
                        </m:r>
                      </m:num>
                      <m:den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𝐵𝐶</m:t>
                        </m:r>
                      </m:den>
                    </m:f>
                  </m:oMath>
                </a14:m>
                <a:endParaRPr lang="en-US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897386"/>
                <a:ext cx="1032590" cy="531364"/>
              </a:xfrm>
              <a:prstGeom prst="rect">
                <a:avLst/>
              </a:prstGeom>
              <a:blipFill rotWithShape="1">
                <a:blip r:embed="rId5"/>
                <a:stretch>
                  <a:fillRect b="-68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1794590" y="1204815"/>
            <a:ext cx="37449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(t/c đường phân giác của tam giác)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211496" y="2076607"/>
                <a:ext cx="1807738" cy="6109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⇒</m:t>
                      </m:r>
                      <m:r>
                        <a:rPr lang="en-US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𝐵𝐶</m:t>
                      </m:r>
                      <m:r>
                        <a:rPr lang="en-US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𝐴𝐵</m:t>
                          </m:r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.</m:t>
                          </m:r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𝐷𝐶</m:t>
                          </m:r>
                        </m:num>
                        <m:den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𝐴𝐷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495" y="1557454"/>
                <a:ext cx="1807739" cy="610936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1981200" y="2153134"/>
                <a:ext cx="2345514" cy="57592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3 .  2,5</m:t>
                        </m:r>
                      </m:num>
                      <m:den>
                        <m:r>
                          <a:rPr lang="en-US" sz="2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0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 = 3,75 (cm)</a:t>
                </a: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200" y="1614823"/>
                <a:ext cx="2345514" cy="575927"/>
              </a:xfrm>
              <a:prstGeom prst="rect">
                <a:avLst/>
              </a:prstGeom>
              <a:blipFill rotWithShape="1">
                <a:blip r:embed="rId7"/>
                <a:stretch>
                  <a:fillRect l="-3117" r="-1818" b="-8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515147" y="5765854"/>
                <a:ext cx="3299878" cy="6036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2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⇒</m:t>
                    </m:r>
                    <m:r>
                      <a:rPr lang="en-US" sz="22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𝐷𝐵</m:t>
                    </m:r>
                    <m:r>
                      <a:rPr lang="en-US" sz="22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= </m:t>
                    </m:r>
                    <m:f>
                      <m:fPr>
                        <m:ctrlPr>
                          <a:rPr lang="en-US" sz="2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3 .  3,75</m:t>
                        </m:r>
                      </m:num>
                      <m:den>
                        <m:r>
                          <a:rPr lang="en-US" sz="2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4,5</m:t>
                        </m:r>
                      </m:den>
                    </m:f>
                  </m:oMath>
                </a14:m>
                <a:r>
                  <a:rPr lang="en-US" sz="220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= 2,5 (</a:t>
                </a:r>
                <a:r>
                  <a:rPr lang="en-US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cm)</a:t>
                </a: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147" y="4324350"/>
                <a:ext cx="3299878" cy="603691"/>
              </a:xfrm>
              <a:prstGeom prst="rect">
                <a:avLst/>
              </a:prstGeom>
              <a:blipFill rotWithShape="1">
                <a:blip r:embed="rId8"/>
                <a:stretch>
                  <a:fillRect r="-924" b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222382" y="3987547"/>
            <a:ext cx="31341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Thế BC = 3,75 vào </a:t>
            </a:r>
            <a:r>
              <a:rPr lang="en-US" sz="200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(*)</a:t>
            </a:r>
            <a:r>
              <a:rPr lang="en-US" sz="20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ta có: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993227" y="3154669"/>
            <a:ext cx="48282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(*)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1185806" y="4749837"/>
                <a:ext cx="1301959" cy="5776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4,5</m:t>
                        </m:r>
                      </m:num>
                      <m:den>
                        <m:r>
                          <a:rPr lang="en-US" sz="2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3,75</m:t>
                        </m:r>
                      </m:num>
                      <m:den>
                        <m:r>
                          <a:rPr lang="en-US" sz="2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𝐷𝐵</m:t>
                        </m:r>
                      </m:den>
                    </m:f>
                  </m:oMath>
                </a14:m>
                <a:endParaRPr lang="en-US" sz="220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5785" y="3562350"/>
                <a:ext cx="1301959" cy="577659"/>
              </a:xfrm>
              <a:prstGeom prst="rect">
                <a:avLst/>
              </a:prstGeom>
              <a:blipFill rotWithShape="1">
                <a:blip r:embed="rId9"/>
                <a:stretch>
                  <a:fillRect b="-73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/>
          <p:cNvSpPr/>
          <p:nvPr/>
        </p:nvSpPr>
        <p:spPr>
          <a:xfrm>
            <a:off x="93237" y="76237"/>
            <a:ext cx="421910" cy="461665"/>
          </a:xfrm>
          <a:prstGeom prst="rect">
            <a:avLst/>
          </a:prstGeom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r>
              <a:rPr lang="en-US" sz="240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c) </a:t>
            </a:r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15" name="Arc 15"/>
          <p:cNvSpPr>
            <a:spLocks/>
          </p:cNvSpPr>
          <p:nvPr/>
        </p:nvSpPr>
        <p:spPr bwMode="auto">
          <a:xfrm rot="1092111" flipV="1">
            <a:off x="6113371" y="2235721"/>
            <a:ext cx="179040" cy="186531"/>
          </a:xfrm>
          <a:custGeom>
            <a:avLst/>
            <a:gdLst>
              <a:gd name="G0" fmla="+- 0 0 0"/>
              <a:gd name="G1" fmla="+- 0 0 0"/>
              <a:gd name="G2" fmla="+- 21600 0 0"/>
              <a:gd name="T0" fmla="*/ 20911 w 20911"/>
              <a:gd name="T1" fmla="*/ 5412 h 20801"/>
              <a:gd name="T2" fmla="*/ 5819 w 20911"/>
              <a:gd name="T3" fmla="*/ 20801 h 20801"/>
              <a:gd name="T4" fmla="*/ 0 w 20911"/>
              <a:gd name="T5" fmla="*/ 0 h 208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0911" h="20801" fill="none" extrusionOk="0">
                <a:moveTo>
                  <a:pt x="20911" y="5412"/>
                </a:moveTo>
                <a:cubicBezTo>
                  <a:pt x="18982" y="12864"/>
                  <a:pt x="13232" y="18727"/>
                  <a:pt x="5819" y="20801"/>
                </a:cubicBezTo>
              </a:path>
              <a:path w="20911" h="20801" stroke="0" extrusionOk="0">
                <a:moveTo>
                  <a:pt x="20911" y="5412"/>
                </a:moveTo>
                <a:cubicBezTo>
                  <a:pt x="18982" y="12864"/>
                  <a:pt x="13232" y="18727"/>
                  <a:pt x="5819" y="20801"/>
                </a:cubicBezTo>
                <a:lnTo>
                  <a:pt x="0" y="0"/>
                </a:lnTo>
                <a:close/>
              </a:path>
            </a:pathLst>
          </a:custGeom>
          <a:ln>
            <a:solidFill>
              <a:srgbClr val="FF0000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10800000" wrap="none" anchor="ctr"/>
          <a:lstStyle/>
          <a:p>
            <a:pPr algn="ctr" eaLnBrk="0" hangingPunct="0"/>
            <a:endParaRPr lang="en-US" altLang="en-US" sz="20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6552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/>
      <p:bldP spid="8" grpId="0" animBg="1"/>
      <p:bldP spid="9" grpId="0" animBg="1"/>
      <p:bldP spid="10" grpId="0" animBg="1"/>
      <p:bldP spid="11" grpId="0"/>
      <p:bldP spid="12" grpId="0"/>
      <p:bldP spid="13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8929718" cy="6858000"/>
          </a:xfrm>
          <a:gradFill>
            <a:gsLst>
              <a:gs pos="0">
                <a:srgbClr val="FFEFD1"/>
              </a:gs>
              <a:gs pos="64999">
                <a:schemeClr val="bg1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bg1"/>
            </a:solidFill>
          </a:ln>
        </p:spPr>
        <p:txBody>
          <a:bodyPr>
            <a:sp3d extrusionH="57150">
              <a:bevelT w="38100" h="38100" prst="angle"/>
            </a:sp3d>
          </a:bodyPr>
          <a:lstStyle/>
          <a:p>
            <a:pPr indent="-77788">
              <a:buFontTx/>
              <a:buNone/>
              <a:defRPr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indent="-77788">
              <a:buFontTx/>
              <a:buNone/>
              <a:defRPr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176213" indent="103188" algn="just">
              <a:buFontTx/>
              <a:buNone/>
              <a:defRPr/>
            </a:pPr>
            <a:r>
              <a:rPr lang="en-US" sz="2400" b="1" u="sng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u="sng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35 (SKG – 79):</a:t>
            </a:r>
            <a:r>
              <a:rPr lang="en-US" sz="2400" b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2400" b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2400" b="1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rằng</a:t>
            </a:r>
            <a:r>
              <a:rPr lang="en-US" sz="2400" b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400" b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sz="2400" b="1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2400" b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A’B’C’ </a:t>
            </a:r>
            <a:r>
              <a:rPr lang="en-US" sz="2400" b="1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400" b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400" b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b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sz="2400" b="1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2400" b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ABC </a:t>
            </a:r>
            <a:r>
              <a:rPr lang="en-US" sz="2400" b="1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b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2400" b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k </a:t>
            </a:r>
            <a:r>
              <a:rPr lang="en-US" sz="2400" b="1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400" b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2400" b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b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b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b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2400" b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2400" b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400" b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400" b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2400" b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b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k.</a:t>
            </a:r>
          </a:p>
        </p:txBody>
      </p:sp>
      <p:pic>
        <p:nvPicPr>
          <p:cNvPr id="31747" name="Picture 80" descr="GhiBai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63989">
            <a:off x="7764463" y="190500"/>
            <a:ext cx="1500187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9"/>
          <p:cNvGrpSpPr>
            <a:grpSpLocks/>
          </p:cNvGrpSpPr>
          <p:nvPr/>
        </p:nvGrpSpPr>
        <p:grpSpPr bwMode="auto">
          <a:xfrm>
            <a:off x="0" y="0"/>
            <a:ext cx="9144000" cy="6750050"/>
            <a:chOff x="-23" y="0"/>
            <a:chExt cx="5783" cy="4252"/>
          </a:xfrm>
        </p:grpSpPr>
        <p:sp>
          <p:nvSpPr>
            <p:cNvPr id="31809" name="Rectangle 30"/>
            <p:cNvSpPr>
              <a:spLocks noChangeArrowheads="1"/>
            </p:cNvSpPr>
            <p:nvPr/>
          </p:nvSpPr>
          <p:spPr bwMode="auto">
            <a:xfrm>
              <a:off x="91" y="119"/>
              <a:ext cx="5579" cy="4128"/>
            </a:xfrm>
            <a:prstGeom prst="rect">
              <a:avLst/>
            </a:prstGeom>
            <a:noFill/>
            <a:ln w="76200" cmpd="tri">
              <a:solidFill>
                <a:srgbClr val="FF3399"/>
              </a:solidFill>
              <a:miter lim="800000"/>
              <a:headEnd/>
              <a:tailEnd/>
            </a:ln>
            <a:effectLst>
              <a:prstShdw prst="shdw13" dist="53882" dir="13500000">
                <a:schemeClr val="bg2">
                  <a:alpha val="50000"/>
                </a:scheme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1810" name="plant"/>
            <p:cNvSpPr>
              <a:spLocks noEditPoints="1" noChangeArrowheads="1"/>
            </p:cNvSpPr>
            <p:nvPr/>
          </p:nvSpPr>
          <p:spPr bwMode="auto">
            <a:xfrm>
              <a:off x="5376" y="0"/>
              <a:ext cx="384" cy="21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7088 w 21600"/>
                <a:gd name="T25" fmla="*/ 10080 h 21600"/>
                <a:gd name="T26" fmla="*/ 14569 w 21600"/>
                <a:gd name="T27" fmla="*/ 13577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9368" y="9002"/>
                  </a:moveTo>
                  <a:lnTo>
                    <a:pt x="9254" y="8422"/>
                  </a:lnTo>
                  <a:lnTo>
                    <a:pt x="9139" y="7935"/>
                  </a:lnTo>
                  <a:lnTo>
                    <a:pt x="8819" y="7355"/>
                  </a:lnTo>
                  <a:lnTo>
                    <a:pt x="8475" y="6728"/>
                  </a:lnTo>
                  <a:lnTo>
                    <a:pt x="8040" y="6287"/>
                  </a:lnTo>
                  <a:lnTo>
                    <a:pt x="7421" y="5707"/>
                  </a:lnTo>
                  <a:lnTo>
                    <a:pt x="6574" y="5429"/>
                  </a:lnTo>
                  <a:lnTo>
                    <a:pt x="5452" y="5313"/>
                  </a:lnTo>
                  <a:lnTo>
                    <a:pt x="4856" y="5220"/>
                  </a:lnTo>
                  <a:lnTo>
                    <a:pt x="4169" y="5220"/>
                  </a:lnTo>
                  <a:lnTo>
                    <a:pt x="3665" y="5104"/>
                  </a:lnTo>
                  <a:lnTo>
                    <a:pt x="3001" y="4872"/>
                  </a:lnTo>
                  <a:lnTo>
                    <a:pt x="2497" y="4756"/>
                  </a:lnTo>
                  <a:lnTo>
                    <a:pt x="2062" y="4408"/>
                  </a:lnTo>
                  <a:lnTo>
                    <a:pt x="1603" y="4083"/>
                  </a:lnTo>
                  <a:lnTo>
                    <a:pt x="1283" y="3689"/>
                  </a:lnTo>
                  <a:lnTo>
                    <a:pt x="1283" y="4315"/>
                  </a:lnTo>
                  <a:lnTo>
                    <a:pt x="1489" y="5104"/>
                  </a:lnTo>
                  <a:lnTo>
                    <a:pt x="1832" y="6055"/>
                  </a:lnTo>
                  <a:lnTo>
                    <a:pt x="2382" y="6914"/>
                  </a:lnTo>
                  <a:lnTo>
                    <a:pt x="2680" y="7471"/>
                  </a:lnTo>
                  <a:lnTo>
                    <a:pt x="3115" y="7935"/>
                  </a:lnTo>
                  <a:lnTo>
                    <a:pt x="3573" y="8213"/>
                  </a:lnTo>
                  <a:lnTo>
                    <a:pt x="4077" y="8654"/>
                  </a:lnTo>
                  <a:lnTo>
                    <a:pt x="4627" y="9002"/>
                  </a:lnTo>
                  <a:lnTo>
                    <a:pt x="5245" y="9234"/>
                  </a:lnTo>
                  <a:lnTo>
                    <a:pt x="6024" y="9443"/>
                  </a:lnTo>
                  <a:lnTo>
                    <a:pt x="6757" y="9628"/>
                  </a:lnTo>
                  <a:lnTo>
                    <a:pt x="5177" y="10069"/>
                  </a:lnTo>
                  <a:lnTo>
                    <a:pt x="3963" y="10649"/>
                  </a:lnTo>
                  <a:lnTo>
                    <a:pt x="3344" y="11044"/>
                  </a:lnTo>
                  <a:lnTo>
                    <a:pt x="2886" y="11600"/>
                  </a:lnTo>
                  <a:lnTo>
                    <a:pt x="2497" y="12041"/>
                  </a:lnTo>
                  <a:lnTo>
                    <a:pt x="1947" y="12343"/>
                  </a:lnTo>
                  <a:lnTo>
                    <a:pt x="1168" y="12668"/>
                  </a:lnTo>
                  <a:lnTo>
                    <a:pt x="0" y="12900"/>
                  </a:lnTo>
                  <a:lnTo>
                    <a:pt x="435" y="13248"/>
                  </a:lnTo>
                  <a:lnTo>
                    <a:pt x="779" y="13456"/>
                  </a:lnTo>
                  <a:lnTo>
                    <a:pt x="1283" y="13642"/>
                  </a:lnTo>
                  <a:lnTo>
                    <a:pt x="1718" y="13758"/>
                  </a:lnTo>
                  <a:lnTo>
                    <a:pt x="2680" y="13851"/>
                  </a:lnTo>
                  <a:lnTo>
                    <a:pt x="3573" y="13758"/>
                  </a:lnTo>
                  <a:lnTo>
                    <a:pt x="4512" y="13526"/>
                  </a:lnTo>
                  <a:lnTo>
                    <a:pt x="5360" y="13248"/>
                  </a:lnTo>
                  <a:lnTo>
                    <a:pt x="6139" y="12900"/>
                  </a:lnTo>
                  <a:lnTo>
                    <a:pt x="6757" y="12552"/>
                  </a:lnTo>
                  <a:lnTo>
                    <a:pt x="6459" y="13132"/>
                  </a:lnTo>
                  <a:lnTo>
                    <a:pt x="6139" y="13642"/>
                  </a:lnTo>
                  <a:lnTo>
                    <a:pt x="5910" y="14199"/>
                  </a:lnTo>
                  <a:lnTo>
                    <a:pt x="5681" y="14663"/>
                  </a:lnTo>
                  <a:lnTo>
                    <a:pt x="5681" y="15150"/>
                  </a:lnTo>
                  <a:lnTo>
                    <a:pt x="5681" y="15730"/>
                  </a:lnTo>
                  <a:lnTo>
                    <a:pt x="5681" y="16241"/>
                  </a:lnTo>
                  <a:lnTo>
                    <a:pt x="5795" y="16913"/>
                  </a:lnTo>
                  <a:lnTo>
                    <a:pt x="5910" y="17586"/>
                  </a:lnTo>
                  <a:lnTo>
                    <a:pt x="5910" y="18213"/>
                  </a:lnTo>
                  <a:lnTo>
                    <a:pt x="5795" y="18885"/>
                  </a:lnTo>
                  <a:lnTo>
                    <a:pt x="5566" y="19396"/>
                  </a:lnTo>
                  <a:lnTo>
                    <a:pt x="5245" y="19976"/>
                  </a:lnTo>
                  <a:lnTo>
                    <a:pt x="4971" y="20370"/>
                  </a:lnTo>
                  <a:lnTo>
                    <a:pt x="4512" y="20811"/>
                  </a:lnTo>
                  <a:lnTo>
                    <a:pt x="4077" y="21043"/>
                  </a:lnTo>
                  <a:lnTo>
                    <a:pt x="5177" y="20927"/>
                  </a:lnTo>
                  <a:lnTo>
                    <a:pt x="6253" y="20486"/>
                  </a:lnTo>
                  <a:lnTo>
                    <a:pt x="7421" y="19976"/>
                  </a:lnTo>
                  <a:lnTo>
                    <a:pt x="8361" y="19187"/>
                  </a:lnTo>
                  <a:lnTo>
                    <a:pt x="8819" y="18769"/>
                  </a:lnTo>
                  <a:lnTo>
                    <a:pt x="9139" y="18213"/>
                  </a:lnTo>
                  <a:lnTo>
                    <a:pt x="9437" y="17772"/>
                  </a:lnTo>
                  <a:lnTo>
                    <a:pt x="9643" y="17261"/>
                  </a:lnTo>
                  <a:lnTo>
                    <a:pt x="9872" y="16681"/>
                  </a:lnTo>
                  <a:lnTo>
                    <a:pt x="9872" y="16171"/>
                  </a:lnTo>
                  <a:lnTo>
                    <a:pt x="9872" y="15614"/>
                  </a:lnTo>
                  <a:lnTo>
                    <a:pt x="9758" y="15057"/>
                  </a:lnTo>
                  <a:lnTo>
                    <a:pt x="10216" y="15498"/>
                  </a:lnTo>
                  <a:lnTo>
                    <a:pt x="10537" y="16241"/>
                  </a:lnTo>
                  <a:lnTo>
                    <a:pt x="10834" y="17145"/>
                  </a:lnTo>
                  <a:lnTo>
                    <a:pt x="11041" y="18213"/>
                  </a:lnTo>
                  <a:lnTo>
                    <a:pt x="11155" y="19187"/>
                  </a:lnTo>
                  <a:lnTo>
                    <a:pt x="11155" y="20185"/>
                  </a:lnTo>
                  <a:lnTo>
                    <a:pt x="11155" y="20579"/>
                  </a:lnTo>
                  <a:lnTo>
                    <a:pt x="11041" y="21043"/>
                  </a:lnTo>
                  <a:lnTo>
                    <a:pt x="10926" y="21391"/>
                  </a:lnTo>
                  <a:lnTo>
                    <a:pt x="10766" y="21600"/>
                  </a:lnTo>
                  <a:lnTo>
                    <a:pt x="11499" y="21484"/>
                  </a:lnTo>
                  <a:lnTo>
                    <a:pt x="12323" y="21043"/>
                  </a:lnTo>
                  <a:lnTo>
                    <a:pt x="13102" y="20370"/>
                  </a:lnTo>
                  <a:lnTo>
                    <a:pt x="13606" y="19628"/>
                  </a:lnTo>
                  <a:lnTo>
                    <a:pt x="13950" y="19071"/>
                  </a:lnTo>
                  <a:lnTo>
                    <a:pt x="14064" y="18677"/>
                  </a:lnTo>
                  <a:lnTo>
                    <a:pt x="14179" y="18097"/>
                  </a:lnTo>
                  <a:lnTo>
                    <a:pt x="14293" y="17586"/>
                  </a:lnTo>
                  <a:lnTo>
                    <a:pt x="14179" y="16913"/>
                  </a:lnTo>
                  <a:lnTo>
                    <a:pt x="14064" y="16241"/>
                  </a:lnTo>
                  <a:lnTo>
                    <a:pt x="13835" y="15614"/>
                  </a:lnTo>
                  <a:lnTo>
                    <a:pt x="13560" y="14872"/>
                  </a:lnTo>
                  <a:lnTo>
                    <a:pt x="13950" y="14941"/>
                  </a:lnTo>
                  <a:lnTo>
                    <a:pt x="14408" y="15150"/>
                  </a:lnTo>
                  <a:lnTo>
                    <a:pt x="14843" y="15266"/>
                  </a:lnTo>
                  <a:lnTo>
                    <a:pt x="15232" y="15614"/>
                  </a:lnTo>
                  <a:lnTo>
                    <a:pt x="15576" y="15846"/>
                  </a:lnTo>
                  <a:lnTo>
                    <a:pt x="15897" y="16171"/>
                  </a:lnTo>
                  <a:lnTo>
                    <a:pt x="16126" y="16473"/>
                  </a:lnTo>
                  <a:lnTo>
                    <a:pt x="16240" y="16913"/>
                  </a:lnTo>
                  <a:lnTo>
                    <a:pt x="16515" y="17261"/>
                  </a:lnTo>
                  <a:lnTo>
                    <a:pt x="17088" y="17586"/>
                  </a:lnTo>
                  <a:lnTo>
                    <a:pt x="17798" y="17865"/>
                  </a:lnTo>
                  <a:lnTo>
                    <a:pt x="18576" y="18097"/>
                  </a:lnTo>
                  <a:lnTo>
                    <a:pt x="19424" y="18213"/>
                  </a:lnTo>
                  <a:lnTo>
                    <a:pt x="20317" y="18213"/>
                  </a:lnTo>
                  <a:lnTo>
                    <a:pt x="21050" y="18213"/>
                  </a:lnTo>
                  <a:lnTo>
                    <a:pt x="21600" y="17865"/>
                  </a:lnTo>
                  <a:lnTo>
                    <a:pt x="21165" y="17656"/>
                  </a:lnTo>
                  <a:lnTo>
                    <a:pt x="20592" y="17470"/>
                  </a:lnTo>
                  <a:lnTo>
                    <a:pt x="20088" y="17029"/>
                  </a:lnTo>
                  <a:lnTo>
                    <a:pt x="19653" y="16681"/>
                  </a:lnTo>
                  <a:lnTo>
                    <a:pt x="19195" y="16241"/>
                  </a:lnTo>
                  <a:lnTo>
                    <a:pt x="18920" y="15962"/>
                  </a:lnTo>
                  <a:lnTo>
                    <a:pt x="18576" y="15498"/>
                  </a:lnTo>
                  <a:lnTo>
                    <a:pt x="18576" y="15057"/>
                  </a:lnTo>
                  <a:lnTo>
                    <a:pt x="18485" y="14756"/>
                  </a:lnTo>
                  <a:lnTo>
                    <a:pt x="18256" y="14199"/>
                  </a:lnTo>
                  <a:lnTo>
                    <a:pt x="17912" y="13526"/>
                  </a:lnTo>
                  <a:lnTo>
                    <a:pt x="17523" y="13016"/>
                  </a:lnTo>
                  <a:lnTo>
                    <a:pt x="16973" y="12436"/>
                  </a:lnTo>
                  <a:lnTo>
                    <a:pt x="16355" y="12041"/>
                  </a:lnTo>
                  <a:lnTo>
                    <a:pt x="16011" y="11832"/>
                  </a:lnTo>
                  <a:lnTo>
                    <a:pt x="15690" y="11716"/>
                  </a:lnTo>
                  <a:lnTo>
                    <a:pt x="15232" y="11716"/>
                  </a:lnTo>
                  <a:lnTo>
                    <a:pt x="14843" y="11716"/>
                  </a:lnTo>
                  <a:lnTo>
                    <a:pt x="15461" y="11252"/>
                  </a:lnTo>
                  <a:lnTo>
                    <a:pt x="16126" y="10858"/>
                  </a:lnTo>
                  <a:lnTo>
                    <a:pt x="16973" y="10649"/>
                  </a:lnTo>
                  <a:lnTo>
                    <a:pt x="17798" y="10417"/>
                  </a:lnTo>
                  <a:lnTo>
                    <a:pt x="18806" y="10301"/>
                  </a:lnTo>
                  <a:lnTo>
                    <a:pt x="19653" y="10301"/>
                  </a:lnTo>
                  <a:lnTo>
                    <a:pt x="20478" y="10417"/>
                  </a:lnTo>
                  <a:lnTo>
                    <a:pt x="21256" y="10533"/>
                  </a:lnTo>
                  <a:lnTo>
                    <a:pt x="20707" y="9837"/>
                  </a:lnTo>
                  <a:lnTo>
                    <a:pt x="19859" y="9234"/>
                  </a:lnTo>
                  <a:lnTo>
                    <a:pt x="18806" y="8538"/>
                  </a:lnTo>
                  <a:lnTo>
                    <a:pt x="17637" y="8144"/>
                  </a:lnTo>
                  <a:lnTo>
                    <a:pt x="16973" y="8027"/>
                  </a:lnTo>
                  <a:lnTo>
                    <a:pt x="16355" y="7935"/>
                  </a:lnTo>
                  <a:lnTo>
                    <a:pt x="15805" y="7935"/>
                  </a:lnTo>
                  <a:lnTo>
                    <a:pt x="15118" y="8027"/>
                  </a:lnTo>
                  <a:lnTo>
                    <a:pt x="14614" y="8144"/>
                  </a:lnTo>
                  <a:lnTo>
                    <a:pt x="14064" y="8422"/>
                  </a:lnTo>
                  <a:lnTo>
                    <a:pt x="13606" y="8886"/>
                  </a:lnTo>
                  <a:lnTo>
                    <a:pt x="13217" y="9327"/>
                  </a:lnTo>
                  <a:lnTo>
                    <a:pt x="13606" y="8538"/>
                  </a:lnTo>
                  <a:lnTo>
                    <a:pt x="13950" y="7935"/>
                  </a:lnTo>
                  <a:lnTo>
                    <a:pt x="14293" y="7123"/>
                  </a:lnTo>
                  <a:lnTo>
                    <a:pt x="14499" y="6519"/>
                  </a:lnTo>
                  <a:lnTo>
                    <a:pt x="14614" y="5823"/>
                  </a:lnTo>
                  <a:lnTo>
                    <a:pt x="14614" y="5220"/>
                  </a:lnTo>
                  <a:lnTo>
                    <a:pt x="14408" y="4524"/>
                  </a:lnTo>
                  <a:lnTo>
                    <a:pt x="14064" y="3898"/>
                  </a:lnTo>
                  <a:lnTo>
                    <a:pt x="13606" y="3225"/>
                  </a:lnTo>
                  <a:lnTo>
                    <a:pt x="13331" y="2598"/>
                  </a:lnTo>
                  <a:lnTo>
                    <a:pt x="13102" y="2042"/>
                  </a:lnTo>
                  <a:lnTo>
                    <a:pt x="12896" y="1485"/>
                  </a:lnTo>
                  <a:lnTo>
                    <a:pt x="12781" y="1090"/>
                  </a:lnTo>
                  <a:lnTo>
                    <a:pt x="12667" y="626"/>
                  </a:lnTo>
                  <a:lnTo>
                    <a:pt x="12667" y="278"/>
                  </a:lnTo>
                  <a:lnTo>
                    <a:pt x="12667" y="0"/>
                  </a:lnTo>
                  <a:lnTo>
                    <a:pt x="12163" y="394"/>
                  </a:lnTo>
                  <a:lnTo>
                    <a:pt x="11728" y="974"/>
                  </a:lnTo>
                  <a:lnTo>
                    <a:pt x="11155" y="1601"/>
                  </a:lnTo>
                  <a:lnTo>
                    <a:pt x="10766" y="2390"/>
                  </a:lnTo>
                  <a:lnTo>
                    <a:pt x="10330" y="3109"/>
                  </a:lnTo>
                  <a:lnTo>
                    <a:pt x="10101" y="3898"/>
                  </a:lnTo>
                  <a:lnTo>
                    <a:pt x="9987" y="4524"/>
                  </a:lnTo>
                  <a:lnTo>
                    <a:pt x="10101" y="5220"/>
                  </a:lnTo>
                  <a:lnTo>
                    <a:pt x="10216" y="5823"/>
                  </a:lnTo>
                  <a:lnTo>
                    <a:pt x="10330" y="6403"/>
                  </a:lnTo>
                  <a:lnTo>
                    <a:pt x="10330" y="6914"/>
                  </a:lnTo>
                  <a:lnTo>
                    <a:pt x="10216" y="7471"/>
                  </a:lnTo>
                  <a:lnTo>
                    <a:pt x="10101" y="7935"/>
                  </a:lnTo>
                  <a:lnTo>
                    <a:pt x="9872" y="8329"/>
                  </a:lnTo>
                  <a:lnTo>
                    <a:pt x="9643" y="8654"/>
                  </a:lnTo>
                  <a:lnTo>
                    <a:pt x="9368" y="9002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008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1811" name="plant"/>
            <p:cNvSpPr>
              <a:spLocks noEditPoints="1" noChangeArrowheads="1"/>
            </p:cNvSpPr>
            <p:nvPr/>
          </p:nvSpPr>
          <p:spPr bwMode="auto">
            <a:xfrm>
              <a:off x="-23" y="4042"/>
              <a:ext cx="384" cy="21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7088 w 21600"/>
                <a:gd name="T25" fmla="*/ 10080 h 21600"/>
                <a:gd name="T26" fmla="*/ 14569 w 21600"/>
                <a:gd name="T27" fmla="*/ 13577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9368" y="9002"/>
                  </a:moveTo>
                  <a:lnTo>
                    <a:pt x="9254" y="8422"/>
                  </a:lnTo>
                  <a:lnTo>
                    <a:pt x="9139" y="7935"/>
                  </a:lnTo>
                  <a:lnTo>
                    <a:pt x="8819" y="7355"/>
                  </a:lnTo>
                  <a:lnTo>
                    <a:pt x="8475" y="6728"/>
                  </a:lnTo>
                  <a:lnTo>
                    <a:pt x="8040" y="6287"/>
                  </a:lnTo>
                  <a:lnTo>
                    <a:pt x="7421" y="5707"/>
                  </a:lnTo>
                  <a:lnTo>
                    <a:pt x="6574" y="5429"/>
                  </a:lnTo>
                  <a:lnTo>
                    <a:pt x="5452" y="5313"/>
                  </a:lnTo>
                  <a:lnTo>
                    <a:pt x="4856" y="5220"/>
                  </a:lnTo>
                  <a:lnTo>
                    <a:pt x="4169" y="5220"/>
                  </a:lnTo>
                  <a:lnTo>
                    <a:pt x="3665" y="5104"/>
                  </a:lnTo>
                  <a:lnTo>
                    <a:pt x="3001" y="4872"/>
                  </a:lnTo>
                  <a:lnTo>
                    <a:pt x="2497" y="4756"/>
                  </a:lnTo>
                  <a:lnTo>
                    <a:pt x="2062" y="4408"/>
                  </a:lnTo>
                  <a:lnTo>
                    <a:pt x="1603" y="4083"/>
                  </a:lnTo>
                  <a:lnTo>
                    <a:pt x="1283" y="3689"/>
                  </a:lnTo>
                  <a:lnTo>
                    <a:pt x="1283" y="4315"/>
                  </a:lnTo>
                  <a:lnTo>
                    <a:pt x="1489" y="5104"/>
                  </a:lnTo>
                  <a:lnTo>
                    <a:pt x="1832" y="6055"/>
                  </a:lnTo>
                  <a:lnTo>
                    <a:pt x="2382" y="6914"/>
                  </a:lnTo>
                  <a:lnTo>
                    <a:pt x="2680" y="7471"/>
                  </a:lnTo>
                  <a:lnTo>
                    <a:pt x="3115" y="7935"/>
                  </a:lnTo>
                  <a:lnTo>
                    <a:pt x="3573" y="8213"/>
                  </a:lnTo>
                  <a:lnTo>
                    <a:pt x="4077" y="8654"/>
                  </a:lnTo>
                  <a:lnTo>
                    <a:pt x="4627" y="9002"/>
                  </a:lnTo>
                  <a:lnTo>
                    <a:pt x="5245" y="9234"/>
                  </a:lnTo>
                  <a:lnTo>
                    <a:pt x="6024" y="9443"/>
                  </a:lnTo>
                  <a:lnTo>
                    <a:pt x="6757" y="9628"/>
                  </a:lnTo>
                  <a:lnTo>
                    <a:pt x="5177" y="10069"/>
                  </a:lnTo>
                  <a:lnTo>
                    <a:pt x="3963" y="10649"/>
                  </a:lnTo>
                  <a:lnTo>
                    <a:pt x="3344" y="11044"/>
                  </a:lnTo>
                  <a:lnTo>
                    <a:pt x="2886" y="11600"/>
                  </a:lnTo>
                  <a:lnTo>
                    <a:pt x="2497" y="12041"/>
                  </a:lnTo>
                  <a:lnTo>
                    <a:pt x="1947" y="12343"/>
                  </a:lnTo>
                  <a:lnTo>
                    <a:pt x="1168" y="12668"/>
                  </a:lnTo>
                  <a:lnTo>
                    <a:pt x="0" y="12900"/>
                  </a:lnTo>
                  <a:lnTo>
                    <a:pt x="435" y="13248"/>
                  </a:lnTo>
                  <a:lnTo>
                    <a:pt x="779" y="13456"/>
                  </a:lnTo>
                  <a:lnTo>
                    <a:pt x="1283" y="13642"/>
                  </a:lnTo>
                  <a:lnTo>
                    <a:pt x="1718" y="13758"/>
                  </a:lnTo>
                  <a:lnTo>
                    <a:pt x="2680" y="13851"/>
                  </a:lnTo>
                  <a:lnTo>
                    <a:pt x="3573" y="13758"/>
                  </a:lnTo>
                  <a:lnTo>
                    <a:pt x="4512" y="13526"/>
                  </a:lnTo>
                  <a:lnTo>
                    <a:pt x="5360" y="13248"/>
                  </a:lnTo>
                  <a:lnTo>
                    <a:pt x="6139" y="12900"/>
                  </a:lnTo>
                  <a:lnTo>
                    <a:pt x="6757" y="12552"/>
                  </a:lnTo>
                  <a:lnTo>
                    <a:pt x="6459" y="13132"/>
                  </a:lnTo>
                  <a:lnTo>
                    <a:pt x="6139" y="13642"/>
                  </a:lnTo>
                  <a:lnTo>
                    <a:pt x="5910" y="14199"/>
                  </a:lnTo>
                  <a:lnTo>
                    <a:pt x="5681" y="14663"/>
                  </a:lnTo>
                  <a:lnTo>
                    <a:pt x="5681" y="15150"/>
                  </a:lnTo>
                  <a:lnTo>
                    <a:pt x="5681" y="15730"/>
                  </a:lnTo>
                  <a:lnTo>
                    <a:pt x="5681" y="16241"/>
                  </a:lnTo>
                  <a:lnTo>
                    <a:pt x="5795" y="16913"/>
                  </a:lnTo>
                  <a:lnTo>
                    <a:pt x="5910" y="17586"/>
                  </a:lnTo>
                  <a:lnTo>
                    <a:pt x="5910" y="18213"/>
                  </a:lnTo>
                  <a:lnTo>
                    <a:pt x="5795" y="18885"/>
                  </a:lnTo>
                  <a:lnTo>
                    <a:pt x="5566" y="19396"/>
                  </a:lnTo>
                  <a:lnTo>
                    <a:pt x="5245" y="19976"/>
                  </a:lnTo>
                  <a:lnTo>
                    <a:pt x="4971" y="20370"/>
                  </a:lnTo>
                  <a:lnTo>
                    <a:pt x="4512" y="20811"/>
                  </a:lnTo>
                  <a:lnTo>
                    <a:pt x="4077" y="21043"/>
                  </a:lnTo>
                  <a:lnTo>
                    <a:pt x="5177" y="20927"/>
                  </a:lnTo>
                  <a:lnTo>
                    <a:pt x="6253" y="20486"/>
                  </a:lnTo>
                  <a:lnTo>
                    <a:pt x="7421" y="19976"/>
                  </a:lnTo>
                  <a:lnTo>
                    <a:pt x="8361" y="19187"/>
                  </a:lnTo>
                  <a:lnTo>
                    <a:pt x="8819" y="18769"/>
                  </a:lnTo>
                  <a:lnTo>
                    <a:pt x="9139" y="18213"/>
                  </a:lnTo>
                  <a:lnTo>
                    <a:pt x="9437" y="17772"/>
                  </a:lnTo>
                  <a:lnTo>
                    <a:pt x="9643" y="17261"/>
                  </a:lnTo>
                  <a:lnTo>
                    <a:pt x="9872" y="16681"/>
                  </a:lnTo>
                  <a:lnTo>
                    <a:pt x="9872" y="16171"/>
                  </a:lnTo>
                  <a:lnTo>
                    <a:pt x="9872" y="15614"/>
                  </a:lnTo>
                  <a:lnTo>
                    <a:pt x="9758" y="15057"/>
                  </a:lnTo>
                  <a:lnTo>
                    <a:pt x="10216" y="15498"/>
                  </a:lnTo>
                  <a:lnTo>
                    <a:pt x="10537" y="16241"/>
                  </a:lnTo>
                  <a:lnTo>
                    <a:pt x="10834" y="17145"/>
                  </a:lnTo>
                  <a:lnTo>
                    <a:pt x="11041" y="18213"/>
                  </a:lnTo>
                  <a:lnTo>
                    <a:pt x="11155" y="19187"/>
                  </a:lnTo>
                  <a:lnTo>
                    <a:pt x="11155" y="20185"/>
                  </a:lnTo>
                  <a:lnTo>
                    <a:pt x="11155" y="20579"/>
                  </a:lnTo>
                  <a:lnTo>
                    <a:pt x="11041" y="21043"/>
                  </a:lnTo>
                  <a:lnTo>
                    <a:pt x="10926" y="21391"/>
                  </a:lnTo>
                  <a:lnTo>
                    <a:pt x="10766" y="21600"/>
                  </a:lnTo>
                  <a:lnTo>
                    <a:pt x="11499" y="21484"/>
                  </a:lnTo>
                  <a:lnTo>
                    <a:pt x="12323" y="21043"/>
                  </a:lnTo>
                  <a:lnTo>
                    <a:pt x="13102" y="20370"/>
                  </a:lnTo>
                  <a:lnTo>
                    <a:pt x="13606" y="19628"/>
                  </a:lnTo>
                  <a:lnTo>
                    <a:pt x="13950" y="19071"/>
                  </a:lnTo>
                  <a:lnTo>
                    <a:pt x="14064" y="18677"/>
                  </a:lnTo>
                  <a:lnTo>
                    <a:pt x="14179" y="18097"/>
                  </a:lnTo>
                  <a:lnTo>
                    <a:pt x="14293" y="17586"/>
                  </a:lnTo>
                  <a:lnTo>
                    <a:pt x="14179" y="16913"/>
                  </a:lnTo>
                  <a:lnTo>
                    <a:pt x="14064" y="16241"/>
                  </a:lnTo>
                  <a:lnTo>
                    <a:pt x="13835" y="15614"/>
                  </a:lnTo>
                  <a:lnTo>
                    <a:pt x="13560" y="14872"/>
                  </a:lnTo>
                  <a:lnTo>
                    <a:pt x="13950" y="14941"/>
                  </a:lnTo>
                  <a:lnTo>
                    <a:pt x="14408" y="15150"/>
                  </a:lnTo>
                  <a:lnTo>
                    <a:pt x="14843" y="15266"/>
                  </a:lnTo>
                  <a:lnTo>
                    <a:pt x="15232" y="15614"/>
                  </a:lnTo>
                  <a:lnTo>
                    <a:pt x="15576" y="15846"/>
                  </a:lnTo>
                  <a:lnTo>
                    <a:pt x="15897" y="16171"/>
                  </a:lnTo>
                  <a:lnTo>
                    <a:pt x="16126" y="16473"/>
                  </a:lnTo>
                  <a:lnTo>
                    <a:pt x="16240" y="16913"/>
                  </a:lnTo>
                  <a:lnTo>
                    <a:pt x="16515" y="17261"/>
                  </a:lnTo>
                  <a:lnTo>
                    <a:pt x="17088" y="17586"/>
                  </a:lnTo>
                  <a:lnTo>
                    <a:pt x="17798" y="17865"/>
                  </a:lnTo>
                  <a:lnTo>
                    <a:pt x="18576" y="18097"/>
                  </a:lnTo>
                  <a:lnTo>
                    <a:pt x="19424" y="18213"/>
                  </a:lnTo>
                  <a:lnTo>
                    <a:pt x="20317" y="18213"/>
                  </a:lnTo>
                  <a:lnTo>
                    <a:pt x="21050" y="18213"/>
                  </a:lnTo>
                  <a:lnTo>
                    <a:pt x="21600" y="17865"/>
                  </a:lnTo>
                  <a:lnTo>
                    <a:pt x="21165" y="17656"/>
                  </a:lnTo>
                  <a:lnTo>
                    <a:pt x="20592" y="17470"/>
                  </a:lnTo>
                  <a:lnTo>
                    <a:pt x="20088" y="17029"/>
                  </a:lnTo>
                  <a:lnTo>
                    <a:pt x="19653" y="16681"/>
                  </a:lnTo>
                  <a:lnTo>
                    <a:pt x="19195" y="16241"/>
                  </a:lnTo>
                  <a:lnTo>
                    <a:pt x="18920" y="15962"/>
                  </a:lnTo>
                  <a:lnTo>
                    <a:pt x="18576" y="15498"/>
                  </a:lnTo>
                  <a:lnTo>
                    <a:pt x="18576" y="15057"/>
                  </a:lnTo>
                  <a:lnTo>
                    <a:pt x="18485" y="14756"/>
                  </a:lnTo>
                  <a:lnTo>
                    <a:pt x="18256" y="14199"/>
                  </a:lnTo>
                  <a:lnTo>
                    <a:pt x="17912" y="13526"/>
                  </a:lnTo>
                  <a:lnTo>
                    <a:pt x="17523" y="13016"/>
                  </a:lnTo>
                  <a:lnTo>
                    <a:pt x="16973" y="12436"/>
                  </a:lnTo>
                  <a:lnTo>
                    <a:pt x="16355" y="12041"/>
                  </a:lnTo>
                  <a:lnTo>
                    <a:pt x="16011" y="11832"/>
                  </a:lnTo>
                  <a:lnTo>
                    <a:pt x="15690" y="11716"/>
                  </a:lnTo>
                  <a:lnTo>
                    <a:pt x="15232" y="11716"/>
                  </a:lnTo>
                  <a:lnTo>
                    <a:pt x="14843" y="11716"/>
                  </a:lnTo>
                  <a:lnTo>
                    <a:pt x="15461" y="11252"/>
                  </a:lnTo>
                  <a:lnTo>
                    <a:pt x="16126" y="10858"/>
                  </a:lnTo>
                  <a:lnTo>
                    <a:pt x="16973" y="10649"/>
                  </a:lnTo>
                  <a:lnTo>
                    <a:pt x="17798" y="10417"/>
                  </a:lnTo>
                  <a:lnTo>
                    <a:pt x="18806" y="10301"/>
                  </a:lnTo>
                  <a:lnTo>
                    <a:pt x="19653" y="10301"/>
                  </a:lnTo>
                  <a:lnTo>
                    <a:pt x="20478" y="10417"/>
                  </a:lnTo>
                  <a:lnTo>
                    <a:pt x="21256" y="10533"/>
                  </a:lnTo>
                  <a:lnTo>
                    <a:pt x="20707" y="9837"/>
                  </a:lnTo>
                  <a:lnTo>
                    <a:pt x="19859" y="9234"/>
                  </a:lnTo>
                  <a:lnTo>
                    <a:pt x="18806" y="8538"/>
                  </a:lnTo>
                  <a:lnTo>
                    <a:pt x="17637" y="8144"/>
                  </a:lnTo>
                  <a:lnTo>
                    <a:pt x="16973" y="8027"/>
                  </a:lnTo>
                  <a:lnTo>
                    <a:pt x="16355" y="7935"/>
                  </a:lnTo>
                  <a:lnTo>
                    <a:pt x="15805" y="7935"/>
                  </a:lnTo>
                  <a:lnTo>
                    <a:pt x="15118" y="8027"/>
                  </a:lnTo>
                  <a:lnTo>
                    <a:pt x="14614" y="8144"/>
                  </a:lnTo>
                  <a:lnTo>
                    <a:pt x="14064" y="8422"/>
                  </a:lnTo>
                  <a:lnTo>
                    <a:pt x="13606" y="8886"/>
                  </a:lnTo>
                  <a:lnTo>
                    <a:pt x="13217" y="9327"/>
                  </a:lnTo>
                  <a:lnTo>
                    <a:pt x="13606" y="8538"/>
                  </a:lnTo>
                  <a:lnTo>
                    <a:pt x="13950" y="7935"/>
                  </a:lnTo>
                  <a:lnTo>
                    <a:pt x="14293" y="7123"/>
                  </a:lnTo>
                  <a:lnTo>
                    <a:pt x="14499" y="6519"/>
                  </a:lnTo>
                  <a:lnTo>
                    <a:pt x="14614" y="5823"/>
                  </a:lnTo>
                  <a:lnTo>
                    <a:pt x="14614" y="5220"/>
                  </a:lnTo>
                  <a:lnTo>
                    <a:pt x="14408" y="4524"/>
                  </a:lnTo>
                  <a:lnTo>
                    <a:pt x="14064" y="3898"/>
                  </a:lnTo>
                  <a:lnTo>
                    <a:pt x="13606" y="3225"/>
                  </a:lnTo>
                  <a:lnTo>
                    <a:pt x="13331" y="2598"/>
                  </a:lnTo>
                  <a:lnTo>
                    <a:pt x="13102" y="2042"/>
                  </a:lnTo>
                  <a:lnTo>
                    <a:pt x="12896" y="1485"/>
                  </a:lnTo>
                  <a:lnTo>
                    <a:pt x="12781" y="1090"/>
                  </a:lnTo>
                  <a:lnTo>
                    <a:pt x="12667" y="626"/>
                  </a:lnTo>
                  <a:lnTo>
                    <a:pt x="12667" y="278"/>
                  </a:lnTo>
                  <a:lnTo>
                    <a:pt x="12667" y="0"/>
                  </a:lnTo>
                  <a:lnTo>
                    <a:pt x="12163" y="394"/>
                  </a:lnTo>
                  <a:lnTo>
                    <a:pt x="11728" y="974"/>
                  </a:lnTo>
                  <a:lnTo>
                    <a:pt x="11155" y="1601"/>
                  </a:lnTo>
                  <a:lnTo>
                    <a:pt x="10766" y="2390"/>
                  </a:lnTo>
                  <a:lnTo>
                    <a:pt x="10330" y="3109"/>
                  </a:lnTo>
                  <a:lnTo>
                    <a:pt x="10101" y="3898"/>
                  </a:lnTo>
                  <a:lnTo>
                    <a:pt x="9987" y="4524"/>
                  </a:lnTo>
                  <a:lnTo>
                    <a:pt x="10101" y="5220"/>
                  </a:lnTo>
                  <a:lnTo>
                    <a:pt x="10216" y="5823"/>
                  </a:lnTo>
                  <a:lnTo>
                    <a:pt x="10330" y="6403"/>
                  </a:lnTo>
                  <a:lnTo>
                    <a:pt x="10330" y="6914"/>
                  </a:lnTo>
                  <a:lnTo>
                    <a:pt x="10216" y="7471"/>
                  </a:lnTo>
                  <a:lnTo>
                    <a:pt x="10101" y="7935"/>
                  </a:lnTo>
                  <a:lnTo>
                    <a:pt x="9872" y="8329"/>
                  </a:lnTo>
                  <a:lnTo>
                    <a:pt x="9643" y="8654"/>
                  </a:lnTo>
                  <a:lnTo>
                    <a:pt x="9368" y="9002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008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1812" name="plant"/>
            <p:cNvSpPr>
              <a:spLocks noEditPoints="1" noChangeArrowheads="1"/>
            </p:cNvSpPr>
            <p:nvPr/>
          </p:nvSpPr>
          <p:spPr bwMode="auto">
            <a:xfrm>
              <a:off x="5329" y="4014"/>
              <a:ext cx="384" cy="21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7088 w 21600"/>
                <a:gd name="T25" fmla="*/ 10080 h 21600"/>
                <a:gd name="T26" fmla="*/ 14569 w 21600"/>
                <a:gd name="T27" fmla="*/ 13577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9368" y="9002"/>
                  </a:moveTo>
                  <a:lnTo>
                    <a:pt x="9254" y="8422"/>
                  </a:lnTo>
                  <a:lnTo>
                    <a:pt x="9139" y="7935"/>
                  </a:lnTo>
                  <a:lnTo>
                    <a:pt x="8819" y="7355"/>
                  </a:lnTo>
                  <a:lnTo>
                    <a:pt x="8475" y="6728"/>
                  </a:lnTo>
                  <a:lnTo>
                    <a:pt x="8040" y="6287"/>
                  </a:lnTo>
                  <a:lnTo>
                    <a:pt x="7421" y="5707"/>
                  </a:lnTo>
                  <a:lnTo>
                    <a:pt x="6574" y="5429"/>
                  </a:lnTo>
                  <a:lnTo>
                    <a:pt x="5452" y="5313"/>
                  </a:lnTo>
                  <a:lnTo>
                    <a:pt x="4856" y="5220"/>
                  </a:lnTo>
                  <a:lnTo>
                    <a:pt x="4169" y="5220"/>
                  </a:lnTo>
                  <a:lnTo>
                    <a:pt x="3665" y="5104"/>
                  </a:lnTo>
                  <a:lnTo>
                    <a:pt x="3001" y="4872"/>
                  </a:lnTo>
                  <a:lnTo>
                    <a:pt x="2497" y="4756"/>
                  </a:lnTo>
                  <a:lnTo>
                    <a:pt x="2062" y="4408"/>
                  </a:lnTo>
                  <a:lnTo>
                    <a:pt x="1603" y="4083"/>
                  </a:lnTo>
                  <a:lnTo>
                    <a:pt x="1283" y="3689"/>
                  </a:lnTo>
                  <a:lnTo>
                    <a:pt x="1283" y="4315"/>
                  </a:lnTo>
                  <a:lnTo>
                    <a:pt x="1489" y="5104"/>
                  </a:lnTo>
                  <a:lnTo>
                    <a:pt x="1832" y="6055"/>
                  </a:lnTo>
                  <a:lnTo>
                    <a:pt x="2382" y="6914"/>
                  </a:lnTo>
                  <a:lnTo>
                    <a:pt x="2680" y="7471"/>
                  </a:lnTo>
                  <a:lnTo>
                    <a:pt x="3115" y="7935"/>
                  </a:lnTo>
                  <a:lnTo>
                    <a:pt x="3573" y="8213"/>
                  </a:lnTo>
                  <a:lnTo>
                    <a:pt x="4077" y="8654"/>
                  </a:lnTo>
                  <a:lnTo>
                    <a:pt x="4627" y="9002"/>
                  </a:lnTo>
                  <a:lnTo>
                    <a:pt x="5245" y="9234"/>
                  </a:lnTo>
                  <a:lnTo>
                    <a:pt x="6024" y="9443"/>
                  </a:lnTo>
                  <a:lnTo>
                    <a:pt x="6757" y="9628"/>
                  </a:lnTo>
                  <a:lnTo>
                    <a:pt x="5177" y="10069"/>
                  </a:lnTo>
                  <a:lnTo>
                    <a:pt x="3963" y="10649"/>
                  </a:lnTo>
                  <a:lnTo>
                    <a:pt x="3344" y="11044"/>
                  </a:lnTo>
                  <a:lnTo>
                    <a:pt x="2886" y="11600"/>
                  </a:lnTo>
                  <a:lnTo>
                    <a:pt x="2497" y="12041"/>
                  </a:lnTo>
                  <a:lnTo>
                    <a:pt x="1947" y="12343"/>
                  </a:lnTo>
                  <a:lnTo>
                    <a:pt x="1168" y="12668"/>
                  </a:lnTo>
                  <a:lnTo>
                    <a:pt x="0" y="12900"/>
                  </a:lnTo>
                  <a:lnTo>
                    <a:pt x="435" y="13248"/>
                  </a:lnTo>
                  <a:lnTo>
                    <a:pt x="779" y="13456"/>
                  </a:lnTo>
                  <a:lnTo>
                    <a:pt x="1283" y="13642"/>
                  </a:lnTo>
                  <a:lnTo>
                    <a:pt x="1718" y="13758"/>
                  </a:lnTo>
                  <a:lnTo>
                    <a:pt x="2680" y="13851"/>
                  </a:lnTo>
                  <a:lnTo>
                    <a:pt x="3573" y="13758"/>
                  </a:lnTo>
                  <a:lnTo>
                    <a:pt x="4512" y="13526"/>
                  </a:lnTo>
                  <a:lnTo>
                    <a:pt x="5360" y="13248"/>
                  </a:lnTo>
                  <a:lnTo>
                    <a:pt x="6139" y="12900"/>
                  </a:lnTo>
                  <a:lnTo>
                    <a:pt x="6757" y="12552"/>
                  </a:lnTo>
                  <a:lnTo>
                    <a:pt x="6459" y="13132"/>
                  </a:lnTo>
                  <a:lnTo>
                    <a:pt x="6139" y="13642"/>
                  </a:lnTo>
                  <a:lnTo>
                    <a:pt x="5910" y="14199"/>
                  </a:lnTo>
                  <a:lnTo>
                    <a:pt x="5681" y="14663"/>
                  </a:lnTo>
                  <a:lnTo>
                    <a:pt x="5681" y="15150"/>
                  </a:lnTo>
                  <a:lnTo>
                    <a:pt x="5681" y="15730"/>
                  </a:lnTo>
                  <a:lnTo>
                    <a:pt x="5681" y="16241"/>
                  </a:lnTo>
                  <a:lnTo>
                    <a:pt x="5795" y="16913"/>
                  </a:lnTo>
                  <a:lnTo>
                    <a:pt x="5910" y="17586"/>
                  </a:lnTo>
                  <a:lnTo>
                    <a:pt x="5910" y="18213"/>
                  </a:lnTo>
                  <a:lnTo>
                    <a:pt x="5795" y="18885"/>
                  </a:lnTo>
                  <a:lnTo>
                    <a:pt x="5566" y="19396"/>
                  </a:lnTo>
                  <a:lnTo>
                    <a:pt x="5245" y="19976"/>
                  </a:lnTo>
                  <a:lnTo>
                    <a:pt x="4971" y="20370"/>
                  </a:lnTo>
                  <a:lnTo>
                    <a:pt x="4512" y="20811"/>
                  </a:lnTo>
                  <a:lnTo>
                    <a:pt x="4077" y="21043"/>
                  </a:lnTo>
                  <a:lnTo>
                    <a:pt x="5177" y="20927"/>
                  </a:lnTo>
                  <a:lnTo>
                    <a:pt x="6253" y="20486"/>
                  </a:lnTo>
                  <a:lnTo>
                    <a:pt x="7421" y="19976"/>
                  </a:lnTo>
                  <a:lnTo>
                    <a:pt x="8361" y="19187"/>
                  </a:lnTo>
                  <a:lnTo>
                    <a:pt x="8819" y="18769"/>
                  </a:lnTo>
                  <a:lnTo>
                    <a:pt x="9139" y="18213"/>
                  </a:lnTo>
                  <a:lnTo>
                    <a:pt x="9437" y="17772"/>
                  </a:lnTo>
                  <a:lnTo>
                    <a:pt x="9643" y="17261"/>
                  </a:lnTo>
                  <a:lnTo>
                    <a:pt x="9872" y="16681"/>
                  </a:lnTo>
                  <a:lnTo>
                    <a:pt x="9872" y="16171"/>
                  </a:lnTo>
                  <a:lnTo>
                    <a:pt x="9872" y="15614"/>
                  </a:lnTo>
                  <a:lnTo>
                    <a:pt x="9758" y="15057"/>
                  </a:lnTo>
                  <a:lnTo>
                    <a:pt x="10216" y="15498"/>
                  </a:lnTo>
                  <a:lnTo>
                    <a:pt x="10537" y="16241"/>
                  </a:lnTo>
                  <a:lnTo>
                    <a:pt x="10834" y="17145"/>
                  </a:lnTo>
                  <a:lnTo>
                    <a:pt x="11041" y="18213"/>
                  </a:lnTo>
                  <a:lnTo>
                    <a:pt x="11155" y="19187"/>
                  </a:lnTo>
                  <a:lnTo>
                    <a:pt x="11155" y="20185"/>
                  </a:lnTo>
                  <a:lnTo>
                    <a:pt x="11155" y="20579"/>
                  </a:lnTo>
                  <a:lnTo>
                    <a:pt x="11041" y="21043"/>
                  </a:lnTo>
                  <a:lnTo>
                    <a:pt x="10926" y="21391"/>
                  </a:lnTo>
                  <a:lnTo>
                    <a:pt x="10766" y="21600"/>
                  </a:lnTo>
                  <a:lnTo>
                    <a:pt x="11499" y="21484"/>
                  </a:lnTo>
                  <a:lnTo>
                    <a:pt x="12323" y="21043"/>
                  </a:lnTo>
                  <a:lnTo>
                    <a:pt x="13102" y="20370"/>
                  </a:lnTo>
                  <a:lnTo>
                    <a:pt x="13606" y="19628"/>
                  </a:lnTo>
                  <a:lnTo>
                    <a:pt x="13950" y="19071"/>
                  </a:lnTo>
                  <a:lnTo>
                    <a:pt x="14064" y="18677"/>
                  </a:lnTo>
                  <a:lnTo>
                    <a:pt x="14179" y="18097"/>
                  </a:lnTo>
                  <a:lnTo>
                    <a:pt x="14293" y="17586"/>
                  </a:lnTo>
                  <a:lnTo>
                    <a:pt x="14179" y="16913"/>
                  </a:lnTo>
                  <a:lnTo>
                    <a:pt x="14064" y="16241"/>
                  </a:lnTo>
                  <a:lnTo>
                    <a:pt x="13835" y="15614"/>
                  </a:lnTo>
                  <a:lnTo>
                    <a:pt x="13560" y="14872"/>
                  </a:lnTo>
                  <a:lnTo>
                    <a:pt x="13950" y="14941"/>
                  </a:lnTo>
                  <a:lnTo>
                    <a:pt x="14408" y="15150"/>
                  </a:lnTo>
                  <a:lnTo>
                    <a:pt x="14843" y="15266"/>
                  </a:lnTo>
                  <a:lnTo>
                    <a:pt x="15232" y="15614"/>
                  </a:lnTo>
                  <a:lnTo>
                    <a:pt x="15576" y="15846"/>
                  </a:lnTo>
                  <a:lnTo>
                    <a:pt x="15897" y="16171"/>
                  </a:lnTo>
                  <a:lnTo>
                    <a:pt x="16126" y="16473"/>
                  </a:lnTo>
                  <a:lnTo>
                    <a:pt x="16240" y="16913"/>
                  </a:lnTo>
                  <a:lnTo>
                    <a:pt x="16515" y="17261"/>
                  </a:lnTo>
                  <a:lnTo>
                    <a:pt x="17088" y="17586"/>
                  </a:lnTo>
                  <a:lnTo>
                    <a:pt x="17798" y="17865"/>
                  </a:lnTo>
                  <a:lnTo>
                    <a:pt x="18576" y="18097"/>
                  </a:lnTo>
                  <a:lnTo>
                    <a:pt x="19424" y="18213"/>
                  </a:lnTo>
                  <a:lnTo>
                    <a:pt x="20317" y="18213"/>
                  </a:lnTo>
                  <a:lnTo>
                    <a:pt x="21050" y="18213"/>
                  </a:lnTo>
                  <a:lnTo>
                    <a:pt x="21600" y="17865"/>
                  </a:lnTo>
                  <a:lnTo>
                    <a:pt x="21165" y="17656"/>
                  </a:lnTo>
                  <a:lnTo>
                    <a:pt x="20592" y="17470"/>
                  </a:lnTo>
                  <a:lnTo>
                    <a:pt x="20088" y="17029"/>
                  </a:lnTo>
                  <a:lnTo>
                    <a:pt x="19653" y="16681"/>
                  </a:lnTo>
                  <a:lnTo>
                    <a:pt x="19195" y="16241"/>
                  </a:lnTo>
                  <a:lnTo>
                    <a:pt x="18920" y="15962"/>
                  </a:lnTo>
                  <a:lnTo>
                    <a:pt x="18576" y="15498"/>
                  </a:lnTo>
                  <a:lnTo>
                    <a:pt x="18576" y="15057"/>
                  </a:lnTo>
                  <a:lnTo>
                    <a:pt x="18485" y="14756"/>
                  </a:lnTo>
                  <a:lnTo>
                    <a:pt x="18256" y="14199"/>
                  </a:lnTo>
                  <a:lnTo>
                    <a:pt x="17912" y="13526"/>
                  </a:lnTo>
                  <a:lnTo>
                    <a:pt x="17523" y="13016"/>
                  </a:lnTo>
                  <a:lnTo>
                    <a:pt x="16973" y="12436"/>
                  </a:lnTo>
                  <a:lnTo>
                    <a:pt x="16355" y="12041"/>
                  </a:lnTo>
                  <a:lnTo>
                    <a:pt x="16011" y="11832"/>
                  </a:lnTo>
                  <a:lnTo>
                    <a:pt x="15690" y="11716"/>
                  </a:lnTo>
                  <a:lnTo>
                    <a:pt x="15232" y="11716"/>
                  </a:lnTo>
                  <a:lnTo>
                    <a:pt x="14843" y="11716"/>
                  </a:lnTo>
                  <a:lnTo>
                    <a:pt x="15461" y="11252"/>
                  </a:lnTo>
                  <a:lnTo>
                    <a:pt x="16126" y="10858"/>
                  </a:lnTo>
                  <a:lnTo>
                    <a:pt x="16973" y="10649"/>
                  </a:lnTo>
                  <a:lnTo>
                    <a:pt x="17798" y="10417"/>
                  </a:lnTo>
                  <a:lnTo>
                    <a:pt x="18806" y="10301"/>
                  </a:lnTo>
                  <a:lnTo>
                    <a:pt x="19653" y="10301"/>
                  </a:lnTo>
                  <a:lnTo>
                    <a:pt x="20478" y="10417"/>
                  </a:lnTo>
                  <a:lnTo>
                    <a:pt x="21256" y="10533"/>
                  </a:lnTo>
                  <a:lnTo>
                    <a:pt x="20707" y="9837"/>
                  </a:lnTo>
                  <a:lnTo>
                    <a:pt x="19859" y="9234"/>
                  </a:lnTo>
                  <a:lnTo>
                    <a:pt x="18806" y="8538"/>
                  </a:lnTo>
                  <a:lnTo>
                    <a:pt x="17637" y="8144"/>
                  </a:lnTo>
                  <a:lnTo>
                    <a:pt x="16973" y="8027"/>
                  </a:lnTo>
                  <a:lnTo>
                    <a:pt x="16355" y="7935"/>
                  </a:lnTo>
                  <a:lnTo>
                    <a:pt x="15805" y="7935"/>
                  </a:lnTo>
                  <a:lnTo>
                    <a:pt x="15118" y="8027"/>
                  </a:lnTo>
                  <a:lnTo>
                    <a:pt x="14614" y="8144"/>
                  </a:lnTo>
                  <a:lnTo>
                    <a:pt x="14064" y="8422"/>
                  </a:lnTo>
                  <a:lnTo>
                    <a:pt x="13606" y="8886"/>
                  </a:lnTo>
                  <a:lnTo>
                    <a:pt x="13217" y="9327"/>
                  </a:lnTo>
                  <a:lnTo>
                    <a:pt x="13606" y="8538"/>
                  </a:lnTo>
                  <a:lnTo>
                    <a:pt x="13950" y="7935"/>
                  </a:lnTo>
                  <a:lnTo>
                    <a:pt x="14293" y="7123"/>
                  </a:lnTo>
                  <a:lnTo>
                    <a:pt x="14499" y="6519"/>
                  </a:lnTo>
                  <a:lnTo>
                    <a:pt x="14614" y="5823"/>
                  </a:lnTo>
                  <a:lnTo>
                    <a:pt x="14614" y="5220"/>
                  </a:lnTo>
                  <a:lnTo>
                    <a:pt x="14408" y="4524"/>
                  </a:lnTo>
                  <a:lnTo>
                    <a:pt x="14064" y="3898"/>
                  </a:lnTo>
                  <a:lnTo>
                    <a:pt x="13606" y="3225"/>
                  </a:lnTo>
                  <a:lnTo>
                    <a:pt x="13331" y="2598"/>
                  </a:lnTo>
                  <a:lnTo>
                    <a:pt x="13102" y="2042"/>
                  </a:lnTo>
                  <a:lnTo>
                    <a:pt x="12896" y="1485"/>
                  </a:lnTo>
                  <a:lnTo>
                    <a:pt x="12781" y="1090"/>
                  </a:lnTo>
                  <a:lnTo>
                    <a:pt x="12667" y="626"/>
                  </a:lnTo>
                  <a:lnTo>
                    <a:pt x="12667" y="278"/>
                  </a:lnTo>
                  <a:lnTo>
                    <a:pt x="12667" y="0"/>
                  </a:lnTo>
                  <a:lnTo>
                    <a:pt x="12163" y="394"/>
                  </a:lnTo>
                  <a:lnTo>
                    <a:pt x="11728" y="974"/>
                  </a:lnTo>
                  <a:lnTo>
                    <a:pt x="11155" y="1601"/>
                  </a:lnTo>
                  <a:lnTo>
                    <a:pt x="10766" y="2390"/>
                  </a:lnTo>
                  <a:lnTo>
                    <a:pt x="10330" y="3109"/>
                  </a:lnTo>
                  <a:lnTo>
                    <a:pt x="10101" y="3898"/>
                  </a:lnTo>
                  <a:lnTo>
                    <a:pt x="9987" y="4524"/>
                  </a:lnTo>
                  <a:lnTo>
                    <a:pt x="10101" y="5220"/>
                  </a:lnTo>
                  <a:lnTo>
                    <a:pt x="10216" y="5823"/>
                  </a:lnTo>
                  <a:lnTo>
                    <a:pt x="10330" y="6403"/>
                  </a:lnTo>
                  <a:lnTo>
                    <a:pt x="10330" y="6914"/>
                  </a:lnTo>
                  <a:lnTo>
                    <a:pt x="10216" y="7471"/>
                  </a:lnTo>
                  <a:lnTo>
                    <a:pt x="10101" y="7935"/>
                  </a:lnTo>
                  <a:lnTo>
                    <a:pt x="9872" y="8329"/>
                  </a:lnTo>
                  <a:lnTo>
                    <a:pt x="9643" y="8654"/>
                  </a:lnTo>
                  <a:lnTo>
                    <a:pt x="9368" y="9002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008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3174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175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175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31752" name="Picture 19" descr="floral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6153150"/>
            <a:ext cx="685800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3" name="Picture 19" descr="floral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53150"/>
            <a:ext cx="685800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175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175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1757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1758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1759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1760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1761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1762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1763" name="Rectangle 2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Times New Roman" pitchFamily="18" charset="0"/>
            </a:endParaRPr>
          </a:p>
        </p:txBody>
      </p:sp>
      <p:grpSp>
        <p:nvGrpSpPr>
          <p:cNvPr id="4" name="Group 57"/>
          <p:cNvGrpSpPr>
            <a:grpSpLocks/>
          </p:cNvGrpSpPr>
          <p:nvPr/>
        </p:nvGrpSpPr>
        <p:grpSpPr bwMode="auto">
          <a:xfrm>
            <a:off x="0" y="214313"/>
            <a:ext cx="1717675" cy="587375"/>
            <a:chOff x="0" y="857232"/>
            <a:chExt cx="1717166" cy="587250"/>
          </a:xfrm>
        </p:grpSpPr>
        <p:pic>
          <p:nvPicPr>
            <p:cNvPr id="31807" name="Picture 14" descr="!dk8_1la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0" y="857232"/>
              <a:ext cx="1126435" cy="587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808" name="Picture 55" descr="ROSE1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928662" y="928670"/>
              <a:ext cx="788504" cy="3428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1765" name="Picture 13" descr="!hp8ls2l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0"/>
            <a:ext cx="2238375" cy="80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97"/>
          <p:cNvGrpSpPr>
            <a:grpSpLocks/>
          </p:cNvGrpSpPr>
          <p:nvPr/>
        </p:nvGrpSpPr>
        <p:grpSpPr bwMode="auto">
          <a:xfrm>
            <a:off x="3959225" y="2209800"/>
            <a:ext cx="5184775" cy="2513013"/>
            <a:chOff x="3557120" y="2115922"/>
            <a:chExt cx="5185478" cy="2512776"/>
          </a:xfrm>
        </p:grpSpPr>
        <p:grpSp>
          <p:nvGrpSpPr>
            <p:cNvPr id="7" name="Group 75"/>
            <p:cNvGrpSpPr>
              <a:grpSpLocks/>
            </p:cNvGrpSpPr>
            <p:nvPr/>
          </p:nvGrpSpPr>
          <p:grpSpPr bwMode="auto">
            <a:xfrm>
              <a:off x="3557120" y="2115922"/>
              <a:ext cx="2904066" cy="2500330"/>
              <a:chOff x="3557120" y="2115922"/>
              <a:chExt cx="2904066" cy="2500330"/>
            </a:xfrm>
          </p:grpSpPr>
          <p:grpSp>
            <p:nvGrpSpPr>
              <p:cNvPr id="8" name="Group 62"/>
              <p:cNvGrpSpPr>
                <a:grpSpLocks/>
              </p:cNvGrpSpPr>
              <p:nvPr/>
            </p:nvGrpSpPr>
            <p:grpSpPr bwMode="auto">
              <a:xfrm>
                <a:off x="3786182" y="2500306"/>
                <a:ext cx="2428892" cy="1714513"/>
                <a:chOff x="3286116" y="2500306"/>
                <a:chExt cx="2428892" cy="1714513"/>
              </a:xfrm>
            </p:grpSpPr>
            <p:sp>
              <p:nvSpPr>
                <p:cNvPr id="51" name="Isosceles Triangle 50"/>
                <p:cNvSpPr/>
                <p:nvPr/>
              </p:nvSpPr>
              <p:spPr>
                <a:xfrm>
                  <a:off x="3285685" y="2500061"/>
                  <a:ext cx="2429205" cy="1714338"/>
                </a:xfrm>
                <a:prstGeom prst="triangle">
                  <a:avLst>
                    <a:gd name="adj" fmla="val 23850"/>
                  </a:avLst>
                </a:prstGeom>
                <a:no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800">
                    <a:solidFill>
                      <a:srgbClr val="FFFFFF"/>
                    </a:solidFill>
                  </a:endParaRPr>
                </a:p>
              </p:txBody>
            </p:sp>
            <p:cxnSp>
              <p:nvCxnSpPr>
                <p:cNvPr id="59" name="Straight Connector 58"/>
                <p:cNvCxnSpPr>
                  <a:stCxn id="51" idx="0"/>
                </p:cNvCxnSpPr>
                <p:nvPr/>
              </p:nvCxnSpPr>
              <p:spPr>
                <a:xfrm rot="16200000" flipH="1">
                  <a:off x="3182681" y="3182581"/>
                  <a:ext cx="1714338" cy="349297"/>
                </a:xfrm>
                <a:prstGeom prst="line">
                  <a:avLst/>
                </a:prstGeom>
                <a:ln w="2222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64" name="Rectangle 63"/>
              <p:cNvSpPr/>
              <p:nvPr/>
            </p:nvSpPr>
            <p:spPr>
              <a:xfrm>
                <a:off x="4057251" y="2115922"/>
                <a:ext cx="643024" cy="50001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24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A</a:t>
                </a:r>
              </a:p>
            </p:txBody>
          </p:sp>
          <p:sp>
            <p:nvSpPr>
              <p:cNvPr id="65" name="Rectangle 64"/>
              <p:cNvSpPr/>
              <p:nvPr/>
            </p:nvSpPr>
            <p:spPr>
              <a:xfrm>
                <a:off x="3557120" y="4115983"/>
                <a:ext cx="643025" cy="50001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24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B</a:t>
                </a:r>
              </a:p>
            </p:txBody>
          </p:sp>
          <p:sp>
            <p:nvSpPr>
              <p:cNvPr id="66" name="Rectangle 65"/>
              <p:cNvSpPr/>
              <p:nvPr/>
            </p:nvSpPr>
            <p:spPr>
              <a:xfrm>
                <a:off x="5818027" y="4114396"/>
                <a:ext cx="643025" cy="50001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24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C</a:t>
                </a:r>
              </a:p>
            </p:txBody>
          </p:sp>
          <p:sp>
            <p:nvSpPr>
              <p:cNvPr id="67" name="Rectangle 66"/>
              <p:cNvSpPr/>
              <p:nvPr/>
            </p:nvSpPr>
            <p:spPr>
              <a:xfrm>
                <a:off x="4387496" y="4114396"/>
                <a:ext cx="643024" cy="50001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24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D</a:t>
                </a:r>
              </a:p>
            </p:txBody>
          </p:sp>
          <p:sp>
            <p:nvSpPr>
              <p:cNvPr id="72" name="Rectangle 71"/>
              <p:cNvSpPr/>
              <p:nvPr/>
            </p:nvSpPr>
            <p:spPr>
              <a:xfrm>
                <a:off x="4030259" y="2571492"/>
                <a:ext cx="643025" cy="50001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20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</a:p>
            </p:txBody>
          </p:sp>
          <p:sp>
            <p:nvSpPr>
              <p:cNvPr id="74" name="Rectangle 73"/>
              <p:cNvSpPr/>
              <p:nvPr/>
            </p:nvSpPr>
            <p:spPr>
              <a:xfrm>
                <a:off x="4230311" y="2557205"/>
                <a:ext cx="641437" cy="50001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20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</a:p>
            </p:txBody>
          </p:sp>
        </p:grpSp>
        <p:grpSp>
          <p:nvGrpSpPr>
            <p:cNvPr id="9" name="Group 76"/>
            <p:cNvGrpSpPr>
              <a:grpSpLocks/>
            </p:cNvGrpSpPr>
            <p:nvPr/>
          </p:nvGrpSpPr>
          <p:grpSpPr bwMode="auto">
            <a:xfrm>
              <a:off x="6360252" y="2456062"/>
              <a:ext cx="2382346" cy="2172636"/>
              <a:chOff x="6360252" y="2456062"/>
              <a:chExt cx="2382346" cy="2172636"/>
            </a:xfrm>
          </p:grpSpPr>
          <p:grpSp>
            <p:nvGrpSpPr>
              <p:cNvPr id="10" name="Group 61"/>
              <p:cNvGrpSpPr>
                <a:grpSpLocks/>
              </p:cNvGrpSpPr>
              <p:nvPr/>
            </p:nvGrpSpPr>
            <p:grpSpPr bwMode="auto">
              <a:xfrm>
                <a:off x="6557516" y="2855194"/>
                <a:ext cx="1943574" cy="1374372"/>
                <a:chOff x="6286512" y="2855194"/>
                <a:chExt cx="1943574" cy="1374372"/>
              </a:xfrm>
            </p:grpSpPr>
            <p:sp>
              <p:nvSpPr>
                <p:cNvPr id="52" name="Isosceles Triangle 51"/>
                <p:cNvSpPr/>
                <p:nvPr/>
              </p:nvSpPr>
              <p:spPr>
                <a:xfrm>
                  <a:off x="6286898" y="2850865"/>
                  <a:ext cx="1943364" cy="1379407"/>
                </a:xfrm>
                <a:prstGeom prst="triangle">
                  <a:avLst>
                    <a:gd name="adj" fmla="val 23850"/>
                  </a:avLst>
                </a:prstGeom>
                <a:no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800">
                    <a:solidFill>
                      <a:srgbClr val="FFFFFF"/>
                    </a:solidFill>
                  </a:endParaRPr>
                </a:p>
              </p:txBody>
            </p:sp>
            <p:cxnSp>
              <p:nvCxnSpPr>
                <p:cNvPr id="60" name="Straight Connector 59"/>
                <p:cNvCxnSpPr/>
                <p:nvPr/>
              </p:nvCxnSpPr>
              <p:spPr>
                <a:xfrm rot="16200000" flipH="1">
                  <a:off x="6197349" y="3411966"/>
                  <a:ext cx="1366709" cy="241333"/>
                </a:xfrm>
                <a:prstGeom prst="line">
                  <a:avLst/>
                </a:prstGeom>
                <a:ln w="2222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68" name="Rectangle 67"/>
              <p:cNvSpPr/>
              <p:nvPr/>
            </p:nvSpPr>
            <p:spPr>
              <a:xfrm>
                <a:off x="6757954" y="2455615"/>
                <a:ext cx="643025" cy="50001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24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A’</a:t>
                </a:r>
              </a:p>
            </p:txBody>
          </p:sp>
          <p:sp>
            <p:nvSpPr>
              <p:cNvPr id="69" name="Rectangle 68"/>
              <p:cNvSpPr/>
              <p:nvPr/>
            </p:nvSpPr>
            <p:spPr>
              <a:xfrm>
                <a:off x="6361025" y="4128682"/>
                <a:ext cx="643025" cy="50001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24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B’</a:t>
                </a:r>
              </a:p>
            </p:txBody>
          </p:sp>
          <p:sp>
            <p:nvSpPr>
              <p:cNvPr id="70" name="Rectangle 69"/>
              <p:cNvSpPr/>
              <p:nvPr/>
            </p:nvSpPr>
            <p:spPr>
              <a:xfrm>
                <a:off x="8099574" y="4128682"/>
                <a:ext cx="643024" cy="50001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24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C’</a:t>
                </a:r>
              </a:p>
            </p:txBody>
          </p:sp>
          <p:sp>
            <p:nvSpPr>
              <p:cNvPr id="71" name="Rectangle 70"/>
              <p:cNvSpPr/>
              <p:nvPr/>
            </p:nvSpPr>
            <p:spPr>
              <a:xfrm>
                <a:off x="7043743" y="4128682"/>
                <a:ext cx="643025" cy="50001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24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D’</a:t>
                </a:r>
              </a:p>
            </p:txBody>
          </p:sp>
          <p:sp>
            <p:nvSpPr>
              <p:cNvPr id="73" name="Rectangle 72"/>
              <p:cNvSpPr/>
              <p:nvPr/>
            </p:nvSpPr>
            <p:spPr>
              <a:xfrm>
                <a:off x="6686507" y="2941344"/>
                <a:ext cx="643024" cy="50001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20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</a:p>
            </p:txBody>
          </p:sp>
          <p:sp>
            <p:nvSpPr>
              <p:cNvPr id="75" name="Rectangle 74"/>
              <p:cNvSpPr/>
              <p:nvPr/>
            </p:nvSpPr>
            <p:spPr>
              <a:xfrm>
                <a:off x="6897673" y="2941344"/>
                <a:ext cx="643025" cy="50001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20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</a:p>
            </p:txBody>
          </p:sp>
        </p:grpSp>
      </p:grpSp>
      <p:sp>
        <p:nvSpPr>
          <p:cNvPr id="3176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176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1769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1770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1771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1772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Times New Roman" pitchFamily="18" charset="0"/>
            </a:endParaRPr>
          </a:p>
        </p:txBody>
      </p:sp>
      <p:grpSp>
        <p:nvGrpSpPr>
          <p:cNvPr id="11" name="Group 96"/>
          <p:cNvGrpSpPr>
            <a:grpSpLocks/>
          </p:cNvGrpSpPr>
          <p:nvPr/>
        </p:nvGrpSpPr>
        <p:grpSpPr bwMode="auto">
          <a:xfrm>
            <a:off x="-304800" y="2362200"/>
            <a:ext cx="4572000" cy="1931988"/>
            <a:chOff x="1009618" y="2068503"/>
            <a:chExt cx="4572032" cy="1932001"/>
          </a:xfrm>
        </p:grpSpPr>
        <p:grpSp>
          <p:nvGrpSpPr>
            <p:cNvPr id="12" name="Group 95"/>
            <p:cNvGrpSpPr>
              <a:grpSpLocks/>
            </p:cNvGrpSpPr>
            <p:nvPr/>
          </p:nvGrpSpPr>
          <p:grpSpPr bwMode="auto">
            <a:xfrm>
              <a:off x="2073972" y="2143116"/>
              <a:ext cx="3286148" cy="1857388"/>
              <a:chOff x="2000232" y="4500570"/>
              <a:chExt cx="3286148" cy="1857388"/>
            </a:xfrm>
          </p:grpSpPr>
          <p:cxnSp>
            <p:nvCxnSpPr>
              <p:cNvPr id="79" name="Straight Connector 78"/>
              <p:cNvCxnSpPr/>
              <p:nvPr/>
            </p:nvCxnSpPr>
            <p:spPr>
              <a:xfrm rot="5400000">
                <a:off x="1714553" y="5428471"/>
                <a:ext cx="1857387" cy="1587"/>
              </a:xfrm>
              <a:prstGeom prst="line">
                <a:avLst/>
              </a:prstGeom>
              <a:ln w="19050">
                <a:solidFill>
                  <a:srgbClr val="99009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/>
              <p:cNvCxnSpPr/>
              <p:nvPr/>
            </p:nvCxnSpPr>
            <p:spPr>
              <a:xfrm>
                <a:off x="1999510" y="5643578"/>
                <a:ext cx="3286148" cy="1587"/>
              </a:xfrm>
              <a:prstGeom prst="line">
                <a:avLst/>
              </a:prstGeom>
              <a:ln w="19050">
                <a:solidFill>
                  <a:srgbClr val="99009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Group 92"/>
            <p:cNvGrpSpPr>
              <a:grpSpLocks/>
            </p:cNvGrpSpPr>
            <p:nvPr/>
          </p:nvGrpSpPr>
          <p:grpSpPr bwMode="auto">
            <a:xfrm>
              <a:off x="1009618" y="2068503"/>
              <a:ext cx="4572032" cy="1929491"/>
              <a:chOff x="938180" y="4425957"/>
              <a:chExt cx="4572032" cy="1929491"/>
            </a:xfrm>
          </p:grpSpPr>
          <p:grpSp>
            <p:nvGrpSpPr>
              <p:cNvPr id="14" name="Group 83"/>
              <p:cNvGrpSpPr>
                <a:grpSpLocks/>
              </p:cNvGrpSpPr>
              <p:nvPr/>
            </p:nvGrpSpPr>
            <p:grpSpPr bwMode="auto">
              <a:xfrm>
                <a:off x="938180" y="4425957"/>
                <a:ext cx="4572032" cy="1929491"/>
                <a:chOff x="938180" y="4425957"/>
                <a:chExt cx="4572032" cy="1929491"/>
              </a:xfrm>
            </p:grpSpPr>
            <p:sp>
              <p:nvSpPr>
                <p:cNvPr id="83" name="Rectangle 82"/>
                <p:cNvSpPr/>
                <p:nvPr/>
              </p:nvSpPr>
              <p:spPr>
                <a:xfrm>
                  <a:off x="938180" y="4425957"/>
                  <a:ext cx="4572032" cy="1928826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sz="2400">
                      <a:solidFill>
                        <a:srgbClr val="990099"/>
                      </a:solidFill>
                      <a:latin typeface="Times New Roman" pitchFamily="18" charset="0"/>
                      <a:cs typeface="Times New Roman" pitchFamily="18" charset="0"/>
                    </a:rPr>
                    <a:t>         GT         </a:t>
                  </a:r>
                  <a:r>
                    <a:rPr lang="en-US" sz="2400">
                      <a:solidFill>
                        <a:srgbClr val="990099"/>
                      </a:solidFill>
                      <a:latin typeface="Times New Roman" pitchFamily="18" charset="0"/>
                      <a:cs typeface="Times New Roman" pitchFamily="18" charset="0"/>
                      <a:sym typeface="Symbol"/>
                    </a:rPr>
                    <a:t></a:t>
                  </a:r>
                  <a:r>
                    <a:rPr lang="en-US" sz="2400" dirty="0">
                      <a:solidFill>
                        <a:srgbClr val="990099"/>
                      </a:solidFill>
                      <a:latin typeface="Times New Roman" pitchFamily="18" charset="0"/>
                      <a:cs typeface="Times New Roman" pitchFamily="18" charset="0"/>
                    </a:rPr>
                    <a:t>A’B’C’     </a:t>
                  </a:r>
                  <a:r>
                    <a:rPr lang="en-US" sz="2400" dirty="0">
                      <a:solidFill>
                        <a:srgbClr val="990099"/>
                      </a:solidFill>
                      <a:latin typeface="Times New Roman" pitchFamily="18" charset="0"/>
                      <a:cs typeface="Times New Roman" pitchFamily="18" charset="0"/>
                      <a:sym typeface="Symbol"/>
                    </a:rPr>
                    <a:t></a:t>
                  </a:r>
                  <a:r>
                    <a:rPr lang="en-US" sz="2400" dirty="0">
                      <a:solidFill>
                        <a:srgbClr val="990099"/>
                      </a:solidFill>
                      <a:latin typeface="Times New Roman" pitchFamily="18" charset="0"/>
                      <a:cs typeface="Times New Roman" pitchFamily="18" charset="0"/>
                    </a:rPr>
                    <a:t>ABC</a:t>
                  </a:r>
                </a:p>
                <a:p>
                  <a:pPr indent="722313"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sz="2400" dirty="0">
                      <a:solidFill>
                        <a:srgbClr val="990099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</a:p>
                <a:p>
                  <a:pPr indent="722313"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sz="2400">
                      <a:solidFill>
                        <a:srgbClr val="990099"/>
                      </a:solidFill>
                      <a:latin typeface="Times New Roman" pitchFamily="18" charset="0"/>
                      <a:cs typeface="Times New Roman" pitchFamily="18" charset="0"/>
                    </a:rPr>
                    <a:t>       </a:t>
                  </a:r>
                  <a:r>
                    <a:rPr lang="en-US" sz="2400" dirty="0">
                      <a:solidFill>
                        <a:srgbClr val="990099"/>
                      </a:solidFill>
                      <a:latin typeface="Times New Roman" pitchFamily="18" charset="0"/>
                      <a:cs typeface="Times New Roman" pitchFamily="18" charset="0"/>
                    </a:rPr>
                    <a:t>=     ;      </a:t>
                  </a:r>
                  <a:r>
                    <a:rPr lang="en-US" sz="2400">
                      <a:solidFill>
                        <a:srgbClr val="990099"/>
                      </a:solidFill>
                      <a:latin typeface="Times New Roman" pitchFamily="18" charset="0"/>
                      <a:cs typeface="Times New Roman" pitchFamily="18" charset="0"/>
                    </a:rPr>
                    <a:t>=     .</a:t>
                  </a:r>
                </a:p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990099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sz="2400">
                      <a:solidFill>
                        <a:srgbClr val="990099"/>
                      </a:solidFill>
                      <a:latin typeface="Times New Roman" pitchFamily="18" charset="0"/>
                      <a:cs typeface="Times New Roman" pitchFamily="18" charset="0"/>
                    </a:rPr>
                    <a:t>KL                      .         </a:t>
                  </a:r>
                  <a:endParaRPr lang="en-US" sz="2400" dirty="0">
                    <a:solidFill>
                      <a:srgbClr val="990099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pic>
              <p:nvPicPr>
                <p:cNvPr id="31784" name="Picture 3"/>
                <p:cNvPicPr>
                  <a:picLocks noChangeAspect="1" noChangeArrowheads="1"/>
                </p:cNvPicPr>
                <p:nvPr/>
              </p:nvPicPr>
              <p:blipFill>
                <a:blip r:embed="rId7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000496" y="4519623"/>
                  <a:ext cx="228600" cy="4095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15" name="Group 89"/>
              <p:cNvGrpSpPr>
                <a:grpSpLocks/>
              </p:cNvGrpSpPr>
              <p:nvPr/>
            </p:nvGrpSpPr>
            <p:grpSpPr bwMode="auto">
              <a:xfrm>
                <a:off x="2690792" y="5137213"/>
                <a:ext cx="2005944" cy="506365"/>
                <a:chOff x="2690792" y="4860062"/>
                <a:chExt cx="2005944" cy="506365"/>
              </a:xfrm>
            </p:grpSpPr>
            <p:pic>
              <p:nvPicPr>
                <p:cNvPr id="31779" name="Picture 5"/>
                <p:cNvPicPr>
                  <a:picLocks noChangeAspect="1" noChangeArrowheads="1"/>
                </p:cNvPicPr>
                <p:nvPr/>
              </p:nvPicPr>
              <p:blipFill>
                <a:blip r:embed="rId8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690792" y="4860062"/>
                  <a:ext cx="333375" cy="4953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1780" name="Picture 7"/>
                <p:cNvPicPr>
                  <a:picLocks noChangeAspect="1" noChangeArrowheads="1"/>
                </p:cNvPicPr>
                <p:nvPr/>
              </p:nvPicPr>
              <p:blipFill>
                <a:blip r:embed="rId9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277044" y="4899702"/>
                  <a:ext cx="333375" cy="4667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1781" name="Picture 9"/>
                <p:cNvPicPr>
                  <a:picLocks noChangeAspect="1" noChangeArrowheads="1"/>
                </p:cNvPicPr>
                <p:nvPr/>
              </p:nvPicPr>
              <p:blipFill>
                <a:blip r:embed="rId10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777111" y="4929198"/>
                  <a:ext cx="333375" cy="4286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1782" name="Picture 11"/>
                <p:cNvPicPr>
                  <a:picLocks noChangeAspect="1" noChangeArrowheads="1"/>
                </p:cNvPicPr>
                <p:nvPr/>
              </p:nvPicPr>
              <p:blipFill>
                <a:blip r:embed="rId11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363361" y="4929198"/>
                  <a:ext cx="333375" cy="4286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</p:grpSp>
      <p:graphicFrame>
        <p:nvGraphicFramePr>
          <p:cNvPr id="2" name="Object 1"/>
          <p:cNvGraphicFramePr>
            <a:graphicFrameLocks noChangeAspect="1"/>
          </p:cNvGraphicFramePr>
          <p:nvPr/>
        </p:nvGraphicFramePr>
        <p:xfrm>
          <a:off x="1447800" y="3733800"/>
          <a:ext cx="2668587" cy="696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104900" imgH="393700" progId="">
                  <p:embed/>
                </p:oleObj>
              </mc:Choice>
              <mc:Fallback>
                <p:oleObj name="Equation" r:id="rId12" imgW="1104900" imgH="39370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3733800"/>
                        <a:ext cx="2668587" cy="6969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35678060"/>
      </p:ext>
    </p:extLst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54877" y="0"/>
            <a:ext cx="8929718" cy="6858000"/>
          </a:xfrm>
          <a:gradFill>
            <a:gsLst>
              <a:gs pos="0">
                <a:srgbClr val="FFEFD1"/>
              </a:gs>
              <a:gs pos="64999">
                <a:schemeClr val="bg1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bg1"/>
            </a:solidFill>
          </a:ln>
        </p:spPr>
        <p:txBody>
          <a:bodyPr>
            <a:sp3d extrusionH="57150">
              <a:bevelT w="38100" h="38100" prst="angle"/>
            </a:sp3d>
          </a:bodyPr>
          <a:lstStyle/>
          <a:p>
            <a:pPr indent="-77788">
              <a:buFontTx/>
              <a:buNone/>
              <a:defRPr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indent="-77788">
              <a:buFontTx/>
              <a:buNone/>
              <a:defRPr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176213" indent="103188" algn="just">
              <a:buFontTx/>
              <a:buNone/>
              <a:defRPr/>
            </a:pPr>
            <a:r>
              <a:rPr lang="en-US" sz="2400" b="1" i="1" u="sng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i="1" u="sng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35 (SKG – 79):</a:t>
            </a:r>
            <a:endParaRPr lang="en-US" sz="2400" i="1" dirty="0"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771" name="Picture 80" descr="GhiBai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63989">
            <a:off x="7764463" y="190500"/>
            <a:ext cx="1500187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9"/>
          <p:cNvGrpSpPr>
            <a:grpSpLocks/>
          </p:cNvGrpSpPr>
          <p:nvPr/>
        </p:nvGrpSpPr>
        <p:grpSpPr bwMode="auto">
          <a:xfrm>
            <a:off x="0" y="0"/>
            <a:ext cx="9144000" cy="6750050"/>
            <a:chOff x="-23" y="0"/>
            <a:chExt cx="5783" cy="4252"/>
          </a:xfrm>
        </p:grpSpPr>
        <p:sp>
          <p:nvSpPr>
            <p:cNvPr id="32850" name="Rectangle 30"/>
            <p:cNvSpPr>
              <a:spLocks noChangeArrowheads="1"/>
            </p:cNvSpPr>
            <p:nvPr/>
          </p:nvSpPr>
          <p:spPr bwMode="auto">
            <a:xfrm>
              <a:off x="91" y="119"/>
              <a:ext cx="5579" cy="4128"/>
            </a:xfrm>
            <a:prstGeom prst="rect">
              <a:avLst/>
            </a:prstGeom>
            <a:noFill/>
            <a:ln w="76200" cmpd="tri">
              <a:solidFill>
                <a:srgbClr val="FF3399"/>
              </a:solidFill>
              <a:miter lim="800000"/>
              <a:headEnd/>
              <a:tailEnd/>
            </a:ln>
            <a:effectLst>
              <a:prstShdw prst="shdw13" dist="53882" dir="13500000">
                <a:schemeClr val="bg2">
                  <a:alpha val="50000"/>
                </a:scheme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2851" name="plant"/>
            <p:cNvSpPr>
              <a:spLocks noEditPoints="1" noChangeArrowheads="1"/>
            </p:cNvSpPr>
            <p:nvPr/>
          </p:nvSpPr>
          <p:spPr bwMode="auto">
            <a:xfrm>
              <a:off x="5376" y="0"/>
              <a:ext cx="384" cy="21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7088 w 21600"/>
                <a:gd name="T25" fmla="*/ 10080 h 21600"/>
                <a:gd name="T26" fmla="*/ 14569 w 21600"/>
                <a:gd name="T27" fmla="*/ 13577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9368" y="9002"/>
                  </a:moveTo>
                  <a:lnTo>
                    <a:pt x="9254" y="8422"/>
                  </a:lnTo>
                  <a:lnTo>
                    <a:pt x="9139" y="7935"/>
                  </a:lnTo>
                  <a:lnTo>
                    <a:pt x="8819" y="7355"/>
                  </a:lnTo>
                  <a:lnTo>
                    <a:pt x="8475" y="6728"/>
                  </a:lnTo>
                  <a:lnTo>
                    <a:pt x="8040" y="6287"/>
                  </a:lnTo>
                  <a:lnTo>
                    <a:pt x="7421" y="5707"/>
                  </a:lnTo>
                  <a:lnTo>
                    <a:pt x="6574" y="5429"/>
                  </a:lnTo>
                  <a:lnTo>
                    <a:pt x="5452" y="5313"/>
                  </a:lnTo>
                  <a:lnTo>
                    <a:pt x="4856" y="5220"/>
                  </a:lnTo>
                  <a:lnTo>
                    <a:pt x="4169" y="5220"/>
                  </a:lnTo>
                  <a:lnTo>
                    <a:pt x="3665" y="5104"/>
                  </a:lnTo>
                  <a:lnTo>
                    <a:pt x="3001" y="4872"/>
                  </a:lnTo>
                  <a:lnTo>
                    <a:pt x="2497" y="4756"/>
                  </a:lnTo>
                  <a:lnTo>
                    <a:pt x="2062" y="4408"/>
                  </a:lnTo>
                  <a:lnTo>
                    <a:pt x="1603" y="4083"/>
                  </a:lnTo>
                  <a:lnTo>
                    <a:pt x="1283" y="3689"/>
                  </a:lnTo>
                  <a:lnTo>
                    <a:pt x="1283" y="4315"/>
                  </a:lnTo>
                  <a:lnTo>
                    <a:pt x="1489" y="5104"/>
                  </a:lnTo>
                  <a:lnTo>
                    <a:pt x="1832" y="6055"/>
                  </a:lnTo>
                  <a:lnTo>
                    <a:pt x="2382" y="6914"/>
                  </a:lnTo>
                  <a:lnTo>
                    <a:pt x="2680" y="7471"/>
                  </a:lnTo>
                  <a:lnTo>
                    <a:pt x="3115" y="7935"/>
                  </a:lnTo>
                  <a:lnTo>
                    <a:pt x="3573" y="8213"/>
                  </a:lnTo>
                  <a:lnTo>
                    <a:pt x="4077" y="8654"/>
                  </a:lnTo>
                  <a:lnTo>
                    <a:pt x="4627" y="9002"/>
                  </a:lnTo>
                  <a:lnTo>
                    <a:pt x="5245" y="9234"/>
                  </a:lnTo>
                  <a:lnTo>
                    <a:pt x="6024" y="9443"/>
                  </a:lnTo>
                  <a:lnTo>
                    <a:pt x="6757" y="9628"/>
                  </a:lnTo>
                  <a:lnTo>
                    <a:pt x="5177" y="10069"/>
                  </a:lnTo>
                  <a:lnTo>
                    <a:pt x="3963" y="10649"/>
                  </a:lnTo>
                  <a:lnTo>
                    <a:pt x="3344" y="11044"/>
                  </a:lnTo>
                  <a:lnTo>
                    <a:pt x="2886" y="11600"/>
                  </a:lnTo>
                  <a:lnTo>
                    <a:pt x="2497" y="12041"/>
                  </a:lnTo>
                  <a:lnTo>
                    <a:pt x="1947" y="12343"/>
                  </a:lnTo>
                  <a:lnTo>
                    <a:pt x="1168" y="12668"/>
                  </a:lnTo>
                  <a:lnTo>
                    <a:pt x="0" y="12900"/>
                  </a:lnTo>
                  <a:lnTo>
                    <a:pt x="435" y="13248"/>
                  </a:lnTo>
                  <a:lnTo>
                    <a:pt x="779" y="13456"/>
                  </a:lnTo>
                  <a:lnTo>
                    <a:pt x="1283" y="13642"/>
                  </a:lnTo>
                  <a:lnTo>
                    <a:pt x="1718" y="13758"/>
                  </a:lnTo>
                  <a:lnTo>
                    <a:pt x="2680" y="13851"/>
                  </a:lnTo>
                  <a:lnTo>
                    <a:pt x="3573" y="13758"/>
                  </a:lnTo>
                  <a:lnTo>
                    <a:pt x="4512" y="13526"/>
                  </a:lnTo>
                  <a:lnTo>
                    <a:pt x="5360" y="13248"/>
                  </a:lnTo>
                  <a:lnTo>
                    <a:pt x="6139" y="12900"/>
                  </a:lnTo>
                  <a:lnTo>
                    <a:pt x="6757" y="12552"/>
                  </a:lnTo>
                  <a:lnTo>
                    <a:pt x="6459" y="13132"/>
                  </a:lnTo>
                  <a:lnTo>
                    <a:pt x="6139" y="13642"/>
                  </a:lnTo>
                  <a:lnTo>
                    <a:pt x="5910" y="14199"/>
                  </a:lnTo>
                  <a:lnTo>
                    <a:pt x="5681" y="14663"/>
                  </a:lnTo>
                  <a:lnTo>
                    <a:pt x="5681" y="15150"/>
                  </a:lnTo>
                  <a:lnTo>
                    <a:pt x="5681" y="15730"/>
                  </a:lnTo>
                  <a:lnTo>
                    <a:pt x="5681" y="16241"/>
                  </a:lnTo>
                  <a:lnTo>
                    <a:pt x="5795" y="16913"/>
                  </a:lnTo>
                  <a:lnTo>
                    <a:pt x="5910" y="17586"/>
                  </a:lnTo>
                  <a:lnTo>
                    <a:pt x="5910" y="18213"/>
                  </a:lnTo>
                  <a:lnTo>
                    <a:pt x="5795" y="18885"/>
                  </a:lnTo>
                  <a:lnTo>
                    <a:pt x="5566" y="19396"/>
                  </a:lnTo>
                  <a:lnTo>
                    <a:pt x="5245" y="19976"/>
                  </a:lnTo>
                  <a:lnTo>
                    <a:pt x="4971" y="20370"/>
                  </a:lnTo>
                  <a:lnTo>
                    <a:pt x="4512" y="20811"/>
                  </a:lnTo>
                  <a:lnTo>
                    <a:pt x="4077" y="21043"/>
                  </a:lnTo>
                  <a:lnTo>
                    <a:pt x="5177" y="20927"/>
                  </a:lnTo>
                  <a:lnTo>
                    <a:pt x="6253" y="20486"/>
                  </a:lnTo>
                  <a:lnTo>
                    <a:pt x="7421" y="19976"/>
                  </a:lnTo>
                  <a:lnTo>
                    <a:pt x="8361" y="19187"/>
                  </a:lnTo>
                  <a:lnTo>
                    <a:pt x="8819" y="18769"/>
                  </a:lnTo>
                  <a:lnTo>
                    <a:pt x="9139" y="18213"/>
                  </a:lnTo>
                  <a:lnTo>
                    <a:pt x="9437" y="17772"/>
                  </a:lnTo>
                  <a:lnTo>
                    <a:pt x="9643" y="17261"/>
                  </a:lnTo>
                  <a:lnTo>
                    <a:pt x="9872" y="16681"/>
                  </a:lnTo>
                  <a:lnTo>
                    <a:pt x="9872" y="16171"/>
                  </a:lnTo>
                  <a:lnTo>
                    <a:pt x="9872" y="15614"/>
                  </a:lnTo>
                  <a:lnTo>
                    <a:pt x="9758" y="15057"/>
                  </a:lnTo>
                  <a:lnTo>
                    <a:pt x="10216" y="15498"/>
                  </a:lnTo>
                  <a:lnTo>
                    <a:pt x="10537" y="16241"/>
                  </a:lnTo>
                  <a:lnTo>
                    <a:pt x="10834" y="17145"/>
                  </a:lnTo>
                  <a:lnTo>
                    <a:pt x="11041" y="18213"/>
                  </a:lnTo>
                  <a:lnTo>
                    <a:pt x="11155" y="19187"/>
                  </a:lnTo>
                  <a:lnTo>
                    <a:pt x="11155" y="20185"/>
                  </a:lnTo>
                  <a:lnTo>
                    <a:pt x="11155" y="20579"/>
                  </a:lnTo>
                  <a:lnTo>
                    <a:pt x="11041" y="21043"/>
                  </a:lnTo>
                  <a:lnTo>
                    <a:pt x="10926" y="21391"/>
                  </a:lnTo>
                  <a:lnTo>
                    <a:pt x="10766" y="21600"/>
                  </a:lnTo>
                  <a:lnTo>
                    <a:pt x="11499" y="21484"/>
                  </a:lnTo>
                  <a:lnTo>
                    <a:pt x="12323" y="21043"/>
                  </a:lnTo>
                  <a:lnTo>
                    <a:pt x="13102" y="20370"/>
                  </a:lnTo>
                  <a:lnTo>
                    <a:pt x="13606" y="19628"/>
                  </a:lnTo>
                  <a:lnTo>
                    <a:pt x="13950" y="19071"/>
                  </a:lnTo>
                  <a:lnTo>
                    <a:pt x="14064" y="18677"/>
                  </a:lnTo>
                  <a:lnTo>
                    <a:pt x="14179" y="18097"/>
                  </a:lnTo>
                  <a:lnTo>
                    <a:pt x="14293" y="17586"/>
                  </a:lnTo>
                  <a:lnTo>
                    <a:pt x="14179" y="16913"/>
                  </a:lnTo>
                  <a:lnTo>
                    <a:pt x="14064" y="16241"/>
                  </a:lnTo>
                  <a:lnTo>
                    <a:pt x="13835" y="15614"/>
                  </a:lnTo>
                  <a:lnTo>
                    <a:pt x="13560" y="14872"/>
                  </a:lnTo>
                  <a:lnTo>
                    <a:pt x="13950" y="14941"/>
                  </a:lnTo>
                  <a:lnTo>
                    <a:pt x="14408" y="15150"/>
                  </a:lnTo>
                  <a:lnTo>
                    <a:pt x="14843" y="15266"/>
                  </a:lnTo>
                  <a:lnTo>
                    <a:pt x="15232" y="15614"/>
                  </a:lnTo>
                  <a:lnTo>
                    <a:pt x="15576" y="15846"/>
                  </a:lnTo>
                  <a:lnTo>
                    <a:pt x="15897" y="16171"/>
                  </a:lnTo>
                  <a:lnTo>
                    <a:pt x="16126" y="16473"/>
                  </a:lnTo>
                  <a:lnTo>
                    <a:pt x="16240" y="16913"/>
                  </a:lnTo>
                  <a:lnTo>
                    <a:pt x="16515" y="17261"/>
                  </a:lnTo>
                  <a:lnTo>
                    <a:pt x="17088" y="17586"/>
                  </a:lnTo>
                  <a:lnTo>
                    <a:pt x="17798" y="17865"/>
                  </a:lnTo>
                  <a:lnTo>
                    <a:pt x="18576" y="18097"/>
                  </a:lnTo>
                  <a:lnTo>
                    <a:pt x="19424" y="18213"/>
                  </a:lnTo>
                  <a:lnTo>
                    <a:pt x="20317" y="18213"/>
                  </a:lnTo>
                  <a:lnTo>
                    <a:pt x="21050" y="18213"/>
                  </a:lnTo>
                  <a:lnTo>
                    <a:pt x="21600" y="17865"/>
                  </a:lnTo>
                  <a:lnTo>
                    <a:pt x="21165" y="17656"/>
                  </a:lnTo>
                  <a:lnTo>
                    <a:pt x="20592" y="17470"/>
                  </a:lnTo>
                  <a:lnTo>
                    <a:pt x="20088" y="17029"/>
                  </a:lnTo>
                  <a:lnTo>
                    <a:pt x="19653" y="16681"/>
                  </a:lnTo>
                  <a:lnTo>
                    <a:pt x="19195" y="16241"/>
                  </a:lnTo>
                  <a:lnTo>
                    <a:pt x="18920" y="15962"/>
                  </a:lnTo>
                  <a:lnTo>
                    <a:pt x="18576" y="15498"/>
                  </a:lnTo>
                  <a:lnTo>
                    <a:pt x="18576" y="15057"/>
                  </a:lnTo>
                  <a:lnTo>
                    <a:pt x="18485" y="14756"/>
                  </a:lnTo>
                  <a:lnTo>
                    <a:pt x="18256" y="14199"/>
                  </a:lnTo>
                  <a:lnTo>
                    <a:pt x="17912" y="13526"/>
                  </a:lnTo>
                  <a:lnTo>
                    <a:pt x="17523" y="13016"/>
                  </a:lnTo>
                  <a:lnTo>
                    <a:pt x="16973" y="12436"/>
                  </a:lnTo>
                  <a:lnTo>
                    <a:pt x="16355" y="12041"/>
                  </a:lnTo>
                  <a:lnTo>
                    <a:pt x="16011" y="11832"/>
                  </a:lnTo>
                  <a:lnTo>
                    <a:pt x="15690" y="11716"/>
                  </a:lnTo>
                  <a:lnTo>
                    <a:pt x="15232" y="11716"/>
                  </a:lnTo>
                  <a:lnTo>
                    <a:pt x="14843" y="11716"/>
                  </a:lnTo>
                  <a:lnTo>
                    <a:pt x="15461" y="11252"/>
                  </a:lnTo>
                  <a:lnTo>
                    <a:pt x="16126" y="10858"/>
                  </a:lnTo>
                  <a:lnTo>
                    <a:pt x="16973" y="10649"/>
                  </a:lnTo>
                  <a:lnTo>
                    <a:pt x="17798" y="10417"/>
                  </a:lnTo>
                  <a:lnTo>
                    <a:pt x="18806" y="10301"/>
                  </a:lnTo>
                  <a:lnTo>
                    <a:pt x="19653" y="10301"/>
                  </a:lnTo>
                  <a:lnTo>
                    <a:pt x="20478" y="10417"/>
                  </a:lnTo>
                  <a:lnTo>
                    <a:pt x="21256" y="10533"/>
                  </a:lnTo>
                  <a:lnTo>
                    <a:pt x="20707" y="9837"/>
                  </a:lnTo>
                  <a:lnTo>
                    <a:pt x="19859" y="9234"/>
                  </a:lnTo>
                  <a:lnTo>
                    <a:pt x="18806" y="8538"/>
                  </a:lnTo>
                  <a:lnTo>
                    <a:pt x="17637" y="8144"/>
                  </a:lnTo>
                  <a:lnTo>
                    <a:pt x="16973" y="8027"/>
                  </a:lnTo>
                  <a:lnTo>
                    <a:pt x="16355" y="7935"/>
                  </a:lnTo>
                  <a:lnTo>
                    <a:pt x="15805" y="7935"/>
                  </a:lnTo>
                  <a:lnTo>
                    <a:pt x="15118" y="8027"/>
                  </a:lnTo>
                  <a:lnTo>
                    <a:pt x="14614" y="8144"/>
                  </a:lnTo>
                  <a:lnTo>
                    <a:pt x="14064" y="8422"/>
                  </a:lnTo>
                  <a:lnTo>
                    <a:pt x="13606" y="8886"/>
                  </a:lnTo>
                  <a:lnTo>
                    <a:pt x="13217" y="9327"/>
                  </a:lnTo>
                  <a:lnTo>
                    <a:pt x="13606" y="8538"/>
                  </a:lnTo>
                  <a:lnTo>
                    <a:pt x="13950" y="7935"/>
                  </a:lnTo>
                  <a:lnTo>
                    <a:pt x="14293" y="7123"/>
                  </a:lnTo>
                  <a:lnTo>
                    <a:pt x="14499" y="6519"/>
                  </a:lnTo>
                  <a:lnTo>
                    <a:pt x="14614" y="5823"/>
                  </a:lnTo>
                  <a:lnTo>
                    <a:pt x="14614" y="5220"/>
                  </a:lnTo>
                  <a:lnTo>
                    <a:pt x="14408" y="4524"/>
                  </a:lnTo>
                  <a:lnTo>
                    <a:pt x="14064" y="3898"/>
                  </a:lnTo>
                  <a:lnTo>
                    <a:pt x="13606" y="3225"/>
                  </a:lnTo>
                  <a:lnTo>
                    <a:pt x="13331" y="2598"/>
                  </a:lnTo>
                  <a:lnTo>
                    <a:pt x="13102" y="2042"/>
                  </a:lnTo>
                  <a:lnTo>
                    <a:pt x="12896" y="1485"/>
                  </a:lnTo>
                  <a:lnTo>
                    <a:pt x="12781" y="1090"/>
                  </a:lnTo>
                  <a:lnTo>
                    <a:pt x="12667" y="626"/>
                  </a:lnTo>
                  <a:lnTo>
                    <a:pt x="12667" y="278"/>
                  </a:lnTo>
                  <a:lnTo>
                    <a:pt x="12667" y="0"/>
                  </a:lnTo>
                  <a:lnTo>
                    <a:pt x="12163" y="394"/>
                  </a:lnTo>
                  <a:lnTo>
                    <a:pt x="11728" y="974"/>
                  </a:lnTo>
                  <a:lnTo>
                    <a:pt x="11155" y="1601"/>
                  </a:lnTo>
                  <a:lnTo>
                    <a:pt x="10766" y="2390"/>
                  </a:lnTo>
                  <a:lnTo>
                    <a:pt x="10330" y="3109"/>
                  </a:lnTo>
                  <a:lnTo>
                    <a:pt x="10101" y="3898"/>
                  </a:lnTo>
                  <a:lnTo>
                    <a:pt x="9987" y="4524"/>
                  </a:lnTo>
                  <a:lnTo>
                    <a:pt x="10101" y="5220"/>
                  </a:lnTo>
                  <a:lnTo>
                    <a:pt x="10216" y="5823"/>
                  </a:lnTo>
                  <a:lnTo>
                    <a:pt x="10330" y="6403"/>
                  </a:lnTo>
                  <a:lnTo>
                    <a:pt x="10330" y="6914"/>
                  </a:lnTo>
                  <a:lnTo>
                    <a:pt x="10216" y="7471"/>
                  </a:lnTo>
                  <a:lnTo>
                    <a:pt x="10101" y="7935"/>
                  </a:lnTo>
                  <a:lnTo>
                    <a:pt x="9872" y="8329"/>
                  </a:lnTo>
                  <a:lnTo>
                    <a:pt x="9643" y="8654"/>
                  </a:lnTo>
                  <a:lnTo>
                    <a:pt x="9368" y="9002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008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2852" name="plant"/>
            <p:cNvSpPr>
              <a:spLocks noEditPoints="1" noChangeArrowheads="1"/>
            </p:cNvSpPr>
            <p:nvPr/>
          </p:nvSpPr>
          <p:spPr bwMode="auto">
            <a:xfrm>
              <a:off x="-23" y="4042"/>
              <a:ext cx="384" cy="21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7088 w 21600"/>
                <a:gd name="T25" fmla="*/ 10080 h 21600"/>
                <a:gd name="T26" fmla="*/ 14569 w 21600"/>
                <a:gd name="T27" fmla="*/ 13577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9368" y="9002"/>
                  </a:moveTo>
                  <a:lnTo>
                    <a:pt x="9254" y="8422"/>
                  </a:lnTo>
                  <a:lnTo>
                    <a:pt x="9139" y="7935"/>
                  </a:lnTo>
                  <a:lnTo>
                    <a:pt x="8819" y="7355"/>
                  </a:lnTo>
                  <a:lnTo>
                    <a:pt x="8475" y="6728"/>
                  </a:lnTo>
                  <a:lnTo>
                    <a:pt x="8040" y="6287"/>
                  </a:lnTo>
                  <a:lnTo>
                    <a:pt x="7421" y="5707"/>
                  </a:lnTo>
                  <a:lnTo>
                    <a:pt x="6574" y="5429"/>
                  </a:lnTo>
                  <a:lnTo>
                    <a:pt x="5452" y="5313"/>
                  </a:lnTo>
                  <a:lnTo>
                    <a:pt x="4856" y="5220"/>
                  </a:lnTo>
                  <a:lnTo>
                    <a:pt x="4169" y="5220"/>
                  </a:lnTo>
                  <a:lnTo>
                    <a:pt x="3665" y="5104"/>
                  </a:lnTo>
                  <a:lnTo>
                    <a:pt x="3001" y="4872"/>
                  </a:lnTo>
                  <a:lnTo>
                    <a:pt x="2497" y="4756"/>
                  </a:lnTo>
                  <a:lnTo>
                    <a:pt x="2062" y="4408"/>
                  </a:lnTo>
                  <a:lnTo>
                    <a:pt x="1603" y="4083"/>
                  </a:lnTo>
                  <a:lnTo>
                    <a:pt x="1283" y="3689"/>
                  </a:lnTo>
                  <a:lnTo>
                    <a:pt x="1283" y="4315"/>
                  </a:lnTo>
                  <a:lnTo>
                    <a:pt x="1489" y="5104"/>
                  </a:lnTo>
                  <a:lnTo>
                    <a:pt x="1832" y="6055"/>
                  </a:lnTo>
                  <a:lnTo>
                    <a:pt x="2382" y="6914"/>
                  </a:lnTo>
                  <a:lnTo>
                    <a:pt x="2680" y="7471"/>
                  </a:lnTo>
                  <a:lnTo>
                    <a:pt x="3115" y="7935"/>
                  </a:lnTo>
                  <a:lnTo>
                    <a:pt x="3573" y="8213"/>
                  </a:lnTo>
                  <a:lnTo>
                    <a:pt x="4077" y="8654"/>
                  </a:lnTo>
                  <a:lnTo>
                    <a:pt x="4627" y="9002"/>
                  </a:lnTo>
                  <a:lnTo>
                    <a:pt x="5245" y="9234"/>
                  </a:lnTo>
                  <a:lnTo>
                    <a:pt x="6024" y="9443"/>
                  </a:lnTo>
                  <a:lnTo>
                    <a:pt x="6757" y="9628"/>
                  </a:lnTo>
                  <a:lnTo>
                    <a:pt x="5177" y="10069"/>
                  </a:lnTo>
                  <a:lnTo>
                    <a:pt x="3963" y="10649"/>
                  </a:lnTo>
                  <a:lnTo>
                    <a:pt x="3344" y="11044"/>
                  </a:lnTo>
                  <a:lnTo>
                    <a:pt x="2886" y="11600"/>
                  </a:lnTo>
                  <a:lnTo>
                    <a:pt x="2497" y="12041"/>
                  </a:lnTo>
                  <a:lnTo>
                    <a:pt x="1947" y="12343"/>
                  </a:lnTo>
                  <a:lnTo>
                    <a:pt x="1168" y="12668"/>
                  </a:lnTo>
                  <a:lnTo>
                    <a:pt x="0" y="12900"/>
                  </a:lnTo>
                  <a:lnTo>
                    <a:pt x="435" y="13248"/>
                  </a:lnTo>
                  <a:lnTo>
                    <a:pt x="779" y="13456"/>
                  </a:lnTo>
                  <a:lnTo>
                    <a:pt x="1283" y="13642"/>
                  </a:lnTo>
                  <a:lnTo>
                    <a:pt x="1718" y="13758"/>
                  </a:lnTo>
                  <a:lnTo>
                    <a:pt x="2680" y="13851"/>
                  </a:lnTo>
                  <a:lnTo>
                    <a:pt x="3573" y="13758"/>
                  </a:lnTo>
                  <a:lnTo>
                    <a:pt x="4512" y="13526"/>
                  </a:lnTo>
                  <a:lnTo>
                    <a:pt x="5360" y="13248"/>
                  </a:lnTo>
                  <a:lnTo>
                    <a:pt x="6139" y="12900"/>
                  </a:lnTo>
                  <a:lnTo>
                    <a:pt x="6757" y="12552"/>
                  </a:lnTo>
                  <a:lnTo>
                    <a:pt x="6459" y="13132"/>
                  </a:lnTo>
                  <a:lnTo>
                    <a:pt x="6139" y="13642"/>
                  </a:lnTo>
                  <a:lnTo>
                    <a:pt x="5910" y="14199"/>
                  </a:lnTo>
                  <a:lnTo>
                    <a:pt x="5681" y="14663"/>
                  </a:lnTo>
                  <a:lnTo>
                    <a:pt x="5681" y="15150"/>
                  </a:lnTo>
                  <a:lnTo>
                    <a:pt x="5681" y="15730"/>
                  </a:lnTo>
                  <a:lnTo>
                    <a:pt x="5681" y="16241"/>
                  </a:lnTo>
                  <a:lnTo>
                    <a:pt x="5795" y="16913"/>
                  </a:lnTo>
                  <a:lnTo>
                    <a:pt x="5910" y="17586"/>
                  </a:lnTo>
                  <a:lnTo>
                    <a:pt x="5910" y="18213"/>
                  </a:lnTo>
                  <a:lnTo>
                    <a:pt x="5795" y="18885"/>
                  </a:lnTo>
                  <a:lnTo>
                    <a:pt x="5566" y="19396"/>
                  </a:lnTo>
                  <a:lnTo>
                    <a:pt x="5245" y="19976"/>
                  </a:lnTo>
                  <a:lnTo>
                    <a:pt x="4971" y="20370"/>
                  </a:lnTo>
                  <a:lnTo>
                    <a:pt x="4512" y="20811"/>
                  </a:lnTo>
                  <a:lnTo>
                    <a:pt x="4077" y="21043"/>
                  </a:lnTo>
                  <a:lnTo>
                    <a:pt x="5177" y="20927"/>
                  </a:lnTo>
                  <a:lnTo>
                    <a:pt x="6253" y="20486"/>
                  </a:lnTo>
                  <a:lnTo>
                    <a:pt x="7421" y="19976"/>
                  </a:lnTo>
                  <a:lnTo>
                    <a:pt x="8361" y="19187"/>
                  </a:lnTo>
                  <a:lnTo>
                    <a:pt x="8819" y="18769"/>
                  </a:lnTo>
                  <a:lnTo>
                    <a:pt x="9139" y="18213"/>
                  </a:lnTo>
                  <a:lnTo>
                    <a:pt x="9437" y="17772"/>
                  </a:lnTo>
                  <a:lnTo>
                    <a:pt x="9643" y="17261"/>
                  </a:lnTo>
                  <a:lnTo>
                    <a:pt x="9872" y="16681"/>
                  </a:lnTo>
                  <a:lnTo>
                    <a:pt x="9872" y="16171"/>
                  </a:lnTo>
                  <a:lnTo>
                    <a:pt x="9872" y="15614"/>
                  </a:lnTo>
                  <a:lnTo>
                    <a:pt x="9758" y="15057"/>
                  </a:lnTo>
                  <a:lnTo>
                    <a:pt x="10216" y="15498"/>
                  </a:lnTo>
                  <a:lnTo>
                    <a:pt x="10537" y="16241"/>
                  </a:lnTo>
                  <a:lnTo>
                    <a:pt x="10834" y="17145"/>
                  </a:lnTo>
                  <a:lnTo>
                    <a:pt x="11041" y="18213"/>
                  </a:lnTo>
                  <a:lnTo>
                    <a:pt x="11155" y="19187"/>
                  </a:lnTo>
                  <a:lnTo>
                    <a:pt x="11155" y="20185"/>
                  </a:lnTo>
                  <a:lnTo>
                    <a:pt x="11155" y="20579"/>
                  </a:lnTo>
                  <a:lnTo>
                    <a:pt x="11041" y="21043"/>
                  </a:lnTo>
                  <a:lnTo>
                    <a:pt x="10926" y="21391"/>
                  </a:lnTo>
                  <a:lnTo>
                    <a:pt x="10766" y="21600"/>
                  </a:lnTo>
                  <a:lnTo>
                    <a:pt x="11499" y="21484"/>
                  </a:lnTo>
                  <a:lnTo>
                    <a:pt x="12323" y="21043"/>
                  </a:lnTo>
                  <a:lnTo>
                    <a:pt x="13102" y="20370"/>
                  </a:lnTo>
                  <a:lnTo>
                    <a:pt x="13606" y="19628"/>
                  </a:lnTo>
                  <a:lnTo>
                    <a:pt x="13950" y="19071"/>
                  </a:lnTo>
                  <a:lnTo>
                    <a:pt x="14064" y="18677"/>
                  </a:lnTo>
                  <a:lnTo>
                    <a:pt x="14179" y="18097"/>
                  </a:lnTo>
                  <a:lnTo>
                    <a:pt x="14293" y="17586"/>
                  </a:lnTo>
                  <a:lnTo>
                    <a:pt x="14179" y="16913"/>
                  </a:lnTo>
                  <a:lnTo>
                    <a:pt x="14064" y="16241"/>
                  </a:lnTo>
                  <a:lnTo>
                    <a:pt x="13835" y="15614"/>
                  </a:lnTo>
                  <a:lnTo>
                    <a:pt x="13560" y="14872"/>
                  </a:lnTo>
                  <a:lnTo>
                    <a:pt x="13950" y="14941"/>
                  </a:lnTo>
                  <a:lnTo>
                    <a:pt x="14408" y="15150"/>
                  </a:lnTo>
                  <a:lnTo>
                    <a:pt x="14843" y="15266"/>
                  </a:lnTo>
                  <a:lnTo>
                    <a:pt x="15232" y="15614"/>
                  </a:lnTo>
                  <a:lnTo>
                    <a:pt x="15576" y="15846"/>
                  </a:lnTo>
                  <a:lnTo>
                    <a:pt x="15897" y="16171"/>
                  </a:lnTo>
                  <a:lnTo>
                    <a:pt x="16126" y="16473"/>
                  </a:lnTo>
                  <a:lnTo>
                    <a:pt x="16240" y="16913"/>
                  </a:lnTo>
                  <a:lnTo>
                    <a:pt x="16515" y="17261"/>
                  </a:lnTo>
                  <a:lnTo>
                    <a:pt x="17088" y="17586"/>
                  </a:lnTo>
                  <a:lnTo>
                    <a:pt x="17798" y="17865"/>
                  </a:lnTo>
                  <a:lnTo>
                    <a:pt x="18576" y="18097"/>
                  </a:lnTo>
                  <a:lnTo>
                    <a:pt x="19424" y="18213"/>
                  </a:lnTo>
                  <a:lnTo>
                    <a:pt x="20317" y="18213"/>
                  </a:lnTo>
                  <a:lnTo>
                    <a:pt x="21050" y="18213"/>
                  </a:lnTo>
                  <a:lnTo>
                    <a:pt x="21600" y="17865"/>
                  </a:lnTo>
                  <a:lnTo>
                    <a:pt x="21165" y="17656"/>
                  </a:lnTo>
                  <a:lnTo>
                    <a:pt x="20592" y="17470"/>
                  </a:lnTo>
                  <a:lnTo>
                    <a:pt x="20088" y="17029"/>
                  </a:lnTo>
                  <a:lnTo>
                    <a:pt x="19653" y="16681"/>
                  </a:lnTo>
                  <a:lnTo>
                    <a:pt x="19195" y="16241"/>
                  </a:lnTo>
                  <a:lnTo>
                    <a:pt x="18920" y="15962"/>
                  </a:lnTo>
                  <a:lnTo>
                    <a:pt x="18576" y="15498"/>
                  </a:lnTo>
                  <a:lnTo>
                    <a:pt x="18576" y="15057"/>
                  </a:lnTo>
                  <a:lnTo>
                    <a:pt x="18485" y="14756"/>
                  </a:lnTo>
                  <a:lnTo>
                    <a:pt x="18256" y="14199"/>
                  </a:lnTo>
                  <a:lnTo>
                    <a:pt x="17912" y="13526"/>
                  </a:lnTo>
                  <a:lnTo>
                    <a:pt x="17523" y="13016"/>
                  </a:lnTo>
                  <a:lnTo>
                    <a:pt x="16973" y="12436"/>
                  </a:lnTo>
                  <a:lnTo>
                    <a:pt x="16355" y="12041"/>
                  </a:lnTo>
                  <a:lnTo>
                    <a:pt x="16011" y="11832"/>
                  </a:lnTo>
                  <a:lnTo>
                    <a:pt x="15690" y="11716"/>
                  </a:lnTo>
                  <a:lnTo>
                    <a:pt x="15232" y="11716"/>
                  </a:lnTo>
                  <a:lnTo>
                    <a:pt x="14843" y="11716"/>
                  </a:lnTo>
                  <a:lnTo>
                    <a:pt x="15461" y="11252"/>
                  </a:lnTo>
                  <a:lnTo>
                    <a:pt x="16126" y="10858"/>
                  </a:lnTo>
                  <a:lnTo>
                    <a:pt x="16973" y="10649"/>
                  </a:lnTo>
                  <a:lnTo>
                    <a:pt x="17798" y="10417"/>
                  </a:lnTo>
                  <a:lnTo>
                    <a:pt x="18806" y="10301"/>
                  </a:lnTo>
                  <a:lnTo>
                    <a:pt x="19653" y="10301"/>
                  </a:lnTo>
                  <a:lnTo>
                    <a:pt x="20478" y="10417"/>
                  </a:lnTo>
                  <a:lnTo>
                    <a:pt x="21256" y="10533"/>
                  </a:lnTo>
                  <a:lnTo>
                    <a:pt x="20707" y="9837"/>
                  </a:lnTo>
                  <a:lnTo>
                    <a:pt x="19859" y="9234"/>
                  </a:lnTo>
                  <a:lnTo>
                    <a:pt x="18806" y="8538"/>
                  </a:lnTo>
                  <a:lnTo>
                    <a:pt x="17637" y="8144"/>
                  </a:lnTo>
                  <a:lnTo>
                    <a:pt x="16973" y="8027"/>
                  </a:lnTo>
                  <a:lnTo>
                    <a:pt x="16355" y="7935"/>
                  </a:lnTo>
                  <a:lnTo>
                    <a:pt x="15805" y="7935"/>
                  </a:lnTo>
                  <a:lnTo>
                    <a:pt x="15118" y="8027"/>
                  </a:lnTo>
                  <a:lnTo>
                    <a:pt x="14614" y="8144"/>
                  </a:lnTo>
                  <a:lnTo>
                    <a:pt x="14064" y="8422"/>
                  </a:lnTo>
                  <a:lnTo>
                    <a:pt x="13606" y="8886"/>
                  </a:lnTo>
                  <a:lnTo>
                    <a:pt x="13217" y="9327"/>
                  </a:lnTo>
                  <a:lnTo>
                    <a:pt x="13606" y="8538"/>
                  </a:lnTo>
                  <a:lnTo>
                    <a:pt x="13950" y="7935"/>
                  </a:lnTo>
                  <a:lnTo>
                    <a:pt x="14293" y="7123"/>
                  </a:lnTo>
                  <a:lnTo>
                    <a:pt x="14499" y="6519"/>
                  </a:lnTo>
                  <a:lnTo>
                    <a:pt x="14614" y="5823"/>
                  </a:lnTo>
                  <a:lnTo>
                    <a:pt x="14614" y="5220"/>
                  </a:lnTo>
                  <a:lnTo>
                    <a:pt x="14408" y="4524"/>
                  </a:lnTo>
                  <a:lnTo>
                    <a:pt x="14064" y="3898"/>
                  </a:lnTo>
                  <a:lnTo>
                    <a:pt x="13606" y="3225"/>
                  </a:lnTo>
                  <a:lnTo>
                    <a:pt x="13331" y="2598"/>
                  </a:lnTo>
                  <a:lnTo>
                    <a:pt x="13102" y="2042"/>
                  </a:lnTo>
                  <a:lnTo>
                    <a:pt x="12896" y="1485"/>
                  </a:lnTo>
                  <a:lnTo>
                    <a:pt x="12781" y="1090"/>
                  </a:lnTo>
                  <a:lnTo>
                    <a:pt x="12667" y="626"/>
                  </a:lnTo>
                  <a:lnTo>
                    <a:pt x="12667" y="278"/>
                  </a:lnTo>
                  <a:lnTo>
                    <a:pt x="12667" y="0"/>
                  </a:lnTo>
                  <a:lnTo>
                    <a:pt x="12163" y="394"/>
                  </a:lnTo>
                  <a:lnTo>
                    <a:pt x="11728" y="974"/>
                  </a:lnTo>
                  <a:lnTo>
                    <a:pt x="11155" y="1601"/>
                  </a:lnTo>
                  <a:lnTo>
                    <a:pt x="10766" y="2390"/>
                  </a:lnTo>
                  <a:lnTo>
                    <a:pt x="10330" y="3109"/>
                  </a:lnTo>
                  <a:lnTo>
                    <a:pt x="10101" y="3898"/>
                  </a:lnTo>
                  <a:lnTo>
                    <a:pt x="9987" y="4524"/>
                  </a:lnTo>
                  <a:lnTo>
                    <a:pt x="10101" y="5220"/>
                  </a:lnTo>
                  <a:lnTo>
                    <a:pt x="10216" y="5823"/>
                  </a:lnTo>
                  <a:lnTo>
                    <a:pt x="10330" y="6403"/>
                  </a:lnTo>
                  <a:lnTo>
                    <a:pt x="10330" y="6914"/>
                  </a:lnTo>
                  <a:lnTo>
                    <a:pt x="10216" y="7471"/>
                  </a:lnTo>
                  <a:lnTo>
                    <a:pt x="10101" y="7935"/>
                  </a:lnTo>
                  <a:lnTo>
                    <a:pt x="9872" y="8329"/>
                  </a:lnTo>
                  <a:lnTo>
                    <a:pt x="9643" y="8654"/>
                  </a:lnTo>
                  <a:lnTo>
                    <a:pt x="9368" y="9002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008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2853" name="plant"/>
            <p:cNvSpPr>
              <a:spLocks noEditPoints="1" noChangeArrowheads="1"/>
            </p:cNvSpPr>
            <p:nvPr/>
          </p:nvSpPr>
          <p:spPr bwMode="auto">
            <a:xfrm>
              <a:off x="5329" y="4014"/>
              <a:ext cx="384" cy="21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7088 w 21600"/>
                <a:gd name="T25" fmla="*/ 10080 h 21600"/>
                <a:gd name="T26" fmla="*/ 14569 w 21600"/>
                <a:gd name="T27" fmla="*/ 13577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9368" y="9002"/>
                  </a:moveTo>
                  <a:lnTo>
                    <a:pt x="9254" y="8422"/>
                  </a:lnTo>
                  <a:lnTo>
                    <a:pt x="9139" y="7935"/>
                  </a:lnTo>
                  <a:lnTo>
                    <a:pt x="8819" y="7355"/>
                  </a:lnTo>
                  <a:lnTo>
                    <a:pt x="8475" y="6728"/>
                  </a:lnTo>
                  <a:lnTo>
                    <a:pt x="8040" y="6287"/>
                  </a:lnTo>
                  <a:lnTo>
                    <a:pt x="7421" y="5707"/>
                  </a:lnTo>
                  <a:lnTo>
                    <a:pt x="6574" y="5429"/>
                  </a:lnTo>
                  <a:lnTo>
                    <a:pt x="5452" y="5313"/>
                  </a:lnTo>
                  <a:lnTo>
                    <a:pt x="4856" y="5220"/>
                  </a:lnTo>
                  <a:lnTo>
                    <a:pt x="4169" y="5220"/>
                  </a:lnTo>
                  <a:lnTo>
                    <a:pt x="3665" y="5104"/>
                  </a:lnTo>
                  <a:lnTo>
                    <a:pt x="3001" y="4872"/>
                  </a:lnTo>
                  <a:lnTo>
                    <a:pt x="2497" y="4756"/>
                  </a:lnTo>
                  <a:lnTo>
                    <a:pt x="2062" y="4408"/>
                  </a:lnTo>
                  <a:lnTo>
                    <a:pt x="1603" y="4083"/>
                  </a:lnTo>
                  <a:lnTo>
                    <a:pt x="1283" y="3689"/>
                  </a:lnTo>
                  <a:lnTo>
                    <a:pt x="1283" y="4315"/>
                  </a:lnTo>
                  <a:lnTo>
                    <a:pt x="1489" y="5104"/>
                  </a:lnTo>
                  <a:lnTo>
                    <a:pt x="1832" y="6055"/>
                  </a:lnTo>
                  <a:lnTo>
                    <a:pt x="2382" y="6914"/>
                  </a:lnTo>
                  <a:lnTo>
                    <a:pt x="2680" y="7471"/>
                  </a:lnTo>
                  <a:lnTo>
                    <a:pt x="3115" y="7935"/>
                  </a:lnTo>
                  <a:lnTo>
                    <a:pt x="3573" y="8213"/>
                  </a:lnTo>
                  <a:lnTo>
                    <a:pt x="4077" y="8654"/>
                  </a:lnTo>
                  <a:lnTo>
                    <a:pt x="4627" y="9002"/>
                  </a:lnTo>
                  <a:lnTo>
                    <a:pt x="5245" y="9234"/>
                  </a:lnTo>
                  <a:lnTo>
                    <a:pt x="6024" y="9443"/>
                  </a:lnTo>
                  <a:lnTo>
                    <a:pt x="6757" y="9628"/>
                  </a:lnTo>
                  <a:lnTo>
                    <a:pt x="5177" y="10069"/>
                  </a:lnTo>
                  <a:lnTo>
                    <a:pt x="3963" y="10649"/>
                  </a:lnTo>
                  <a:lnTo>
                    <a:pt x="3344" y="11044"/>
                  </a:lnTo>
                  <a:lnTo>
                    <a:pt x="2886" y="11600"/>
                  </a:lnTo>
                  <a:lnTo>
                    <a:pt x="2497" y="12041"/>
                  </a:lnTo>
                  <a:lnTo>
                    <a:pt x="1947" y="12343"/>
                  </a:lnTo>
                  <a:lnTo>
                    <a:pt x="1168" y="12668"/>
                  </a:lnTo>
                  <a:lnTo>
                    <a:pt x="0" y="12900"/>
                  </a:lnTo>
                  <a:lnTo>
                    <a:pt x="435" y="13248"/>
                  </a:lnTo>
                  <a:lnTo>
                    <a:pt x="779" y="13456"/>
                  </a:lnTo>
                  <a:lnTo>
                    <a:pt x="1283" y="13642"/>
                  </a:lnTo>
                  <a:lnTo>
                    <a:pt x="1718" y="13758"/>
                  </a:lnTo>
                  <a:lnTo>
                    <a:pt x="2680" y="13851"/>
                  </a:lnTo>
                  <a:lnTo>
                    <a:pt x="3573" y="13758"/>
                  </a:lnTo>
                  <a:lnTo>
                    <a:pt x="4512" y="13526"/>
                  </a:lnTo>
                  <a:lnTo>
                    <a:pt x="5360" y="13248"/>
                  </a:lnTo>
                  <a:lnTo>
                    <a:pt x="6139" y="12900"/>
                  </a:lnTo>
                  <a:lnTo>
                    <a:pt x="6757" y="12552"/>
                  </a:lnTo>
                  <a:lnTo>
                    <a:pt x="6459" y="13132"/>
                  </a:lnTo>
                  <a:lnTo>
                    <a:pt x="6139" y="13642"/>
                  </a:lnTo>
                  <a:lnTo>
                    <a:pt x="5910" y="14199"/>
                  </a:lnTo>
                  <a:lnTo>
                    <a:pt x="5681" y="14663"/>
                  </a:lnTo>
                  <a:lnTo>
                    <a:pt x="5681" y="15150"/>
                  </a:lnTo>
                  <a:lnTo>
                    <a:pt x="5681" y="15730"/>
                  </a:lnTo>
                  <a:lnTo>
                    <a:pt x="5681" y="16241"/>
                  </a:lnTo>
                  <a:lnTo>
                    <a:pt x="5795" y="16913"/>
                  </a:lnTo>
                  <a:lnTo>
                    <a:pt x="5910" y="17586"/>
                  </a:lnTo>
                  <a:lnTo>
                    <a:pt x="5910" y="18213"/>
                  </a:lnTo>
                  <a:lnTo>
                    <a:pt x="5795" y="18885"/>
                  </a:lnTo>
                  <a:lnTo>
                    <a:pt x="5566" y="19396"/>
                  </a:lnTo>
                  <a:lnTo>
                    <a:pt x="5245" y="19976"/>
                  </a:lnTo>
                  <a:lnTo>
                    <a:pt x="4971" y="20370"/>
                  </a:lnTo>
                  <a:lnTo>
                    <a:pt x="4512" y="20811"/>
                  </a:lnTo>
                  <a:lnTo>
                    <a:pt x="4077" y="21043"/>
                  </a:lnTo>
                  <a:lnTo>
                    <a:pt x="5177" y="20927"/>
                  </a:lnTo>
                  <a:lnTo>
                    <a:pt x="6253" y="20486"/>
                  </a:lnTo>
                  <a:lnTo>
                    <a:pt x="7421" y="19976"/>
                  </a:lnTo>
                  <a:lnTo>
                    <a:pt x="8361" y="19187"/>
                  </a:lnTo>
                  <a:lnTo>
                    <a:pt x="8819" y="18769"/>
                  </a:lnTo>
                  <a:lnTo>
                    <a:pt x="9139" y="18213"/>
                  </a:lnTo>
                  <a:lnTo>
                    <a:pt x="9437" y="17772"/>
                  </a:lnTo>
                  <a:lnTo>
                    <a:pt x="9643" y="17261"/>
                  </a:lnTo>
                  <a:lnTo>
                    <a:pt x="9872" y="16681"/>
                  </a:lnTo>
                  <a:lnTo>
                    <a:pt x="9872" y="16171"/>
                  </a:lnTo>
                  <a:lnTo>
                    <a:pt x="9872" y="15614"/>
                  </a:lnTo>
                  <a:lnTo>
                    <a:pt x="9758" y="15057"/>
                  </a:lnTo>
                  <a:lnTo>
                    <a:pt x="10216" y="15498"/>
                  </a:lnTo>
                  <a:lnTo>
                    <a:pt x="10537" y="16241"/>
                  </a:lnTo>
                  <a:lnTo>
                    <a:pt x="10834" y="17145"/>
                  </a:lnTo>
                  <a:lnTo>
                    <a:pt x="11041" y="18213"/>
                  </a:lnTo>
                  <a:lnTo>
                    <a:pt x="11155" y="19187"/>
                  </a:lnTo>
                  <a:lnTo>
                    <a:pt x="11155" y="20185"/>
                  </a:lnTo>
                  <a:lnTo>
                    <a:pt x="11155" y="20579"/>
                  </a:lnTo>
                  <a:lnTo>
                    <a:pt x="11041" y="21043"/>
                  </a:lnTo>
                  <a:lnTo>
                    <a:pt x="10926" y="21391"/>
                  </a:lnTo>
                  <a:lnTo>
                    <a:pt x="10766" y="21600"/>
                  </a:lnTo>
                  <a:lnTo>
                    <a:pt x="11499" y="21484"/>
                  </a:lnTo>
                  <a:lnTo>
                    <a:pt x="12323" y="21043"/>
                  </a:lnTo>
                  <a:lnTo>
                    <a:pt x="13102" y="20370"/>
                  </a:lnTo>
                  <a:lnTo>
                    <a:pt x="13606" y="19628"/>
                  </a:lnTo>
                  <a:lnTo>
                    <a:pt x="13950" y="19071"/>
                  </a:lnTo>
                  <a:lnTo>
                    <a:pt x="14064" y="18677"/>
                  </a:lnTo>
                  <a:lnTo>
                    <a:pt x="14179" y="18097"/>
                  </a:lnTo>
                  <a:lnTo>
                    <a:pt x="14293" y="17586"/>
                  </a:lnTo>
                  <a:lnTo>
                    <a:pt x="14179" y="16913"/>
                  </a:lnTo>
                  <a:lnTo>
                    <a:pt x="14064" y="16241"/>
                  </a:lnTo>
                  <a:lnTo>
                    <a:pt x="13835" y="15614"/>
                  </a:lnTo>
                  <a:lnTo>
                    <a:pt x="13560" y="14872"/>
                  </a:lnTo>
                  <a:lnTo>
                    <a:pt x="13950" y="14941"/>
                  </a:lnTo>
                  <a:lnTo>
                    <a:pt x="14408" y="15150"/>
                  </a:lnTo>
                  <a:lnTo>
                    <a:pt x="14843" y="15266"/>
                  </a:lnTo>
                  <a:lnTo>
                    <a:pt x="15232" y="15614"/>
                  </a:lnTo>
                  <a:lnTo>
                    <a:pt x="15576" y="15846"/>
                  </a:lnTo>
                  <a:lnTo>
                    <a:pt x="15897" y="16171"/>
                  </a:lnTo>
                  <a:lnTo>
                    <a:pt x="16126" y="16473"/>
                  </a:lnTo>
                  <a:lnTo>
                    <a:pt x="16240" y="16913"/>
                  </a:lnTo>
                  <a:lnTo>
                    <a:pt x="16515" y="17261"/>
                  </a:lnTo>
                  <a:lnTo>
                    <a:pt x="17088" y="17586"/>
                  </a:lnTo>
                  <a:lnTo>
                    <a:pt x="17798" y="17865"/>
                  </a:lnTo>
                  <a:lnTo>
                    <a:pt x="18576" y="18097"/>
                  </a:lnTo>
                  <a:lnTo>
                    <a:pt x="19424" y="18213"/>
                  </a:lnTo>
                  <a:lnTo>
                    <a:pt x="20317" y="18213"/>
                  </a:lnTo>
                  <a:lnTo>
                    <a:pt x="21050" y="18213"/>
                  </a:lnTo>
                  <a:lnTo>
                    <a:pt x="21600" y="17865"/>
                  </a:lnTo>
                  <a:lnTo>
                    <a:pt x="21165" y="17656"/>
                  </a:lnTo>
                  <a:lnTo>
                    <a:pt x="20592" y="17470"/>
                  </a:lnTo>
                  <a:lnTo>
                    <a:pt x="20088" y="17029"/>
                  </a:lnTo>
                  <a:lnTo>
                    <a:pt x="19653" y="16681"/>
                  </a:lnTo>
                  <a:lnTo>
                    <a:pt x="19195" y="16241"/>
                  </a:lnTo>
                  <a:lnTo>
                    <a:pt x="18920" y="15962"/>
                  </a:lnTo>
                  <a:lnTo>
                    <a:pt x="18576" y="15498"/>
                  </a:lnTo>
                  <a:lnTo>
                    <a:pt x="18576" y="15057"/>
                  </a:lnTo>
                  <a:lnTo>
                    <a:pt x="18485" y="14756"/>
                  </a:lnTo>
                  <a:lnTo>
                    <a:pt x="18256" y="14199"/>
                  </a:lnTo>
                  <a:lnTo>
                    <a:pt x="17912" y="13526"/>
                  </a:lnTo>
                  <a:lnTo>
                    <a:pt x="17523" y="13016"/>
                  </a:lnTo>
                  <a:lnTo>
                    <a:pt x="16973" y="12436"/>
                  </a:lnTo>
                  <a:lnTo>
                    <a:pt x="16355" y="12041"/>
                  </a:lnTo>
                  <a:lnTo>
                    <a:pt x="16011" y="11832"/>
                  </a:lnTo>
                  <a:lnTo>
                    <a:pt x="15690" y="11716"/>
                  </a:lnTo>
                  <a:lnTo>
                    <a:pt x="15232" y="11716"/>
                  </a:lnTo>
                  <a:lnTo>
                    <a:pt x="14843" y="11716"/>
                  </a:lnTo>
                  <a:lnTo>
                    <a:pt x="15461" y="11252"/>
                  </a:lnTo>
                  <a:lnTo>
                    <a:pt x="16126" y="10858"/>
                  </a:lnTo>
                  <a:lnTo>
                    <a:pt x="16973" y="10649"/>
                  </a:lnTo>
                  <a:lnTo>
                    <a:pt x="17798" y="10417"/>
                  </a:lnTo>
                  <a:lnTo>
                    <a:pt x="18806" y="10301"/>
                  </a:lnTo>
                  <a:lnTo>
                    <a:pt x="19653" y="10301"/>
                  </a:lnTo>
                  <a:lnTo>
                    <a:pt x="20478" y="10417"/>
                  </a:lnTo>
                  <a:lnTo>
                    <a:pt x="21256" y="10533"/>
                  </a:lnTo>
                  <a:lnTo>
                    <a:pt x="20707" y="9837"/>
                  </a:lnTo>
                  <a:lnTo>
                    <a:pt x="19859" y="9234"/>
                  </a:lnTo>
                  <a:lnTo>
                    <a:pt x="18806" y="8538"/>
                  </a:lnTo>
                  <a:lnTo>
                    <a:pt x="17637" y="8144"/>
                  </a:lnTo>
                  <a:lnTo>
                    <a:pt x="16973" y="8027"/>
                  </a:lnTo>
                  <a:lnTo>
                    <a:pt x="16355" y="7935"/>
                  </a:lnTo>
                  <a:lnTo>
                    <a:pt x="15805" y="7935"/>
                  </a:lnTo>
                  <a:lnTo>
                    <a:pt x="15118" y="8027"/>
                  </a:lnTo>
                  <a:lnTo>
                    <a:pt x="14614" y="8144"/>
                  </a:lnTo>
                  <a:lnTo>
                    <a:pt x="14064" y="8422"/>
                  </a:lnTo>
                  <a:lnTo>
                    <a:pt x="13606" y="8886"/>
                  </a:lnTo>
                  <a:lnTo>
                    <a:pt x="13217" y="9327"/>
                  </a:lnTo>
                  <a:lnTo>
                    <a:pt x="13606" y="8538"/>
                  </a:lnTo>
                  <a:lnTo>
                    <a:pt x="13950" y="7935"/>
                  </a:lnTo>
                  <a:lnTo>
                    <a:pt x="14293" y="7123"/>
                  </a:lnTo>
                  <a:lnTo>
                    <a:pt x="14499" y="6519"/>
                  </a:lnTo>
                  <a:lnTo>
                    <a:pt x="14614" y="5823"/>
                  </a:lnTo>
                  <a:lnTo>
                    <a:pt x="14614" y="5220"/>
                  </a:lnTo>
                  <a:lnTo>
                    <a:pt x="14408" y="4524"/>
                  </a:lnTo>
                  <a:lnTo>
                    <a:pt x="14064" y="3898"/>
                  </a:lnTo>
                  <a:lnTo>
                    <a:pt x="13606" y="3225"/>
                  </a:lnTo>
                  <a:lnTo>
                    <a:pt x="13331" y="2598"/>
                  </a:lnTo>
                  <a:lnTo>
                    <a:pt x="13102" y="2042"/>
                  </a:lnTo>
                  <a:lnTo>
                    <a:pt x="12896" y="1485"/>
                  </a:lnTo>
                  <a:lnTo>
                    <a:pt x="12781" y="1090"/>
                  </a:lnTo>
                  <a:lnTo>
                    <a:pt x="12667" y="626"/>
                  </a:lnTo>
                  <a:lnTo>
                    <a:pt x="12667" y="278"/>
                  </a:lnTo>
                  <a:lnTo>
                    <a:pt x="12667" y="0"/>
                  </a:lnTo>
                  <a:lnTo>
                    <a:pt x="12163" y="394"/>
                  </a:lnTo>
                  <a:lnTo>
                    <a:pt x="11728" y="974"/>
                  </a:lnTo>
                  <a:lnTo>
                    <a:pt x="11155" y="1601"/>
                  </a:lnTo>
                  <a:lnTo>
                    <a:pt x="10766" y="2390"/>
                  </a:lnTo>
                  <a:lnTo>
                    <a:pt x="10330" y="3109"/>
                  </a:lnTo>
                  <a:lnTo>
                    <a:pt x="10101" y="3898"/>
                  </a:lnTo>
                  <a:lnTo>
                    <a:pt x="9987" y="4524"/>
                  </a:lnTo>
                  <a:lnTo>
                    <a:pt x="10101" y="5220"/>
                  </a:lnTo>
                  <a:lnTo>
                    <a:pt x="10216" y="5823"/>
                  </a:lnTo>
                  <a:lnTo>
                    <a:pt x="10330" y="6403"/>
                  </a:lnTo>
                  <a:lnTo>
                    <a:pt x="10330" y="6914"/>
                  </a:lnTo>
                  <a:lnTo>
                    <a:pt x="10216" y="7471"/>
                  </a:lnTo>
                  <a:lnTo>
                    <a:pt x="10101" y="7935"/>
                  </a:lnTo>
                  <a:lnTo>
                    <a:pt x="9872" y="8329"/>
                  </a:lnTo>
                  <a:lnTo>
                    <a:pt x="9643" y="8654"/>
                  </a:lnTo>
                  <a:lnTo>
                    <a:pt x="9368" y="9002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008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3277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277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2775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32776" name="Picture 19" descr="floral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6153150"/>
            <a:ext cx="685800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7" name="Picture 19" descr="floral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53150"/>
            <a:ext cx="685800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2779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278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2781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2782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2783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2784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2785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2786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2787" name="Rectangle 2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Times New Roman" pitchFamily="18" charset="0"/>
            </a:endParaRPr>
          </a:p>
        </p:txBody>
      </p:sp>
      <p:grpSp>
        <p:nvGrpSpPr>
          <p:cNvPr id="4" name="Group 57"/>
          <p:cNvGrpSpPr>
            <a:grpSpLocks/>
          </p:cNvGrpSpPr>
          <p:nvPr/>
        </p:nvGrpSpPr>
        <p:grpSpPr bwMode="auto">
          <a:xfrm>
            <a:off x="0" y="214313"/>
            <a:ext cx="1717675" cy="587375"/>
            <a:chOff x="0" y="857232"/>
            <a:chExt cx="1717166" cy="587250"/>
          </a:xfrm>
        </p:grpSpPr>
        <p:pic>
          <p:nvPicPr>
            <p:cNvPr id="32848" name="Picture 14" descr="!dk8_1la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0" y="857232"/>
              <a:ext cx="1126435" cy="587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849" name="Picture 55" descr="ROSE1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928662" y="928670"/>
              <a:ext cx="788504" cy="3428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2789" name="Picture 13" descr="!hp8ls2l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0"/>
            <a:ext cx="2238375" cy="80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97"/>
          <p:cNvGrpSpPr>
            <a:grpSpLocks/>
          </p:cNvGrpSpPr>
          <p:nvPr/>
        </p:nvGrpSpPr>
        <p:grpSpPr bwMode="auto">
          <a:xfrm>
            <a:off x="5143500" y="1103313"/>
            <a:ext cx="3956050" cy="2039937"/>
            <a:chOff x="3557120" y="2115922"/>
            <a:chExt cx="5185478" cy="2512776"/>
          </a:xfrm>
        </p:grpSpPr>
        <p:grpSp>
          <p:nvGrpSpPr>
            <p:cNvPr id="7" name="Group 75"/>
            <p:cNvGrpSpPr>
              <a:grpSpLocks/>
            </p:cNvGrpSpPr>
            <p:nvPr/>
          </p:nvGrpSpPr>
          <p:grpSpPr bwMode="auto">
            <a:xfrm>
              <a:off x="3557120" y="2115922"/>
              <a:ext cx="2904066" cy="2500330"/>
              <a:chOff x="3557120" y="2115922"/>
              <a:chExt cx="2904066" cy="2500330"/>
            </a:xfrm>
          </p:grpSpPr>
          <p:grpSp>
            <p:nvGrpSpPr>
              <p:cNvPr id="8" name="Group 62"/>
              <p:cNvGrpSpPr>
                <a:grpSpLocks/>
              </p:cNvGrpSpPr>
              <p:nvPr/>
            </p:nvGrpSpPr>
            <p:grpSpPr bwMode="auto">
              <a:xfrm>
                <a:off x="3786182" y="2500306"/>
                <a:ext cx="2428892" cy="1714513"/>
                <a:chOff x="3286116" y="2500306"/>
                <a:chExt cx="2428892" cy="1714513"/>
              </a:xfrm>
            </p:grpSpPr>
            <p:sp>
              <p:nvSpPr>
                <p:cNvPr id="51" name="Isosceles Triangle 50"/>
                <p:cNvSpPr/>
                <p:nvPr/>
              </p:nvSpPr>
              <p:spPr>
                <a:xfrm>
                  <a:off x="3285947" y="2501149"/>
                  <a:ext cx="2436677" cy="1720812"/>
                </a:xfrm>
                <a:prstGeom prst="triangle">
                  <a:avLst>
                    <a:gd name="adj" fmla="val 23850"/>
                  </a:avLst>
                </a:prstGeom>
                <a:no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800">
                    <a:solidFill>
                      <a:srgbClr val="FFFFFF"/>
                    </a:solidFill>
                  </a:endParaRPr>
                </a:p>
              </p:txBody>
            </p:sp>
            <p:cxnSp>
              <p:nvCxnSpPr>
                <p:cNvPr id="59" name="Straight Connector 58"/>
                <p:cNvCxnSpPr>
                  <a:stCxn id="51" idx="0"/>
                </p:cNvCxnSpPr>
                <p:nvPr/>
              </p:nvCxnSpPr>
              <p:spPr>
                <a:xfrm rot="16200000" flipH="1">
                  <a:off x="3180890" y="3186763"/>
                  <a:ext cx="1720812" cy="349583"/>
                </a:xfrm>
                <a:prstGeom prst="line">
                  <a:avLst/>
                </a:prstGeom>
                <a:ln w="2222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64" name="Rectangle 63"/>
              <p:cNvSpPr/>
              <p:nvPr/>
            </p:nvSpPr>
            <p:spPr>
              <a:xfrm>
                <a:off x="4056524" y="2115922"/>
                <a:ext cx="642983" cy="5006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24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A</a:t>
                </a:r>
              </a:p>
            </p:txBody>
          </p:sp>
          <p:sp>
            <p:nvSpPr>
              <p:cNvPr id="65" name="Rectangle 64"/>
              <p:cNvSpPr/>
              <p:nvPr/>
            </p:nvSpPr>
            <p:spPr>
              <a:xfrm>
                <a:off x="3557120" y="4116365"/>
                <a:ext cx="642983" cy="5006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24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B</a:t>
                </a:r>
              </a:p>
            </p:txBody>
          </p:sp>
          <p:sp>
            <p:nvSpPr>
              <p:cNvPr id="66" name="Rectangle 65"/>
              <p:cNvSpPr/>
              <p:nvPr/>
            </p:nvSpPr>
            <p:spPr>
              <a:xfrm>
                <a:off x="5819005" y="4114410"/>
                <a:ext cx="642982" cy="5006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24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C</a:t>
                </a:r>
              </a:p>
            </p:txBody>
          </p:sp>
          <p:sp>
            <p:nvSpPr>
              <p:cNvPr id="67" name="Rectangle 66"/>
              <p:cNvSpPr/>
              <p:nvPr/>
            </p:nvSpPr>
            <p:spPr>
              <a:xfrm>
                <a:off x="4387380" y="4114410"/>
                <a:ext cx="642982" cy="5006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24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D</a:t>
                </a:r>
              </a:p>
            </p:txBody>
          </p:sp>
          <p:sp>
            <p:nvSpPr>
              <p:cNvPr id="72" name="Rectangle 71"/>
              <p:cNvSpPr/>
              <p:nvPr/>
            </p:nvSpPr>
            <p:spPr>
              <a:xfrm>
                <a:off x="4029474" y="2571545"/>
                <a:ext cx="642982" cy="5006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20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</a:p>
            </p:txBody>
          </p:sp>
          <p:sp>
            <p:nvSpPr>
              <p:cNvPr id="74" name="Rectangle 73"/>
              <p:cNvSpPr/>
              <p:nvPr/>
            </p:nvSpPr>
            <p:spPr>
              <a:xfrm>
                <a:off x="4229235" y="2557858"/>
                <a:ext cx="642982" cy="49864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20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</a:p>
            </p:txBody>
          </p:sp>
        </p:grpSp>
        <p:grpSp>
          <p:nvGrpSpPr>
            <p:cNvPr id="9" name="Group 76"/>
            <p:cNvGrpSpPr>
              <a:grpSpLocks/>
            </p:cNvGrpSpPr>
            <p:nvPr/>
          </p:nvGrpSpPr>
          <p:grpSpPr bwMode="auto">
            <a:xfrm>
              <a:off x="6360252" y="2456062"/>
              <a:ext cx="2382346" cy="2172636"/>
              <a:chOff x="6360252" y="2456062"/>
              <a:chExt cx="2382346" cy="2172636"/>
            </a:xfrm>
          </p:grpSpPr>
          <p:grpSp>
            <p:nvGrpSpPr>
              <p:cNvPr id="10" name="Group 61"/>
              <p:cNvGrpSpPr>
                <a:grpSpLocks/>
              </p:cNvGrpSpPr>
              <p:nvPr/>
            </p:nvGrpSpPr>
            <p:grpSpPr bwMode="auto">
              <a:xfrm>
                <a:off x="6557516" y="2855194"/>
                <a:ext cx="1943574" cy="1374372"/>
                <a:chOff x="6286512" y="2855194"/>
                <a:chExt cx="1943574" cy="1374372"/>
              </a:xfrm>
            </p:grpSpPr>
            <p:sp>
              <p:nvSpPr>
                <p:cNvPr id="52" name="Isosceles Triangle 51"/>
                <p:cNvSpPr/>
                <p:nvPr/>
              </p:nvSpPr>
              <p:spPr>
                <a:xfrm>
                  <a:off x="6286701" y="2857043"/>
                  <a:ext cx="1943514" cy="1372739"/>
                </a:xfrm>
                <a:prstGeom prst="triangle">
                  <a:avLst>
                    <a:gd name="adj" fmla="val 23850"/>
                  </a:avLst>
                </a:prstGeom>
                <a:no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800">
                    <a:solidFill>
                      <a:srgbClr val="FFFFFF"/>
                    </a:solidFill>
                  </a:endParaRPr>
                </a:p>
              </p:txBody>
            </p:sp>
            <p:cxnSp>
              <p:nvCxnSpPr>
                <p:cNvPr id="60" name="Straight Connector 59"/>
                <p:cNvCxnSpPr/>
                <p:nvPr/>
              </p:nvCxnSpPr>
              <p:spPr>
                <a:xfrm rot="16200000" flipH="1">
                  <a:off x="6200219" y="3413924"/>
                  <a:ext cx="1359050" cy="241379"/>
                </a:xfrm>
                <a:prstGeom prst="line">
                  <a:avLst/>
                </a:prstGeom>
                <a:ln w="2222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68" name="Rectangle 67"/>
              <p:cNvSpPr/>
              <p:nvPr/>
            </p:nvSpPr>
            <p:spPr>
              <a:xfrm>
                <a:off x="6757467" y="2456173"/>
                <a:ext cx="642983" cy="5006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24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A’</a:t>
                </a:r>
              </a:p>
            </p:txBody>
          </p:sp>
          <p:sp>
            <p:nvSpPr>
              <p:cNvPr id="69" name="Rectangle 68"/>
              <p:cNvSpPr/>
              <p:nvPr/>
            </p:nvSpPr>
            <p:spPr>
              <a:xfrm>
                <a:off x="6360025" y="4128098"/>
                <a:ext cx="642982" cy="5006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24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B’</a:t>
                </a:r>
              </a:p>
            </p:txBody>
          </p:sp>
          <p:sp>
            <p:nvSpPr>
              <p:cNvPr id="70" name="Rectangle 69"/>
              <p:cNvSpPr/>
              <p:nvPr/>
            </p:nvSpPr>
            <p:spPr>
              <a:xfrm>
                <a:off x="8099616" y="4128098"/>
                <a:ext cx="642982" cy="5006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24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C’</a:t>
                </a:r>
              </a:p>
            </p:txBody>
          </p:sp>
          <p:sp>
            <p:nvSpPr>
              <p:cNvPr id="71" name="Rectangle 70"/>
              <p:cNvSpPr/>
              <p:nvPr/>
            </p:nvSpPr>
            <p:spPr>
              <a:xfrm>
                <a:off x="7021736" y="4128098"/>
                <a:ext cx="749106" cy="5006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24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D’</a:t>
                </a:r>
              </a:p>
            </p:txBody>
          </p:sp>
          <p:sp>
            <p:nvSpPr>
              <p:cNvPr id="73" name="Rectangle 72"/>
              <p:cNvSpPr/>
              <p:nvPr/>
            </p:nvSpPr>
            <p:spPr>
              <a:xfrm>
                <a:off x="6684638" y="2941129"/>
                <a:ext cx="642982" cy="5006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20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</a:p>
            </p:txBody>
          </p:sp>
          <p:sp>
            <p:nvSpPr>
              <p:cNvPr id="75" name="Rectangle 74"/>
              <p:cNvSpPr/>
              <p:nvPr/>
            </p:nvSpPr>
            <p:spPr>
              <a:xfrm>
                <a:off x="6896885" y="2941129"/>
                <a:ext cx="642982" cy="5006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20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</a:p>
            </p:txBody>
          </p:sp>
        </p:grpSp>
      </p:grpSp>
      <p:sp>
        <p:nvSpPr>
          <p:cNvPr id="32791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279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279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279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2795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2796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279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279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2799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280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2801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2802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2803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2804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2805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Times New Roman" pitchFamily="18" charset="0"/>
            </a:endParaRPr>
          </a:p>
        </p:txBody>
      </p:sp>
      <p:grpSp>
        <p:nvGrpSpPr>
          <p:cNvPr id="11" name="Group 93"/>
          <p:cNvGrpSpPr>
            <a:grpSpLocks/>
          </p:cNvGrpSpPr>
          <p:nvPr/>
        </p:nvGrpSpPr>
        <p:grpSpPr bwMode="auto">
          <a:xfrm>
            <a:off x="352425" y="1571625"/>
            <a:ext cx="5286375" cy="1785938"/>
            <a:chOff x="928662" y="4214818"/>
            <a:chExt cx="5286412" cy="1928826"/>
          </a:xfrm>
        </p:grpSpPr>
        <p:grpSp>
          <p:nvGrpSpPr>
            <p:cNvPr id="12" name="Group 77"/>
            <p:cNvGrpSpPr>
              <a:grpSpLocks/>
            </p:cNvGrpSpPr>
            <p:nvPr/>
          </p:nvGrpSpPr>
          <p:grpSpPr bwMode="auto">
            <a:xfrm>
              <a:off x="928662" y="4214818"/>
              <a:ext cx="5286412" cy="1928826"/>
              <a:chOff x="928662" y="4214818"/>
              <a:chExt cx="5286412" cy="1928826"/>
            </a:xfrm>
          </p:grpSpPr>
          <p:sp>
            <p:nvSpPr>
              <p:cNvPr id="83" name="Rectangle 82"/>
              <p:cNvSpPr/>
              <p:nvPr/>
            </p:nvSpPr>
            <p:spPr>
              <a:xfrm>
                <a:off x="928662" y="4214818"/>
                <a:ext cx="5286412" cy="192882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2400" dirty="0">
                    <a:solidFill>
                      <a:srgbClr val="990000"/>
                    </a:solidFill>
                    <a:latin typeface="Times New Roman" pitchFamily="18" charset="0"/>
                    <a:cs typeface="Times New Roman" pitchFamily="18" charset="0"/>
                    <a:sym typeface="Symbol"/>
                  </a:rPr>
                  <a:t></a:t>
                </a:r>
                <a:r>
                  <a:rPr lang="en-US" sz="2400" dirty="0">
                    <a:solidFill>
                      <a:srgbClr val="990000"/>
                    </a:solidFill>
                    <a:latin typeface="Times New Roman" pitchFamily="18" charset="0"/>
                    <a:cs typeface="Times New Roman" pitchFamily="18" charset="0"/>
                  </a:rPr>
                  <a:t>A’B’C’     </a:t>
                </a:r>
                <a:r>
                  <a:rPr lang="en-US" sz="2400" dirty="0">
                    <a:solidFill>
                      <a:srgbClr val="990000"/>
                    </a:solidFill>
                    <a:latin typeface="Times New Roman" pitchFamily="18" charset="0"/>
                    <a:cs typeface="Times New Roman" pitchFamily="18" charset="0"/>
                    <a:sym typeface="Symbol"/>
                  </a:rPr>
                  <a:t></a:t>
                </a:r>
                <a:r>
                  <a:rPr lang="en-US" sz="2400" dirty="0">
                    <a:solidFill>
                      <a:srgbClr val="990000"/>
                    </a:solidFill>
                    <a:latin typeface="Times New Roman" pitchFamily="18" charset="0"/>
                    <a:cs typeface="Times New Roman" pitchFamily="18" charset="0"/>
                  </a:rPr>
                  <a:t>ABC </a:t>
                </a:r>
                <a:r>
                  <a:rPr lang="en-US" sz="2400" dirty="0" err="1">
                    <a:solidFill>
                      <a:srgbClr val="990000"/>
                    </a:solidFill>
                    <a:latin typeface="Times New Roman" pitchFamily="18" charset="0"/>
                    <a:cs typeface="Times New Roman" pitchFamily="18" charset="0"/>
                  </a:rPr>
                  <a:t>theo</a:t>
                </a:r>
                <a:r>
                  <a:rPr lang="en-US" sz="2400" dirty="0">
                    <a:solidFill>
                      <a:srgbClr val="99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rgbClr val="990000"/>
                    </a:solidFill>
                    <a:latin typeface="Times New Roman" pitchFamily="18" charset="0"/>
                    <a:cs typeface="Times New Roman" pitchFamily="18" charset="0"/>
                  </a:rPr>
                  <a:t>tỉ</a:t>
                </a:r>
                <a:r>
                  <a:rPr lang="en-US" sz="2400" dirty="0">
                    <a:solidFill>
                      <a:srgbClr val="99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rgbClr val="990000"/>
                    </a:solidFill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2400" dirty="0">
                    <a:solidFill>
                      <a:srgbClr val="990000"/>
                    </a:solidFill>
                    <a:latin typeface="Times New Roman" pitchFamily="18" charset="0"/>
                    <a:cs typeface="Times New Roman" pitchFamily="18" charset="0"/>
                  </a:rPr>
                  <a:t> k, </a:t>
                </a:r>
                <a:r>
                  <a:rPr lang="en-US" sz="2400" dirty="0" err="1">
                    <a:solidFill>
                      <a:srgbClr val="990000"/>
                    </a:solidFill>
                    <a:latin typeface="Times New Roman" pitchFamily="18" charset="0"/>
                    <a:cs typeface="Times New Roman" pitchFamily="18" charset="0"/>
                  </a:rPr>
                  <a:t>ta</a:t>
                </a:r>
                <a:r>
                  <a:rPr lang="en-US" sz="2400" dirty="0">
                    <a:solidFill>
                      <a:srgbClr val="99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rgbClr val="990000"/>
                    </a:solidFill>
                    <a:latin typeface="Times New Roman" pitchFamily="18" charset="0"/>
                    <a:cs typeface="Times New Roman" pitchFamily="18" charset="0"/>
                  </a:rPr>
                  <a:t>có</a:t>
                </a:r>
                <a:endParaRPr lang="en-US" sz="2400" dirty="0">
                  <a:solidFill>
                    <a:srgbClr val="99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dirty="0">
                  <a:solidFill>
                    <a:srgbClr val="99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2400" dirty="0">
                    <a:solidFill>
                      <a:srgbClr val="990000"/>
                    </a:solidFill>
                    <a:latin typeface="Times New Roman" pitchFamily="18" charset="0"/>
                    <a:cs typeface="Times New Roman" pitchFamily="18" charset="0"/>
                  </a:rPr>
                  <a:t>         =        =        = k </a:t>
                </a:r>
                <a:r>
                  <a:rPr lang="en-US" sz="2400" dirty="0">
                    <a:solidFill>
                      <a:srgbClr val="990000"/>
                    </a:solidFill>
                    <a:latin typeface="Times New Roman" pitchFamily="18" charset="0"/>
                    <a:cs typeface="Times New Roman" pitchFamily="18" charset="0"/>
                    <a:sym typeface="Symbol"/>
                  </a:rPr>
                  <a:t>     =    ;    =   .</a:t>
                </a:r>
                <a:endParaRPr lang="en-US" sz="2400" dirty="0">
                  <a:solidFill>
                    <a:srgbClr val="99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dirty="0">
                  <a:solidFill>
                    <a:srgbClr val="99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pic>
            <p:nvPicPr>
              <p:cNvPr id="32827" name="Picture 3"/>
              <p:cNvPicPr>
                <a:picLocks noChangeAspect="1" noChangeArrowheads="1"/>
              </p:cNvPicPr>
              <p:nvPr/>
            </p:nvPicPr>
            <p:blipFill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81248" y="4448185"/>
                <a:ext cx="228600" cy="4095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3" name="Group 92"/>
            <p:cNvGrpSpPr>
              <a:grpSpLocks/>
            </p:cNvGrpSpPr>
            <p:nvPr/>
          </p:nvGrpSpPr>
          <p:grpSpPr bwMode="auto">
            <a:xfrm>
              <a:off x="1395395" y="4985888"/>
              <a:ext cx="4514876" cy="767223"/>
              <a:chOff x="1395395" y="4985888"/>
              <a:chExt cx="4514876" cy="767223"/>
            </a:xfrm>
          </p:grpSpPr>
          <p:pic>
            <p:nvPicPr>
              <p:cNvPr id="32819" name="Picture 5"/>
              <p:cNvPicPr>
                <a:picLocks noChangeAspect="1" noChangeArrowheads="1"/>
              </p:cNvPicPr>
              <p:nvPr/>
            </p:nvPicPr>
            <p:blipFill>
              <a:blip r:embed="rId8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95395" y="5000635"/>
                <a:ext cx="485775" cy="7429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2820" name="Picture 7"/>
              <p:cNvPicPr>
                <a:picLocks noChangeAspect="1" noChangeArrowheads="1"/>
              </p:cNvPicPr>
              <p:nvPr/>
            </p:nvPicPr>
            <p:blipFill>
              <a:blip r:embed="rId9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81211" y="4985888"/>
                <a:ext cx="495300" cy="7524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2821" name="Picture 11"/>
              <p:cNvPicPr>
                <a:picLocks noChangeAspect="1" noChangeArrowheads="1"/>
              </p:cNvPicPr>
              <p:nvPr/>
            </p:nvPicPr>
            <p:blipFill>
              <a:blip r:embed="rId10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67030" y="5000635"/>
                <a:ext cx="428625" cy="7524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2822" name="Picture 13"/>
              <p:cNvPicPr>
                <a:picLocks noChangeAspect="1" noChangeArrowheads="1"/>
              </p:cNvPicPr>
              <p:nvPr/>
            </p:nvPicPr>
            <p:blipFill>
              <a:blip r:embed="rId11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10063" y="5156882"/>
                <a:ext cx="266700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2823" name="Picture 15"/>
              <p:cNvPicPr>
                <a:picLocks noChangeAspect="1" noChangeArrowheads="1"/>
              </p:cNvPicPr>
              <p:nvPr/>
            </p:nvPicPr>
            <p:blipFill>
              <a:blip r:embed="rId1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86329" y="5187756"/>
                <a:ext cx="190500" cy="4286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2824" name="Picture 17"/>
              <p:cNvPicPr>
                <a:picLocks noChangeAspect="1" noChangeArrowheads="1"/>
              </p:cNvPicPr>
              <p:nvPr/>
            </p:nvPicPr>
            <p:blipFill>
              <a:blip r:embed="rId1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19708" y="5158260"/>
                <a:ext cx="266700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2825" name="Picture 19"/>
              <p:cNvPicPr>
                <a:picLocks noChangeAspect="1" noChangeArrowheads="1"/>
              </p:cNvPicPr>
              <p:nvPr/>
            </p:nvPicPr>
            <p:blipFill>
              <a:blip r:embed="rId1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19771" y="5187756"/>
                <a:ext cx="190500" cy="4286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32807" name="Rectangle 2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97" name="Rectangle 96"/>
          <p:cNvSpPr/>
          <p:nvPr/>
        </p:nvSpPr>
        <p:spPr bwMode="auto">
          <a:xfrm>
            <a:off x="-76200" y="3214688"/>
            <a:ext cx="5643563" cy="7143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Để</a:t>
            </a:r>
            <a:r>
              <a:rPr lang="en-US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có</a:t>
            </a:r>
            <a:r>
              <a:rPr lang="en-US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tỉ</a:t>
            </a:r>
            <a:r>
              <a:rPr lang="en-US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số</a:t>
            </a:r>
            <a:r>
              <a:rPr lang="en-US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         </a:t>
            </a:r>
            <a:r>
              <a:rPr lang="en-US" sz="24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xét</a:t>
            </a:r>
            <a:r>
              <a:rPr lang="en-US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hai</a:t>
            </a:r>
            <a:r>
              <a:rPr lang="en-US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tam </a:t>
            </a:r>
            <a:r>
              <a:rPr lang="en-US" sz="24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giác</a:t>
            </a:r>
            <a:r>
              <a:rPr lang="en-US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nào</a:t>
            </a:r>
            <a:r>
              <a:rPr lang="en-US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?</a:t>
            </a:r>
            <a:endParaRPr lang="en-US" sz="24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809" name="Rectangle 2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2810" name="Rectangle 2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2811" name="Rectangle 3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2812" name="Rectangle 3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Times New Roman" pitchFamily="18" charset="0"/>
            </a:endParaRPr>
          </a:p>
        </p:txBody>
      </p:sp>
      <p:grpSp>
        <p:nvGrpSpPr>
          <p:cNvPr id="14" name="Group 123"/>
          <p:cNvGrpSpPr>
            <a:grpSpLocks/>
          </p:cNvGrpSpPr>
          <p:nvPr/>
        </p:nvGrpSpPr>
        <p:grpSpPr bwMode="auto">
          <a:xfrm>
            <a:off x="285750" y="1714500"/>
            <a:ext cx="3857625" cy="1214438"/>
            <a:chOff x="285720" y="1714488"/>
            <a:chExt cx="3857652" cy="1214446"/>
          </a:xfrm>
        </p:grpSpPr>
        <p:sp>
          <p:nvSpPr>
            <p:cNvPr id="76" name="Rectangle 75"/>
            <p:cNvSpPr/>
            <p:nvPr/>
          </p:nvSpPr>
          <p:spPr>
            <a:xfrm>
              <a:off x="285720" y="1714488"/>
              <a:ext cx="3857652" cy="121444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400" dirty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</a:t>
              </a:r>
              <a:r>
                <a:rPr lang="en-US" sz="2400" dirty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A’B’C’     </a:t>
              </a:r>
              <a:r>
                <a:rPr lang="en-US" sz="2400" dirty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</a:t>
              </a:r>
              <a:r>
                <a:rPr lang="en-US" sz="2400" dirty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ABC </a:t>
              </a:r>
              <a:r>
                <a:rPr lang="en-US" sz="2400" dirty="0" err="1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theo</a:t>
              </a:r>
              <a:r>
                <a:rPr lang="en-US" sz="2400" dirty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tỉ</a:t>
              </a:r>
              <a:r>
                <a:rPr lang="en-US" sz="2400" dirty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2400" dirty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 k </a:t>
              </a:r>
              <a:r>
                <a:rPr lang="en-US" sz="2400" dirty="0" err="1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là</a:t>
              </a:r>
              <a:r>
                <a:rPr lang="en-US" sz="2400" dirty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như</a:t>
              </a:r>
              <a:r>
                <a:rPr lang="en-US" sz="2400" dirty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thế</a:t>
              </a:r>
              <a:r>
                <a:rPr lang="en-US" sz="2400" dirty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nào</a:t>
              </a:r>
              <a:r>
                <a:rPr lang="en-US" sz="2400" dirty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</a:p>
          </p:txBody>
        </p:sp>
        <p:pic>
          <p:nvPicPr>
            <p:cNvPr id="32816" name="Picture 31"/>
            <p:cNvPicPr>
              <a:picLocks noChangeAspect="1" noChangeArrowheads="1"/>
            </p:cNvPicPr>
            <p:nvPr/>
          </p:nvPicPr>
          <p:blipFill>
            <a:blip r:embed="rId1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00166" y="1970744"/>
              <a:ext cx="228600" cy="409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aphicFrame>
        <p:nvGraphicFramePr>
          <p:cNvPr id="2" name="Object 1"/>
          <p:cNvGraphicFramePr>
            <a:graphicFrameLocks noChangeAspect="1"/>
          </p:cNvGraphicFramePr>
          <p:nvPr/>
        </p:nvGraphicFramePr>
        <p:xfrm>
          <a:off x="1657350" y="3265488"/>
          <a:ext cx="950913" cy="696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393529" imgH="393529" progId="">
                  <p:embed/>
                </p:oleObj>
              </mc:Choice>
              <mc:Fallback>
                <p:oleObj name="Equation" r:id="rId16" imgW="393529" imgH="393529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7350" y="3265488"/>
                        <a:ext cx="950913" cy="6969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60159162"/>
      </p:ext>
    </p:extLst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54877" y="0"/>
            <a:ext cx="8929718" cy="6858000"/>
          </a:xfrm>
          <a:gradFill>
            <a:gsLst>
              <a:gs pos="0">
                <a:srgbClr val="FFEFD1"/>
              </a:gs>
              <a:gs pos="64999">
                <a:schemeClr val="bg1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bg1"/>
            </a:solidFill>
          </a:ln>
        </p:spPr>
        <p:txBody>
          <a:bodyPr>
            <a:sp3d extrusionH="57150">
              <a:bevelT w="38100" h="38100" prst="angle"/>
            </a:sp3d>
          </a:bodyPr>
          <a:lstStyle/>
          <a:p>
            <a:pPr indent="-77788">
              <a:buFontTx/>
              <a:buNone/>
              <a:defRPr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indent="-77788">
              <a:buFontTx/>
              <a:buNone/>
              <a:defRPr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176213" indent="103188" algn="just">
              <a:buFontTx/>
              <a:buNone/>
              <a:defRPr/>
            </a:pPr>
            <a:r>
              <a:rPr lang="en-US" sz="2400" b="1" i="1" u="sng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i="1" u="sng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35 (SKG – 79):</a:t>
            </a:r>
            <a:endParaRPr lang="en-US" sz="2400" i="1" dirty="0"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795" name="Picture 80" descr="GhiBai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63989">
            <a:off x="7764463" y="190500"/>
            <a:ext cx="1500187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29"/>
          <p:cNvGrpSpPr>
            <a:grpSpLocks/>
          </p:cNvGrpSpPr>
          <p:nvPr/>
        </p:nvGrpSpPr>
        <p:grpSpPr bwMode="auto">
          <a:xfrm>
            <a:off x="0" y="0"/>
            <a:ext cx="9144000" cy="6750050"/>
            <a:chOff x="-23" y="0"/>
            <a:chExt cx="5783" cy="4252"/>
          </a:xfrm>
        </p:grpSpPr>
        <p:sp>
          <p:nvSpPr>
            <p:cNvPr id="33871" name="Rectangle 30"/>
            <p:cNvSpPr>
              <a:spLocks noChangeArrowheads="1"/>
            </p:cNvSpPr>
            <p:nvPr/>
          </p:nvSpPr>
          <p:spPr bwMode="auto">
            <a:xfrm>
              <a:off x="91" y="119"/>
              <a:ext cx="5579" cy="4128"/>
            </a:xfrm>
            <a:prstGeom prst="rect">
              <a:avLst/>
            </a:prstGeom>
            <a:noFill/>
            <a:ln w="76200" cmpd="tri">
              <a:solidFill>
                <a:srgbClr val="FF3399"/>
              </a:solidFill>
              <a:miter lim="800000"/>
              <a:headEnd/>
              <a:tailEnd/>
            </a:ln>
            <a:effectLst>
              <a:prstShdw prst="shdw13" dist="53882" dir="13500000">
                <a:schemeClr val="bg2">
                  <a:alpha val="50000"/>
                </a:scheme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872" name="plant"/>
            <p:cNvSpPr>
              <a:spLocks noEditPoints="1" noChangeArrowheads="1"/>
            </p:cNvSpPr>
            <p:nvPr/>
          </p:nvSpPr>
          <p:spPr bwMode="auto">
            <a:xfrm>
              <a:off x="5376" y="0"/>
              <a:ext cx="384" cy="21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7088 w 21600"/>
                <a:gd name="T25" fmla="*/ 10080 h 21600"/>
                <a:gd name="T26" fmla="*/ 14569 w 21600"/>
                <a:gd name="T27" fmla="*/ 13577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9368" y="9002"/>
                  </a:moveTo>
                  <a:lnTo>
                    <a:pt x="9254" y="8422"/>
                  </a:lnTo>
                  <a:lnTo>
                    <a:pt x="9139" y="7935"/>
                  </a:lnTo>
                  <a:lnTo>
                    <a:pt x="8819" y="7355"/>
                  </a:lnTo>
                  <a:lnTo>
                    <a:pt x="8475" y="6728"/>
                  </a:lnTo>
                  <a:lnTo>
                    <a:pt x="8040" y="6287"/>
                  </a:lnTo>
                  <a:lnTo>
                    <a:pt x="7421" y="5707"/>
                  </a:lnTo>
                  <a:lnTo>
                    <a:pt x="6574" y="5429"/>
                  </a:lnTo>
                  <a:lnTo>
                    <a:pt x="5452" y="5313"/>
                  </a:lnTo>
                  <a:lnTo>
                    <a:pt x="4856" y="5220"/>
                  </a:lnTo>
                  <a:lnTo>
                    <a:pt x="4169" y="5220"/>
                  </a:lnTo>
                  <a:lnTo>
                    <a:pt x="3665" y="5104"/>
                  </a:lnTo>
                  <a:lnTo>
                    <a:pt x="3001" y="4872"/>
                  </a:lnTo>
                  <a:lnTo>
                    <a:pt x="2497" y="4756"/>
                  </a:lnTo>
                  <a:lnTo>
                    <a:pt x="2062" y="4408"/>
                  </a:lnTo>
                  <a:lnTo>
                    <a:pt x="1603" y="4083"/>
                  </a:lnTo>
                  <a:lnTo>
                    <a:pt x="1283" y="3689"/>
                  </a:lnTo>
                  <a:lnTo>
                    <a:pt x="1283" y="4315"/>
                  </a:lnTo>
                  <a:lnTo>
                    <a:pt x="1489" y="5104"/>
                  </a:lnTo>
                  <a:lnTo>
                    <a:pt x="1832" y="6055"/>
                  </a:lnTo>
                  <a:lnTo>
                    <a:pt x="2382" y="6914"/>
                  </a:lnTo>
                  <a:lnTo>
                    <a:pt x="2680" y="7471"/>
                  </a:lnTo>
                  <a:lnTo>
                    <a:pt x="3115" y="7935"/>
                  </a:lnTo>
                  <a:lnTo>
                    <a:pt x="3573" y="8213"/>
                  </a:lnTo>
                  <a:lnTo>
                    <a:pt x="4077" y="8654"/>
                  </a:lnTo>
                  <a:lnTo>
                    <a:pt x="4627" y="9002"/>
                  </a:lnTo>
                  <a:lnTo>
                    <a:pt x="5245" y="9234"/>
                  </a:lnTo>
                  <a:lnTo>
                    <a:pt x="6024" y="9443"/>
                  </a:lnTo>
                  <a:lnTo>
                    <a:pt x="6757" y="9628"/>
                  </a:lnTo>
                  <a:lnTo>
                    <a:pt x="5177" y="10069"/>
                  </a:lnTo>
                  <a:lnTo>
                    <a:pt x="3963" y="10649"/>
                  </a:lnTo>
                  <a:lnTo>
                    <a:pt x="3344" y="11044"/>
                  </a:lnTo>
                  <a:lnTo>
                    <a:pt x="2886" y="11600"/>
                  </a:lnTo>
                  <a:lnTo>
                    <a:pt x="2497" y="12041"/>
                  </a:lnTo>
                  <a:lnTo>
                    <a:pt x="1947" y="12343"/>
                  </a:lnTo>
                  <a:lnTo>
                    <a:pt x="1168" y="12668"/>
                  </a:lnTo>
                  <a:lnTo>
                    <a:pt x="0" y="12900"/>
                  </a:lnTo>
                  <a:lnTo>
                    <a:pt x="435" y="13248"/>
                  </a:lnTo>
                  <a:lnTo>
                    <a:pt x="779" y="13456"/>
                  </a:lnTo>
                  <a:lnTo>
                    <a:pt x="1283" y="13642"/>
                  </a:lnTo>
                  <a:lnTo>
                    <a:pt x="1718" y="13758"/>
                  </a:lnTo>
                  <a:lnTo>
                    <a:pt x="2680" y="13851"/>
                  </a:lnTo>
                  <a:lnTo>
                    <a:pt x="3573" y="13758"/>
                  </a:lnTo>
                  <a:lnTo>
                    <a:pt x="4512" y="13526"/>
                  </a:lnTo>
                  <a:lnTo>
                    <a:pt x="5360" y="13248"/>
                  </a:lnTo>
                  <a:lnTo>
                    <a:pt x="6139" y="12900"/>
                  </a:lnTo>
                  <a:lnTo>
                    <a:pt x="6757" y="12552"/>
                  </a:lnTo>
                  <a:lnTo>
                    <a:pt x="6459" y="13132"/>
                  </a:lnTo>
                  <a:lnTo>
                    <a:pt x="6139" y="13642"/>
                  </a:lnTo>
                  <a:lnTo>
                    <a:pt x="5910" y="14199"/>
                  </a:lnTo>
                  <a:lnTo>
                    <a:pt x="5681" y="14663"/>
                  </a:lnTo>
                  <a:lnTo>
                    <a:pt x="5681" y="15150"/>
                  </a:lnTo>
                  <a:lnTo>
                    <a:pt x="5681" y="15730"/>
                  </a:lnTo>
                  <a:lnTo>
                    <a:pt x="5681" y="16241"/>
                  </a:lnTo>
                  <a:lnTo>
                    <a:pt x="5795" y="16913"/>
                  </a:lnTo>
                  <a:lnTo>
                    <a:pt x="5910" y="17586"/>
                  </a:lnTo>
                  <a:lnTo>
                    <a:pt x="5910" y="18213"/>
                  </a:lnTo>
                  <a:lnTo>
                    <a:pt x="5795" y="18885"/>
                  </a:lnTo>
                  <a:lnTo>
                    <a:pt x="5566" y="19396"/>
                  </a:lnTo>
                  <a:lnTo>
                    <a:pt x="5245" y="19976"/>
                  </a:lnTo>
                  <a:lnTo>
                    <a:pt x="4971" y="20370"/>
                  </a:lnTo>
                  <a:lnTo>
                    <a:pt x="4512" y="20811"/>
                  </a:lnTo>
                  <a:lnTo>
                    <a:pt x="4077" y="21043"/>
                  </a:lnTo>
                  <a:lnTo>
                    <a:pt x="5177" y="20927"/>
                  </a:lnTo>
                  <a:lnTo>
                    <a:pt x="6253" y="20486"/>
                  </a:lnTo>
                  <a:lnTo>
                    <a:pt x="7421" y="19976"/>
                  </a:lnTo>
                  <a:lnTo>
                    <a:pt x="8361" y="19187"/>
                  </a:lnTo>
                  <a:lnTo>
                    <a:pt x="8819" y="18769"/>
                  </a:lnTo>
                  <a:lnTo>
                    <a:pt x="9139" y="18213"/>
                  </a:lnTo>
                  <a:lnTo>
                    <a:pt x="9437" y="17772"/>
                  </a:lnTo>
                  <a:lnTo>
                    <a:pt x="9643" y="17261"/>
                  </a:lnTo>
                  <a:lnTo>
                    <a:pt x="9872" y="16681"/>
                  </a:lnTo>
                  <a:lnTo>
                    <a:pt x="9872" y="16171"/>
                  </a:lnTo>
                  <a:lnTo>
                    <a:pt x="9872" y="15614"/>
                  </a:lnTo>
                  <a:lnTo>
                    <a:pt x="9758" y="15057"/>
                  </a:lnTo>
                  <a:lnTo>
                    <a:pt x="10216" y="15498"/>
                  </a:lnTo>
                  <a:lnTo>
                    <a:pt x="10537" y="16241"/>
                  </a:lnTo>
                  <a:lnTo>
                    <a:pt x="10834" y="17145"/>
                  </a:lnTo>
                  <a:lnTo>
                    <a:pt x="11041" y="18213"/>
                  </a:lnTo>
                  <a:lnTo>
                    <a:pt x="11155" y="19187"/>
                  </a:lnTo>
                  <a:lnTo>
                    <a:pt x="11155" y="20185"/>
                  </a:lnTo>
                  <a:lnTo>
                    <a:pt x="11155" y="20579"/>
                  </a:lnTo>
                  <a:lnTo>
                    <a:pt x="11041" y="21043"/>
                  </a:lnTo>
                  <a:lnTo>
                    <a:pt x="10926" y="21391"/>
                  </a:lnTo>
                  <a:lnTo>
                    <a:pt x="10766" y="21600"/>
                  </a:lnTo>
                  <a:lnTo>
                    <a:pt x="11499" y="21484"/>
                  </a:lnTo>
                  <a:lnTo>
                    <a:pt x="12323" y="21043"/>
                  </a:lnTo>
                  <a:lnTo>
                    <a:pt x="13102" y="20370"/>
                  </a:lnTo>
                  <a:lnTo>
                    <a:pt x="13606" y="19628"/>
                  </a:lnTo>
                  <a:lnTo>
                    <a:pt x="13950" y="19071"/>
                  </a:lnTo>
                  <a:lnTo>
                    <a:pt x="14064" y="18677"/>
                  </a:lnTo>
                  <a:lnTo>
                    <a:pt x="14179" y="18097"/>
                  </a:lnTo>
                  <a:lnTo>
                    <a:pt x="14293" y="17586"/>
                  </a:lnTo>
                  <a:lnTo>
                    <a:pt x="14179" y="16913"/>
                  </a:lnTo>
                  <a:lnTo>
                    <a:pt x="14064" y="16241"/>
                  </a:lnTo>
                  <a:lnTo>
                    <a:pt x="13835" y="15614"/>
                  </a:lnTo>
                  <a:lnTo>
                    <a:pt x="13560" y="14872"/>
                  </a:lnTo>
                  <a:lnTo>
                    <a:pt x="13950" y="14941"/>
                  </a:lnTo>
                  <a:lnTo>
                    <a:pt x="14408" y="15150"/>
                  </a:lnTo>
                  <a:lnTo>
                    <a:pt x="14843" y="15266"/>
                  </a:lnTo>
                  <a:lnTo>
                    <a:pt x="15232" y="15614"/>
                  </a:lnTo>
                  <a:lnTo>
                    <a:pt x="15576" y="15846"/>
                  </a:lnTo>
                  <a:lnTo>
                    <a:pt x="15897" y="16171"/>
                  </a:lnTo>
                  <a:lnTo>
                    <a:pt x="16126" y="16473"/>
                  </a:lnTo>
                  <a:lnTo>
                    <a:pt x="16240" y="16913"/>
                  </a:lnTo>
                  <a:lnTo>
                    <a:pt x="16515" y="17261"/>
                  </a:lnTo>
                  <a:lnTo>
                    <a:pt x="17088" y="17586"/>
                  </a:lnTo>
                  <a:lnTo>
                    <a:pt x="17798" y="17865"/>
                  </a:lnTo>
                  <a:lnTo>
                    <a:pt x="18576" y="18097"/>
                  </a:lnTo>
                  <a:lnTo>
                    <a:pt x="19424" y="18213"/>
                  </a:lnTo>
                  <a:lnTo>
                    <a:pt x="20317" y="18213"/>
                  </a:lnTo>
                  <a:lnTo>
                    <a:pt x="21050" y="18213"/>
                  </a:lnTo>
                  <a:lnTo>
                    <a:pt x="21600" y="17865"/>
                  </a:lnTo>
                  <a:lnTo>
                    <a:pt x="21165" y="17656"/>
                  </a:lnTo>
                  <a:lnTo>
                    <a:pt x="20592" y="17470"/>
                  </a:lnTo>
                  <a:lnTo>
                    <a:pt x="20088" y="17029"/>
                  </a:lnTo>
                  <a:lnTo>
                    <a:pt x="19653" y="16681"/>
                  </a:lnTo>
                  <a:lnTo>
                    <a:pt x="19195" y="16241"/>
                  </a:lnTo>
                  <a:lnTo>
                    <a:pt x="18920" y="15962"/>
                  </a:lnTo>
                  <a:lnTo>
                    <a:pt x="18576" y="15498"/>
                  </a:lnTo>
                  <a:lnTo>
                    <a:pt x="18576" y="15057"/>
                  </a:lnTo>
                  <a:lnTo>
                    <a:pt x="18485" y="14756"/>
                  </a:lnTo>
                  <a:lnTo>
                    <a:pt x="18256" y="14199"/>
                  </a:lnTo>
                  <a:lnTo>
                    <a:pt x="17912" y="13526"/>
                  </a:lnTo>
                  <a:lnTo>
                    <a:pt x="17523" y="13016"/>
                  </a:lnTo>
                  <a:lnTo>
                    <a:pt x="16973" y="12436"/>
                  </a:lnTo>
                  <a:lnTo>
                    <a:pt x="16355" y="12041"/>
                  </a:lnTo>
                  <a:lnTo>
                    <a:pt x="16011" y="11832"/>
                  </a:lnTo>
                  <a:lnTo>
                    <a:pt x="15690" y="11716"/>
                  </a:lnTo>
                  <a:lnTo>
                    <a:pt x="15232" y="11716"/>
                  </a:lnTo>
                  <a:lnTo>
                    <a:pt x="14843" y="11716"/>
                  </a:lnTo>
                  <a:lnTo>
                    <a:pt x="15461" y="11252"/>
                  </a:lnTo>
                  <a:lnTo>
                    <a:pt x="16126" y="10858"/>
                  </a:lnTo>
                  <a:lnTo>
                    <a:pt x="16973" y="10649"/>
                  </a:lnTo>
                  <a:lnTo>
                    <a:pt x="17798" y="10417"/>
                  </a:lnTo>
                  <a:lnTo>
                    <a:pt x="18806" y="10301"/>
                  </a:lnTo>
                  <a:lnTo>
                    <a:pt x="19653" y="10301"/>
                  </a:lnTo>
                  <a:lnTo>
                    <a:pt x="20478" y="10417"/>
                  </a:lnTo>
                  <a:lnTo>
                    <a:pt x="21256" y="10533"/>
                  </a:lnTo>
                  <a:lnTo>
                    <a:pt x="20707" y="9837"/>
                  </a:lnTo>
                  <a:lnTo>
                    <a:pt x="19859" y="9234"/>
                  </a:lnTo>
                  <a:lnTo>
                    <a:pt x="18806" y="8538"/>
                  </a:lnTo>
                  <a:lnTo>
                    <a:pt x="17637" y="8144"/>
                  </a:lnTo>
                  <a:lnTo>
                    <a:pt x="16973" y="8027"/>
                  </a:lnTo>
                  <a:lnTo>
                    <a:pt x="16355" y="7935"/>
                  </a:lnTo>
                  <a:lnTo>
                    <a:pt x="15805" y="7935"/>
                  </a:lnTo>
                  <a:lnTo>
                    <a:pt x="15118" y="8027"/>
                  </a:lnTo>
                  <a:lnTo>
                    <a:pt x="14614" y="8144"/>
                  </a:lnTo>
                  <a:lnTo>
                    <a:pt x="14064" y="8422"/>
                  </a:lnTo>
                  <a:lnTo>
                    <a:pt x="13606" y="8886"/>
                  </a:lnTo>
                  <a:lnTo>
                    <a:pt x="13217" y="9327"/>
                  </a:lnTo>
                  <a:lnTo>
                    <a:pt x="13606" y="8538"/>
                  </a:lnTo>
                  <a:lnTo>
                    <a:pt x="13950" y="7935"/>
                  </a:lnTo>
                  <a:lnTo>
                    <a:pt x="14293" y="7123"/>
                  </a:lnTo>
                  <a:lnTo>
                    <a:pt x="14499" y="6519"/>
                  </a:lnTo>
                  <a:lnTo>
                    <a:pt x="14614" y="5823"/>
                  </a:lnTo>
                  <a:lnTo>
                    <a:pt x="14614" y="5220"/>
                  </a:lnTo>
                  <a:lnTo>
                    <a:pt x="14408" y="4524"/>
                  </a:lnTo>
                  <a:lnTo>
                    <a:pt x="14064" y="3898"/>
                  </a:lnTo>
                  <a:lnTo>
                    <a:pt x="13606" y="3225"/>
                  </a:lnTo>
                  <a:lnTo>
                    <a:pt x="13331" y="2598"/>
                  </a:lnTo>
                  <a:lnTo>
                    <a:pt x="13102" y="2042"/>
                  </a:lnTo>
                  <a:lnTo>
                    <a:pt x="12896" y="1485"/>
                  </a:lnTo>
                  <a:lnTo>
                    <a:pt x="12781" y="1090"/>
                  </a:lnTo>
                  <a:lnTo>
                    <a:pt x="12667" y="626"/>
                  </a:lnTo>
                  <a:lnTo>
                    <a:pt x="12667" y="278"/>
                  </a:lnTo>
                  <a:lnTo>
                    <a:pt x="12667" y="0"/>
                  </a:lnTo>
                  <a:lnTo>
                    <a:pt x="12163" y="394"/>
                  </a:lnTo>
                  <a:lnTo>
                    <a:pt x="11728" y="974"/>
                  </a:lnTo>
                  <a:lnTo>
                    <a:pt x="11155" y="1601"/>
                  </a:lnTo>
                  <a:lnTo>
                    <a:pt x="10766" y="2390"/>
                  </a:lnTo>
                  <a:lnTo>
                    <a:pt x="10330" y="3109"/>
                  </a:lnTo>
                  <a:lnTo>
                    <a:pt x="10101" y="3898"/>
                  </a:lnTo>
                  <a:lnTo>
                    <a:pt x="9987" y="4524"/>
                  </a:lnTo>
                  <a:lnTo>
                    <a:pt x="10101" y="5220"/>
                  </a:lnTo>
                  <a:lnTo>
                    <a:pt x="10216" y="5823"/>
                  </a:lnTo>
                  <a:lnTo>
                    <a:pt x="10330" y="6403"/>
                  </a:lnTo>
                  <a:lnTo>
                    <a:pt x="10330" y="6914"/>
                  </a:lnTo>
                  <a:lnTo>
                    <a:pt x="10216" y="7471"/>
                  </a:lnTo>
                  <a:lnTo>
                    <a:pt x="10101" y="7935"/>
                  </a:lnTo>
                  <a:lnTo>
                    <a:pt x="9872" y="8329"/>
                  </a:lnTo>
                  <a:lnTo>
                    <a:pt x="9643" y="8654"/>
                  </a:lnTo>
                  <a:lnTo>
                    <a:pt x="9368" y="9002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008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873" name="plant"/>
            <p:cNvSpPr>
              <a:spLocks noEditPoints="1" noChangeArrowheads="1"/>
            </p:cNvSpPr>
            <p:nvPr/>
          </p:nvSpPr>
          <p:spPr bwMode="auto">
            <a:xfrm>
              <a:off x="-23" y="4042"/>
              <a:ext cx="384" cy="21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7088 w 21600"/>
                <a:gd name="T25" fmla="*/ 10080 h 21600"/>
                <a:gd name="T26" fmla="*/ 14569 w 21600"/>
                <a:gd name="T27" fmla="*/ 13577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9368" y="9002"/>
                  </a:moveTo>
                  <a:lnTo>
                    <a:pt x="9254" y="8422"/>
                  </a:lnTo>
                  <a:lnTo>
                    <a:pt x="9139" y="7935"/>
                  </a:lnTo>
                  <a:lnTo>
                    <a:pt x="8819" y="7355"/>
                  </a:lnTo>
                  <a:lnTo>
                    <a:pt x="8475" y="6728"/>
                  </a:lnTo>
                  <a:lnTo>
                    <a:pt x="8040" y="6287"/>
                  </a:lnTo>
                  <a:lnTo>
                    <a:pt x="7421" y="5707"/>
                  </a:lnTo>
                  <a:lnTo>
                    <a:pt x="6574" y="5429"/>
                  </a:lnTo>
                  <a:lnTo>
                    <a:pt x="5452" y="5313"/>
                  </a:lnTo>
                  <a:lnTo>
                    <a:pt x="4856" y="5220"/>
                  </a:lnTo>
                  <a:lnTo>
                    <a:pt x="4169" y="5220"/>
                  </a:lnTo>
                  <a:lnTo>
                    <a:pt x="3665" y="5104"/>
                  </a:lnTo>
                  <a:lnTo>
                    <a:pt x="3001" y="4872"/>
                  </a:lnTo>
                  <a:lnTo>
                    <a:pt x="2497" y="4756"/>
                  </a:lnTo>
                  <a:lnTo>
                    <a:pt x="2062" y="4408"/>
                  </a:lnTo>
                  <a:lnTo>
                    <a:pt x="1603" y="4083"/>
                  </a:lnTo>
                  <a:lnTo>
                    <a:pt x="1283" y="3689"/>
                  </a:lnTo>
                  <a:lnTo>
                    <a:pt x="1283" y="4315"/>
                  </a:lnTo>
                  <a:lnTo>
                    <a:pt x="1489" y="5104"/>
                  </a:lnTo>
                  <a:lnTo>
                    <a:pt x="1832" y="6055"/>
                  </a:lnTo>
                  <a:lnTo>
                    <a:pt x="2382" y="6914"/>
                  </a:lnTo>
                  <a:lnTo>
                    <a:pt x="2680" y="7471"/>
                  </a:lnTo>
                  <a:lnTo>
                    <a:pt x="3115" y="7935"/>
                  </a:lnTo>
                  <a:lnTo>
                    <a:pt x="3573" y="8213"/>
                  </a:lnTo>
                  <a:lnTo>
                    <a:pt x="4077" y="8654"/>
                  </a:lnTo>
                  <a:lnTo>
                    <a:pt x="4627" y="9002"/>
                  </a:lnTo>
                  <a:lnTo>
                    <a:pt x="5245" y="9234"/>
                  </a:lnTo>
                  <a:lnTo>
                    <a:pt x="6024" y="9443"/>
                  </a:lnTo>
                  <a:lnTo>
                    <a:pt x="6757" y="9628"/>
                  </a:lnTo>
                  <a:lnTo>
                    <a:pt x="5177" y="10069"/>
                  </a:lnTo>
                  <a:lnTo>
                    <a:pt x="3963" y="10649"/>
                  </a:lnTo>
                  <a:lnTo>
                    <a:pt x="3344" y="11044"/>
                  </a:lnTo>
                  <a:lnTo>
                    <a:pt x="2886" y="11600"/>
                  </a:lnTo>
                  <a:lnTo>
                    <a:pt x="2497" y="12041"/>
                  </a:lnTo>
                  <a:lnTo>
                    <a:pt x="1947" y="12343"/>
                  </a:lnTo>
                  <a:lnTo>
                    <a:pt x="1168" y="12668"/>
                  </a:lnTo>
                  <a:lnTo>
                    <a:pt x="0" y="12900"/>
                  </a:lnTo>
                  <a:lnTo>
                    <a:pt x="435" y="13248"/>
                  </a:lnTo>
                  <a:lnTo>
                    <a:pt x="779" y="13456"/>
                  </a:lnTo>
                  <a:lnTo>
                    <a:pt x="1283" y="13642"/>
                  </a:lnTo>
                  <a:lnTo>
                    <a:pt x="1718" y="13758"/>
                  </a:lnTo>
                  <a:lnTo>
                    <a:pt x="2680" y="13851"/>
                  </a:lnTo>
                  <a:lnTo>
                    <a:pt x="3573" y="13758"/>
                  </a:lnTo>
                  <a:lnTo>
                    <a:pt x="4512" y="13526"/>
                  </a:lnTo>
                  <a:lnTo>
                    <a:pt x="5360" y="13248"/>
                  </a:lnTo>
                  <a:lnTo>
                    <a:pt x="6139" y="12900"/>
                  </a:lnTo>
                  <a:lnTo>
                    <a:pt x="6757" y="12552"/>
                  </a:lnTo>
                  <a:lnTo>
                    <a:pt x="6459" y="13132"/>
                  </a:lnTo>
                  <a:lnTo>
                    <a:pt x="6139" y="13642"/>
                  </a:lnTo>
                  <a:lnTo>
                    <a:pt x="5910" y="14199"/>
                  </a:lnTo>
                  <a:lnTo>
                    <a:pt x="5681" y="14663"/>
                  </a:lnTo>
                  <a:lnTo>
                    <a:pt x="5681" y="15150"/>
                  </a:lnTo>
                  <a:lnTo>
                    <a:pt x="5681" y="15730"/>
                  </a:lnTo>
                  <a:lnTo>
                    <a:pt x="5681" y="16241"/>
                  </a:lnTo>
                  <a:lnTo>
                    <a:pt x="5795" y="16913"/>
                  </a:lnTo>
                  <a:lnTo>
                    <a:pt x="5910" y="17586"/>
                  </a:lnTo>
                  <a:lnTo>
                    <a:pt x="5910" y="18213"/>
                  </a:lnTo>
                  <a:lnTo>
                    <a:pt x="5795" y="18885"/>
                  </a:lnTo>
                  <a:lnTo>
                    <a:pt x="5566" y="19396"/>
                  </a:lnTo>
                  <a:lnTo>
                    <a:pt x="5245" y="19976"/>
                  </a:lnTo>
                  <a:lnTo>
                    <a:pt x="4971" y="20370"/>
                  </a:lnTo>
                  <a:lnTo>
                    <a:pt x="4512" y="20811"/>
                  </a:lnTo>
                  <a:lnTo>
                    <a:pt x="4077" y="21043"/>
                  </a:lnTo>
                  <a:lnTo>
                    <a:pt x="5177" y="20927"/>
                  </a:lnTo>
                  <a:lnTo>
                    <a:pt x="6253" y="20486"/>
                  </a:lnTo>
                  <a:lnTo>
                    <a:pt x="7421" y="19976"/>
                  </a:lnTo>
                  <a:lnTo>
                    <a:pt x="8361" y="19187"/>
                  </a:lnTo>
                  <a:lnTo>
                    <a:pt x="8819" y="18769"/>
                  </a:lnTo>
                  <a:lnTo>
                    <a:pt x="9139" y="18213"/>
                  </a:lnTo>
                  <a:lnTo>
                    <a:pt x="9437" y="17772"/>
                  </a:lnTo>
                  <a:lnTo>
                    <a:pt x="9643" y="17261"/>
                  </a:lnTo>
                  <a:lnTo>
                    <a:pt x="9872" y="16681"/>
                  </a:lnTo>
                  <a:lnTo>
                    <a:pt x="9872" y="16171"/>
                  </a:lnTo>
                  <a:lnTo>
                    <a:pt x="9872" y="15614"/>
                  </a:lnTo>
                  <a:lnTo>
                    <a:pt x="9758" y="15057"/>
                  </a:lnTo>
                  <a:lnTo>
                    <a:pt x="10216" y="15498"/>
                  </a:lnTo>
                  <a:lnTo>
                    <a:pt x="10537" y="16241"/>
                  </a:lnTo>
                  <a:lnTo>
                    <a:pt x="10834" y="17145"/>
                  </a:lnTo>
                  <a:lnTo>
                    <a:pt x="11041" y="18213"/>
                  </a:lnTo>
                  <a:lnTo>
                    <a:pt x="11155" y="19187"/>
                  </a:lnTo>
                  <a:lnTo>
                    <a:pt x="11155" y="20185"/>
                  </a:lnTo>
                  <a:lnTo>
                    <a:pt x="11155" y="20579"/>
                  </a:lnTo>
                  <a:lnTo>
                    <a:pt x="11041" y="21043"/>
                  </a:lnTo>
                  <a:lnTo>
                    <a:pt x="10926" y="21391"/>
                  </a:lnTo>
                  <a:lnTo>
                    <a:pt x="10766" y="21600"/>
                  </a:lnTo>
                  <a:lnTo>
                    <a:pt x="11499" y="21484"/>
                  </a:lnTo>
                  <a:lnTo>
                    <a:pt x="12323" y="21043"/>
                  </a:lnTo>
                  <a:lnTo>
                    <a:pt x="13102" y="20370"/>
                  </a:lnTo>
                  <a:lnTo>
                    <a:pt x="13606" y="19628"/>
                  </a:lnTo>
                  <a:lnTo>
                    <a:pt x="13950" y="19071"/>
                  </a:lnTo>
                  <a:lnTo>
                    <a:pt x="14064" y="18677"/>
                  </a:lnTo>
                  <a:lnTo>
                    <a:pt x="14179" y="18097"/>
                  </a:lnTo>
                  <a:lnTo>
                    <a:pt x="14293" y="17586"/>
                  </a:lnTo>
                  <a:lnTo>
                    <a:pt x="14179" y="16913"/>
                  </a:lnTo>
                  <a:lnTo>
                    <a:pt x="14064" y="16241"/>
                  </a:lnTo>
                  <a:lnTo>
                    <a:pt x="13835" y="15614"/>
                  </a:lnTo>
                  <a:lnTo>
                    <a:pt x="13560" y="14872"/>
                  </a:lnTo>
                  <a:lnTo>
                    <a:pt x="13950" y="14941"/>
                  </a:lnTo>
                  <a:lnTo>
                    <a:pt x="14408" y="15150"/>
                  </a:lnTo>
                  <a:lnTo>
                    <a:pt x="14843" y="15266"/>
                  </a:lnTo>
                  <a:lnTo>
                    <a:pt x="15232" y="15614"/>
                  </a:lnTo>
                  <a:lnTo>
                    <a:pt x="15576" y="15846"/>
                  </a:lnTo>
                  <a:lnTo>
                    <a:pt x="15897" y="16171"/>
                  </a:lnTo>
                  <a:lnTo>
                    <a:pt x="16126" y="16473"/>
                  </a:lnTo>
                  <a:lnTo>
                    <a:pt x="16240" y="16913"/>
                  </a:lnTo>
                  <a:lnTo>
                    <a:pt x="16515" y="17261"/>
                  </a:lnTo>
                  <a:lnTo>
                    <a:pt x="17088" y="17586"/>
                  </a:lnTo>
                  <a:lnTo>
                    <a:pt x="17798" y="17865"/>
                  </a:lnTo>
                  <a:lnTo>
                    <a:pt x="18576" y="18097"/>
                  </a:lnTo>
                  <a:lnTo>
                    <a:pt x="19424" y="18213"/>
                  </a:lnTo>
                  <a:lnTo>
                    <a:pt x="20317" y="18213"/>
                  </a:lnTo>
                  <a:lnTo>
                    <a:pt x="21050" y="18213"/>
                  </a:lnTo>
                  <a:lnTo>
                    <a:pt x="21600" y="17865"/>
                  </a:lnTo>
                  <a:lnTo>
                    <a:pt x="21165" y="17656"/>
                  </a:lnTo>
                  <a:lnTo>
                    <a:pt x="20592" y="17470"/>
                  </a:lnTo>
                  <a:lnTo>
                    <a:pt x="20088" y="17029"/>
                  </a:lnTo>
                  <a:lnTo>
                    <a:pt x="19653" y="16681"/>
                  </a:lnTo>
                  <a:lnTo>
                    <a:pt x="19195" y="16241"/>
                  </a:lnTo>
                  <a:lnTo>
                    <a:pt x="18920" y="15962"/>
                  </a:lnTo>
                  <a:lnTo>
                    <a:pt x="18576" y="15498"/>
                  </a:lnTo>
                  <a:lnTo>
                    <a:pt x="18576" y="15057"/>
                  </a:lnTo>
                  <a:lnTo>
                    <a:pt x="18485" y="14756"/>
                  </a:lnTo>
                  <a:lnTo>
                    <a:pt x="18256" y="14199"/>
                  </a:lnTo>
                  <a:lnTo>
                    <a:pt x="17912" y="13526"/>
                  </a:lnTo>
                  <a:lnTo>
                    <a:pt x="17523" y="13016"/>
                  </a:lnTo>
                  <a:lnTo>
                    <a:pt x="16973" y="12436"/>
                  </a:lnTo>
                  <a:lnTo>
                    <a:pt x="16355" y="12041"/>
                  </a:lnTo>
                  <a:lnTo>
                    <a:pt x="16011" y="11832"/>
                  </a:lnTo>
                  <a:lnTo>
                    <a:pt x="15690" y="11716"/>
                  </a:lnTo>
                  <a:lnTo>
                    <a:pt x="15232" y="11716"/>
                  </a:lnTo>
                  <a:lnTo>
                    <a:pt x="14843" y="11716"/>
                  </a:lnTo>
                  <a:lnTo>
                    <a:pt x="15461" y="11252"/>
                  </a:lnTo>
                  <a:lnTo>
                    <a:pt x="16126" y="10858"/>
                  </a:lnTo>
                  <a:lnTo>
                    <a:pt x="16973" y="10649"/>
                  </a:lnTo>
                  <a:lnTo>
                    <a:pt x="17798" y="10417"/>
                  </a:lnTo>
                  <a:lnTo>
                    <a:pt x="18806" y="10301"/>
                  </a:lnTo>
                  <a:lnTo>
                    <a:pt x="19653" y="10301"/>
                  </a:lnTo>
                  <a:lnTo>
                    <a:pt x="20478" y="10417"/>
                  </a:lnTo>
                  <a:lnTo>
                    <a:pt x="21256" y="10533"/>
                  </a:lnTo>
                  <a:lnTo>
                    <a:pt x="20707" y="9837"/>
                  </a:lnTo>
                  <a:lnTo>
                    <a:pt x="19859" y="9234"/>
                  </a:lnTo>
                  <a:lnTo>
                    <a:pt x="18806" y="8538"/>
                  </a:lnTo>
                  <a:lnTo>
                    <a:pt x="17637" y="8144"/>
                  </a:lnTo>
                  <a:lnTo>
                    <a:pt x="16973" y="8027"/>
                  </a:lnTo>
                  <a:lnTo>
                    <a:pt x="16355" y="7935"/>
                  </a:lnTo>
                  <a:lnTo>
                    <a:pt x="15805" y="7935"/>
                  </a:lnTo>
                  <a:lnTo>
                    <a:pt x="15118" y="8027"/>
                  </a:lnTo>
                  <a:lnTo>
                    <a:pt x="14614" y="8144"/>
                  </a:lnTo>
                  <a:lnTo>
                    <a:pt x="14064" y="8422"/>
                  </a:lnTo>
                  <a:lnTo>
                    <a:pt x="13606" y="8886"/>
                  </a:lnTo>
                  <a:lnTo>
                    <a:pt x="13217" y="9327"/>
                  </a:lnTo>
                  <a:lnTo>
                    <a:pt x="13606" y="8538"/>
                  </a:lnTo>
                  <a:lnTo>
                    <a:pt x="13950" y="7935"/>
                  </a:lnTo>
                  <a:lnTo>
                    <a:pt x="14293" y="7123"/>
                  </a:lnTo>
                  <a:lnTo>
                    <a:pt x="14499" y="6519"/>
                  </a:lnTo>
                  <a:lnTo>
                    <a:pt x="14614" y="5823"/>
                  </a:lnTo>
                  <a:lnTo>
                    <a:pt x="14614" y="5220"/>
                  </a:lnTo>
                  <a:lnTo>
                    <a:pt x="14408" y="4524"/>
                  </a:lnTo>
                  <a:lnTo>
                    <a:pt x="14064" y="3898"/>
                  </a:lnTo>
                  <a:lnTo>
                    <a:pt x="13606" y="3225"/>
                  </a:lnTo>
                  <a:lnTo>
                    <a:pt x="13331" y="2598"/>
                  </a:lnTo>
                  <a:lnTo>
                    <a:pt x="13102" y="2042"/>
                  </a:lnTo>
                  <a:lnTo>
                    <a:pt x="12896" y="1485"/>
                  </a:lnTo>
                  <a:lnTo>
                    <a:pt x="12781" y="1090"/>
                  </a:lnTo>
                  <a:lnTo>
                    <a:pt x="12667" y="626"/>
                  </a:lnTo>
                  <a:lnTo>
                    <a:pt x="12667" y="278"/>
                  </a:lnTo>
                  <a:lnTo>
                    <a:pt x="12667" y="0"/>
                  </a:lnTo>
                  <a:lnTo>
                    <a:pt x="12163" y="394"/>
                  </a:lnTo>
                  <a:lnTo>
                    <a:pt x="11728" y="974"/>
                  </a:lnTo>
                  <a:lnTo>
                    <a:pt x="11155" y="1601"/>
                  </a:lnTo>
                  <a:lnTo>
                    <a:pt x="10766" y="2390"/>
                  </a:lnTo>
                  <a:lnTo>
                    <a:pt x="10330" y="3109"/>
                  </a:lnTo>
                  <a:lnTo>
                    <a:pt x="10101" y="3898"/>
                  </a:lnTo>
                  <a:lnTo>
                    <a:pt x="9987" y="4524"/>
                  </a:lnTo>
                  <a:lnTo>
                    <a:pt x="10101" y="5220"/>
                  </a:lnTo>
                  <a:lnTo>
                    <a:pt x="10216" y="5823"/>
                  </a:lnTo>
                  <a:lnTo>
                    <a:pt x="10330" y="6403"/>
                  </a:lnTo>
                  <a:lnTo>
                    <a:pt x="10330" y="6914"/>
                  </a:lnTo>
                  <a:lnTo>
                    <a:pt x="10216" y="7471"/>
                  </a:lnTo>
                  <a:lnTo>
                    <a:pt x="10101" y="7935"/>
                  </a:lnTo>
                  <a:lnTo>
                    <a:pt x="9872" y="8329"/>
                  </a:lnTo>
                  <a:lnTo>
                    <a:pt x="9643" y="8654"/>
                  </a:lnTo>
                  <a:lnTo>
                    <a:pt x="9368" y="9002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008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874" name="plant"/>
            <p:cNvSpPr>
              <a:spLocks noEditPoints="1" noChangeArrowheads="1"/>
            </p:cNvSpPr>
            <p:nvPr/>
          </p:nvSpPr>
          <p:spPr bwMode="auto">
            <a:xfrm>
              <a:off x="5329" y="4014"/>
              <a:ext cx="384" cy="21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7088 w 21600"/>
                <a:gd name="T25" fmla="*/ 10080 h 21600"/>
                <a:gd name="T26" fmla="*/ 14569 w 21600"/>
                <a:gd name="T27" fmla="*/ 13577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9368" y="9002"/>
                  </a:moveTo>
                  <a:lnTo>
                    <a:pt x="9254" y="8422"/>
                  </a:lnTo>
                  <a:lnTo>
                    <a:pt x="9139" y="7935"/>
                  </a:lnTo>
                  <a:lnTo>
                    <a:pt x="8819" y="7355"/>
                  </a:lnTo>
                  <a:lnTo>
                    <a:pt x="8475" y="6728"/>
                  </a:lnTo>
                  <a:lnTo>
                    <a:pt x="8040" y="6287"/>
                  </a:lnTo>
                  <a:lnTo>
                    <a:pt x="7421" y="5707"/>
                  </a:lnTo>
                  <a:lnTo>
                    <a:pt x="6574" y="5429"/>
                  </a:lnTo>
                  <a:lnTo>
                    <a:pt x="5452" y="5313"/>
                  </a:lnTo>
                  <a:lnTo>
                    <a:pt x="4856" y="5220"/>
                  </a:lnTo>
                  <a:lnTo>
                    <a:pt x="4169" y="5220"/>
                  </a:lnTo>
                  <a:lnTo>
                    <a:pt x="3665" y="5104"/>
                  </a:lnTo>
                  <a:lnTo>
                    <a:pt x="3001" y="4872"/>
                  </a:lnTo>
                  <a:lnTo>
                    <a:pt x="2497" y="4756"/>
                  </a:lnTo>
                  <a:lnTo>
                    <a:pt x="2062" y="4408"/>
                  </a:lnTo>
                  <a:lnTo>
                    <a:pt x="1603" y="4083"/>
                  </a:lnTo>
                  <a:lnTo>
                    <a:pt x="1283" y="3689"/>
                  </a:lnTo>
                  <a:lnTo>
                    <a:pt x="1283" y="4315"/>
                  </a:lnTo>
                  <a:lnTo>
                    <a:pt x="1489" y="5104"/>
                  </a:lnTo>
                  <a:lnTo>
                    <a:pt x="1832" y="6055"/>
                  </a:lnTo>
                  <a:lnTo>
                    <a:pt x="2382" y="6914"/>
                  </a:lnTo>
                  <a:lnTo>
                    <a:pt x="2680" y="7471"/>
                  </a:lnTo>
                  <a:lnTo>
                    <a:pt x="3115" y="7935"/>
                  </a:lnTo>
                  <a:lnTo>
                    <a:pt x="3573" y="8213"/>
                  </a:lnTo>
                  <a:lnTo>
                    <a:pt x="4077" y="8654"/>
                  </a:lnTo>
                  <a:lnTo>
                    <a:pt x="4627" y="9002"/>
                  </a:lnTo>
                  <a:lnTo>
                    <a:pt x="5245" y="9234"/>
                  </a:lnTo>
                  <a:lnTo>
                    <a:pt x="6024" y="9443"/>
                  </a:lnTo>
                  <a:lnTo>
                    <a:pt x="6757" y="9628"/>
                  </a:lnTo>
                  <a:lnTo>
                    <a:pt x="5177" y="10069"/>
                  </a:lnTo>
                  <a:lnTo>
                    <a:pt x="3963" y="10649"/>
                  </a:lnTo>
                  <a:lnTo>
                    <a:pt x="3344" y="11044"/>
                  </a:lnTo>
                  <a:lnTo>
                    <a:pt x="2886" y="11600"/>
                  </a:lnTo>
                  <a:lnTo>
                    <a:pt x="2497" y="12041"/>
                  </a:lnTo>
                  <a:lnTo>
                    <a:pt x="1947" y="12343"/>
                  </a:lnTo>
                  <a:lnTo>
                    <a:pt x="1168" y="12668"/>
                  </a:lnTo>
                  <a:lnTo>
                    <a:pt x="0" y="12900"/>
                  </a:lnTo>
                  <a:lnTo>
                    <a:pt x="435" y="13248"/>
                  </a:lnTo>
                  <a:lnTo>
                    <a:pt x="779" y="13456"/>
                  </a:lnTo>
                  <a:lnTo>
                    <a:pt x="1283" y="13642"/>
                  </a:lnTo>
                  <a:lnTo>
                    <a:pt x="1718" y="13758"/>
                  </a:lnTo>
                  <a:lnTo>
                    <a:pt x="2680" y="13851"/>
                  </a:lnTo>
                  <a:lnTo>
                    <a:pt x="3573" y="13758"/>
                  </a:lnTo>
                  <a:lnTo>
                    <a:pt x="4512" y="13526"/>
                  </a:lnTo>
                  <a:lnTo>
                    <a:pt x="5360" y="13248"/>
                  </a:lnTo>
                  <a:lnTo>
                    <a:pt x="6139" y="12900"/>
                  </a:lnTo>
                  <a:lnTo>
                    <a:pt x="6757" y="12552"/>
                  </a:lnTo>
                  <a:lnTo>
                    <a:pt x="6459" y="13132"/>
                  </a:lnTo>
                  <a:lnTo>
                    <a:pt x="6139" y="13642"/>
                  </a:lnTo>
                  <a:lnTo>
                    <a:pt x="5910" y="14199"/>
                  </a:lnTo>
                  <a:lnTo>
                    <a:pt x="5681" y="14663"/>
                  </a:lnTo>
                  <a:lnTo>
                    <a:pt x="5681" y="15150"/>
                  </a:lnTo>
                  <a:lnTo>
                    <a:pt x="5681" y="15730"/>
                  </a:lnTo>
                  <a:lnTo>
                    <a:pt x="5681" y="16241"/>
                  </a:lnTo>
                  <a:lnTo>
                    <a:pt x="5795" y="16913"/>
                  </a:lnTo>
                  <a:lnTo>
                    <a:pt x="5910" y="17586"/>
                  </a:lnTo>
                  <a:lnTo>
                    <a:pt x="5910" y="18213"/>
                  </a:lnTo>
                  <a:lnTo>
                    <a:pt x="5795" y="18885"/>
                  </a:lnTo>
                  <a:lnTo>
                    <a:pt x="5566" y="19396"/>
                  </a:lnTo>
                  <a:lnTo>
                    <a:pt x="5245" y="19976"/>
                  </a:lnTo>
                  <a:lnTo>
                    <a:pt x="4971" y="20370"/>
                  </a:lnTo>
                  <a:lnTo>
                    <a:pt x="4512" y="20811"/>
                  </a:lnTo>
                  <a:lnTo>
                    <a:pt x="4077" y="21043"/>
                  </a:lnTo>
                  <a:lnTo>
                    <a:pt x="5177" y="20927"/>
                  </a:lnTo>
                  <a:lnTo>
                    <a:pt x="6253" y="20486"/>
                  </a:lnTo>
                  <a:lnTo>
                    <a:pt x="7421" y="19976"/>
                  </a:lnTo>
                  <a:lnTo>
                    <a:pt x="8361" y="19187"/>
                  </a:lnTo>
                  <a:lnTo>
                    <a:pt x="8819" y="18769"/>
                  </a:lnTo>
                  <a:lnTo>
                    <a:pt x="9139" y="18213"/>
                  </a:lnTo>
                  <a:lnTo>
                    <a:pt x="9437" y="17772"/>
                  </a:lnTo>
                  <a:lnTo>
                    <a:pt x="9643" y="17261"/>
                  </a:lnTo>
                  <a:lnTo>
                    <a:pt x="9872" y="16681"/>
                  </a:lnTo>
                  <a:lnTo>
                    <a:pt x="9872" y="16171"/>
                  </a:lnTo>
                  <a:lnTo>
                    <a:pt x="9872" y="15614"/>
                  </a:lnTo>
                  <a:lnTo>
                    <a:pt x="9758" y="15057"/>
                  </a:lnTo>
                  <a:lnTo>
                    <a:pt x="10216" y="15498"/>
                  </a:lnTo>
                  <a:lnTo>
                    <a:pt x="10537" y="16241"/>
                  </a:lnTo>
                  <a:lnTo>
                    <a:pt x="10834" y="17145"/>
                  </a:lnTo>
                  <a:lnTo>
                    <a:pt x="11041" y="18213"/>
                  </a:lnTo>
                  <a:lnTo>
                    <a:pt x="11155" y="19187"/>
                  </a:lnTo>
                  <a:lnTo>
                    <a:pt x="11155" y="20185"/>
                  </a:lnTo>
                  <a:lnTo>
                    <a:pt x="11155" y="20579"/>
                  </a:lnTo>
                  <a:lnTo>
                    <a:pt x="11041" y="21043"/>
                  </a:lnTo>
                  <a:lnTo>
                    <a:pt x="10926" y="21391"/>
                  </a:lnTo>
                  <a:lnTo>
                    <a:pt x="10766" y="21600"/>
                  </a:lnTo>
                  <a:lnTo>
                    <a:pt x="11499" y="21484"/>
                  </a:lnTo>
                  <a:lnTo>
                    <a:pt x="12323" y="21043"/>
                  </a:lnTo>
                  <a:lnTo>
                    <a:pt x="13102" y="20370"/>
                  </a:lnTo>
                  <a:lnTo>
                    <a:pt x="13606" y="19628"/>
                  </a:lnTo>
                  <a:lnTo>
                    <a:pt x="13950" y="19071"/>
                  </a:lnTo>
                  <a:lnTo>
                    <a:pt x="14064" y="18677"/>
                  </a:lnTo>
                  <a:lnTo>
                    <a:pt x="14179" y="18097"/>
                  </a:lnTo>
                  <a:lnTo>
                    <a:pt x="14293" y="17586"/>
                  </a:lnTo>
                  <a:lnTo>
                    <a:pt x="14179" y="16913"/>
                  </a:lnTo>
                  <a:lnTo>
                    <a:pt x="14064" y="16241"/>
                  </a:lnTo>
                  <a:lnTo>
                    <a:pt x="13835" y="15614"/>
                  </a:lnTo>
                  <a:lnTo>
                    <a:pt x="13560" y="14872"/>
                  </a:lnTo>
                  <a:lnTo>
                    <a:pt x="13950" y="14941"/>
                  </a:lnTo>
                  <a:lnTo>
                    <a:pt x="14408" y="15150"/>
                  </a:lnTo>
                  <a:lnTo>
                    <a:pt x="14843" y="15266"/>
                  </a:lnTo>
                  <a:lnTo>
                    <a:pt x="15232" y="15614"/>
                  </a:lnTo>
                  <a:lnTo>
                    <a:pt x="15576" y="15846"/>
                  </a:lnTo>
                  <a:lnTo>
                    <a:pt x="15897" y="16171"/>
                  </a:lnTo>
                  <a:lnTo>
                    <a:pt x="16126" y="16473"/>
                  </a:lnTo>
                  <a:lnTo>
                    <a:pt x="16240" y="16913"/>
                  </a:lnTo>
                  <a:lnTo>
                    <a:pt x="16515" y="17261"/>
                  </a:lnTo>
                  <a:lnTo>
                    <a:pt x="17088" y="17586"/>
                  </a:lnTo>
                  <a:lnTo>
                    <a:pt x="17798" y="17865"/>
                  </a:lnTo>
                  <a:lnTo>
                    <a:pt x="18576" y="18097"/>
                  </a:lnTo>
                  <a:lnTo>
                    <a:pt x="19424" y="18213"/>
                  </a:lnTo>
                  <a:lnTo>
                    <a:pt x="20317" y="18213"/>
                  </a:lnTo>
                  <a:lnTo>
                    <a:pt x="21050" y="18213"/>
                  </a:lnTo>
                  <a:lnTo>
                    <a:pt x="21600" y="17865"/>
                  </a:lnTo>
                  <a:lnTo>
                    <a:pt x="21165" y="17656"/>
                  </a:lnTo>
                  <a:lnTo>
                    <a:pt x="20592" y="17470"/>
                  </a:lnTo>
                  <a:lnTo>
                    <a:pt x="20088" y="17029"/>
                  </a:lnTo>
                  <a:lnTo>
                    <a:pt x="19653" y="16681"/>
                  </a:lnTo>
                  <a:lnTo>
                    <a:pt x="19195" y="16241"/>
                  </a:lnTo>
                  <a:lnTo>
                    <a:pt x="18920" y="15962"/>
                  </a:lnTo>
                  <a:lnTo>
                    <a:pt x="18576" y="15498"/>
                  </a:lnTo>
                  <a:lnTo>
                    <a:pt x="18576" y="15057"/>
                  </a:lnTo>
                  <a:lnTo>
                    <a:pt x="18485" y="14756"/>
                  </a:lnTo>
                  <a:lnTo>
                    <a:pt x="18256" y="14199"/>
                  </a:lnTo>
                  <a:lnTo>
                    <a:pt x="17912" y="13526"/>
                  </a:lnTo>
                  <a:lnTo>
                    <a:pt x="17523" y="13016"/>
                  </a:lnTo>
                  <a:lnTo>
                    <a:pt x="16973" y="12436"/>
                  </a:lnTo>
                  <a:lnTo>
                    <a:pt x="16355" y="12041"/>
                  </a:lnTo>
                  <a:lnTo>
                    <a:pt x="16011" y="11832"/>
                  </a:lnTo>
                  <a:lnTo>
                    <a:pt x="15690" y="11716"/>
                  </a:lnTo>
                  <a:lnTo>
                    <a:pt x="15232" y="11716"/>
                  </a:lnTo>
                  <a:lnTo>
                    <a:pt x="14843" y="11716"/>
                  </a:lnTo>
                  <a:lnTo>
                    <a:pt x="15461" y="11252"/>
                  </a:lnTo>
                  <a:lnTo>
                    <a:pt x="16126" y="10858"/>
                  </a:lnTo>
                  <a:lnTo>
                    <a:pt x="16973" y="10649"/>
                  </a:lnTo>
                  <a:lnTo>
                    <a:pt x="17798" y="10417"/>
                  </a:lnTo>
                  <a:lnTo>
                    <a:pt x="18806" y="10301"/>
                  </a:lnTo>
                  <a:lnTo>
                    <a:pt x="19653" y="10301"/>
                  </a:lnTo>
                  <a:lnTo>
                    <a:pt x="20478" y="10417"/>
                  </a:lnTo>
                  <a:lnTo>
                    <a:pt x="21256" y="10533"/>
                  </a:lnTo>
                  <a:lnTo>
                    <a:pt x="20707" y="9837"/>
                  </a:lnTo>
                  <a:lnTo>
                    <a:pt x="19859" y="9234"/>
                  </a:lnTo>
                  <a:lnTo>
                    <a:pt x="18806" y="8538"/>
                  </a:lnTo>
                  <a:lnTo>
                    <a:pt x="17637" y="8144"/>
                  </a:lnTo>
                  <a:lnTo>
                    <a:pt x="16973" y="8027"/>
                  </a:lnTo>
                  <a:lnTo>
                    <a:pt x="16355" y="7935"/>
                  </a:lnTo>
                  <a:lnTo>
                    <a:pt x="15805" y="7935"/>
                  </a:lnTo>
                  <a:lnTo>
                    <a:pt x="15118" y="8027"/>
                  </a:lnTo>
                  <a:lnTo>
                    <a:pt x="14614" y="8144"/>
                  </a:lnTo>
                  <a:lnTo>
                    <a:pt x="14064" y="8422"/>
                  </a:lnTo>
                  <a:lnTo>
                    <a:pt x="13606" y="8886"/>
                  </a:lnTo>
                  <a:lnTo>
                    <a:pt x="13217" y="9327"/>
                  </a:lnTo>
                  <a:lnTo>
                    <a:pt x="13606" y="8538"/>
                  </a:lnTo>
                  <a:lnTo>
                    <a:pt x="13950" y="7935"/>
                  </a:lnTo>
                  <a:lnTo>
                    <a:pt x="14293" y="7123"/>
                  </a:lnTo>
                  <a:lnTo>
                    <a:pt x="14499" y="6519"/>
                  </a:lnTo>
                  <a:lnTo>
                    <a:pt x="14614" y="5823"/>
                  </a:lnTo>
                  <a:lnTo>
                    <a:pt x="14614" y="5220"/>
                  </a:lnTo>
                  <a:lnTo>
                    <a:pt x="14408" y="4524"/>
                  </a:lnTo>
                  <a:lnTo>
                    <a:pt x="14064" y="3898"/>
                  </a:lnTo>
                  <a:lnTo>
                    <a:pt x="13606" y="3225"/>
                  </a:lnTo>
                  <a:lnTo>
                    <a:pt x="13331" y="2598"/>
                  </a:lnTo>
                  <a:lnTo>
                    <a:pt x="13102" y="2042"/>
                  </a:lnTo>
                  <a:lnTo>
                    <a:pt x="12896" y="1485"/>
                  </a:lnTo>
                  <a:lnTo>
                    <a:pt x="12781" y="1090"/>
                  </a:lnTo>
                  <a:lnTo>
                    <a:pt x="12667" y="626"/>
                  </a:lnTo>
                  <a:lnTo>
                    <a:pt x="12667" y="278"/>
                  </a:lnTo>
                  <a:lnTo>
                    <a:pt x="12667" y="0"/>
                  </a:lnTo>
                  <a:lnTo>
                    <a:pt x="12163" y="394"/>
                  </a:lnTo>
                  <a:lnTo>
                    <a:pt x="11728" y="974"/>
                  </a:lnTo>
                  <a:lnTo>
                    <a:pt x="11155" y="1601"/>
                  </a:lnTo>
                  <a:lnTo>
                    <a:pt x="10766" y="2390"/>
                  </a:lnTo>
                  <a:lnTo>
                    <a:pt x="10330" y="3109"/>
                  </a:lnTo>
                  <a:lnTo>
                    <a:pt x="10101" y="3898"/>
                  </a:lnTo>
                  <a:lnTo>
                    <a:pt x="9987" y="4524"/>
                  </a:lnTo>
                  <a:lnTo>
                    <a:pt x="10101" y="5220"/>
                  </a:lnTo>
                  <a:lnTo>
                    <a:pt x="10216" y="5823"/>
                  </a:lnTo>
                  <a:lnTo>
                    <a:pt x="10330" y="6403"/>
                  </a:lnTo>
                  <a:lnTo>
                    <a:pt x="10330" y="6914"/>
                  </a:lnTo>
                  <a:lnTo>
                    <a:pt x="10216" y="7471"/>
                  </a:lnTo>
                  <a:lnTo>
                    <a:pt x="10101" y="7935"/>
                  </a:lnTo>
                  <a:lnTo>
                    <a:pt x="9872" y="8329"/>
                  </a:lnTo>
                  <a:lnTo>
                    <a:pt x="9643" y="8654"/>
                  </a:lnTo>
                  <a:lnTo>
                    <a:pt x="9368" y="9002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008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3379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379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3799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33800" name="Picture 19" descr="floral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6153150"/>
            <a:ext cx="685800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1" name="Picture 19" descr="floral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53150"/>
            <a:ext cx="685800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0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3803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380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3805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3806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3807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3808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3809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3810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3811" name="Rectangle 2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Times New Roman" pitchFamily="18" charset="0"/>
            </a:endParaRPr>
          </a:p>
        </p:txBody>
      </p:sp>
      <p:grpSp>
        <p:nvGrpSpPr>
          <p:cNvPr id="6" name="Group 57"/>
          <p:cNvGrpSpPr>
            <a:grpSpLocks/>
          </p:cNvGrpSpPr>
          <p:nvPr/>
        </p:nvGrpSpPr>
        <p:grpSpPr bwMode="auto">
          <a:xfrm>
            <a:off x="0" y="214313"/>
            <a:ext cx="1717675" cy="587375"/>
            <a:chOff x="0" y="857232"/>
            <a:chExt cx="1717166" cy="587250"/>
          </a:xfrm>
        </p:grpSpPr>
        <p:pic>
          <p:nvPicPr>
            <p:cNvPr id="33869" name="Picture 14" descr="!dk8_1la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0" y="857232"/>
              <a:ext cx="1126435" cy="587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870" name="Picture 55" descr="ROSE1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928662" y="928670"/>
              <a:ext cx="788504" cy="3428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3813" name="Picture 13" descr="!hp8ls2l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0"/>
            <a:ext cx="2238375" cy="80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97"/>
          <p:cNvGrpSpPr>
            <a:grpSpLocks/>
          </p:cNvGrpSpPr>
          <p:nvPr/>
        </p:nvGrpSpPr>
        <p:grpSpPr bwMode="auto">
          <a:xfrm>
            <a:off x="3657600" y="533400"/>
            <a:ext cx="3956050" cy="2039937"/>
            <a:chOff x="3557120" y="2115922"/>
            <a:chExt cx="5185478" cy="2512776"/>
          </a:xfrm>
        </p:grpSpPr>
        <p:grpSp>
          <p:nvGrpSpPr>
            <p:cNvPr id="8" name="Group 75"/>
            <p:cNvGrpSpPr>
              <a:grpSpLocks/>
            </p:cNvGrpSpPr>
            <p:nvPr/>
          </p:nvGrpSpPr>
          <p:grpSpPr bwMode="auto">
            <a:xfrm>
              <a:off x="3557120" y="2115922"/>
              <a:ext cx="2904066" cy="2500330"/>
              <a:chOff x="3557120" y="2115922"/>
              <a:chExt cx="2904066" cy="2500330"/>
            </a:xfrm>
          </p:grpSpPr>
          <p:grpSp>
            <p:nvGrpSpPr>
              <p:cNvPr id="9" name="Group 62"/>
              <p:cNvGrpSpPr>
                <a:grpSpLocks/>
              </p:cNvGrpSpPr>
              <p:nvPr/>
            </p:nvGrpSpPr>
            <p:grpSpPr bwMode="auto">
              <a:xfrm>
                <a:off x="3786182" y="2500306"/>
                <a:ext cx="2428892" cy="1714513"/>
                <a:chOff x="3286116" y="2500306"/>
                <a:chExt cx="2428892" cy="1714513"/>
              </a:xfrm>
            </p:grpSpPr>
            <p:sp>
              <p:nvSpPr>
                <p:cNvPr id="51" name="Isosceles Triangle 50"/>
                <p:cNvSpPr/>
                <p:nvPr/>
              </p:nvSpPr>
              <p:spPr>
                <a:xfrm>
                  <a:off x="3285947" y="2501149"/>
                  <a:ext cx="2436677" cy="1720812"/>
                </a:xfrm>
                <a:prstGeom prst="triangle">
                  <a:avLst>
                    <a:gd name="adj" fmla="val 23850"/>
                  </a:avLst>
                </a:prstGeom>
                <a:no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800">
                    <a:solidFill>
                      <a:srgbClr val="FFFFFF"/>
                    </a:solidFill>
                  </a:endParaRPr>
                </a:p>
              </p:txBody>
            </p:sp>
            <p:cxnSp>
              <p:nvCxnSpPr>
                <p:cNvPr id="59" name="Straight Connector 58"/>
                <p:cNvCxnSpPr>
                  <a:stCxn id="51" idx="0"/>
                </p:cNvCxnSpPr>
                <p:nvPr/>
              </p:nvCxnSpPr>
              <p:spPr>
                <a:xfrm rot="16200000" flipH="1">
                  <a:off x="3180890" y="3186763"/>
                  <a:ext cx="1720812" cy="349583"/>
                </a:xfrm>
                <a:prstGeom prst="line">
                  <a:avLst/>
                </a:prstGeom>
                <a:ln w="2222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64" name="Rectangle 63"/>
              <p:cNvSpPr/>
              <p:nvPr/>
            </p:nvSpPr>
            <p:spPr>
              <a:xfrm>
                <a:off x="4056524" y="2115922"/>
                <a:ext cx="642983" cy="5006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24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A</a:t>
                </a:r>
              </a:p>
            </p:txBody>
          </p:sp>
          <p:sp>
            <p:nvSpPr>
              <p:cNvPr id="65" name="Rectangle 64"/>
              <p:cNvSpPr/>
              <p:nvPr/>
            </p:nvSpPr>
            <p:spPr>
              <a:xfrm>
                <a:off x="3557120" y="4116365"/>
                <a:ext cx="642983" cy="5006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24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B</a:t>
                </a:r>
              </a:p>
            </p:txBody>
          </p:sp>
          <p:sp>
            <p:nvSpPr>
              <p:cNvPr id="66" name="Rectangle 65"/>
              <p:cNvSpPr/>
              <p:nvPr/>
            </p:nvSpPr>
            <p:spPr>
              <a:xfrm>
                <a:off x="5819005" y="4114410"/>
                <a:ext cx="642982" cy="5006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24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C</a:t>
                </a:r>
              </a:p>
            </p:txBody>
          </p:sp>
          <p:sp>
            <p:nvSpPr>
              <p:cNvPr id="67" name="Rectangle 66"/>
              <p:cNvSpPr/>
              <p:nvPr/>
            </p:nvSpPr>
            <p:spPr>
              <a:xfrm>
                <a:off x="4387380" y="4114410"/>
                <a:ext cx="642982" cy="5006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24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D</a:t>
                </a:r>
              </a:p>
            </p:txBody>
          </p:sp>
          <p:sp>
            <p:nvSpPr>
              <p:cNvPr id="72" name="Rectangle 71"/>
              <p:cNvSpPr/>
              <p:nvPr/>
            </p:nvSpPr>
            <p:spPr>
              <a:xfrm>
                <a:off x="4029474" y="2571545"/>
                <a:ext cx="642982" cy="5006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20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</a:p>
            </p:txBody>
          </p:sp>
          <p:sp>
            <p:nvSpPr>
              <p:cNvPr id="74" name="Rectangle 73"/>
              <p:cNvSpPr/>
              <p:nvPr/>
            </p:nvSpPr>
            <p:spPr>
              <a:xfrm>
                <a:off x="4229235" y="2557858"/>
                <a:ext cx="642982" cy="49864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20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</a:p>
            </p:txBody>
          </p:sp>
        </p:grpSp>
        <p:grpSp>
          <p:nvGrpSpPr>
            <p:cNvPr id="10" name="Group 76"/>
            <p:cNvGrpSpPr>
              <a:grpSpLocks/>
            </p:cNvGrpSpPr>
            <p:nvPr/>
          </p:nvGrpSpPr>
          <p:grpSpPr bwMode="auto">
            <a:xfrm>
              <a:off x="6360252" y="2456062"/>
              <a:ext cx="2382346" cy="2172636"/>
              <a:chOff x="6360252" y="2456062"/>
              <a:chExt cx="2382346" cy="2172636"/>
            </a:xfrm>
          </p:grpSpPr>
          <p:grpSp>
            <p:nvGrpSpPr>
              <p:cNvPr id="11" name="Group 61"/>
              <p:cNvGrpSpPr>
                <a:grpSpLocks/>
              </p:cNvGrpSpPr>
              <p:nvPr/>
            </p:nvGrpSpPr>
            <p:grpSpPr bwMode="auto">
              <a:xfrm>
                <a:off x="6557516" y="2855194"/>
                <a:ext cx="1943574" cy="1374372"/>
                <a:chOff x="6286512" y="2855194"/>
                <a:chExt cx="1943574" cy="1374372"/>
              </a:xfrm>
            </p:grpSpPr>
            <p:sp>
              <p:nvSpPr>
                <p:cNvPr id="52" name="Isosceles Triangle 51"/>
                <p:cNvSpPr/>
                <p:nvPr/>
              </p:nvSpPr>
              <p:spPr>
                <a:xfrm>
                  <a:off x="6286701" y="2857043"/>
                  <a:ext cx="1943514" cy="1372739"/>
                </a:xfrm>
                <a:prstGeom prst="triangle">
                  <a:avLst>
                    <a:gd name="adj" fmla="val 23850"/>
                  </a:avLst>
                </a:prstGeom>
                <a:no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800">
                    <a:solidFill>
                      <a:srgbClr val="FFFFFF"/>
                    </a:solidFill>
                  </a:endParaRPr>
                </a:p>
              </p:txBody>
            </p:sp>
            <p:cxnSp>
              <p:nvCxnSpPr>
                <p:cNvPr id="60" name="Straight Connector 59"/>
                <p:cNvCxnSpPr/>
                <p:nvPr/>
              </p:nvCxnSpPr>
              <p:spPr>
                <a:xfrm rot="16200000" flipH="1">
                  <a:off x="6200219" y="3413924"/>
                  <a:ext cx="1359050" cy="241379"/>
                </a:xfrm>
                <a:prstGeom prst="line">
                  <a:avLst/>
                </a:prstGeom>
                <a:ln w="2222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68" name="Rectangle 67"/>
              <p:cNvSpPr/>
              <p:nvPr/>
            </p:nvSpPr>
            <p:spPr>
              <a:xfrm>
                <a:off x="6757467" y="2456173"/>
                <a:ext cx="642983" cy="5006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24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A’</a:t>
                </a:r>
              </a:p>
            </p:txBody>
          </p:sp>
          <p:sp>
            <p:nvSpPr>
              <p:cNvPr id="69" name="Rectangle 68"/>
              <p:cNvSpPr/>
              <p:nvPr/>
            </p:nvSpPr>
            <p:spPr>
              <a:xfrm>
                <a:off x="6360025" y="4128098"/>
                <a:ext cx="642982" cy="5006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24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B’</a:t>
                </a:r>
              </a:p>
            </p:txBody>
          </p:sp>
          <p:sp>
            <p:nvSpPr>
              <p:cNvPr id="70" name="Rectangle 69"/>
              <p:cNvSpPr/>
              <p:nvPr/>
            </p:nvSpPr>
            <p:spPr>
              <a:xfrm>
                <a:off x="8099616" y="4128098"/>
                <a:ext cx="642982" cy="5006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24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C’</a:t>
                </a:r>
              </a:p>
            </p:txBody>
          </p:sp>
          <p:sp>
            <p:nvSpPr>
              <p:cNvPr id="71" name="Rectangle 70"/>
              <p:cNvSpPr/>
              <p:nvPr/>
            </p:nvSpPr>
            <p:spPr>
              <a:xfrm>
                <a:off x="7021736" y="4128098"/>
                <a:ext cx="749106" cy="5006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24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D’</a:t>
                </a:r>
              </a:p>
            </p:txBody>
          </p:sp>
          <p:sp>
            <p:nvSpPr>
              <p:cNvPr id="73" name="Rectangle 72"/>
              <p:cNvSpPr/>
              <p:nvPr/>
            </p:nvSpPr>
            <p:spPr>
              <a:xfrm>
                <a:off x="6684638" y="2941129"/>
                <a:ext cx="642982" cy="5006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20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</a:p>
            </p:txBody>
          </p:sp>
          <p:sp>
            <p:nvSpPr>
              <p:cNvPr id="75" name="Rectangle 74"/>
              <p:cNvSpPr/>
              <p:nvPr/>
            </p:nvSpPr>
            <p:spPr>
              <a:xfrm>
                <a:off x="6896885" y="2941129"/>
                <a:ext cx="642982" cy="5006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20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</a:p>
            </p:txBody>
          </p:sp>
        </p:grpSp>
      </p:grpSp>
      <p:sp>
        <p:nvSpPr>
          <p:cNvPr id="3381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381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3817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3818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3819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3820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3821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382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3823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382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3825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3826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3827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3828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3829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3830" name="Rectangle 2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3831" name="Rectangle 2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3832" name="Rectangle 2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3833" name="Rectangle 3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Times New Roman" pitchFamily="18" charset="0"/>
            </a:endParaRPr>
          </a:p>
        </p:txBody>
      </p:sp>
      <p:grpSp>
        <p:nvGrpSpPr>
          <p:cNvPr id="12" name="Group 117"/>
          <p:cNvGrpSpPr>
            <a:grpSpLocks/>
          </p:cNvGrpSpPr>
          <p:nvPr/>
        </p:nvGrpSpPr>
        <p:grpSpPr bwMode="auto">
          <a:xfrm>
            <a:off x="42863" y="2819400"/>
            <a:ext cx="7500937" cy="3357563"/>
            <a:chOff x="472362" y="3462338"/>
            <a:chExt cx="7500990" cy="3357586"/>
          </a:xfrm>
        </p:grpSpPr>
        <p:grpSp>
          <p:nvGrpSpPr>
            <p:cNvPr id="13" name="Group 114"/>
            <p:cNvGrpSpPr>
              <a:grpSpLocks/>
            </p:cNvGrpSpPr>
            <p:nvPr/>
          </p:nvGrpSpPr>
          <p:grpSpPr bwMode="auto">
            <a:xfrm>
              <a:off x="2852723" y="5101570"/>
              <a:ext cx="589597" cy="423334"/>
              <a:chOff x="2510281" y="5153365"/>
              <a:chExt cx="589597" cy="423334"/>
            </a:xfrm>
          </p:grpSpPr>
          <p:pic>
            <p:nvPicPr>
              <p:cNvPr id="33847" name="Picture 19"/>
              <p:cNvPicPr>
                <a:picLocks noChangeAspect="1" noChangeArrowheads="1"/>
              </p:cNvPicPr>
              <p:nvPr/>
            </p:nvPicPr>
            <p:blipFill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09378" y="5175265"/>
                <a:ext cx="190500" cy="3968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3848" name="Picture 17"/>
              <p:cNvPicPr>
                <a:picLocks noChangeAspect="1" noChangeArrowheads="1"/>
              </p:cNvPicPr>
              <p:nvPr/>
            </p:nvPicPr>
            <p:blipFill>
              <a:blip r:embed="rId8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10281" y="5153365"/>
                <a:ext cx="266700" cy="4233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4" name="Group 116"/>
            <p:cNvGrpSpPr>
              <a:grpSpLocks/>
            </p:cNvGrpSpPr>
            <p:nvPr/>
          </p:nvGrpSpPr>
          <p:grpSpPr bwMode="auto">
            <a:xfrm>
              <a:off x="472362" y="3462338"/>
              <a:ext cx="7500990" cy="3357586"/>
              <a:chOff x="287310" y="3530939"/>
              <a:chExt cx="5286412" cy="3071834"/>
            </a:xfrm>
          </p:grpSpPr>
          <p:grpSp>
            <p:nvGrpSpPr>
              <p:cNvPr id="15" name="Group 111"/>
              <p:cNvGrpSpPr>
                <a:grpSpLocks/>
              </p:cNvGrpSpPr>
              <p:nvPr/>
            </p:nvGrpSpPr>
            <p:grpSpPr bwMode="auto">
              <a:xfrm>
                <a:off x="287310" y="3530939"/>
                <a:ext cx="5286412" cy="3071834"/>
                <a:chOff x="287310" y="3530939"/>
                <a:chExt cx="5286412" cy="3071834"/>
              </a:xfrm>
            </p:grpSpPr>
            <p:sp>
              <p:nvSpPr>
                <p:cNvPr id="95" name="Rectangle 94"/>
                <p:cNvSpPr/>
                <p:nvPr/>
              </p:nvSpPr>
              <p:spPr>
                <a:xfrm>
                  <a:off x="287310" y="3530939"/>
                  <a:ext cx="5286412" cy="3071834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sz="2400" dirty="0" err="1">
                      <a:solidFill>
                        <a:srgbClr val="990000"/>
                      </a:solidFill>
                      <a:latin typeface="Times New Roman" pitchFamily="18" charset="0"/>
                      <a:cs typeface="Times New Roman" pitchFamily="18" charset="0"/>
                      <a:sym typeface="Symbol"/>
                    </a:rPr>
                    <a:t>Xét</a:t>
                  </a:r>
                  <a:r>
                    <a:rPr lang="en-US" sz="2400" dirty="0">
                      <a:solidFill>
                        <a:srgbClr val="990000"/>
                      </a:solidFill>
                      <a:latin typeface="Times New Roman" pitchFamily="18" charset="0"/>
                      <a:cs typeface="Times New Roman" pitchFamily="18" charset="0"/>
                      <a:sym typeface="Symbol"/>
                    </a:rPr>
                    <a:t> </a:t>
                  </a:r>
                  <a:r>
                    <a:rPr lang="en-US" sz="2400">
                      <a:solidFill>
                        <a:srgbClr val="990000"/>
                      </a:solidFill>
                      <a:latin typeface="Times New Roman" pitchFamily="18" charset="0"/>
                      <a:cs typeface="Times New Roman" pitchFamily="18" charset="0"/>
                      <a:sym typeface="Symbol"/>
                    </a:rPr>
                    <a:t></a:t>
                  </a:r>
                  <a:r>
                    <a:rPr lang="en-US" sz="2400">
                      <a:solidFill>
                        <a:srgbClr val="990000"/>
                      </a:solidFill>
                      <a:latin typeface="Times New Roman" pitchFamily="18" charset="0"/>
                      <a:cs typeface="Times New Roman" pitchFamily="18" charset="0"/>
                    </a:rPr>
                    <a:t>A’B’D’ </a:t>
                  </a:r>
                  <a:r>
                    <a:rPr lang="en-US" sz="2400" dirty="0" err="1">
                      <a:solidFill>
                        <a:srgbClr val="990000"/>
                      </a:solidFill>
                      <a:latin typeface="Times New Roman" pitchFamily="18" charset="0"/>
                      <a:cs typeface="Times New Roman" pitchFamily="18" charset="0"/>
                    </a:rPr>
                    <a:t>và</a:t>
                  </a:r>
                  <a:r>
                    <a:rPr lang="en-US" sz="2400" dirty="0">
                      <a:solidFill>
                        <a:srgbClr val="990000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400">
                      <a:solidFill>
                        <a:srgbClr val="990000"/>
                      </a:solidFill>
                      <a:latin typeface="Times New Roman" pitchFamily="18" charset="0"/>
                      <a:cs typeface="Times New Roman" pitchFamily="18" charset="0"/>
                      <a:sym typeface="Symbol"/>
                    </a:rPr>
                    <a:t></a:t>
                  </a:r>
                  <a:r>
                    <a:rPr lang="en-US" sz="2400">
                      <a:solidFill>
                        <a:srgbClr val="990000"/>
                      </a:solidFill>
                      <a:latin typeface="Times New Roman" pitchFamily="18" charset="0"/>
                      <a:cs typeface="Times New Roman" pitchFamily="18" charset="0"/>
                    </a:rPr>
                    <a:t>ABD </a:t>
                  </a:r>
                  <a:r>
                    <a:rPr lang="en-US" sz="2400" dirty="0" err="1">
                      <a:solidFill>
                        <a:srgbClr val="990000"/>
                      </a:solidFill>
                      <a:latin typeface="Times New Roman" pitchFamily="18" charset="0"/>
                      <a:cs typeface="Times New Roman" pitchFamily="18" charset="0"/>
                    </a:rPr>
                    <a:t>có</a:t>
                  </a:r>
                  <a:r>
                    <a:rPr lang="en-US" sz="2400" dirty="0">
                      <a:solidFill>
                        <a:srgbClr val="990000"/>
                      </a:solidFill>
                      <a:latin typeface="Times New Roman" pitchFamily="18" charset="0"/>
                      <a:cs typeface="Times New Roman" pitchFamily="18" charset="0"/>
                    </a:rPr>
                    <a:t>:</a:t>
                  </a:r>
                </a:p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 dirty="0">
                    <a:solidFill>
                      <a:srgbClr val="99000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sz="2400" dirty="0">
                      <a:solidFill>
                        <a:srgbClr val="990000"/>
                      </a:solidFill>
                      <a:latin typeface="Times New Roman" pitchFamily="18" charset="0"/>
                      <a:cs typeface="Times New Roman" pitchFamily="18" charset="0"/>
                    </a:rPr>
                    <a:t>        </a:t>
                  </a:r>
                  <a:r>
                    <a:rPr lang="en-US" sz="2400">
                      <a:solidFill>
                        <a:srgbClr val="990000"/>
                      </a:solidFill>
                      <a:latin typeface="Times New Roman" pitchFamily="18" charset="0"/>
                      <a:cs typeface="Times New Roman" pitchFamily="18" charset="0"/>
                    </a:rPr>
                    <a:t>=    </a:t>
                  </a:r>
                  <a:r>
                    <a:rPr lang="en-US" sz="2400" baseline="-25000">
                      <a:solidFill>
                        <a:srgbClr val="990000"/>
                      </a:solidFill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r>
                    <a:rPr lang="en-US" sz="2400">
                      <a:solidFill>
                        <a:srgbClr val="990000"/>
                      </a:solidFill>
                      <a:latin typeface="Times New Roman" pitchFamily="18" charset="0"/>
                      <a:cs typeface="Times New Roman" pitchFamily="18" charset="0"/>
                    </a:rPr>
                    <a:t>=      </a:t>
                  </a:r>
                  <a:r>
                    <a:rPr lang="en-US" sz="2400" dirty="0">
                      <a:solidFill>
                        <a:srgbClr val="990000"/>
                      </a:solidFill>
                      <a:latin typeface="Times New Roman" pitchFamily="18" charset="0"/>
                      <a:cs typeface="Times New Roman" pitchFamily="18" charset="0"/>
                    </a:rPr>
                    <a:t>=     .</a:t>
                  </a:r>
                </a:p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 dirty="0">
                    <a:solidFill>
                      <a:srgbClr val="99000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sz="2400">
                      <a:solidFill>
                        <a:srgbClr val="990000"/>
                      </a:solidFill>
                      <a:latin typeface="Times New Roman" pitchFamily="18" charset="0"/>
                      <a:cs typeface="Times New Roman" pitchFamily="18" charset="0"/>
                    </a:rPr>
                    <a:t>      =    </a:t>
                  </a:r>
                  <a:r>
                    <a:rPr lang="en-US" sz="2400" dirty="0">
                      <a:solidFill>
                        <a:srgbClr val="990000"/>
                      </a:solidFill>
                      <a:latin typeface="Times New Roman" pitchFamily="18" charset="0"/>
                      <a:cs typeface="Times New Roman" pitchFamily="18" charset="0"/>
                    </a:rPr>
                    <a:t>(</a:t>
                  </a:r>
                  <a:r>
                    <a:rPr lang="en-US" sz="2400" dirty="0" err="1">
                      <a:solidFill>
                        <a:srgbClr val="990000"/>
                      </a:solidFill>
                      <a:latin typeface="Times New Roman" pitchFamily="18" charset="0"/>
                      <a:cs typeface="Times New Roman" pitchFamily="18" charset="0"/>
                    </a:rPr>
                    <a:t>chứng</a:t>
                  </a:r>
                  <a:r>
                    <a:rPr lang="en-US" sz="2400" dirty="0">
                      <a:solidFill>
                        <a:srgbClr val="990000"/>
                      </a:solidFill>
                      <a:latin typeface="Times New Roman" pitchFamily="18" charset="0"/>
                      <a:cs typeface="Times New Roman" pitchFamily="18" charset="0"/>
                    </a:rPr>
                    <a:t> minh </a:t>
                  </a:r>
                  <a:r>
                    <a:rPr lang="en-US" sz="2400" err="1">
                      <a:solidFill>
                        <a:srgbClr val="990000"/>
                      </a:solidFill>
                      <a:latin typeface="Times New Roman" pitchFamily="18" charset="0"/>
                      <a:cs typeface="Times New Roman" pitchFamily="18" charset="0"/>
                    </a:rPr>
                    <a:t>trên</a:t>
                  </a:r>
                  <a:r>
                    <a:rPr lang="en-US" sz="2400">
                      <a:solidFill>
                        <a:srgbClr val="990000"/>
                      </a:solidFill>
                      <a:latin typeface="Times New Roman" pitchFamily="18" charset="0"/>
                      <a:cs typeface="Times New Roman" pitchFamily="18" charset="0"/>
                    </a:rPr>
                    <a:t>)</a:t>
                  </a:r>
                </a:p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990000"/>
                    </a:solidFill>
                    <a:latin typeface="Times New Roman" pitchFamily="18" charset="0"/>
                    <a:cs typeface="Times New Roman" pitchFamily="18" charset="0"/>
                    <a:sym typeface="Symbol"/>
                  </a:endParaRPr>
                </a:p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sz="2400">
                      <a:solidFill>
                        <a:srgbClr val="990000"/>
                      </a:solidFill>
                      <a:latin typeface="Times New Roman" pitchFamily="18" charset="0"/>
                      <a:cs typeface="Times New Roman" pitchFamily="18" charset="0"/>
                      <a:sym typeface="Symbol"/>
                    </a:rPr>
                    <a:t> </a:t>
                  </a:r>
                  <a:r>
                    <a:rPr lang="en-US" sz="2400">
                      <a:solidFill>
                        <a:srgbClr val="990000"/>
                      </a:solidFill>
                      <a:latin typeface="Times New Roman" pitchFamily="18" charset="0"/>
                      <a:cs typeface="Times New Roman" pitchFamily="18" charset="0"/>
                    </a:rPr>
                    <a:t>A’B’D’     </a:t>
                  </a:r>
                  <a:r>
                    <a:rPr lang="en-US" sz="2400">
                      <a:solidFill>
                        <a:srgbClr val="990000"/>
                      </a:solidFill>
                      <a:latin typeface="Times New Roman" pitchFamily="18" charset="0"/>
                      <a:cs typeface="Times New Roman" pitchFamily="18" charset="0"/>
                      <a:sym typeface="Symbol"/>
                    </a:rPr>
                    <a:t></a:t>
                  </a:r>
                  <a:r>
                    <a:rPr lang="en-US" sz="2400">
                      <a:solidFill>
                        <a:srgbClr val="990000"/>
                      </a:solidFill>
                      <a:latin typeface="Times New Roman" pitchFamily="18" charset="0"/>
                      <a:cs typeface="Times New Roman" pitchFamily="18" charset="0"/>
                    </a:rPr>
                    <a:t>ABD (g – g) </a:t>
                  </a:r>
                  <a:r>
                    <a:rPr lang="en-US" sz="2400">
                      <a:solidFill>
                        <a:srgbClr val="990000"/>
                      </a:solidFill>
                      <a:latin typeface="Times New Roman" pitchFamily="18" charset="0"/>
                      <a:cs typeface="Times New Roman" pitchFamily="18" charset="0"/>
                      <a:sym typeface="Symbol"/>
                    </a:rPr>
                    <a:t>       </a:t>
                  </a:r>
                  <a:endParaRPr lang="en-US" sz="2400">
                    <a:solidFill>
                      <a:srgbClr val="99000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 dirty="0">
                    <a:solidFill>
                      <a:srgbClr val="99000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grpSp>
              <p:nvGrpSpPr>
                <p:cNvPr id="16" name="Group 110"/>
                <p:cNvGrpSpPr>
                  <a:grpSpLocks/>
                </p:cNvGrpSpPr>
                <p:nvPr/>
              </p:nvGrpSpPr>
              <p:grpSpPr bwMode="auto">
                <a:xfrm>
                  <a:off x="2233415" y="4115647"/>
                  <a:ext cx="1406511" cy="844860"/>
                  <a:chOff x="2233415" y="4943407"/>
                  <a:chExt cx="1406511" cy="844860"/>
                </a:xfrm>
              </p:grpSpPr>
              <p:pic>
                <p:nvPicPr>
                  <p:cNvPr id="33843" name="Picture 23"/>
                  <p:cNvPicPr>
                    <a:picLocks noChangeAspect="1" noChangeArrowheads="1"/>
                  </p:cNvPicPr>
                  <p:nvPr/>
                </p:nvPicPr>
                <p:blipFill>
                  <a:blip r:embed="rId9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233415" y="5146851"/>
                    <a:ext cx="222174" cy="46672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33844" name="Picture 15"/>
                  <p:cNvPicPr>
                    <a:picLocks noChangeAspect="1" noChangeArrowheads="1"/>
                  </p:cNvPicPr>
                  <p:nvPr/>
                </p:nvPicPr>
                <p:blipFill>
                  <a:blip r:embed="rId10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706471" y="5182920"/>
                    <a:ext cx="127907" cy="39687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33845" name="Picture 25"/>
                  <p:cNvPicPr>
                    <a:picLocks noChangeAspect="1" noChangeArrowheads="1"/>
                  </p:cNvPicPr>
                  <p:nvPr/>
                </p:nvPicPr>
                <p:blipFill>
                  <a:blip r:embed="rId11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052387" y="4959592"/>
                    <a:ext cx="201387" cy="82867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33846" name="Picture 29"/>
                  <p:cNvPicPr>
                    <a:picLocks noChangeAspect="1" noChangeArrowheads="1"/>
                  </p:cNvPicPr>
                  <p:nvPr/>
                </p:nvPicPr>
                <p:blipFill>
                  <a:blip r:embed="rId12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518445" y="4943407"/>
                    <a:ext cx="121481" cy="80010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</p:grpSp>
          <p:pic>
            <p:nvPicPr>
              <p:cNvPr id="33840" name="Picture 1"/>
              <p:cNvPicPr>
                <a:picLocks noChangeAspect="1" noChangeArrowheads="1"/>
              </p:cNvPicPr>
              <p:nvPr/>
            </p:nvPicPr>
            <p:blipFill>
              <a:blip r:embed="rId1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52075" y="5770548"/>
                <a:ext cx="228600" cy="4095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33835" name="Rectangle 3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Times New Roman" pitchFamily="18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/>
        </p:nvGraphicFramePr>
        <p:xfrm>
          <a:off x="5862638" y="5022850"/>
          <a:ext cx="2667000" cy="696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104900" imgH="393700" progId="">
                  <p:embed/>
                </p:oleObj>
              </mc:Choice>
              <mc:Fallback>
                <p:oleObj name="Equation" r:id="rId14" imgW="1104900" imgH="39370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2638" y="5022850"/>
                        <a:ext cx="2667000" cy="6969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/>
          <p:nvPr/>
        </p:nvSpPr>
        <p:spPr>
          <a:xfrm>
            <a:off x="342900" y="5646003"/>
            <a:ext cx="819392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Times New Roman" pitchFamily="18" charset="0"/>
              </a:rPr>
              <a:t>Khi hai tam giác đồng dạng với nhau thì </a:t>
            </a:r>
            <a:r>
              <a:rPr lang="en-US" sz="2400" b="1">
                <a:solidFill>
                  <a:srgbClr val="0070C0"/>
                </a:solidFill>
                <a:latin typeface="Times New Roman" pitchFamily="18" charset="0"/>
              </a:rPr>
              <a:t>tỉ số hai đường phân giác </a:t>
            </a:r>
            <a:r>
              <a:rPr lang="en-US" sz="2400" b="1">
                <a:solidFill>
                  <a:srgbClr val="FF0000"/>
                </a:solidFill>
                <a:latin typeface="Times New Roman" pitchFamily="18" charset="0"/>
              </a:rPr>
              <a:t>tương ứng  và </a:t>
            </a:r>
            <a:r>
              <a:rPr lang="en-US" sz="2400" b="1">
                <a:solidFill>
                  <a:srgbClr val="0070C0"/>
                </a:solidFill>
                <a:latin typeface="Times New Roman" pitchFamily="18" charset="0"/>
              </a:rPr>
              <a:t>tỉ số đồng dạng </a:t>
            </a:r>
            <a:r>
              <a:rPr lang="en-US" sz="2400" b="1">
                <a:solidFill>
                  <a:srgbClr val="FF0000"/>
                </a:solidFill>
                <a:latin typeface="Times New Roman" pitchFamily="18" charset="0"/>
              </a:rPr>
              <a:t>của chúng như thế nào ?</a:t>
            </a:r>
            <a:endParaRPr lang="en-US" sz="2400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9396454"/>
      </p:ext>
    </p:extLst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68313" y="1225550"/>
            <a:ext cx="8424862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Nếu hai tam giác đồng dạng thì: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+) Tỉ số hai đường trung tuyến </a:t>
            </a:r>
            <a:r>
              <a:rPr lang="en-US" sz="3200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tương ứng </a:t>
            </a:r>
            <a:r>
              <a:rPr lang="en-US" sz="3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bằng tỉ số đồng dạng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+) Tỉ số hai đường phân giác </a:t>
            </a:r>
            <a:r>
              <a:rPr lang="en-US" sz="3200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tương ứng </a:t>
            </a:r>
            <a:r>
              <a:rPr lang="en-US" sz="3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bằng tỉ số đồng dạng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+) Tỉ số chu vi của hai tam giác đó bằng tỉ số đồng dạng.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vi-VN" sz="320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3834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5" name="Freeform 3"/>
          <p:cNvSpPr>
            <a:spLocks/>
          </p:cNvSpPr>
          <p:nvPr/>
        </p:nvSpPr>
        <p:spPr bwMode="auto">
          <a:xfrm rot="-5159628" flipH="1" flipV="1">
            <a:off x="3928306" y="-113507"/>
            <a:ext cx="590551" cy="2830512"/>
          </a:xfrm>
          <a:custGeom>
            <a:avLst/>
            <a:gdLst>
              <a:gd name="T0" fmla="*/ 0 w 2217"/>
              <a:gd name="T1" fmla="*/ 2752506 h 1016"/>
              <a:gd name="T2" fmla="*/ 534612 w 2217"/>
              <a:gd name="T3" fmla="*/ 2429337 h 1016"/>
              <a:gd name="T4" fmla="*/ 335098 w 2217"/>
              <a:gd name="T5" fmla="*/ 342670 h 1016"/>
              <a:gd name="T6" fmla="*/ 303399 w 2217"/>
              <a:gd name="T7" fmla="*/ 367744 h 1016"/>
              <a:gd name="T8" fmla="*/ 510372 w 2217"/>
              <a:gd name="T9" fmla="*/ 2354117 h 1016"/>
              <a:gd name="T10" fmla="*/ 0 w 2217"/>
              <a:gd name="T11" fmla="*/ 2752506 h 101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217" h="1016">
                <a:moveTo>
                  <a:pt x="0" y="988"/>
                </a:moveTo>
                <a:cubicBezTo>
                  <a:pt x="27" y="991"/>
                  <a:pt x="1797" y="1016"/>
                  <a:pt x="2007" y="872"/>
                </a:cubicBezTo>
                <a:cubicBezTo>
                  <a:pt x="2217" y="728"/>
                  <a:pt x="1403" y="246"/>
                  <a:pt x="1258" y="123"/>
                </a:cubicBezTo>
                <a:cubicBezTo>
                  <a:pt x="1113" y="0"/>
                  <a:pt x="1029" y="12"/>
                  <a:pt x="1139" y="132"/>
                </a:cubicBezTo>
                <a:cubicBezTo>
                  <a:pt x="1249" y="252"/>
                  <a:pt x="2106" y="702"/>
                  <a:pt x="1916" y="845"/>
                </a:cubicBezTo>
                <a:cubicBezTo>
                  <a:pt x="1726" y="988"/>
                  <a:pt x="399" y="958"/>
                  <a:pt x="0" y="988"/>
                </a:cubicBezTo>
                <a:close/>
              </a:path>
            </a:pathLst>
          </a:custGeom>
          <a:solidFill>
            <a:schemeClr val="hlink"/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66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5476" name="Text Box 4"/>
          <p:cNvSpPr txBox="1">
            <a:spLocks noChangeArrowheads="1"/>
          </p:cNvSpPr>
          <p:nvPr/>
        </p:nvSpPr>
        <p:spPr bwMode="auto">
          <a:xfrm>
            <a:off x="3352800" y="1050950"/>
            <a:ext cx="2362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rgbClr val="6600CC"/>
                </a:solidFill>
                <a:latin typeface=".VnTime" pitchFamily="34" charset="0"/>
              </a:defRPr>
            </a:lvl1pPr>
            <a:lvl2pPr marL="742950" indent="-285750">
              <a:defRPr sz="1600">
                <a:solidFill>
                  <a:srgbClr val="6600CC"/>
                </a:solidFill>
                <a:latin typeface=".VnTime" pitchFamily="34" charset="0"/>
              </a:defRPr>
            </a:lvl2pPr>
            <a:lvl3pPr marL="1143000" indent="-228600">
              <a:defRPr sz="1600">
                <a:solidFill>
                  <a:srgbClr val="6600CC"/>
                </a:solidFill>
                <a:latin typeface=".VnTime" pitchFamily="34" charset="0"/>
              </a:defRPr>
            </a:lvl3pPr>
            <a:lvl4pPr marL="1600200" indent="-228600">
              <a:defRPr sz="1600">
                <a:solidFill>
                  <a:srgbClr val="6600CC"/>
                </a:solidFill>
                <a:latin typeface=".VnTime" pitchFamily="34" charset="0"/>
              </a:defRPr>
            </a:lvl4pPr>
            <a:lvl5pPr marL="2057400" indent="-228600">
              <a:defRPr sz="1600">
                <a:solidFill>
                  <a:srgbClr val="6600CC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6600CC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6600CC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6600CC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6600CC"/>
                </a:solidFill>
                <a:latin typeface=".VnTime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Cạnh-cạnh-cạnh</a:t>
            </a:r>
          </a:p>
        </p:txBody>
      </p:sp>
      <p:grpSp>
        <p:nvGrpSpPr>
          <p:cNvPr id="3" name="Group 21"/>
          <p:cNvGrpSpPr>
            <a:grpSpLocks/>
          </p:cNvGrpSpPr>
          <p:nvPr/>
        </p:nvGrpSpPr>
        <p:grpSpPr bwMode="auto">
          <a:xfrm>
            <a:off x="1447800" y="533401"/>
            <a:ext cx="1828800" cy="1985963"/>
            <a:chOff x="912" y="336"/>
            <a:chExt cx="1152" cy="1251"/>
          </a:xfrm>
        </p:grpSpPr>
        <p:sp>
          <p:nvSpPr>
            <p:cNvPr id="12323" name="Freeform 5"/>
            <p:cNvSpPr>
              <a:spLocks/>
            </p:cNvSpPr>
            <p:nvPr/>
          </p:nvSpPr>
          <p:spPr bwMode="auto">
            <a:xfrm rot="8424524" flipH="1" flipV="1">
              <a:off x="912" y="729"/>
              <a:ext cx="1152" cy="663"/>
            </a:xfrm>
            <a:custGeom>
              <a:avLst/>
              <a:gdLst>
                <a:gd name="T0" fmla="*/ 1152 w 1121"/>
                <a:gd name="T1" fmla="*/ 198 h 849"/>
                <a:gd name="T2" fmla="*/ 683 w 1121"/>
                <a:gd name="T3" fmla="*/ 48 h 849"/>
                <a:gd name="T4" fmla="*/ 67 w 1121"/>
                <a:gd name="T5" fmla="*/ 485 h 849"/>
                <a:gd name="T6" fmla="*/ 283 w 1121"/>
                <a:gd name="T7" fmla="*/ 604 h 849"/>
                <a:gd name="T8" fmla="*/ 840 w 1121"/>
                <a:gd name="T9" fmla="*/ 129 h 849"/>
                <a:gd name="T10" fmla="*/ 1152 w 1121"/>
                <a:gd name="T11" fmla="*/ 198 h 84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21" h="849">
                  <a:moveTo>
                    <a:pt x="1121" y="253"/>
                  </a:moveTo>
                  <a:cubicBezTo>
                    <a:pt x="1113" y="205"/>
                    <a:pt x="841" y="0"/>
                    <a:pt x="665" y="61"/>
                  </a:cubicBezTo>
                  <a:cubicBezTo>
                    <a:pt x="489" y="122"/>
                    <a:pt x="130" y="502"/>
                    <a:pt x="65" y="621"/>
                  </a:cubicBezTo>
                  <a:cubicBezTo>
                    <a:pt x="0" y="740"/>
                    <a:pt x="150" y="849"/>
                    <a:pt x="275" y="773"/>
                  </a:cubicBezTo>
                  <a:cubicBezTo>
                    <a:pt x="400" y="697"/>
                    <a:pt x="676" y="252"/>
                    <a:pt x="817" y="165"/>
                  </a:cubicBezTo>
                  <a:cubicBezTo>
                    <a:pt x="958" y="78"/>
                    <a:pt x="1058" y="235"/>
                    <a:pt x="1121" y="253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324" name="Text Box 6"/>
            <p:cNvSpPr txBox="1">
              <a:spLocks noChangeArrowheads="1"/>
            </p:cNvSpPr>
            <p:nvPr/>
          </p:nvSpPr>
          <p:spPr bwMode="auto">
            <a:xfrm rot="6460386" flipH="1" flipV="1">
              <a:off x="796" y="818"/>
              <a:ext cx="125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rgbClr val="6600CC"/>
                  </a:solidFill>
                  <a:latin typeface=".VnTime" pitchFamily="34" charset="0"/>
                </a:defRPr>
              </a:lvl1pPr>
              <a:lvl2pPr marL="742950" indent="-285750">
                <a:defRPr sz="1600">
                  <a:solidFill>
                    <a:srgbClr val="6600CC"/>
                  </a:solidFill>
                  <a:latin typeface=".VnTime" pitchFamily="34" charset="0"/>
                </a:defRPr>
              </a:lvl2pPr>
              <a:lvl3pPr marL="1143000" indent="-228600">
                <a:defRPr sz="1600">
                  <a:solidFill>
                    <a:srgbClr val="6600CC"/>
                  </a:solidFill>
                  <a:latin typeface=".VnTime" pitchFamily="34" charset="0"/>
                </a:defRPr>
              </a:lvl3pPr>
              <a:lvl4pPr marL="1600200" indent="-228600">
                <a:defRPr sz="1600">
                  <a:solidFill>
                    <a:srgbClr val="6600CC"/>
                  </a:solidFill>
                  <a:latin typeface=".VnTime" pitchFamily="34" charset="0"/>
                </a:defRPr>
              </a:lvl4pPr>
              <a:lvl5pPr marL="2057400" indent="-228600">
                <a:defRPr sz="1600">
                  <a:solidFill>
                    <a:srgbClr val="6600CC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6600CC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6600CC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6600CC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6600CC"/>
                  </a:solidFill>
                  <a:latin typeface=".VnTime" pitchFamily="34" charset="0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sz="2400" b="1">
                  <a:solidFill>
                    <a:srgbClr val="1A10A0"/>
                  </a:solidFill>
                  <a:latin typeface="Times New Roman" pitchFamily="18" charset="0"/>
                  <a:cs typeface="Times New Roman" pitchFamily="18" charset="0"/>
                </a:rPr>
                <a:t>T.HỢP I</a:t>
              </a:r>
            </a:p>
          </p:txBody>
        </p:sp>
      </p:grpSp>
      <p:grpSp>
        <p:nvGrpSpPr>
          <p:cNvPr id="4" name="Group 51"/>
          <p:cNvGrpSpPr>
            <a:grpSpLocks/>
          </p:cNvGrpSpPr>
          <p:nvPr/>
        </p:nvGrpSpPr>
        <p:grpSpPr bwMode="auto">
          <a:xfrm>
            <a:off x="1343039" y="3962425"/>
            <a:ext cx="1954213" cy="1174751"/>
            <a:chOff x="846" y="2496"/>
            <a:chExt cx="1231" cy="740"/>
          </a:xfrm>
        </p:grpSpPr>
        <p:sp>
          <p:nvSpPr>
            <p:cNvPr id="12321" name="Freeform 7"/>
            <p:cNvSpPr>
              <a:spLocks/>
            </p:cNvSpPr>
            <p:nvPr/>
          </p:nvSpPr>
          <p:spPr bwMode="auto">
            <a:xfrm rot="20938209" flipV="1">
              <a:off x="864" y="2496"/>
              <a:ext cx="1213" cy="740"/>
            </a:xfrm>
            <a:custGeom>
              <a:avLst/>
              <a:gdLst>
                <a:gd name="T0" fmla="*/ 1213 w 1121"/>
                <a:gd name="T1" fmla="*/ 221 h 849"/>
                <a:gd name="T2" fmla="*/ 720 w 1121"/>
                <a:gd name="T3" fmla="*/ 53 h 849"/>
                <a:gd name="T4" fmla="*/ 70 w 1121"/>
                <a:gd name="T5" fmla="*/ 541 h 849"/>
                <a:gd name="T6" fmla="*/ 298 w 1121"/>
                <a:gd name="T7" fmla="*/ 674 h 849"/>
                <a:gd name="T8" fmla="*/ 884 w 1121"/>
                <a:gd name="T9" fmla="*/ 144 h 849"/>
                <a:gd name="T10" fmla="*/ 1213 w 1121"/>
                <a:gd name="T11" fmla="*/ 221 h 84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21" h="849">
                  <a:moveTo>
                    <a:pt x="1121" y="253"/>
                  </a:moveTo>
                  <a:cubicBezTo>
                    <a:pt x="1113" y="205"/>
                    <a:pt x="841" y="0"/>
                    <a:pt x="665" y="61"/>
                  </a:cubicBezTo>
                  <a:cubicBezTo>
                    <a:pt x="489" y="122"/>
                    <a:pt x="130" y="502"/>
                    <a:pt x="65" y="621"/>
                  </a:cubicBezTo>
                  <a:cubicBezTo>
                    <a:pt x="0" y="740"/>
                    <a:pt x="150" y="849"/>
                    <a:pt x="275" y="773"/>
                  </a:cubicBezTo>
                  <a:cubicBezTo>
                    <a:pt x="400" y="697"/>
                    <a:pt x="676" y="252"/>
                    <a:pt x="817" y="165"/>
                  </a:cubicBezTo>
                  <a:cubicBezTo>
                    <a:pt x="958" y="78"/>
                    <a:pt x="1058" y="235"/>
                    <a:pt x="1121" y="253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322" name="Text Box 8"/>
            <p:cNvSpPr txBox="1">
              <a:spLocks noChangeArrowheads="1"/>
            </p:cNvSpPr>
            <p:nvPr/>
          </p:nvSpPr>
          <p:spPr bwMode="auto">
            <a:xfrm rot="1749811">
              <a:off x="846" y="2813"/>
              <a:ext cx="1139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rgbClr val="6600CC"/>
                  </a:solidFill>
                  <a:latin typeface=".VnTime" pitchFamily="34" charset="0"/>
                </a:defRPr>
              </a:lvl1pPr>
              <a:lvl2pPr marL="742950" indent="-285750">
                <a:defRPr sz="1600">
                  <a:solidFill>
                    <a:srgbClr val="6600CC"/>
                  </a:solidFill>
                  <a:latin typeface=".VnTime" pitchFamily="34" charset="0"/>
                </a:defRPr>
              </a:lvl2pPr>
              <a:lvl3pPr marL="1143000" indent="-228600">
                <a:defRPr sz="1600">
                  <a:solidFill>
                    <a:srgbClr val="6600CC"/>
                  </a:solidFill>
                  <a:latin typeface=".VnTime" pitchFamily="34" charset="0"/>
                </a:defRPr>
              </a:lvl3pPr>
              <a:lvl4pPr marL="1600200" indent="-228600">
                <a:defRPr sz="1600">
                  <a:solidFill>
                    <a:srgbClr val="6600CC"/>
                  </a:solidFill>
                  <a:latin typeface=".VnTime" pitchFamily="34" charset="0"/>
                </a:defRPr>
              </a:lvl4pPr>
              <a:lvl5pPr marL="2057400" indent="-228600">
                <a:defRPr sz="1600">
                  <a:solidFill>
                    <a:srgbClr val="6600CC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6600CC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6600CC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6600CC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6600CC"/>
                  </a:solidFill>
                  <a:latin typeface=".VnTime" pitchFamily="34" charset="0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sz="2400" b="1">
                  <a:solidFill>
                    <a:srgbClr val="1A10A0"/>
                  </a:solidFill>
                  <a:latin typeface="Times New Roman" pitchFamily="18" charset="0"/>
                  <a:cs typeface="Times New Roman" pitchFamily="18" charset="0"/>
                </a:rPr>
                <a:t>T.HỢP III</a:t>
              </a:r>
            </a:p>
          </p:txBody>
        </p:sp>
      </p:grpSp>
      <p:grpSp>
        <p:nvGrpSpPr>
          <p:cNvPr id="5" name="Group 49"/>
          <p:cNvGrpSpPr>
            <a:grpSpLocks/>
          </p:cNvGrpSpPr>
          <p:nvPr/>
        </p:nvGrpSpPr>
        <p:grpSpPr bwMode="auto">
          <a:xfrm>
            <a:off x="2530475" y="2662264"/>
            <a:ext cx="3487738" cy="1176337"/>
            <a:chOff x="1594" y="1677"/>
            <a:chExt cx="2197" cy="741"/>
          </a:xfrm>
        </p:grpSpPr>
        <p:sp>
          <p:nvSpPr>
            <p:cNvPr id="12319" name="Freeform 9"/>
            <p:cNvSpPr>
              <a:spLocks/>
            </p:cNvSpPr>
            <p:nvPr/>
          </p:nvSpPr>
          <p:spPr bwMode="auto">
            <a:xfrm rot="2946196" flipV="1">
              <a:off x="1662" y="1609"/>
              <a:ext cx="741" cy="878"/>
            </a:xfrm>
            <a:custGeom>
              <a:avLst/>
              <a:gdLst>
                <a:gd name="T0" fmla="*/ 625 w 783"/>
                <a:gd name="T1" fmla="*/ 801 h 1160"/>
                <a:gd name="T2" fmla="*/ 675 w 783"/>
                <a:gd name="T3" fmla="*/ 609 h 1160"/>
                <a:gd name="T4" fmla="*/ 228 w 783"/>
                <a:gd name="T5" fmla="*/ 64 h 1160"/>
                <a:gd name="T6" fmla="*/ 55 w 783"/>
                <a:gd name="T7" fmla="*/ 220 h 1160"/>
                <a:gd name="T8" fmla="*/ 556 w 783"/>
                <a:gd name="T9" fmla="*/ 722 h 1160"/>
                <a:gd name="T10" fmla="*/ 438 w 783"/>
                <a:gd name="T11" fmla="*/ 865 h 1160"/>
                <a:gd name="T12" fmla="*/ 625 w 783"/>
                <a:gd name="T13" fmla="*/ 801 h 116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83" h="1160">
                  <a:moveTo>
                    <a:pt x="660" y="1058"/>
                  </a:moveTo>
                  <a:cubicBezTo>
                    <a:pt x="670" y="1014"/>
                    <a:pt x="783" y="967"/>
                    <a:pt x="713" y="805"/>
                  </a:cubicBezTo>
                  <a:cubicBezTo>
                    <a:pt x="643" y="644"/>
                    <a:pt x="350" y="172"/>
                    <a:pt x="241" y="85"/>
                  </a:cubicBezTo>
                  <a:cubicBezTo>
                    <a:pt x="131" y="0"/>
                    <a:pt x="0" y="146"/>
                    <a:pt x="58" y="291"/>
                  </a:cubicBezTo>
                  <a:cubicBezTo>
                    <a:pt x="116" y="435"/>
                    <a:pt x="520" y="812"/>
                    <a:pt x="587" y="954"/>
                  </a:cubicBezTo>
                  <a:cubicBezTo>
                    <a:pt x="654" y="1096"/>
                    <a:pt x="451" y="1126"/>
                    <a:pt x="463" y="1143"/>
                  </a:cubicBezTo>
                  <a:cubicBezTo>
                    <a:pt x="475" y="1160"/>
                    <a:pt x="619" y="1076"/>
                    <a:pt x="660" y="1058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320" name="Text Box 10"/>
            <p:cNvSpPr txBox="1">
              <a:spLocks noChangeArrowheads="1"/>
            </p:cNvSpPr>
            <p:nvPr/>
          </p:nvSpPr>
          <p:spPr bwMode="auto">
            <a:xfrm rot="10813299" flipV="1">
              <a:off x="1629" y="1943"/>
              <a:ext cx="2162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rgbClr val="6600CC"/>
                  </a:solidFill>
                  <a:latin typeface=".VnTime" pitchFamily="34" charset="0"/>
                </a:defRPr>
              </a:lvl1pPr>
              <a:lvl2pPr marL="742950" indent="-285750">
                <a:defRPr sz="1600">
                  <a:solidFill>
                    <a:srgbClr val="6600CC"/>
                  </a:solidFill>
                  <a:latin typeface=".VnTime" pitchFamily="34" charset="0"/>
                </a:defRPr>
              </a:lvl2pPr>
              <a:lvl3pPr marL="1143000" indent="-228600">
                <a:defRPr sz="1600">
                  <a:solidFill>
                    <a:srgbClr val="6600CC"/>
                  </a:solidFill>
                  <a:latin typeface=".VnTime" pitchFamily="34" charset="0"/>
                </a:defRPr>
              </a:lvl3pPr>
              <a:lvl4pPr marL="1600200" indent="-228600">
                <a:defRPr sz="1600">
                  <a:solidFill>
                    <a:srgbClr val="6600CC"/>
                  </a:solidFill>
                  <a:latin typeface=".VnTime" pitchFamily="34" charset="0"/>
                </a:defRPr>
              </a:lvl4pPr>
              <a:lvl5pPr marL="2057400" indent="-228600">
                <a:defRPr sz="1600">
                  <a:solidFill>
                    <a:srgbClr val="6600CC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6600CC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6600CC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6600CC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6600CC"/>
                  </a:solidFill>
                  <a:latin typeface=".VnTime" pitchFamily="34" charset="0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sz="2400" b="1">
                  <a:solidFill>
                    <a:srgbClr val="1A10A0"/>
                  </a:solidFill>
                  <a:latin typeface="Times New Roman" pitchFamily="18" charset="0"/>
                  <a:cs typeface="Times New Roman" pitchFamily="18" charset="0"/>
                </a:rPr>
                <a:t>T.HỢP II</a:t>
              </a:r>
            </a:p>
          </p:txBody>
        </p:sp>
      </p:grpSp>
      <p:sp>
        <p:nvSpPr>
          <p:cNvPr id="105483" name="Text Box 11"/>
          <p:cNvSpPr txBox="1">
            <a:spLocks noChangeArrowheads="1"/>
          </p:cNvSpPr>
          <p:nvPr/>
        </p:nvSpPr>
        <p:spPr bwMode="auto">
          <a:xfrm>
            <a:off x="3886200" y="2286025"/>
            <a:ext cx="2057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rgbClr val="6600CC"/>
                </a:solidFill>
                <a:latin typeface=".VnTime" pitchFamily="34" charset="0"/>
              </a:defRPr>
            </a:lvl1pPr>
            <a:lvl2pPr marL="742950" indent="-285750">
              <a:defRPr sz="1600">
                <a:solidFill>
                  <a:srgbClr val="6600CC"/>
                </a:solidFill>
                <a:latin typeface=".VnTime" pitchFamily="34" charset="0"/>
              </a:defRPr>
            </a:lvl2pPr>
            <a:lvl3pPr marL="1143000" indent="-228600">
              <a:defRPr sz="1600">
                <a:solidFill>
                  <a:srgbClr val="6600CC"/>
                </a:solidFill>
                <a:latin typeface=".VnTime" pitchFamily="34" charset="0"/>
              </a:defRPr>
            </a:lvl3pPr>
            <a:lvl4pPr marL="1600200" indent="-228600">
              <a:defRPr sz="1600">
                <a:solidFill>
                  <a:srgbClr val="6600CC"/>
                </a:solidFill>
                <a:latin typeface=".VnTime" pitchFamily="34" charset="0"/>
              </a:defRPr>
            </a:lvl4pPr>
            <a:lvl5pPr marL="2057400" indent="-228600">
              <a:defRPr sz="1600">
                <a:solidFill>
                  <a:srgbClr val="6600CC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6600CC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6600CC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6600CC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6600CC"/>
                </a:solidFill>
                <a:latin typeface=".VnTime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Cạnh-góc-cạnh</a:t>
            </a:r>
            <a:endParaRPr lang="en-US" sz="2400" b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96" name="Text Box 12"/>
          <p:cNvSpPr txBox="1">
            <a:spLocks noChangeArrowheads="1"/>
          </p:cNvSpPr>
          <p:nvPr/>
        </p:nvSpPr>
        <p:spPr bwMode="auto">
          <a:xfrm rot="-840308">
            <a:off x="2819400" y="5361956"/>
            <a:ext cx="91598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rgbClr val="6600CC"/>
                </a:solidFill>
                <a:latin typeface=".VnTime" pitchFamily="34" charset="0"/>
              </a:defRPr>
            </a:lvl1pPr>
            <a:lvl2pPr marL="742950" indent="-285750">
              <a:defRPr sz="1600">
                <a:solidFill>
                  <a:srgbClr val="6600CC"/>
                </a:solidFill>
                <a:latin typeface=".VnTime" pitchFamily="34" charset="0"/>
              </a:defRPr>
            </a:lvl2pPr>
            <a:lvl3pPr marL="1143000" indent="-228600">
              <a:defRPr sz="1600">
                <a:solidFill>
                  <a:srgbClr val="6600CC"/>
                </a:solidFill>
                <a:latin typeface=".VnTime" pitchFamily="34" charset="0"/>
              </a:defRPr>
            </a:lvl3pPr>
            <a:lvl4pPr marL="1600200" indent="-228600">
              <a:defRPr sz="1600">
                <a:solidFill>
                  <a:srgbClr val="6600CC"/>
                </a:solidFill>
                <a:latin typeface=".VnTime" pitchFamily="34" charset="0"/>
              </a:defRPr>
            </a:lvl4pPr>
            <a:lvl5pPr marL="2057400" indent="-228600">
              <a:defRPr sz="1600">
                <a:solidFill>
                  <a:srgbClr val="6600CC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6600CC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6600CC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6600CC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6600CC"/>
                </a:solidFill>
                <a:latin typeface=".VnTime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05485" name="Freeform 13"/>
          <p:cNvSpPr>
            <a:spLocks/>
          </p:cNvSpPr>
          <p:nvPr/>
        </p:nvSpPr>
        <p:spPr bwMode="auto">
          <a:xfrm rot="5181955">
            <a:off x="4627578" y="1736727"/>
            <a:ext cx="327025" cy="2209800"/>
          </a:xfrm>
          <a:custGeom>
            <a:avLst/>
            <a:gdLst>
              <a:gd name="T0" fmla="*/ 327025 w 2418"/>
              <a:gd name="T1" fmla="*/ 2029408 h 1078"/>
              <a:gd name="T2" fmla="*/ 27455 w 2418"/>
              <a:gd name="T3" fmla="*/ 1914613 h 1078"/>
              <a:gd name="T4" fmla="*/ 162701 w 2418"/>
              <a:gd name="T5" fmla="*/ 260338 h 1078"/>
              <a:gd name="T6" fmla="*/ 177037 w 2418"/>
              <a:gd name="T7" fmla="*/ 354634 h 1078"/>
              <a:gd name="T8" fmla="*/ 41115 w 2418"/>
              <a:gd name="T9" fmla="*/ 1838767 h 1078"/>
              <a:gd name="T10" fmla="*/ 327025 w 2418"/>
              <a:gd name="T11" fmla="*/ 2029408 h 107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418" h="1078">
                <a:moveTo>
                  <a:pt x="2418" y="990"/>
                </a:moveTo>
                <a:cubicBezTo>
                  <a:pt x="2385" y="1010"/>
                  <a:pt x="406" y="1078"/>
                  <a:pt x="203" y="934"/>
                </a:cubicBezTo>
                <a:cubicBezTo>
                  <a:pt x="0" y="790"/>
                  <a:pt x="1019" y="254"/>
                  <a:pt x="1203" y="127"/>
                </a:cubicBezTo>
                <a:cubicBezTo>
                  <a:pt x="1387" y="0"/>
                  <a:pt x="1459" y="45"/>
                  <a:pt x="1309" y="173"/>
                </a:cubicBezTo>
                <a:cubicBezTo>
                  <a:pt x="1159" y="301"/>
                  <a:pt x="119" y="761"/>
                  <a:pt x="304" y="897"/>
                </a:cubicBezTo>
                <a:cubicBezTo>
                  <a:pt x="489" y="1033"/>
                  <a:pt x="1978" y="971"/>
                  <a:pt x="2418" y="990"/>
                </a:cubicBezTo>
                <a:close/>
              </a:path>
            </a:pathLst>
          </a:custGeom>
          <a:solidFill>
            <a:schemeClr val="hlink"/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66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5486" name="Text Box 14"/>
          <p:cNvSpPr txBox="1">
            <a:spLocks noChangeArrowheads="1"/>
          </p:cNvSpPr>
          <p:nvPr/>
        </p:nvSpPr>
        <p:spPr bwMode="auto">
          <a:xfrm>
            <a:off x="3810000" y="4724418"/>
            <a:ext cx="1371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rgbClr val="6600CC"/>
                </a:solidFill>
                <a:latin typeface=".VnTime" pitchFamily="34" charset="0"/>
              </a:defRPr>
            </a:lvl1pPr>
            <a:lvl2pPr marL="742950" indent="-285750">
              <a:defRPr sz="1600">
                <a:solidFill>
                  <a:srgbClr val="6600CC"/>
                </a:solidFill>
                <a:latin typeface=".VnTime" pitchFamily="34" charset="0"/>
              </a:defRPr>
            </a:lvl2pPr>
            <a:lvl3pPr marL="1143000" indent="-228600">
              <a:defRPr sz="1600">
                <a:solidFill>
                  <a:srgbClr val="6600CC"/>
                </a:solidFill>
                <a:latin typeface=".VnTime" pitchFamily="34" charset="0"/>
              </a:defRPr>
            </a:lvl3pPr>
            <a:lvl4pPr marL="1600200" indent="-228600">
              <a:defRPr sz="1600">
                <a:solidFill>
                  <a:srgbClr val="6600CC"/>
                </a:solidFill>
                <a:latin typeface=".VnTime" pitchFamily="34" charset="0"/>
              </a:defRPr>
            </a:lvl4pPr>
            <a:lvl5pPr marL="2057400" indent="-228600">
              <a:defRPr sz="1600">
                <a:solidFill>
                  <a:srgbClr val="6600CC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6600CC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6600CC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6600CC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6600CC"/>
                </a:solidFill>
                <a:latin typeface=".VnTime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Góc-góc</a:t>
            </a:r>
          </a:p>
        </p:txBody>
      </p:sp>
      <p:sp>
        <p:nvSpPr>
          <p:cNvPr id="105487" name="Freeform 15"/>
          <p:cNvSpPr>
            <a:spLocks/>
          </p:cNvSpPr>
          <p:nvPr/>
        </p:nvSpPr>
        <p:spPr bwMode="auto">
          <a:xfrm>
            <a:off x="3216313" y="4572000"/>
            <a:ext cx="2422525" cy="827088"/>
          </a:xfrm>
          <a:custGeom>
            <a:avLst/>
            <a:gdLst>
              <a:gd name="T0" fmla="*/ 2419733 w 2603"/>
              <a:gd name="T1" fmla="*/ 625475 h 521"/>
              <a:gd name="T2" fmla="*/ 649605 w 2603"/>
              <a:gd name="T3" fmla="*/ 741363 h 521"/>
              <a:gd name="T4" fmla="*/ 69800 w 2603"/>
              <a:gd name="T5" fmla="*/ 107950 h 521"/>
              <a:gd name="T6" fmla="*/ 231736 w 2603"/>
              <a:gd name="T7" fmla="*/ 95250 h 521"/>
              <a:gd name="T8" fmla="*/ 667288 w 2603"/>
              <a:gd name="T9" fmla="*/ 609600 h 521"/>
              <a:gd name="T10" fmla="*/ 2419733 w 2603"/>
              <a:gd name="T11" fmla="*/ 625475 h 52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603" h="521">
                <a:moveTo>
                  <a:pt x="2600" y="394"/>
                </a:moveTo>
                <a:cubicBezTo>
                  <a:pt x="2597" y="408"/>
                  <a:pt x="1119" y="521"/>
                  <a:pt x="698" y="467"/>
                </a:cubicBezTo>
                <a:cubicBezTo>
                  <a:pt x="277" y="413"/>
                  <a:pt x="150" y="136"/>
                  <a:pt x="75" y="68"/>
                </a:cubicBezTo>
                <a:cubicBezTo>
                  <a:pt x="0" y="0"/>
                  <a:pt x="142" y="7"/>
                  <a:pt x="249" y="60"/>
                </a:cubicBezTo>
                <a:cubicBezTo>
                  <a:pt x="356" y="113"/>
                  <a:pt x="325" y="328"/>
                  <a:pt x="717" y="384"/>
                </a:cubicBezTo>
                <a:cubicBezTo>
                  <a:pt x="1109" y="440"/>
                  <a:pt x="2603" y="380"/>
                  <a:pt x="2600" y="394"/>
                </a:cubicBezTo>
                <a:close/>
              </a:path>
            </a:pathLst>
          </a:custGeom>
          <a:solidFill>
            <a:schemeClr val="hlink"/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66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Group 16"/>
          <p:cNvGrpSpPr>
            <a:grpSpLocks/>
          </p:cNvGrpSpPr>
          <p:nvPr/>
        </p:nvGrpSpPr>
        <p:grpSpPr bwMode="auto">
          <a:xfrm>
            <a:off x="228600" y="2362200"/>
            <a:ext cx="2438400" cy="1828800"/>
            <a:chOff x="2160" y="1680"/>
            <a:chExt cx="1536" cy="1152"/>
          </a:xfrm>
        </p:grpSpPr>
        <p:sp>
          <p:nvSpPr>
            <p:cNvPr id="12317" name="Oval 17"/>
            <p:cNvSpPr>
              <a:spLocks noChangeArrowheads="1"/>
            </p:cNvSpPr>
            <p:nvPr/>
          </p:nvSpPr>
          <p:spPr bwMode="auto">
            <a:xfrm>
              <a:off x="2204" y="1728"/>
              <a:ext cx="1448" cy="1097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 b="1">
                  <a:solidFill>
                    <a:srgbClr val="FE1F08"/>
                  </a:solidFill>
                  <a:latin typeface="Times New Roman" pitchFamily="18" charset="0"/>
                  <a:cs typeface="Times New Roman" pitchFamily="18" charset="0"/>
                </a:rPr>
                <a:t>HAI TAM 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 b="1">
                  <a:solidFill>
                    <a:srgbClr val="FE1F08"/>
                  </a:solidFill>
                  <a:latin typeface="Times New Roman" pitchFamily="18" charset="0"/>
                  <a:cs typeface="Times New Roman" pitchFamily="18" charset="0"/>
                </a:rPr>
                <a:t>GIÁC 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 b="1">
                  <a:solidFill>
                    <a:srgbClr val="FE1F08"/>
                  </a:solidFill>
                  <a:latin typeface="Times New Roman" pitchFamily="18" charset="0"/>
                  <a:cs typeface="Times New Roman" pitchFamily="18" charset="0"/>
                </a:rPr>
                <a:t>ĐỒNG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 b="1">
                  <a:solidFill>
                    <a:srgbClr val="FE1F08"/>
                  </a:solidFill>
                  <a:latin typeface="Times New Roman" pitchFamily="18" charset="0"/>
                  <a:cs typeface="Times New Roman" pitchFamily="18" charset="0"/>
                </a:rPr>
                <a:t> DẠNG</a:t>
              </a:r>
            </a:p>
          </p:txBody>
        </p:sp>
        <p:sp>
          <p:nvSpPr>
            <p:cNvPr id="12318" name="AutoShape 18"/>
            <p:cNvSpPr>
              <a:spLocks noChangeArrowheads="1"/>
            </p:cNvSpPr>
            <p:nvPr/>
          </p:nvSpPr>
          <p:spPr bwMode="auto">
            <a:xfrm>
              <a:off x="2160" y="1680"/>
              <a:ext cx="1536" cy="1152"/>
            </a:xfrm>
            <a:custGeom>
              <a:avLst/>
              <a:gdLst>
                <a:gd name="T0" fmla="*/ 768 w 21600"/>
                <a:gd name="T1" fmla="*/ 0 h 21600"/>
                <a:gd name="T2" fmla="*/ 225 w 21600"/>
                <a:gd name="T3" fmla="*/ 169 h 21600"/>
                <a:gd name="T4" fmla="*/ 0 w 21600"/>
                <a:gd name="T5" fmla="*/ 576 h 21600"/>
                <a:gd name="T6" fmla="*/ 225 w 21600"/>
                <a:gd name="T7" fmla="*/ 983 h 21600"/>
                <a:gd name="T8" fmla="*/ 768 w 21600"/>
                <a:gd name="T9" fmla="*/ 1152 h 21600"/>
                <a:gd name="T10" fmla="*/ 1311 w 21600"/>
                <a:gd name="T11" fmla="*/ 983 h 21600"/>
                <a:gd name="T12" fmla="*/ 1536 w 21600"/>
                <a:gd name="T13" fmla="*/ 576 h 21600"/>
                <a:gd name="T14" fmla="*/ 1311 w 21600"/>
                <a:gd name="T15" fmla="*/ 169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64 w 21600"/>
                <a:gd name="T25" fmla="*/ 3169 h 21600"/>
                <a:gd name="T26" fmla="*/ 18436 w 21600"/>
                <a:gd name="T27" fmla="*/ 18431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758" y="10800"/>
                  </a:moveTo>
                  <a:cubicBezTo>
                    <a:pt x="758" y="16346"/>
                    <a:pt x="5254" y="20842"/>
                    <a:pt x="10800" y="20842"/>
                  </a:cubicBezTo>
                  <a:cubicBezTo>
                    <a:pt x="16346" y="20842"/>
                    <a:pt x="20842" y="16346"/>
                    <a:pt x="20842" y="10800"/>
                  </a:cubicBezTo>
                  <a:cubicBezTo>
                    <a:pt x="20842" y="5254"/>
                    <a:pt x="16346" y="758"/>
                    <a:pt x="10800" y="758"/>
                  </a:cubicBezTo>
                  <a:cubicBezTo>
                    <a:pt x="5254" y="758"/>
                    <a:pt x="758" y="5254"/>
                    <a:pt x="758" y="1080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05491" name="Text Box 19"/>
          <p:cNvSpPr txBox="1">
            <a:spLocks noChangeArrowheads="1"/>
          </p:cNvSpPr>
          <p:nvPr/>
        </p:nvSpPr>
        <p:spPr bwMode="auto">
          <a:xfrm>
            <a:off x="838200" y="114325"/>
            <a:ext cx="7848600" cy="461665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rgbClr val="6600CC"/>
                </a:solidFill>
                <a:latin typeface=".VnTime" pitchFamily="34" charset="0"/>
              </a:defRPr>
            </a:lvl1pPr>
            <a:lvl2pPr marL="742950" indent="-285750">
              <a:defRPr sz="1600">
                <a:solidFill>
                  <a:srgbClr val="6600CC"/>
                </a:solidFill>
                <a:latin typeface=".VnTime" pitchFamily="34" charset="0"/>
              </a:defRPr>
            </a:lvl2pPr>
            <a:lvl3pPr marL="1143000" indent="-228600">
              <a:defRPr sz="1600">
                <a:solidFill>
                  <a:srgbClr val="6600CC"/>
                </a:solidFill>
                <a:latin typeface=".VnTime" pitchFamily="34" charset="0"/>
              </a:defRPr>
            </a:lvl3pPr>
            <a:lvl4pPr marL="1600200" indent="-228600">
              <a:defRPr sz="1600">
                <a:solidFill>
                  <a:srgbClr val="6600CC"/>
                </a:solidFill>
                <a:latin typeface=".VnTime" pitchFamily="34" charset="0"/>
              </a:defRPr>
            </a:lvl4pPr>
            <a:lvl5pPr marL="2057400" indent="-228600">
              <a:defRPr sz="1600">
                <a:solidFill>
                  <a:srgbClr val="6600CC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6600CC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6600CC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6600CC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6600CC"/>
                </a:solidFill>
                <a:latin typeface=".VnTime" pitchFamily="34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 trường hợp đồng dạng của hai tam giác</a:t>
            </a:r>
          </a:p>
        </p:txBody>
      </p:sp>
      <p:graphicFrame>
        <p:nvGraphicFramePr>
          <p:cNvPr id="105494" name="Object 22"/>
          <p:cNvGraphicFramePr>
            <a:graphicFrameLocks noGrp="1"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1974678359"/>
              </p:ext>
            </p:extLst>
          </p:nvPr>
        </p:nvGraphicFramePr>
        <p:xfrm>
          <a:off x="6096000" y="914425"/>
          <a:ext cx="1981200" cy="5794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345616" imgH="393529" progId="">
                  <p:embed/>
                </p:oleObj>
              </mc:Choice>
              <mc:Fallback>
                <p:oleObj name="Equation" r:id="rId2" imgW="1345616" imgH="393529" progId="">
                  <p:embed/>
                  <p:pic>
                    <p:nvPicPr>
                      <p:cNvPr id="0" name="Picture 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914425"/>
                        <a:ext cx="1981200" cy="57943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" name="Group 39"/>
          <p:cNvGrpSpPr>
            <a:grpSpLocks/>
          </p:cNvGrpSpPr>
          <p:nvPr/>
        </p:nvGrpSpPr>
        <p:grpSpPr bwMode="auto">
          <a:xfrm>
            <a:off x="5562600" y="1600234"/>
            <a:ext cx="3276600" cy="461963"/>
            <a:chOff x="4176" y="1008"/>
            <a:chExt cx="1776" cy="291"/>
          </a:xfrm>
        </p:grpSpPr>
        <p:sp>
          <p:nvSpPr>
            <p:cNvPr id="12314" name="Text Box 25"/>
            <p:cNvSpPr txBox="1">
              <a:spLocks noChangeArrowheads="1"/>
            </p:cNvSpPr>
            <p:nvPr/>
          </p:nvSpPr>
          <p:spPr bwMode="auto">
            <a:xfrm>
              <a:off x="4272" y="1008"/>
              <a:ext cx="1680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marL="342900" indent="-342900">
                <a:defRPr sz="1600">
                  <a:solidFill>
                    <a:srgbClr val="6600CC"/>
                  </a:solidFill>
                  <a:latin typeface=".VnTime" pitchFamily="34" charset="0"/>
                </a:defRPr>
              </a:lvl1pPr>
              <a:lvl2pPr marL="800100" indent="-342900">
                <a:defRPr sz="1600">
                  <a:solidFill>
                    <a:srgbClr val="6600CC"/>
                  </a:solidFill>
                  <a:latin typeface=".VnTime" pitchFamily="34" charset="0"/>
                </a:defRPr>
              </a:lvl2pPr>
              <a:lvl3pPr marL="1257300" indent="-342900">
                <a:defRPr sz="1600">
                  <a:solidFill>
                    <a:srgbClr val="6600CC"/>
                  </a:solidFill>
                  <a:latin typeface=".VnTime" pitchFamily="34" charset="0"/>
                </a:defRPr>
              </a:lvl3pPr>
              <a:lvl4pPr marL="1714500" indent="-342900">
                <a:defRPr sz="1600">
                  <a:solidFill>
                    <a:srgbClr val="6600CC"/>
                  </a:solidFill>
                  <a:latin typeface=".VnTime" pitchFamily="34" charset="0"/>
                </a:defRPr>
              </a:lvl4pPr>
              <a:lvl5pPr marL="2171700" indent="-342900">
                <a:defRPr sz="1600">
                  <a:solidFill>
                    <a:srgbClr val="6600CC"/>
                  </a:solidFill>
                  <a:latin typeface=".VnTime" pitchFamily="34" charset="0"/>
                </a:defRPr>
              </a:lvl5pPr>
              <a:lvl6pPr marL="2628900" indent="-3429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6600CC"/>
                  </a:solidFill>
                  <a:latin typeface=".VnTime" pitchFamily="34" charset="0"/>
                </a:defRPr>
              </a:lvl6pPr>
              <a:lvl7pPr marL="3086100" indent="-3429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6600CC"/>
                  </a:solidFill>
                  <a:latin typeface=".VnTime" pitchFamily="34" charset="0"/>
                </a:defRPr>
              </a:lvl7pPr>
              <a:lvl8pPr marL="3543300" indent="-3429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6600CC"/>
                  </a:solidFill>
                  <a:latin typeface=".VnTime" pitchFamily="34" charset="0"/>
                </a:defRPr>
              </a:lvl8pPr>
              <a:lvl9pPr marL="4000500" indent="-3429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6600CC"/>
                  </a:solidFill>
                  <a:latin typeface=".VnTime" pitchFamily="34" charset="0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sz="2400" b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Wingdings 3" pitchFamily="18" charset="2"/>
                </a:rPr>
                <a:t> </a:t>
              </a:r>
              <a:r>
                <a:rPr lang="en-US" sz="24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Wingdings 3" pitchFamily="18" charset="2"/>
                </a:rPr>
                <a:t>A’B’C’      </a:t>
              </a:r>
              <a:r>
                <a:rPr lang="en-US" sz="2400" b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Wingdings 3" pitchFamily="18" charset="2"/>
                </a:rPr>
                <a:t></a:t>
              </a:r>
              <a:r>
                <a:rPr lang="en-US" sz="24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Wingdings 3" pitchFamily="18" charset="2"/>
                </a:rPr>
                <a:t>ABC</a:t>
              </a:r>
              <a:endParaRPr 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315" name="Freeform 26"/>
            <p:cNvSpPr>
              <a:spLocks/>
            </p:cNvSpPr>
            <p:nvPr/>
          </p:nvSpPr>
          <p:spPr bwMode="auto">
            <a:xfrm>
              <a:off x="5051" y="1105"/>
              <a:ext cx="112" cy="68"/>
            </a:xfrm>
            <a:custGeom>
              <a:avLst/>
              <a:gdLst>
                <a:gd name="T0" fmla="*/ 27 w 862"/>
                <a:gd name="T1" fmla="*/ 0 h 426"/>
                <a:gd name="T2" fmla="*/ 3 w 862"/>
                <a:gd name="T3" fmla="*/ 19 h 426"/>
                <a:gd name="T4" fmla="*/ 7 w 862"/>
                <a:gd name="T5" fmla="*/ 59 h 426"/>
                <a:gd name="T6" fmla="*/ 48 w 862"/>
                <a:gd name="T7" fmla="*/ 60 h 426"/>
                <a:gd name="T8" fmla="*/ 64 w 862"/>
                <a:gd name="T9" fmla="*/ 10 h 426"/>
                <a:gd name="T10" fmla="*/ 103 w 862"/>
                <a:gd name="T11" fmla="*/ 5 h 426"/>
                <a:gd name="T12" fmla="*/ 110 w 862"/>
                <a:gd name="T13" fmla="*/ 38 h 426"/>
                <a:gd name="T14" fmla="*/ 93 w 862"/>
                <a:gd name="T15" fmla="*/ 62 h 42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62" h="426">
                  <a:moveTo>
                    <a:pt x="205" y="0"/>
                  </a:moveTo>
                  <a:cubicBezTo>
                    <a:pt x="175" y="20"/>
                    <a:pt x="50" y="59"/>
                    <a:pt x="25" y="120"/>
                  </a:cubicBezTo>
                  <a:cubicBezTo>
                    <a:pt x="0" y="181"/>
                    <a:pt x="0" y="326"/>
                    <a:pt x="57" y="369"/>
                  </a:cubicBezTo>
                  <a:cubicBezTo>
                    <a:pt x="114" y="412"/>
                    <a:pt x="298" y="426"/>
                    <a:pt x="370" y="375"/>
                  </a:cubicBezTo>
                  <a:cubicBezTo>
                    <a:pt x="442" y="324"/>
                    <a:pt x="420" y="117"/>
                    <a:pt x="490" y="60"/>
                  </a:cubicBezTo>
                  <a:cubicBezTo>
                    <a:pt x="560" y="3"/>
                    <a:pt x="730" y="0"/>
                    <a:pt x="790" y="30"/>
                  </a:cubicBezTo>
                  <a:cubicBezTo>
                    <a:pt x="850" y="60"/>
                    <a:pt x="862" y="180"/>
                    <a:pt x="850" y="240"/>
                  </a:cubicBezTo>
                  <a:cubicBezTo>
                    <a:pt x="838" y="300"/>
                    <a:pt x="743" y="359"/>
                    <a:pt x="715" y="390"/>
                  </a:cubicBez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12316" name="Object 31"/>
            <p:cNvGraphicFramePr>
              <a:graphicFrameLocks noChangeAspect="1"/>
            </p:cNvGraphicFramePr>
            <p:nvPr/>
          </p:nvGraphicFramePr>
          <p:xfrm>
            <a:off x="4176" y="1074"/>
            <a:ext cx="200" cy="14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215713" imgH="152268" progId="">
                    <p:embed/>
                  </p:oleObj>
                </mc:Choice>
                <mc:Fallback>
                  <p:oleObj name="Equation" r:id="rId4" imgW="215713" imgH="152268" progId="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76" y="1074"/>
                          <a:ext cx="200" cy="14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05506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9709189"/>
              </p:ext>
            </p:extLst>
          </p:nvPr>
        </p:nvGraphicFramePr>
        <p:xfrm>
          <a:off x="5943600" y="2209825"/>
          <a:ext cx="1365250" cy="5794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927000" imgH="393480" progId="">
                  <p:embed/>
                </p:oleObj>
              </mc:Choice>
              <mc:Fallback>
                <p:oleObj name="Equation" r:id="rId6" imgW="927000" imgH="393480" progId="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2209825"/>
                        <a:ext cx="1365250" cy="57943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" name="Group 40"/>
          <p:cNvGrpSpPr>
            <a:grpSpLocks/>
          </p:cNvGrpSpPr>
          <p:nvPr/>
        </p:nvGrpSpPr>
        <p:grpSpPr bwMode="auto">
          <a:xfrm>
            <a:off x="5410200" y="2895638"/>
            <a:ext cx="3429000" cy="461963"/>
            <a:chOff x="4176" y="1008"/>
            <a:chExt cx="1632" cy="291"/>
          </a:xfrm>
        </p:grpSpPr>
        <p:sp>
          <p:nvSpPr>
            <p:cNvPr id="12311" name="Text Box 41"/>
            <p:cNvSpPr txBox="1">
              <a:spLocks noChangeArrowheads="1"/>
            </p:cNvSpPr>
            <p:nvPr/>
          </p:nvSpPr>
          <p:spPr bwMode="auto">
            <a:xfrm>
              <a:off x="4272" y="1008"/>
              <a:ext cx="153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342900" indent="-342900">
                <a:defRPr sz="1600">
                  <a:solidFill>
                    <a:srgbClr val="6600CC"/>
                  </a:solidFill>
                  <a:latin typeface=".VnTime" pitchFamily="34" charset="0"/>
                </a:defRPr>
              </a:lvl1pPr>
              <a:lvl2pPr marL="800100" indent="-342900">
                <a:defRPr sz="1600">
                  <a:solidFill>
                    <a:srgbClr val="6600CC"/>
                  </a:solidFill>
                  <a:latin typeface=".VnTime" pitchFamily="34" charset="0"/>
                </a:defRPr>
              </a:lvl2pPr>
              <a:lvl3pPr marL="1257300" indent="-342900">
                <a:defRPr sz="1600">
                  <a:solidFill>
                    <a:srgbClr val="6600CC"/>
                  </a:solidFill>
                  <a:latin typeface=".VnTime" pitchFamily="34" charset="0"/>
                </a:defRPr>
              </a:lvl3pPr>
              <a:lvl4pPr marL="1714500" indent="-342900">
                <a:defRPr sz="1600">
                  <a:solidFill>
                    <a:srgbClr val="6600CC"/>
                  </a:solidFill>
                  <a:latin typeface=".VnTime" pitchFamily="34" charset="0"/>
                </a:defRPr>
              </a:lvl4pPr>
              <a:lvl5pPr marL="2171700" indent="-342900">
                <a:defRPr sz="1600">
                  <a:solidFill>
                    <a:srgbClr val="6600CC"/>
                  </a:solidFill>
                  <a:latin typeface=".VnTime" pitchFamily="34" charset="0"/>
                </a:defRPr>
              </a:lvl5pPr>
              <a:lvl6pPr marL="2628900" indent="-3429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6600CC"/>
                  </a:solidFill>
                  <a:latin typeface=".VnTime" pitchFamily="34" charset="0"/>
                </a:defRPr>
              </a:lvl6pPr>
              <a:lvl7pPr marL="3086100" indent="-3429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6600CC"/>
                  </a:solidFill>
                  <a:latin typeface=".VnTime" pitchFamily="34" charset="0"/>
                </a:defRPr>
              </a:lvl7pPr>
              <a:lvl8pPr marL="3543300" indent="-3429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6600CC"/>
                  </a:solidFill>
                  <a:latin typeface=".VnTime" pitchFamily="34" charset="0"/>
                </a:defRPr>
              </a:lvl8pPr>
              <a:lvl9pPr marL="4000500" indent="-3429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6600CC"/>
                  </a:solidFill>
                  <a:latin typeface=".VnTime" pitchFamily="34" charset="0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sz="2400" b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Wingdings 3" pitchFamily="18" charset="2"/>
                </a:rPr>
                <a:t> </a:t>
              </a:r>
              <a:r>
                <a:rPr lang="en-US" sz="24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Wingdings 3" pitchFamily="18" charset="2"/>
                </a:rPr>
                <a:t>A’B’C’      </a:t>
              </a:r>
              <a:r>
                <a:rPr lang="en-US" sz="2400" b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Wingdings 3" pitchFamily="18" charset="2"/>
                </a:rPr>
                <a:t></a:t>
              </a:r>
              <a:r>
                <a:rPr lang="en-US" sz="24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Wingdings 3" pitchFamily="18" charset="2"/>
                </a:rPr>
                <a:t>ABC</a:t>
              </a:r>
              <a:endParaRPr 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312" name="Freeform 42"/>
            <p:cNvSpPr>
              <a:spLocks/>
            </p:cNvSpPr>
            <p:nvPr/>
          </p:nvSpPr>
          <p:spPr bwMode="auto">
            <a:xfrm>
              <a:off x="4974" y="1132"/>
              <a:ext cx="112" cy="68"/>
            </a:xfrm>
            <a:custGeom>
              <a:avLst/>
              <a:gdLst>
                <a:gd name="T0" fmla="*/ 27 w 862"/>
                <a:gd name="T1" fmla="*/ 0 h 426"/>
                <a:gd name="T2" fmla="*/ 3 w 862"/>
                <a:gd name="T3" fmla="*/ 19 h 426"/>
                <a:gd name="T4" fmla="*/ 7 w 862"/>
                <a:gd name="T5" fmla="*/ 59 h 426"/>
                <a:gd name="T6" fmla="*/ 48 w 862"/>
                <a:gd name="T7" fmla="*/ 60 h 426"/>
                <a:gd name="T8" fmla="*/ 64 w 862"/>
                <a:gd name="T9" fmla="*/ 10 h 426"/>
                <a:gd name="T10" fmla="*/ 103 w 862"/>
                <a:gd name="T11" fmla="*/ 5 h 426"/>
                <a:gd name="T12" fmla="*/ 110 w 862"/>
                <a:gd name="T13" fmla="*/ 38 h 426"/>
                <a:gd name="T14" fmla="*/ 93 w 862"/>
                <a:gd name="T15" fmla="*/ 62 h 42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62" h="426">
                  <a:moveTo>
                    <a:pt x="205" y="0"/>
                  </a:moveTo>
                  <a:cubicBezTo>
                    <a:pt x="175" y="20"/>
                    <a:pt x="50" y="59"/>
                    <a:pt x="25" y="120"/>
                  </a:cubicBezTo>
                  <a:cubicBezTo>
                    <a:pt x="0" y="181"/>
                    <a:pt x="0" y="326"/>
                    <a:pt x="57" y="369"/>
                  </a:cubicBezTo>
                  <a:cubicBezTo>
                    <a:pt x="114" y="412"/>
                    <a:pt x="298" y="426"/>
                    <a:pt x="370" y="375"/>
                  </a:cubicBezTo>
                  <a:cubicBezTo>
                    <a:pt x="442" y="324"/>
                    <a:pt x="420" y="117"/>
                    <a:pt x="490" y="60"/>
                  </a:cubicBezTo>
                  <a:cubicBezTo>
                    <a:pt x="560" y="3"/>
                    <a:pt x="730" y="0"/>
                    <a:pt x="790" y="30"/>
                  </a:cubicBezTo>
                  <a:cubicBezTo>
                    <a:pt x="850" y="60"/>
                    <a:pt x="862" y="180"/>
                    <a:pt x="850" y="240"/>
                  </a:cubicBezTo>
                  <a:cubicBezTo>
                    <a:pt x="838" y="300"/>
                    <a:pt x="743" y="359"/>
                    <a:pt x="715" y="390"/>
                  </a:cubicBez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12313" name="Object 43"/>
            <p:cNvGraphicFramePr>
              <a:graphicFrameLocks noChangeAspect="1"/>
            </p:cNvGraphicFramePr>
            <p:nvPr/>
          </p:nvGraphicFramePr>
          <p:xfrm>
            <a:off x="4176" y="1074"/>
            <a:ext cx="200" cy="14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8" imgW="215713" imgH="152268" progId="">
                    <p:embed/>
                  </p:oleObj>
                </mc:Choice>
                <mc:Fallback>
                  <p:oleObj name="Equation" r:id="rId8" imgW="215713" imgH="152268" progId="">
                    <p:embed/>
                    <p:pic>
                      <p:nvPicPr>
                        <p:cNvPr id="0" name="Picture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76" y="1074"/>
                          <a:ext cx="200" cy="14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9" name="Group 45"/>
          <p:cNvGrpSpPr>
            <a:grpSpLocks/>
          </p:cNvGrpSpPr>
          <p:nvPr/>
        </p:nvGrpSpPr>
        <p:grpSpPr bwMode="auto">
          <a:xfrm>
            <a:off x="5334000" y="5181638"/>
            <a:ext cx="3200400" cy="461963"/>
            <a:chOff x="4176" y="1008"/>
            <a:chExt cx="1632" cy="291"/>
          </a:xfrm>
        </p:grpSpPr>
        <p:sp>
          <p:nvSpPr>
            <p:cNvPr id="12308" name="Text Box 46"/>
            <p:cNvSpPr txBox="1">
              <a:spLocks noChangeArrowheads="1"/>
            </p:cNvSpPr>
            <p:nvPr/>
          </p:nvSpPr>
          <p:spPr bwMode="auto">
            <a:xfrm>
              <a:off x="4272" y="1008"/>
              <a:ext cx="153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342900" indent="-342900">
                <a:defRPr sz="1600">
                  <a:solidFill>
                    <a:srgbClr val="6600CC"/>
                  </a:solidFill>
                  <a:latin typeface=".VnTime" pitchFamily="34" charset="0"/>
                </a:defRPr>
              </a:lvl1pPr>
              <a:lvl2pPr marL="800100" indent="-342900">
                <a:defRPr sz="1600">
                  <a:solidFill>
                    <a:srgbClr val="6600CC"/>
                  </a:solidFill>
                  <a:latin typeface=".VnTime" pitchFamily="34" charset="0"/>
                </a:defRPr>
              </a:lvl2pPr>
              <a:lvl3pPr marL="1257300" indent="-342900">
                <a:defRPr sz="1600">
                  <a:solidFill>
                    <a:srgbClr val="6600CC"/>
                  </a:solidFill>
                  <a:latin typeface=".VnTime" pitchFamily="34" charset="0"/>
                </a:defRPr>
              </a:lvl3pPr>
              <a:lvl4pPr marL="1714500" indent="-342900">
                <a:defRPr sz="1600">
                  <a:solidFill>
                    <a:srgbClr val="6600CC"/>
                  </a:solidFill>
                  <a:latin typeface=".VnTime" pitchFamily="34" charset="0"/>
                </a:defRPr>
              </a:lvl4pPr>
              <a:lvl5pPr marL="2171700" indent="-342900">
                <a:defRPr sz="1600">
                  <a:solidFill>
                    <a:srgbClr val="6600CC"/>
                  </a:solidFill>
                  <a:latin typeface=".VnTime" pitchFamily="34" charset="0"/>
                </a:defRPr>
              </a:lvl5pPr>
              <a:lvl6pPr marL="2628900" indent="-3429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6600CC"/>
                  </a:solidFill>
                  <a:latin typeface=".VnTime" pitchFamily="34" charset="0"/>
                </a:defRPr>
              </a:lvl6pPr>
              <a:lvl7pPr marL="3086100" indent="-3429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6600CC"/>
                  </a:solidFill>
                  <a:latin typeface=".VnTime" pitchFamily="34" charset="0"/>
                </a:defRPr>
              </a:lvl7pPr>
              <a:lvl8pPr marL="3543300" indent="-3429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6600CC"/>
                  </a:solidFill>
                  <a:latin typeface=".VnTime" pitchFamily="34" charset="0"/>
                </a:defRPr>
              </a:lvl8pPr>
              <a:lvl9pPr marL="4000500" indent="-3429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6600CC"/>
                  </a:solidFill>
                  <a:latin typeface=".VnTime" pitchFamily="34" charset="0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sz="2400" b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Wingdings 3" pitchFamily="18" charset="2"/>
                </a:rPr>
                <a:t> </a:t>
              </a:r>
              <a:r>
                <a:rPr lang="en-US" sz="24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Wingdings 3" pitchFamily="18" charset="2"/>
                </a:rPr>
                <a:t>A’B’C’      </a:t>
              </a:r>
              <a:r>
                <a:rPr lang="en-US" sz="2400" b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Wingdings 3" pitchFamily="18" charset="2"/>
                </a:rPr>
                <a:t></a:t>
              </a:r>
              <a:r>
                <a:rPr lang="en-US" sz="24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Wingdings 3" pitchFamily="18" charset="2"/>
                </a:rPr>
                <a:t>ABC</a:t>
              </a:r>
              <a:endParaRPr 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309" name="Freeform 47"/>
            <p:cNvSpPr>
              <a:spLocks/>
            </p:cNvSpPr>
            <p:nvPr/>
          </p:nvSpPr>
          <p:spPr bwMode="auto">
            <a:xfrm>
              <a:off x="5031" y="1105"/>
              <a:ext cx="112" cy="68"/>
            </a:xfrm>
            <a:custGeom>
              <a:avLst/>
              <a:gdLst>
                <a:gd name="T0" fmla="*/ 27 w 862"/>
                <a:gd name="T1" fmla="*/ 0 h 426"/>
                <a:gd name="T2" fmla="*/ 3 w 862"/>
                <a:gd name="T3" fmla="*/ 19 h 426"/>
                <a:gd name="T4" fmla="*/ 7 w 862"/>
                <a:gd name="T5" fmla="*/ 59 h 426"/>
                <a:gd name="T6" fmla="*/ 48 w 862"/>
                <a:gd name="T7" fmla="*/ 60 h 426"/>
                <a:gd name="T8" fmla="*/ 64 w 862"/>
                <a:gd name="T9" fmla="*/ 10 h 426"/>
                <a:gd name="T10" fmla="*/ 103 w 862"/>
                <a:gd name="T11" fmla="*/ 5 h 426"/>
                <a:gd name="T12" fmla="*/ 110 w 862"/>
                <a:gd name="T13" fmla="*/ 38 h 426"/>
                <a:gd name="T14" fmla="*/ 93 w 862"/>
                <a:gd name="T15" fmla="*/ 62 h 42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62" h="426">
                  <a:moveTo>
                    <a:pt x="205" y="0"/>
                  </a:moveTo>
                  <a:cubicBezTo>
                    <a:pt x="175" y="20"/>
                    <a:pt x="50" y="59"/>
                    <a:pt x="25" y="120"/>
                  </a:cubicBezTo>
                  <a:cubicBezTo>
                    <a:pt x="0" y="181"/>
                    <a:pt x="0" y="326"/>
                    <a:pt x="57" y="369"/>
                  </a:cubicBezTo>
                  <a:cubicBezTo>
                    <a:pt x="114" y="412"/>
                    <a:pt x="298" y="426"/>
                    <a:pt x="370" y="375"/>
                  </a:cubicBezTo>
                  <a:cubicBezTo>
                    <a:pt x="442" y="324"/>
                    <a:pt x="420" y="117"/>
                    <a:pt x="490" y="60"/>
                  </a:cubicBezTo>
                  <a:cubicBezTo>
                    <a:pt x="560" y="3"/>
                    <a:pt x="730" y="0"/>
                    <a:pt x="790" y="30"/>
                  </a:cubicBezTo>
                  <a:cubicBezTo>
                    <a:pt x="850" y="60"/>
                    <a:pt x="862" y="180"/>
                    <a:pt x="850" y="240"/>
                  </a:cubicBezTo>
                  <a:cubicBezTo>
                    <a:pt x="838" y="300"/>
                    <a:pt x="743" y="359"/>
                    <a:pt x="715" y="390"/>
                  </a:cubicBez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12310" name="Object 48"/>
            <p:cNvGraphicFramePr>
              <a:graphicFrameLocks noChangeAspect="1"/>
            </p:cNvGraphicFramePr>
            <p:nvPr/>
          </p:nvGraphicFramePr>
          <p:xfrm>
            <a:off x="4176" y="1074"/>
            <a:ext cx="200" cy="14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9" imgW="215713" imgH="152268" progId="">
                    <p:embed/>
                  </p:oleObj>
                </mc:Choice>
                <mc:Fallback>
                  <p:oleObj name="Equation" r:id="rId9" imgW="215713" imgH="152268" progId="">
                    <p:embed/>
                    <p:pic>
                      <p:nvPicPr>
                        <p:cNvPr id="0" name="Picture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76" y="1074"/>
                          <a:ext cx="200" cy="14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7232790" y="2286026"/>
                <a:ext cx="996811" cy="4113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𝐴</m:t>
                          </m:r>
                        </m:e>
                      </m:acc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p>
                            <m:sSupPr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</m:e>
                      </m:acc>
                    </m:oMath>
                  </m:oMathPara>
                </a14:m>
                <a:endParaRPr lang="en-US" sz="200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2790" y="2286026"/>
                <a:ext cx="996811" cy="411395"/>
              </a:xfrm>
              <a:prstGeom prst="rect">
                <a:avLst/>
              </a:prstGeom>
              <a:blipFill rotWithShape="1">
                <a:blip r:embed="rId11"/>
                <a:stretch>
                  <a:fillRect t="-8955" r="-353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5943600" y="4770230"/>
                <a:ext cx="2094804" cy="4113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𝐴</m:t>
                          </m:r>
                        </m:e>
                      </m:acc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p>
                            <m:sSupPr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</m:e>
                      </m:acc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𝐵</m:t>
                          </m:r>
                        </m:e>
                      </m:acc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p>
                            <m:sSupPr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𝐵</m:t>
                              </m:r>
                            </m:e>
                            <m:sup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</m:e>
                      </m:acc>
                    </m:oMath>
                  </m:oMathPara>
                </a14:m>
                <a:endParaRPr lang="en-US" sz="200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3600" y="4770230"/>
                <a:ext cx="2094804" cy="411395"/>
              </a:xfrm>
              <a:prstGeom prst="rect">
                <a:avLst/>
              </a:prstGeom>
              <a:blipFill rotWithShape="1">
                <a:blip r:embed="rId12"/>
                <a:stretch>
                  <a:fillRect t="-8955" r="-322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40976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5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105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05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105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105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105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500"/>
                                        <p:tgtEl>
                                          <p:spTgt spid="105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1" dur="500"/>
                                        <p:tgtEl>
                                          <p:spTgt spid="105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6" dur="500"/>
                                        <p:tgtEl>
                                          <p:spTgt spid="105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75" grpId="0" animBg="1"/>
      <p:bldP spid="105476" grpId="0"/>
      <p:bldP spid="105483" grpId="0"/>
      <p:bldP spid="105485" grpId="0" animBg="1"/>
      <p:bldP spid="105486" grpId="0"/>
      <p:bldP spid="105487" grpId="0" animBg="1"/>
      <p:bldP spid="105491" grpId="0" animBg="1"/>
      <p:bldP spid="2" grpId="0" animBg="1"/>
      <p:bldP spid="38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16"/>
          <p:cNvSpPr txBox="1">
            <a:spLocks noChangeArrowheads="1"/>
          </p:cNvSpPr>
          <p:nvPr/>
        </p:nvSpPr>
        <p:spPr bwMode="auto">
          <a:xfrm>
            <a:off x="2286000" y="558243"/>
            <a:ext cx="4648200" cy="58477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3200" b="1">
                <a:solidFill>
                  <a:srgbClr val="FF3300"/>
                </a:solidFill>
                <a:cs typeface="Times New Roman" panose="02020603050405020304" pitchFamily="18" charset="0"/>
              </a:rPr>
              <a:t>HƯỚNG DẪN VỀ NHÀ</a:t>
            </a:r>
          </a:p>
        </p:txBody>
      </p:sp>
      <p:sp>
        <p:nvSpPr>
          <p:cNvPr id="26627" name="Text Box 17"/>
          <p:cNvSpPr txBox="1">
            <a:spLocks noChangeArrowheads="1"/>
          </p:cNvSpPr>
          <p:nvPr/>
        </p:nvSpPr>
        <p:spPr bwMode="auto">
          <a:xfrm>
            <a:off x="152400" y="1903274"/>
            <a:ext cx="8610600" cy="1754326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66FF33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sz="2400">
                <a:solidFill>
                  <a:prstClr val="black"/>
                </a:solidFill>
                <a:cs typeface="Times New Roman" pitchFamily="18" charset="0"/>
              </a:rPr>
              <a:t>+ Học thuộc định lí trường hợp đồng dạng thứ ba.</a:t>
            </a:r>
          </a:p>
          <a:p>
            <a:pPr algn="just">
              <a:lnSpc>
                <a:spcPct val="150000"/>
              </a:lnSpc>
            </a:pPr>
            <a:r>
              <a:rPr lang="en-US" sz="2400">
                <a:solidFill>
                  <a:prstClr val="black"/>
                </a:solidFill>
                <a:cs typeface="Times New Roman" pitchFamily="18" charset="0"/>
              </a:rPr>
              <a:t>+ Làm lại bài tập đã chữa vào vở.</a:t>
            </a:r>
          </a:p>
          <a:p>
            <a:pPr algn="just">
              <a:lnSpc>
                <a:spcPct val="150000"/>
              </a:lnSpc>
            </a:pPr>
            <a:r>
              <a:rPr lang="en-US" sz="2400">
                <a:solidFill>
                  <a:prstClr val="black"/>
                </a:solidFill>
                <a:cs typeface="Times New Roman" pitchFamily="18" charset="0"/>
              </a:rPr>
              <a:t>+ Làm tiếp bài tập 37, 39, 40, 43, 44 trang 77, 78 sách giáo khoa. </a:t>
            </a:r>
          </a:p>
        </p:txBody>
      </p:sp>
      <p:pic>
        <p:nvPicPr>
          <p:cNvPr id="5" name="Picture 2" descr="image_gallery"/>
          <p:cNvPicPr>
            <a:picLocks noChangeAspect="1" noChangeArrowheads="1"/>
          </p:cNvPicPr>
          <p:nvPr/>
        </p:nvPicPr>
        <p:blipFill>
          <a:blip r:embed="rId3">
            <a:lum bright="18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39542" y="3835400"/>
            <a:ext cx="2971800" cy="284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03220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ext Box 2"/>
          <p:cNvSpPr txBox="1">
            <a:spLocks noChangeArrowheads="1"/>
          </p:cNvSpPr>
          <p:nvPr/>
        </p:nvSpPr>
        <p:spPr bwMode="auto">
          <a:xfrm>
            <a:off x="76200" y="228600"/>
            <a:ext cx="1905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800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1. Định lí</a:t>
            </a:r>
          </a:p>
        </p:txBody>
      </p:sp>
      <p:sp>
        <p:nvSpPr>
          <p:cNvPr id="58371" name="AutoShape 3"/>
          <p:cNvSpPr>
            <a:spLocks noChangeArrowheads="1"/>
          </p:cNvSpPr>
          <p:nvPr/>
        </p:nvSpPr>
        <p:spPr bwMode="auto">
          <a:xfrm>
            <a:off x="609600" y="838200"/>
            <a:ext cx="457200" cy="457200"/>
          </a:xfrm>
          <a:prstGeom prst="flowChartAlternateProcess">
            <a:avLst/>
          </a:prstGeom>
          <a:solidFill>
            <a:srgbClr val="FFFF99"/>
          </a:solidFill>
          <a:ln w="9525">
            <a:solidFill>
              <a:srgbClr val="FF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?1</a:t>
            </a:r>
          </a:p>
        </p:txBody>
      </p:sp>
      <p:sp>
        <p:nvSpPr>
          <p:cNvPr id="58372" name="Text Box 4"/>
          <p:cNvSpPr txBox="1">
            <a:spLocks noChangeArrowheads="1"/>
          </p:cNvSpPr>
          <p:nvPr/>
        </p:nvSpPr>
        <p:spPr bwMode="auto">
          <a:xfrm>
            <a:off x="228600" y="762006"/>
            <a:ext cx="89154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8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    Hai tam giác ABC và tam giác A’B’C’ có kích thước như trong hình vẽ (có cùng đơn vị đo là cm)</a:t>
            </a:r>
          </a:p>
        </p:txBody>
      </p:sp>
      <p:sp>
        <p:nvSpPr>
          <p:cNvPr id="58373" name="Text Box 5"/>
          <p:cNvSpPr txBox="1">
            <a:spLocks noChangeArrowheads="1"/>
          </p:cNvSpPr>
          <p:nvPr/>
        </p:nvSpPr>
        <p:spPr bwMode="auto">
          <a:xfrm>
            <a:off x="457200" y="3998898"/>
            <a:ext cx="83058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Trên các cạnh AB, AC của tam giác ABC lần lượt lấy hai điểm M, N sao cho AM =A’B’= 2cm, AN = A’C’= 3cm</a:t>
            </a:r>
          </a:p>
        </p:txBody>
      </p:sp>
      <p:sp>
        <p:nvSpPr>
          <p:cNvPr id="58374" name="Text Box 6"/>
          <p:cNvSpPr txBox="1">
            <a:spLocks noChangeArrowheads="1"/>
          </p:cNvSpPr>
          <p:nvPr/>
        </p:nvSpPr>
        <p:spPr bwMode="auto">
          <a:xfrm>
            <a:off x="304800" y="4953000"/>
            <a:ext cx="8458200" cy="160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8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Tính độ dài đoạn thẳng MN.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8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Có nhận xét gì về mối quan hệ giữa các tam giác ABC, tam giác A’B’C’ và tam giác AMN?</a:t>
            </a:r>
          </a:p>
        </p:txBody>
      </p:sp>
      <p:grpSp>
        <p:nvGrpSpPr>
          <p:cNvPr id="58375" name="Group 7"/>
          <p:cNvGrpSpPr>
            <a:grpSpLocks/>
          </p:cNvGrpSpPr>
          <p:nvPr/>
        </p:nvGrpSpPr>
        <p:grpSpPr bwMode="auto">
          <a:xfrm>
            <a:off x="1295400" y="1752605"/>
            <a:ext cx="6732588" cy="2209801"/>
            <a:chOff x="528" y="1164"/>
            <a:chExt cx="4241" cy="1392"/>
          </a:xfrm>
        </p:grpSpPr>
        <p:grpSp>
          <p:nvGrpSpPr>
            <p:cNvPr id="58376" name="Group 8"/>
            <p:cNvGrpSpPr>
              <a:grpSpLocks/>
            </p:cNvGrpSpPr>
            <p:nvPr/>
          </p:nvGrpSpPr>
          <p:grpSpPr bwMode="auto">
            <a:xfrm>
              <a:off x="3313" y="1200"/>
              <a:ext cx="1456" cy="900"/>
              <a:chOff x="2105" y="448"/>
              <a:chExt cx="1163" cy="714"/>
            </a:xfrm>
          </p:grpSpPr>
          <p:sp>
            <p:nvSpPr>
              <p:cNvPr id="58377" name="Line 9"/>
              <p:cNvSpPr>
                <a:spLocks noChangeShapeType="1"/>
              </p:cNvSpPr>
              <p:nvPr/>
            </p:nvSpPr>
            <p:spPr bwMode="auto">
              <a:xfrm>
                <a:off x="2213" y="977"/>
                <a:ext cx="906" cy="0"/>
              </a:xfrm>
              <a:prstGeom prst="line">
                <a:avLst/>
              </a:prstGeom>
              <a:noFill/>
              <a:ln w="28575">
                <a:solidFill>
                  <a:srgbClr val="FF00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8378" name="Rectangle 10"/>
              <p:cNvSpPr>
                <a:spLocks noChangeArrowheads="1"/>
              </p:cNvSpPr>
              <p:nvPr/>
            </p:nvSpPr>
            <p:spPr bwMode="auto">
              <a:xfrm>
                <a:off x="2675" y="977"/>
                <a:ext cx="77" cy="1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0066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 b="1">
                    <a:solidFill>
                      <a:srgbClr val="5300CC"/>
                    </a:solidFill>
                    <a:latin typeface="Times New Roman" pitchFamily="18" charset="0"/>
                    <a:cs typeface="Times New Roman" pitchFamily="18" charset="0"/>
                  </a:rPr>
                  <a:t>4</a:t>
                </a:r>
              </a:p>
            </p:txBody>
          </p:sp>
          <p:sp>
            <p:nvSpPr>
              <p:cNvPr id="58379" name="Line 11"/>
              <p:cNvSpPr>
                <a:spLocks noChangeShapeType="1"/>
              </p:cNvSpPr>
              <p:nvPr/>
            </p:nvSpPr>
            <p:spPr bwMode="auto">
              <a:xfrm flipV="1">
                <a:off x="2213" y="647"/>
                <a:ext cx="312" cy="330"/>
              </a:xfrm>
              <a:prstGeom prst="line">
                <a:avLst/>
              </a:prstGeom>
              <a:noFill/>
              <a:ln w="28575">
                <a:solidFill>
                  <a:srgbClr val="FF00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8380" name="Rectangle 12"/>
              <p:cNvSpPr>
                <a:spLocks noChangeArrowheads="1"/>
              </p:cNvSpPr>
              <p:nvPr/>
            </p:nvSpPr>
            <p:spPr bwMode="auto">
              <a:xfrm>
                <a:off x="2219" y="686"/>
                <a:ext cx="77" cy="1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0066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 b="1">
                    <a:solidFill>
                      <a:srgbClr val="5300CC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</a:p>
            </p:txBody>
          </p:sp>
          <p:sp>
            <p:nvSpPr>
              <p:cNvPr id="58381" name="Line 13"/>
              <p:cNvSpPr>
                <a:spLocks noChangeShapeType="1"/>
              </p:cNvSpPr>
              <p:nvPr/>
            </p:nvSpPr>
            <p:spPr bwMode="auto">
              <a:xfrm>
                <a:off x="2525" y="647"/>
                <a:ext cx="594" cy="330"/>
              </a:xfrm>
              <a:prstGeom prst="line">
                <a:avLst/>
              </a:prstGeom>
              <a:noFill/>
              <a:ln w="28575">
                <a:solidFill>
                  <a:srgbClr val="FF00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8382" name="Rectangle 14"/>
              <p:cNvSpPr>
                <a:spLocks noChangeArrowheads="1"/>
              </p:cNvSpPr>
              <p:nvPr/>
            </p:nvSpPr>
            <p:spPr bwMode="auto">
              <a:xfrm>
                <a:off x="2843" y="648"/>
                <a:ext cx="77" cy="1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0066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 b="1">
                    <a:solidFill>
                      <a:srgbClr val="5300CC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</a:p>
            </p:txBody>
          </p:sp>
          <p:sp>
            <p:nvSpPr>
              <p:cNvPr id="58383" name="Oval 15"/>
              <p:cNvSpPr>
                <a:spLocks noChangeArrowheads="1"/>
              </p:cNvSpPr>
              <p:nvPr/>
            </p:nvSpPr>
            <p:spPr bwMode="auto">
              <a:xfrm>
                <a:off x="2201" y="965"/>
                <a:ext cx="24" cy="24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FF00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8384" name="Rectangle 16"/>
              <p:cNvSpPr>
                <a:spLocks noChangeArrowheads="1"/>
              </p:cNvSpPr>
              <p:nvPr/>
            </p:nvSpPr>
            <p:spPr bwMode="auto">
              <a:xfrm>
                <a:off x="2105" y="965"/>
                <a:ext cx="131" cy="1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0066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B'</a:t>
                </a:r>
              </a:p>
            </p:txBody>
          </p:sp>
          <p:sp>
            <p:nvSpPr>
              <p:cNvPr id="58385" name="Oval 17"/>
              <p:cNvSpPr>
                <a:spLocks noChangeArrowheads="1"/>
              </p:cNvSpPr>
              <p:nvPr/>
            </p:nvSpPr>
            <p:spPr bwMode="auto">
              <a:xfrm>
                <a:off x="3107" y="965"/>
                <a:ext cx="24" cy="24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FF00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8386" name="Rectangle 18"/>
              <p:cNvSpPr>
                <a:spLocks noChangeArrowheads="1"/>
              </p:cNvSpPr>
              <p:nvPr/>
            </p:nvSpPr>
            <p:spPr bwMode="auto">
              <a:xfrm>
                <a:off x="3137" y="965"/>
                <a:ext cx="131" cy="1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0066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C'</a:t>
                </a:r>
              </a:p>
            </p:txBody>
          </p:sp>
          <p:sp>
            <p:nvSpPr>
              <p:cNvPr id="58387" name="Oval 19"/>
              <p:cNvSpPr>
                <a:spLocks noChangeArrowheads="1"/>
              </p:cNvSpPr>
              <p:nvPr/>
            </p:nvSpPr>
            <p:spPr bwMode="auto">
              <a:xfrm>
                <a:off x="2513" y="635"/>
                <a:ext cx="24" cy="24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FF00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8388" name="Rectangle 20"/>
              <p:cNvSpPr>
                <a:spLocks noChangeArrowheads="1"/>
              </p:cNvSpPr>
              <p:nvPr/>
            </p:nvSpPr>
            <p:spPr bwMode="auto">
              <a:xfrm>
                <a:off x="2465" y="448"/>
                <a:ext cx="140" cy="1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0066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A'</a:t>
                </a:r>
              </a:p>
            </p:txBody>
          </p:sp>
        </p:grpSp>
        <p:grpSp>
          <p:nvGrpSpPr>
            <p:cNvPr id="58389" name="Group 21"/>
            <p:cNvGrpSpPr>
              <a:grpSpLocks/>
            </p:cNvGrpSpPr>
            <p:nvPr/>
          </p:nvGrpSpPr>
          <p:grpSpPr bwMode="auto">
            <a:xfrm>
              <a:off x="528" y="1164"/>
              <a:ext cx="2547" cy="1392"/>
              <a:chOff x="537" y="1449"/>
              <a:chExt cx="2547" cy="1392"/>
            </a:xfrm>
          </p:grpSpPr>
          <p:sp>
            <p:nvSpPr>
              <p:cNvPr id="58391" name="Line 23"/>
              <p:cNvSpPr>
                <a:spLocks noChangeShapeType="1"/>
              </p:cNvSpPr>
              <p:nvPr/>
            </p:nvSpPr>
            <p:spPr bwMode="auto">
              <a:xfrm>
                <a:off x="642" y="2557"/>
                <a:ext cx="2276" cy="0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8392" name="Rectangle 24"/>
              <p:cNvSpPr>
                <a:spLocks noChangeArrowheads="1"/>
              </p:cNvSpPr>
              <p:nvPr/>
            </p:nvSpPr>
            <p:spPr bwMode="auto">
              <a:xfrm>
                <a:off x="1613" y="2608"/>
                <a:ext cx="97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 b="1">
                    <a:solidFill>
                      <a:srgbClr val="E000E0"/>
                    </a:solidFill>
                    <a:latin typeface="Times New Roman" pitchFamily="18" charset="0"/>
                    <a:cs typeface="Times New Roman" pitchFamily="18" charset="0"/>
                  </a:rPr>
                  <a:t>8</a:t>
                </a:r>
              </a:p>
            </p:txBody>
          </p:sp>
          <p:sp>
            <p:nvSpPr>
              <p:cNvPr id="58393" name="Line 25"/>
              <p:cNvSpPr>
                <a:spLocks noChangeShapeType="1"/>
              </p:cNvSpPr>
              <p:nvPr/>
            </p:nvSpPr>
            <p:spPr bwMode="auto">
              <a:xfrm flipV="1">
                <a:off x="633" y="1737"/>
                <a:ext cx="789" cy="824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8394" name="Line 26"/>
              <p:cNvSpPr>
                <a:spLocks noChangeShapeType="1"/>
              </p:cNvSpPr>
              <p:nvPr/>
            </p:nvSpPr>
            <p:spPr bwMode="auto">
              <a:xfrm>
                <a:off x="1431" y="1733"/>
                <a:ext cx="1487" cy="824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8395" name="Rectangle 27"/>
              <p:cNvSpPr>
                <a:spLocks noChangeArrowheads="1"/>
              </p:cNvSpPr>
              <p:nvPr/>
            </p:nvSpPr>
            <p:spPr bwMode="auto">
              <a:xfrm>
                <a:off x="867" y="1881"/>
                <a:ext cx="97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 b="1">
                    <a:solidFill>
                      <a:srgbClr val="E000E0"/>
                    </a:solidFill>
                    <a:latin typeface="Times New Roman" pitchFamily="18" charset="0"/>
                    <a:cs typeface="Times New Roman" pitchFamily="18" charset="0"/>
                  </a:rPr>
                  <a:t>4</a:t>
                </a:r>
              </a:p>
            </p:txBody>
          </p:sp>
          <p:sp>
            <p:nvSpPr>
              <p:cNvPr id="58396" name="Rectangle 28"/>
              <p:cNvSpPr>
                <a:spLocks noChangeArrowheads="1"/>
              </p:cNvSpPr>
              <p:nvPr/>
            </p:nvSpPr>
            <p:spPr bwMode="auto">
              <a:xfrm>
                <a:off x="2217" y="1833"/>
                <a:ext cx="97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 b="1">
                    <a:solidFill>
                      <a:srgbClr val="E000E0"/>
                    </a:solidFill>
                    <a:latin typeface="Times New Roman" pitchFamily="18" charset="0"/>
                    <a:cs typeface="Times New Roman" pitchFamily="18" charset="0"/>
                  </a:rPr>
                  <a:t>6</a:t>
                </a:r>
              </a:p>
            </p:txBody>
          </p:sp>
          <p:sp>
            <p:nvSpPr>
              <p:cNvPr id="58397" name="Oval 29"/>
              <p:cNvSpPr>
                <a:spLocks noChangeArrowheads="1"/>
              </p:cNvSpPr>
              <p:nvPr/>
            </p:nvSpPr>
            <p:spPr bwMode="auto">
              <a:xfrm>
                <a:off x="627" y="2542"/>
                <a:ext cx="30" cy="30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01010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8398" name="Rectangle 30"/>
              <p:cNvSpPr>
                <a:spLocks noChangeArrowheads="1"/>
              </p:cNvSpPr>
              <p:nvPr/>
            </p:nvSpPr>
            <p:spPr bwMode="auto">
              <a:xfrm>
                <a:off x="537" y="2550"/>
                <a:ext cx="129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B</a:t>
                </a:r>
              </a:p>
            </p:txBody>
          </p:sp>
          <p:sp>
            <p:nvSpPr>
              <p:cNvPr id="58399" name="Oval 31"/>
              <p:cNvSpPr>
                <a:spLocks noChangeArrowheads="1"/>
              </p:cNvSpPr>
              <p:nvPr/>
            </p:nvSpPr>
            <p:spPr bwMode="auto">
              <a:xfrm>
                <a:off x="2903" y="2542"/>
                <a:ext cx="30" cy="30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01010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8400" name="Rectangle 32"/>
              <p:cNvSpPr>
                <a:spLocks noChangeArrowheads="1"/>
              </p:cNvSpPr>
              <p:nvPr/>
            </p:nvSpPr>
            <p:spPr bwMode="auto">
              <a:xfrm>
                <a:off x="2955" y="2542"/>
                <a:ext cx="129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C</a:t>
                </a:r>
              </a:p>
            </p:txBody>
          </p:sp>
          <p:sp>
            <p:nvSpPr>
              <p:cNvPr id="58401" name="Oval 33"/>
              <p:cNvSpPr>
                <a:spLocks noChangeArrowheads="1"/>
              </p:cNvSpPr>
              <p:nvPr/>
            </p:nvSpPr>
            <p:spPr bwMode="auto">
              <a:xfrm>
                <a:off x="1416" y="1718"/>
                <a:ext cx="30" cy="30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01010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8402" name="Rectangle 34"/>
              <p:cNvSpPr>
                <a:spLocks noChangeArrowheads="1"/>
              </p:cNvSpPr>
              <p:nvPr/>
            </p:nvSpPr>
            <p:spPr bwMode="auto">
              <a:xfrm>
                <a:off x="1353" y="1449"/>
                <a:ext cx="140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A</a:t>
                </a:r>
              </a:p>
            </p:txBody>
          </p:sp>
        </p:grpSp>
      </p:grpSp>
      <p:sp>
        <p:nvSpPr>
          <p:cNvPr id="58403" name="Line 35"/>
          <p:cNvSpPr>
            <a:spLocks noChangeShapeType="1"/>
          </p:cNvSpPr>
          <p:nvPr/>
        </p:nvSpPr>
        <p:spPr bwMode="auto">
          <a:xfrm flipV="1">
            <a:off x="5915027" y="2205037"/>
            <a:ext cx="620713" cy="660400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404" name="Line 36"/>
          <p:cNvSpPr>
            <a:spLocks noChangeShapeType="1"/>
          </p:cNvSpPr>
          <p:nvPr/>
        </p:nvSpPr>
        <p:spPr bwMode="auto">
          <a:xfrm>
            <a:off x="6559558" y="2205037"/>
            <a:ext cx="1179513" cy="660400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405" name="Line 37"/>
          <p:cNvSpPr>
            <a:spLocks noChangeShapeType="1"/>
          </p:cNvSpPr>
          <p:nvPr/>
        </p:nvSpPr>
        <p:spPr bwMode="auto">
          <a:xfrm>
            <a:off x="2060583" y="2836863"/>
            <a:ext cx="18002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8406" name="Group 38"/>
          <p:cNvGrpSpPr>
            <a:grpSpLocks/>
          </p:cNvGrpSpPr>
          <p:nvPr/>
        </p:nvGrpSpPr>
        <p:grpSpPr bwMode="auto">
          <a:xfrm>
            <a:off x="3829049" y="2614611"/>
            <a:ext cx="466328" cy="368969"/>
            <a:chOff x="1298" y="1208"/>
            <a:chExt cx="235" cy="184"/>
          </a:xfrm>
        </p:grpSpPr>
        <p:sp>
          <p:nvSpPr>
            <p:cNvPr id="58407" name="Oval 39"/>
            <p:cNvSpPr>
              <a:spLocks noChangeArrowheads="1"/>
            </p:cNvSpPr>
            <p:nvPr/>
          </p:nvSpPr>
          <p:spPr bwMode="auto">
            <a:xfrm>
              <a:off x="1298" y="1289"/>
              <a:ext cx="35" cy="47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1010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8408" name="Rectangle 40"/>
            <p:cNvSpPr>
              <a:spLocks noChangeArrowheads="1"/>
            </p:cNvSpPr>
            <p:nvPr/>
          </p:nvSpPr>
          <p:spPr bwMode="auto">
            <a:xfrm>
              <a:off x="1421" y="1208"/>
              <a:ext cx="112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</a:p>
          </p:txBody>
        </p:sp>
      </p:grpSp>
      <p:grpSp>
        <p:nvGrpSpPr>
          <p:cNvPr id="58409" name="Group 41"/>
          <p:cNvGrpSpPr>
            <a:grpSpLocks/>
          </p:cNvGrpSpPr>
          <p:nvPr/>
        </p:nvGrpSpPr>
        <p:grpSpPr bwMode="auto">
          <a:xfrm>
            <a:off x="1633541" y="2690806"/>
            <a:ext cx="496887" cy="368549"/>
            <a:chOff x="300" y="912"/>
            <a:chExt cx="250" cy="185"/>
          </a:xfrm>
        </p:grpSpPr>
        <p:sp>
          <p:nvSpPr>
            <p:cNvPr id="58410" name="Oval 42"/>
            <p:cNvSpPr>
              <a:spLocks noChangeArrowheads="1"/>
            </p:cNvSpPr>
            <p:nvPr/>
          </p:nvSpPr>
          <p:spPr bwMode="auto">
            <a:xfrm>
              <a:off x="515" y="957"/>
              <a:ext cx="35" cy="47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1010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8411" name="Rectangle 43"/>
            <p:cNvSpPr>
              <a:spLocks noChangeArrowheads="1"/>
            </p:cNvSpPr>
            <p:nvPr/>
          </p:nvSpPr>
          <p:spPr bwMode="auto">
            <a:xfrm>
              <a:off x="300" y="912"/>
              <a:ext cx="138" cy="1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74434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83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83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83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8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8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83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83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83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83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4.62428E-7 L -0.41718 -0.0037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584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68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84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84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95 -4.81481E-6 L -0.41961 -4.81481E-6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584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3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84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84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58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1" grpId="0" animBg="1"/>
      <p:bldP spid="58372" grpId="0"/>
      <p:bldP spid="58373" grpId="0"/>
      <p:bldP spid="58374" grpId="0"/>
      <p:bldP spid="58403" grpId="0" animBg="1"/>
      <p:bldP spid="58403" grpId="1" animBg="1"/>
      <p:bldP spid="58404" grpId="0" animBg="1"/>
      <p:bldP spid="58404" grpId="1" animBg="1"/>
      <p:bldP spid="5840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ChangeArrowheads="1"/>
          </p:cNvSpPr>
          <p:nvPr/>
        </p:nvSpPr>
        <p:spPr bwMode="auto">
          <a:xfrm>
            <a:off x="6" y="3152746"/>
            <a:ext cx="18473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539" name="Rectangle 3"/>
          <p:cNvSpPr>
            <a:spLocks noChangeArrowheads="1"/>
          </p:cNvSpPr>
          <p:nvPr/>
        </p:nvSpPr>
        <p:spPr bwMode="auto">
          <a:xfrm>
            <a:off x="6" y="-200055"/>
            <a:ext cx="18473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540" name="Rectangle 4"/>
          <p:cNvSpPr>
            <a:spLocks noChangeArrowheads="1"/>
          </p:cNvSpPr>
          <p:nvPr/>
        </p:nvSpPr>
        <p:spPr bwMode="auto">
          <a:xfrm>
            <a:off x="6" y="-200055"/>
            <a:ext cx="18473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541" name="Rectangle 5"/>
          <p:cNvSpPr>
            <a:spLocks noChangeArrowheads="1"/>
          </p:cNvSpPr>
          <p:nvPr/>
        </p:nvSpPr>
        <p:spPr bwMode="auto">
          <a:xfrm>
            <a:off x="6" y="3076546"/>
            <a:ext cx="18473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5581" name="Group 45"/>
          <p:cNvGrpSpPr>
            <a:grpSpLocks/>
          </p:cNvGrpSpPr>
          <p:nvPr/>
        </p:nvGrpSpPr>
        <p:grpSpPr bwMode="auto">
          <a:xfrm>
            <a:off x="4943483" y="762003"/>
            <a:ext cx="4200525" cy="2185991"/>
            <a:chOff x="3114" y="261"/>
            <a:chExt cx="2646" cy="1377"/>
          </a:xfrm>
        </p:grpSpPr>
        <p:graphicFrame>
          <p:nvGraphicFramePr>
            <p:cNvPr id="65582" name="Object 46"/>
            <p:cNvGraphicFramePr>
              <a:graphicFrameLocks noChangeAspect="1"/>
            </p:cNvGraphicFramePr>
            <p:nvPr/>
          </p:nvGraphicFramePr>
          <p:xfrm>
            <a:off x="3504" y="288"/>
            <a:ext cx="2256" cy="100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" imgW="2362200" imgH="1117600" progId="">
                    <p:embed/>
                  </p:oleObj>
                </mc:Choice>
                <mc:Fallback>
                  <p:oleObj name="Equation" r:id="rId2" imgW="2362200" imgH="1117600" progId="">
                    <p:embed/>
                    <p:pic>
                      <p:nvPicPr>
                        <p:cNvPr id="0" name="Picture 9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04" y="288"/>
                          <a:ext cx="2256" cy="100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5583" name="Text Box 47"/>
            <p:cNvSpPr txBox="1">
              <a:spLocks noChangeArrowheads="1"/>
            </p:cNvSpPr>
            <p:nvPr/>
          </p:nvSpPr>
          <p:spPr bwMode="auto">
            <a:xfrm>
              <a:off x="3486" y="1386"/>
              <a:ext cx="2016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sz="2000">
                  <a:solidFill>
                    <a:srgbClr val="2B4026"/>
                  </a:solidFill>
                  <a:latin typeface="Times New Roman" pitchFamily="18" charset="0"/>
                  <a:cs typeface="Times New Roman" pitchFamily="18" charset="0"/>
                </a:rPr>
                <a:t>MN = ?</a:t>
              </a:r>
            </a:p>
          </p:txBody>
        </p:sp>
        <p:sp>
          <p:nvSpPr>
            <p:cNvPr id="65584" name="Text Box 48"/>
            <p:cNvSpPr txBox="1">
              <a:spLocks noChangeArrowheads="1"/>
            </p:cNvSpPr>
            <p:nvPr/>
          </p:nvSpPr>
          <p:spPr bwMode="auto">
            <a:xfrm>
              <a:off x="3120" y="624"/>
              <a:ext cx="576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sz="20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GT</a:t>
              </a:r>
            </a:p>
          </p:txBody>
        </p:sp>
        <p:sp>
          <p:nvSpPr>
            <p:cNvPr id="65585" name="Text Box 49"/>
            <p:cNvSpPr txBox="1">
              <a:spLocks noChangeArrowheads="1"/>
            </p:cNvSpPr>
            <p:nvPr/>
          </p:nvSpPr>
          <p:spPr bwMode="auto">
            <a:xfrm>
              <a:off x="3114" y="1380"/>
              <a:ext cx="576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sz="20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KL</a:t>
              </a:r>
            </a:p>
          </p:txBody>
        </p:sp>
        <p:sp>
          <p:nvSpPr>
            <p:cNvPr id="65586" name="Line 50"/>
            <p:cNvSpPr>
              <a:spLocks noChangeShapeType="1"/>
            </p:cNvSpPr>
            <p:nvPr/>
          </p:nvSpPr>
          <p:spPr bwMode="auto">
            <a:xfrm>
              <a:off x="3444" y="261"/>
              <a:ext cx="0" cy="1344"/>
            </a:xfrm>
            <a:prstGeom prst="line">
              <a:avLst/>
            </a:prstGeom>
            <a:noFill/>
            <a:ln w="9525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5587" name="Line 51"/>
            <p:cNvSpPr>
              <a:spLocks noChangeShapeType="1"/>
            </p:cNvSpPr>
            <p:nvPr/>
          </p:nvSpPr>
          <p:spPr bwMode="auto">
            <a:xfrm>
              <a:off x="3150" y="1344"/>
              <a:ext cx="2304" cy="0"/>
            </a:xfrm>
            <a:prstGeom prst="line">
              <a:avLst/>
            </a:prstGeom>
            <a:noFill/>
            <a:ln w="9525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65588" name="Group 52"/>
          <p:cNvGrpSpPr>
            <a:grpSpLocks/>
          </p:cNvGrpSpPr>
          <p:nvPr/>
        </p:nvGrpSpPr>
        <p:grpSpPr bwMode="auto">
          <a:xfrm>
            <a:off x="0" y="3413126"/>
            <a:ext cx="7162800" cy="3478212"/>
            <a:chOff x="96" y="2150"/>
            <a:chExt cx="4512" cy="2191"/>
          </a:xfrm>
        </p:grpSpPr>
        <p:sp>
          <p:nvSpPr>
            <p:cNvPr id="65589" name="Text Box 53"/>
            <p:cNvSpPr txBox="1">
              <a:spLocks noChangeArrowheads="1"/>
            </p:cNvSpPr>
            <p:nvPr/>
          </p:nvSpPr>
          <p:spPr bwMode="auto">
            <a:xfrm>
              <a:off x="96" y="2150"/>
              <a:ext cx="4512" cy="2191"/>
            </a:xfrm>
            <a:prstGeom prst="rect">
              <a:avLst/>
            </a:pr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solidFill>
                  <a:srgbClr val="80808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latin typeface="Times New Roman" pitchFamily="18" charset="0"/>
                <a:cs typeface="Times New Roman" pitchFamily="18" charset="0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latin typeface="Times New Roman" pitchFamily="18" charset="0"/>
                  <a:cs typeface="Times New Roman" pitchFamily="18" charset="0"/>
                </a:rPr>
                <a:t>   * Ta </a:t>
              </a:r>
              <a:r>
                <a:rPr lang="en-US" sz="2000" dirty="0" err="1"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2000" dirty="0">
                  <a:latin typeface="Times New Roman" pitchFamily="18" charset="0"/>
                  <a:cs typeface="Times New Roman" pitchFamily="18" charset="0"/>
                </a:rPr>
                <a:t>:  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latin typeface="Times New Roman" pitchFamily="18" charset="0"/>
                <a:cs typeface="Times New Roman" pitchFamily="18" charset="0"/>
                <a:sym typeface="Symbol" pitchFamily="18" charset="2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   </a:t>
              </a:r>
              <a:r>
                <a:rPr lang="en-US" sz="2000" dirty="0">
                  <a:latin typeface="Times New Roman" pitchFamily="18" charset="0"/>
                  <a:cs typeface="Times New Roman" pitchFamily="18" charset="0"/>
                </a:rPr>
                <a:t>      MN // BC (</a:t>
              </a:r>
              <a:r>
                <a:rPr lang="en-US" sz="2000" dirty="0" err="1">
                  <a:latin typeface="Times New Roman" pitchFamily="18" charset="0"/>
                  <a:cs typeface="Times New Roman" pitchFamily="18" charset="0"/>
                </a:rPr>
                <a:t>định</a:t>
              </a:r>
              <a:r>
                <a:rPr lang="en-US" sz="20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latin typeface="Times New Roman" pitchFamily="18" charset="0"/>
                  <a:cs typeface="Times New Roman" pitchFamily="18" charset="0"/>
                </a:rPr>
                <a:t>lí</a:t>
              </a:r>
              <a:r>
                <a:rPr lang="en-US" sz="2000" dirty="0">
                  <a:latin typeface="Times New Roman" pitchFamily="18" charset="0"/>
                  <a:cs typeface="Times New Roman" pitchFamily="18" charset="0"/>
                </a:rPr>
                <a:t>  Ta let </a:t>
              </a:r>
              <a:r>
                <a:rPr lang="en-US" sz="2000" dirty="0" err="1">
                  <a:latin typeface="Times New Roman" pitchFamily="18" charset="0"/>
                  <a:cs typeface="Times New Roman" pitchFamily="18" charset="0"/>
                </a:rPr>
                <a:t>đảo</a:t>
              </a:r>
              <a:r>
                <a:rPr lang="en-US" sz="2000" dirty="0">
                  <a:latin typeface="Times New Roman" pitchFamily="18" charset="0"/>
                  <a:cs typeface="Times New Roman" pitchFamily="18" charset="0"/>
                </a:rPr>
                <a:t>)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latin typeface="Times New Roman" pitchFamily="18" charset="0"/>
                  <a:cs typeface="Times New Roman" pitchFamily="18" charset="0"/>
                </a:rPr>
                <a:t>   </a:t>
              </a:r>
              <a:r>
                <a:rPr lang="en-US" sz="2000" dirty="0" err="1">
                  <a:latin typeface="Times New Roman" pitchFamily="18" charset="0"/>
                  <a:cs typeface="Times New Roman" pitchFamily="18" charset="0"/>
                </a:rPr>
                <a:t>Nên</a:t>
              </a:r>
              <a:r>
                <a:rPr lang="en-US" sz="2000" dirty="0">
                  <a:latin typeface="Times New Roman" pitchFamily="18" charset="0"/>
                  <a:cs typeface="Times New Roman" pitchFamily="18" charset="0"/>
                </a:rPr>
                <a:t> : </a:t>
              </a:r>
              <a:r>
                <a:rPr lang="en-US" sz="2000" dirty="0">
                  <a:latin typeface="Times New Roman" pitchFamily="18" charset="0"/>
                  <a:cs typeface="Times New Roman" pitchFamily="18" charset="0"/>
                  <a:sym typeface="Wingdings 3" pitchFamily="18" charset="2"/>
                </a:rPr>
                <a:t></a:t>
              </a:r>
              <a:r>
                <a:rPr lang="en-US" sz="2000" dirty="0">
                  <a:latin typeface="Times New Roman" pitchFamily="18" charset="0"/>
                  <a:cs typeface="Times New Roman" pitchFamily="18" charset="0"/>
                </a:rPr>
                <a:t>AMN        </a:t>
              </a:r>
              <a:r>
                <a:rPr lang="en-US" sz="2000" dirty="0">
                  <a:latin typeface="Times New Roman" pitchFamily="18" charset="0"/>
                  <a:cs typeface="Times New Roman" pitchFamily="18" charset="0"/>
                  <a:sym typeface="Wingdings 3" pitchFamily="18" charset="2"/>
                </a:rPr>
                <a:t></a:t>
              </a:r>
              <a:r>
                <a:rPr lang="en-US" sz="2000" dirty="0">
                  <a:latin typeface="Times New Roman" pitchFamily="18" charset="0"/>
                  <a:cs typeface="Times New Roman" pitchFamily="18" charset="0"/>
                </a:rPr>
                <a:t>ABC 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latin typeface="Times New Roman" pitchFamily="18" charset="0"/>
                <a:cs typeface="Times New Roman" pitchFamily="18" charset="0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   </a:t>
              </a:r>
              <a:r>
                <a:rPr lang="en-US" sz="2000" dirty="0">
                  <a:latin typeface="Times New Roman" pitchFamily="18" charset="0"/>
                  <a:cs typeface="Times New Roman" pitchFamily="18" charset="0"/>
                </a:rPr>
                <a:t>                                                        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latin typeface="Times New Roman" pitchFamily="18" charset="0"/>
                <a:cs typeface="Times New Roman" pitchFamily="18" charset="0"/>
                <a:sym typeface="Symbol" pitchFamily="18" charset="2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   </a:t>
              </a:r>
              <a:r>
                <a:rPr lang="en-US" sz="2000" dirty="0">
                  <a:latin typeface="Times New Roman" pitchFamily="18" charset="0"/>
                  <a:cs typeface="Times New Roman" pitchFamily="18" charset="0"/>
                </a:rPr>
                <a:t> 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65590" name="Group 54"/>
            <p:cNvGrpSpPr>
              <a:grpSpLocks/>
            </p:cNvGrpSpPr>
            <p:nvPr/>
          </p:nvGrpSpPr>
          <p:grpSpPr bwMode="auto">
            <a:xfrm>
              <a:off x="504" y="2437"/>
              <a:ext cx="2641" cy="1793"/>
              <a:chOff x="504" y="2437"/>
              <a:chExt cx="2641" cy="1793"/>
            </a:xfrm>
          </p:grpSpPr>
          <p:graphicFrame>
            <p:nvGraphicFramePr>
              <p:cNvPr id="65591" name="Object 55"/>
              <p:cNvGraphicFramePr>
                <a:graphicFrameLocks noChangeAspect="1"/>
              </p:cNvGraphicFramePr>
              <p:nvPr/>
            </p:nvGraphicFramePr>
            <p:xfrm>
              <a:off x="1008" y="2437"/>
              <a:ext cx="2137" cy="49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4" imgW="1866900" imgH="431800" progId="">
                      <p:embed/>
                    </p:oleObj>
                  </mc:Choice>
                  <mc:Fallback>
                    <p:oleObj name="Equation" r:id="rId4" imgW="1866900" imgH="431800" progId="">
                      <p:embed/>
                      <p:pic>
                        <p:nvPicPr>
                          <p:cNvPr id="0" name="Picture 9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008" y="2437"/>
                            <a:ext cx="2137" cy="491"/>
                          </a:xfrm>
                          <a:prstGeom prst="rect">
                            <a:avLst/>
                          </a:prstGeom>
                          <a:noFill/>
                          <a:effectLst>
                            <a:outerShdw algn="ctr" rotWithShape="0">
                              <a:srgbClr val="808080"/>
                            </a:outerShdw>
                          </a:effectLst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65592" name="Object 56"/>
              <p:cNvGraphicFramePr>
                <a:graphicFrameLocks noChangeAspect="1"/>
              </p:cNvGraphicFramePr>
              <p:nvPr/>
            </p:nvGraphicFramePr>
            <p:xfrm>
              <a:off x="528" y="3360"/>
              <a:ext cx="1872" cy="45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6" imgW="1765300" imgH="393700" progId="">
                      <p:embed/>
                    </p:oleObj>
                  </mc:Choice>
                  <mc:Fallback>
                    <p:oleObj name="Equation" r:id="rId6" imgW="1765300" imgH="393700" progId="">
                      <p:embed/>
                      <p:pic>
                        <p:nvPicPr>
                          <p:cNvPr id="0" name="Picture 95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28" y="3360"/>
                            <a:ext cx="1872" cy="452"/>
                          </a:xfrm>
                          <a:prstGeom prst="rect">
                            <a:avLst/>
                          </a:prstGeom>
                          <a:noFill/>
                          <a:effectLst>
                            <a:outerShdw algn="ctr" rotWithShape="0">
                              <a:srgbClr val="808080"/>
                            </a:outerShdw>
                          </a:effectLst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65593" name="Object 57"/>
              <p:cNvGraphicFramePr>
                <a:graphicFrameLocks noChangeAspect="1"/>
              </p:cNvGraphicFramePr>
              <p:nvPr/>
            </p:nvGraphicFramePr>
            <p:xfrm>
              <a:off x="504" y="3798"/>
              <a:ext cx="1392" cy="43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8" imgW="1180588" imgH="393529" progId="">
                      <p:embed/>
                    </p:oleObj>
                  </mc:Choice>
                  <mc:Fallback>
                    <p:oleObj name="Equation" r:id="rId8" imgW="1180588" imgH="393529" progId="">
                      <p:embed/>
                      <p:pic>
                        <p:nvPicPr>
                          <p:cNvPr id="0" name="Picture 96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04" y="3798"/>
                            <a:ext cx="1392" cy="432"/>
                          </a:xfrm>
                          <a:prstGeom prst="rect">
                            <a:avLst/>
                          </a:prstGeom>
                          <a:noFill/>
                          <a:effectLst>
                            <a:outerShdw algn="ctr" rotWithShape="0">
                              <a:srgbClr val="808080"/>
                            </a:outerShdw>
                          </a:effectLst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65594" name="Freeform 58"/>
              <p:cNvSpPr>
                <a:spLocks/>
              </p:cNvSpPr>
              <p:nvPr/>
            </p:nvSpPr>
            <p:spPr bwMode="auto">
              <a:xfrm>
                <a:off x="1260" y="3194"/>
                <a:ext cx="228" cy="70"/>
              </a:xfrm>
              <a:custGeom>
                <a:avLst/>
                <a:gdLst>
                  <a:gd name="T0" fmla="*/ 205 w 862"/>
                  <a:gd name="T1" fmla="*/ 0 h 426"/>
                  <a:gd name="T2" fmla="*/ 25 w 862"/>
                  <a:gd name="T3" fmla="*/ 120 h 426"/>
                  <a:gd name="T4" fmla="*/ 57 w 862"/>
                  <a:gd name="T5" fmla="*/ 369 h 426"/>
                  <a:gd name="T6" fmla="*/ 370 w 862"/>
                  <a:gd name="T7" fmla="*/ 375 h 426"/>
                  <a:gd name="T8" fmla="*/ 490 w 862"/>
                  <a:gd name="T9" fmla="*/ 60 h 426"/>
                  <a:gd name="T10" fmla="*/ 790 w 862"/>
                  <a:gd name="T11" fmla="*/ 30 h 426"/>
                  <a:gd name="T12" fmla="*/ 850 w 862"/>
                  <a:gd name="T13" fmla="*/ 240 h 426"/>
                  <a:gd name="T14" fmla="*/ 715 w 862"/>
                  <a:gd name="T15" fmla="*/ 390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62" h="426">
                    <a:moveTo>
                      <a:pt x="205" y="0"/>
                    </a:moveTo>
                    <a:cubicBezTo>
                      <a:pt x="175" y="20"/>
                      <a:pt x="50" y="59"/>
                      <a:pt x="25" y="120"/>
                    </a:cubicBezTo>
                    <a:cubicBezTo>
                      <a:pt x="0" y="181"/>
                      <a:pt x="0" y="326"/>
                      <a:pt x="57" y="369"/>
                    </a:cubicBezTo>
                    <a:cubicBezTo>
                      <a:pt x="114" y="412"/>
                      <a:pt x="298" y="426"/>
                      <a:pt x="370" y="375"/>
                    </a:cubicBezTo>
                    <a:cubicBezTo>
                      <a:pt x="442" y="324"/>
                      <a:pt x="420" y="117"/>
                      <a:pt x="490" y="60"/>
                    </a:cubicBezTo>
                    <a:cubicBezTo>
                      <a:pt x="560" y="3"/>
                      <a:pt x="730" y="0"/>
                      <a:pt x="790" y="30"/>
                    </a:cubicBezTo>
                    <a:cubicBezTo>
                      <a:pt x="850" y="60"/>
                      <a:pt x="862" y="180"/>
                      <a:pt x="850" y="240"/>
                    </a:cubicBezTo>
                    <a:cubicBezTo>
                      <a:pt x="838" y="300"/>
                      <a:pt x="743" y="359"/>
                      <a:pt x="715" y="390"/>
                    </a:cubicBez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0000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65595" name="Text Box 59"/>
          <p:cNvSpPr txBox="1">
            <a:spLocks noChangeArrowheads="1"/>
          </p:cNvSpPr>
          <p:nvPr/>
        </p:nvSpPr>
        <p:spPr bwMode="auto">
          <a:xfrm>
            <a:off x="609600" y="2971800"/>
            <a:ext cx="4572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65598" name="Text Box 62"/>
          <p:cNvSpPr txBox="1">
            <a:spLocks noChangeArrowheads="1"/>
          </p:cNvSpPr>
          <p:nvPr/>
        </p:nvSpPr>
        <p:spPr bwMode="auto">
          <a:xfrm rot="5400000">
            <a:off x="6329212" y="4392613"/>
            <a:ext cx="49244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sz="200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608" name="Line 72"/>
          <p:cNvSpPr>
            <a:spLocks noChangeShapeType="1"/>
          </p:cNvSpPr>
          <p:nvPr/>
        </p:nvSpPr>
        <p:spPr bwMode="auto">
          <a:xfrm>
            <a:off x="4876800" y="3886200"/>
            <a:ext cx="0" cy="29718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620" name="Line 84"/>
          <p:cNvSpPr>
            <a:spLocks noChangeShapeType="1"/>
          </p:cNvSpPr>
          <p:nvPr/>
        </p:nvSpPr>
        <p:spPr bwMode="auto">
          <a:xfrm>
            <a:off x="4953000" y="3733800"/>
            <a:ext cx="0" cy="281940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624" name="Line 88"/>
          <p:cNvSpPr>
            <a:spLocks noChangeShapeType="1"/>
          </p:cNvSpPr>
          <p:nvPr/>
        </p:nvSpPr>
        <p:spPr bwMode="auto">
          <a:xfrm>
            <a:off x="800105" y="2336800"/>
            <a:ext cx="1800225" cy="0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625" name="Rectangle 89"/>
          <p:cNvSpPr>
            <a:spLocks noChangeArrowheads="1"/>
          </p:cNvSpPr>
          <p:nvPr/>
        </p:nvSpPr>
        <p:spPr bwMode="auto">
          <a:xfrm>
            <a:off x="3429000" y="1676405"/>
            <a:ext cx="12824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66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5300CC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65626" name="Line 90"/>
          <p:cNvSpPr>
            <a:spLocks noChangeShapeType="1"/>
          </p:cNvSpPr>
          <p:nvPr/>
        </p:nvSpPr>
        <p:spPr bwMode="auto">
          <a:xfrm flipV="1">
            <a:off x="2743208" y="990600"/>
            <a:ext cx="619125" cy="660400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627" name="Rectangle 91"/>
          <p:cNvSpPr>
            <a:spLocks noChangeArrowheads="1"/>
          </p:cNvSpPr>
          <p:nvPr/>
        </p:nvSpPr>
        <p:spPr bwMode="auto">
          <a:xfrm>
            <a:off x="2819400" y="1066805"/>
            <a:ext cx="12824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66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5300CC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65628" name="Line 92"/>
          <p:cNvSpPr>
            <a:spLocks noChangeShapeType="1"/>
          </p:cNvSpPr>
          <p:nvPr/>
        </p:nvSpPr>
        <p:spPr bwMode="auto">
          <a:xfrm>
            <a:off x="3352800" y="990600"/>
            <a:ext cx="1181100" cy="660400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629" name="Rectangle 93"/>
          <p:cNvSpPr>
            <a:spLocks noChangeArrowheads="1"/>
          </p:cNvSpPr>
          <p:nvPr/>
        </p:nvSpPr>
        <p:spPr bwMode="auto">
          <a:xfrm>
            <a:off x="4114800" y="1066805"/>
            <a:ext cx="12824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66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5300CC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65631" name="Rectangle 95"/>
          <p:cNvSpPr>
            <a:spLocks noChangeArrowheads="1"/>
          </p:cNvSpPr>
          <p:nvPr/>
        </p:nvSpPr>
        <p:spPr bwMode="auto">
          <a:xfrm>
            <a:off x="2514600" y="1447805"/>
            <a:ext cx="21800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66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B'</a:t>
            </a:r>
          </a:p>
        </p:txBody>
      </p:sp>
      <p:sp>
        <p:nvSpPr>
          <p:cNvPr id="65633" name="Rectangle 97"/>
          <p:cNvSpPr>
            <a:spLocks noChangeArrowheads="1"/>
          </p:cNvSpPr>
          <p:nvPr/>
        </p:nvSpPr>
        <p:spPr bwMode="auto">
          <a:xfrm>
            <a:off x="4572000" y="1447805"/>
            <a:ext cx="21800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66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C'</a:t>
            </a:r>
          </a:p>
        </p:txBody>
      </p:sp>
      <p:sp>
        <p:nvSpPr>
          <p:cNvPr id="65635" name="Rectangle 99"/>
          <p:cNvSpPr>
            <a:spLocks noChangeArrowheads="1"/>
          </p:cNvSpPr>
          <p:nvPr/>
        </p:nvSpPr>
        <p:spPr bwMode="auto">
          <a:xfrm>
            <a:off x="3276600" y="609605"/>
            <a:ext cx="23243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66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A'</a:t>
            </a:r>
          </a:p>
        </p:txBody>
      </p:sp>
      <p:sp>
        <p:nvSpPr>
          <p:cNvPr id="65638" name="Line 102"/>
          <p:cNvSpPr>
            <a:spLocks noChangeShapeType="1"/>
          </p:cNvSpPr>
          <p:nvPr/>
        </p:nvSpPr>
        <p:spPr bwMode="auto">
          <a:xfrm>
            <a:off x="166688" y="2997200"/>
            <a:ext cx="361315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639" name="Rectangle 103"/>
          <p:cNvSpPr>
            <a:spLocks noChangeArrowheads="1"/>
          </p:cNvSpPr>
          <p:nvPr/>
        </p:nvSpPr>
        <p:spPr bwMode="auto">
          <a:xfrm>
            <a:off x="1708150" y="3078169"/>
            <a:ext cx="12824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E000E0"/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65640" name="Line 104"/>
          <p:cNvSpPr>
            <a:spLocks noChangeShapeType="1"/>
          </p:cNvSpPr>
          <p:nvPr/>
        </p:nvSpPr>
        <p:spPr bwMode="auto">
          <a:xfrm flipV="1">
            <a:off x="152400" y="1695451"/>
            <a:ext cx="1252538" cy="13081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641" name="Line 105"/>
          <p:cNvSpPr>
            <a:spLocks noChangeShapeType="1"/>
          </p:cNvSpPr>
          <p:nvPr/>
        </p:nvSpPr>
        <p:spPr bwMode="auto">
          <a:xfrm>
            <a:off x="1419226" y="1689103"/>
            <a:ext cx="2360613" cy="13081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642" name="Rectangle 106"/>
          <p:cNvSpPr>
            <a:spLocks noChangeArrowheads="1"/>
          </p:cNvSpPr>
          <p:nvPr/>
        </p:nvSpPr>
        <p:spPr bwMode="auto">
          <a:xfrm>
            <a:off x="381000" y="1917705"/>
            <a:ext cx="12824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E000E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65643" name="Rectangle 107"/>
          <p:cNvSpPr>
            <a:spLocks noChangeArrowheads="1"/>
          </p:cNvSpPr>
          <p:nvPr/>
        </p:nvSpPr>
        <p:spPr bwMode="auto">
          <a:xfrm>
            <a:off x="2552700" y="1905005"/>
            <a:ext cx="12824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E000E0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65644" name="Oval 108"/>
          <p:cNvSpPr>
            <a:spLocks noChangeArrowheads="1"/>
          </p:cNvSpPr>
          <p:nvPr/>
        </p:nvSpPr>
        <p:spPr bwMode="auto">
          <a:xfrm>
            <a:off x="142883" y="2973393"/>
            <a:ext cx="47625" cy="47625"/>
          </a:xfrm>
          <a:prstGeom prst="ellipse">
            <a:avLst/>
          </a:prstGeom>
          <a:solidFill>
            <a:srgbClr val="FFFFFF"/>
          </a:solidFill>
          <a:ln w="0">
            <a:solidFill>
              <a:srgbClr val="01010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645" name="Rectangle 109"/>
          <p:cNvSpPr>
            <a:spLocks noChangeArrowheads="1"/>
          </p:cNvSpPr>
          <p:nvPr/>
        </p:nvSpPr>
        <p:spPr bwMode="auto">
          <a:xfrm>
            <a:off x="57150" y="2986093"/>
            <a:ext cx="17152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65646" name="Oval 110"/>
          <p:cNvSpPr>
            <a:spLocks noChangeArrowheads="1"/>
          </p:cNvSpPr>
          <p:nvPr/>
        </p:nvSpPr>
        <p:spPr bwMode="auto">
          <a:xfrm>
            <a:off x="3756033" y="2973393"/>
            <a:ext cx="47625" cy="47625"/>
          </a:xfrm>
          <a:prstGeom prst="ellipse">
            <a:avLst/>
          </a:prstGeom>
          <a:solidFill>
            <a:srgbClr val="FFFFFF"/>
          </a:solidFill>
          <a:ln w="0">
            <a:solidFill>
              <a:srgbClr val="01010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647" name="Rectangle 111"/>
          <p:cNvSpPr>
            <a:spLocks noChangeArrowheads="1"/>
          </p:cNvSpPr>
          <p:nvPr/>
        </p:nvSpPr>
        <p:spPr bwMode="auto">
          <a:xfrm>
            <a:off x="3838575" y="2973393"/>
            <a:ext cx="17152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65648" name="Oval 112"/>
          <p:cNvSpPr>
            <a:spLocks noChangeArrowheads="1"/>
          </p:cNvSpPr>
          <p:nvPr/>
        </p:nvSpPr>
        <p:spPr bwMode="auto">
          <a:xfrm>
            <a:off x="1395414" y="1665293"/>
            <a:ext cx="47625" cy="47625"/>
          </a:xfrm>
          <a:prstGeom prst="ellipse">
            <a:avLst/>
          </a:prstGeom>
          <a:solidFill>
            <a:srgbClr val="FFFFFF"/>
          </a:solidFill>
          <a:ln w="0">
            <a:solidFill>
              <a:srgbClr val="01010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649" name="Rectangle 113"/>
          <p:cNvSpPr>
            <a:spLocks noChangeArrowheads="1"/>
          </p:cNvSpPr>
          <p:nvPr/>
        </p:nvSpPr>
        <p:spPr bwMode="auto">
          <a:xfrm>
            <a:off x="1304925" y="1295405"/>
            <a:ext cx="18594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65650" name="Line 114"/>
          <p:cNvSpPr>
            <a:spLocks noChangeShapeType="1"/>
          </p:cNvSpPr>
          <p:nvPr/>
        </p:nvSpPr>
        <p:spPr bwMode="auto">
          <a:xfrm flipV="1">
            <a:off x="787408" y="1676400"/>
            <a:ext cx="619125" cy="660400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651" name="Line 115"/>
          <p:cNvSpPr>
            <a:spLocks noChangeShapeType="1"/>
          </p:cNvSpPr>
          <p:nvPr/>
        </p:nvSpPr>
        <p:spPr bwMode="auto">
          <a:xfrm>
            <a:off x="1409700" y="1676400"/>
            <a:ext cx="1181100" cy="660400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652" name="Line 116"/>
          <p:cNvSpPr>
            <a:spLocks noChangeShapeType="1"/>
          </p:cNvSpPr>
          <p:nvPr/>
        </p:nvSpPr>
        <p:spPr bwMode="auto">
          <a:xfrm>
            <a:off x="2730500" y="1651000"/>
            <a:ext cx="1800225" cy="0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653" name="Rectangle 117"/>
          <p:cNvSpPr>
            <a:spLocks noChangeArrowheads="1"/>
          </p:cNvSpPr>
          <p:nvPr/>
        </p:nvSpPr>
        <p:spPr bwMode="auto">
          <a:xfrm>
            <a:off x="2711450" y="2057405"/>
            <a:ext cx="18594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66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</a:p>
        </p:txBody>
      </p:sp>
      <p:sp>
        <p:nvSpPr>
          <p:cNvPr id="65654" name="Rectangle 118"/>
          <p:cNvSpPr>
            <a:spLocks noChangeArrowheads="1"/>
          </p:cNvSpPr>
          <p:nvPr/>
        </p:nvSpPr>
        <p:spPr bwMode="auto">
          <a:xfrm>
            <a:off x="533400" y="2057405"/>
            <a:ext cx="22762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66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</a:p>
        </p:txBody>
      </p:sp>
      <p:sp>
        <p:nvSpPr>
          <p:cNvPr id="65712" name="Line 176"/>
          <p:cNvSpPr>
            <a:spLocks noChangeShapeType="1"/>
          </p:cNvSpPr>
          <p:nvPr/>
        </p:nvSpPr>
        <p:spPr bwMode="auto">
          <a:xfrm flipH="1">
            <a:off x="1066800" y="1981200"/>
            <a:ext cx="152400" cy="0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5715" name="Group 179"/>
          <p:cNvGrpSpPr>
            <a:grpSpLocks/>
          </p:cNvGrpSpPr>
          <p:nvPr/>
        </p:nvGrpSpPr>
        <p:grpSpPr bwMode="auto">
          <a:xfrm>
            <a:off x="1752600" y="1828800"/>
            <a:ext cx="114300" cy="101600"/>
            <a:chOff x="2448" y="1632"/>
            <a:chExt cx="72" cy="64"/>
          </a:xfrm>
        </p:grpSpPr>
        <p:sp>
          <p:nvSpPr>
            <p:cNvPr id="65713" name="Line 177"/>
            <p:cNvSpPr>
              <a:spLocks noChangeShapeType="1"/>
            </p:cNvSpPr>
            <p:nvPr/>
          </p:nvSpPr>
          <p:spPr bwMode="auto">
            <a:xfrm flipV="1">
              <a:off x="2448" y="1632"/>
              <a:ext cx="48" cy="48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5714" name="Line 178"/>
            <p:cNvSpPr>
              <a:spLocks noChangeShapeType="1"/>
            </p:cNvSpPr>
            <p:nvPr/>
          </p:nvSpPr>
          <p:spPr bwMode="auto">
            <a:xfrm flipV="1">
              <a:off x="2472" y="1648"/>
              <a:ext cx="48" cy="48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65717" name="Group 181"/>
          <p:cNvGrpSpPr>
            <a:grpSpLocks/>
          </p:cNvGrpSpPr>
          <p:nvPr/>
        </p:nvGrpSpPr>
        <p:grpSpPr bwMode="auto">
          <a:xfrm>
            <a:off x="3937000" y="1295400"/>
            <a:ext cx="114300" cy="101600"/>
            <a:chOff x="2448" y="1632"/>
            <a:chExt cx="72" cy="64"/>
          </a:xfrm>
        </p:grpSpPr>
        <p:sp>
          <p:nvSpPr>
            <p:cNvPr id="65718" name="Line 182"/>
            <p:cNvSpPr>
              <a:spLocks noChangeShapeType="1"/>
            </p:cNvSpPr>
            <p:nvPr/>
          </p:nvSpPr>
          <p:spPr bwMode="auto">
            <a:xfrm flipV="1">
              <a:off x="2448" y="1632"/>
              <a:ext cx="48" cy="48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5719" name="Line 183"/>
            <p:cNvSpPr>
              <a:spLocks noChangeShapeType="1"/>
            </p:cNvSpPr>
            <p:nvPr/>
          </p:nvSpPr>
          <p:spPr bwMode="auto">
            <a:xfrm flipV="1">
              <a:off x="2472" y="1648"/>
              <a:ext cx="48" cy="48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65720" name="Line 184"/>
          <p:cNvSpPr>
            <a:spLocks noChangeShapeType="1"/>
          </p:cNvSpPr>
          <p:nvPr/>
        </p:nvSpPr>
        <p:spPr bwMode="auto">
          <a:xfrm flipH="1">
            <a:off x="3009900" y="1270000"/>
            <a:ext cx="152400" cy="0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721" name="Text Box 185"/>
          <p:cNvSpPr txBox="1">
            <a:spLocks noChangeArrowheads="1"/>
          </p:cNvSpPr>
          <p:nvPr/>
        </p:nvSpPr>
        <p:spPr bwMode="auto">
          <a:xfrm>
            <a:off x="76200" y="152400"/>
            <a:ext cx="1905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800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1. Định lí</a:t>
            </a:r>
          </a:p>
        </p:txBody>
      </p:sp>
      <p:sp>
        <p:nvSpPr>
          <p:cNvPr id="65722" name="AutoShape 186"/>
          <p:cNvSpPr>
            <a:spLocks noChangeArrowheads="1"/>
          </p:cNvSpPr>
          <p:nvPr/>
        </p:nvSpPr>
        <p:spPr bwMode="auto">
          <a:xfrm>
            <a:off x="533400" y="685800"/>
            <a:ext cx="457200" cy="457200"/>
          </a:xfrm>
          <a:prstGeom prst="flowChartAlternateProcess">
            <a:avLst/>
          </a:prstGeom>
          <a:solidFill>
            <a:srgbClr val="FFFF99"/>
          </a:solidFill>
          <a:ln w="9525">
            <a:solidFill>
              <a:srgbClr val="FF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?1</a:t>
            </a:r>
          </a:p>
        </p:txBody>
      </p:sp>
      <p:grpSp>
        <p:nvGrpSpPr>
          <p:cNvPr id="65765" name="Group 229"/>
          <p:cNvGrpSpPr>
            <a:grpSpLocks/>
          </p:cNvGrpSpPr>
          <p:nvPr/>
        </p:nvGrpSpPr>
        <p:grpSpPr bwMode="auto">
          <a:xfrm>
            <a:off x="5029200" y="3810012"/>
            <a:ext cx="4724400" cy="1162051"/>
            <a:chOff x="3168" y="2304"/>
            <a:chExt cx="2976" cy="732"/>
          </a:xfrm>
        </p:grpSpPr>
        <p:sp>
          <p:nvSpPr>
            <p:cNvPr id="65759" name="Text Box 223"/>
            <p:cNvSpPr txBox="1">
              <a:spLocks noChangeArrowheads="1"/>
            </p:cNvSpPr>
            <p:nvPr/>
          </p:nvSpPr>
          <p:spPr bwMode="auto">
            <a:xfrm>
              <a:off x="3168" y="2784"/>
              <a:ext cx="2928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z="2000">
                  <a:solidFill>
                    <a:srgbClr val="2B4026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+ Suy ra:  AMN  =    A’B’C’ (c.c.c)  </a:t>
              </a:r>
            </a:p>
          </p:txBody>
        </p:sp>
        <p:grpSp>
          <p:nvGrpSpPr>
            <p:cNvPr id="65760" name="Group 224"/>
            <p:cNvGrpSpPr>
              <a:grpSpLocks/>
            </p:cNvGrpSpPr>
            <p:nvPr/>
          </p:nvGrpSpPr>
          <p:grpSpPr bwMode="auto">
            <a:xfrm>
              <a:off x="3216" y="2304"/>
              <a:ext cx="2928" cy="528"/>
              <a:chOff x="3168" y="2256"/>
              <a:chExt cx="2928" cy="528"/>
            </a:xfrm>
          </p:grpSpPr>
          <p:graphicFrame>
            <p:nvGraphicFramePr>
              <p:cNvPr id="65761" name="Object 225"/>
              <p:cNvGraphicFramePr>
                <a:graphicFrameLocks noChangeAspect="1"/>
              </p:cNvGraphicFramePr>
              <p:nvPr/>
            </p:nvGraphicFramePr>
            <p:xfrm>
              <a:off x="4758" y="2586"/>
              <a:ext cx="708" cy="16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10" imgW="748975" imgH="177723" progId="">
                      <p:embed/>
                    </p:oleObj>
                  </mc:Choice>
                  <mc:Fallback>
                    <p:oleObj name="Equation" r:id="rId10" imgW="748975" imgH="177723" progId="">
                      <p:embed/>
                      <p:pic>
                        <p:nvPicPr>
                          <p:cNvPr id="0" name="Picture 97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1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758" y="2586"/>
                            <a:ext cx="708" cy="16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gradFill rotWithShape="1">
                                  <a:gsLst>
                                    <a:gs pos="0">
                                      <a:schemeClr val="bg1"/>
                                    </a:gs>
                                    <a:gs pos="100000">
                                      <a:schemeClr val="accent1">
                                        <a:alpha val="28000"/>
                                      </a:schemeClr>
                                    </a:gs>
                                  </a:gsLst>
                                  <a:path path="shape">
                                    <a:fillToRect l="50000" t="50000" r="50000" b="50000"/>
                                  </a:path>
                                </a:gra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65762" name="Object 226"/>
              <p:cNvGraphicFramePr>
                <a:graphicFrameLocks noChangeAspect="1"/>
              </p:cNvGraphicFramePr>
              <p:nvPr/>
            </p:nvGraphicFramePr>
            <p:xfrm>
              <a:off x="3966" y="2580"/>
              <a:ext cx="732" cy="19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12" imgW="774364" imgH="203112" progId="">
                      <p:embed/>
                    </p:oleObj>
                  </mc:Choice>
                  <mc:Fallback>
                    <p:oleObj name="Equation" r:id="rId12" imgW="774364" imgH="203112" progId="">
                      <p:embed/>
                      <p:pic>
                        <p:nvPicPr>
                          <p:cNvPr id="0" name="Picture 98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3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966" y="2580"/>
                            <a:ext cx="732" cy="19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gradFill rotWithShape="1">
                                  <a:gsLst>
                                    <a:gs pos="0">
                                      <a:schemeClr val="bg1"/>
                                    </a:gs>
                                    <a:gs pos="100000">
                                      <a:schemeClr val="accent1">
                                        <a:alpha val="28000"/>
                                      </a:schemeClr>
                                    </a:gs>
                                  </a:gsLst>
                                  <a:path path="shape">
                                    <a:fillToRect l="50000" t="50000" r="50000" b="50000"/>
                                  </a:path>
                                </a:gra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65763" name="Text Box 227"/>
              <p:cNvSpPr txBox="1">
                <a:spLocks noChangeArrowheads="1"/>
              </p:cNvSpPr>
              <p:nvPr/>
            </p:nvSpPr>
            <p:spPr bwMode="auto">
              <a:xfrm>
                <a:off x="3168" y="2256"/>
                <a:ext cx="2928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sz="2000">
                    <a:solidFill>
                      <a:srgbClr val="2B4026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+ Xét :    AMN  và   A’B’C’  có  </a:t>
                </a:r>
              </a:p>
            </p:txBody>
          </p:sp>
          <p:graphicFrame>
            <p:nvGraphicFramePr>
              <p:cNvPr id="65764" name="Object 228"/>
              <p:cNvGraphicFramePr>
                <a:graphicFrameLocks noChangeAspect="1"/>
              </p:cNvGraphicFramePr>
              <p:nvPr/>
            </p:nvGraphicFramePr>
            <p:xfrm>
              <a:off x="3168" y="2592"/>
              <a:ext cx="756" cy="19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14" imgW="799753" imgH="203112" progId="">
                      <p:embed/>
                    </p:oleObj>
                  </mc:Choice>
                  <mc:Fallback>
                    <p:oleObj name="Equation" r:id="rId14" imgW="799753" imgH="203112" progId="">
                      <p:embed/>
                      <p:pic>
                        <p:nvPicPr>
                          <p:cNvPr id="0" name="Picture 99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168" y="2592"/>
                            <a:ext cx="756" cy="19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gradFill rotWithShape="1">
                                  <a:gsLst>
                                    <a:gs pos="0">
                                      <a:schemeClr val="bg1"/>
                                    </a:gs>
                                    <a:gs pos="100000">
                                      <a:schemeClr val="accent1">
                                        <a:alpha val="28000"/>
                                      </a:schemeClr>
                                    </a:gs>
                                  </a:gsLst>
                                  <a:path path="shape">
                                    <a:fillToRect l="50000" t="50000" r="50000" b="50000"/>
                                  </a:path>
                                </a:gra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grpSp>
        <p:nvGrpSpPr>
          <p:cNvPr id="65793" name="Group 257"/>
          <p:cNvGrpSpPr>
            <a:grpSpLocks/>
          </p:cNvGrpSpPr>
          <p:nvPr/>
        </p:nvGrpSpPr>
        <p:grpSpPr bwMode="auto">
          <a:xfrm>
            <a:off x="1822450" y="4953012"/>
            <a:ext cx="8464550" cy="1695451"/>
            <a:chOff x="1152" y="3072"/>
            <a:chExt cx="5332" cy="1068"/>
          </a:xfrm>
        </p:grpSpPr>
        <p:sp>
          <p:nvSpPr>
            <p:cNvPr id="65785" name="Text Box 249"/>
            <p:cNvSpPr txBox="1">
              <a:spLocks noChangeArrowheads="1"/>
            </p:cNvSpPr>
            <p:nvPr/>
          </p:nvSpPr>
          <p:spPr bwMode="auto">
            <a:xfrm>
              <a:off x="3168" y="3888"/>
              <a:ext cx="2976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z="2000">
                  <a:solidFill>
                    <a:srgbClr val="2B4026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Vậy  A’B’C’         ABC</a:t>
              </a:r>
              <a:r>
                <a:rPr lang="en-US" sz="200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   </a:t>
              </a:r>
            </a:p>
          </p:txBody>
        </p:sp>
        <p:sp>
          <p:nvSpPr>
            <p:cNvPr id="65786" name="Freeform 250"/>
            <p:cNvSpPr>
              <a:spLocks/>
            </p:cNvSpPr>
            <p:nvPr/>
          </p:nvSpPr>
          <p:spPr bwMode="auto">
            <a:xfrm>
              <a:off x="4239" y="3984"/>
              <a:ext cx="133" cy="84"/>
            </a:xfrm>
            <a:custGeom>
              <a:avLst/>
              <a:gdLst>
                <a:gd name="T0" fmla="*/ 205 w 862"/>
                <a:gd name="T1" fmla="*/ 0 h 426"/>
                <a:gd name="T2" fmla="*/ 25 w 862"/>
                <a:gd name="T3" fmla="*/ 120 h 426"/>
                <a:gd name="T4" fmla="*/ 57 w 862"/>
                <a:gd name="T5" fmla="*/ 369 h 426"/>
                <a:gd name="T6" fmla="*/ 370 w 862"/>
                <a:gd name="T7" fmla="*/ 375 h 426"/>
                <a:gd name="T8" fmla="*/ 490 w 862"/>
                <a:gd name="T9" fmla="*/ 60 h 426"/>
                <a:gd name="T10" fmla="*/ 790 w 862"/>
                <a:gd name="T11" fmla="*/ 30 h 426"/>
                <a:gd name="T12" fmla="*/ 850 w 862"/>
                <a:gd name="T13" fmla="*/ 240 h 426"/>
                <a:gd name="T14" fmla="*/ 715 w 862"/>
                <a:gd name="T15" fmla="*/ 39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62" h="426">
                  <a:moveTo>
                    <a:pt x="205" y="0"/>
                  </a:moveTo>
                  <a:cubicBezTo>
                    <a:pt x="175" y="20"/>
                    <a:pt x="50" y="59"/>
                    <a:pt x="25" y="120"/>
                  </a:cubicBezTo>
                  <a:cubicBezTo>
                    <a:pt x="0" y="181"/>
                    <a:pt x="0" y="326"/>
                    <a:pt x="57" y="369"/>
                  </a:cubicBezTo>
                  <a:cubicBezTo>
                    <a:pt x="114" y="412"/>
                    <a:pt x="298" y="426"/>
                    <a:pt x="370" y="375"/>
                  </a:cubicBezTo>
                  <a:cubicBezTo>
                    <a:pt x="442" y="324"/>
                    <a:pt x="420" y="117"/>
                    <a:pt x="490" y="60"/>
                  </a:cubicBezTo>
                  <a:cubicBezTo>
                    <a:pt x="560" y="3"/>
                    <a:pt x="730" y="0"/>
                    <a:pt x="790" y="30"/>
                  </a:cubicBezTo>
                  <a:cubicBezTo>
                    <a:pt x="850" y="60"/>
                    <a:pt x="862" y="180"/>
                    <a:pt x="850" y="240"/>
                  </a:cubicBezTo>
                  <a:cubicBezTo>
                    <a:pt x="838" y="300"/>
                    <a:pt x="743" y="359"/>
                    <a:pt x="715" y="390"/>
                  </a:cubicBezTo>
                </a:path>
              </a:pathLst>
            </a:custGeom>
            <a:noFill/>
            <a:ln w="28575" cmpd="sng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65787" name="Group 251"/>
            <p:cNvGrpSpPr>
              <a:grpSpLocks/>
            </p:cNvGrpSpPr>
            <p:nvPr/>
          </p:nvGrpSpPr>
          <p:grpSpPr bwMode="auto">
            <a:xfrm>
              <a:off x="3072" y="3312"/>
              <a:ext cx="2688" cy="543"/>
              <a:chOff x="3072" y="2496"/>
              <a:chExt cx="2688" cy="543"/>
            </a:xfrm>
          </p:grpSpPr>
          <p:sp>
            <p:nvSpPr>
              <p:cNvPr id="65788" name="Text Box 252"/>
              <p:cNvSpPr txBox="1">
                <a:spLocks noChangeArrowheads="1"/>
              </p:cNvSpPr>
              <p:nvPr/>
            </p:nvSpPr>
            <p:spPr bwMode="auto">
              <a:xfrm>
                <a:off x="3072" y="2496"/>
                <a:ext cx="2688" cy="54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sz="2000">
                    <a:solidFill>
                      <a:srgbClr val="2B4026"/>
                    </a:solidFill>
                    <a:latin typeface="Times New Roman" pitchFamily="18" charset="0"/>
                    <a:cs typeface="Times New Roman" pitchFamily="18" charset="0"/>
                  </a:rPr>
                  <a:t>+ Theo chứng minh trên, ta có:                       </a:t>
                </a:r>
              </a:p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sz="2000">
                    <a:solidFill>
                      <a:srgbClr val="2B4026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   AMN          ABC  (vì MN // BC)</a:t>
                </a:r>
              </a:p>
            </p:txBody>
          </p:sp>
          <p:sp>
            <p:nvSpPr>
              <p:cNvPr id="65789" name="Freeform 253"/>
              <p:cNvSpPr>
                <a:spLocks/>
              </p:cNvSpPr>
              <p:nvPr/>
            </p:nvSpPr>
            <p:spPr bwMode="auto">
              <a:xfrm>
                <a:off x="3837" y="2877"/>
                <a:ext cx="240" cy="84"/>
              </a:xfrm>
              <a:custGeom>
                <a:avLst/>
                <a:gdLst>
                  <a:gd name="T0" fmla="*/ 205 w 862"/>
                  <a:gd name="T1" fmla="*/ 0 h 426"/>
                  <a:gd name="T2" fmla="*/ 25 w 862"/>
                  <a:gd name="T3" fmla="*/ 120 h 426"/>
                  <a:gd name="T4" fmla="*/ 57 w 862"/>
                  <a:gd name="T5" fmla="*/ 369 h 426"/>
                  <a:gd name="T6" fmla="*/ 370 w 862"/>
                  <a:gd name="T7" fmla="*/ 375 h 426"/>
                  <a:gd name="T8" fmla="*/ 490 w 862"/>
                  <a:gd name="T9" fmla="*/ 60 h 426"/>
                  <a:gd name="T10" fmla="*/ 790 w 862"/>
                  <a:gd name="T11" fmla="*/ 30 h 426"/>
                  <a:gd name="T12" fmla="*/ 850 w 862"/>
                  <a:gd name="T13" fmla="*/ 240 h 426"/>
                  <a:gd name="T14" fmla="*/ 715 w 862"/>
                  <a:gd name="T15" fmla="*/ 390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62" h="426">
                    <a:moveTo>
                      <a:pt x="205" y="0"/>
                    </a:moveTo>
                    <a:cubicBezTo>
                      <a:pt x="175" y="20"/>
                      <a:pt x="50" y="59"/>
                      <a:pt x="25" y="120"/>
                    </a:cubicBezTo>
                    <a:cubicBezTo>
                      <a:pt x="0" y="181"/>
                      <a:pt x="0" y="326"/>
                      <a:pt x="57" y="369"/>
                    </a:cubicBezTo>
                    <a:cubicBezTo>
                      <a:pt x="114" y="412"/>
                      <a:pt x="298" y="426"/>
                      <a:pt x="370" y="375"/>
                    </a:cubicBezTo>
                    <a:cubicBezTo>
                      <a:pt x="442" y="324"/>
                      <a:pt x="420" y="117"/>
                      <a:pt x="490" y="60"/>
                    </a:cubicBezTo>
                    <a:cubicBezTo>
                      <a:pt x="560" y="3"/>
                      <a:pt x="730" y="0"/>
                      <a:pt x="790" y="30"/>
                    </a:cubicBezTo>
                    <a:cubicBezTo>
                      <a:pt x="850" y="60"/>
                      <a:pt x="862" y="180"/>
                      <a:pt x="850" y="240"/>
                    </a:cubicBezTo>
                    <a:cubicBezTo>
                      <a:pt x="838" y="300"/>
                      <a:pt x="743" y="359"/>
                      <a:pt x="715" y="390"/>
                    </a:cubicBezTo>
                  </a:path>
                </a:pathLst>
              </a:custGeom>
              <a:noFill/>
              <a:ln w="28575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0000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65790" name="Group 254"/>
            <p:cNvGrpSpPr>
              <a:grpSpLocks/>
            </p:cNvGrpSpPr>
            <p:nvPr/>
          </p:nvGrpSpPr>
          <p:grpSpPr bwMode="auto">
            <a:xfrm>
              <a:off x="1152" y="3072"/>
              <a:ext cx="5332" cy="252"/>
              <a:chOff x="738" y="2297"/>
              <a:chExt cx="5332" cy="252"/>
            </a:xfrm>
          </p:grpSpPr>
          <p:sp>
            <p:nvSpPr>
              <p:cNvPr id="65791" name="Text Box 255"/>
              <p:cNvSpPr txBox="1">
                <a:spLocks noChangeArrowheads="1"/>
              </p:cNvSpPr>
              <p:nvPr/>
            </p:nvSpPr>
            <p:spPr bwMode="auto">
              <a:xfrm>
                <a:off x="738" y="2297"/>
                <a:ext cx="5332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sz="2000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                                                          </a:t>
                </a:r>
                <a:r>
                  <a:rPr lang="en-US" sz="2000" dirty="0">
                    <a:solidFill>
                      <a:srgbClr val="2B4026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    AMN            A’B’C’ </a:t>
                </a:r>
              </a:p>
            </p:txBody>
          </p:sp>
          <p:sp>
            <p:nvSpPr>
              <p:cNvPr id="65792" name="Freeform 256"/>
              <p:cNvSpPr>
                <a:spLocks/>
              </p:cNvSpPr>
              <p:nvPr/>
            </p:nvSpPr>
            <p:spPr bwMode="auto">
              <a:xfrm>
                <a:off x="4054" y="2393"/>
                <a:ext cx="240" cy="57"/>
              </a:xfrm>
              <a:custGeom>
                <a:avLst/>
                <a:gdLst>
                  <a:gd name="T0" fmla="*/ 205 w 862"/>
                  <a:gd name="T1" fmla="*/ 0 h 426"/>
                  <a:gd name="T2" fmla="*/ 25 w 862"/>
                  <a:gd name="T3" fmla="*/ 120 h 426"/>
                  <a:gd name="T4" fmla="*/ 57 w 862"/>
                  <a:gd name="T5" fmla="*/ 369 h 426"/>
                  <a:gd name="T6" fmla="*/ 370 w 862"/>
                  <a:gd name="T7" fmla="*/ 375 h 426"/>
                  <a:gd name="T8" fmla="*/ 490 w 862"/>
                  <a:gd name="T9" fmla="*/ 60 h 426"/>
                  <a:gd name="T10" fmla="*/ 790 w 862"/>
                  <a:gd name="T11" fmla="*/ 30 h 426"/>
                  <a:gd name="T12" fmla="*/ 850 w 862"/>
                  <a:gd name="T13" fmla="*/ 240 h 426"/>
                  <a:gd name="T14" fmla="*/ 715 w 862"/>
                  <a:gd name="T15" fmla="*/ 390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62" h="426">
                    <a:moveTo>
                      <a:pt x="205" y="0"/>
                    </a:moveTo>
                    <a:cubicBezTo>
                      <a:pt x="175" y="20"/>
                      <a:pt x="50" y="59"/>
                      <a:pt x="25" y="120"/>
                    </a:cubicBezTo>
                    <a:cubicBezTo>
                      <a:pt x="0" y="181"/>
                      <a:pt x="0" y="326"/>
                      <a:pt x="57" y="369"/>
                    </a:cubicBezTo>
                    <a:cubicBezTo>
                      <a:pt x="114" y="412"/>
                      <a:pt x="298" y="426"/>
                      <a:pt x="370" y="375"/>
                    </a:cubicBezTo>
                    <a:cubicBezTo>
                      <a:pt x="442" y="324"/>
                      <a:pt x="420" y="117"/>
                      <a:pt x="490" y="60"/>
                    </a:cubicBezTo>
                    <a:cubicBezTo>
                      <a:pt x="560" y="3"/>
                      <a:pt x="730" y="0"/>
                      <a:pt x="790" y="30"/>
                    </a:cubicBezTo>
                    <a:cubicBezTo>
                      <a:pt x="850" y="60"/>
                      <a:pt x="862" y="180"/>
                      <a:pt x="850" y="240"/>
                    </a:cubicBezTo>
                    <a:cubicBezTo>
                      <a:pt x="838" y="300"/>
                      <a:pt x="743" y="359"/>
                      <a:pt x="715" y="390"/>
                    </a:cubicBezTo>
                  </a:path>
                </a:pathLst>
              </a:custGeom>
              <a:noFill/>
              <a:ln w="28575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0000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65799" name="Text Box 263"/>
          <p:cNvSpPr txBox="1">
            <a:spLocks noChangeArrowheads="1"/>
          </p:cNvSpPr>
          <p:nvPr/>
        </p:nvSpPr>
        <p:spPr bwMode="auto">
          <a:xfrm>
            <a:off x="4267200" y="3276600"/>
            <a:ext cx="19050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Bài giải </a:t>
            </a:r>
          </a:p>
        </p:txBody>
      </p:sp>
    </p:spTree>
    <p:extLst>
      <p:ext uri="{BB962C8B-B14F-4D97-AF65-F5344CB8AC3E}">
        <p14:creationId xmlns:p14="http://schemas.microsoft.com/office/powerpoint/2010/main" val="3915554677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5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5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5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603" name="Object 75"/>
          <p:cNvGraphicFramePr>
            <a:graphicFrameLocks noGrp="1" noChangeAspect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1730547818"/>
              </p:ext>
            </p:extLst>
          </p:nvPr>
        </p:nvGraphicFramePr>
        <p:xfrm>
          <a:off x="3568708" y="3538539"/>
          <a:ext cx="887413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418918" imgH="431613" progId="">
                  <p:embed/>
                </p:oleObj>
              </mc:Choice>
              <mc:Fallback>
                <p:oleObj name="Equation" r:id="rId3" imgW="418918" imgH="431613" progId="">
                  <p:embed/>
                  <p:pic>
                    <p:nvPicPr>
                      <p:cNvPr id="0" name="Picture 4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8708" y="3538539"/>
                        <a:ext cx="887413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195" name="Group 32"/>
          <p:cNvGrpSpPr>
            <a:grpSpLocks/>
          </p:cNvGrpSpPr>
          <p:nvPr/>
        </p:nvGrpSpPr>
        <p:grpSpPr bwMode="auto">
          <a:xfrm>
            <a:off x="1150945" y="304804"/>
            <a:ext cx="6772275" cy="2212975"/>
            <a:chOff x="528" y="1200"/>
            <a:chExt cx="4266" cy="1394"/>
          </a:xfrm>
        </p:grpSpPr>
        <p:grpSp>
          <p:nvGrpSpPr>
            <p:cNvPr id="8205" name="Group 33"/>
            <p:cNvGrpSpPr>
              <a:grpSpLocks/>
            </p:cNvGrpSpPr>
            <p:nvPr/>
          </p:nvGrpSpPr>
          <p:grpSpPr bwMode="auto">
            <a:xfrm>
              <a:off x="3312" y="1200"/>
              <a:ext cx="1482" cy="923"/>
              <a:chOff x="2105" y="448"/>
              <a:chExt cx="1184" cy="732"/>
            </a:xfrm>
          </p:grpSpPr>
          <p:sp>
            <p:nvSpPr>
              <p:cNvPr id="8220" name="Line 34"/>
              <p:cNvSpPr>
                <a:spLocks noChangeShapeType="1"/>
              </p:cNvSpPr>
              <p:nvPr/>
            </p:nvSpPr>
            <p:spPr bwMode="auto">
              <a:xfrm>
                <a:off x="2213" y="977"/>
                <a:ext cx="906" cy="0"/>
              </a:xfrm>
              <a:prstGeom prst="line">
                <a:avLst/>
              </a:prstGeom>
              <a:noFill/>
              <a:ln w="28575">
                <a:solidFill>
                  <a:srgbClr val="FF00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221" name="Rectangle 35"/>
              <p:cNvSpPr>
                <a:spLocks noChangeArrowheads="1"/>
              </p:cNvSpPr>
              <p:nvPr/>
            </p:nvSpPr>
            <p:spPr bwMode="auto">
              <a:xfrm>
                <a:off x="2675" y="943"/>
                <a:ext cx="90" cy="2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800" b="1">
                    <a:solidFill>
                      <a:srgbClr val="5300CC"/>
                    </a:solidFill>
                    <a:latin typeface="Times New Roman" pitchFamily="18" charset="0"/>
                    <a:cs typeface="Times New Roman" pitchFamily="18" charset="0"/>
                  </a:rPr>
                  <a:t>4</a:t>
                </a:r>
              </a:p>
            </p:txBody>
          </p:sp>
          <p:sp>
            <p:nvSpPr>
              <p:cNvPr id="8222" name="Line 36"/>
              <p:cNvSpPr>
                <a:spLocks noChangeShapeType="1"/>
              </p:cNvSpPr>
              <p:nvPr/>
            </p:nvSpPr>
            <p:spPr bwMode="auto">
              <a:xfrm flipV="1">
                <a:off x="2213" y="647"/>
                <a:ext cx="312" cy="330"/>
              </a:xfrm>
              <a:prstGeom prst="line">
                <a:avLst/>
              </a:prstGeom>
              <a:noFill/>
              <a:ln w="28575">
                <a:solidFill>
                  <a:srgbClr val="FF00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223" name="Rectangle 37"/>
              <p:cNvSpPr>
                <a:spLocks noChangeArrowheads="1"/>
              </p:cNvSpPr>
              <p:nvPr/>
            </p:nvSpPr>
            <p:spPr bwMode="auto">
              <a:xfrm>
                <a:off x="2279" y="600"/>
                <a:ext cx="90" cy="2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800" b="1">
                    <a:solidFill>
                      <a:srgbClr val="5300CC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</a:p>
            </p:txBody>
          </p:sp>
          <p:sp>
            <p:nvSpPr>
              <p:cNvPr id="8224" name="Line 38"/>
              <p:cNvSpPr>
                <a:spLocks noChangeShapeType="1"/>
              </p:cNvSpPr>
              <p:nvPr/>
            </p:nvSpPr>
            <p:spPr bwMode="auto">
              <a:xfrm>
                <a:off x="2525" y="647"/>
                <a:ext cx="594" cy="330"/>
              </a:xfrm>
              <a:prstGeom prst="line">
                <a:avLst/>
              </a:prstGeom>
              <a:noFill/>
              <a:ln w="28575">
                <a:solidFill>
                  <a:srgbClr val="FF00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225" name="Rectangle 39"/>
              <p:cNvSpPr>
                <a:spLocks noChangeArrowheads="1"/>
              </p:cNvSpPr>
              <p:nvPr/>
            </p:nvSpPr>
            <p:spPr bwMode="auto">
              <a:xfrm>
                <a:off x="2791" y="576"/>
                <a:ext cx="90" cy="2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800" b="1">
                    <a:solidFill>
                      <a:srgbClr val="5300CC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</a:p>
            </p:txBody>
          </p:sp>
          <p:sp>
            <p:nvSpPr>
              <p:cNvPr id="8226" name="Oval 40"/>
              <p:cNvSpPr>
                <a:spLocks noChangeArrowheads="1"/>
              </p:cNvSpPr>
              <p:nvPr/>
            </p:nvSpPr>
            <p:spPr bwMode="auto">
              <a:xfrm>
                <a:off x="2201" y="965"/>
                <a:ext cx="24" cy="24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FF00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227" name="Rectangle 41"/>
              <p:cNvSpPr>
                <a:spLocks noChangeArrowheads="1"/>
              </p:cNvSpPr>
              <p:nvPr/>
            </p:nvSpPr>
            <p:spPr bwMode="auto">
              <a:xfrm>
                <a:off x="2105" y="965"/>
                <a:ext cx="152" cy="2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80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B'</a:t>
                </a:r>
              </a:p>
            </p:txBody>
          </p:sp>
          <p:sp>
            <p:nvSpPr>
              <p:cNvPr id="8228" name="Oval 42"/>
              <p:cNvSpPr>
                <a:spLocks noChangeArrowheads="1"/>
              </p:cNvSpPr>
              <p:nvPr/>
            </p:nvSpPr>
            <p:spPr bwMode="auto">
              <a:xfrm>
                <a:off x="3107" y="965"/>
                <a:ext cx="24" cy="24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FF00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229" name="Rectangle 43"/>
              <p:cNvSpPr>
                <a:spLocks noChangeArrowheads="1"/>
              </p:cNvSpPr>
              <p:nvPr/>
            </p:nvSpPr>
            <p:spPr bwMode="auto">
              <a:xfrm>
                <a:off x="3137" y="965"/>
                <a:ext cx="152" cy="2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80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C'</a:t>
                </a:r>
              </a:p>
            </p:txBody>
          </p:sp>
          <p:sp>
            <p:nvSpPr>
              <p:cNvPr id="8230" name="Oval 44"/>
              <p:cNvSpPr>
                <a:spLocks noChangeArrowheads="1"/>
              </p:cNvSpPr>
              <p:nvPr/>
            </p:nvSpPr>
            <p:spPr bwMode="auto">
              <a:xfrm>
                <a:off x="2513" y="635"/>
                <a:ext cx="24" cy="24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FF00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231" name="Rectangle 45"/>
              <p:cNvSpPr>
                <a:spLocks noChangeArrowheads="1"/>
              </p:cNvSpPr>
              <p:nvPr/>
            </p:nvSpPr>
            <p:spPr bwMode="auto">
              <a:xfrm>
                <a:off x="2465" y="448"/>
                <a:ext cx="163" cy="2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80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A'</a:t>
                </a:r>
              </a:p>
            </p:txBody>
          </p:sp>
        </p:grpSp>
        <p:grpSp>
          <p:nvGrpSpPr>
            <p:cNvPr id="8206" name="Group 46"/>
            <p:cNvGrpSpPr>
              <a:grpSpLocks/>
            </p:cNvGrpSpPr>
            <p:nvPr/>
          </p:nvGrpSpPr>
          <p:grpSpPr bwMode="auto">
            <a:xfrm>
              <a:off x="528" y="1200"/>
              <a:ext cx="2568" cy="1394"/>
              <a:chOff x="537" y="1485"/>
              <a:chExt cx="2568" cy="1394"/>
            </a:xfrm>
          </p:grpSpPr>
          <p:sp>
            <p:nvSpPr>
              <p:cNvPr id="8208" name="Line 48"/>
              <p:cNvSpPr>
                <a:spLocks noChangeShapeType="1"/>
              </p:cNvSpPr>
              <p:nvPr/>
            </p:nvSpPr>
            <p:spPr bwMode="auto">
              <a:xfrm>
                <a:off x="642" y="2557"/>
                <a:ext cx="2276" cy="0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209" name="Rectangle 49"/>
              <p:cNvSpPr>
                <a:spLocks noChangeArrowheads="1"/>
              </p:cNvSpPr>
              <p:nvPr/>
            </p:nvSpPr>
            <p:spPr bwMode="auto">
              <a:xfrm>
                <a:off x="1613" y="2608"/>
                <a:ext cx="113" cy="2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800" b="1">
                    <a:solidFill>
                      <a:srgbClr val="E000E0"/>
                    </a:solidFill>
                    <a:latin typeface="Times New Roman" pitchFamily="18" charset="0"/>
                    <a:cs typeface="Times New Roman" pitchFamily="18" charset="0"/>
                  </a:rPr>
                  <a:t>8</a:t>
                </a:r>
              </a:p>
            </p:txBody>
          </p:sp>
          <p:sp>
            <p:nvSpPr>
              <p:cNvPr id="8210" name="Line 50"/>
              <p:cNvSpPr>
                <a:spLocks noChangeShapeType="1"/>
              </p:cNvSpPr>
              <p:nvPr/>
            </p:nvSpPr>
            <p:spPr bwMode="auto">
              <a:xfrm flipV="1">
                <a:off x="633" y="1737"/>
                <a:ext cx="789" cy="824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211" name="Line 51"/>
              <p:cNvSpPr>
                <a:spLocks noChangeShapeType="1"/>
              </p:cNvSpPr>
              <p:nvPr/>
            </p:nvSpPr>
            <p:spPr bwMode="auto">
              <a:xfrm>
                <a:off x="1431" y="1733"/>
                <a:ext cx="1487" cy="824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212" name="Rectangle 52"/>
              <p:cNvSpPr>
                <a:spLocks noChangeArrowheads="1"/>
              </p:cNvSpPr>
              <p:nvPr/>
            </p:nvSpPr>
            <p:spPr bwMode="auto">
              <a:xfrm>
                <a:off x="867" y="1945"/>
                <a:ext cx="113" cy="2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800" b="1">
                    <a:solidFill>
                      <a:srgbClr val="E000E0"/>
                    </a:solidFill>
                    <a:latin typeface="Times New Roman" pitchFamily="18" charset="0"/>
                    <a:cs typeface="Times New Roman" pitchFamily="18" charset="0"/>
                  </a:rPr>
                  <a:t>4</a:t>
                </a:r>
              </a:p>
            </p:txBody>
          </p:sp>
          <p:sp>
            <p:nvSpPr>
              <p:cNvPr id="8213" name="Rectangle 53"/>
              <p:cNvSpPr>
                <a:spLocks noChangeArrowheads="1"/>
              </p:cNvSpPr>
              <p:nvPr/>
            </p:nvSpPr>
            <p:spPr bwMode="auto">
              <a:xfrm>
                <a:off x="2272" y="1884"/>
                <a:ext cx="113" cy="2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800" b="1">
                    <a:solidFill>
                      <a:srgbClr val="E000E0"/>
                    </a:solidFill>
                    <a:latin typeface="Times New Roman" pitchFamily="18" charset="0"/>
                    <a:cs typeface="Times New Roman" pitchFamily="18" charset="0"/>
                  </a:rPr>
                  <a:t>6</a:t>
                </a:r>
              </a:p>
            </p:txBody>
          </p:sp>
          <p:sp>
            <p:nvSpPr>
              <p:cNvPr id="8214" name="Oval 54"/>
              <p:cNvSpPr>
                <a:spLocks noChangeArrowheads="1"/>
              </p:cNvSpPr>
              <p:nvPr/>
            </p:nvSpPr>
            <p:spPr bwMode="auto">
              <a:xfrm>
                <a:off x="627" y="2542"/>
                <a:ext cx="30" cy="30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01010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215" name="Rectangle 55"/>
              <p:cNvSpPr>
                <a:spLocks noChangeArrowheads="1"/>
              </p:cNvSpPr>
              <p:nvPr/>
            </p:nvSpPr>
            <p:spPr bwMode="auto">
              <a:xfrm>
                <a:off x="537" y="2550"/>
                <a:ext cx="150" cy="2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80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B</a:t>
                </a:r>
              </a:p>
            </p:txBody>
          </p:sp>
          <p:sp>
            <p:nvSpPr>
              <p:cNvPr id="8216" name="Oval 56"/>
              <p:cNvSpPr>
                <a:spLocks noChangeArrowheads="1"/>
              </p:cNvSpPr>
              <p:nvPr/>
            </p:nvSpPr>
            <p:spPr bwMode="auto">
              <a:xfrm>
                <a:off x="2903" y="2542"/>
                <a:ext cx="30" cy="30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01010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217" name="Rectangle 57"/>
              <p:cNvSpPr>
                <a:spLocks noChangeArrowheads="1"/>
              </p:cNvSpPr>
              <p:nvPr/>
            </p:nvSpPr>
            <p:spPr bwMode="auto">
              <a:xfrm>
                <a:off x="2955" y="2542"/>
                <a:ext cx="150" cy="2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80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C</a:t>
                </a:r>
              </a:p>
            </p:txBody>
          </p:sp>
          <p:sp>
            <p:nvSpPr>
              <p:cNvPr id="8218" name="Oval 58"/>
              <p:cNvSpPr>
                <a:spLocks noChangeArrowheads="1"/>
              </p:cNvSpPr>
              <p:nvPr/>
            </p:nvSpPr>
            <p:spPr bwMode="auto">
              <a:xfrm>
                <a:off x="1416" y="1718"/>
                <a:ext cx="30" cy="30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01010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219" name="Rectangle 59"/>
              <p:cNvSpPr>
                <a:spLocks noChangeArrowheads="1"/>
              </p:cNvSpPr>
              <p:nvPr/>
            </p:nvSpPr>
            <p:spPr bwMode="auto">
              <a:xfrm>
                <a:off x="1390" y="1485"/>
                <a:ext cx="164" cy="2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80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A</a:t>
                </a:r>
              </a:p>
            </p:txBody>
          </p:sp>
        </p:grpSp>
      </p:grpSp>
      <p:sp>
        <p:nvSpPr>
          <p:cNvPr id="22588" name="Rectangle 60"/>
          <p:cNvSpPr>
            <a:spLocks noChangeArrowheads="1"/>
          </p:cNvSpPr>
          <p:nvPr/>
        </p:nvSpPr>
        <p:spPr bwMode="auto">
          <a:xfrm>
            <a:off x="152400" y="4343408"/>
            <a:ext cx="5867400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Ở bài tập </a:t>
            </a:r>
            <a:r>
              <a:rPr lang="en-US" sz="28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?1 </a:t>
            </a:r>
            <a:r>
              <a:rPr lang="en-US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∆A’B’C’      ∆ABC </a:t>
            </a:r>
            <a:endParaRPr lang="en-US" sz="28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90" name="Freeform 62"/>
          <p:cNvSpPr>
            <a:spLocks/>
          </p:cNvSpPr>
          <p:nvPr/>
        </p:nvSpPr>
        <p:spPr bwMode="auto">
          <a:xfrm>
            <a:off x="4267200" y="4572000"/>
            <a:ext cx="228600" cy="152400"/>
          </a:xfrm>
          <a:custGeom>
            <a:avLst/>
            <a:gdLst>
              <a:gd name="T0" fmla="*/ 2147483647 w 460"/>
              <a:gd name="T1" fmla="*/ 2147483647 h 151"/>
              <a:gd name="T2" fmla="*/ 2147483647 w 460"/>
              <a:gd name="T3" fmla="*/ 2147483647 h 151"/>
              <a:gd name="T4" fmla="*/ 2147483647 w 460"/>
              <a:gd name="T5" fmla="*/ 2147483647 h 151"/>
              <a:gd name="T6" fmla="*/ 0 w 460"/>
              <a:gd name="T7" fmla="*/ 2147483647 h 151"/>
              <a:gd name="T8" fmla="*/ 2147483647 w 460"/>
              <a:gd name="T9" fmla="*/ 2147483647 h 151"/>
              <a:gd name="T10" fmla="*/ 2147483647 w 460"/>
              <a:gd name="T11" fmla="*/ 2147483647 h 151"/>
              <a:gd name="T12" fmla="*/ 2147483647 w 460"/>
              <a:gd name="T13" fmla="*/ 2147483647 h 151"/>
              <a:gd name="T14" fmla="*/ 2147483647 w 460"/>
              <a:gd name="T15" fmla="*/ 2147483647 h 151"/>
              <a:gd name="T16" fmla="*/ 2147483647 w 460"/>
              <a:gd name="T17" fmla="*/ 2147483647 h 151"/>
              <a:gd name="T18" fmla="*/ 2147483647 w 460"/>
              <a:gd name="T19" fmla="*/ 2147483647 h 151"/>
              <a:gd name="T20" fmla="*/ 2147483647 w 460"/>
              <a:gd name="T21" fmla="*/ 2147483647 h 151"/>
              <a:gd name="T22" fmla="*/ 2147483647 w 460"/>
              <a:gd name="T23" fmla="*/ 2147483647 h 151"/>
              <a:gd name="T24" fmla="*/ 2147483647 w 460"/>
              <a:gd name="T25" fmla="*/ 2147483647 h 151"/>
              <a:gd name="T26" fmla="*/ 2147483647 w 460"/>
              <a:gd name="T27" fmla="*/ 2147483647 h 151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460"/>
              <a:gd name="T43" fmla="*/ 0 h 151"/>
              <a:gd name="T44" fmla="*/ 460 w 460"/>
              <a:gd name="T45" fmla="*/ 151 h 151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460" h="151">
                <a:moveTo>
                  <a:pt x="136" y="52"/>
                </a:moveTo>
                <a:cubicBezTo>
                  <a:pt x="121" y="33"/>
                  <a:pt x="106" y="14"/>
                  <a:pt x="91" y="7"/>
                </a:cubicBezTo>
                <a:cubicBezTo>
                  <a:pt x="76" y="0"/>
                  <a:pt x="60" y="0"/>
                  <a:pt x="45" y="7"/>
                </a:cubicBezTo>
                <a:cubicBezTo>
                  <a:pt x="30" y="14"/>
                  <a:pt x="0" y="29"/>
                  <a:pt x="0" y="52"/>
                </a:cubicBezTo>
                <a:cubicBezTo>
                  <a:pt x="0" y="75"/>
                  <a:pt x="15" y="136"/>
                  <a:pt x="45" y="143"/>
                </a:cubicBezTo>
                <a:cubicBezTo>
                  <a:pt x="75" y="150"/>
                  <a:pt x="143" y="112"/>
                  <a:pt x="181" y="97"/>
                </a:cubicBezTo>
                <a:cubicBezTo>
                  <a:pt x="219" y="82"/>
                  <a:pt x="242" y="67"/>
                  <a:pt x="272" y="52"/>
                </a:cubicBezTo>
                <a:cubicBezTo>
                  <a:pt x="302" y="37"/>
                  <a:pt x="340" y="14"/>
                  <a:pt x="363" y="7"/>
                </a:cubicBezTo>
                <a:cubicBezTo>
                  <a:pt x="386" y="0"/>
                  <a:pt x="393" y="0"/>
                  <a:pt x="408" y="7"/>
                </a:cubicBezTo>
                <a:cubicBezTo>
                  <a:pt x="423" y="14"/>
                  <a:pt x="446" y="37"/>
                  <a:pt x="453" y="52"/>
                </a:cubicBezTo>
                <a:cubicBezTo>
                  <a:pt x="460" y="67"/>
                  <a:pt x="460" y="82"/>
                  <a:pt x="453" y="97"/>
                </a:cubicBezTo>
                <a:cubicBezTo>
                  <a:pt x="446" y="112"/>
                  <a:pt x="423" y="135"/>
                  <a:pt x="408" y="143"/>
                </a:cubicBezTo>
                <a:cubicBezTo>
                  <a:pt x="393" y="151"/>
                  <a:pt x="378" y="151"/>
                  <a:pt x="363" y="143"/>
                </a:cubicBezTo>
                <a:cubicBezTo>
                  <a:pt x="348" y="135"/>
                  <a:pt x="325" y="105"/>
                  <a:pt x="317" y="97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91" name="AutoShape 63"/>
          <p:cNvSpPr>
            <a:spLocks noChangeArrowheads="1"/>
          </p:cNvSpPr>
          <p:nvPr/>
        </p:nvSpPr>
        <p:spPr bwMode="auto">
          <a:xfrm>
            <a:off x="2667000" y="2438400"/>
            <a:ext cx="6096000" cy="1066800"/>
          </a:xfrm>
          <a:prstGeom prst="wedgeRoundRectCallout">
            <a:avLst>
              <a:gd name="adj1" fmla="val 1824"/>
              <a:gd name="adj2" fmla="val -104591"/>
              <a:gd name="adj3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FFFF99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996633"/>
            </a:solidFill>
            <a:miter lim="800000"/>
            <a:headEnd/>
            <a:tailEnd/>
          </a:ln>
        </p:spPr>
        <p:txBody>
          <a:bodyPr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80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Từ hình vẽ ở ?1 so sánh tỉ số các cạnh tương ứng của ∆A’B’C’ với ∆ ABC?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199" name="Object 65"/>
          <p:cNvGraphicFramePr>
            <a:graphicFrameLocks noGrp="1" noChangeAspect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166620207"/>
              </p:ext>
            </p:extLst>
          </p:nvPr>
        </p:nvGraphicFramePr>
        <p:xfrm>
          <a:off x="993783" y="3638549"/>
          <a:ext cx="682625" cy="7048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380835" imgH="393529" progId="">
                  <p:embed/>
                </p:oleObj>
              </mc:Choice>
              <mc:Fallback>
                <p:oleObj name="Equation" r:id="rId5" imgW="380835" imgH="393529" progId="">
                  <p:embed/>
                  <p:pic>
                    <p:nvPicPr>
                      <p:cNvPr id="0" name="Picture 4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3783" y="3638549"/>
                        <a:ext cx="682625" cy="70485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00" name="Object 69"/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2576833203"/>
              </p:ext>
            </p:extLst>
          </p:nvPr>
        </p:nvGraphicFramePr>
        <p:xfrm>
          <a:off x="2898783" y="3638549"/>
          <a:ext cx="682625" cy="7048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380835" imgH="393529" progId="">
                  <p:embed/>
                </p:oleObj>
              </mc:Choice>
              <mc:Fallback>
                <p:oleObj name="Equation" r:id="rId7" imgW="380835" imgH="393529" progId="">
                  <p:embed/>
                  <p:pic>
                    <p:nvPicPr>
                      <p:cNvPr id="0" name="Picture 4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8783" y="3638549"/>
                        <a:ext cx="682625" cy="70485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01" name="Object 72"/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1887061619"/>
              </p:ext>
            </p:extLst>
          </p:nvPr>
        </p:nvGraphicFramePr>
        <p:xfrm>
          <a:off x="1981200" y="3657600"/>
          <a:ext cx="642938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368140" imgH="393529" progId="">
                  <p:embed/>
                </p:oleObj>
              </mc:Choice>
              <mc:Fallback>
                <p:oleObj name="Equation" r:id="rId9" imgW="368140" imgH="393529" progId="">
                  <p:embed/>
                  <p:pic>
                    <p:nvPicPr>
                      <p:cNvPr id="0" name="Picture 45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3657600"/>
                        <a:ext cx="642938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95" name="AutoShape 67"/>
          <p:cNvSpPr>
            <a:spLocks noChangeArrowheads="1"/>
          </p:cNvSpPr>
          <p:nvPr/>
        </p:nvSpPr>
        <p:spPr bwMode="auto">
          <a:xfrm>
            <a:off x="1828800" y="5257800"/>
            <a:ext cx="5867400" cy="1524000"/>
          </a:xfrm>
          <a:prstGeom prst="cloudCallout">
            <a:avLst>
              <a:gd name="adj1" fmla="val -27435"/>
              <a:gd name="adj2" fmla="val -80000"/>
            </a:avLst>
          </a:prstGeom>
          <a:gradFill rotWithShape="1">
            <a:gsLst>
              <a:gs pos="0">
                <a:schemeClr val="bg1"/>
              </a:gs>
              <a:gs pos="100000">
                <a:srgbClr val="FFFF99"/>
              </a:gs>
            </a:gsLst>
            <a:path path="rect">
              <a:fillToRect l="50000" t="50000" r="50000" b="50000"/>
            </a:path>
          </a:gradFill>
          <a:ln w="28575">
            <a:solidFill>
              <a:srgbClr val="FF3399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Vậy kết quả của bài tập ?1 cho ta  dự đoán gì ?</a:t>
            </a:r>
          </a:p>
        </p:txBody>
      </p:sp>
      <p:sp>
        <p:nvSpPr>
          <p:cNvPr id="22607" name="Text Box 79"/>
          <p:cNvSpPr txBox="1">
            <a:spLocks noChangeArrowheads="1"/>
          </p:cNvSpPr>
          <p:nvPr/>
        </p:nvSpPr>
        <p:spPr bwMode="auto">
          <a:xfrm>
            <a:off x="1600200" y="3733800"/>
            <a:ext cx="4191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=         =</a:t>
            </a:r>
          </a:p>
        </p:txBody>
      </p:sp>
      <p:sp>
        <p:nvSpPr>
          <p:cNvPr id="40" name="Text Box 2"/>
          <p:cNvSpPr txBox="1">
            <a:spLocks noChangeArrowheads="1"/>
          </p:cNvSpPr>
          <p:nvPr/>
        </p:nvSpPr>
        <p:spPr bwMode="auto">
          <a:xfrm>
            <a:off x="76200" y="228600"/>
            <a:ext cx="1905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800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1. Định lí</a:t>
            </a:r>
          </a:p>
        </p:txBody>
      </p:sp>
    </p:spTree>
    <p:extLst>
      <p:ext uri="{BB962C8B-B14F-4D97-AF65-F5344CB8AC3E}">
        <p14:creationId xmlns:p14="http://schemas.microsoft.com/office/powerpoint/2010/main" val="4089368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2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" dur="500"/>
                                        <p:tgtEl>
                                          <p:spTgt spid="225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26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6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225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25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25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25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225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225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225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90" grpId="0" animBg="1"/>
      <p:bldP spid="22591" grpId="0" animBg="1"/>
      <p:bldP spid="22595" grpId="0" animBg="1"/>
      <p:bldP spid="2260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5" name="AutoShape 5"/>
          <p:cNvSpPr>
            <a:spLocks noChangeArrowheads="1"/>
          </p:cNvSpPr>
          <p:nvPr/>
        </p:nvSpPr>
        <p:spPr bwMode="auto">
          <a:xfrm>
            <a:off x="381000" y="990600"/>
            <a:ext cx="8382000" cy="1295400"/>
          </a:xfrm>
          <a:prstGeom prst="flowChartAlternateProcess">
            <a:avLst/>
          </a:prstGeom>
          <a:gradFill rotWithShape="1">
            <a:gsLst>
              <a:gs pos="0">
                <a:schemeClr val="bg1"/>
              </a:gs>
              <a:gs pos="100000">
                <a:srgbClr val="FFFF99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00CC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Nếu ba cạnh của tam giác này tỉ lệ với ba cạnh của tam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giác kia thì hai tam giác đó đồng dạng.</a:t>
            </a:r>
          </a:p>
        </p:txBody>
      </p:sp>
      <p:grpSp>
        <p:nvGrpSpPr>
          <p:cNvPr id="2" name="Group 69"/>
          <p:cNvGrpSpPr>
            <a:grpSpLocks/>
          </p:cNvGrpSpPr>
          <p:nvPr/>
        </p:nvGrpSpPr>
        <p:grpSpPr bwMode="auto">
          <a:xfrm>
            <a:off x="6019808" y="4343400"/>
            <a:ext cx="2360613" cy="1905001"/>
            <a:chOff x="1806" y="144"/>
            <a:chExt cx="1487" cy="1200"/>
          </a:xfrm>
        </p:grpSpPr>
        <p:sp>
          <p:nvSpPr>
            <p:cNvPr id="9240" name="Rectangle 70"/>
            <p:cNvSpPr>
              <a:spLocks noChangeArrowheads="1"/>
            </p:cNvSpPr>
            <p:nvPr/>
          </p:nvSpPr>
          <p:spPr bwMode="auto">
            <a:xfrm>
              <a:off x="2247" y="144"/>
              <a:ext cx="204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8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A'</a:t>
              </a:r>
            </a:p>
          </p:txBody>
        </p:sp>
        <p:sp>
          <p:nvSpPr>
            <p:cNvPr id="9241" name="Rectangle 71"/>
            <p:cNvSpPr>
              <a:spLocks noChangeArrowheads="1"/>
            </p:cNvSpPr>
            <p:nvPr/>
          </p:nvSpPr>
          <p:spPr bwMode="auto">
            <a:xfrm>
              <a:off x="3102" y="1073"/>
              <a:ext cx="191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8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C'</a:t>
              </a:r>
            </a:p>
          </p:txBody>
        </p:sp>
        <p:sp>
          <p:nvSpPr>
            <p:cNvPr id="9242" name="Rectangle 72"/>
            <p:cNvSpPr>
              <a:spLocks noChangeArrowheads="1"/>
            </p:cNvSpPr>
            <p:nvPr/>
          </p:nvSpPr>
          <p:spPr bwMode="auto">
            <a:xfrm>
              <a:off x="1806" y="1073"/>
              <a:ext cx="191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8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B'</a:t>
              </a:r>
            </a:p>
          </p:txBody>
        </p:sp>
        <p:sp>
          <p:nvSpPr>
            <p:cNvPr id="9243" name="Line 73"/>
            <p:cNvSpPr>
              <a:spLocks noChangeShapeType="1"/>
            </p:cNvSpPr>
            <p:nvPr/>
          </p:nvSpPr>
          <p:spPr bwMode="auto">
            <a:xfrm>
              <a:off x="1996" y="1080"/>
              <a:ext cx="1064" cy="1"/>
            </a:xfrm>
            <a:prstGeom prst="line">
              <a:avLst/>
            </a:prstGeom>
            <a:noFill/>
            <a:ln w="28575">
              <a:solidFill>
                <a:srgbClr val="3333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244" name="Line 74"/>
            <p:cNvSpPr>
              <a:spLocks noChangeShapeType="1"/>
            </p:cNvSpPr>
            <p:nvPr/>
          </p:nvSpPr>
          <p:spPr bwMode="auto">
            <a:xfrm flipV="1">
              <a:off x="1996" y="417"/>
              <a:ext cx="305" cy="663"/>
            </a:xfrm>
            <a:prstGeom prst="line">
              <a:avLst/>
            </a:prstGeom>
            <a:noFill/>
            <a:ln w="28575">
              <a:solidFill>
                <a:srgbClr val="3333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245" name="Line 75"/>
            <p:cNvSpPr>
              <a:spLocks noChangeShapeType="1"/>
            </p:cNvSpPr>
            <p:nvPr/>
          </p:nvSpPr>
          <p:spPr bwMode="auto">
            <a:xfrm>
              <a:off x="2301" y="417"/>
              <a:ext cx="759" cy="663"/>
            </a:xfrm>
            <a:prstGeom prst="line">
              <a:avLst/>
            </a:prstGeom>
            <a:noFill/>
            <a:ln w="28575">
              <a:solidFill>
                <a:srgbClr val="3333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246" name="Oval 76"/>
            <p:cNvSpPr>
              <a:spLocks noChangeArrowheads="1"/>
            </p:cNvSpPr>
            <p:nvPr/>
          </p:nvSpPr>
          <p:spPr bwMode="auto">
            <a:xfrm>
              <a:off x="1979" y="1060"/>
              <a:ext cx="33" cy="40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1010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247" name="Oval 77"/>
            <p:cNvSpPr>
              <a:spLocks noChangeArrowheads="1"/>
            </p:cNvSpPr>
            <p:nvPr/>
          </p:nvSpPr>
          <p:spPr bwMode="auto">
            <a:xfrm>
              <a:off x="3044" y="1060"/>
              <a:ext cx="33" cy="40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1010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248" name="Oval 78"/>
            <p:cNvSpPr>
              <a:spLocks noChangeArrowheads="1"/>
            </p:cNvSpPr>
            <p:nvPr/>
          </p:nvSpPr>
          <p:spPr bwMode="auto">
            <a:xfrm>
              <a:off x="2285" y="397"/>
              <a:ext cx="33" cy="40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1010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" name="Group 79"/>
          <p:cNvGrpSpPr>
            <a:grpSpLocks/>
          </p:cNvGrpSpPr>
          <p:nvPr/>
        </p:nvGrpSpPr>
        <p:grpSpPr bwMode="auto">
          <a:xfrm>
            <a:off x="2667001" y="4065593"/>
            <a:ext cx="3047999" cy="2259013"/>
            <a:chOff x="54" y="144"/>
            <a:chExt cx="1920" cy="1423"/>
          </a:xfrm>
        </p:grpSpPr>
        <p:sp>
          <p:nvSpPr>
            <p:cNvPr id="9231" name="Rectangle 80"/>
            <p:cNvSpPr>
              <a:spLocks noChangeArrowheads="1"/>
            </p:cNvSpPr>
            <p:nvPr/>
          </p:nvSpPr>
          <p:spPr bwMode="auto">
            <a:xfrm>
              <a:off x="54" y="1296"/>
              <a:ext cx="150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8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B</a:t>
              </a:r>
            </a:p>
          </p:txBody>
        </p:sp>
        <p:sp>
          <p:nvSpPr>
            <p:cNvPr id="9232" name="Rectangle 81"/>
            <p:cNvSpPr>
              <a:spLocks noChangeArrowheads="1"/>
            </p:cNvSpPr>
            <p:nvPr/>
          </p:nvSpPr>
          <p:spPr bwMode="auto">
            <a:xfrm>
              <a:off x="1824" y="1296"/>
              <a:ext cx="150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8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C</a:t>
              </a:r>
            </a:p>
          </p:txBody>
        </p:sp>
        <p:sp>
          <p:nvSpPr>
            <p:cNvPr id="9233" name="Rectangle 82"/>
            <p:cNvSpPr>
              <a:spLocks noChangeArrowheads="1"/>
            </p:cNvSpPr>
            <p:nvPr/>
          </p:nvSpPr>
          <p:spPr bwMode="auto">
            <a:xfrm>
              <a:off x="726" y="144"/>
              <a:ext cx="164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8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A</a:t>
              </a:r>
            </a:p>
          </p:txBody>
        </p:sp>
        <p:sp>
          <p:nvSpPr>
            <p:cNvPr id="9234" name="Line 83"/>
            <p:cNvSpPr>
              <a:spLocks noChangeShapeType="1"/>
            </p:cNvSpPr>
            <p:nvPr/>
          </p:nvSpPr>
          <p:spPr bwMode="auto">
            <a:xfrm>
              <a:off x="221" y="1352"/>
              <a:ext cx="1552" cy="1"/>
            </a:xfrm>
            <a:prstGeom prst="line">
              <a:avLst/>
            </a:prstGeom>
            <a:noFill/>
            <a:ln w="28575">
              <a:solidFill>
                <a:srgbClr val="3333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235" name="Line 84"/>
            <p:cNvSpPr>
              <a:spLocks noChangeShapeType="1"/>
            </p:cNvSpPr>
            <p:nvPr/>
          </p:nvSpPr>
          <p:spPr bwMode="auto">
            <a:xfrm flipH="1">
              <a:off x="221" y="383"/>
              <a:ext cx="446" cy="969"/>
            </a:xfrm>
            <a:prstGeom prst="line">
              <a:avLst/>
            </a:prstGeom>
            <a:noFill/>
            <a:ln w="28575">
              <a:solidFill>
                <a:srgbClr val="3333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236" name="Line 85"/>
            <p:cNvSpPr>
              <a:spLocks noChangeShapeType="1"/>
            </p:cNvSpPr>
            <p:nvPr/>
          </p:nvSpPr>
          <p:spPr bwMode="auto">
            <a:xfrm flipH="1" flipV="1">
              <a:off x="667" y="383"/>
              <a:ext cx="1106" cy="969"/>
            </a:xfrm>
            <a:prstGeom prst="line">
              <a:avLst/>
            </a:prstGeom>
            <a:noFill/>
            <a:ln w="28575">
              <a:solidFill>
                <a:srgbClr val="3333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237" name="Oval 86"/>
            <p:cNvSpPr>
              <a:spLocks noChangeArrowheads="1"/>
            </p:cNvSpPr>
            <p:nvPr/>
          </p:nvSpPr>
          <p:spPr bwMode="auto">
            <a:xfrm>
              <a:off x="1756" y="1333"/>
              <a:ext cx="33" cy="39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1010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238" name="Oval 87"/>
            <p:cNvSpPr>
              <a:spLocks noChangeArrowheads="1"/>
            </p:cNvSpPr>
            <p:nvPr/>
          </p:nvSpPr>
          <p:spPr bwMode="auto">
            <a:xfrm>
              <a:off x="205" y="1333"/>
              <a:ext cx="33" cy="39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1010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239" name="Oval 88"/>
            <p:cNvSpPr>
              <a:spLocks noChangeArrowheads="1"/>
            </p:cNvSpPr>
            <p:nvPr/>
          </p:nvSpPr>
          <p:spPr bwMode="auto">
            <a:xfrm>
              <a:off x="650" y="363"/>
              <a:ext cx="33" cy="39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1010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1" name="Text Box 5"/>
          <p:cNvSpPr txBox="1">
            <a:spLocks noChangeArrowheads="1"/>
          </p:cNvSpPr>
          <p:nvPr/>
        </p:nvSpPr>
        <p:spPr bwMode="auto">
          <a:xfrm>
            <a:off x="990607" y="3657605"/>
            <a:ext cx="381000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l-GR" altLang="vi-VN" sz="2400">
                <a:solidFill>
                  <a:srgbClr val="000000"/>
                </a:solidFill>
                <a:cs typeface="Times New Roman" pitchFamily="18" charset="0"/>
              </a:rPr>
              <a:t>Δ</a:t>
            </a:r>
            <a:r>
              <a:rPr lang="en-US" altLang="vi-VN" sz="2400">
                <a:solidFill>
                  <a:srgbClr val="000000"/>
                </a:solidFill>
                <a:cs typeface="Times New Roman" pitchFamily="18" charset="0"/>
              </a:rPr>
              <a:t>A’B’C’ </a:t>
            </a:r>
            <a:r>
              <a:rPr lang="en-US" altLang="vi-VN" sz="2400">
                <a:solidFill>
                  <a:srgbClr val="000000"/>
                </a:solidFill>
                <a:ea typeface="MS Song" pitchFamily="49" charset="-122"/>
                <a:cs typeface="Times New Roman" pitchFamily="18" charset="0"/>
              </a:rPr>
              <a:t>      </a:t>
            </a:r>
            <a:r>
              <a:rPr lang="el-GR" altLang="vi-VN" sz="2400">
                <a:solidFill>
                  <a:srgbClr val="000000"/>
                </a:solidFill>
                <a:cs typeface="Times New Roman" pitchFamily="18" charset="0"/>
              </a:rPr>
              <a:t>Δ</a:t>
            </a:r>
            <a:r>
              <a:rPr lang="en-US" altLang="vi-VN" sz="2400">
                <a:solidFill>
                  <a:srgbClr val="000000"/>
                </a:solidFill>
                <a:cs typeface="Times New Roman" pitchFamily="18" charset="0"/>
              </a:rPr>
              <a:t>ABC</a:t>
            </a:r>
            <a:r>
              <a:rPr lang="el-GR" altLang="vi-VN" sz="2400">
                <a:solidFill>
                  <a:srgbClr val="000000"/>
                </a:solidFill>
                <a:cs typeface="Times New Roman" pitchFamily="18" charset="0"/>
              </a:rPr>
              <a:t> </a:t>
            </a:r>
            <a:endParaRPr lang="en-US" altLang="vi-VN" sz="2400">
              <a:solidFill>
                <a:srgbClr val="0000FF"/>
              </a:solidFill>
              <a:cs typeface="Times New Roman" pitchFamily="18" charset="0"/>
              <a:sym typeface="Symbol" pitchFamily="18" charset="2"/>
            </a:endParaRPr>
          </a:p>
        </p:txBody>
      </p:sp>
      <p:grpSp>
        <p:nvGrpSpPr>
          <p:cNvPr id="32" name="Group 6"/>
          <p:cNvGrpSpPr>
            <a:grpSpLocks/>
          </p:cNvGrpSpPr>
          <p:nvPr/>
        </p:nvGrpSpPr>
        <p:grpSpPr bwMode="auto">
          <a:xfrm>
            <a:off x="533407" y="2743203"/>
            <a:ext cx="4282217" cy="1511300"/>
            <a:chOff x="194" y="2448"/>
            <a:chExt cx="3502" cy="1152"/>
          </a:xfrm>
        </p:grpSpPr>
        <p:sp>
          <p:nvSpPr>
            <p:cNvPr id="9227" name="Line 7"/>
            <p:cNvSpPr>
              <a:spLocks noChangeShapeType="1"/>
            </p:cNvSpPr>
            <p:nvPr/>
          </p:nvSpPr>
          <p:spPr bwMode="auto">
            <a:xfrm>
              <a:off x="720" y="2448"/>
              <a:ext cx="0" cy="11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228" name="Text Box 8"/>
            <p:cNvSpPr txBox="1">
              <a:spLocks noChangeArrowheads="1"/>
            </p:cNvSpPr>
            <p:nvPr/>
          </p:nvSpPr>
          <p:spPr bwMode="auto">
            <a:xfrm>
              <a:off x="194" y="2640"/>
              <a:ext cx="621" cy="3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vi-VN" b="1">
                  <a:cs typeface="Times New Roman" pitchFamily="18" charset="0"/>
                </a:rPr>
                <a:t>GT</a:t>
              </a:r>
            </a:p>
          </p:txBody>
        </p:sp>
        <p:sp>
          <p:nvSpPr>
            <p:cNvPr id="9229" name="Text Box 9"/>
            <p:cNvSpPr txBox="1">
              <a:spLocks noChangeArrowheads="1"/>
            </p:cNvSpPr>
            <p:nvPr/>
          </p:nvSpPr>
          <p:spPr bwMode="auto">
            <a:xfrm>
              <a:off x="194" y="3140"/>
              <a:ext cx="621" cy="3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vi-VN" b="1">
                  <a:cs typeface="Times New Roman" pitchFamily="18" charset="0"/>
                </a:rPr>
                <a:t>KL</a:t>
              </a:r>
            </a:p>
          </p:txBody>
        </p:sp>
        <p:sp>
          <p:nvSpPr>
            <p:cNvPr id="9230" name="Line 10"/>
            <p:cNvSpPr>
              <a:spLocks noChangeShapeType="1"/>
            </p:cNvSpPr>
            <p:nvPr/>
          </p:nvSpPr>
          <p:spPr bwMode="auto">
            <a:xfrm>
              <a:off x="240" y="3168"/>
              <a:ext cx="345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aphicFrame>
        <p:nvGraphicFramePr>
          <p:cNvPr id="37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613303"/>
              </p:ext>
            </p:extLst>
          </p:nvPr>
        </p:nvGraphicFramePr>
        <p:xfrm>
          <a:off x="1295400" y="2590800"/>
          <a:ext cx="2876614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244600" imgH="609600" progId="Equation.3">
                  <p:embed/>
                </p:oleObj>
              </mc:Choice>
              <mc:Fallback>
                <p:oleObj name="Equation" r:id="rId3" imgW="1244600" imgH="609600" progId="Equation.3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2590800"/>
                        <a:ext cx="2876614" cy="1143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Freeform 66"/>
          <p:cNvSpPr>
            <a:spLocks/>
          </p:cNvSpPr>
          <p:nvPr/>
        </p:nvSpPr>
        <p:spPr bwMode="auto">
          <a:xfrm>
            <a:off x="2819408" y="3811591"/>
            <a:ext cx="380999" cy="227012"/>
          </a:xfrm>
          <a:custGeom>
            <a:avLst/>
            <a:gdLst>
              <a:gd name="T0" fmla="*/ 2147483647 w 675"/>
              <a:gd name="T1" fmla="*/ 2147483647 h 227"/>
              <a:gd name="T2" fmla="*/ 2147483647 w 675"/>
              <a:gd name="T3" fmla="*/ 2147483647 h 227"/>
              <a:gd name="T4" fmla="*/ 2147483647 w 675"/>
              <a:gd name="T5" fmla="*/ 2147483647 h 227"/>
              <a:gd name="T6" fmla="*/ 2147483647 w 675"/>
              <a:gd name="T7" fmla="*/ 2147483647 h 227"/>
              <a:gd name="T8" fmla="*/ 2147483647 w 675"/>
              <a:gd name="T9" fmla="*/ 2147483647 h 227"/>
              <a:gd name="T10" fmla="*/ 2147483647 w 675"/>
              <a:gd name="T11" fmla="*/ 2147483647 h 227"/>
              <a:gd name="T12" fmla="*/ 2147483647 w 675"/>
              <a:gd name="T13" fmla="*/ 2147483647 h 227"/>
              <a:gd name="T14" fmla="*/ 2147483647 w 675"/>
              <a:gd name="T15" fmla="*/ 2147483647 h 227"/>
              <a:gd name="T16" fmla="*/ 2147483647 w 675"/>
              <a:gd name="T17" fmla="*/ 2147483647 h 22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675" h="227">
                <a:moveTo>
                  <a:pt x="145" y="62"/>
                </a:moveTo>
                <a:cubicBezTo>
                  <a:pt x="82" y="64"/>
                  <a:pt x="20" y="67"/>
                  <a:pt x="10" y="92"/>
                </a:cubicBezTo>
                <a:cubicBezTo>
                  <a:pt x="0" y="117"/>
                  <a:pt x="43" y="197"/>
                  <a:pt x="85" y="212"/>
                </a:cubicBezTo>
                <a:cubicBezTo>
                  <a:pt x="127" y="227"/>
                  <a:pt x="213" y="209"/>
                  <a:pt x="265" y="182"/>
                </a:cubicBezTo>
                <a:cubicBezTo>
                  <a:pt x="317" y="155"/>
                  <a:pt x="355" y="77"/>
                  <a:pt x="400" y="47"/>
                </a:cubicBezTo>
                <a:cubicBezTo>
                  <a:pt x="445" y="17"/>
                  <a:pt x="493" y="4"/>
                  <a:pt x="535" y="2"/>
                </a:cubicBezTo>
                <a:cubicBezTo>
                  <a:pt x="577" y="0"/>
                  <a:pt x="635" y="0"/>
                  <a:pt x="655" y="32"/>
                </a:cubicBezTo>
                <a:cubicBezTo>
                  <a:pt x="675" y="64"/>
                  <a:pt x="675" y="169"/>
                  <a:pt x="655" y="197"/>
                </a:cubicBezTo>
                <a:cubicBezTo>
                  <a:pt x="635" y="225"/>
                  <a:pt x="555" y="197"/>
                  <a:pt x="535" y="197"/>
                </a:cubicBezTo>
              </a:path>
            </a:pathLst>
          </a:custGeom>
          <a:noFill/>
          <a:ln w="19050" cmpd="sng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 Box 185"/>
          <p:cNvSpPr txBox="1">
            <a:spLocks noChangeArrowheads="1"/>
          </p:cNvSpPr>
          <p:nvPr/>
        </p:nvSpPr>
        <p:spPr bwMode="auto">
          <a:xfrm>
            <a:off x="76200" y="238780"/>
            <a:ext cx="1905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800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1. Định lí</a:t>
            </a:r>
          </a:p>
        </p:txBody>
      </p:sp>
    </p:spTree>
    <p:extLst>
      <p:ext uri="{BB962C8B-B14F-4D97-AF65-F5344CB8AC3E}">
        <p14:creationId xmlns:p14="http://schemas.microsoft.com/office/powerpoint/2010/main" val="4116986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5" grpId="0" animBg="1"/>
      <p:bldP spid="31" grpId="0"/>
      <p:bldP spid="3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2"/>
          <p:cNvSpPr txBox="1">
            <a:spLocks noChangeArrowheads="1"/>
          </p:cNvSpPr>
          <p:nvPr/>
        </p:nvSpPr>
        <p:spPr bwMode="auto">
          <a:xfrm>
            <a:off x="304800" y="304800"/>
            <a:ext cx="861060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2500" b="1" i="1">
                <a:solidFill>
                  <a:srgbClr val="FF0000"/>
                </a:solidFill>
                <a:latin typeface=".VnTime" pitchFamily="34" charset="0"/>
              </a:rPr>
              <a:t>Bµi tËp 2</a:t>
            </a:r>
            <a:r>
              <a:rPr lang="en-US" altLang="vi-VN" sz="2500">
                <a:solidFill>
                  <a:srgbClr val="FF0000"/>
                </a:solidFill>
                <a:latin typeface=".VnTime" pitchFamily="34" charset="0"/>
              </a:rPr>
              <a:t>:</a:t>
            </a:r>
            <a:r>
              <a:rPr lang="en-US" altLang="vi-VN" sz="2500">
                <a:latin typeface=".VnTime" pitchFamily="34" charset="0"/>
              </a:rPr>
              <a:t> Hai tam gi¸c sau cã ®ång d¹ng víi nhau kh«ng?</a:t>
            </a:r>
          </a:p>
        </p:txBody>
      </p:sp>
      <p:sp>
        <p:nvSpPr>
          <p:cNvPr id="10243" name="Text Box 28"/>
          <p:cNvSpPr txBox="1">
            <a:spLocks noChangeArrowheads="1"/>
          </p:cNvSpPr>
          <p:nvPr/>
        </p:nvSpPr>
        <p:spPr bwMode="auto">
          <a:xfrm>
            <a:off x="990600" y="3962400"/>
            <a:ext cx="6172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vi-VN" altLang="vi-VN" sz="1800">
              <a:latin typeface=".VnTime" pitchFamily="34" charset="0"/>
            </a:endParaRPr>
          </a:p>
        </p:txBody>
      </p:sp>
      <p:pic>
        <p:nvPicPr>
          <p:cNvPr id="10244" name="Picture 2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609600"/>
            <a:ext cx="5081588" cy="327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3042" name="Group 34"/>
          <p:cNvGrpSpPr>
            <a:grpSpLocks/>
          </p:cNvGrpSpPr>
          <p:nvPr/>
        </p:nvGrpSpPr>
        <p:grpSpPr bwMode="auto">
          <a:xfrm>
            <a:off x="990600" y="3505200"/>
            <a:ext cx="7086600" cy="3186113"/>
            <a:chOff x="624" y="2208"/>
            <a:chExt cx="4464" cy="2007"/>
          </a:xfrm>
        </p:grpSpPr>
        <p:sp>
          <p:nvSpPr>
            <p:cNvPr id="10255" name="Text Box 30"/>
            <p:cNvSpPr txBox="1">
              <a:spLocks noChangeArrowheads="1"/>
            </p:cNvSpPr>
            <p:nvPr/>
          </p:nvSpPr>
          <p:spPr bwMode="auto">
            <a:xfrm>
              <a:off x="624" y="2208"/>
              <a:ext cx="4464" cy="20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vi-VN" sz="2400">
                  <a:latin typeface=".VnTime" pitchFamily="34" charset="0"/>
                </a:rPr>
                <a:t>B¹n H¶i lµm nh</a:t>
              </a:r>
              <a:r>
                <a:rPr lang="en-US" altLang="vi-VN" sz="2000">
                  <a:latin typeface=".VnTime" pitchFamily="34" charset="0"/>
                </a:rPr>
                <a:t>ư</a:t>
              </a:r>
              <a:r>
                <a:rPr lang="en-US" altLang="vi-VN" sz="2400">
                  <a:latin typeface=".VnTime" pitchFamily="34" charset="0"/>
                </a:rPr>
                <a:t>­ sau:</a:t>
              </a:r>
            </a:p>
            <a:p>
              <a:pPr>
                <a:spcBef>
                  <a:spcPct val="50000"/>
                </a:spcBef>
              </a:pPr>
              <a:r>
                <a:rPr lang="en-US" altLang="vi-VN" sz="2400">
                  <a:latin typeface=".VnTime" pitchFamily="34" charset="0"/>
                </a:rPr>
                <a:t>Ta cã: </a:t>
              </a:r>
            </a:p>
            <a:p>
              <a:pPr>
                <a:spcBef>
                  <a:spcPct val="50000"/>
                </a:spcBef>
              </a:pPr>
              <a:endParaRPr lang="en-US" altLang="vi-VN" sz="1400">
                <a:latin typeface=".VnTime" pitchFamily="34" charset="0"/>
              </a:endParaRPr>
            </a:p>
            <a:p>
              <a:pPr>
                <a:spcBef>
                  <a:spcPct val="50000"/>
                </a:spcBef>
              </a:pPr>
              <a:r>
                <a:rPr lang="en-US" altLang="vi-VN" sz="2400">
                  <a:latin typeface=".VnTime" pitchFamily="34" charset="0"/>
                </a:rPr>
                <a:t>V×</a:t>
              </a:r>
            </a:p>
            <a:p>
              <a:pPr>
                <a:spcBef>
                  <a:spcPct val="50000"/>
                </a:spcBef>
              </a:pPr>
              <a:endParaRPr lang="en-US" altLang="vi-VN" sz="800">
                <a:latin typeface=".VnTime" pitchFamily="34" charset="0"/>
              </a:endParaRPr>
            </a:p>
            <a:p>
              <a:pPr>
                <a:spcBef>
                  <a:spcPct val="50000"/>
                </a:spcBef>
              </a:pPr>
              <a:r>
                <a:rPr lang="en-US" altLang="vi-VN" sz="2400">
                  <a:latin typeface=".VnTime" pitchFamily="34" charset="0"/>
                </a:rPr>
                <a:t>Nªn hai tam gi¸c ®· cho kh«ng ®ång d¹ng víi nhau.</a:t>
              </a:r>
            </a:p>
            <a:p>
              <a:pPr>
                <a:spcBef>
                  <a:spcPct val="50000"/>
                </a:spcBef>
              </a:pPr>
              <a:r>
                <a:rPr lang="en-US" altLang="vi-VN" sz="2400" b="1" i="1">
                  <a:solidFill>
                    <a:srgbClr val="FF0000"/>
                  </a:solidFill>
                  <a:latin typeface=".VnTime" pitchFamily="34" charset="0"/>
                </a:rPr>
                <a:t>H·y nhËn xÐt lêi gi¶i cña b¹n.</a:t>
              </a:r>
            </a:p>
          </p:txBody>
        </p:sp>
        <p:graphicFrame>
          <p:nvGraphicFramePr>
            <p:cNvPr id="10256" name="Object 31"/>
            <p:cNvGraphicFramePr>
              <a:graphicFrameLocks noChangeAspect="1"/>
            </p:cNvGraphicFramePr>
            <p:nvPr/>
          </p:nvGraphicFramePr>
          <p:xfrm>
            <a:off x="1272" y="2520"/>
            <a:ext cx="2496" cy="44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" imgW="2273300" imgH="406400" progId="Equation.DSMT4">
                    <p:embed/>
                  </p:oleObj>
                </mc:Choice>
                <mc:Fallback>
                  <p:oleObj name="Equation" r:id="rId3" imgW="2273300" imgH="4064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72" y="2520"/>
                          <a:ext cx="2496" cy="44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257" name="Object 33"/>
            <p:cNvGraphicFramePr>
              <a:graphicFrameLocks noChangeAspect="1"/>
            </p:cNvGraphicFramePr>
            <p:nvPr/>
          </p:nvGraphicFramePr>
          <p:xfrm>
            <a:off x="1264" y="3016"/>
            <a:ext cx="1440" cy="4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5" imgW="1231366" imgH="406224" progId="Equation.DSMT4">
                    <p:embed/>
                  </p:oleObj>
                </mc:Choice>
                <mc:Fallback>
                  <p:oleObj name="Equation" r:id="rId5" imgW="1231366" imgH="406224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64" y="3016"/>
                          <a:ext cx="1440" cy="4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0246" name="Group 35"/>
          <p:cNvGrpSpPr>
            <a:grpSpLocks/>
          </p:cNvGrpSpPr>
          <p:nvPr/>
        </p:nvGrpSpPr>
        <p:grpSpPr bwMode="auto">
          <a:xfrm>
            <a:off x="-142875" y="0"/>
            <a:ext cx="9359900" cy="6902450"/>
            <a:chOff x="-90" y="0"/>
            <a:chExt cx="5896" cy="4348"/>
          </a:xfrm>
        </p:grpSpPr>
        <p:sp>
          <p:nvSpPr>
            <p:cNvPr id="10247" name="Line 36"/>
            <p:cNvSpPr>
              <a:spLocks noChangeShapeType="1"/>
            </p:cNvSpPr>
            <p:nvPr/>
          </p:nvSpPr>
          <p:spPr bwMode="auto">
            <a:xfrm>
              <a:off x="22" y="0"/>
              <a:ext cx="0" cy="4320"/>
            </a:xfrm>
            <a:prstGeom prst="line">
              <a:avLst/>
            </a:prstGeom>
            <a:noFill/>
            <a:ln w="38100" cmpd="dbl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0248" name="Line 37"/>
            <p:cNvSpPr>
              <a:spLocks noChangeShapeType="1"/>
            </p:cNvSpPr>
            <p:nvPr/>
          </p:nvSpPr>
          <p:spPr bwMode="auto">
            <a:xfrm>
              <a:off x="68" y="5"/>
              <a:ext cx="0" cy="4320"/>
            </a:xfrm>
            <a:prstGeom prst="line">
              <a:avLst/>
            </a:prstGeom>
            <a:noFill/>
            <a:ln w="38100" cmpd="dbl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0249" name="Line 38"/>
            <p:cNvSpPr>
              <a:spLocks noChangeShapeType="1"/>
            </p:cNvSpPr>
            <p:nvPr/>
          </p:nvSpPr>
          <p:spPr bwMode="auto">
            <a:xfrm>
              <a:off x="5692" y="28"/>
              <a:ext cx="0" cy="4320"/>
            </a:xfrm>
            <a:prstGeom prst="line">
              <a:avLst/>
            </a:prstGeom>
            <a:noFill/>
            <a:ln w="38100" cmpd="dbl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0250" name="Line 39"/>
            <p:cNvSpPr>
              <a:spLocks noChangeShapeType="1"/>
            </p:cNvSpPr>
            <p:nvPr/>
          </p:nvSpPr>
          <p:spPr bwMode="auto">
            <a:xfrm>
              <a:off x="5738" y="28"/>
              <a:ext cx="0" cy="4320"/>
            </a:xfrm>
            <a:prstGeom prst="line">
              <a:avLst/>
            </a:prstGeom>
            <a:noFill/>
            <a:ln w="38100" cmpd="dbl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0251" name="Line 40"/>
            <p:cNvSpPr>
              <a:spLocks noChangeShapeType="1"/>
            </p:cNvSpPr>
            <p:nvPr/>
          </p:nvSpPr>
          <p:spPr bwMode="auto">
            <a:xfrm>
              <a:off x="-90" y="4320"/>
              <a:ext cx="5850" cy="0"/>
            </a:xfrm>
            <a:prstGeom prst="line">
              <a:avLst/>
            </a:prstGeom>
            <a:noFill/>
            <a:ln w="38100" cmpd="dbl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0252" name="Line 41"/>
            <p:cNvSpPr>
              <a:spLocks noChangeShapeType="1"/>
            </p:cNvSpPr>
            <p:nvPr/>
          </p:nvSpPr>
          <p:spPr bwMode="auto">
            <a:xfrm>
              <a:off x="-44" y="4287"/>
              <a:ext cx="5850" cy="0"/>
            </a:xfrm>
            <a:prstGeom prst="line">
              <a:avLst/>
            </a:prstGeom>
            <a:noFill/>
            <a:ln w="38100" cmpd="dbl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0253" name="Line 42"/>
            <p:cNvSpPr>
              <a:spLocks noChangeShapeType="1"/>
            </p:cNvSpPr>
            <p:nvPr/>
          </p:nvSpPr>
          <p:spPr bwMode="auto">
            <a:xfrm>
              <a:off x="-46" y="73"/>
              <a:ext cx="5850" cy="0"/>
            </a:xfrm>
            <a:prstGeom prst="line">
              <a:avLst/>
            </a:prstGeom>
            <a:noFill/>
            <a:ln w="38100" cmpd="dbl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0254" name="Line 43"/>
            <p:cNvSpPr>
              <a:spLocks noChangeShapeType="1"/>
            </p:cNvSpPr>
            <p:nvPr/>
          </p:nvSpPr>
          <p:spPr bwMode="auto">
            <a:xfrm>
              <a:off x="-46" y="28"/>
              <a:ext cx="5850" cy="0"/>
            </a:xfrm>
            <a:prstGeom prst="line">
              <a:avLst/>
            </a:prstGeom>
            <a:noFill/>
            <a:ln w="38100" cmpd="dbl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</p:spTree>
    <p:extLst>
      <p:ext uri="{BB962C8B-B14F-4D97-AF65-F5344CB8AC3E}">
        <p14:creationId xmlns:p14="http://schemas.microsoft.com/office/powerpoint/2010/main" val="37000120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304800" y="304800"/>
            <a:ext cx="358140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2500" b="1" i="1">
                <a:solidFill>
                  <a:srgbClr val="FF0000"/>
                </a:solidFill>
                <a:latin typeface="Times New Roman" pitchFamily="18" charset="0"/>
              </a:rPr>
              <a:t>Đáp án</a:t>
            </a:r>
            <a:r>
              <a:rPr lang="en-US" altLang="vi-VN" sz="2500" b="1" i="1">
                <a:solidFill>
                  <a:srgbClr val="FF0000"/>
                </a:solidFill>
                <a:latin typeface=".VnTime" pitchFamily="34" charset="0"/>
              </a:rPr>
              <a:t> Bµi tËp 2</a:t>
            </a:r>
            <a:r>
              <a:rPr lang="en-US" altLang="vi-VN" sz="2500">
                <a:solidFill>
                  <a:srgbClr val="FF0000"/>
                </a:solidFill>
                <a:latin typeface=".VnTime" pitchFamily="34" charset="0"/>
              </a:rPr>
              <a:t>:</a:t>
            </a:r>
            <a:endParaRPr lang="en-US" altLang="vi-VN" sz="2500">
              <a:latin typeface=".VnTime" pitchFamily="34" charset="0"/>
            </a:endParaRP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990600" y="3962400"/>
            <a:ext cx="6172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vi-VN" altLang="vi-VN" sz="1800">
              <a:latin typeface=".VnTime" pitchFamily="34" charset="0"/>
            </a:endParaRPr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609600"/>
            <a:ext cx="5081588" cy="327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990600" y="3505200"/>
            <a:ext cx="7086600" cy="260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vi-VN" sz="2400">
              <a:latin typeface=".VnTime" pitchFamily="34" charset="0"/>
            </a:endParaRPr>
          </a:p>
          <a:p>
            <a:pPr>
              <a:spcBef>
                <a:spcPct val="50000"/>
              </a:spcBef>
            </a:pPr>
            <a:r>
              <a:rPr lang="en-US" altLang="vi-VN" sz="2400">
                <a:latin typeface=".VnTime" pitchFamily="34" charset="0"/>
              </a:rPr>
              <a:t>Ta cã: </a:t>
            </a:r>
          </a:p>
          <a:p>
            <a:pPr>
              <a:spcBef>
                <a:spcPct val="50000"/>
              </a:spcBef>
            </a:pPr>
            <a:endParaRPr lang="en-US" altLang="vi-VN" sz="1400">
              <a:latin typeface=".VnTime" pitchFamily="34" charset="0"/>
            </a:endParaRPr>
          </a:p>
          <a:p>
            <a:pPr>
              <a:spcBef>
                <a:spcPct val="50000"/>
              </a:spcBef>
            </a:pPr>
            <a:r>
              <a:rPr lang="en-US" altLang="vi-VN" sz="2400">
                <a:latin typeface=".VnTime" pitchFamily="34" charset="0"/>
              </a:rPr>
              <a:t>V×</a:t>
            </a:r>
          </a:p>
          <a:p>
            <a:pPr>
              <a:spcBef>
                <a:spcPct val="50000"/>
              </a:spcBef>
            </a:pPr>
            <a:endParaRPr lang="en-US" altLang="vi-VN" sz="800">
              <a:latin typeface=".VnTime" pitchFamily="34" charset="0"/>
            </a:endParaRPr>
          </a:p>
          <a:p>
            <a:pPr>
              <a:spcBef>
                <a:spcPct val="50000"/>
              </a:spcBef>
            </a:pPr>
            <a:r>
              <a:rPr lang="en-US" altLang="vi-VN" sz="2400">
                <a:latin typeface=".VnTime" pitchFamily="34" charset="0"/>
              </a:rPr>
              <a:t>Nªn </a:t>
            </a:r>
            <a:endParaRPr lang="en-US" altLang="vi-VN" sz="2400" b="1" i="1">
              <a:solidFill>
                <a:srgbClr val="FF0000"/>
              </a:solidFill>
              <a:latin typeface=".VnTime" pitchFamily="34" charset="0"/>
            </a:endParaRPr>
          </a:p>
        </p:txBody>
      </p:sp>
      <p:graphicFrame>
        <p:nvGraphicFramePr>
          <p:cNvPr id="11270" name="Object 6"/>
          <p:cNvGraphicFramePr>
            <a:graphicFrameLocks noChangeAspect="1"/>
          </p:cNvGraphicFramePr>
          <p:nvPr/>
        </p:nvGraphicFramePr>
        <p:xfrm>
          <a:off x="2112963" y="4000500"/>
          <a:ext cx="5202237" cy="706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984500" imgH="406400" progId="Equation.DSMT4">
                  <p:embed/>
                </p:oleObj>
              </mc:Choice>
              <mc:Fallback>
                <p:oleObj name="Equation" r:id="rId3" imgW="2984500" imgH="40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2963" y="4000500"/>
                        <a:ext cx="5202237" cy="706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71" name="Object 7"/>
          <p:cNvGraphicFramePr>
            <a:graphicFrameLocks noChangeAspect="1"/>
          </p:cNvGraphicFramePr>
          <p:nvPr/>
        </p:nvGraphicFramePr>
        <p:xfrm>
          <a:off x="2006600" y="4787900"/>
          <a:ext cx="2286000" cy="754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231366" imgH="406224" progId="Equation.DSMT4">
                  <p:embed/>
                </p:oleObj>
              </mc:Choice>
              <mc:Fallback>
                <p:oleObj name="Equation" r:id="rId5" imgW="1231366" imgH="406224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6600" y="4787900"/>
                        <a:ext cx="2286000" cy="754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72" name="Text Box 9"/>
          <p:cNvSpPr txBox="1">
            <a:spLocks noChangeArrowheads="1"/>
          </p:cNvSpPr>
          <p:nvPr/>
        </p:nvSpPr>
        <p:spPr bwMode="auto">
          <a:xfrm>
            <a:off x="1219200" y="5394325"/>
            <a:ext cx="4648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2000" b="1">
                <a:latin typeface="Times New Roman" pitchFamily="18" charset="0"/>
                <a:cs typeface="Arial" pitchFamily="34" charset="0"/>
                <a:sym typeface="Symbol" pitchFamily="18" charset="2"/>
              </a:rPr>
              <a:t>				                 	 A’B’C’         BCA (c.c.c)</a:t>
            </a:r>
            <a:endParaRPr lang="en-US" altLang="vi-VN" sz="1800">
              <a:latin typeface="Times New Roman" pitchFamily="18" charset="0"/>
              <a:cs typeface="Arial" pitchFamily="34" charset="0"/>
              <a:sym typeface="Symbol" pitchFamily="18" charset="2"/>
            </a:endParaRPr>
          </a:p>
        </p:txBody>
      </p:sp>
      <p:sp>
        <p:nvSpPr>
          <p:cNvPr id="11273" name="Freeform 10"/>
          <p:cNvSpPr>
            <a:spLocks/>
          </p:cNvSpPr>
          <p:nvPr/>
        </p:nvSpPr>
        <p:spPr bwMode="auto">
          <a:xfrm>
            <a:off x="3352800" y="5851525"/>
            <a:ext cx="177800" cy="133350"/>
          </a:xfrm>
          <a:custGeom>
            <a:avLst/>
            <a:gdLst>
              <a:gd name="T0" fmla="*/ 2147483647 w 862"/>
              <a:gd name="T1" fmla="*/ 0 h 426"/>
              <a:gd name="T2" fmla="*/ 2147483647 w 862"/>
              <a:gd name="T3" fmla="*/ 2147483647 h 426"/>
              <a:gd name="T4" fmla="*/ 2147483647 w 862"/>
              <a:gd name="T5" fmla="*/ 2147483647 h 426"/>
              <a:gd name="T6" fmla="*/ 2147483647 w 862"/>
              <a:gd name="T7" fmla="*/ 2147483647 h 426"/>
              <a:gd name="T8" fmla="*/ 2147483647 w 862"/>
              <a:gd name="T9" fmla="*/ 2147483647 h 426"/>
              <a:gd name="T10" fmla="*/ 2147483647 w 862"/>
              <a:gd name="T11" fmla="*/ 2147483647 h 426"/>
              <a:gd name="T12" fmla="*/ 2147483647 w 862"/>
              <a:gd name="T13" fmla="*/ 2147483647 h 426"/>
              <a:gd name="T14" fmla="*/ 2147483647 w 862"/>
              <a:gd name="T15" fmla="*/ 2147483647 h 42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862" h="426">
                <a:moveTo>
                  <a:pt x="205" y="0"/>
                </a:moveTo>
                <a:cubicBezTo>
                  <a:pt x="175" y="20"/>
                  <a:pt x="50" y="59"/>
                  <a:pt x="25" y="120"/>
                </a:cubicBezTo>
                <a:cubicBezTo>
                  <a:pt x="0" y="181"/>
                  <a:pt x="0" y="326"/>
                  <a:pt x="57" y="369"/>
                </a:cubicBezTo>
                <a:cubicBezTo>
                  <a:pt x="114" y="412"/>
                  <a:pt x="298" y="426"/>
                  <a:pt x="370" y="375"/>
                </a:cubicBezTo>
                <a:cubicBezTo>
                  <a:pt x="442" y="324"/>
                  <a:pt x="420" y="117"/>
                  <a:pt x="490" y="60"/>
                </a:cubicBezTo>
                <a:cubicBezTo>
                  <a:pt x="560" y="3"/>
                  <a:pt x="730" y="0"/>
                  <a:pt x="790" y="30"/>
                </a:cubicBezTo>
                <a:cubicBezTo>
                  <a:pt x="850" y="60"/>
                  <a:pt x="862" y="180"/>
                  <a:pt x="850" y="240"/>
                </a:cubicBezTo>
                <a:cubicBezTo>
                  <a:pt x="838" y="300"/>
                  <a:pt x="743" y="359"/>
                  <a:pt x="715" y="390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</a:extLst>
        </p:spPr>
        <p:txBody>
          <a:bodyPr/>
          <a:lstStyle/>
          <a:p>
            <a:endParaRPr lang="vi-VN"/>
          </a:p>
        </p:txBody>
      </p:sp>
      <p:grpSp>
        <p:nvGrpSpPr>
          <p:cNvPr id="11274" name="Group 12"/>
          <p:cNvGrpSpPr>
            <a:grpSpLocks/>
          </p:cNvGrpSpPr>
          <p:nvPr/>
        </p:nvGrpSpPr>
        <p:grpSpPr bwMode="auto">
          <a:xfrm>
            <a:off x="-142875" y="0"/>
            <a:ext cx="9359900" cy="6902450"/>
            <a:chOff x="-90" y="0"/>
            <a:chExt cx="5896" cy="4348"/>
          </a:xfrm>
        </p:grpSpPr>
        <p:sp>
          <p:nvSpPr>
            <p:cNvPr id="11275" name="Line 13"/>
            <p:cNvSpPr>
              <a:spLocks noChangeShapeType="1"/>
            </p:cNvSpPr>
            <p:nvPr/>
          </p:nvSpPr>
          <p:spPr bwMode="auto">
            <a:xfrm>
              <a:off x="22" y="0"/>
              <a:ext cx="0" cy="4320"/>
            </a:xfrm>
            <a:prstGeom prst="line">
              <a:avLst/>
            </a:prstGeom>
            <a:noFill/>
            <a:ln w="38100" cmpd="dbl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1276" name="Line 14"/>
            <p:cNvSpPr>
              <a:spLocks noChangeShapeType="1"/>
            </p:cNvSpPr>
            <p:nvPr/>
          </p:nvSpPr>
          <p:spPr bwMode="auto">
            <a:xfrm>
              <a:off x="68" y="5"/>
              <a:ext cx="0" cy="4320"/>
            </a:xfrm>
            <a:prstGeom prst="line">
              <a:avLst/>
            </a:prstGeom>
            <a:noFill/>
            <a:ln w="38100" cmpd="dbl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1277" name="Line 15"/>
            <p:cNvSpPr>
              <a:spLocks noChangeShapeType="1"/>
            </p:cNvSpPr>
            <p:nvPr/>
          </p:nvSpPr>
          <p:spPr bwMode="auto">
            <a:xfrm>
              <a:off x="5692" y="28"/>
              <a:ext cx="0" cy="4320"/>
            </a:xfrm>
            <a:prstGeom prst="line">
              <a:avLst/>
            </a:prstGeom>
            <a:noFill/>
            <a:ln w="38100" cmpd="dbl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1278" name="Line 16"/>
            <p:cNvSpPr>
              <a:spLocks noChangeShapeType="1"/>
            </p:cNvSpPr>
            <p:nvPr/>
          </p:nvSpPr>
          <p:spPr bwMode="auto">
            <a:xfrm>
              <a:off x="5738" y="28"/>
              <a:ext cx="0" cy="4320"/>
            </a:xfrm>
            <a:prstGeom prst="line">
              <a:avLst/>
            </a:prstGeom>
            <a:noFill/>
            <a:ln w="38100" cmpd="dbl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1279" name="Line 17"/>
            <p:cNvSpPr>
              <a:spLocks noChangeShapeType="1"/>
            </p:cNvSpPr>
            <p:nvPr/>
          </p:nvSpPr>
          <p:spPr bwMode="auto">
            <a:xfrm>
              <a:off x="-90" y="4320"/>
              <a:ext cx="5850" cy="0"/>
            </a:xfrm>
            <a:prstGeom prst="line">
              <a:avLst/>
            </a:prstGeom>
            <a:noFill/>
            <a:ln w="38100" cmpd="dbl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1280" name="Line 18"/>
            <p:cNvSpPr>
              <a:spLocks noChangeShapeType="1"/>
            </p:cNvSpPr>
            <p:nvPr/>
          </p:nvSpPr>
          <p:spPr bwMode="auto">
            <a:xfrm>
              <a:off x="-44" y="4287"/>
              <a:ext cx="5850" cy="0"/>
            </a:xfrm>
            <a:prstGeom prst="line">
              <a:avLst/>
            </a:prstGeom>
            <a:noFill/>
            <a:ln w="38100" cmpd="dbl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1281" name="Line 19"/>
            <p:cNvSpPr>
              <a:spLocks noChangeShapeType="1"/>
            </p:cNvSpPr>
            <p:nvPr/>
          </p:nvSpPr>
          <p:spPr bwMode="auto">
            <a:xfrm>
              <a:off x="-46" y="73"/>
              <a:ext cx="5850" cy="0"/>
            </a:xfrm>
            <a:prstGeom prst="line">
              <a:avLst/>
            </a:prstGeom>
            <a:noFill/>
            <a:ln w="38100" cmpd="dbl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1282" name="Line 20"/>
            <p:cNvSpPr>
              <a:spLocks noChangeShapeType="1"/>
            </p:cNvSpPr>
            <p:nvPr/>
          </p:nvSpPr>
          <p:spPr bwMode="auto">
            <a:xfrm>
              <a:off x="-46" y="28"/>
              <a:ext cx="5850" cy="0"/>
            </a:xfrm>
            <a:prstGeom prst="line">
              <a:avLst/>
            </a:prstGeom>
            <a:noFill/>
            <a:ln w="38100" cmpd="dbl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</p:spTree>
    <p:extLst>
      <p:ext uri="{BB962C8B-B14F-4D97-AF65-F5344CB8AC3E}">
        <p14:creationId xmlns:p14="http://schemas.microsoft.com/office/powerpoint/2010/main" val="1753155104"/>
      </p:ext>
    </p:extLst>
  </p:cSld>
  <p:clrMapOvr>
    <a:masterClrMapping/>
  </p:clrMapOvr>
</p:sld>
</file>

<file path=ppt/theme/_rels/them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1"/>
            </a:gs>
            <a:gs pos="100000">
              <a:schemeClr val="accent1">
                <a:alpha val="28000"/>
              </a:schemeClr>
            </a:gs>
          </a:gsLst>
          <a:path path="rect">
            <a:fillToRect l="50000" t="50000" r="50000" b="50000"/>
          </a:path>
        </a:gra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1"/>
            </a:gs>
            <a:gs pos="100000">
              <a:schemeClr val="accent1">
                <a:alpha val="28000"/>
              </a:schemeClr>
            </a:gs>
          </a:gsLst>
          <a:path path="rect">
            <a:fillToRect l="50000" t="50000" r="50000" b="50000"/>
          </a:path>
        </a:gra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1"/>
            </a:gs>
            <a:gs pos="100000">
              <a:schemeClr val="accent1">
                <a:alpha val="28000"/>
              </a:schemeClr>
            </a:gs>
          </a:gsLst>
          <a:path path="rect">
            <a:fillToRect l="50000" t="50000" r="50000" b="50000"/>
          </a:path>
        </a:gra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1"/>
            </a:gs>
            <a:gs pos="100000">
              <a:schemeClr val="accent1">
                <a:alpha val="28000"/>
              </a:schemeClr>
            </a:gs>
          </a:gsLst>
          <a:path path="rect">
            <a:fillToRect l="50000" t="50000" r="50000" b="50000"/>
          </a:path>
        </a:gra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FFFF99"/>
            </a:gs>
            <a:gs pos="100000">
              <a:srgbClr val="FF3399">
                <a:alpha val="28000"/>
              </a:srgbClr>
            </a:gs>
          </a:gsLst>
          <a:path path="rect">
            <a:fillToRect l="50000" t="50000" r="50000" b="50000"/>
          </a:path>
        </a:gradFill>
        <a:ln w="9525" cap="flat" cmpd="sng" algn="ctr">
          <a:solidFill>
            <a:srgbClr val="FF3399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rgbClr val="663300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FFFF99"/>
            </a:gs>
            <a:gs pos="100000">
              <a:srgbClr val="FF3399">
                <a:alpha val="28000"/>
              </a:srgbClr>
            </a:gs>
          </a:gsLst>
          <a:path path="rect">
            <a:fillToRect l="50000" t="50000" r="50000" b="50000"/>
          </a:path>
        </a:gradFill>
        <a:ln w="9525" cap="flat" cmpd="sng" algn="ctr">
          <a:solidFill>
            <a:srgbClr val="FF3399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rgbClr val="663300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513</TotalTime>
  <Words>2871</Words>
  <Application>Microsoft Office PowerPoint</Application>
  <PresentationFormat>On-screen Show (4:3)</PresentationFormat>
  <Paragraphs>646</Paragraphs>
  <Slides>38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10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60" baseType="lpstr">
      <vt:lpstr>Yu Gothic UI Semilight</vt:lpstr>
      <vt:lpstr>.VnArial Narrow</vt:lpstr>
      <vt:lpstr>.VnTime</vt:lpstr>
      <vt:lpstr>.VnTimeH</vt:lpstr>
      <vt:lpstr>Arial</vt:lpstr>
      <vt:lpstr>Calibri</vt:lpstr>
      <vt:lpstr>Cambria Math</vt:lpstr>
      <vt:lpstr>Garamond</vt:lpstr>
      <vt:lpstr>Times New Roman</vt:lpstr>
      <vt:lpstr>Trebuchet MS</vt:lpstr>
      <vt:lpstr>Wingdings 3</vt:lpstr>
      <vt:lpstr>1_Default Design</vt:lpstr>
      <vt:lpstr>Default Design</vt:lpstr>
      <vt:lpstr>2_Default Design</vt:lpstr>
      <vt:lpstr>3_Default Design</vt:lpstr>
      <vt:lpstr>4_Default Design</vt:lpstr>
      <vt:lpstr>5_Default Design</vt:lpstr>
      <vt:lpstr>1_Office Theme</vt:lpstr>
      <vt:lpstr>6_Default Design</vt:lpstr>
      <vt:lpstr>Organic</vt:lpstr>
      <vt:lpstr>Facet</vt:lpstr>
      <vt:lpstr>Equation</vt:lpstr>
      <vt:lpstr>PowerPoint Presentation</vt:lpstr>
      <vt:lpstr>CHỦ ĐỀ: CÁC TRƯỜNG HỢP ĐỒNG DẠNG CỦA HAI TAM GIÁC</vt:lpstr>
      <vt:lpstr>TRƯỜNG HỢP ĐỒNG DẠNG  THỨ NHẤT (c.c.c)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II. TRƯỜNG HỢP ĐỒNG DẠNG THỨ HAI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Hướng dẫn về nhà:</vt:lpstr>
      <vt:lpstr>III. TRƯỜNG HỢP ĐỒNG DẠNG THỨ BA</vt:lpstr>
      <vt:lpstr>PowerPoint Presentation</vt:lpstr>
      <vt:lpstr>PowerPoint Presentation</vt:lpstr>
      <vt:lpstr>PowerPoint Presentation</vt:lpstr>
      <vt:lpstr>PowerPoint Presentation</vt:lpstr>
      <vt:lpstr>* ABC cân ở A có    = 400.       =    =                      = 700.  Vậy ABC     PMN vì có          =     =    =    = 700.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41</cp:revision>
  <dcterms:created xsi:type="dcterms:W3CDTF">2020-04-21T10:14:22Z</dcterms:created>
  <dcterms:modified xsi:type="dcterms:W3CDTF">2021-03-09T00:10:19Z</dcterms:modified>
</cp:coreProperties>
</file>