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</p:sldMasterIdLst>
  <p:notesMasterIdLst>
    <p:notesMasterId r:id="rId31"/>
  </p:notesMasterIdLst>
  <p:sldIdLst>
    <p:sldId id="256" r:id="rId7"/>
    <p:sldId id="257" r:id="rId8"/>
    <p:sldId id="258" r:id="rId9"/>
    <p:sldId id="264" r:id="rId10"/>
    <p:sldId id="265" r:id="rId11"/>
    <p:sldId id="266" r:id="rId12"/>
    <p:sldId id="283" r:id="rId13"/>
    <p:sldId id="284" r:id="rId14"/>
    <p:sldId id="267" r:id="rId15"/>
    <p:sldId id="268" r:id="rId16"/>
    <p:sldId id="269" r:id="rId17"/>
    <p:sldId id="285" r:id="rId18"/>
    <p:sldId id="295" r:id="rId19"/>
    <p:sldId id="294" r:id="rId20"/>
    <p:sldId id="270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79" r:id="rId29"/>
    <p:sldId id="26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33CC"/>
    <a:srgbClr val="1F4E79"/>
    <a:srgbClr val="15142A"/>
    <a:srgbClr val="FAED3B"/>
    <a:srgbClr val="70AD47"/>
    <a:srgbClr val="A7FDFF"/>
    <a:srgbClr val="3CDFE6"/>
    <a:srgbClr val="0C0D0E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3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3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36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58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940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67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8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86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5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0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36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62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39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8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65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9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08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1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18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867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927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0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03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0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6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7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5.gif"/><Relationship Id="rId18" Type="http://schemas.openxmlformats.org/officeDocument/2006/relationships/image" Target="../media/image19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6.gif"/><Relationship Id="rId17" Type="http://schemas.openxmlformats.org/officeDocument/2006/relationships/image" Target="../media/image24.gif"/><Relationship Id="rId2" Type="http://schemas.openxmlformats.org/officeDocument/2006/relationships/audio" Target="../media/media2.mp3"/><Relationship Id="rId16" Type="http://schemas.openxmlformats.org/officeDocument/2006/relationships/image" Target="../media/image23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21.xml"/><Relationship Id="rId5" Type="http://schemas.microsoft.com/office/2007/relationships/media" Target="../media/media4.mp3"/><Relationship Id="rId15" Type="http://schemas.openxmlformats.org/officeDocument/2006/relationships/image" Target="../media/image22.gif"/><Relationship Id="rId10" Type="http://schemas.openxmlformats.org/officeDocument/2006/relationships/audio" Target="../media/media6.mp3"/><Relationship Id="rId19" Type="http://schemas.openxmlformats.org/officeDocument/2006/relationships/image" Target="../media/image2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13" Type="http://schemas.openxmlformats.org/officeDocument/2006/relationships/image" Target="../media/image27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audio" Target="../media/audio4.wav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" Type="http://schemas.microsoft.com/office/2007/relationships/media" Target="../media/media7.mp4"/><Relationship Id="rId16" Type="http://schemas.openxmlformats.org/officeDocument/2006/relationships/image" Target="../media/image19.png"/><Relationship Id="rId1" Type="http://schemas.openxmlformats.org/officeDocument/2006/relationships/video" Target="NULL" TargetMode="External"/><Relationship Id="rId6" Type="http://schemas.openxmlformats.org/officeDocument/2006/relationships/audio" Target="../media/audio3.wav"/><Relationship Id="rId11" Type="http://schemas.openxmlformats.org/officeDocument/2006/relationships/image" Target="../media/image26.gif"/><Relationship Id="rId5" Type="http://schemas.openxmlformats.org/officeDocument/2006/relationships/audio" Target="../media/audio2.wav"/><Relationship Id="rId15" Type="http://schemas.microsoft.com/office/2007/relationships/hdphoto" Target="../media/hdphoto1.wdp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4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2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6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15.gif"/><Relationship Id="rId4" Type="http://schemas.openxmlformats.org/officeDocument/2006/relationships/audio" Target="../media/audio1.wav"/><Relationship Id="rId9" Type="http://schemas.openxmlformats.org/officeDocument/2006/relationships/image" Target="../media/image16.gif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13" Type="http://schemas.openxmlformats.org/officeDocument/2006/relationships/image" Target="../media/image24.gif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6.gif"/><Relationship Id="rId17" Type="http://schemas.microsoft.com/office/2007/relationships/hdphoto" Target="../media/hdphoto1.wdp"/><Relationship Id="rId2" Type="http://schemas.microsoft.com/office/2007/relationships/media" Target="../media/media7.mp4"/><Relationship Id="rId16" Type="http://schemas.openxmlformats.org/officeDocument/2006/relationships/image" Target="../media/image28.png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15.gif"/><Relationship Id="rId5" Type="http://schemas.openxmlformats.org/officeDocument/2006/relationships/audio" Target="../media/audio1.wav"/><Relationship Id="rId15" Type="http://schemas.openxmlformats.org/officeDocument/2006/relationships/image" Target="../media/image19.png"/><Relationship Id="rId10" Type="http://schemas.openxmlformats.org/officeDocument/2006/relationships/image" Target="../media/image16.gif"/><Relationship Id="rId4" Type="http://schemas.openxmlformats.org/officeDocument/2006/relationships/audio" Target="../media/audio3.wav"/><Relationship Id="rId9" Type="http://schemas.openxmlformats.org/officeDocument/2006/relationships/image" Target="../media/image27.gif"/><Relationship Id="rId1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5.gif"/><Relationship Id="rId12" Type="http://schemas.openxmlformats.org/officeDocument/2006/relationships/image" Target="../media/image27.gif"/><Relationship Id="rId17" Type="http://schemas.openxmlformats.org/officeDocument/2006/relationships/image" Target="../media/image30.png"/><Relationship Id="rId2" Type="http://schemas.microsoft.com/office/2007/relationships/media" Target="../media/media7.mp4"/><Relationship Id="rId16" Type="http://schemas.openxmlformats.org/officeDocument/2006/relationships/image" Target="../media/image31.gif"/><Relationship Id="rId1" Type="http://schemas.openxmlformats.org/officeDocument/2006/relationships/video" Target="NULL" TargetMode="External"/><Relationship Id="rId6" Type="http://schemas.openxmlformats.org/officeDocument/2006/relationships/audio" Target="../media/audio4.wav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openxmlformats.org/officeDocument/2006/relationships/image" Target="../media/image19.png"/><Relationship Id="rId10" Type="http://schemas.openxmlformats.org/officeDocument/2006/relationships/image" Target="../media/image26.gif"/><Relationship Id="rId4" Type="http://schemas.openxmlformats.org/officeDocument/2006/relationships/audio" Target="../media/audio1.wav"/><Relationship Id="rId9" Type="http://schemas.openxmlformats.org/officeDocument/2006/relationships/image" Target="../media/image15.gif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994074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CHUNG VÀ ƯỚC CHUNG </a:t>
            </a:r>
            <a:b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NHẤT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=""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633049" y="2122528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618916" y="1213335"/>
            <a:ext cx="8394169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4" y="930005"/>
            <a:ext cx="1406948" cy="169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2214049" y="3032593"/>
            <a:ext cx="9043580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mc="http://schemas.openxmlformats.org/markup-compatibility/2006" xmlns:a14="http://schemas.microsoft.com/office/drawing/2010/main" xmlns="" xmlns:a16="http://schemas.microsoft.com/office/drawing/2014/main" id="{3EB32F49-3D44-4F28-BF72-F7004207C04D}"/>
              </a:ext>
            </a:extLst>
          </p:cNvPr>
          <p:cNvSpPr txBox="1"/>
          <p:nvPr/>
        </p:nvSpPr>
        <p:spPr>
          <a:xfrm>
            <a:off x="3251396" y="2384574"/>
            <a:ext cx="8394169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1339309" y="5715000"/>
            <a:ext cx="744210" cy="374073"/>
          </a:xfrm>
          <a:prstGeom prst="notch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20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297" y="983994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1253"/>
            <a:ext cx="2664297" cy="23899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1625"/>
            <a:ext cx="266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ED7D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i="1" dirty="0">
              <a:solidFill>
                <a:srgbClr val="ED7D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942049"/>
              </p:ext>
            </p:extLst>
          </p:nvPr>
        </p:nvGraphicFramePr>
        <p:xfrm>
          <a:off x="2182706" y="4064555"/>
          <a:ext cx="8761182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73740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9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55" y="1750160"/>
            <a:ext cx="79227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ƯCLN(24,36).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ƯCLN(24,36)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486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=""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=""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029" y="1237841"/>
            <a:ext cx="335861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=""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141" y="1158359"/>
            <a:ext cx="2375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462872" y="228600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!!3">
            <a:extLst>
              <a:ext uri="{FF2B5EF4-FFF2-40B4-BE49-F238E27FC236}">
                <a16:creationId xmlns=""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25" y="1449958"/>
            <a:ext cx="2664297" cy="2389929"/>
          </a:xfrm>
          <a:prstGeom prst="rect">
            <a:avLst/>
          </a:prstGeom>
        </p:spPr>
      </p:pic>
      <p:sp>
        <p:nvSpPr>
          <p:cNvPr id="27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290" y="2544610"/>
            <a:ext cx="79227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ƯC(24,36) = {1;2;3;4;6;12}.</a:t>
            </a:r>
          </a:p>
          <a:p>
            <a:pPr marL="514350" indent="-514350"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ƯCLN(24,36) = 12.</a:t>
            </a:r>
          </a:p>
          <a:p>
            <a:pPr marL="514350" indent="-514350">
              <a:buFontTx/>
              <a:buAutoNum type="alphaLcParenR"/>
            </a:pP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Ư(12) =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{1;2;3;4;6;12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9619" y="4643748"/>
            <a:ext cx="849856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8535" y="187861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1304286" y="4800600"/>
            <a:ext cx="849192" cy="412534"/>
          </a:xfrm>
          <a:prstGeom prst="notch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433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6929" y="1490270"/>
            <a:ext cx="90013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85" y="4272082"/>
            <a:ext cx="2676858" cy="217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45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929" y="622488"/>
            <a:ext cx="364394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435" y="1271585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thầy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(x </a:t>
                </a:r>
                <a14:m>
                  <m:oMath xmlns:m="http://schemas.openxmlformats.org/officeDocument/2006/math"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N*).</a:t>
                </a:r>
              </a:p>
              <a:p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30</a:t>
                </a:r>
                <a14:m>
                  <m:oMath xmlns:m="http://schemas.openxmlformats.org/officeDocument/2006/math">
                    <m:r>
                      <a:rPr lang="en-US" sz="3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48 </a:t>
                </a:r>
                <a14:m>
                  <m:oMath xmlns:m="http://schemas.openxmlformats.org/officeDocument/2006/math">
                    <m:r>
                      <a:rPr lang="en-US" sz="3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⋮</m:t>
                    </m:r>
                  </m:oMath>
                </a14:m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x, x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= ƯCLN(30,48).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ƯCLN(30,48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= 6.</a:t>
                </a:r>
              </a:p>
              <a:p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bị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b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0" y="1961035"/>
                <a:ext cx="10067125" cy="3754874"/>
              </a:xfrm>
              <a:prstGeom prst="rect">
                <a:avLst/>
              </a:prstGeom>
              <a:blipFill rotWithShape="0">
                <a:blip r:embed="rId3"/>
                <a:stretch>
                  <a:fillRect l="-1696" t="-2435" r="-1454" b="-4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413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085991"/>
            <a:ext cx="267893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00" y="4211146"/>
            <a:ext cx="1206438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ƯCLN(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80.</a:t>
            </a: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10, 16, 20, 40,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849" y="1875868"/>
            <a:ext cx="9525504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80.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="" xmlns:a16="http://schemas.microsoft.com/office/drawing/2014/main" id="{04D47F80-AD84-4BC4-B02E-F977E4577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787" y="3188966"/>
            <a:ext cx="101021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00" y="837769"/>
            <a:ext cx="2161649" cy="21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5084" y="0"/>
            <a:ext cx="2708752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00162" y="1843385"/>
            <a:ext cx="463017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264" y="2379174"/>
            <a:ext cx="2039956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59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60666" y="2537037"/>
            <a:ext cx="609600" cy="609600"/>
          </a:xfrm>
          <a:prstGeom prst="rect">
            <a:avLst/>
          </a:prstGeom>
        </p:spPr>
      </p:pic>
      <p:sp>
        <p:nvSpPr>
          <p:cNvPr id="21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474706" y="0"/>
            <a:ext cx="5717294" cy="4937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22" name="Horizontal Scroll 21"/>
          <p:cNvSpPr/>
          <p:nvPr/>
        </p:nvSpPr>
        <p:spPr>
          <a:xfrm>
            <a:off x="3504463" y="454145"/>
            <a:ext cx="8046720" cy="4968239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CHƠI: NHỔ CÀ RỐT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4959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2" grpId="0" animBg="1"/>
      <p:bldP spid="2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52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0520" y="3301355"/>
            <a:ext cx="1683130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06" y="2284902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5765420" y="3027879"/>
            <a:ext cx="340995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4095629" y="1276351"/>
            <a:ext cx="3023048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715915" y="3924301"/>
            <a:ext cx="31242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929343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91" y="2690473"/>
            <a:ext cx="1683130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1708634" y="3769123"/>
            <a:ext cx="340995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512485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382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335405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6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7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996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96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72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72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892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392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36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46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56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56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49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714750" y="3981875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5315287" y="161781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{1;5}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936" y="4527651"/>
            <a:ext cx="1442555" cy="1310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291975" y="5451904"/>
            <a:ext cx="823031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737" y="4343308"/>
            <a:ext cx="1102519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ƯC(15,20)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444574" y="161513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{1;3;5}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429498" y="225259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{5}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444574" y="2321014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{1;5;15;20}</a:t>
            </a:r>
          </a:p>
        </p:txBody>
      </p:sp>
      <p:pic>
        <p:nvPicPr>
          <p:cNvPr id="29" name="15s">
            <a:hlinkClick r:id="" action="ppaction://media"/>
            <a:extLst>
              <a:ext uri="{FF2B5EF4-FFF2-40B4-BE49-F238E27FC236}">
                <a16:creationId xmlns=""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681555" y="5880416"/>
            <a:ext cx="1228671" cy="788423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6753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1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2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2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250"/>
                            </p:stCondLst>
                            <p:childTnLst>
                              <p:par>
                                <p:cTn id="20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325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81" grpId="0" build="allAtOnce"/>
      <p:bldP spid="82" grpId="0" build="allAtOnce"/>
      <p:bldP spid="83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ƯCLN(12,36)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=""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677033" y="5788246"/>
            <a:ext cx="1379460" cy="885182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30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5830" y="1339944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2723" y="4120411"/>
            <a:ext cx="798725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1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3994034"/>
            <a:ext cx="1896036" cy="22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5830" y="1327906"/>
            <a:ext cx="90013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đĩa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8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9635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7" y="4338724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60"/>
            <a:ext cx="7055223" cy="1225679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144181" y="150217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6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842413" y="1501861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144181" y="2314855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42413" y="231396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18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=""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77904" y="5655144"/>
            <a:ext cx="1874520" cy="1202856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127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80" y="4428248"/>
            <a:ext cx="1580783" cy="14356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67" y="4392304"/>
            <a:ext cx="1580782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8289721" y="3945563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93" y="4332085"/>
            <a:ext cx="1073146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5363181" y="5400358"/>
            <a:ext cx="823031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69561" y="5440387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05409" y="1591440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044598" y="162347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205409" y="237413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12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044598" y="235447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24 </a:t>
            </a:r>
            <a:r>
              <a:rPr lang="en-US" sz="34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=""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88326" y="5769513"/>
            <a:ext cx="1395936" cy="895755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182876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500"/>
                            </p:stCondLst>
                            <p:childTnLst>
                              <p:par>
                                <p:cTn id="10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2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24" y="4555482"/>
            <a:ext cx="1249999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15" y="4489550"/>
            <a:ext cx="1249999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15" y="4527650"/>
            <a:ext cx="1249999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107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87939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2601" y="330406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8482" y="2209366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05209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53" y="4489550"/>
            <a:ext cx="1249999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745" y="4555483"/>
            <a:ext cx="1442555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9748784" y="547973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8864974" y="5417842"/>
            <a:ext cx="850901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36" y="4489551"/>
            <a:ext cx="1442555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7527175" y="5413804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643365" y="5417842"/>
            <a:ext cx="850901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19" y="4347069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4408165" y="5417842"/>
            <a:ext cx="850901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9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252703" y="5417842"/>
            <a:ext cx="850901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137161" y="8859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ƯCLN(8,12,15) = 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219145" y="6050477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218655" y="5479735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607213" y="1767023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38689" y="1775627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07213" y="2416008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15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938689" y="2424612"/>
            <a:ext cx="52468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</a:p>
        </p:txBody>
      </p:sp>
      <p:pic>
        <p:nvPicPr>
          <p:cNvPr id="35" name="15s">
            <a:hlinkClick r:id="" action="ppaction://media"/>
            <a:extLst>
              <a:ext uri="{FF2B5EF4-FFF2-40B4-BE49-F238E27FC236}">
                <a16:creationId xmlns="" xmlns:a16="http://schemas.microsoft.com/office/drawing/2014/main" id="{99DEE66F-3784-4741-8AFE-FEB5C314576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296" end="1439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578027" y="5720069"/>
            <a:ext cx="1477216" cy="947911"/>
          </a:xfrm>
          <a:prstGeom prst="snip2DiagRect">
            <a:avLst>
              <a:gd name="adj1" fmla="val 0"/>
              <a:gd name="adj2" fmla="val 6620"/>
            </a:avLst>
          </a:prstGeom>
          <a:ln w="31750" cap="flat">
            <a:gradFill>
              <a:gsLst>
                <a:gs pos="0">
                  <a:srgbClr val="7F7F7F"/>
                </a:gs>
                <a:gs pos="100000">
                  <a:srgbClr val="F2F2F2"/>
                </a:gs>
              </a:gsLst>
              <a:lin ang="2700000" scaled="1"/>
            </a:gradFill>
          </a:ln>
          <a:effectLst>
            <a:glow rad="101600">
              <a:srgbClr val="969696">
                <a:alpha val="40000"/>
              </a:srgbClr>
            </a:glow>
          </a:effectLst>
          <a:scene3d>
            <a:camera prst="orthographicFront"/>
            <a:lightRig rig="twoPt" dir="t"/>
          </a:scene3d>
          <a:sp3d contourW="25400">
            <a:contourClr>
              <a:srgbClr val="262626"/>
            </a:contourClr>
          </a:sp3d>
        </p:spPr>
      </p:pic>
    </p:spTree>
    <p:extLst>
      <p:ext uri="{BB962C8B-B14F-4D97-AF65-F5344CB8AC3E}">
        <p14:creationId xmlns:p14="http://schemas.microsoft.com/office/powerpoint/2010/main" val="38653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video>
              <p:cMediaNode vol="80000">
                <p:cTn id="26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2119063" y="480607"/>
            <a:ext cx="7930176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E530CE9-79B6-4A34-9DE8-7F769B44A120}"/>
              </a:ext>
            </a:extLst>
          </p:cNvPr>
          <p:cNvSpPr txBox="1"/>
          <p:nvPr/>
        </p:nvSpPr>
        <p:spPr>
          <a:xfrm>
            <a:off x="2202180" y="2158084"/>
            <a:ext cx="9601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Học bài theo SGK và vở ghi.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Bài tập về nhà </a:t>
            </a:r>
            <a:r>
              <a:rPr lang="nl-NL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1;2 SGK trang 51.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nội dung phần còn lại của bài, tiết sau học </a:t>
            </a:r>
            <a:r>
              <a:rPr lang="vi-VN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440" y="3686078"/>
            <a:ext cx="3931203" cy="29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6010" y="726308"/>
            <a:ext cx="101271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nay: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!!3" descr="Chuyên đề về xác định công thức của hợp chất vô cơ và hữu cơ - Tech12h">
            <a:extLst>
              <a:ext uri="{FF2B5EF4-FFF2-40B4-BE49-F238E27FC236}">
                <a16:creationId xmlns=""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939" y="2936026"/>
            <a:ext cx="3783373" cy="319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753" y="403644"/>
            <a:ext cx="2857500" cy="25717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221433" y="18232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245" y="1212136"/>
            <a:ext cx="5557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3695" y="2040644"/>
            <a:ext cx="7975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480686"/>
              </p:ext>
            </p:extLst>
          </p:nvPr>
        </p:nvGraphicFramePr>
        <p:xfrm>
          <a:off x="1669799" y="3383441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266311"/>
              </p:ext>
            </p:extLst>
          </p:nvPr>
        </p:nvGraphicFramePr>
        <p:xfrm>
          <a:off x="1746119" y="3421518"/>
          <a:ext cx="9756055" cy="195058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1070"/>
                <a:gridCol w="675876"/>
                <a:gridCol w="626422"/>
                <a:gridCol w="675876"/>
                <a:gridCol w="725331"/>
                <a:gridCol w="725331"/>
                <a:gridCol w="758300"/>
                <a:gridCol w="766543"/>
                <a:gridCol w="758300"/>
                <a:gridCol w="661503"/>
                <a:gridCol w="661503"/>
              </a:tblGrid>
              <a:tr h="971225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979356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0346"/>
              </p:ext>
            </p:extLst>
          </p:nvPr>
        </p:nvGraphicFramePr>
        <p:xfrm>
          <a:off x="1724748" y="3392372"/>
          <a:ext cx="9777425" cy="20263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27031"/>
                <a:gridCol w="677357"/>
                <a:gridCol w="627794"/>
                <a:gridCol w="677357"/>
                <a:gridCol w="726919"/>
                <a:gridCol w="726919"/>
                <a:gridCol w="759961"/>
                <a:gridCol w="768222"/>
                <a:gridCol w="759961"/>
                <a:gridCol w="662952"/>
                <a:gridCol w="662952"/>
              </a:tblGrid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15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30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  <a:tr h="1013167">
                <a:tc>
                  <a:txBody>
                    <a:bodyPr/>
                    <a:lstStyle/>
                    <a:p>
                      <a:pPr algn="ctr"/>
                      <a:r>
                        <a:rPr lang="vi-VN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Ư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ớc</a:t>
                      </a:r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 </a:t>
                      </a:r>
                      <a:r>
                        <a:rPr lang="en-US" sz="3400" b="1" dirty="0" err="1" smtClean="0">
                          <a:solidFill>
                            <a:srgbClr val="1F4E79"/>
                          </a:solidFill>
                          <a:latin typeface="+mn-lt"/>
                        </a:rPr>
                        <a:t>của</a:t>
                      </a:r>
                      <a:r>
                        <a:rPr lang="en-US" sz="3400" b="1" baseline="0" dirty="0" smtClean="0">
                          <a:solidFill>
                            <a:srgbClr val="1F4E79"/>
                          </a:solidFill>
                          <a:latin typeface="+mn-lt"/>
                        </a:rPr>
                        <a:t> 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6</a:t>
                      </a:r>
                      <a:endParaRPr lang="en-US" sz="3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12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16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24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smtClean="0">
                          <a:solidFill>
                            <a:srgbClr val="1F4E79"/>
                          </a:solidFill>
                          <a:latin typeface="+mn-lt"/>
                        </a:rPr>
                        <a:t>48</a:t>
                      </a:r>
                      <a:endParaRPr lang="en-US" sz="3400" b="1" dirty="0">
                        <a:solidFill>
                          <a:srgbClr val="1F4E79"/>
                        </a:solidFill>
                        <a:latin typeface="+mn-lt"/>
                      </a:endParaRPr>
                    </a:p>
                  </a:txBody>
                  <a:tcPr marL="82149" marR="82149" marT="41074" marB="41074"/>
                </a:tc>
              </a:tr>
            </a:tbl>
          </a:graphicData>
        </a:graphic>
      </p:graphicFrame>
      <p:sp>
        <p:nvSpPr>
          <p:cNvPr id="12" name="Flowchart: Terminator 11"/>
          <p:cNvSpPr/>
          <p:nvPr/>
        </p:nvSpPr>
        <p:spPr>
          <a:xfrm rot="16200000">
            <a:off x="6479119" y="3972588"/>
            <a:ext cx="2064388" cy="813628"/>
          </a:xfrm>
          <a:prstGeom prst="flowChartTermina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700117" y="2421410"/>
            <a:ext cx="1086104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US" sz="3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</a:p>
          <a:p>
            <a:r>
              <a:rPr lang="en-US" sz="3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ƯCLN(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a,b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-597043" y="542191"/>
            <a:ext cx="10817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87" y="373312"/>
            <a:ext cx="1923562" cy="14453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700117" y="1510863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353226" y="1363477"/>
            <a:ext cx="328903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299882" y="2568892"/>
            <a:ext cx="815095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" y="5062845"/>
            <a:ext cx="2423795" cy="16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437050" y="1308752"/>
            <a:ext cx="302856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341793" y="2853372"/>
            <a:ext cx="815095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56.</a:t>
            </a:r>
          </a:p>
          <a:p>
            <a:pPr marL="514350" indent="-514350">
              <a:buAutoNum type="alphaLcParenR"/>
            </a:pP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48.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5797625" y="1961839"/>
            <a:ext cx="115546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27" descr="Clipboard">
            <a:extLst>
              <a:ext uri="{FF2B5EF4-FFF2-40B4-BE49-F238E27FC236}">
                <a16:creationId xmlns=""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18695" y="1586662"/>
            <a:ext cx="2532753" cy="2532753"/>
          </a:xfrm>
          <a:prstGeom prst="rect">
            <a:avLst/>
          </a:prstGeom>
        </p:spPr>
      </p:pic>
      <p:pic>
        <p:nvPicPr>
          <p:cNvPr id="20" name="Graphic 31" descr="Pencil">
            <a:extLst>
              <a:ext uri="{FF2B5EF4-FFF2-40B4-BE49-F238E27FC236}">
                <a16:creationId xmlns=""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76524" y="2182387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0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1951172" y="519034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437050" y="1282352"/>
            <a:ext cx="314729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922010" y="2112109"/>
            <a:ext cx="10374413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14, 49, 63.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159426" y="5260642"/>
            <a:ext cx="993618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c.</a:t>
            </a:r>
            <a:endParaRPr lang="en-US" sz="3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70565" y="5430710"/>
            <a:ext cx="627370" cy="286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1667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7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=""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mc="http://schemas.openxmlformats.org/markup-compatibility/2006" xmlns:a14="http://schemas.microsoft.com/office/drawing/2010/main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2022292" y="222119"/>
            <a:ext cx="90393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2264071" y="853200"/>
            <a:ext cx="259786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445905" y="1356669"/>
            <a:ext cx="1052300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dần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ƯC(12,20).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34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ƯCLN(12,20).</a:t>
            </a:r>
            <a:endParaRPr lang="en-US" sz="3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337846" y="3461130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290037"/>
              </p:ext>
            </p:extLst>
          </p:nvPr>
        </p:nvGraphicFramePr>
        <p:xfrm>
          <a:off x="2119837" y="4097615"/>
          <a:ext cx="8884136" cy="1219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46156"/>
                <a:gridCol w="931308"/>
                <a:gridCol w="949217"/>
                <a:gridCol w="1029812"/>
                <a:gridCol w="1020856"/>
                <a:gridCol w="985037"/>
                <a:gridCol w="10217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3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6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 smtClean="0"/>
                        <a:t>Ước</a:t>
                      </a:r>
                      <a:r>
                        <a:rPr lang="en-US" sz="3400" baseline="0" dirty="0" smtClean="0"/>
                        <a:t> </a:t>
                      </a:r>
                      <a:r>
                        <a:rPr lang="en-US" sz="3400" baseline="0" dirty="0" err="1" smtClean="0"/>
                        <a:t>của</a:t>
                      </a:r>
                      <a:r>
                        <a:rPr lang="en-US" sz="3400" baseline="0" dirty="0" smtClean="0"/>
                        <a:t> 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4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5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10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smtClean="0"/>
                        <a:t>20</a:t>
                      </a:r>
                      <a:endParaRPr lang="en-US" sz="3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1420083" y="5436653"/>
            <a:ext cx="1037441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ƯC(12,20)= {1;2;4}.</a:t>
            </a:r>
          </a:p>
          <a:p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ƯCLN(12,20)= 4.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A3A062DA-93BF-4842-B601-4404401BCCE3}"/>
              </a:ext>
            </a:extLst>
          </p:cNvPr>
          <p:cNvSpPr txBox="1"/>
          <p:nvPr/>
        </p:nvSpPr>
        <p:spPr>
          <a:xfrm>
            <a:off x="-3471025" y="4076683"/>
            <a:ext cx="10374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705090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096A91-93C8-4C7A-BF68-944591874A6D}">
  <ds:schemaRefs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777</TotalTime>
  <Words>1310</Words>
  <PresentationFormat>Custom</PresentationFormat>
  <Paragraphs>233</Paragraphs>
  <Slides>24</Slides>
  <Notes>10</Notes>
  <HiddenSlides>0</HiddenSlides>
  <MMClips>11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1_Office Theme</vt:lpstr>
      <vt:lpstr>2_Office Theme</vt:lpstr>
      <vt:lpstr> ƯỚC CHUNG VÀ ƯỚC CHUNG  LỚN NHẤT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2021-08-19T11:46:24Z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