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5" r:id="rId9"/>
    <p:sldId id="266" r:id="rId10"/>
    <p:sldId id="270" r:id="rId11"/>
    <p:sldId id="271" r:id="rId12"/>
    <p:sldId id="272" r:id="rId13"/>
    <p:sldId id="274" r:id="rId14"/>
    <p:sldId id="275" r:id="rId15"/>
    <p:sldId id="276" r:id="rId16"/>
    <p:sldId id="277" r:id="rId17"/>
    <p:sldId id="278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2" r:id="rId31"/>
    <p:sldId id="293" r:id="rId32"/>
    <p:sldId id="301" r:id="rId33"/>
    <p:sldId id="302" r:id="rId34"/>
    <p:sldId id="309" r:id="rId35"/>
    <p:sldId id="310" r:id="rId36"/>
    <p:sldId id="311" r:id="rId37"/>
    <p:sldId id="312" r:id="rId38"/>
    <p:sldId id="313" r:id="rId39"/>
    <p:sldId id="314" r:id="rId40"/>
    <p:sldId id="315" r:id="rId41"/>
    <p:sldId id="316" r:id="rId42"/>
    <p:sldId id="317" r:id="rId43"/>
    <p:sldId id="318" r:id="rId44"/>
    <p:sldId id="319" r:id="rId45"/>
    <p:sldId id="320" r:id="rId46"/>
    <p:sldId id="321" r:id="rId47"/>
    <p:sldId id="322" r:id="rId48"/>
    <p:sldId id="323" r:id="rId49"/>
    <p:sldId id="324" r:id="rId50"/>
    <p:sldId id="325" r:id="rId51"/>
    <p:sldId id="326" r:id="rId52"/>
    <p:sldId id="327" r:id="rId53"/>
    <p:sldId id="328" r:id="rId54"/>
    <p:sldId id="329" r:id="rId55"/>
    <p:sldId id="330" r:id="rId56"/>
    <p:sldId id="331" r:id="rId57"/>
    <p:sldId id="332" r:id="rId58"/>
    <p:sldId id="333" r:id="rId59"/>
    <p:sldId id="334" r:id="rId60"/>
    <p:sldId id="335" r:id="rId61"/>
    <p:sldId id="336" r:id="rId62"/>
    <p:sldId id="337" r:id="rId63"/>
    <p:sldId id="338" r:id="rId64"/>
    <p:sldId id="339" r:id="rId65"/>
    <p:sldId id="340" r:id="rId66"/>
  </p:sldIdLst>
  <p:sldSz cx="12192000" cy="6858000"/>
  <p:notesSz cx="12192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56" autoAdjust="0"/>
    <p:restoredTop sz="94590" autoAdjust="0"/>
  </p:normalViewPr>
  <p:slideViewPr>
    <p:cSldViewPr>
      <p:cViewPr varScale="1">
        <p:scale>
          <a:sx n="69" d="100"/>
          <a:sy n="69" d="100"/>
        </p:scale>
        <p:origin x="-894" y="-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252525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65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0"/>
            <a:ext cx="2851404" cy="68595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0" y="0"/>
            <a:ext cx="182880" cy="6858000"/>
          </a:xfrm>
          <a:custGeom>
            <a:avLst/>
            <a:gdLst/>
            <a:ahLst/>
            <a:cxnLst/>
            <a:rect l="l" t="t" r="r" b="b"/>
            <a:pathLst>
              <a:path w="182880" h="6858000">
                <a:moveTo>
                  <a:pt x="0" y="6858000"/>
                </a:moveTo>
                <a:lnTo>
                  <a:pt x="182880" y="6858000"/>
                </a:lnTo>
                <a:lnTo>
                  <a:pt x="18288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766E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0" y="714756"/>
            <a:ext cx="1592580" cy="508000"/>
          </a:xfrm>
          <a:custGeom>
            <a:avLst/>
            <a:gdLst/>
            <a:ahLst/>
            <a:cxnLst/>
            <a:rect l="l" t="t" r="r" b="b"/>
            <a:pathLst>
              <a:path w="1592580" h="508000">
                <a:moveTo>
                  <a:pt x="0" y="0"/>
                </a:moveTo>
                <a:lnTo>
                  <a:pt x="0" y="503948"/>
                </a:lnTo>
                <a:lnTo>
                  <a:pt x="1245844" y="507491"/>
                </a:lnTo>
                <a:lnTo>
                  <a:pt x="1346200" y="507491"/>
                </a:lnTo>
                <a:lnTo>
                  <a:pt x="1350899" y="502665"/>
                </a:lnTo>
                <a:lnTo>
                  <a:pt x="1352423" y="501141"/>
                </a:lnTo>
                <a:lnTo>
                  <a:pt x="1354328" y="499617"/>
                </a:lnTo>
                <a:lnTo>
                  <a:pt x="1355852" y="497966"/>
                </a:lnTo>
                <a:lnTo>
                  <a:pt x="1584960" y="268858"/>
                </a:lnTo>
                <a:lnTo>
                  <a:pt x="1590246" y="261714"/>
                </a:lnTo>
                <a:lnTo>
                  <a:pt x="1592008" y="254571"/>
                </a:lnTo>
                <a:lnTo>
                  <a:pt x="1590246" y="247427"/>
                </a:lnTo>
                <a:lnTo>
                  <a:pt x="1584960" y="240283"/>
                </a:lnTo>
                <a:lnTo>
                  <a:pt x="1355852" y="11302"/>
                </a:lnTo>
                <a:lnTo>
                  <a:pt x="1350899" y="11302"/>
                </a:lnTo>
                <a:lnTo>
                  <a:pt x="1350899" y="6476"/>
                </a:lnTo>
                <a:lnTo>
                  <a:pt x="1346200" y="6476"/>
                </a:lnTo>
                <a:lnTo>
                  <a:pt x="1341374" y="1777"/>
                </a:lnTo>
                <a:lnTo>
                  <a:pt x="1245844" y="1777"/>
                </a:lnTo>
                <a:lnTo>
                  <a:pt x="0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252525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0"/>
            <a:ext cx="2851404" cy="68595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0" y="0"/>
            <a:ext cx="182880" cy="6858000"/>
          </a:xfrm>
          <a:custGeom>
            <a:avLst/>
            <a:gdLst/>
            <a:ahLst/>
            <a:cxnLst/>
            <a:rect l="l" t="t" r="r" b="b"/>
            <a:pathLst>
              <a:path w="182880" h="6858000">
                <a:moveTo>
                  <a:pt x="0" y="6858000"/>
                </a:moveTo>
                <a:lnTo>
                  <a:pt x="182880" y="6858000"/>
                </a:lnTo>
                <a:lnTo>
                  <a:pt x="18288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766E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0" y="714756"/>
            <a:ext cx="1592580" cy="508000"/>
          </a:xfrm>
          <a:custGeom>
            <a:avLst/>
            <a:gdLst/>
            <a:ahLst/>
            <a:cxnLst/>
            <a:rect l="l" t="t" r="r" b="b"/>
            <a:pathLst>
              <a:path w="1592580" h="508000">
                <a:moveTo>
                  <a:pt x="0" y="0"/>
                </a:moveTo>
                <a:lnTo>
                  <a:pt x="0" y="503948"/>
                </a:lnTo>
                <a:lnTo>
                  <a:pt x="1245844" y="507491"/>
                </a:lnTo>
                <a:lnTo>
                  <a:pt x="1346200" y="507491"/>
                </a:lnTo>
                <a:lnTo>
                  <a:pt x="1350899" y="502665"/>
                </a:lnTo>
                <a:lnTo>
                  <a:pt x="1352423" y="501141"/>
                </a:lnTo>
                <a:lnTo>
                  <a:pt x="1354328" y="499617"/>
                </a:lnTo>
                <a:lnTo>
                  <a:pt x="1355852" y="497966"/>
                </a:lnTo>
                <a:lnTo>
                  <a:pt x="1584960" y="268858"/>
                </a:lnTo>
                <a:lnTo>
                  <a:pt x="1590246" y="261714"/>
                </a:lnTo>
                <a:lnTo>
                  <a:pt x="1592008" y="254571"/>
                </a:lnTo>
                <a:lnTo>
                  <a:pt x="1590246" y="247427"/>
                </a:lnTo>
                <a:lnTo>
                  <a:pt x="1584960" y="240283"/>
                </a:lnTo>
                <a:lnTo>
                  <a:pt x="1355852" y="11302"/>
                </a:lnTo>
                <a:lnTo>
                  <a:pt x="1350899" y="11302"/>
                </a:lnTo>
                <a:lnTo>
                  <a:pt x="1350899" y="6476"/>
                </a:lnTo>
                <a:lnTo>
                  <a:pt x="1346200" y="6476"/>
                </a:lnTo>
                <a:lnTo>
                  <a:pt x="1341374" y="1777"/>
                </a:lnTo>
                <a:lnTo>
                  <a:pt x="1245844" y="1777"/>
                </a:lnTo>
                <a:lnTo>
                  <a:pt x="0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252525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0"/>
            <a:ext cx="2851404" cy="68595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0" y="0"/>
            <a:ext cx="182880" cy="6858000"/>
          </a:xfrm>
          <a:custGeom>
            <a:avLst/>
            <a:gdLst/>
            <a:ahLst/>
            <a:cxnLst/>
            <a:rect l="l" t="t" r="r" b="b"/>
            <a:pathLst>
              <a:path w="182880" h="6858000">
                <a:moveTo>
                  <a:pt x="0" y="6858000"/>
                </a:moveTo>
                <a:lnTo>
                  <a:pt x="182880" y="6858000"/>
                </a:lnTo>
                <a:lnTo>
                  <a:pt x="18288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766E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0" y="714756"/>
            <a:ext cx="1592580" cy="508000"/>
          </a:xfrm>
          <a:custGeom>
            <a:avLst/>
            <a:gdLst/>
            <a:ahLst/>
            <a:cxnLst/>
            <a:rect l="l" t="t" r="r" b="b"/>
            <a:pathLst>
              <a:path w="1592580" h="508000">
                <a:moveTo>
                  <a:pt x="0" y="0"/>
                </a:moveTo>
                <a:lnTo>
                  <a:pt x="0" y="503948"/>
                </a:lnTo>
                <a:lnTo>
                  <a:pt x="1245844" y="507491"/>
                </a:lnTo>
                <a:lnTo>
                  <a:pt x="1346200" y="507491"/>
                </a:lnTo>
                <a:lnTo>
                  <a:pt x="1350899" y="502665"/>
                </a:lnTo>
                <a:lnTo>
                  <a:pt x="1352423" y="501141"/>
                </a:lnTo>
                <a:lnTo>
                  <a:pt x="1354328" y="499617"/>
                </a:lnTo>
                <a:lnTo>
                  <a:pt x="1355852" y="497966"/>
                </a:lnTo>
                <a:lnTo>
                  <a:pt x="1584960" y="268858"/>
                </a:lnTo>
                <a:lnTo>
                  <a:pt x="1590246" y="261714"/>
                </a:lnTo>
                <a:lnTo>
                  <a:pt x="1592008" y="254571"/>
                </a:lnTo>
                <a:lnTo>
                  <a:pt x="1590246" y="247427"/>
                </a:lnTo>
                <a:lnTo>
                  <a:pt x="1584960" y="240283"/>
                </a:lnTo>
                <a:lnTo>
                  <a:pt x="1355852" y="11302"/>
                </a:lnTo>
                <a:lnTo>
                  <a:pt x="1350899" y="11302"/>
                </a:lnTo>
                <a:lnTo>
                  <a:pt x="1350899" y="6476"/>
                </a:lnTo>
                <a:lnTo>
                  <a:pt x="1346200" y="6476"/>
                </a:lnTo>
                <a:lnTo>
                  <a:pt x="1341374" y="1777"/>
                </a:lnTo>
                <a:lnTo>
                  <a:pt x="1245844" y="1777"/>
                </a:lnTo>
                <a:lnTo>
                  <a:pt x="0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0"/>
            <a:ext cx="2851404" cy="685952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0" y="0"/>
            <a:ext cx="182880" cy="6858000"/>
          </a:xfrm>
          <a:custGeom>
            <a:avLst/>
            <a:gdLst/>
            <a:ahLst/>
            <a:cxnLst/>
            <a:rect l="l" t="t" r="r" b="b"/>
            <a:pathLst>
              <a:path w="182880" h="6858000">
                <a:moveTo>
                  <a:pt x="0" y="6858000"/>
                </a:moveTo>
                <a:lnTo>
                  <a:pt x="182880" y="6858000"/>
                </a:lnTo>
                <a:lnTo>
                  <a:pt x="18288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766E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531747" y="201929"/>
            <a:ext cx="9128505" cy="1122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252525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434421" y="2409315"/>
            <a:ext cx="5243830" cy="2851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5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0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6.png"/><Relationship Id="rId10" Type="http://schemas.openxmlformats.org/officeDocument/2006/relationships/image" Target="../media/image18.png"/><Relationship Id="rId4" Type="http://schemas.openxmlformats.org/officeDocument/2006/relationships/image" Target="../media/image13.png"/><Relationship Id="rId9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0.png"/><Relationship Id="rId7" Type="http://schemas.openxmlformats.org/officeDocument/2006/relationships/image" Target="../media/image28.png"/><Relationship Id="rId12" Type="http://schemas.openxmlformats.org/officeDocument/2006/relationships/image" Target="../media/image21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27.png"/><Relationship Id="rId10" Type="http://schemas.openxmlformats.org/officeDocument/2006/relationships/image" Target="../media/image30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0.png"/><Relationship Id="rId7" Type="http://schemas.openxmlformats.org/officeDocument/2006/relationships/image" Target="../media/image15.png"/><Relationship Id="rId12" Type="http://schemas.openxmlformats.org/officeDocument/2006/relationships/image" Target="../media/image21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20.png"/><Relationship Id="rId5" Type="http://schemas.openxmlformats.org/officeDocument/2006/relationships/image" Target="../media/image6.png"/><Relationship Id="rId10" Type="http://schemas.openxmlformats.org/officeDocument/2006/relationships/image" Target="../media/image34.png"/><Relationship Id="rId4" Type="http://schemas.openxmlformats.org/officeDocument/2006/relationships/image" Target="../media/image13.png"/><Relationship Id="rId9" Type="http://schemas.openxmlformats.org/officeDocument/2006/relationships/image" Target="../media/image3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3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png"/><Relationship Id="rId18" Type="http://schemas.openxmlformats.org/officeDocument/2006/relationships/image" Target="../media/image5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17" Type="http://schemas.openxmlformats.org/officeDocument/2006/relationships/image" Target="../media/image52.png"/><Relationship Id="rId2" Type="http://schemas.openxmlformats.org/officeDocument/2006/relationships/image" Target="../media/image37.jpg"/><Relationship Id="rId16" Type="http://schemas.openxmlformats.org/officeDocument/2006/relationships/image" Target="../media/image51.png"/><Relationship Id="rId20" Type="http://schemas.openxmlformats.org/officeDocument/2006/relationships/image" Target="../media/image5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5" Type="http://schemas.openxmlformats.org/officeDocument/2006/relationships/image" Target="../media/image50.png"/><Relationship Id="rId10" Type="http://schemas.openxmlformats.org/officeDocument/2006/relationships/image" Target="../media/image45.png"/><Relationship Id="rId19" Type="http://schemas.openxmlformats.org/officeDocument/2006/relationships/image" Target="../media/image54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Relationship Id="rId14" Type="http://schemas.openxmlformats.org/officeDocument/2006/relationships/image" Target="../media/image49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61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2.png"/><Relationship Id="rId7" Type="http://schemas.openxmlformats.org/officeDocument/2006/relationships/image" Target="../media/image6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10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12" Type="http://schemas.openxmlformats.org/officeDocument/2006/relationships/image" Target="../media/image77.png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1.png"/><Relationship Id="rId11" Type="http://schemas.openxmlformats.org/officeDocument/2006/relationships/image" Target="../media/image76.png"/><Relationship Id="rId5" Type="http://schemas.openxmlformats.org/officeDocument/2006/relationships/image" Target="../media/image70.png"/><Relationship Id="rId10" Type="http://schemas.openxmlformats.org/officeDocument/2006/relationships/image" Target="../media/image75.png"/><Relationship Id="rId4" Type="http://schemas.openxmlformats.org/officeDocument/2006/relationships/image" Target="../media/image69.png"/><Relationship Id="rId9" Type="http://schemas.openxmlformats.org/officeDocument/2006/relationships/image" Target="../media/image74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3.png"/><Relationship Id="rId7" Type="http://schemas.openxmlformats.org/officeDocument/2006/relationships/image" Target="../media/image87.png"/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6.png"/><Relationship Id="rId11" Type="http://schemas.openxmlformats.org/officeDocument/2006/relationships/image" Target="../media/image91.png"/><Relationship Id="rId5" Type="http://schemas.openxmlformats.org/officeDocument/2006/relationships/image" Target="../media/image85.png"/><Relationship Id="rId10" Type="http://schemas.openxmlformats.org/officeDocument/2006/relationships/image" Target="../media/image90.png"/><Relationship Id="rId4" Type="http://schemas.openxmlformats.org/officeDocument/2006/relationships/image" Target="../media/image84.png"/><Relationship Id="rId9" Type="http://schemas.openxmlformats.org/officeDocument/2006/relationships/image" Target="../media/image89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7.png"/><Relationship Id="rId11" Type="http://schemas.openxmlformats.org/officeDocument/2006/relationships/image" Target="../media/image92.jpg"/><Relationship Id="rId5" Type="http://schemas.openxmlformats.org/officeDocument/2006/relationships/image" Target="../media/image86.png"/><Relationship Id="rId10" Type="http://schemas.openxmlformats.org/officeDocument/2006/relationships/image" Target="../media/image91.png"/><Relationship Id="rId4" Type="http://schemas.openxmlformats.org/officeDocument/2006/relationships/image" Target="../media/image85.png"/><Relationship Id="rId9" Type="http://schemas.openxmlformats.org/officeDocument/2006/relationships/image" Target="../media/image90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95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youtube.com/watch?v=2" TargetMode="External"/><Relationship Id="rId5" Type="http://schemas.openxmlformats.org/officeDocument/2006/relationships/image" Target="../media/image11.jpg"/><Relationship Id="rId4" Type="http://schemas.openxmlformats.org/officeDocument/2006/relationships/image" Target="../media/image10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8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4323588"/>
            <a:ext cx="1743075" cy="779145"/>
          </a:xfrm>
          <a:custGeom>
            <a:avLst/>
            <a:gdLst/>
            <a:ahLst/>
            <a:cxnLst/>
            <a:rect l="l" t="t" r="r" b="b"/>
            <a:pathLst>
              <a:path w="1743075" h="779145">
                <a:moveTo>
                  <a:pt x="1346200" y="0"/>
                </a:moveTo>
                <a:lnTo>
                  <a:pt x="0" y="0"/>
                </a:lnTo>
                <a:lnTo>
                  <a:pt x="0" y="778763"/>
                </a:lnTo>
                <a:lnTo>
                  <a:pt x="1346200" y="778763"/>
                </a:lnTo>
                <a:lnTo>
                  <a:pt x="1355891" y="777956"/>
                </a:lnTo>
                <a:lnTo>
                  <a:pt x="1363821" y="775827"/>
                </a:lnTo>
                <a:lnTo>
                  <a:pt x="1369988" y="772816"/>
                </a:lnTo>
                <a:lnTo>
                  <a:pt x="1374394" y="769366"/>
                </a:lnTo>
                <a:lnTo>
                  <a:pt x="1374394" y="764667"/>
                </a:lnTo>
                <a:lnTo>
                  <a:pt x="1379093" y="764667"/>
                </a:lnTo>
                <a:lnTo>
                  <a:pt x="1735582" y="408178"/>
                </a:lnTo>
                <a:lnTo>
                  <a:pt x="1740868" y="399587"/>
                </a:lnTo>
                <a:lnTo>
                  <a:pt x="1742630" y="388794"/>
                </a:lnTo>
                <a:lnTo>
                  <a:pt x="1740868" y="377120"/>
                </a:lnTo>
                <a:lnTo>
                  <a:pt x="1735582" y="365887"/>
                </a:lnTo>
                <a:lnTo>
                  <a:pt x="1379093" y="14097"/>
                </a:lnTo>
                <a:lnTo>
                  <a:pt x="1379093" y="9398"/>
                </a:lnTo>
                <a:lnTo>
                  <a:pt x="1374394" y="9398"/>
                </a:lnTo>
                <a:lnTo>
                  <a:pt x="1369988" y="5947"/>
                </a:lnTo>
                <a:lnTo>
                  <a:pt x="1363821" y="2936"/>
                </a:lnTo>
                <a:lnTo>
                  <a:pt x="1355891" y="807"/>
                </a:lnTo>
                <a:lnTo>
                  <a:pt x="1346200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687195" y="2399537"/>
            <a:ext cx="8067675" cy="1244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99440" marR="5080" indent="-586740">
              <a:lnSpc>
                <a:spcPct val="100000"/>
              </a:lnSpc>
              <a:spcBef>
                <a:spcPts val="95"/>
              </a:spcBef>
            </a:pPr>
            <a:r>
              <a:rPr sz="40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TÌM HIỂU </a:t>
            </a:r>
            <a:r>
              <a:rPr sz="4000" b="1" spc="-10" dirty="0">
                <a:solidFill>
                  <a:srgbClr val="006FC0"/>
                </a:solidFill>
                <a:latin typeface="Times New Roman"/>
                <a:cs typeface="Times New Roman"/>
              </a:rPr>
              <a:t>CHƯƠNG </a:t>
            </a:r>
            <a:r>
              <a:rPr sz="40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TRÌNH</a:t>
            </a:r>
            <a:r>
              <a:rPr sz="4000" b="1" spc="-7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40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MÔN  </a:t>
            </a:r>
            <a:r>
              <a:rPr sz="4000" b="1" spc="-25" dirty="0">
                <a:solidFill>
                  <a:srgbClr val="006FC0"/>
                </a:solidFill>
                <a:latin typeface="Times New Roman"/>
                <a:cs typeface="Times New Roman"/>
              </a:rPr>
              <a:t>TOÁN </a:t>
            </a:r>
            <a:r>
              <a:rPr sz="4000" b="1" spc="-10" dirty="0">
                <a:solidFill>
                  <a:srgbClr val="006FC0"/>
                </a:solidFill>
                <a:latin typeface="Times New Roman"/>
                <a:cs typeface="Times New Roman"/>
              </a:rPr>
              <a:t>TRONG CTGDPT</a:t>
            </a:r>
            <a:r>
              <a:rPr sz="4000" b="1" spc="-12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40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MỚI</a:t>
            </a:r>
            <a:endParaRPr sz="40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05384" y="1322832"/>
            <a:ext cx="1108710" cy="113004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159763" y="4166615"/>
            <a:ext cx="6292595" cy="25694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14756"/>
            <a:ext cx="1592580" cy="508000"/>
          </a:xfrm>
          <a:custGeom>
            <a:avLst/>
            <a:gdLst/>
            <a:ahLst/>
            <a:cxnLst/>
            <a:rect l="l" t="t" r="r" b="b"/>
            <a:pathLst>
              <a:path w="1592580" h="508000">
                <a:moveTo>
                  <a:pt x="0" y="0"/>
                </a:moveTo>
                <a:lnTo>
                  <a:pt x="0" y="503948"/>
                </a:lnTo>
                <a:lnTo>
                  <a:pt x="1245844" y="507491"/>
                </a:lnTo>
                <a:lnTo>
                  <a:pt x="1346200" y="507491"/>
                </a:lnTo>
                <a:lnTo>
                  <a:pt x="1350899" y="502665"/>
                </a:lnTo>
                <a:lnTo>
                  <a:pt x="1352423" y="501141"/>
                </a:lnTo>
                <a:lnTo>
                  <a:pt x="1354328" y="499617"/>
                </a:lnTo>
                <a:lnTo>
                  <a:pt x="1355852" y="497966"/>
                </a:lnTo>
                <a:lnTo>
                  <a:pt x="1584960" y="268858"/>
                </a:lnTo>
                <a:lnTo>
                  <a:pt x="1590246" y="261714"/>
                </a:lnTo>
                <a:lnTo>
                  <a:pt x="1592008" y="254571"/>
                </a:lnTo>
                <a:lnTo>
                  <a:pt x="1590246" y="247427"/>
                </a:lnTo>
                <a:lnTo>
                  <a:pt x="1584960" y="240283"/>
                </a:lnTo>
                <a:lnTo>
                  <a:pt x="1355852" y="11302"/>
                </a:lnTo>
                <a:lnTo>
                  <a:pt x="1350899" y="11302"/>
                </a:lnTo>
                <a:lnTo>
                  <a:pt x="1350899" y="6476"/>
                </a:lnTo>
                <a:lnTo>
                  <a:pt x="1346200" y="6476"/>
                </a:lnTo>
                <a:lnTo>
                  <a:pt x="1341374" y="1777"/>
                </a:lnTo>
                <a:lnTo>
                  <a:pt x="1245844" y="1777"/>
                </a:lnTo>
                <a:lnTo>
                  <a:pt x="0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909953" y="1371600"/>
            <a:ext cx="10043795" cy="130548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a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) Góp phần thực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hiện các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quy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định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về phẩm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chất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của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Chương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trình tổng thể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theo 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các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mức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độ phù hợp với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môn </a:t>
            </a:r>
            <a:r>
              <a:rPr sz="2800" spc="-45" dirty="0">
                <a:solidFill>
                  <a:srgbClr val="404040"/>
                </a:solidFill>
                <a:latin typeface="Times New Roman"/>
                <a:cs typeface="Times New Roman"/>
              </a:rPr>
              <a:t>Toán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ở cấp trung học cơ</a:t>
            </a:r>
            <a:r>
              <a:rPr sz="2800" spc="-20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sở.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894078" y="2856664"/>
            <a:ext cx="10044430" cy="38908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 algn="just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b)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Góp phần hình thành và phát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triển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năng lực toán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học: nêu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và trả lời được câu  hỏi khi lập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luận,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giải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quyết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vấn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đề, thực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hiện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được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việc lập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luận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hợp lí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khi giải 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quyết vấn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đề,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chứng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minh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được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mệnh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đề toán học không quá phức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tạp;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sử  dụng được các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mô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hình toán học (công thức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toán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học, phương trình đại số,  hình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biểu diễn,...)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để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mô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tả tình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huống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xuất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hiện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trong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một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số bài toán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thực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tiễn  không quá phức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tạp;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sử dụng được ngôn ngữ toán học kết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hợp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với ngôn ngữ  thông thường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để biểu đạt các nội dung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toán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học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cũng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như thể hiện chứng cứ; 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trình bày được ý tưởng và cách sử dụng công</a:t>
            </a:r>
            <a:r>
              <a:rPr sz="2800" spc="-65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cụ.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402841" y="278129"/>
            <a:ext cx="10339070" cy="876300"/>
          </a:xfrm>
          <a:custGeom>
            <a:avLst/>
            <a:gdLst/>
            <a:ahLst/>
            <a:cxnLst/>
            <a:rect l="l" t="t" r="r" b="b"/>
            <a:pathLst>
              <a:path w="10339070" h="876300">
                <a:moveTo>
                  <a:pt x="0" y="876300"/>
                </a:moveTo>
                <a:lnTo>
                  <a:pt x="10338816" y="876300"/>
                </a:lnTo>
                <a:lnTo>
                  <a:pt x="10338816" y="0"/>
                </a:lnTo>
                <a:lnTo>
                  <a:pt x="0" y="0"/>
                </a:lnTo>
                <a:lnTo>
                  <a:pt x="0" y="8763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402841" y="278129"/>
            <a:ext cx="10339070" cy="661720"/>
          </a:xfrm>
          <a:prstGeom prst="rect">
            <a:avLst/>
          </a:prstGeom>
          <a:ln w="25907">
            <a:solidFill>
              <a:srgbClr val="385D89"/>
            </a:solidFill>
          </a:ln>
        </p:spPr>
        <p:txBody>
          <a:bodyPr vert="horz" wrap="square" lIns="0" tIns="167640" rIns="0" bIns="0" rtlCol="0">
            <a:spAutoFit/>
          </a:bodyPr>
          <a:lstStyle/>
          <a:p>
            <a:pPr marL="459105">
              <a:lnSpc>
                <a:spcPct val="100000"/>
              </a:lnSpc>
              <a:spcBef>
                <a:spcPts val="1320"/>
              </a:spcBef>
            </a:pPr>
            <a:r>
              <a:rPr sz="3200" b="1" spc="-40" dirty="0">
                <a:solidFill>
                  <a:srgbClr val="00AFEF"/>
                </a:solidFill>
                <a:latin typeface="Arial"/>
                <a:cs typeface="Arial"/>
              </a:rPr>
              <a:t>II. </a:t>
            </a:r>
            <a:r>
              <a:rPr sz="3200" b="1" spc="-240" dirty="0">
                <a:solidFill>
                  <a:srgbClr val="00AFEF"/>
                </a:solidFill>
                <a:latin typeface="Arial"/>
                <a:cs typeface="Arial"/>
              </a:rPr>
              <a:t>MỤC </a:t>
            </a:r>
            <a:r>
              <a:rPr sz="3200" b="1" spc="-305" dirty="0">
                <a:solidFill>
                  <a:srgbClr val="00AFEF"/>
                </a:solidFill>
                <a:latin typeface="Arial"/>
                <a:cs typeface="Arial"/>
              </a:rPr>
              <a:t>TIÊU </a:t>
            </a:r>
            <a:r>
              <a:rPr sz="3200" b="1" spc="-409">
                <a:solidFill>
                  <a:srgbClr val="00AFEF"/>
                </a:solidFill>
                <a:latin typeface="Arial"/>
                <a:cs typeface="Arial"/>
              </a:rPr>
              <a:t>CỦA </a:t>
            </a:r>
            <a:r>
              <a:rPr sz="3200" b="1" spc="-500" smtClean="0">
                <a:solidFill>
                  <a:srgbClr val="00AFEF"/>
                </a:solidFill>
                <a:latin typeface="Arial"/>
                <a:cs typeface="Arial"/>
              </a:rPr>
              <a:t>CT</a:t>
            </a:r>
            <a:r>
              <a:rPr lang="en-US" sz="3200" b="1" spc="-50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50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135" dirty="0">
                <a:solidFill>
                  <a:srgbClr val="00AFEF"/>
                </a:solidFill>
                <a:latin typeface="Arial"/>
                <a:cs typeface="Arial"/>
              </a:rPr>
              <a:t>MÔN</a:t>
            </a:r>
            <a:r>
              <a:rPr sz="3200" b="1" spc="-375" dirty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320" dirty="0">
                <a:solidFill>
                  <a:srgbClr val="00AFEF"/>
                </a:solidFill>
                <a:latin typeface="Arial"/>
                <a:cs typeface="Arial"/>
              </a:rPr>
              <a:t>TOÁN</a:t>
            </a:r>
            <a:endParaRPr sz="32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22325" y="625601"/>
            <a:ext cx="1493520" cy="6129655"/>
          </a:xfrm>
          <a:custGeom>
            <a:avLst/>
            <a:gdLst/>
            <a:ahLst/>
            <a:cxnLst/>
            <a:rect l="l" t="t" r="r" b="b"/>
            <a:pathLst>
              <a:path w="1493520" h="6129655">
                <a:moveTo>
                  <a:pt x="0" y="248920"/>
                </a:moveTo>
                <a:lnTo>
                  <a:pt x="4010" y="204192"/>
                </a:lnTo>
                <a:lnTo>
                  <a:pt x="15572" y="162088"/>
                </a:lnTo>
                <a:lnTo>
                  <a:pt x="33984" y="123312"/>
                </a:lnTo>
                <a:lnTo>
                  <a:pt x="58541" y="88568"/>
                </a:lnTo>
                <a:lnTo>
                  <a:pt x="88542" y="58562"/>
                </a:lnTo>
                <a:lnTo>
                  <a:pt x="123284" y="33998"/>
                </a:lnTo>
                <a:lnTo>
                  <a:pt x="162062" y="15580"/>
                </a:lnTo>
                <a:lnTo>
                  <a:pt x="204175" y="4012"/>
                </a:lnTo>
                <a:lnTo>
                  <a:pt x="248919" y="0"/>
                </a:lnTo>
                <a:lnTo>
                  <a:pt x="1244600" y="0"/>
                </a:lnTo>
                <a:lnTo>
                  <a:pt x="1289327" y="4012"/>
                </a:lnTo>
                <a:lnTo>
                  <a:pt x="1331431" y="15580"/>
                </a:lnTo>
                <a:lnTo>
                  <a:pt x="1370207" y="33998"/>
                </a:lnTo>
                <a:lnTo>
                  <a:pt x="1404951" y="58562"/>
                </a:lnTo>
                <a:lnTo>
                  <a:pt x="1434957" y="88568"/>
                </a:lnTo>
                <a:lnTo>
                  <a:pt x="1459521" y="123312"/>
                </a:lnTo>
                <a:lnTo>
                  <a:pt x="1477939" y="162088"/>
                </a:lnTo>
                <a:lnTo>
                  <a:pt x="1489507" y="204192"/>
                </a:lnTo>
                <a:lnTo>
                  <a:pt x="1493520" y="248920"/>
                </a:lnTo>
                <a:lnTo>
                  <a:pt x="1493520" y="5880608"/>
                </a:lnTo>
                <a:lnTo>
                  <a:pt x="1489507" y="5925352"/>
                </a:lnTo>
                <a:lnTo>
                  <a:pt x="1477939" y="5967465"/>
                </a:lnTo>
                <a:lnTo>
                  <a:pt x="1459521" y="6006243"/>
                </a:lnTo>
                <a:lnTo>
                  <a:pt x="1434957" y="6040985"/>
                </a:lnTo>
                <a:lnTo>
                  <a:pt x="1404951" y="6070986"/>
                </a:lnTo>
                <a:lnTo>
                  <a:pt x="1370207" y="6095543"/>
                </a:lnTo>
                <a:lnTo>
                  <a:pt x="1331431" y="6113955"/>
                </a:lnTo>
                <a:lnTo>
                  <a:pt x="1289327" y="6125517"/>
                </a:lnTo>
                <a:lnTo>
                  <a:pt x="1244600" y="6129528"/>
                </a:lnTo>
                <a:lnTo>
                  <a:pt x="248919" y="6129528"/>
                </a:lnTo>
                <a:lnTo>
                  <a:pt x="204175" y="6125517"/>
                </a:lnTo>
                <a:lnTo>
                  <a:pt x="162062" y="6113955"/>
                </a:lnTo>
                <a:lnTo>
                  <a:pt x="123284" y="6095543"/>
                </a:lnTo>
                <a:lnTo>
                  <a:pt x="88542" y="6070986"/>
                </a:lnTo>
                <a:lnTo>
                  <a:pt x="58541" y="6040985"/>
                </a:lnTo>
                <a:lnTo>
                  <a:pt x="33984" y="6006243"/>
                </a:lnTo>
                <a:lnTo>
                  <a:pt x="15572" y="5967465"/>
                </a:lnTo>
                <a:lnTo>
                  <a:pt x="4010" y="5925352"/>
                </a:lnTo>
                <a:lnTo>
                  <a:pt x="0" y="5880608"/>
                </a:lnTo>
                <a:lnTo>
                  <a:pt x="0" y="248920"/>
                </a:lnTo>
                <a:close/>
              </a:path>
            </a:pathLst>
          </a:custGeom>
          <a:ln w="25908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52399" y="2495143"/>
            <a:ext cx="1133475" cy="2324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7325" marR="214629" indent="-68580" algn="just">
              <a:lnSpc>
                <a:spcPct val="110000"/>
              </a:lnSpc>
              <a:spcBef>
                <a:spcPts val="100"/>
              </a:spcBef>
            </a:pPr>
            <a:r>
              <a:rPr sz="3200" b="1" dirty="0">
                <a:latin typeface="Times New Roman"/>
                <a:cs typeface="Times New Roman"/>
              </a:rPr>
              <a:t>Mục  tiêu  cấp</a:t>
            </a:r>
            <a:endParaRPr sz="3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585"/>
              </a:spcBef>
            </a:pPr>
            <a:r>
              <a:rPr sz="3200" b="1" dirty="0">
                <a:latin typeface="Times New Roman"/>
                <a:cs typeface="Times New Roman"/>
              </a:rPr>
              <a:t>THCS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14756"/>
            <a:ext cx="1592580" cy="508000"/>
          </a:xfrm>
          <a:custGeom>
            <a:avLst/>
            <a:gdLst/>
            <a:ahLst/>
            <a:cxnLst/>
            <a:rect l="l" t="t" r="r" b="b"/>
            <a:pathLst>
              <a:path w="1592580" h="508000">
                <a:moveTo>
                  <a:pt x="0" y="0"/>
                </a:moveTo>
                <a:lnTo>
                  <a:pt x="0" y="503948"/>
                </a:lnTo>
                <a:lnTo>
                  <a:pt x="1245844" y="507491"/>
                </a:lnTo>
                <a:lnTo>
                  <a:pt x="1346200" y="507491"/>
                </a:lnTo>
                <a:lnTo>
                  <a:pt x="1350899" y="502665"/>
                </a:lnTo>
                <a:lnTo>
                  <a:pt x="1352423" y="501141"/>
                </a:lnTo>
                <a:lnTo>
                  <a:pt x="1354328" y="499617"/>
                </a:lnTo>
                <a:lnTo>
                  <a:pt x="1355852" y="497966"/>
                </a:lnTo>
                <a:lnTo>
                  <a:pt x="1584960" y="268858"/>
                </a:lnTo>
                <a:lnTo>
                  <a:pt x="1590246" y="261714"/>
                </a:lnTo>
                <a:lnTo>
                  <a:pt x="1592008" y="254571"/>
                </a:lnTo>
                <a:lnTo>
                  <a:pt x="1590246" y="247427"/>
                </a:lnTo>
                <a:lnTo>
                  <a:pt x="1584960" y="240283"/>
                </a:lnTo>
                <a:lnTo>
                  <a:pt x="1355852" y="11302"/>
                </a:lnTo>
                <a:lnTo>
                  <a:pt x="1350899" y="11302"/>
                </a:lnTo>
                <a:lnTo>
                  <a:pt x="1350899" y="6476"/>
                </a:lnTo>
                <a:lnTo>
                  <a:pt x="1346200" y="6476"/>
                </a:lnTo>
                <a:lnTo>
                  <a:pt x="1341374" y="1777"/>
                </a:lnTo>
                <a:lnTo>
                  <a:pt x="1245844" y="1777"/>
                </a:lnTo>
                <a:lnTo>
                  <a:pt x="0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959991" y="1224813"/>
            <a:ext cx="8919210" cy="5229225"/>
          </a:xfrm>
          <a:prstGeom prst="rect">
            <a:avLst/>
          </a:prstGeom>
        </p:spPr>
        <p:txBody>
          <a:bodyPr vert="horz" wrap="square" lIns="0" tIns="140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5"/>
              </a:spcBef>
            </a:pP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c)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Có những kiến thức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và kĩ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năng toán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học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cơ bản</a:t>
            </a:r>
            <a:r>
              <a:rPr sz="2800" spc="-20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về:</a:t>
            </a:r>
            <a:endParaRPr sz="2800">
              <a:latin typeface="Times New Roman"/>
              <a:cs typeface="Times New Roman"/>
            </a:endParaRPr>
          </a:p>
          <a:p>
            <a:pPr marL="12700" marR="5080" algn="just">
              <a:lnSpc>
                <a:spcPct val="100000"/>
              </a:lnSpc>
              <a:spcBef>
                <a:spcPts val="1010"/>
              </a:spcBef>
              <a:buChar char="–"/>
              <a:tabLst>
                <a:tab pos="323850" algn="l"/>
              </a:tabLst>
            </a:pP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Số và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Đại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số: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Hệ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thống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số;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tính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toán và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sử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dụng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công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cụ 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tính toán;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ngôn ngữ và kí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hiệu đại số;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biến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đổi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biểu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thức đại  số, phương trình, hệ phương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trình,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bất phương trình; sử dụng 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ngôn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ngữ hàm số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để </a:t>
            </a:r>
            <a:r>
              <a:rPr sz="2800" spc="-15" dirty="0">
                <a:solidFill>
                  <a:srgbClr val="404040"/>
                </a:solidFill>
                <a:latin typeface="Times New Roman"/>
                <a:cs typeface="Times New Roman"/>
              </a:rPr>
              <a:t>mô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tả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(mô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hình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hoá) một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số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quá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trình </a:t>
            </a:r>
            <a:r>
              <a:rPr sz="2800" spc="-15" dirty="0">
                <a:solidFill>
                  <a:srgbClr val="404040"/>
                </a:solidFill>
                <a:latin typeface="Times New Roman"/>
                <a:cs typeface="Times New Roman"/>
              </a:rPr>
              <a:t>và </a:t>
            </a:r>
            <a:r>
              <a:rPr sz="2800" spc="670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hiện tượng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trong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thực</a:t>
            </a:r>
            <a:r>
              <a:rPr sz="2800" spc="-35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tiễn.</a:t>
            </a:r>
            <a:endParaRPr sz="2800">
              <a:latin typeface="Times New Roman"/>
              <a:cs typeface="Times New Roman"/>
            </a:endParaRPr>
          </a:p>
          <a:p>
            <a:pPr marL="12700" marR="6985" algn="just">
              <a:lnSpc>
                <a:spcPct val="100000"/>
              </a:lnSpc>
              <a:spcBef>
                <a:spcPts val="1000"/>
              </a:spcBef>
              <a:buChar char="–"/>
              <a:tabLst>
                <a:tab pos="319405" algn="l"/>
              </a:tabLst>
            </a:pP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Hình học và Đo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lường: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Gồm Hình học trực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quan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và Hình 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học</a:t>
            </a:r>
            <a:r>
              <a:rPr sz="2800" spc="-15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phẳng.</a:t>
            </a:r>
            <a:endParaRPr sz="2800">
              <a:latin typeface="Times New Roman"/>
              <a:cs typeface="Times New Roman"/>
            </a:endParaRPr>
          </a:p>
          <a:p>
            <a:pPr marL="12700" marR="6350" algn="just">
              <a:lnSpc>
                <a:spcPct val="100000"/>
              </a:lnSpc>
              <a:spcBef>
                <a:spcPts val="994"/>
              </a:spcBef>
            </a:pP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+ Hình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học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trực quan tiếp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tục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cung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cấp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ngôn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ngữ,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kí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hiệu, </a:t>
            </a:r>
            <a:r>
              <a:rPr sz="2800" spc="-25" dirty="0">
                <a:solidFill>
                  <a:srgbClr val="404040"/>
                </a:solidFill>
                <a:latin typeface="Times New Roman"/>
                <a:cs typeface="Times New Roman"/>
              </a:rPr>
              <a:t>mô 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tả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những đối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tượng của thực tiễn; tạo lập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một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số </a:t>
            </a:r>
            <a:r>
              <a:rPr sz="2800" spc="-15" dirty="0">
                <a:solidFill>
                  <a:srgbClr val="404040"/>
                </a:solidFill>
                <a:latin typeface="Times New Roman"/>
                <a:cs typeface="Times New Roman"/>
              </a:rPr>
              <a:t>mô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hình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hình  học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thông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dụng;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phát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triển trí tưởng tượng không</a:t>
            </a:r>
            <a:r>
              <a:rPr sz="2800" spc="-60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gian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90677" y="625601"/>
            <a:ext cx="1495425" cy="6129655"/>
          </a:xfrm>
          <a:custGeom>
            <a:avLst/>
            <a:gdLst/>
            <a:ahLst/>
            <a:cxnLst/>
            <a:rect l="l" t="t" r="r" b="b"/>
            <a:pathLst>
              <a:path w="1495425" h="6129655">
                <a:moveTo>
                  <a:pt x="0" y="249174"/>
                </a:moveTo>
                <a:lnTo>
                  <a:pt x="4014" y="204370"/>
                </a:lnTo>
                <a:lnTo>
                  <a:pt x="15588" y="162207"/>
                </a:lnTo>
                <a:lnTo>
                  <a:pt x="34019" y="123387"/>
                </a:lnTo>
                <a:lnTo>
                  <a:pt x="58601" y="88612"/>
                </a:lnTo>
                <a:lnTo>
                  <a:pt x="88633" y="58585"/>
                </a:lnTo>
                <a:lnTo>
                  <a:pt x="123410" y="34007"/>
                </a:lnTo>
                <a:lnTo>
                  <a:pt x="162228" y="15582"/>
                </a:lnTo>
                <a:lnTo>
                  <a:pt x="204384" y="4012"/>
                </a:lnTo>
                <a:lnTo>
                  <a:pt x="249174" y="0"/>
                </a:lnTo>
                <a:lnTo>
                  <a:pt x="1245870" y="0"/>
                </a:lnTo>
                <a:lnTo>
                  <a:pt x="1290673" y="4012"/>
                </a:lnTo>
                <a:lnTo>
                  <a:pt x="1332836" y="15582"/>
                </a:lnTo>
                <a:lnTo>
                  <a:pt x="1371656" y="34007"/>
                </a:lnTo>
                <a:lnTo>
                  <a:pt x="1406431" y="58585"/>
                </a:lnTo>
                <a:lnTo>
                  <a:pt x="1436458" y="88612"/>
                </a:lnTo>
                <a:lnTo>
                  <a:pt x="1461036" y="123387"/>
                </a:lnTo>
                <a:lnTo>
                  <a:pt x="1479461" y="162207"/>
                </a:lnTo>
                <a:lnTo>
                  <a:pt x="1491031" y="204370"/>
                </a:lnTo>
                <a:lnTo>
                  <a:pt x="1495044" y="249174"/>
                </a:lnTo>
                <a:lnTo>
                  <a:pt x="1495044" y="5880354"/>
                </a:lnTo>
                <a:lnTo>
                  <a:pt x="1491031" y="5925143"/>
                </a:lnTo>
                <a:lnTo>
                  <a:pt x="1479461" y="5967299"/>
                </a:lnTo>
                <a:lnTo>
                  <a:pt x="1461036" y="6006117"/>
                </a:lnTo>
                <a:lnTo>
                  <a:pt x="1436458" y="6040894"/>
                </a:lnTo>
                <a:lnTo>
                  <a:pt x="1406431" y="6070926"/>
                </a:lnTo>
                <a:lnTo>
                  <a:pt x="1371656" y="6095508"/>
                </a:lnTo>
                <a:lnTo>
                  <a:pt x="1332836" y="6113939"/>
                </a:lnTo>
                <a:lnTo>
                  <a:pt x="1290673" y="6125513"/>
                </a:lnTo>
                <a:lnTo>
                  <a:pt x="1245870" y="6129528"/>
                </a:lnTo>
                <a:lnTo>
                  <a:pt x="249174" y="6129528"/>
                </a:lnTo>
                <a:lnTo>
                  <a:pt x="204384" y="6125513"/>
                </a:lnTo>
                <a:lnTo>
                  <a:pt x="162228" y="6113939"/>
                </a:lnTo>
                <a:lnTo>
                  <a:pt x="123410" y="6095508"/>
                </a:lnTo>
                <a:lnTo>
                  <a:pt x="88633" y="6070926"/>
                </a:lnTo>
                <a:lnTo>
                  <a:pt x="58601" y="6040894"/>
                </a:lnTo>
                <a:lnTo>
                  <a:pt x="34019" y="6006117"/>
                </a:lnTo>
                <a:lnTo>
                  <a:pt x="15588" y="5967299"/>
                </a:lnTo>
                <a:lnTo>
                  <a:pt x="4014" y="5925143"/>
                </a:lnTo>
                <a:lnTo>
                  <a:pt x="0" y="5880354"/>
                </a:lnTo>
                <a:lnTo>
                  <a:pt x="0" y="249174"/>
                </a:lnTo>
                <a:close/>
              </a:path>
            </a:pathLst>
          </a:custGeom>
          <a:ln w="25907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21056" y="2495143"/>
            <a:ext cx="1133475" cy="2324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7325" marR="214629" indent="-68580" algn="just">
              <a:lnSpc>
                <a:spcPct val="110000"/>
              </a:lnSpc>
              <a:spcBef>
                <a:spcPts val="100"/>
              </a:spcBef>
            </a:pPr>
            <a:r>
              <a:rPr sz="3200" b="1" dirty="0">
                <a:latin typeface="Times New Roman"/>
                <a:cs typeface="Times New Roman"/>
              </a:rPr>
              <a:t>Mục  tiêu  cấp</a:t>
            </a:r>
            <a:endParaRPr sz="3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585"/>
              </a:spcBef>
            </a:pPr>
            <a:r>
              <a:rPr sz="3200" b="1" dirty="0">
                <a:latin typeface="Times New Roman"/>
                <a:cs typeface="Times New Roman"/>
              </a:rPr>
              <a:t>THCS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402841" y="278129"/>
            <a:ext cx="10339070" cy="661720"/>
          </a:xfrm>
          <a:prstGeom prst="rect">
            <a:avLst/>
          </a:prstGeom>
          <a:solidFill>
            <a:srgbClr val="FFFFFF"/>
          </a:solidFill>
          <a:ln w="25907">
            <a:solidFill>
              <a:srgbClr val="385D89"/>
            </a:solidFill>
          </a:ln>
        </p:spPr>
        <p:txBody>
          <a:bodyPr vert="horz" wrap="square" lIns="0" tIns="167640" rIns="0" bIns="0" rtlCol="0">
            <a:spAutoFit/>
          </a:bodyPr>
          <a:lstStyle/>
          <a:p>
            <a:pPr marL="459105">
              <a:lnSpc>
                <a:spcPct val="100000"/>
              </a:lnSpc>
              <a:spcBef>
                <a:spcPts val="1320"/>
              </a:spcBef>
            </a:pPr>
            <a:r>
              <a:rPr sz="3200" b="1" spc="-40" dirty="0">
                <a:solidFill>
                  <a:srgbClr val="00AFEF"/>
                </a:solidFill>
                <a:latin typeface="Arial"/>
                <a:cs typeface="Arial"/>
              </a:rPr>
              <a:t>II. </a:t>
            </a:r>
            <a:r>
              <a:rPr sz="3200" b="1" spc="-240" dirty="0">
                <a:solidFill>
                  <a:srgbClr val="00AFEF"/>
                </a:solidFill>
                <a:latin typeface="Arial"/>
                <a:cs typeface="Arial"/>
              </a:rPr>
              <a:t>MỤC </a:t>
            </a:r>
            <a:r>
              <a:rPr sz="3200" b="1" spc="-305" dirty="0">
                <a:solidFill>
                  <a:srgbClr val="00AFEF"/>
                </a:solidFill>
                <a:latin typeface="Arial"/>
                <a:cs typeface="Arial"/>
              </a:rPr>
              <a:t>TIÊU </a:t>
            </a:r>
            <a:r>
              <a:rPr sz="3200" b="1" spc="-409" dirty="0">
                <a:solidFill>
                  <a:srgbClr val="00AFEF"/>
                </a:solidFill>
                <a:latin typeface="Arial"/>
                <a:cs typeface="Arial"/>
              </a:rPr>
              <a:t>CỦA </a:t>
            </a:r>
            <a:r>
              <a:rPr sz="3200" b="1" spc="-500">
                <a:solidFill>
                  <a:srgbClr val="00AFEF"/>
                </a:solidFill>
                <a:latin typeface="Arial"/>
                <a:cs typeface="Arial"/>
              </a:rPr>
              <a:t>CT </a:t>
            </a:r>
            <a:r>
              <a:rPr lang="en-US" sz="3200" b="1" spc="-50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135" smtClean="0">
                <a:solidFill>
                  <a:srgbClr val="00AFEF"/>
                </a:solidFill>
                <a:latin typeface="Arial"/>
                <a:cs typeface="Arial"/>
              </a:rPr>
              <a:t>MÔN</a:t>
            </a:r>
            <a:r>
              <a:rPr sz="3200" b="1" spc="-375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320" dirty="0">
                <a:solidFill>
                  <a:srgbClr val="00AFEF"/>
                </a:solidFill>
                <a:latin typeface="Arial"/>
                <a:cs typeface="Arial"/>
              </a:rPr>
              <a:t>TOÁN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14756"/>
            <a:ext cx="1592580" cy="508000"/>
          </a:xfrm>
          <a:custGeom>
            <a:avLst/>
            <a:gdLst/>
            <a:ahLst/>
            <a:cxnLst/>
            <a:rect l="l" t="t" r="r" b="b"/>
            <a:pathLst>
              <a:path w="1592580" h="508000">
                <a:moveTo>
                  <a:pt x="0" y="0"/>
                </a:moveTo>
                <a:lnTo>
                  <a:pt x="0" y="503948"/>
                </a:lnTo>
                <a:lnTo>
                  <a:pt x="1245844" y="507491"/>
                </a:lnTo>
                <a:lnTo>
                  <a:pt x="1346200" y="507491"/>
                </a:lnTo>
                <a:lnTo>
                  <a:pt x="1350899" y="502665"/>
                </a:lnTo>
                <a:lnTo>
                  <a:pt x="1352423" y="501141"/>
                </a:lnTo>
                <a:lnTo>
                  <a:pt x="1354328" y="499617"/>
                </a:lnTo>
                <a:lnTo>
                  <a:pt x="1355852" y="497966"/>
                </a:lnTo>
                <a:lnTo>
                  <a:pt x="1584960" y="268858"/>
                </a:lnTo>
                <a:lnTo>
                  <a:pt x="1590246" y="261714"/>
                </a:lnTo>
                <a:lnTo>
                  <a:pt x="1592008" y="254571"/>
                </a:lnTo>
                <a:lnTo>
                  <a:pt x="1590246" y="247427"/>
                </a:lnTo>
                <a:lnTo>
                  <a:pt x="1584960" y="240283"/>
                </a:lnTo>
                <a:lnTo>
                  <a:pt x="1355852" y="11302"/>
                </a:lnTo>
                <a:lnTo>
                  <a:pt x="1350899" y="11302"/>
                </a:lnTo>
                <a:lnTo>
                  <a:pt x="1350899" y="6476"/>
                </a:lnTo>
                <a:lnTo>
                  <a:pt x="1346200" y="6476"/>
                </a:lnTo>
                <a:lnTo>
                  <a:pt x="1341374" y="1777"/>
                </a:lnTo>
                <a:lnTo>
                  <a:pt x="1245844" y="1777"/>
                </a:lnTo>
                <a:lnTo>
                  <a:pt x="0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038350" y="1354277"/>
            <a:ext cx="9389745" cy="46704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18770" algn="just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+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Hình học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phẳng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cung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cấp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những kiến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thức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và </a:t>
            </a:r>
            <a:r>
              <a:rPr sz="2400" spc="-10" dirty="0">
                <a:solidFill>
                  <a:srgbClr val="404040"/>
                </a:solidFill>
                <a:latin typeface="Times New Roman"/>
                <a:cs typeface="Times New Roman"/>
              </a:rPr>
              <a:t>kĩ năng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ở </a:t>
            </a:r>
            <a:r>
              <a:rPr sz="2400" spc="-10" dirty="0">
                <a:solidFill>
                  <a:srgbClr val="404040"/>
                </a:solidFill>
                <a:latin typeface="Times New Roman"/>
                <a:cs typeface="Times New Roman"/>
              </a:rPr>
              <a:t>mức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độ suy 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luận logic </a:t>
            </a:r>
            <a:r>
              <a:rPr sz="2400" spc="-10" dirty="0">
                <a:solidFill>
                  <a:srgbClr val="404040"/>
                </a:solidFill>
                <a:latin typeface="Times New Roman"/>
                <a:cs typeface="Times New Roman"/>
              </a:rPr>
              <a:t>về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các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quan </a:t>
            </a:r>
            <a:r>
              <a:rPr sz="2400" spc="-10" dirty="0">
                <a:solidFill>
                  <a:srgbClr val="404040"/>
                </a:solidFill>
                <a:latin typeface="Times New Roman"/>
                <a:cs typeface="Times New Roman"/>
              </a:rPr>
              <a:t>hệ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hình học </a:t>
            </a:r>
            <a:r>
              <a:rPr sz="2400" spc="-10" dirty="0">
                <a:solidFill>
                  <a:srgbClr val="404040"/>
                </a:solidFill>
                <a:latin typeface="Times New Roman"/>
                <a:cs typeface="Times New Roman"/>
              </a:rPr>
              <a:t>và một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số </a:t>
            </a:r>
            <a:r>
              <a:rPr sz="2400" spc="-10" dirty="0">
                <a:solidFill>
                  <a:srgbClr val="404040"/>
                </a:solidFill>
                <a:latin typeface="Times New Roman"/>
                <a:cs typeface="Times New Roman"/>
              </a:rPr>
              <a:t>hình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phẳng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thông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dụng </a:t>
            </a:r>
            <a:r>
              <a:rPr sz="2400" spc="-10" dirty="0">
                <a:solidFill>
                  <a:srgbClr val="404040"/>
                </a:solidFill>
                <a:latin typeface="Times New Roman"/>
                <a:cs typeface="Times New Roman"/>
              </a:rPr>
              <a:t>(điểm, 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đường thẳng, tia, đoạn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thẳng,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góc, hai đường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thẳng song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song, tam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giác, </a:t>
            </a:r>
            <a:r>
              <a:rPr sz="2400" spc="5" dirty="0">
                <a:solidFill>
                  <a:srgbClr val="404040"/>
                </a:solidFill>
                <a:latin typeface="Times New Roman"/>
                <a:cs typeface="Times New Roman"/>
              </a:rPr>
              <a:t>tứ 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giác, đường</a:t>
            </a:r>
            <a:r>
              <a:rPr sz="2400" spc="-20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tròn).</a:t>
            </a:r>
            <a:endParaRPr sz="2400">
              <a:latin typeface="Times New Roman"/>
              <a:cs typeface="Times New Roman"/>
            </a:endParaRPr>
          </a:p>
          <a:p>
            <a:pPr marL="355600" marR="5080" indent="-343535" algn="just">
              <a:lnSpc>
                <a:spcPct val="100000"/>
              </a:lnSpc>
              <a:spcBef>
                <a:spcPts val="1000"/>
              </a:spcBef>
            </a:pP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–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Thống kê và Xác suất: Thu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thập, phân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loại, </a:t>
            </a:r>
            <a:r>
              <a:rPr sz="2400" spc="-10" dirty="0">
                <a:solidFill>
                  <a:srgbClr val="404040"/>
                </a:solidFill>
                <a:latin typeface="Times New Roman"/>
                <a:cs typeface="Times New Roman"/>
              </a:rPr>
              <a:t>biểu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diễn,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phân tích và xử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lí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dữ 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liệu thống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kê; phân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tích dữ liệu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thống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kê thông qua tần số, tần số tương 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đối;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nhận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biết </a:t>
            </a:r>
            <a:r>
              <a:rPr sz="2400" spc="-10" dirty="0">
                <a:solidFill>
                  <a:srgbClr val="404040"/>
                </a:solidFill>
                <a:latin typeface="Times New Roman"/>
                <a:cs typeface="Times New Roman"/>
              </a:rPr>
              <a:t>một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số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quy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luật thống kê đơn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giản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trong thực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tiễn;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sử dụng  thống kê để hiểu các </a:t>
            </a:r>
            <a:r>
              <a:rPr sz="2400" spc="-10" dirty="0">
                <a:solidFill>
                  <a:srgbClr val="404040"/>
                </a:solidFill>
                <a:latin typeface="Times New Roman"/>
                <a:cs typeface="Times New Roman"/>
              </a:rPr>
              <a:t>khái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niệm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cơ bản về xác </a:t>
            </a:r>
            <a:r>
              <a:rPr sz="2400" spc="-10" dirty="0">
                <a:solidFill>
                  <a:srgbClr val="404040"/>
                </a:solidFill>
                <a:latin typeface="Times New Roman"/>
                <a:cs typeface="Times New Roman"/>
              </a:rPr>
              <a:t>suất;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nhận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biết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ý nghĩa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của 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xác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suất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trong thực</a:t>
            </a:r>
            <a:r>
              <a:rPr sz="2400" spc="-45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tiễn.</a:t>
            </a:r>
            <a:endParaRPr sz="2400">
              <a:latin typeface="Times New Roman"/>
              <a:cs typeface="Times New Roman"/>
            </a:endParaRPr>
          </a:p>
          <a:p>
            <a:pPr marL="355600" marR="5080" indent="-343535" algn="just">
              <a:lnSpc>
                <a:spcPct val="100000"/>
              </a:lnSpc>
              <a:spcBef>
                <a:spcPts val="1015"/>
              </a:spcBef>
            </a:pP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d)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Góp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phần giúp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học sinh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có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những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hiểu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biết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ban đầu </a:t>
            </a:r>
            <a:r>
              <a:rPr sz="2400" spc="-10" dirty="0">
                <a:solidFill>
                  <a:srgbClr val="404040"/>
                </a:solidFill>
                <a:latin typeface="Times New Roman"/>
                <a:cs typeface="Times New Roman"/>
              </a:rPr>
              <a:t>về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các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ngành nghề  gắn với </a:t>
            </a:r>
            <a:r>
              <a:rPr sz="2400" spc="-10" dirty="0">
                <a:solidFill>
                  <a:srgbClr val="404040"/>
                </a:solidFill>
                <a:latin typeface="Times New Roman"/>
                <a:cs typeface="Times New Roman"/>
              </a:rPr>
              <a:t>môn </a:t>
            </a:r>
            <a:r>
              <a:rPr sz="2400" spc="-35" dirty="0">
                <a:solidFill>
                  <a:srgbClr val="404040"/>
                </a:solidFill>
                <a:latin typeface="Times New Roman"/>
                <a:cs typeface="Times New Roman"/>
              </a:rPr>
              <a:t>Toán.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Từ </a:t>
            </a:r>
            <a:r>
              <a:rPr sz="2400" spc="5" dirty="0">
                <a:solidFill>
                  <a:srgbClr val="404040"/>
                </a:solidFill>
                <a:latin typeface="Times New Roman"/>
                <a:cs typeface="Times New Roman"/>
              </a:rPr>
              <a:t>đó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lựa chọn định hướng phân luồng sau trung học  cơ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sở.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166622" y="278129"/>
            <a:ext cx="10339070" cy="876300"/>
          </a:xfrm>
          <a:custGeom>
            <a:avLst/>
            <a:gdLst/>
            <a:ahLst/>
            <a:cxnLst/>
            <a:rect l="l" t="t" r="r" b="b"/>
            <a:pathLst>
              <a:path w="10339070" h="876300">
                <a:moveTo>
                  <a:pt x="0" y="876300"/>
                </a:moveTo>
                <a:lnTo>
                  <a:pt x="10338816" y="876300"/>
                </a:lnTo>
                <a:lnTo>
                  <a:pt x="10338816" y="0"/>
                </a:lnTo>
                <a:lnTo>
                  <a:pt x="0" y="0"/>
                </a:lnTo>
                <a:lnTo>
                  <a:pt x="0" y="8763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166622" y="278129"/>
            <a:ext cx="10339070" cy="661720"/>
          </a:xfrm>
          <a:prstGeom prst="rect">
            <a:avLst/>
          </a:prstGeom>
          <a:ln w="25907">
            <a:solidFill>
              <a:srgbClr val="385D89"/>
            </a:solidFill>
          </a:ln>
        </p:spPr>
        <p:txBody>
          <a:bodyPr vert="horz" wrap="square" lIns="0" tIns="167640" rIns="0" bIns="0" rtlCol="0">
            <a:spAutoFit/>
          </a:bodyPr>
          <a:lstStyle/>
          <a:p>
            <a:pPr marL="458470">
              <a:lnSpc>
                <a:spcPct val="100000"/>
              </a:lnSpc>
              <a:spcBef>
                <a:spcPts val="1320"/>
              </a:spcBef>
            </a:pPr>
            <a:r>
              <a:rPr sz="3200" b="1" spc="-35" dirty="0">
                <a:solidFill>
                  <a:srgbClr val="00AFEF"/>
                </a:solidFill>
                <a:latin typeface="Arial"/>
                <a:cs typeface="Arial"/>
              </a:rPr>
              <a:t>II. </a:t>
            </a:r>
            <a:r>
              <a:rPr sz="3200" b="1" spc="-240" dirty="0">
                <a:solidFill>
                  <a:srgbClr val="00AFEF"/>
                </a:solidFill>
                <a:latin typeface="Arial"/>
                <a:cs typeface="Arial"/>
              </a:rPr>
              <a:t>MỤC </a:t>
            </a:r>
            <a:r>
              <a:rPr sz="3200" b="1" spc="-305" dirty="0">
                <a:solidFill>
                  <a:srgbClr val="00AFEF"/>
                </a:solidFill>
                <a:latin typeface="Arial"/>
                <a:cs typeface="Arial"/>
              </a:rPr>
              <a:t>TIÊU </a:t>
            </a:r>
            <a:r>
              <a:rPr sz="3200" b="1" spc="-405" dirty="0">
                <a:solidFill>
                  <a:srgbClr val="00AFEF"/>
                </a:solidFill>
                <a:latin typeface="Arial"/>
                <a:cs typeface="Arial"/>
              </a:rPr>
              <a:t>CỦA </a:t>
            </a:r>
            <a:r>
              <a:rPr sz="3200" b="1" spc="-495">
                <a:solidFill>
                  <a:srgbClr val="00AFEF"/>
                </a:solidFill>
                <a:latin typeface="Arial"/>
                <a:cs typeface="Arial"/>
              </a:rPr>
              <a:t>CT </a:t>
            </a:r>
            <a:r>
              <a:rPr lang="en-US" sz="3200" b="1" spc="-495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135" smtClean="0">
                <a:solidFill>
                  <a:srgbClr val="00AFEF"/>
                </a:solidFill>
                <a:latin typeface="Arial"/>
                <a:cs typeface="Arial"/>
              </a:rPr>
              <a:t>MÔN</a:t>
            </a:r>
            <a:r>
              <a:rPr sz="3200" b="1" spc="-37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320" dirty="0">
                <a:solidFill>
                  <a:srgbClr val="00AFEF"/>
                </a:solidFill>
                <a:latin typeface="Arial"/>
                <a:cs typeface="Arial"/>
              </a:rPr>
              <a:t>TOÁN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56793" y="727709"/>
            <a:ext cx="1495425" cy="6131560"/>
          </a:xfrm>
          <a:custGeom>
            <a:avLst/>
            <a:gdLst/>
            <a:ahLst/>
            <a:cxnLst/>
            <a:rect l="l" t="t" r="r" b="b"/>
            <a:pathLst>
              <a:path w="1495425" h="6131559">
                <a:moveTo>
                  <a:pt x="0" y="249174"/>
                </a:moveTo>
                <a:lnTo>
                  <a:pt x="4014" y="204370"/>
                </a:lnTo>
                <a:lnTo>
                  <a:pt x="15588" y="162207"/>
                </a:lnTo>
                <a:lnTo>
                  <a:pt x="34019" y="123387"/>
                </a:lnTo>
                <a:lnTo>
                  <a:pt x="58601" y="88612"/>
                </a:lnTo>
                <a:lnTo>
                  <a:pt x="88633" y="58585"/>
                </a:lnTo>
                <a:lnTo>
                  <a:pt x="123410" y="34007"/>
                </a:lnTo>
                <a:lnTo>
                  <a:pt x="162228" y="15582"/>
                </a:lnTo>
                <a:lnTo>
                  <a:pt x="204384" y="4012"/>
                </a:lnTo>
                <a:lnTo>
                  <a:pt x="249174" y="0"/>
                </a:lnTo>
                <a:lnTo>
                  <a:pt x="1245870" y="0"/>
                </a:lnTo>
                <a:lnTo>
                  <a:pt x="1290673" y="4012"/>
                </a:lnTo>
                <a:lnTo>
                  <a:pt x="1332836" y="15582"/>
                </a:lnTo>
                <a:lnTo>
                  <a:pt x="1371656" y="34007"/>
                </a:lnTo>
                <a:lnTo>
                  <a:pt x="1406431" y="58585"/>
                </a:lnTo>
                <a:lnTo>
                  <a:pt x="1436458" y="88612"/>
                </a:lnTo>
                <a:lnTo>
                  <a:pt x="1461036" y="123387"/>
                </a:lnTo>
                <a:lnTo>
                  <a:pt x="1479461" y="162207"/>
                </a:lnTo>
                <a:lnTo>
                  <a:pt x="1491031" y="204370"/>
                </a:lnTo>
                <a:lnTo>
                  <a:pt x="1495044" y="249174"/>
                </a:lnTo>
                <a:lnTo>
                  <a:pt x="1495044" y="5881878"/>
                </a:lnTo>
                <a:lnTo>
                  <a:pt x="1491031" y="5926666"/>
                </a:lnTo>
                <a:lnTo>
                  <a:pt x="1479461" y="5968821"/>
                </a:lnTo>
                <a:lnTo>
                  <a:pt x="1461036" y="6007639"/>
                </a:lnTo>
                <a:lnTo>
                  <a:pt x="1436458" y="6042416"/>
                </a:lnTo>
                <a:lnTo>
                  <a:pt x="1406431" y="6072447"/>
                </a:lnTo>
                <a:lnTo>
                  <a:pt x="1371656" y="6097031"/>
                </a:lnTo>
                <a:lnTo>
                  <a:pt x="1332836" y="6115462"/>
                </a:lnTo>
                <a:lnTo>
                  <a:pt x="1290673" y="6127036"/>
                </a:lnTo>
                <a:lnTo>
                  <a:pt x="1245870" y="6131051"/>
                </a:lnTo>
                <a:lnTo>
                  <a:pt x="249174" y="6131051"/>
                </a:lnTo>
                <a:lnTo>
                  <a:pt x="204384" y="6127036"/>
                </a:lnTo>
                <a:lnTo>
                  <a:pt x="162228" y="6115462"/>
                </a:lnTo>
                <a:lnTo>
                  <a:pt x="123410" y="6097031"/>
                </a:lnTo>
                <a:lnTo>
                  <a:pt x="88633" y="6072447"/>
                </a:lnTo>
                <a:lnTo>
                  <a:pt x="58601" y="6042416"/>
                </a:lnTo>
                <a:lnTo>
                  <a:pt x="34019" y="6007639"/>
                </a:lnTo>
                <a:lnTo>
                  <a:pt x="15588" y="5968821"/>
                </a:lnTo>
                <a:lnTo>
                  <a:pt x="4014" y="5926666"/>
                </a:lnTo>
                <a:lnTo>
                  <a:pt x="0" y="5881878"/>
                </a:lnTo>
                <a:lnTo>
                  <a:pt x="0" y="249174"/>
                </a:lnTo>
                <a:close/>
              </a:path>
            </a:pathLst>
          </a:custGeom>
          <a:ln w="25907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87172" y="2597225"/>
            <a:ext cx="1133475" cy="23253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87325" marR="213995" indent="-68580" algn="just">
              <a:lnSpc>
                <a:spcPct val="110000"/>
              </a:lnSpc>
              <a:spcBef>
                <a:spcPts val="105"/>
              </a:spcBef>
            </a:pPr>
            <a:r>
              <a:rPr sz="3200" b="1" dirty="0">
                <a:latin typeface="Times New Roman"/>
                <a:cs typeface="Times New Roman"/>
              </a:rPr>
              <a:t>Mục  tiêu  </a:t>
            </a:r>
            <a:r>
              <a:rPr sz="3200" b="1" spc="5" dirty="0">
                <a:latin typeface="Times New Roman"/>
                <a:cs typeface="Times New Roman"/>
              </a:rPr>
              <a:t>cấp</a:t>
            </a:r>
            <a:endParaRPr sz="3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585"/>
              </a:spcBef>
            </a:pPr>
            <a:r>
              <a:rPr sz="3200" b="1" dirty="0">
                <a:latin typeface="Times New Roman"/>
                <a:cs typeface="Times New Roman"/>
              </a:rPr>
              <a:t>THCS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14756"/>
            <a:ext cx="1592580" cy="508000"/>
          </a:xfrm>
          <a:custGeom>
            <a:avLst/>
            <a:gdLst/>
            <a:ahLst/>
            <a:cxnLst/>
            <a:rect l="l" t="t" r="r" b="b"/>
            <a:pathLst>
              <a:path w="1592580" h="508000">
                <a:moveTo>
                  <a:pt x="0" y="0"/>
                </a:moveTo>
                <a:lnTo>
                  <a:pt x="0" y="503948"/>
                </a:lnTo>
                <a:lnTo>
                  <a:pt x="1245844" y="507491"/>
                </a:lnTo>
                <a:lnTo>
                  <a:pt x="1346200" y="507491"/>
                </a:lnTo>
                <a:lnTo>
                  <a:pt x="1350899" y="502665"/>
                </a:lnTo>
                <a:lnTo>
                  <a:pt x="1352423" y="501141"/>
                </a:lnTo>
                <a:lnTo>
                  <a:pt x="1354328" y="499617"/>
                </a:lnTo>
                <a:lnTo>
                  <a:pt x="1355852" y="497966"/>
                </a:lnTo>
                <a:lnTo>
                  <a:pt x="1584960" y="268858"/>
                </a:lnTo>
                <a:lnTo>
                  <a:pt x="1590246" y="261714"/>
                </a:lnTo>
                <a:lnTo>
                  <a:pt x="1592008" y="254571"/>
                </a:lnTo>
                <a:lnTo>
                  <a:pt x="1590246" y="247427"/>
                </a:lnTo>
                <a:lnTo>
                  <a:pt x="1584960" y="240283"/>
                </a:lnTo>
                <a:lnTo>
                  <a:pt x="1355852" y="11302"/>
                </a:lnTo>
                <a:lnTo>
                  <a:pt x="1350899" y="11302"/>
                </a:lnTo>
                <a:lnTo>
                  <a:pt x="1350899" y="6476"/>
                </a:lnTo>
                <a:lnTo>
                  <a:pt x="1346200" y="6476"/>
                </a:lnTo>
                <a:lnTo>
                  <a:pt x="1341374" y="1777"/>
                </a:lnTo>
                <a:lnTo>
                  <a:pt x="1245844" y="1777"/>
                </a:lnTo>
                <a:lnTo>
                  <a:pt x="0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816354" y="1353438"/>
            <a:ext cx="9614535" cy="48475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5080" indent="-342900" algn="just">
              <a:lnSpc>
                <a:spcPct val="100000"/>
              </a:lnSpc>
              <a:spcBef>
                <a:spcPts val="95"/>
              </a:spcBef>
              <a:buAutoNum type="alphaLcParenR"/>
              <a:tabLst>
                <a:tab pos="422909" algn="l"/>
              </a:tabLst>
            </a:pP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Góp phần hình thành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và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phát triển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năng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lực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toán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học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với yêu  cầu: sử dụng được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các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phương pháp lập luận,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quy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nạp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và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suy  diễn; thiết lập được </a:t>
            </a:r>
            <a:r>
              <a:rPr sz="2800" spc="-15" dirty="0">
                <a:solidFill>
                  <a:srgbClr val="404040"/>
                </a:solidFill>
                <a:latin typeface="Times New Roman"/>
                <a:cs typeface="Times New Roman"/>
              </a:rPr>
              <a:t>mô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hình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toán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học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để </a:t>
            </a:r>
            <a:r>
              <a:rPr sz="2800" spc="-15" dirty="0">
                <a:solidFill>
                  <a:srgbClr val="404040"/>
                </a:solidFill>
                <a:latin typeface="Times New Roman"/>
                <a:cs typeface="Times New Roman"/>
              </a:rPr>
              <a:t>mô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tả tình huống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và 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giải quyết vấn đề toán học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đặt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ra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trong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mô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hình được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thiết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lập;  thực hiện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và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trình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bày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được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giải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pháp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giải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quyết vấn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đề và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đánh 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giá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được giải pháp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đã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thực hiện, phản ánh được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giá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trị của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giải 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pháp; sử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dụng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được công cụ, phương tiện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học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toán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trong học 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tập,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khám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phá và giải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quyết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vấn đề toán</a:t>
            </a:r>
            <a:r>
              <a:rPr sz="2800" spc="-65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học.</a:t>
            </a:r>
            <a:endParaRPr sz="2800">
              <a:latin typeface="Times New Roman"/>
              <a:cs typeface="Times New Roman"/>
            </a:endParaRPr>
          </a:p>
          <a:p>
            <a:pPr marL="355600" marR="8890" indent="-342900" algn="just">
              <a:lnSpc>
                <a:spcPct val="100000"/>
              </a:lnSpc>
              <a:spcBef>
                <a:spcPts val="1015"/>
              </a:spcBef>
              <a:buAutoNum type="alphaLcParenR"/>
              <a:tabLst>
                <a:tab pos="456565" algn="l"/>
              </a:tabLst>
            </a:pP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Góp phần thực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hiện các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quy định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về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phẩm chất của Chương  trình tổng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thể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theo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các mức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độ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phù hợp với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môn </a:t>
            </a:r>
            <a:r>
              <a:rPr sz="2800" spc="-55" dirty="0">
                <a:solidFill>
                  <a:srgbClr val="404040"/>
                </a:solidFill>
                <a:latin typeface="Times New Roman"/>
                <a:cs typeface="Times New Roman"/>
              </a:rPr>
              <a:t>Toán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ở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cấp 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trung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học phổ</a:t>
            </a:r>
            <a:r>
              <a:rPr sz="2800" spc="-30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thông.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335786" y="304038"/>
            <a:ext cx="10339070" cy="876300"/>
          </a:xfrm>
          <a:custGeom>
            <a:avLst/>
            <a:gdLst/>
            <a:ahLst/>
            <a:cxnLst/>
            <a:rect l="l" t="t" r="r" b="b"/>
            <a:pathLst>
              <a:path w="10339070" h="876300">
                <a:moveTo>
                  <a:pt x="0" y="876299"/>
                </a:moveTo>
                <a:lnTo>
                  <a:pt x="10338816" y="876299"/>
                </a:lnTo>
                <a:lnTo>
                  <a:pt x="10338816" y="0"/>
                </a:lnTo>
                <a:lnTo>
                  <a:pt x="0" y="0"/>
                </a:lnTo>
                <a:lnTo>
                  <a:pt x="0" y="8762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335786" y="304038"/>
            <a:ext cx="10339070" cy="662361"/>
          </a:xfrm>
          <a:prstGeom prst="rect">
            <a:avLst/>
          </a:prstGeom>
          <a:ln w="25907">
            <a:solidFill>
              <a:srgbClr val="385D89"/>
            </a:solidFill>
          </a:ln>
        </p:spPr>
        <p:txBody>
          <a:bodyPr vert="horz" wrap="square" lIns="0" tIns="168275" rIns="0" bIns="0" rtlCol="0">
            <a:spAutoFit/>
          </a:bodyPr>
          <a:lstStyle/>
          <a:p>
            <a:pPr marL="459105">
              <a:lnSpc>
                <a:spcPct val="100000"/>
              </a:lnSpc>
              <a:spcBef>
                <a:spcPts val="1325"/>
              </a:spcBef>
            </a:pPr>
            <a:r>
              <a:rPr sz="3200" b="1" spc="-40" dirty="0">
                <a:solidFill>
                  <a:srgbClr val="00AFEF"/>
                </a:solidFill>
                <a:latin typeface="Arial"/>
                <a:cs typeface="Arial"/>
              </a:rPr>
              <a:t>II. </a:t>
            </a:r>
            <a:r>
              <a:rPr sz="3200" b="1" spc="-240" dirty="0">
                <a:solidFill>
                  <a:srgbClr val="00AFEF"/>
                </a:solidFill>
                <a:latin typeface="Arial"/>
                <a:cs typeface="Arial"/>
              </a:rPr>
              <a:t>MỤC </a:t>
            </a:r>
            <a:r>
              <a:rPr sz="3200" b="1" spc="-305" dirty="0">
                <a:solidFill>
                  <a:srgbClr val="00AFEF"/>
                </a:solidFill>
                <a:latin typeface="Arial"/>
                <a:cs typeface="Arial"/>
              </a:rPr>
              <a:t>TIÊU </a:t>
            </a:r>
            <a:r>
              <a:rPr sz="3200" b="1" spc="-409" dirty="0">
                <a:solidFill>
                  <a:srgbClr val="00AFEF"/>
                </a:solidFill>
                <a:latin typeface="Arial"/>
                <a:cs typeface="Arial"/>
              </a:rPr>
              <a:t>CỦA </a:t>
            </a:r>
            <a:r>
              <a:rPr sz="3200" b="1" spc="-500">
                <a:solidFill>
                  <a:srgbClr val="00AFEF"/>
                </a:solidFill>
                <a:latin typeface="Arial"/>
                <a:cs typeface="Arial"/>
              </a:rPr>
              <a:t>CT </a:t>
            </a:r>
            <a:r>
              <a:rPr lang="en-US" sz="3200" b="1" spc="-50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135" smtClean="0">
                <a:solidFill>
                  <a:srgbClr val="00AFEF"/>
                </a:solidFill>
                <a:latin typeface="Arial"/>
                <a:cs typeface="Arial"/>
              </a:rPr>
              <a:t>MÔN</a:t>
            </a:r>
            <a:r>
              <a:rPr sz="3200" b="1" spc="-375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320" dirty="0">
                <a:solidFill>
                  <a:srgbClr val="00AFEF"/>
                </a:solidFill>
                <a:latin typeface="Arial"/>
                <a:cs typeface="Arial"/>
              </a:rPr>
              <a:t>TOÁN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56793" y="471677"/>
            <a:ext cx="1259205" cy="6129655"/>
          </a:xfrm>
          <a:custGeom>
            <a:avLst/>
            <a:gdLst/>
            <a:ahLst/>
            <a:cxnLst/>
            <a:rect l="l" t="t" r="r" b="b"/>
            <a:pathLst>
              <a:path w="1259205" h="6129655">
                <a:moveTo>
                  <a:pt x="0" y="209804"/>
                </a:moveTo>
                <a:lnTo>
                  <a:pt x="5540" y="161712"/>
                </a:lnTo>
                <a:lnTo>
                  <a:pt x="21324" y="117558"/>
                </a:lnTo>
                <a:lnTo>
                  <a:pt x="46090" y="78602"/>
                </a:lnTo>
                <a:lnTo>
                  <a:pt x="78580" y="46106"/>
                </a:lnTo>
                <a:lnTo>
                  <a:pt x="117536" y="21333"/>
                </a:lnTo>
                <a:lnTo>
                  <a:pt x="161696" y="5543"/>
                </a:lnTo>
                <a:lnTo>
                  <a:pt x="209804" y="0"/>
                </a:lnTo>
                <a:lnTo>
                  <a:pt x="1049020" y="0"/>
                </a:lnTo>
                <a:lnTo>
                  <a:pt x="1097111" y="5543"/>
                </a:lnTo>
                <a:lnTo>
                  <a:pt x="1141265" y="21333"/>
                </a:lnTo>
                <a:lnTo>
                  <a:pt x="1180221" y="46106"/>
                </a:lnTo>
                <a:lnTo>
                  <a:pt x="1212717" y="78602"/>
                </a:lnTo>
                <a:lnTo>
                  <a:pt x="1237490" y="117558"/>
                </a:lnTo>
                <a:lnTo>
                  <a:pt x="1253280" y="161712"/>
                </a:lnTo>
                <a:lnTo>
                  <a:pt x="1258824" y="209804"/>
                </a:lnTo>
                <a:lnTo>
                  <a:pt x="1258824" y="5919724"/>
                </a:lnTo>
                <a:lnTo>
                  <a:pt x="1253280" y="5967831"/>
                </a:lnTo>
                <a:lnTo>
                  <a:pt x="1237490" y="6011991"/>
                </a:lnTo>
                <a:lnTo>
                  <a:pt x="1212717" y="6050947"/>
                </a:lnTo>
                <a:lnTo>
                  <a:pt x="1180221" y="6083437"/>
                </a:lnTo>
                <a:lnTo>
                  <a:pt x="1141265" y="6108203"/>
                </a:lnTo>
                <a:lnTo>
                  <a:pt x="1097111" y="6123987"/>
                </a:lnTo>
                <a:lnTo>
                  <a:pt x="1049020" y="6129528"/>
                </a:lnTo>
                <a:lnTo>
                  <a:pt x="209804" y="6129528"/>
                </a:lnTo>
                <a:lnTo>
                  <a:pt x="161696" y="6123987"/>
                </a:lnTo>
                <a:lnTo>
                  <a:pt x="117536" y="6108203"/>
                </a:lnTo>
                <a:lnTo>
                  <a:pt x="78580" y="6083437"/>
                </a:lnTo>
                <a:lnTo>
                  <a:pt x="46090" y="6050947"/>
                </a:lnTo>
                <a:lnTo>
                  <a:pt x="21324" y="6011991"/>
                </a:lnTo>
                <a:lnTo>
                  <a:pt x="5540" y="5967831"/>
                </a:lnTo>
                <a:lnTo>
                  <a:pt x="0" y="5919724"/>
                </a:lnTo>
                <a:lnTo>
                  <a:pt x="0" y="209804"/>
                </a:lnTo>
                <a:close/>
              </a:path>
            </a:pathLst>
          </a:custGeom>
          <a:ln w="25908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76808" y="1971243"/>
            <a:ext cx="817244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dirty="0">
                <a:latin typeface="Times New Roman"/>
                <a:cs typeface="Times New Roman"/>
              </a:rPr>
              <a:t>Mục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45388" y="2947162"/>
            <a:ext cx="68135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dirty="0">
                <a:latin typeface="Times New Roman"/>
                <a:cs typeface="Times New Roman"/>
              </a:rPr>
              <a:t>tiêu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6724" y="3922902"/>
            <a:ext cx="63817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spc="5" dirty="0">
                <a:latin typeface="Times New Roman"/>
                <a:cs typeface="Times New Roman"/>
              </a:rPr>
              <a:t>cấp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18312" y="4897958"/>
            <a:ext cx="113411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dirty="0">
                <a:latin typeface="Times New Roman"/>
                <a:cs typeface="Times New Roman"/>
              </a:rPr>
              <a:t>THPT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14756"/>
            <a:ext cx="1592580" cy="508000"/>
          </a:xfrm>
          <a:custGeom>
            <a:avLst/>
            <a:gdLst/>
            <a:ahLst/>
            <a:cxnLst/>
            <a:rect l="l" t="t" r="r" b="b"/>
            <a:pathLst>
              <a:path w="1592580" h="508000">
                <a:moveTo>
                  <a:pt x="0" y="0"/>
                </a:moveTo>
                <a:lnTo>
                  <a:pt x="0" y="503948"/>
                </a:lnTo>
                <a:lnTo>
                  <a:pt x="1245844" y="507491"/>
                </a:lnTo>
                <a:lnTo>
                  <a:pt x="1346200" y="507491"/>
                </a:lnTo>
                <a:lnTo>
                  <a:pt x="1350899" y="502665"/>
                </a:lnTo>
                <a:lnTo>
                  <a:pt x="1352423" y="501141"/>
                </a:lnTo>
                <a:lnTo>
                  <a:pt x="1354328" y="499617"/>
                </a:lnTo>
                <a:lnTo>
                  <a:pt x="1355852" y="497966"/>
                </a:lnTo>
                <a:lnTo>
                  <a:pt x="1584960" y="268858"/>
                </a:lnTo>
                <a:lnTo>
                  <a:pt x="1590246" y="261714"/>
                </a:lnTo>
                <a:lnTo>
                  <a:pt x="1592008" y="254571"/>
                </a:lnTo>
                <a:lnTo>
                  <a:pt x="1590246" y="247427"/>
                </a:lnTo>
                <a:lnTo>
                  <a:pt x="1584960" y="240283"/>
                </a:lnTo>
                <a:lnTo>
                  <a:pt x="1355852" y="11302"/>
                </a:lnTo>
                <a:lnTo>
                  <a:pt x="1350899" y="11302"/>
                </a:lnTo>
                <a:lnTo>
                  <a:pt x="1350899" y="6476"/>
                </a:lnTo>
                <a:lnTo>
                  <a:pt x="1346200" y="6476"/>
                </a:lnTo>
                <a:lnTo>
                  <a:pt x="1341374" y="1777"/>
                </a:lnTo>
                <a:lnTo>
                  <a:pt x="1245844" y="1777"/>
                </a:lnTo>
                <a:lnTo>
                  <a:pt x="0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816354" y="1353438"/>
            <a:ext cx="905002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c)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Có những kiến thức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và kĩ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năng toán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học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cơ bản, thiết yếu</a:t>
            </a:r>
            <a:r>
              <a:rPr sz="2800" spc="25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về: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816354" y="1908174"/>
            <a:ext cx="9610725" cy="4419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  <a:buChar char="–"/>
              <a:tabLst>
                <a:tab pos="311785" algn="l"/>
              </a:tabLst>
            </a:pP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Đại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số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và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giải tích: Tính toán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và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sử dụng công </a:t>
            </a:r>
            <a:r>
              <a:rPr sz="2800" spc="-15" dirty="0">
                <a:solidFill>
                  <a:srgbClr val="404040"/>
                </a:solidFill>
                <a:latin typeface="Times New Roman"/>
                <a:cs typeface="Times New Roman"/>
              </a:rPr>
              <a:t>cụ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tính toán; sử 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dụng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ngôn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ngữ và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kí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hiệu; biến đổi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biểu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thức đại số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và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siêu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việt;  giải </a:t>
            </a:r>
            <a:r>
              <a:rPr sz="2800" spc="-75" dirty="0">
                <a:solidFill>
                  <a:srgbClr val="404040"/>
                </a:solidFill>
                <a:latin typeface="Times New Roman"/>
                <a:cs typeface="Times New Roman"/>
              </a:rPr>
              <a:t>PT,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hệ </a:t>
            </a:r>
            <a:r>
              <a:rPr sz="2800" spc="-70" dirty="0">
                <a:solidFill>
                  <a:srgbClr val="404040"/>
                </a:solidFill>
                <a:latin typeface="Times New Roman"/>
                <a:cs typeface="Times New Roman"/>
              </a:rPr>
              <a:t>PT,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BPT;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khảo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sát HS; sử dụng ngôn ngữ HS, đồ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thị HS  để </a:t>
            </a:r>
            <a:r>
              <a:rPr sz="2800" spc="-15" dirty="0">
                <a:solidFill>
                  <a:srgbClr val="404040"/>
                </a:solidFill>
                <a:latin typeface="Times New Roman"/>
                <a:cs typeface="Times New Roman"/>
              </a:rPr>
              <a:t>mô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tả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và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phân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tích một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số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quá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trình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và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hiện tượng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trong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thế giới  thực; sử dụng tích phân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để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tính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toán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diện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tích hình phẳng và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thể 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tích vật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thể.</a:t>
            </a:r>
            <a:endParaRPr sz="2800">
              <a:latin typeface="Times New Roman"/>
              <a:cs typeface="Times New Roman"/>
            </a:endParaRPr>
          </a:p>
          <a:p>
            <a:pPr marL="12700" marR="5080" algn="just">
              <a:lnSpc>
                <a:spcPct val="100000"/>
              </a:lnSpc>
              <a:spcBef>
                <a:spcPts val="1000"/>
              </a:spcBef>
              <a:buChar char="–"/>
              <a:tabLst>
                <a:tab pos="304165" algn="l"/>
              </a:tabLst>
            </a:pP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Hình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học và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Đo lường: Cung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cấp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những kiến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thức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và kĩ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năng ở 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mức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độ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suy luận logic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về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các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quan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hệ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hình học; phương pháp đại  số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trong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hình học; giải quyết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một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số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vấn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đề thực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tiễn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đơn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giản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gắn  với Hình học và Đo</a:t>
            </a:r>
            <a:r>
              <a:rPr sz="2800" spc="-15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lường.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166622" y="304038"/>
            <a:ext cx="10339070" cy="876300"/>
          </a:xfrm>
          <a:custGeom>
            <a:avLst/>
            <a:gdLst/>
            <a:ahLst/>
            <a:cxnLst/>
            <a:rect l="l" t="t" r="r" b="b"/>
            <a:pathLst>
              <a:path w="10339070" h="876300">
                <a:moveTo>
                  <a:pt x="0" y="876299"/>
                </a:moveTo>
                <a:lnTo>
                  <a:pt x="10338816" y="876299"/>
                </a:lnTo>
                <a:lnTo>
                  <a:pt x="10338816" y="0"/>
                </a:lnTo>
                <a:lnTo>
                  <a:pt x="0" y="0"/>
                </a:lnTo>
                <a:lnTo>
                  <a:pt x="0" y="8762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166622" y="304038"/>
            <a:ext cx="10339070" cy="662361"/>
          </a:xfrm>
          <a:prstGeom prst="rect">
            <a:avLst/>
          </a:prstGeom>
          <a:ln w="25907">
            <a:solidFill>
              <a:srgbClr val="385D89"/>
            </a:solidFill>
          </a:ln>
        </p:spPr>
        <p:txBody>
          <a:bodyPr vert="horz" wrap="square" lIns="0" tIns="168275" rIns="0" bIns="0" rtlCol="0">
            <a:spAutoFit/>
          </a:bodyPr>
          <a:lstStyle/>
          <a:p>
            <a:pPr marL="458470">
              <a:lnSpc>
                <a:spcPct val="100000"/>
              </a:lnSpc>
              <a:spcBef>
                <a:spcPts val="1325"/>
              </a:spcBef>
            </a:pPr>
            <a:r>
              <a:rPr sz="3200" b="1" spc="-35" dirty="0">
                <a:solidFill>
                  <a:srgbClr val="00AFEF"/>
                </a:solidFill>
                <a:latin typeface="Arial"/>
                <a:cs typeface="Arial"/>
              </a:rPr>
              <a:t>II. </a:t>
            </a:r>
            <a:r>
              <a:rPr sz="3200" b="1" spc="-240" dirty="0">
                <a:solidFill>
                  <a:srgbClr val="00AFEF"/>
                </a:solidFill>
                <a:latin typeface="Arial"/>
                <a:cs typeface="Arial"/>
              </a:rPr>
              <a:t>MỤC </a:t>
            </a:r>
            <a:r>
              <a:rPr sz="3200" b="1" spc="-305" dirty="0">
                <a:solidFill>
                  <a:srgbClr val="00AFEF"/>
                </a:solidFill>
                <a:latin typeface="Arial"/>
                <a:cs typeface="Arial"/>
              </a:rPr>
              <a:t>TIÊU </a:t>
            </a:r>
            <a:r>
              <a:rPr sz="3200" b="1" spc="-434">
                <a:solidFill>
                  <a:srgbClr val="00AFEF"/>
                </a:solidFill>
                <a:latin typeface="Arial"/>
                <a:cs typeface="Arial"/>
              </a:rPr>
              <a:t>CỦA </a:t>
            </a:r>
            <a:r>
              <a:rPr sz="3200" b="1" spc="-490" smtClean="0">
                <a:solidFill>
                  <a:srgbClr val="00AFEF"/>
                </a:solidFill>
                <a:latin typeface="Arial"/>
                <a:cs typeface="Arial"/>
              </a:rPr>
              <a:t>CT</a:t>
            </a:r>
            <a:r>
              <a:rPr lang="en-US" sz="3200" b="1" spc="-49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49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135" dirty="0">
                <a:solidFill>
                  <a:srgbClr val="00AFEF"/>
                </a:solidFill>
                <a:latin typeface="Arial"/>
                <a:cs typeface="Arial"/>
              </a:rPr>
              <a:t>MÔN</a:t>
            </a:r>
            <a:r>
              <a:rPr sz="3200" b="1" spc="-335" dirty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355" dirty="0">
                <a:solidFill>
                  <a:srgbClr val="00AFEF"/>
                </a:solidFill>
                <a:latin typeface="Arial"/>
                <a:cs typeface="Arial"/>
              </a:rPr>
              <a:t>TOÁN</a:t>
            </a:r>
            <a:endParaRPr sz="32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34518" y="584454"/>
            <a:ext cx="1260475" cy="6131560"/>
          </a:xfrm>
          <a:custGeom>
            <a:avLst/>
            <a:gdLst/>
            <a:ahLst/>
            <a:cxnLst/>
            <a:rect l="l" t="t" r="r" b="b"/>
            <a:pathLst>
              <a:path w="1260475" h="6131559">
                <a:moveTo>
                  <a:pt x="0" y="210058"/>
                </a:moveTo>
                <a:lnTo>
                  <a:pt x="5547" y="161912"/>
                </a:lnTo>
                <a:lnTo>
                  <a:pt x="21350" y="117706"/>
                </a:lnTo>
                <a:lnTo>
                  <a:pt x="46146" y="78702"/>
                </a:lnTo>
                <a:lnTo>
                  <a:pt x="78676" y="46166"/>
                </a:lnTo>
                <a:lnTo>
                  <a:pt x="117678" y="21361"/>
                </a:lnTo>
                <a:lnTo>
                  <a:pt x="161892" y="5550"/>
                </a:lnTo>
                <a:lnTo>
                  <a:pt x="210058" y="0"/>
                </a:lnTo>
                <a:lnTo>
                  <a:pt x="1050290" y="0"/>
                </a:lnTo>
                <a:lnTo>
                  <a:pt x="1098435" y="5550"/>
                </a:lnTo>
                <a:lnTo>
                  <a:pt x="1142641" y="21361"/>
                </a:lnTo>
                <a:lnTo>
                  <a:pt x="1181645" y="46166"/>
                </a:lnTo>
                <a:lnTo>
                  <a:pt x="1214181" y="78702"/>
                </a:lnTo>
                <a:lnTo>
                  <a:pt x="1238986" y="117706"/>
                </a:lnTo>
                <a:lnTo>
                  <a:pt x="1254797" y="161912"/>
                </a:lnTo>
                <a:lnTo>
                  <a:pt x="1260348" y="210058"/>
                </a:lnTo>
                <a:lnTo>
                  <a:pt x="1260348" y="5920994"/>
                </a:lnTo>
                <a:lnTo>
                  <a:pt x="1254797" y="5969159"/>
                </a:lnTo>
                <a:lnTo>
                  <a:pt x="1238986" y="6013373"/>
                </a:lnTo>
                <a:lnTo>
                  <a:pt x="1214181" y="6052375"/>
                </a:lnTo>
                <a:lnTo>
                  <a:pt x="1181645" y="6084905"/>
                </a:lnTo>
                <a:lnTo>
                  <a:pt x="1142641" y="6109701"/>
                </a:lnTo>
                <a:lnTo>
                  <a:pt x="1098435" y="6125504"/>
                </a:lnTo>
                <a:lnTo>
                  <a:pt x="1050290" y="6131052"/>
                </a:lnTo>
                <a:lnTo>
                  <a:pt x="210058" y="6131052"/>
                </a:lnTo>
                <a:lnTo>
                  <a:pt x="161892" y="6125504"/>
                </a:lnTo>
                <a:lnTo>
                  <a:pt x="117678" y="6109701"/>
                </a:lnTo>
                <a:lnTo>
                  <a:pt x="78676" y="6084905"/>
                </a:lnTo>
                <a:lnTo>
                  <a:pt x="46146" y="6052375"/>
                </a:lnTo>
                <a:lnTo>
                  <a:pt x="21350" y="6013373"/>
                </a:lnTo>
                <a:lnTo>
                  <a:pt x="5547" y="5969159"/>
                </a:lnTo>
                <a:lnTo>
                  <a:pt x="0" y="5920994"/>
                </a:lnTo>
                <a:lnTo>
                  <a:pt x="0" y="210058"/>
                </a:lnTo>
                <a:close/>
              </a:path>
            </a:pathLst>
          </a:custGeom>
          <a:ln w="25908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55142" y="2084958"/>
            <a:ext cx="81661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dirty="0">
                <a:latin typeface="Times New Roman"/>
                <a:cs typeface="Times New Roman"/>
              </a:rPr>
              <a:t>Mục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23722" y="3060014"/>
            <a:ext cx="68135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dirty="0">
                <a:latin typeface="Times New Roman"/>
                <a:cs typeface="Times New Roman"/>
              </a:rPr>
              <a:t>tiêu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45058" y="4035933"/>
            <a:ext cx="63817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spc="5" dirty="0">
                <a:latin typeface="Times New Roman"/>
                <a:cs typeface="Times New Roman"/>
              </a:rPr>
              <a:t>cấp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96646" y="5011673"/>
            <a:ext cx="113347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dirty="0">
                <a:latin typeface="Times New Roman"/>
                <a:cs typeface="Times New Roman"/>
              </a:rPr>
              <a:t>THPT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14756"/>
            <a:ext cx="1592580" cy="508000"/>
          </a:xfrm>
          <a:custGeom>
            <a:avLst/>
            <a:gdLst/>
            <a:ahLst/>
            <a:cxnLst/>
            <a:rect l="l" t="t" r="r" b="b"/>
            <a:pathLst>
              <a:path w="1592580" h="508000">
                <a:moveTo>
                  <a:pt x="0" y="0"/>
                </a:moveTo>
                <a:lnTo>
                  <a:pt x="0" y="503948"/>
                </a:lnTo>
                <a:lnTo>
                  <a:pt x="1245844" y="507491"/>
                </a:lnTo>
                <a:lnTo>
                  <a:pt x="1346200" y="507491"/>
                </a:lnTo>
                <a:lnTo>
                  <a:pt x="1350899" y="502665"/>
                </a:lnTo>
                <a:lnTo>
                  <a:pt x="1352423" y="501141"/>
                </a:lnTo>
                <a:lnTo>
                  <a:pt x="1354328" y="499617"/>
                </a:lnTo>
                <a:lnTo>
                  <a:pt x="1355852" y="497966"/>
                </a:lnTo>
                <a:lnTo>
                  <a:pt x="1584960" y="268858"/>
                </a:lnTo>
                <a:lnTo>
                  <a:pt x="1590246" y="261714"/>
                </a:lnTo>
                <a:lnTo>
                  <a:pt x="1592008" y="254571"/>
                </a:lnTo>
                <a:lnTo>
                  <a:pt x="1590246" y="247427"/>
                </a:lnTo>
                <a:lnTo>
                  <a:pt x="1584960" y="240283"/>
                </a:lnTo>
                <a:lnTo>
                  <a:pt x="1355852" y="11302"/>
                </a:lnTo>
                <a:lnTo>
                  <a:pt x="1350899" y="11302"/>
                </a:lnTo>
                <a:lnTo>
                  <a:pt x="1350899" y="6476"/>
                </a:lnTo>
                <a:lnTo>
                  <a:pt x="1346200" y="6476"/>
                </a:lnTo>
                <a:lnTo>
                  <a:pt x="1341374" y="1777"/>
                </a:lnTo>
                <a:lnTo>
                  <a:pt x="1245844" y="1777"/>
                </a:lnTo>
                <a:lnTo>
                  <a:pt x="0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662176" y="1556765"/>
            <a:ext cx="9780270" cy="2769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14300" algn="just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404040"/>
                </a:solidFill>
              </a:rPr>
              <a:t>– Thống kê </a:t>
            </a:r>
            <a:r>
              <a:rPr spc="5" dirty="0">
                <a:solidFill>
                  <a:srgbClr val="404040"/>
                </a:solidFill>
              </a:rPr>
              <a:t>và </a:t>
            </a:r>
            <a:r>
              <a:rPr spc="-5" dirty="0">
                <a:solidFill>
                  <a:srgbClr val="404040"/>
                </a:solidFill>
              </a:rPr>
              <a:t>Xác </a:t>
            </a:r>
            <a:r>
              <a:rPr dirty="0">
                <a:solidFill>
                  <a:srgbClr val="404040"/>
                </a:solidFill>
              </a:rPr>
              <a:t>suất: </a:t>
            </a:r>
            <a:r>
              <a:rPr spc="-5" dirty="0">
                <a:solidFill>
                  <a:srgbClr val="404040"/>
                </a:solidFill>
              </a:rPr>
              <a:t>Hoàn thiện </a:t>
            </a:r>
            <a:r>
              <a:rPr dirty="0">
                <a:solidFill>
                  <a:srgbClr val="404040"/>
                </a:solidFill>
              </a:rPr>
              <a:t>khả năng thu  thập, phân </a:t>
            </a:r>
            <a:r>
              <a:rPr spc="-5" dirty="0">
                <a:solidFill>
                  <a:srgbClr val="404040"/>
                </a:solidFill>
              </a:rPr>
              <a:t>loại, </a:t>
            </a:r>
            <a:r>
              <a:rPr dirty="0">
                <a:solidFill>
                  <a:srgbClr val="404040"/>
                </a:solidFill>
              </a:rPr>
              <a:t>biểu diễn, xử </a:t>
            </a:r>
            <a:r>
              <a:rPr spc="-5" dirty="0">
                <a:solidFill>
                  <a:srgbClr val="404040"/>
                </a:solidFill>
              </a:rPr>
              <a:t>lí </a:t>
            </a:r>
            <a:r>
              <a:rPr dirty="0">
                <a:solidFill>
                  <a:srgbClr val="404040"/>
                </a:solidFill>
              </a:rPr>
              <a:t>dữ </a:t>
            </a:r>
            <a:r>
              <a:rPr spc="-5" dirty="0">
                <a:solidFill>
                  <a:srgbClr val="404040"/>
                </a:solidFill>
              </a:rPr>
              <a:t>liệu </a:t>
            </a:r>
            <a:r>
              <a:rPr dirty="0">
                <a:solidFill>
                  <a:srgbClr val="404040"/>
                </a:solidFill>
              </a:rPr>
              <a:t>thống </a:t>
            </a:r>
            <a:r>
              <a:rPr spc="-5" dirty="0">
                <a:solidFill>
                  <a:srgbClr val="404040"/>
                </a:solidFill>
              </a:rPr>
              <a:t>kê; </a:t>
            </a:r>
            <a:r>
              <a:rPr dirty="0">
                <a:solidFill>
                  <a:srgbClr val="404040"/>
                </a:solidFill>
              </a:rPr>
              <a:t>sử  dụng </a:t>
            </a:r>
            <a:r>
              <a:rPr spc="-5" dirty="0">
                <a:solidFill>
                  <a:srgbClr val="404040"/>
                </a:solidFill>
              </a:rPr>
              <a:t>các </a:t>
            </a:r>
            <a:r>
              <a:rPr dirty="0">
                <a:solidFill>
                  <a:srgbClr val="404040"/>
                </a:solidFill>
              </a:rPr>
              <a:t>công </a:t>
            </a:r>
            <a:r>
              <a:rPr spc="-5" dirty="0">
                <a:solidFill>
                  <a:srgbClr val="404040"/>
                </a:solidFill>
              </a:rPr>
              <a:t>cụ </a:t>
            </a:r>
            <a:r>
              <a:rPr dirty="0">
                <a:solidFill>
                  <a:srgbClr val="404040"/>
                </a:solidFill>
              </a:rPr>
              <a:t>phân </a:t>
            </a:r>
            <a:r>
              <a:rPr spc="-5" dirty="0">
                <a:solidFill>
                  <a:srgbClr val="404040"/>
                </a:solidFill>
              </a:rPr>
              <a:t>tích </a:t>
            </a:r>
            <a:r>
              <a:rPr dirty="0">
                <a:solidFill>
                  <a:srgbClr val="404040"/>
                </a:solidFill>
              </a:rPr>
              <a:t>dữ liệu thống kê thông  </a:t>
            </a:r>
            <a:r>
              <a:rPr spc="-5" dirty="0">
                <a:solidFill>
                  <a:srgbClr val="404040"/>
                </a:solidFill>
              </a:rPr>
              <a:t>qua các </a:t>
            </a:r>
            <a:r>
              <a:rPr dirty="0">
                <a:solidFill>
                  <a:srgbClr val="404040"/>
                </a:solidFill>
              </a:rPr>
              <a:t>số đặc trưng; nhận biết các </a:t>
            </a:r>
            <a:r>
              <a:rPr spc="-5" dirty="0">
                <a:solidFill>
                  <a:srgbClr val="404040"/>
                </a:solidFill>
              </a:rPr>
              <a:t>mô </a:t>
            </a:r>
            <a:r>
              <a:rPr dirty="0">
                <a:solidFill>
                  <a:srgbClr val="404040"/>
                </a:solidFill>
              </a:rPr>
              <a:t>hình ngẫu  </a:t>
            </a:r>
            <a:r>
              <a:rPr spc="-5" dirty="0">
                <a:solidFill>
                  <a:srgbClr val="404040"/>
                </a:solidFill>
              </a:rPr>
              <a:t>nhiên.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662176" y="4426966"/>
            <a:ext cx="9780270" cy="1671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 algn="just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solidFill>
                  <a:srgbClr val="404040"/>
                </a:solidFill>
                <a:latin typeface="Times New Roman"/>
                <a:cs typeface="Times New Roman"/>
              </a:rPr>
              <a:t>d) Giúp học sinh </a:t>
            </a:r>
            <a:r>
              <a:rPr sz="3600" spc="-5" dirty="0">
                <a:solidFill>
                  <a:srgbClr val="404040"/>
                </a:solidFill>
                <a:latin typeface="Times New Roman"/>
                <a:cs typeface="Times New Roman"/>
              </a:rPr>
              <a:t>có </a:t>
            </a:r>
            <a:r>
              <a:rPr sz="3600" dirty="0">
                <a:solidFill>
                  <a:srgbClr val="404040"/>
                </a:solidFill>
                <a:latin typeface="Times New Roman"/>
                <a:cs typeface="Times New Roman"/>
              </a:rPr>
              <a:t>những hiểu biết tương đối tổng  quát về </a:t>
            </a:r>
            <a:r>
              <a:rPr sz="3600" spc="-5" dirty="0">
                <a:solidFill>
                  <a:srgbClr val="404040"/>
                </a:solidFill>
                <a:latin typeface="Times New Roman"/>
                <a:cs typeface="Times New Roman"/>
              </a:rPr>
              <a:t>các </a:t>
            </a:r>
            <a:r>
              <a:rPr sz="3600" dirty="0">
                <a:solidFill>
                  <a:srgbClr val="404040"/>
                </a:solidFill>
                <a:latin typeface="Times New Roman"/>
                <a:cs typeface="Times New Roman"/>
              </a:rPr>
              <a:t>ngành </a:t>
            </a:r>
            <a:r>
              <a:rPr sz="3600" spc="-5" dirty="0">
                <a:solidFill>
                  <a:srgbClr val="404040"/>
                </a:solidFill>
                <a:latin typeface="Times New Roman"/>
                <a:cs typeface="Times New Roman"/>
              </a:rPr>
              <a:t>nghề </a:t>
            </a:r>
            <a:r>
              <a:rPr sz="3600" dirty="0">
                <a:solidFill>
                  <a:srgbClr val="404040"/>
                </a:solidFill>
                <a:latin typeface="Times New Roman"/>
                <a:cs typeface="Times New Roman"/>
              </a:rPr>
              <a:t>làm </a:t>
            </a:r>
            <a:r>
              <a:rPr sz="3600" spc="-5" dirty="0">
                <a:solidFill>
                  <a:srgbClr val="404040"/>
                </a:solidFill>
                <a:latin typeface="Times New Roman"/>
                <a:cs typeface="Times New Roman"/>
              </a:rPr>
              <a:t>cơ </a:t>
            </a:r>
            <a:r>
              <a:rPr sz="3600" dirty="0">
                <a:solidFill>
                  <a:srgbClr val="404040"/>
                </a:solidFill>
                <a:latin typeface="Times New Roman"/>
                <a:cs typeface="Times New Roman"/>
              </a:rPr>
              <a:t>sở cho định hướng  nghề nghiệp </a:t>
            </a:r>
            <a:r>
              <a:rPr sz="3600" spc="-5" dirty="0">
                <a:solidFill>
                  <a:srgbClr val="404040"/>
                </a:solidFill>
                <a:latin typeface="Times New Roman"/>
                <a:cs typeface="Times New Roman"/>
              </a:rPr>
              <a:t>sau trung </a:t>
            </a:r>
            <a:r>
              <a:rPr sz="3600" dirty="0">
                <a:solidFill>
                  <a:srgbClr val="404040"/>
                </a:solidFill>
                <a:latin typeface="Times New Roman"/>
                <a:cs typeface="Times New Roman"/>
              </a:rPr>
              <a:t>học phổ</a:t>
            </a:r>
            <a:r>
              <a:rPr sz="3600" spc="10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3600" spc="-5" dirty="0">
                <a:solidFill>
                  <a:srgbClr val="404040"/>
                </a:solidFill>
                <a:latin typeface="Times New Roman"/>
                <a:cs typeface="Times New Roman"/>
              </a:rPr>
              <a:t>thông.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584197" y="457962"/>
            <a:ext cx="10339070" cy="661078"/>
          </a:xfrm>
          <a:prstGeom prst="rect">
            <a:avLst/>
          </a:prstGeom>
          <a:solidFill>
            <a:srgbClr val="FFFFFF"/>
          </a:solidFill>
          <a:ln w="25907">
            <a:solidFill>
              <a:srgbClr val="385D89"/>
            </a:solidFill>
          </a:ln>
        </p:spPr>
        <p:txBody>
          <a:bodyPr vert="horz" wrap="square" lIns="0" tIns="167005" rIns="0" bIns="0" rtlCol="0">
            <a:spAutoFit/>
          </a:bodyPr>
          <a:lstStyle/>
          <a:p>
            <a:pPr marL="459105">
              <a:lnSpc>
                <a:spcPct val="100000"/>
              </a:lnSpc>
              <a:spcBef>
                <a:spcPts val="1315"/>
              </a:spcBef>
            </a:pPr>
            <a:r>
              <a:rPr sz="3200" b="1" spc="-40" dirty="0">
                <a:solidFill>
                  <a:srgbClr val="00AFEF"/>
                </a:solidFill>
                <a:latin typeface="Arial"/>
                <a:cs typeface="Arial"/>
              </a:rPr>
              <a:t>II. </a:t>
            </a:r>
            <a:r>
              <a:rPr sz="3200" b="1" spc="-240" dirty="0">
                <a:solidFill>
                  <a:srgbClr val="00AFEF"/>
                </a:solidFill>
                <a:latin typeface="Arial"/>
                <a:cs typeface="Arial"/>
              </a:rPr>
              <a:t>MỤC </a:t>
            </a:r>
            <a:r>
              <a:rPr sz="3200" b="1" spc="-305" dirty="0">
                <a:solidFill>
                  <a:srgbClr val="00AFEF"/>
                </a:solidFill>
                <a:latin typeface="Arial"/>
                <a:cs typeface="Arial"/>
              </a:rPr>
              <a:t>TIÊU </a:t>
            </a:r>
            <a:r>
              <a:rPr sz="3200" b="1" spc="-409">
                <a:solidFill>
                  <a:srgbClr val="00AFEF"/>
                </a:solidFill>
                <a:latin typeface="Arial"/>
                <a:cs typeface="Arial"/>
              </a:rPr>
              <a:t>CỦA </a:t>
            </a:r>
            <a:r>
              <a:rPr sz="3200" b="1" spc="-500" smtClean="0">
                <a:solidFill>
                  <a:srgbClr val="00AFEF"/>
                </a:solidFill>
                <a:latin typeface="Arial"/>
                <a:cs typeface="Arial"/>
              </a:rPr>
              <a:t>CT</a:t>
            </a:r>
            <a:r>
              <a:rPr lang="en-US" sz="3200" b="1" spc="-50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50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135" dirty="0">
                <a:solidFill>
                  <a:srgbClr val="00AFEF"/>
                </a:solidFill>
                <a:latin typeface="Arial"/>
                <a:cs typeface="Arial"/>
              </a:rPr>
              <a:t>MÔN</a:t>
            </a:r>
            <a:r>
              <a:rPr sz="3200" b="1" spc="-375" dirty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320" dirty="0">
                <a:solidFill>
                  <a:srgbClr val="00AFEF"/>
                </a:solidFill>
                <a:latin typeface="Arial"/>
                <a:cs typeface="Arial"/>
              </a:rPr>
              <a:t>TOÁN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23850" y="457962"/>
            <a:ext cx="1260475" cy="6131560"/>
          </a:xfrm>
          <a:custGeom>
            <a:avLst/>
            <a:gdLst/>
            <a:ahLst/>
            <a:cxnLst/>
            <a:rect l="l" t="t" r="r" b="b"/>
            <a:pathLst>
              <a:path w="1260475" h="6131559">
                <a:moveTo>
                  <a:pt x="0" y="210058"/>
                </a:moveTo>
                <a:lnTo>
                  <a:pt x="5547" y="161912"/>
                </a:lnTo>
                <a:lnTo>
                  <a:pt x="21350" y="117706"/>
                </a:lnTo>
                <a:lnTo>
                  <a:pt x="46146" y="78702"/>
                </a:lnTo>
                <a:lnTo>
                  <a:pt x="78676" y="46166"/>
                </a:lnTo>
                <a:lnTo>
                  <a:pt x="117678" y="21361"/>
                </a:lnTo>
                <a:lnTo>
                  <a:pt x="161892" y="5550"/>
                </a:lnTo>
                <a:lnTo>
                  <a:pt x="210058" y="0"/>
                </a:lnTo>
                <a:lnTo>
                  <a:pt x="1050290" y="0"/>
                </a:lnTo>
                <a:lnTo>
                  <a:pt x="1098435" y="5550"/>
                </a:lnTo>
                <a:lnTo>
                  <a:pt x="1142641" y="21361"/>
                </a:lnTo>
                <a:lnTo>
                  <a:pt x="1181645" y="46166"/>
                </a:lnTo>
                <a:lnTo>
                  <a:pt x="1214181" y="78702"/>
                </a:lnTo>
                <a:lnTo>
                  <a:pt x="1238986" y="117706"/>
                </a:lnTo>
                <a:lnTo>
                  <a:pt x="1254797" y="161912"/>
                </a:lnTo>
                <a:lnTo>
                  <a:pt x="1260348" y="210058"/>
                </a:lnTo>
                <a:lnTo>
                  <a:pt x="1260348" y="5920994"/>
                </a:lnTo>
                <a:lnTo>
                  <a:pt x="1254797" y="5969159"/>
                </a:lnTo>
                <a:lnTo>
                  <a:pt x="1238986" y="6013373"/>
                </a:lnTo>
                <a:lnTo>
                  <a:pt x="1214181" y="6052375"/>
                </a:lnTo>
                <a:lnTo>
                  <a:pt x="1181645" y="6084905"/>
                </a:lnTo>
                <a:lnTo>
                  <a:pt x="1142641" y="6109701"/>
                </a:lnTo>
                <a:lnTo>
                  <a:pt x="1098435" y="6125504"/>
                </a:lnTo>
                <a:lnTo>
                  <a:pt x="1050290" y="6131052"/>
                </a:lnTo>
                <a:lnTo>
                  <a:pt x="210058" y="6131052"/>
                </a:lnTo>
                <a:lnTo>
                  <a:pt x="161892" y="6125504"/>
                </a:lnTo>
                <a:lnTo>
                  <a:pt x="117678" y="6109701"/>
                </a:lnTo>
                <a:lnTo>
                  <a:pt x="78676" y="6084905"/>
                </a:lnTo>
                <a:lnTo>
                  <a:pt x="46146" y="6052375"/>
                </a:lnTo>
                <a:lnTo>
                  <a:pt x="21350" y="6013373"/>
                </a:lnTo>
                <a:lnTo>
                  <a:pt x="5547" y="5969159"/>
                </a:lnTo>
                <a:lnTo>
                  <a:pt x="0" y="5920994"/>
                </a:lnTo>
                <a:lnTo>
                  <a:pt x="0" y="210058"/>
                </a:lnTo>
                <a:close/>
              </a:path>
            </a:pathLst>
          </a:custGeom>
          <a:ln w="25908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544779" y="1958086"/>
            <a:ext cx="81661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dirty="0">
                <a:latin typeface="Times New Roman"/>
                <a:cs typeface="Times New Roman"/>
              </a:rPr>
              <a:t>Mục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13359" y="2933445"/>
            <a:ext cx="68135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dirty="0">
                <a:latin typeface="Times New Roman"/>
                <a:cs typeface="Times New Roman"/>
              </a:rPr>
              <a:t>tiêu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34695" y="3909186"/>
            <a:ext cx="63817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spc="5" dirty="0">
                <a:latin typeface="Times New Roman"/>
                <a:cs typeface="Times New Roman"/>
              </a:rPr>
              <a:t>cấp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85978" y="4884242"/>
            <a:ext cx="113411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dirty="0">
                <a:latin typeface="Times New Roman"/>
                <a:cs typeface="Times New Roman"/>
              </a:rPr>
              <a:t>THPT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14756"/>
            <a:ext cx="1592580" cy="508000"/>
          </a:xfrm>
          <a:custGeom>
            <a:avLst/>
            <a:gdLst/>
            <a:ahLst/>
            <a:cxnLst/>
            <a:rect l="l" t="t" r="r" b="b"/>
            <a:pathLst>
              <a:path w="1592580" h="508000">
                <a:moveTo>
                  <a:pt x="0" y="0"/>
                </a:moveTo>
                <a:lnTo>
                  <a:pt x="0" y="503948"/>
                </a:lnTo>
                <a:lnTo>
                  <a:pt x="1245844" y="507491"/>
                </a:lnTo>
                <a:lnTo>
                  <a:pt x="1346200" y="507491"/>
                </a:lnTo>
                <a:lnTo>
                  <a:pt x="1350899" y="502665"/>
                </a:lnTo>
                <a:lnTo>
                  <a:pt x="1352423" y="501141"/>
                </a:lnTo>
                <a:lnTo>
                  <a:pt x="1354328" y="499617"/>
                </a:lnTo>
                <a:lnTo>
                  <a:pt x="1355852" y="497966"/>
                </a:lnTo>
                <a:lnTo>
                  <a:pt x="1584960" y="268858"/>
                </a:lnTo>
                <a:lnTo>
                  <a:pt x="1590246" y="261714"/>
                </a:lnTo>
                <a:lnTo>
                  <a:pt x="1592008" y="254571"/>
                </a:lnTo>
                <a:lnTo>
                  <a:pt x="1590246" y="247427"/>
                </a:lnTo>
                <a:lnTo>
                  <a:pt x="1584960" y="240283"/>
                </a:lnTo>
                <a:lnTo>
                  <a:pt x="1355852" y="11302"/>
                </a:lnTo>
                <a:lnTo>
                  <a:pt x="1350899" y="11302"/>
                </a:lnTo>
                <a:lnTo>
                  <a:pt x="1350899" y="6476"/>
                </a:lnTo>
                <a:lnTo>
                  <a:pt x="1346200" y="6476"/>
                </a:lnTo>
                <a:lnTo>
                  <a:pt x="1341374" y="1777"/>
                </a:lnTo>
                <a:lnTo>
                  <a:pt x="1245844" y="1777"/>
                </a:lnTo>
                <a:lnTo>
                  <a:pt x="0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577840" y="1805939"/>
            <a:ext cx="5269992" cy="44317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94359" y="1092708"/>
            <a:ext cx="1107186" cy="113004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09600" y="1523"/>
            <a:ext cx="1078992" cy="110185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591055" y="245376"/>
            <a:ext cx="9977628" cy="116737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415539" y="286511"/>
            <a:ext cx="8412479" cy="120243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635251" y="263652"/>
            <a:ext cx="9893935" cy="1083945"/>
          </a:xfrm>
          <a:prstGeom prst="rect">
            <a:avLst/>
          </a:prstGeom>
          <a:solidFill>
            <a:srgbClr val="073A22"/>
          </a:solidFill>
          <a:ln w="9144">
            <a:solidFill>
              <a:srgbClr val="FFFB00"/>
            </a:solidFill>
          </a:ln>
        </p:spPr>
        <p:txBody>
          <a:bodyPr vert="horz" wrap="square" lIns="0" tIns="48895" rIns="0" bIns="0" rtlCol="0">
            <a:spAutoFit/>
          </a:bodyPr>
          <a:lstStyle/>
          <a:p>
            <a:pPr marL="1003300" marR="996950" indent="203835">
              <a:lnSpc>
                <a:spcPct val="119200"/>
              </a:lnSpc>
              <a:spcBef>
                <a:spcPts val="385"/>
              </a:spcBef>
            </a:pPr>
            <a:r>
              <a:rPr sz="2400" b="1" spc="-5" dirty="0">
                <a:solidFill>
                  <a:srgbClr val="FFFF00"/>
                </a:solidFill>
                <a:latin typeface="Arial"/>
                <a:cs typeface="Arial"/>
              </a:rPr>
              <a:t>HOẠT ĐỘNG 2</a:t>
            </a:r>
            <a:r>
              <a:rPr sz="2650" b="1" spc="-5" dirty="0">
                <a:solidFill>
                  <a:srgbClr val="FFFFFF"/>
                </a:solidFill>
                <a:latin typeface="Arial"/>
                <a:cs typeface="Arial"/>
              </a:rPr>
              <a:t>. </a:t>
            </a:r>
            <a:r>
              <a:rPr sz="2650" b="1" spc="-10" dirty="0">
                <a:solidFill>
                  <a:srgbClr val="FFFFFF"/>
                </a:solidFill>
                <a:latin typeface="Arial"/>
                <a:cs typeface="Arial"/>
              </a:rPr>
              <a:t>TÌM HIỂU </a:t>
            </a: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PHẨM </a:t>
            </a:r>
            <a:r>
              <a:rPr sz="2400" b="1" spc="-60" dirty="0">
                <a:solidFill>
                  <a:srgbClr val="FFFFFF"/>
                </a:solidFill>
                <a:latin typeface="Arial"/>
                <a:cs typeface="Arial"/>
              </a:rPr>
              <a:t>CHẤT, </a:t>
            </a: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NĂNG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LỰC  </a:t>
            </a: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CẦN HÌNH THÀNH CHO HS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QUA </a:t>
            </a: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DẠY HỌC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MÔN</a:t>
            </a:r>
            <a:r>
              <a:rPr sz="2400" b="1" spc="-1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15" dirty="0">
                <a:solidFill>
                  <a:srgbClr val="FFFFFF"/>
                </a:solidFill>
                <a:latin typeface="Arial"/>
                <a:cs typeface="Arial"/>
              </a:rPr>
              <a:t>TOÁN</a:t>
            </a:r>
            <a:endParaRPr sz="24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560831" y="1533144"/>
            <a:ext cx="6446520" cy="414223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322832" y="1850135"/>
            <a:ext cx="4160520" cy="245211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04803" y="1559748"/>
            <a:ext cx="6028934" cy="341344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795389" y="5438394"/>
            <a:ext cx="171830" cy="17179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236842" y="4999482"/>
            <a:ext cx="343662" cy="343534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04803" y="1552631"/>
            <a:ext cx="6029325" cy="3093720"/>
          </a:xfrm>
          <a:custGeom>
            <a:avLst/>
            <a:gdLst/>
            <a:ahLst/>
            <a:cxnLst/>
            <a:rect l="l" t="t" r="r" b="b"/>
            <a:pathLst>
              <a:path w="6029325" h="3093720">
                <a:moveTo>
                  <a:pt x="548381" y="1018229"/>
                </a:moveTo>
                <a:lnTo>
                  <a:pt x="542356" y="978368"/>
                </a:lnTo>
                <a:lnTo>
                  <a:pt x="539793" y="938817"/>
                </a:lnTo>
                <a:lnTo>
                  <a:pt x="540606" y="899655"/>
                </a:lnTo>
                <a:lnTo>
                  <a:pt x="544712" y="860958"/>
                </a:lnTo>
                <a:lnTo>
                  <a:pt x="552027" y="822804"/>
                </a:lnTo>
                <a:lnTo>
                  <a:pt x="562466" y="785271"/>
                </a:lnTo>
                <a:lnTo>
                  <a:pt x="575945" y="748437"/>
                </a:lnTo>
                <a:lnTo>
                  <a:pt x="592379" y="712378"/>
                </a:lnTo>
                <a:lnTo>
                  <a:pt x="611686" y="677173"/>
                </a:lnTo>
                <a:lnTo>
                  <a:pt x="633779" y="642899"/>
                </a:lnTo>
                <a:lnTo>
                  <a:pt x="658576" y="609633"/>
                </a:lnTo>
                <a:lnTo>
                  <a:pt x="685991" y="577454"/>
                </a:lnTo>
                <a:lnTo>
                  <a:pt x="715940" y="546438"/>
                </a:lnTo>
                <a:lnTo>
                  <a:pt x="748340" y="516663"/>
                </a:lnTo>
                <a:lnTo>
                  <a:pt x="783106" y="488207"/>
                </a:lnTo>
                <a:lnTo>
                  <a:pt x="820153" y="461148"/>
                </a:lnTo>
                <a:lnTo>
                  <a:pt x="859398" y="435561"/>
                </a:lnTo>
                <a:lnTo>
                  <a:pt x="900756" y="411527"/>
                </a:lnTo>
                <a:lnTo>
                  <a:pt x="944144" y="389121"/>
                </a:lnTo>
                <a:lnTo>
                  <a:pt x="989475" y="368422"/>
                </a:lnTo>
                <a:lnTo>
                  <a:pt x="1036667" y="349506"/>
                </a:lnTo>
                <a:lnTo>
                  <a:pt x="1085636" y="332452"/>
                </a:lnTo>
                <a:lnTo>
                  <a:pt x="1136296" y="317337"/>
                </a:lnTo>
                <a:lnTo>
                  <a:pt x="1188564" y="304239"/>
                </a:lnTo>
                <a:lnTo>
                  <a:pt x="1242355" y="293235"/>
                </a:lnTo>
                <a:lnTo>
                  <a:pt x="1297586" y="284403"/>
                </a:lnTo>
                <a:lnTo>
                  <a:pt x="1354171" y="277819"/>
                </a:lnTo>
                <a:lnTo>
                  <a:pt x="1406420" y="273866"/>
                </a:lnTo>
                <a:lnTo>
                  <a:pt x="1458694" y="271965"/>
                </a:lnTo>
                <a:lnTo>
                  <a:pt x="1510875" y="272098"/>
                </a:lnTo>
                <a:lnTo>
                  <a:pt x="1562846" y="274249"/>
                </a:lnTo>
                <a:lnTo>
                  <a:pt x="1614489" y="278400"/>
                </a:lnTo>
                <a:lnTo>
                  <a:pt x="1665686" y="284534"/>
                </a:lnTo>
                <a:lnTo>
                  <a:pt x="1716320" y="292634"/>
                </a:lnTo>
                <a:lnTo>
                  <a:pt x="1766272" y="302683"/>
                </a:lnTo>
                <a:lnTo>
                  <a:pt x="1815425" y="314663"/>
                </a:lnTo>
                <a:lnTo>
                  <a:pt x="1863661" y="328558"/>
                </a:lnTo>
                <a:lnTo>
                  <a:pt x="1910863" y="344349"/>
                </a:lnTo>
                <a:lnTo>
                  <a:pt x="1956913" y="362020"/>
                </a:lnTo>
                <a:lnTo>
                  <a:pt x="1983458" y="329821"/>
                </a:lnTo>
                <a:lnTo>
                  <a:pt x="2012754" y="299444"/>
                </a:lnTo>
                <a:lnTo>
                  <a:pt x="2044631" y="270923"/>
                </a:lnTo>
                <a:lnTo>
                  <a:pt x="2078919" y="244297"/>
                </a:lnTo>
                <a:lnTo>
                  <a:pt x="2115446" y="219601"/>
                </a:lnTo>
                <a:lnTo>
                  <a:pt x="2154044" y="196871"/>
                </a:lnTo>
                <a:lnTo>
                  <a:pt x="2194542" y="176145"/>
                </a:lnTo>
                <a:lnTo>
                  <a:pt x="2236770" y="157458"/>
                </a:lnTo>
                <a:lnTo>
                  <a:pt x="2280557" y="140847"/>
                </a:lnTo>
                <a:lnTo>
                  <a:pt x="2325733" y="126348"/>
                </a:lnTo>
                <a:lnTo>
                  <a:pt x="2372128" y="113998"/>
                </a:lnTo>
                <a:lnTo>
                  <a:pt x="2419572" y="103832"/>
                </a:lnTo>
                <a:lnTo>
                  <a:pt x="2467895" y="95888"/>
                </a:lnTo>
                <a:lnTo>
                  <a:pt x="2516926" y="90202"/>
                </a:lnTo>
                <a:lnTo>
                  <a:pt x="2566494" y="86810"/>
                </a:lnTo>
                <a:lnTo>
                  <a:pt x="2616431" y="85748"/>
                </a:lnTo>
                <a:lnTo>
                  <a:pt x="2666566" y="87053"/>
                </a:lnTo>
                <a:lnTo>
                  <a:pt x="2716728" y="90762"/>
                </a:lnTo>
                <a:lnTo>
                  <a:pt x="2766747" y="96910"/>
                </a:lnTo>
                <a:lnTo>
                  <a:pt x="2816453" y="105535"/>
                </a:lnTo>
                <a:lnTo>
                  <a:pt x="2865676" y="116672"/>
                </a:lnTo>
                <a:lnTo>
                  <a:pt x="2914245" y="130357"/>
                </a:lnTo>
                <a:lnTo>
                  <a:pt x="2961991" y="146628"/>
                </a:lnTo>
                <a:lnTo>
                  <a:pt x="3008534" y="165498"/>
                </a:lnTo>
                <a:lnTo>
                  <a:pt x="3052971" y="186617"/>
                </a:lnTo>
                <a:lnTo>
                  <a:pt x="3095097" y="209904"/>
                </a:lnTo>
                <a:lnTo>
                  <a:pt x="3134711" y="235274"/>
                </a:lnTo>
                <a:lnTo>
                  <a:pt x="3160142" y="203115"/>
                </a:lnTo>
                <a:lnTo>
                  <a:pt x="3188908" y="173090"/>
                </a:lnTo>
                <a:lnTo>
                  <a:pt x="3220765" y="145256"/>
                </a:lnTo>
                <a:lnTo>
                  <a:pt x="3255466" y="119671"/>
                </a:lnTo>
                <a:lnTo>
                  <a:pt x="3292767" y="96391"/>
                </a:lnTo>
                <a:lnTo>
                  <a:pt x="3332424" y="75474"/>
                </a:lnTo>
                <a:lnTo>
                  <a:pt x="3374190" y="56976"/>
                </a:lnTo>
                <a:lnTo>
                  <a:pt x="3417822" y="40955"/>
                </a:lnTo>
                <a:lnTo>
                  <a:pt x="3463074" y="27468"/>
                </a:lnTo>
                <a:lnTo>
                  <a:pt x="3509701" y="16571"/>
                </a:lnTo>
                <a:lnTo>
                  <a:pt x="3557459" y="8323"/>
                </a:lnTo>
                <a:lnTo>
                  <a:pt x="3606102" y="2780"/>
                </a:lnTo>
                <a:lnTo>
                  <a:pt x="3655385" y="0"/>
                </a:lnTo>
                <a:lnTo>
                  <a:pt x="3705063" y="38"/>
                </a:lnTo>
                <a:lnTo>
                  <a:pt x="3754892" y="2953"/>
                </a:lnTo>
                <a:lnTo>
                  <a:pt x="3804627" y="8802"/>
                </a:lnTo>
                <a:lnTo>
                  <a:pt x="3854021" y="17641"/>
                </a:lnTo>
                <a:lnTo>
                  <a:pt x="3902832" y="29528"/>
                </a:lnTo>
                <a:lnTo>
                  <a:pt x="3950813" y="44520"/>
                </a:lnTo>
                <a:lnTo>
                  <a:pt x="3999413" y="63436"/>
                </a:lnTo>
                <a:lnTo>
                  <a:pt x="4045209" y="85327"/>
                </a:lnTo>
                <a:lnTo>
                  <a:pt x="4087927" y="110028"/>
                </a:lnTo>
                <a:lnTo>
                  <a:pt x="4127292" y="137375"/>
                </a:lnTo>
                <a:lnTo>
                  <a:pt x="4163030" y="167202"/>
                </a:lnTo>
                <a:lnTo>
                  <a:pt x="4198783" y="139979"/>
                </a:lnTo>
                <a:lnTo>
                  <a:pt x="4236848" y="115140"/>
                </a:lnTo>
                <a:lnTo>
                  <a:pt x="4277013" y="92697"/>
                </a:lnTo>
                <a:lnTo>
                  <a:pt x="4319065" y="72664"/>
                </a:lnTo>
                <a:lnTo>
                  <a:pt x="4362794" y="55051"/>
                </a:lnTo>
                <a:lnTo>
                  <a:pt x="4407986" y="39871"/>
                </a:lnTo>
                <a:lnTo>
                  <a:pt x="4454429" y="27135"/>
                </a:lnTo>
                <a:lnTo>
                  <a:pt x="4501911" y="16857"/>
                </a:lnTo>
                <a:lnTo>
                  <a:pt x="4550220" y="9048"/>
                </a:lnTo>
                <a:lnTo>
                  <a:pt x="4599144" y="3721"/>
                </a:lnTo>
                <a:lnTo>
                  <a:pt x="4648470" y="886"/>
                </a:lnTo>
                <a:lnTo>
                  <a:pt x="4697987" y="558"/>
                </a:lnTo>
                <a:lnTo>
                  <a:pt x="4747481" y="2746"/>
                </a:lnTo>
                <a:lnTo>
                  <a:pt x="4796741" y="7465"/>
                </a:lnTo>
                <a:lnTo>
                  <a:pt x="4845555" y="14725"/>
                </a:lnTo>
                <a:lnTo>
                  <a:pt x="4893710" y="24538"/>
                </a:lnTo>
                <a:lnTo>
                  <a:pt x="4940995" y="36918"/>
                </a:lnTo>
                <a:lnTo>
                  <a:pt x="4987196" y="51876"/>
                </a:lnTo>
                <a:lnTo>
                  <a:pt x="5032103" y="69424"/>
                </a:lnTo>
                <a:lnTo>
                  <a:pt x="5075502" y="89574"/>
                </a:lnTo>
                <a:lnTo>
                  <a:pt x="5117181" y="112338"/>
                </a:lnTo>
                <a:lnTo>
                  <a:pt x="5166126" y="144309"/>
                </a:lnTo>
                <a:lnTo>
                  <a:pt x="5210040" y="179280"/>
                </a:lnTo>
                <a:lnTo>
                  <a:pt x="5248679" y="216958"/>
                </a:lnTo>
                <a:lnTo>
                  <a:pt x="5281803" y="257046"/>
                </a:lnTo>
                <a:lnTo>
                  <a:pt x="5309168" y="299249"/>
                </a:lnTo>
                <a:lnTo>
                  <a:pt x="5330532" y="343271"/>
                </a:lnTo>
                <a:lnTo>
                  <a:pt x="5345654" y="388817"/>
                </a:lnTo>
                <a:lnTo>
                  <a:pt x="5401117" y="401004"/>
                </a:lnTo>
                <a:lnTo>
                  <a:pt x="5454254" y="415915"/>
                </a:lnTo>
                <a:lnTo>
                  <a:pt x="5504950" y="433408"/>
                </a:lnTo>
                <a:lnTo>
                  <a:pt x="5553087" y="453342"/>
                </a:lnTo>
                <a:lnTo>
                  <a:pt x="5598550" y="475573"/>
                </a:lnTo>
                <a:lnTo>
                  <a:pt x="5641223" y="499961"/>
                </a:lnTo>
                <a:lnTo>
                  <a:pt x="5680990" y="526363"/>
                </a:lnTo>
                <a:lnTo>
                  <a:pt x="5717735" y="554637"/>
                </a:lnTo>
                <a:lnTo>
                  <a:pt x="5751342" y="584640"/>
                </a:lnTo>
                <a:lnTo>
                  <a:pt x="5781695" y="616231"/>
                </a:lnTo>
                <a:lnTo>
                  <a:pt x="5808678" y="649268"/>
                </a:lnTo>
                <a:lnTo>
                  <a:pt x="5832174" y="683608"/>
                </a:lnTo>
                <a:lnTo>
                  <a:pt x="5852069" y="719110"/>
                </a:lnTo>
                <a:lnTo>
                  <a:pt x="5868245" y="755631"/>
                </a:lnTo>
                <a:lnTo>
                  <a:pt x="5880587" y="793029"/>
                </a:lnTo>
                <a:lnTo>
                  <a:pt x="5888979" y="831162"/>
                </a:lnTo>
                <a:lnTo>
                  <a:pt x="5893304" y="869889"/>
                </a:lnTo>
                <a:lnTo>
                  <a:pt x="5893448" y="909066"/>
                </a:lnTo>
                <a:lnTo>
                  <a:pt x="5889293" y="948552"/>
                </a:lnTo>
                <a:lnTo>
                  <a:pt x="5880723" y="988204"/>
                </a:lnTo>
                <a:lnTo>
                  <a:pt x="5867624" y="1027881"/>
                </a:lnTo>
                <a:lnTo>
                  <a:pt x="5843353" y="1079423"/>
                </a:lnTo>
                <a:lnTo>
                  <a:pt x="5833588" y="1096207"/>
                </a:lnTo>
                <a:lnTo>
                  <a:pt x="5868486" y="1130098"/>
                </a:lnTo>
                <a:lnTo>
                  <a:pt x="5899895" y="1164992"/>
                </a:lnTo>
                <a:lnTo>
                  <a:pt x="5927836" y="1200782"/>
                </a:lnTo>
                <a:lnTo>
                  <a:pt x="5952329" y="1237359"/>
                </a:lnTo>
                <a:lnTo>
                  <a:pt x="5973394" y="1274615"/>
                </a:lnTo>
                <a:lnTo>
                  <a:pt x="5991051" y="1312441"/>
                </a:lnTo>
                <a:lnTo>
                  <a:pt x="6005321" y="1350729"/>
                </a:lnTo>
                <a:lnTo>
                  <a:pt x="6016224" y="1389370"/>
                </a:lnTo>
                <a:lnTo>
                  <a:pt x="6023781" y="1428256"/>
                </a:lnTo>
                <a:lnTo>
                  <a:pt x="6028011" y="1467278"/>
                </a:lnTo>
                <a:lnTo>
                  <a:pt x="6028934" y="1506328"/>
                </a:lnTo>
                <a:lnTo>
                  <a:pt x="6026572" y="1545298"/>
                </a:lnTo>
                <a:lnTo>
                  <a:pt x="6020945" y="1584078"/>
                </a:lnTo>
                <a:lnTo>
                  <a:pt x="6012072" y="1622560"/>
                </a:lnTo>
                <a:lnTo>
                  <a:pt x="5999974" y="1660637"/>
                </a:lnTo>
                <a:lnTo>
                  <a:pt x="5984671" y="1698199"/>
                </a:lnTo>
                <a:lnTo>
                  <a:pt x="5966184" y="1735138"/>
                </a:lnTo>
                <a:lnTo>
                  <a:pt x="5944533" y="1771346"/>
                </a:lnTo>
                <a:lnTo>
                  <a:pt x="5919738" y="1806713"/>
                </a:lnTo>
                <a:lnTo>
                  <a:pt x="5891820" y="1841133"/>
                </a:lnTo>
                <a:lnTo>
                  <a:pt x="5860798" y="1874495"/>
                </a:lnTo>
                <a:lnTo>
                  <a:pt x="5826694" y="1906692"/>
                </a:lnTo>
                <a:lnTo>
                  <a:pt x="5789527" y="1937615"/>
                </a:lnTo>
                <a:lnTo>
                  <a:pt x="5749317" y="1967156"/>
                </a:lnTo>
                <a:lnTo>
                  <a:pt x="5706085" y="1995206"/>
                </a:lnTo>
                <a:lnTo>
                  <a:pt x="5659852" y="2021656"/>
                </a:lnTo>
                <a:lnTo>
                  <a:pt x="5616085" y="2043777"/>
                </a:lnTo>
                <a:lnTo>
                  <a:pt x="5570716" y="2064057"/>
                </a:lnTo>
                <a:lnTo>
                  <a:pt x="5523863" y="2082461"/>
                </a:lnTo>
                <a:lnTo>
                  <a:pt x="5475647" y="2098956"/>
                </a:lnTo>
                <a:lnTo>
                  <a:pt x="5426185" y="2113507"/>
                </a:lnTo>
                <a:lnTo>
                  <a:pt x="5375598" y="2126079"/>
                </a:lnTo>
                <a:lnTo>
                  <a:pt x="5324004" y="2136637"/>
                </a:lnTo>
                <a:lnTo>
                  <a:pt x="5271523" y="2145148"/>
                </a:lnTo>
                <a:lnTo>
                  <a:pt x="5218273" y="2151577"/>
                </a:lnTo>
                <a:lnTo>
                  <a:pt x="5215972" y="2190109"/>
                </a:lnTo>
                <a:lnTo>
                  <a:pt x="5210039" y="2227926"/>
                </a:lnTo>
                <a:lnTo>
                  <a:pt x="5200595" y="2264943"/>
                </a:lnTo>
                <a:lnTo>
                  <a:pt x="5187761" y="2301078"/>
                </a:lnTo>
                <a:lnTo>
                  <a:pt x="5171658" y="2336247"/>
                </a:lnTo>
                <a:lnTo>
                  <a:pt x="5152408" y="2370367"/>
                </a:lnTo>
                <a:lnTo>
                  <a:pt x="5130130" y="2403354"/>
                </a:lnTo>
                <a:lnTo>
                  <a:pt x="5104947" y="2435126"/>
                </a:lnTo>
                <a:lnTo>
                  <a:pt x="5076978" y="2465599"/>
                </a:lnTo>
                <a:lnTo>
                  <a:pt x="5046347" y="2494689"/>
                </a:lnTo>
                <a:lnTo>
                  <a:pt x="5013172" y="2522313"/>
                </a:lnTo>
                <a:lnTo>
                  <a:pt x="4977576" y="2548389"/>
                </a:lnTo>
                <a:lnTo>
                  <a:pt x="4939680" y="2572832"/>
                </a:lnTo>
                <a:lnTo>
                  <a:pt x="4899603" y="2595559"/>
                </a:lnTo>
                <a:lnTo>
                  <a:pt x="4857469" y="2616487"/>
                </a:lnTo>
                <a:lnTo>
                  <a:pt x="4813397" y="2635532"/>
                </a:lnTo>
                <a:lnTo>
                  <a:pt x="4767509" y="2652612"/>
                </a:lnTo>
                <a:lnTo>
                  <a:pt x="4719925" y="2667642"/>
                </a:lnTo>
                <a:lnTo>
                  <a:pt x="4670767" y="2680540"/>
                </a:lnTo>
                <a:lnTo>
                  <a:pt x="4620156" y="2691222"/>
                </a:lnTo>
                <a:lnTo>
                  <a:pt x="4568213" y="2699604"/>
                </a:lnTo>
                <a:lnTo>
                  <a:pt x="4515058" y="2705604"/>
                </a:lnTo>
                <a:lnTo>
                  <a:pt x="4460814" y="2709138"/>
                </a:lnTo>
                <a:lnTo>
                  <a:pt x="4405600" y="2710123"/>
                </a:lnTo>
                <a:lnTo>
                  <a:pt x="4356130" y="2708773"/>
                </a:lnTo>
                <a:lnTo>
                  <a:pt x="4307035" y="2705329"/>
                </a:lnTo>
                <a:lnTo>
                  <a:pt x="4258449" y="2699818"/>
                </a:lnTo>
                <a:lnTo>
                  <a:pt x="4210503" y="2692261"/>
                </a:lnTo>
                <a:lnTo>
                  <a:pt x="4163328" y="2682684"/>
                </a:lnTo>
                <a:lnTo>
                  <a:pt x="4117056" y="2671111"/>
                </a:lnTo>
                <a:lnTo>
                  <a:pt x="4071819" y="2657565"/>
                </a:lnTo>
                <a:lnTo>
                  <a:pt x="4027748" y="2642071"/>
                </a:lnTo>
                <a:lnTo>
                  <a:pt x="3984976" y="2624652"/>
                </a:lnTo>
                <a:lnTo>
                  <a:pt x="3968074" y="2660182"/>
                </a:lnTo>
                <a:lnTo>
                  <a:pt x="3948597" y="2694591"/>
                </a:lnTo>
                <a:lnTo>
                  <a:pt x="3926645" y="2727843"/>
                </a:lnTo>
                <a:lnTo>
                  <a:pt x="3902316" y="2759902"/>
                </a:lnTo>
                <a:lnTo>
                  <a:pt x="3875710" y="2790729"/>
                </a:lnTo>
                <a:lnTo>
                  <a:pt x="3846925" y="2820288"/>
                </a:lnTo>
                <a:lnTo>
                  <a:pt x="3816061" y="2848542"/>
                </a:lnTo>
                <a:lnTo>
                  <a:pt x="3783216" y="2875454"/>
                </a:lnTo>
                <a:lnTo>
                  <a:pt x="3748490" y="2900986"/>
                </a:lnTo>
                <a:lnTo>
                  <a:pt x="3711983" y="2925102"/>
                </a:lnTo>
                <a:lnTo>
                  <a:pt x="3673792" y="2947764"/>
                </a:lnTo>
                <a:lnTo>
                  <a:pt x="3634017" y="2968935"/>
                </a:lnTo>
                <a:lnTo>
                  <a:pt x="3592757" y="2988578"/>
                </a:lnTo>
                <a:lnTo>
                  <a:pt x="3550111" y="3006657"/>
                </a:lnTo>
                <a:lnTo>
                  <a:pt x="3506179" y="3023134"/>
                </a:lnTo>
                <a:lnTo>
                  <a:pt x="3461059" y="3037971"/>
                </a:lnTo>
                <a:lnTo>
                  <a:pt x="3414850" y="3051133"/>
                </a:lnTo>
                <a:lnTo>
                  <a:pt x="3367652" y="3062581"/>
                </a:lnTo>
                <a:lnTo>
                  <a:pt x="3319563" y="3072279"/>
                </a:lnTo>
                <a:lnTo>
                  <a:pt x="3270683" y="3080190"/>
                </a:lnTo>
                <a:lnTo>
                  <a:pt x="3221111" y="3086276"/>
                </a:lnTo>
                <a:lnTo>
                  <a:pt x="3170945" y="3090501"/>
                </a:lnTo>
                <a:lnTo>
                  <a:pt x="3120285" y="3092827"/>
                </a:lnTo>
                <a:lnTo>
                  <a:pt x="3069230" y="3093217"/>
                </a:lnTo>
                <a:lnTo>
                  <a:pt x="3017879" y="3091634"/>
                </a:lnTo>
                <a:lnTo>
                  <a:pt x="2966331" y="3088042"/>
                </a:lnTo>
                <a:lnTo>
                  <a:pt x="2914685" y="3082403"/>
                </a:lnTo>
                <a:lnTo>
                  <a:pt x="2863040" y="3074679"/>
                </a:lnTo>
                <a:lnTo>
                  <a:pt x="2811496" y="3064834"/>
                </a:lnTo>
                <a:lnTo>
                  <a:pt x="2760002" y="3052765"/>
                </a:lnTo>
                <a:lnTo>
                  <a:pt x="2709794" y="3038694"/>
                </a:lnTo>
                <a:lnTo>
                  <a:pt x="2660979" y="3022676"/>
                </a:lnTo>
                <a:lnTo>
                  <a:pt x="2613663" y="3004768"/>
                </a:lnTo>
                <a:lnTo>
                  <a:pt x="2567952" y="2985025"/>
                </a:lnTo>
                <a:lnTo>
                  <a:pt x="2523952" y="2963504"/>
                </a:lnTo>
                <a:lnTo>
                  <a:pt x="2481770" y="2940261"/>
                </a:lnTo>
                <a:lnTo>
                  <a:pt x="2441512" y="2915351"/>
                </a:lnTo>
                <a:lnTo>
                  <a:pt x="2403284" y="2888830"/>
                </a:lnTo>
                <a:lnTo>
                  <a:pt x="2367193" y="2860755"/>
                </a:lnTo>
                <a:lnTo>
                  <a:pt x="2333344" y="2831182"/>
                </a:lnTo>
                <a:lnTo>
                  <a:pt x="2301845" y="2800166"/>
                </a:lnTo>
                <a:lnTo>
                  <a:pt x="2255143" y="2818771"/>
                </a:lnTo>
                <a:lnTo>
                  <a:pt x="2207689" y="2835572"/>
                </a:lnTo>
                <a:lnTo>
                  <a:pt x="2159568" y="2850584"/>
                </a:lnTo>
                <a:lnTo>
                  <a:pt x="2110864" y="2863822"/>
                </a:lnTo>
                <a:lnTo>
                  <a:pt x="2061661" y="2875300"/>
                </a:lnTo>
                <a:lnTo>
                  <a:pt x="2012044" y="2885033"/>
                </a:lnTo>
                <a:lnTo>
                  <a:pt x="1962098" y="2893036"/>
                </a:lnTo>
                <a:lnTo>
                  <a:pt x="1911908" y="2899324"/>
                </a:lnTo>
                <a:lnTo>
                  <a:pt x="1861558" y="2903911"/>
                </a:lnTo>
                <a:lnTo>
                  <a:pt x="1811133" y="2906811"/>
                </a:lnTo>
                <a:lnTo>
                  <a:pt x="1760717" y="2908041"/>
                </a:lnTo>
                <a:lnTo>
                  <a:pt x="1710395" y="2907614"/>
                </a:lnTo>
                <a:lnTo>
                  <a:pt x="1660251" y="2905546"/>
                </a:lnTo>
                <a:lnTo>
                  <a:pt x="1610371" y="2901850"/>
                </a:lnTo>
                <a:lnTo>
                  <a:pt x="1560839" y="2896542"/>
                </a:lnTo>
                <a:lnTo>
                  <a:pt x="1511739" y="2889637"/>
                </a:lnTo>
                <a:lnTo>
                  <a:pt x="1463157" y="2881149"/>
                </a:lnTo>
                <a:lnTo>
                  <a:pt x="1415176" y="2871092"/>
                </a:lnTo>
                <a:lnTo>
                  <a:pt x="1367881" y="2859483"/>
                </a:lnTo>
                <a:lnTo>
                  <a:pt x="1321358" y="2846335"/>
                </a:lnTo>
                <a:lnTo>
                  <a:pt x="1275690" y="2831663"/>
                </a:lnTo>
                <a:lnTo>
                  <a:pt x="1230962" y="2815482"/>
                </a:lnTo>
                <a:lnTo>
                  <a:pt x="1187259" y="2797806"/>
                </a:lnTo>
                <a:lnTo>
                  <a:pt x="1144666" y="2778651"/>
                </a:lnTo>
                <a:lnTo>
                  <a:pt x="1103267" y="2758031"/>
                </a:lnTo>
                <a:lnTo>
                  <a:pt x="1063146" y="2735961"/>
                </a:lnTo>
                <a:lnTo>
                  <a:pt x="1024389" y="2712455"/>
                </a:lnTo>
                <a:lnTo>
                  <a:pt x="987080" y="2687529"/>
                </a:lnTo>
                <a:lnTo>
                  <a:pt x="951303" y="2661196"/>
                </a:lnTo>
                <a:lnTo>
                  <a:pt x="917144" y="2633473"/>
                </a:lnTo>
                <a:lnTo>
                  <a:pt x="884687" y="2604373"/>
                </a:lnTo>
                <a:lnTo>
                  <a:pt x="854016" y="2573911"/>
                </a:lnTo>
                <a:lnTo>
                  <a:pt x="825216" y="2542102"/>
                </a:lnTo>
                <a:lnTo>
                  <a:pt x="813913" y="2528513"/>
                </a:lnTo>
                <a:lnTo>
                  <a:pt x="758685" y="2531294"/>
                </a:lnTo>
                <a:lnTo>
                  <a:pt x="704277" y="2530621"/>
                </a:lnTo>
                <a:lnTo>
                  <a:pt x="650927" y="2526627"/>
                </a:lnTo>
                <a:lnTo>
                  <a:pt x="598872" y="2519441"/>
                </a:lnTo>
                <a:lnTo>
                  <a:pt x="548352" y="2509195"/>
                </a:lnTo>
                <a:lnTo>
                  <a:pt x="499603" y="2496020"/>
                </a:lnTo>
                <a:lnTo>
                  <a:pt x="452864" y="2480047"/>
                </a:lnTo>
                <a:lnTo>
                  <a:pt x="408374" y="2461408"/>
                </a:lnTo>
                <a:lnTo>
                  <a:pt x="366370" y="2440232"/>
                </a:lnTo>
                <a:lnTo>
                  <a:pt x="327090" y="2416652"/>
                </a:lnTo>
                <a:lnTo>
                  <a:pt x="290772" y="2390798"/>
                </a:lnTo>
                <a:lnTo>
                  <a:pt x="257655" y="2362802"/>
                </a:lnTo>
                <a:lnTo>
                  <a:pt x="227976" y="2332794"/>
                </a:lnTo>
                <a:lnTo>
                  <a:pt x="201974" y="2300905"/>
                </a:lnTo>
                <a:lnTo>
                  <a:pt x="179886" y="2267267"/>
                </a:lnTo>
                <a:lnTo>
                  <a:pt x="161951" y="2232010"/>
                </a:lnTo>
                <a:lnTo>
                  <a:pt x="148407" y="2195266"/>
                </a:lnTo>
                <a:lnTo>
                  <a:pt x="139492" y="2157165"/>
                </a:lnTo>
                <a:lnTo>
                  <a:pt x="135361" y="2110790"/>
                </a:lnTo>
                <a:lnTo>
                  <a:pt x="138486" y="2064789"/>
                </a:lnTo>
                <a:lnTo>
                  <a:pt x="148685" y="2019550"/>
                </a:lnTo>
                <a:lnTo>
                  <a:pt x="165775" y="1975460"/>
                </a:lnTo>
                <a:lnTo>
                  <a:pt x="189572" y="1932906"/>
                </a:lnTo>
                <a:lnTo>
                  <a:pt x="219895" y="1892275"/>
                </a:lnTo>
                <a:lnTo>
                  <a:pt x="256560" y="1853954"/>
                </a:lnTo>
                <a:lnTo>
                  <a:pt x="299385" y="1818329"/>
                </a:lnTo>
                <a:lnTo>
                  <a:pt x="250457" y="1795942"/>
                </a:lnTo>
                <a:lnTo>
                  <a:pt x="205599" y="1770854"/>
                </a:lnTo>
                <a:lnTo>
                  <a:pt x="164901" y="1743308"/>
                </a:lnTo>
                <a:lnTo>
                  <a:pt x="128455" y="1713549"/>
                </a:lnTo>
                <a:lnTo>
                  <a:pt x="96352" y="1681819"/>
                </a:lnTo>
                <a:lnTo>
                  <a:pt x="68681" y="1648364"/>
                </a:lnTo>
                <a:lnTo>
                  <a:pt x="45534" y="1613426"/>
                </a:lnTo>
                <a:lnTo>
                  <a:pt x="27002" y="1577249"/>
                </a:lnTo>
                <a:lnTo>
                  <a:pt x="13175" y="1540079"/>
                </a:lnTo>
                <a:lnTo>
                  <a:pt x="4144" y="1502157"/>
                </a:lnTo>
                <a:lnTo>
                  <a:pt x="0" y="1463728"/>
                </a:lnTo>
                <a:lnTo>
                  <a:pt x="833" y="1425036"/>
                </a:lnTo>
                <a:lnTo>
                  <a:pt x="6734" y="1386325"/>
                </a:lnTo>
                <a:lnTo>
                  <a:pt x="17795" y="1347838"/>
                </a:lnTo>
                <a:lnTo>
                  <a:pt x="34105" y="1309819"/>
                </a:lnTo>
                <a:lnTo>
                  <a:pt x="55755" y="1272512"/>
                </a:lnTo>
                <a:lnTo>
                  <a:pt x="82837" y="1236161"/>
                </a:lnTo>
                <a:lnTo>
                  <a:pt x="114243" y="1202249"/>
                </a:lnTo>
                <a:lnTo>
                  <a:pt x="149744" y="1170865"/>
                </a:lnTo>
                <a:lnTo>
                  <a:pt x="189024" y="1142151"/>
                </a:lnTo>
                <a:lnTo>
                  <a:pt x="231769" y="1116249"/>
                </a:lnTo>
                <a:lnTo>
                  <a:pt x="277662" y="1093302"/>
                </a:lnTo>
                <a:lnTo>
                  <a:pt x="326388" y="1073453"/>
                </a:lnTo>
                <a:lnTo>
                  <a:pt x="377632" y="1056844"/>
                </a:lnTo>
                <a:lnTo>
                  <a:pt x="431078" y="1043617"/>
                </a:lnTo>
                <a:lnTo>
                  <a:pt x="486410" y="1033915"/>
                </a:lnTo>
                <a:lnTo>
                  <a:pt x="543314" y="1027881"/>
                </a:lnTo>
                <a:lnTo>
                  <a:pt x="548381" y="1018229"/>
                </a:lnTo>
                <a:close/>
              </a:path>
            </a:pathLst>
          </a:custGeom>
          <a:ln w="9144">
            <a:solidFill>
              <a:srgbClr val="977C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790817" y="5433821"/>
            <a:ext cx="180975" cy="18093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236842" y="4999482"/>
            <a:ext cx="344170" cy="343535"/>
          </a:xfrm>
          <a:custGeom>
            <a:avLst/>
            <a:gdLst/>
            <a:ahLst/>
            <a:cxnLst/>
            <a:rect l="l" t="t" r="r" b="b"/>
            <a:pathLst>
              <a:path w="344170" h="343535">
                <a:moveTo>
                  <a:pt x="343662" y="171831"/>
                </a:moveTo>
                <a:lnTo>
                  <a:pt x="337521" y="217490"/>
                </a:lnTo>
                <a:lnTo>
                  <a:pt x="320195" y="258510"/>
                </a:lnTo>
                <a:lnTo>
                  <a:pt x="293322" y="293258"/>
                </a:lnTo>
                <a:lnTo>
                  <a:pt x="258543" y="320101"/>
                </a:lnTo>
                <a:lnTo>
                  <a:pt x="217499" y="337404"/>
                </a:lnTo>
                <a:lnTo>
                  <a:pt x="171831" y="343535"/>
                </a:lnTo>
                <a:lnTo>
                  <a:pt x="126162" y="337404"/>
                </a:lnTo>
                <a:lnTo>
                  <a:pt x="85118" y="320101"/>
                </a:lnTo>
                <a:lnTo>
                  <a:pt x="50339" y="293258"/>
                </a:lnTo>
                <a:lnTo>
                  <a:pt x="23466" y="258510"/>
                </a:lnTo>
                <a:lnTo>
                  <a:pt x="6140" y="217490"/>
                </a:lnTo>
                <a:lnTo>
                  <a:pt x="0" y="171831"/>
                </a:lnTo>
                <a:lnTo>
                  <a:pt x="6140" y="126162"/>
                </a:lnTo>
                <a:lnTo>
                  <a:pt x="23466" y="85118"/>
                </a:lnTo>
                <a:lnTo>
                  <a:pt x="50339" y="50339"/>
                </a:lnTo>
                <a:lnTo>
                  <a:pt x="85118" y="23466"/>
                </a:lnTo>
                <a:lnTo>
                  <a:pt x="126162" y="6140"/>
                </a:lnTo>
                <a:lnTo>
                  <a:pt x="171831" y="0"/>
                </a:lnTo>
                <a:lnTo>
                  <a:pt x="217499" y="6140"/>
                </a:lnTo>
                <a:lnTo>
                  <a:pt x="258543" y="23466"/>
                </a:lnTo>
                <a:lnTo>
                  <a:pt x="293322" y="50339"/>
                </a:lnTo>
                <a:lnTo>
                  <a:pt x="320195" y="85118"/>
                </a:lnTo>
                <a:lnTo>
                  <a:pt x="337521" y="126162"/>
                </a:lnTo>
                <a:lnTo>
                  <a:pt x="343662" y="171831"/>
                </a:lnTo>
                <a:close/>
              </a:path>
            </a:pathLst>
          </a:custGeom>
          <a:ln w="9143">
            <a:solidFill>
              <a:srgbClr val="977C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540755" y="4457827"/>
            <a:ext cx="515620" cy="515620"/>
          </a:xfrm>
          <a:custGeom>
            <a:avLst/>
            <a:gdLst/>
            <a:ahLst/>
            <a:cxnLst/>
            <a:rect l="l" t="t" r="r" b="b"/>
            <a:pathLst>
              <a:path w="515620" h="515620">
                <a:moveTo>
                  <a:pt x="515366" y="257683"/>
                </a:moveTo>
                <a:lnTo>
                  <a:pt x="511216" y="303982"/>
                </a:lnTo>
                <a:lnTo>
                  <a:pt x="499250" y="347566"/>
                </a:lnTo>
                <a:lnTo>
                  <a:pt x="480196" y="387707"/>
                </a:lnTo>
                <a:lnTo>
                  <a:pt x="454779" y="423674"/>
                </a:lnTo>
                <a:lnTo>
                  <a:pt x="423726" y="454737"/>
                </a:lnTo>
                <a:lnTo>
                  <a:pt x="387763" y="480168"/>
                </a:lnTo>
                <a:lnTo>
                  <a:pt x="347618" y="499236"/>
                </a:lnTo>
                <a:lnTo>
                  <a:pt x="304015" y="511211"/>
                </a:lnTo>
                <a:lnTo>
                  <a:pt x="257683" y="515366"/>
                </a:lnTo>
                <a:lnTo>
                  <a:pt x="211383" y="511211"/>
                </a:lnTo>
                <a:lnTo>
                  <a:pt x="167799" y="499236"/>
                </a:lnTo>
                <a:lnTo>
                  <a:pt x="127658" y="480168"/>
                </a:lnTo>
                <a:lnTo>
                  <a:pt x="91691" y="454737"/>
                </a:lnTo>
                <a:lnTo>
                  <a:pt x="60628" y="423674"/>
                </a:lnTo>
                <a:lnTo>
                  <a:pt x="35197" y="387707"/>
                </a:lnTo>
                <a:lnTo>
                  <a:pt x="16129" y="347566"/>
                </a:lnTo>
                <a:lnTo>
                  <a:pt x="4154" y="303982"/>
                </a:lnTo>
                <a:lnTo>
                  <a:pt x="0" y="257683"/>
                </a:lnTo>
                <a:lnTo>
                  <a:pt x="4154" y="211350"/>
                </a:lnTo>
                <a:lnTo>
                  <a:pt x="16129" y="167747"/>
                </a:lnTo>
                <a:lnTo>
                  <a:pt x="35197" y="127602"/>
                </a:lnTo>
                <a:lnTo>
                  <a:pt x="60628" y="91639"/>
                </a:lnTo>
                <a:lnTo>
                  <a:pt x="91691" y="60586"/>
                </a:lnTo>
                <a:lnTo>
                  <a:pt x="127658" y="35169"/>
                </a:lnTo>
                <a:lnTo>
                  <a:pt x="167799" y="16115"/>
                </a:lnTo>
                <a:lnTo>
                  <a:pt x="211383" y="4149"/>
                </a:lnTo>
                <a:lnTo>
                  <a:pt x="257683" y="0"/>
                </a:lnTo>
                <a:lnTo>
                  <a:pt x="304015" y="4149"/>
                </a:lnTo>
                <a:lnTo>
                  <a:pt x="347618" y="16115"/>
                </a:lnTo>
                <a:lnTo>
                  <a:pt x="387763" y="35169"/>
                </a:lnTo>
                <a:lnTo>
                  <a:pt x="423726" y="60586"/>
                </a:lnTo>
                <a:lnTo>
                  <a:pt x="454779" y="91639"/>
                </a:lnTo>
                <a:lnTo>
                  <a:pt x="480196" y="127602"/>
                </a:lnTo>
                <a:lnTo>
                  <a:pt x="499250" y="167747"/>
                </a:lnTo>
                <a:lnTo>
                  <a:pt x="511216" y="211350"/>
                </a:lnTo>
                <a:lnTo>
                  <a:pt x="515366" y="257683"/>
                </a:lnTo>
                <a:close/>
              </a:path>
            </a:pathLst>
          </a:custGeom>
          <a:ln w="9144">
            <a:solidFill>
              <a:srgbClr val="977C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10653" y="3358896"/>
            <a:ext cx="353695" cy="58419"/>
          </a:xfrm>
          <a:custGeom>
            <a:avLst/>
            <a:gdLst/>
            <a:ahLst/>
            <a:cxnLst/>
            <a:rect l="l" t="t" r="r" b="b"/>
            <a:pathLst>
              <a:path w="353694" h="58420">
                <a:moveTo>
                  <a:pt x="353072" y="57150"/>
                </a:moveTo>
                <a:lnTo>
                  <a:pt x="300310" y="58409"/>
                </a:lnTo>
                <a:lnTo>
                  <a:pt x="247840" y="56450"/>
                </a:lnTo>
                <a:lnTo>
                  <a:pt x="195952" y="51318"/>
                </a:lnTo>
                <a:lnTo>
                  <a:pt x="144934" y="43060"/>
                </a:lnTo>
                <a:lnTo>
                  <a:pt x="95077" y="31724"/>
                </a:lnTo>
                <a:lnTo>
                  <a:pt x="46669" y="17354"/>
                </a:lnTo>
                <a:lnTo>
                  <a:pt x="0" y="0"/>
                </a:lnTo>
              </a:path>
            </a:pathLst>
          </a:custGeom>
          <a:ln w="9143">
            <a:solidFill>
              <a:srgbClr val="977C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420749" y="4040251"/>
            <a:ext cx="154940" cy="27305"/>
          </a:xfrm>
          <a:custGeom>
            <a:avLst/>
            <a:gdLst/>
            <a:ahLst/>
            <a:cxnLst/>
            <a:rect l="l" t="t" r="r" b="b"/>
            <a:pathLst>
              <a:path w="154940" h="27304">
                <a:moveTo>
                  <a:pt x="154431" y="0"/>
                </a:moveTo>
                <a:lnTo>
                  <a:pt x="116853" y="9499"/>
                </a:lnTo>
                <a:lnTo>
                  <a:pt x="78501" y="17224"/>
                </a:lnTo>
                <a:lnTo>
                  <a:pt x="39506" y="23163"/>
                </a:lnTo>
                <a:lnTo>
                  <a:pt x="0" y="27305"/>
                </a:lnTo>
              </a:path>
            </a:pathLst>
          </a:custGeom>
          <a:ln w="9144">
            <a:solidFill>
              <a:srgbClr val="977C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813304" y="4215765"/>
            <a:ext cx="93345" cy="125095"/>
          </a:xfrm>
          <a:custGeom>
            <a:avLst/>
            <a:gdLst/>
            <a:ahLst/>
            <a:cxnLst/>
            <a:rect l="l" t="t" r="r" b="b"/>
            <a:pathLst>
              <a:path w="93344" h="125095">
                <a:moveTo>
                  <a:pt x="93090" y="124587"/>
                </a:moveTo>
                <a:lnTo>
                  <a:pt x="66240" y="94761"/>
                </a:lnTo>
                <a:lnTo>
                  <a:pt x="41735" y="64008"/>
                </a:lnTo>
                <a:lnTo>
                  <a:pt x="19635" y="32396"/>
                </a:lnTo>
                <a:lnTo>
                  <a:pt x="0" y="0"/>
                </a:lnTo>
              </a:path>
            </a:pathLst>
          </a:custGeom>
          <a:ln w="9144">
            <a:solidFill>
              <a:srgbClr val="977C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590415" y="4029709"/>
            <a:ext cx="37465" cy="137160"/>
          </a:xfrm>
          <a:custGeom>
            <a:avLst/>
            <a:gdLst/>
            <a:ahLst/>
            <a:cxnLst/>
            <a:rect l="l" t="t" r="r" b="b"/>
            <a:pathLst>
              <a:path w="37464" h="137160">
                <a:moveTo>
                  <a:pt x="37211" y="0"/>
                </a:moveTo>
                <a:lnTo>
                  <a:pt x="31736" y="34657"/>
                </a:lnTo>
                <a:lnTo>
                  <a:pt x="23701" y="69040"/>
                </a:lnTo>
                <a:lnTo>
                  <a:pt x="13118" y="103066"/>
                </a:lnTo>
                <a:lnTo>
                  <a:pt x="0" y="136651"/>
                </a:lnTo>
              </a:path>
            </a:pathLst>
          </a:custGeom>
          <a:ln w="9144">
            <a:solidFill>
              <a:srgbClr val="977C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366639" y="3185286"/>
            <a:ext cx="453390" cy="511175"/>
          </a:xfrm>
          <a:custGeom>
            <a:avLst/>
            <a:gdLst/>
            <a:ahLst/>
            <a:cxnLst/>
            <a:rect l="l" t="t" r="r" b="b"/>
            <a:pathLst>
              <a:path w="453389" h="511175">
                <a:moveTo>
                  <a:pt x="0" y="0"/>
                </a:moveTo>
                <a:lnTo>
                  <a:pt x="54460" y="20357"/>
                </a:lnTo>
                <a:lnTo>
                  <a:pt x="106042" y="43329"/>
                </a:lnTo>
                <a:lnTo>
                  <a:pt x="154610" y="68764"/>
                </a:lnTo>
                <a:lnTo>
                  <a:pt x="200030" y="96511"/>
                </a:lnTo>
                <a:lnTo>
                  <a:pt x="242165" y="126416"/>
                </a:lnTo>
                <a:lnTo>
                  <a:pt x="280881" y="158329"/>
                </a:lnTo>
                <a:lnTo>
                  <a:pt x="316042" y="192097"/>
                </a:lnTo>
                <a:lnTo>
                  <a:pt x="347513" y="227568"/>
                </a:lnTo>
                <a:lnTo>
                  <a:pt x="375160" y="264590"/>
                </a:lnTo>
                <a:lnTo>
                  <a:pt x="398845" y="303012"/>
                </a:lnTo>
                <a:lnTo>
                  <a:pt x="418436" y="342681"/>
                </a:lnTo>
                <a:lnTo>
                  <a:pt x="433795" y="383446"/>
                </a:lnTo>
                <a:lnTo>
                  <a:pt x="444788" y="425154"/>
                </a:lnTo>
                <a:lnTo>
                  <a:pt x="451280" y="467654"/>
                </a:lnTo>
                <a:lnTo>
                  <a:pt x="453136" y="510794"/>
                </a:lnTo>
              </a:path>
            </a:pathLst>
          </a:custGeom>
          <a:ln w="9144">
            <a:solidFill>
              <a:srgbClr val="977C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6229096" y="2636773"/>
            <a:ext cx="210947" cy="20066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951346" y="1930654"/>
            <a:ext cx="10795" cy="90805"/>
          </a:xfrm>
          <a:custGeom>
            <a:avLst/>
            <a:gdLst/>
            <a:ahLst/>
            <a:cxnLst/>
            <a:rect l="l" t="t" r="r" b="b"/>
            <a:pathLst>
              <a:path w="10795" h="90805">
                <a:moveTo>
                  <a:pt x="0" y="0"/>
                </a:moveTo>
                <a:lnTo>
                  <a:pt x="4951" y="22469"/>
                </a:lnTo>
                <a:lnTo>
                  <a:pt x="8366" y="45069"/>
                </a:lnTo>
                <a:lnTo>
                  <a:pt x="10233" y="67740"/>
                </a:lnTo>
                <a:lnTo>
                  <a:pt x="10540" y="90424"/>
                </a:lnTo>
              </a:path>
            </a:pathLst>
          </a:custGeom>
          <a:ln w="9143">
            <a:solidFill>
              <a:srgbClr val="977C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662551" y="1709801"/>
            <a:ext cx="103505" cy="115570"/>
          </a:xfrm>
          <a:custGeom>
            <a:avLst/>
            <a:gdLst/>
            <a:ahLst/>
            <a:cxnLst/>
            <a:rect l="l" t="t" r="r" b="b"/>
            <a:pathLst>
              <a:path w="103504" h="115569">
                <a:moveTo>
                  <a:pt x="0" y="115315"/>
                </a:moveTo>
                <a:lnTo>
                  <a:pt x="21296" y="84617"/>
                </a:lnTo>
                <a:lnTo>
                  <a:pt x="45688" y="55086"/>
                </a:lnTo>
                <a:lnTo>
                  <a:pt x="73080" y="26840"/>
                </a:lnTo>
                <a:lnTo>
                  <a:pt x="103377" y="0"/>
                </a:lnTo>
              </a:path>
            </a:pathLst>
          </a:custGeom>
          <a:ln w="9143">
            <a:solidFill>
              <a:srgbClr val="977C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695700" y="1780667"/>
            <a:ext cx="50165" cy="99695"/>
          </a:xfrm>
          <a:custGeom>
            <a:avLst/>
            <a:gdLst/>
            <a:ahLst/>
            <a:cxnLst/>
            <a:rect l="l" t="t" r="r" b="b"/>
            <a:pathLst>
              <a:path w="50164" h="99694">
                <a:moveTo>
                  <a:pt x="0" y="99441"/>
                </a:moveTo>
                <a:lnTo>
                  <a:pt x="9157" y="73830"/>
                </a:lnTo>
                <a:lnTo>
                  <a:pt x="20589" y="48672"/>
                </a:lnTo>
                <a:lnTo>
                  <a:pt x="34236" y="24038"/>
                </a:lnTo>
                <a:lnTo>
                  <a:pt x="50037" y="0"/>
                </a:lnTo>
              </a:path>
            </a:pathLst>
          </a:custGeom>
          <a:ln w="9144">
            <a:solidFill>
              <a:srgbClr val="977C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560954" y="1913889"/>
            <a:ext cx="181610" cy="96520"/>
          </a:xfrm>
          <a:custGeom>
            <a:avLst/>
            <a:gdLst/>
            <a:ahLst/>
            <a:cxnLst/>
            <a:rect l="l" t="t" r="r" b="b"/>
            <a:pathLst>
              <a:path w="181610" h="96519">
                <a:moveTo>
                  <a:pt x="0" y="0"/>
                </a:moveTo>
                <a:lnTo>
                  <a:pt x="48390" y="21207"/>
                </a:lnTo>
                <a:lnTo>
                  <a:pt x="94805" y="44402"/>
                </a:lnTo>
                <a:lnTo>
                  <a:pt x="139124" y="69526"/>
                </a:lnTo>
                <a:lnTo>
                  <a:pt x="181228" y="96520"/>
                </a:lnTo>
              </a:path>
            </a:pathLst>
          </a:custGeom>
          <a:ln w="9144">
            <a:solidFill>
              <a:srgbClr val="977C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153210" y="2570860"/>
            <a:ext cx="31750" cy="101600"/>
          </a:xfrm>
          <a:custGeom>
            <a:avLst/>
            <a:gdLst/>
            <a:ahLst/>
            <a:cxnLst/>
            <a:rect l="l" t="t" r="r" b="b"/>
            <a:pathLst>
              <a:path w="31750" h="101600">
                <a:moveTo>
                  <a:pt x="31622" y="101600"/>
                </a:moveTo>
                <a:lnTo>
                  <a:pt x="21568" y="76527"/>
                </a:lnTo>
                <a:lnTo>
                  <a:pt x="12939" y="51228"/>
                </a:lnTo>
                <a:lnTo>
                  <a:pt x="5746" y="25715"/>
                </a:lnTo>
                <a:lnTo>
                  <a:pt x="0" y="0"/>
                </a:lnTo>
              </a:path>
            </a:pathLst>
          </a:custGeom>
          <a:ln w="9144">
            <a:solidFill>
              <a:srgbClr val="977C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1532636" y="1933194"/>
            <a:ext cx="3745229" cy="18594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00006E"/>
                </a:solidFill>
                <a:latin typeface="Times New Roman"/>
                <a:cs typeface="Times New Roman"/>
              </a:rPr>
              <a:t>Những </a:t>
            </a:r>
            <a:r>
              <a:rPr sz="2400" dirty="0">
                <a:solidFill>
                  <a:srgbClr val="00006E"/>
                </a:solidFill>
                <a:latin typeface="Times New Roman"/>
                <a:cs typeface="Times New Roman"/>
              </a:rPr>
              <a:t>phẩm chất và năng </a:t>
            </a:r>
            <a:r>
              <a:rPr sz="2400">
                <a:solidFill>
                  <a:srgbClr val="00006E"/>
                </a:solidFill>
                <a:latin typeface="Times New Roman"/>
                <a:cs typeface="Times New Roman"/>
              </a:rPr>
              <a:t>lực </a:t>
            </a:r>
            <a:r>
              <a:rPr sz="3200" b="1" spc="5" smtClean="0">
                <a:solidFill>
                  <a:srgbClr val="FFFFFF"/>
                </a:solidFill>
                <a:latin typeface="Arial"/>
                <a:cs typeface="Arial"/>
              </a:rPr>
              <a:t>Công </a:t>
            </a:r>
            <a:r>
              <a:rPr sz="3200" b="1" dirty="0">
                <a:solidFill>
                  <a:srgbClr val="FFFFFF"/>
                </a:solidFill>
                <a:latin typeface="Arial"/>
                <a:cs typeface="Arial"/>
              </a:rPr>
              <a:t>cụ </a:t>
            </a:r>
            <a:r>
              <a:rPr sz="3200" b="1" spc="5" dirty="0">
                <a:solidFill>
                  <a:srgbClr val="FFFFFF"/>
                </a:solidFill>
                <a:latin typeface="Arial"/>
                <a:cs typeface="Arial"/>
              </a:rPr>
              <a:t>đánh </a:t>
            </a:r>
            <a:r>
              <a:rPr sz="3200" b="1" dirty="0">
                <a:solidFill>
                  <a:srgbClr val="FFFFFF"/>
                </a:solidFill>
                <a:latin typeface="Arial"/>
                <a:cs typeface="Arial"/>
              </a:rPr>
              <a:t>giá </a:t>
            </a:r>
            <a:r>
              <a:rPr sz="3200" b="1" spc="5" dirty="0">
                <a:solidFill>
                  <a:srgbClr val="FFFFFF"/>
                </a:solidFill>
                <a:latin typeface="Arial"/>
                <a:cs typeface="Arial"/>
              </a:rPr>
              <a:t>năng</a:t>
            </a:r>
            <a:r>
              <a:rPr sz="3200" b="1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b="1" spc="5" dirty="0">
                <a:solidFill>
                  <a:srgbClr val="FFFFFF"/>
                </a:solidFill>
                <a:latin typeface="Arial"/>
                <a:cs typeface="Arial"/>
              </a:rPr>
              <a:t>lực  toán học </a:t>
            </a:r>
            <a:r>
              <a:rPr sz="3200" b="1" dirty="0">
                <a:solidFill>
                  <a:srgbClr val="FFFFFF"/>
                </a:solidFill>
                <a:latin typeface="Arial"/>
                <a:cs typeface="Arial"/>
              </a:rPr>
              <a:t>của </a:t>
            </a:r>
            <a:r>
              <a:rPr sz="3200" b="1" spc="5" dirty="0">
                <a:solidFill>
                  <a:srgbClr val="FFFFFF"/>
                </a:solidFill>
                <a:latin typeface="Arial"/>
                <a:cs typeface="Arial"/>
              </a:rPr>
              <a:t>học</a:t>
            </a:r>
            <a:r>
              <a:rPr sz="3200" b="1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FFFFFF"/>
                </a:solidFill>
                <a:latin typeface="Arial"/>
                <a:cs typeface="Arial"/>
              </a:rPr>
              <a:t>sinh?</a:t>
            </a:r>
            <a:endParaRPr sz="320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63600" y="4876589"/>
            <a:ext cx="6375400" cy="1447191"/>
          </a:xfrm>
          <a:prstGeom prst="rect">
            <a:avLst/>
          </a:prstGeom>
          <a:solidFill>
            <a:srgbClr val="E4E2DB"/>
          </a:solidFill>
          <a:ln w="9144">
            <a:solidFill>
              <a:srgbClr val="CCC6B7"/>
            </a:solidFill>
          </a:ln>
        </p:spPr>
        <p:txBody>
          <a:bodyPr vert="horz" wrap="square" lIns="0" tIns="153035" rIns="0" bIns="0" rtlCol="0">
            <a:spAutoFit/>
          </a:bodyPr>
          <a:lstStyle/>
          <a:p>
            <a:pPr marL="90805">
              <a:lnSpc>
                <a:spcPct val="100000"/>
              </a:lnSpc>
              <a:spcBef>
                <a:spcPts val="1205"/>
              </a:spcBef>
            </a:pPr>
            <a:r>
              <a:rPr sz="2800" dirty="0">
                <a:solidFill>
                  <a:srgbClr val="FF0000"/>
                </a:solidFill>
                <a:latin typeface="Times New Roman"/>
                <a:cs typeface="Times New Roman"/>
              </a:rPr>
              <a:t>Thời gian: </a:t>
            </a:r>
            <a:r>
              <a:rPr sz="2800" dirty="0">
                <a:solidFill>
                  <a:srgbClr val="00006E"/>
                </a:solidFill>
                <a:latin typeface="Times New Roman"/>
                <a:cs typeface="Times New Roman"/>
              </a:rPr>
              <a:t>15</a:t>
            </a:r>
            <a:r>
              <a:rPr sz="2800" spc="-30" dirty="0">
                <a:solidFill>
                  <a:srgbClr val="00006E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006E"/>
                </a:solidFill>
                <a:latin typeface="Times New Roman"/>
                <a:cs typeface="Times New Roman"/>
              </a:rPr>
              <a:t>phút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800">
              <a:latin typeface="Times New Roman"/>
              <a:cs typeface="Times New Roman"/>
            </a:endParaRPr>
          </a:p>
          <a:p>
            <a:pPr marL="90805">
              <a:lnSpc>
                <a:spcPct val="100000"/>
              </a:lnSpc>
              <a:spcBef>
                <a:spcPts val="5"/>
              </a:spcBef>
            </a:pP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Hình thức: </a:t>
            </a:r>
            <a:r>
              <a:rPr sz="2800" spc="-5" dirty="0">
                <a:solidFill>
                  <a:srgbClr val="00006E"/>
                </a:solidFill>
                <a:latin typeface="Times New Roman"/>
                <a:cs typeface="Times New Roman"/>
              </a:rPr>
              <a:t>Thảo luận</a:t>
            </a:r>
            <a:r>
              <a:rPr sz="2800" spc="-60" dirty="0">
                <a:solidFill>
                  <a:srgbClr val="00006E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006E"/>
                </a:solidFill>
                <a:latin typeface="Times New Roman"/>
                <a:cs typeface="Times New Roman"/>
              </a:rPr>
              <a:t>nhóm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14756"/>
            <a:ext cx="1592580" cy="508000"/>
          </a:xfrm>
          <a:custGeom>
            <a:avLst/>
            <a:gdLst/>
            <a:ahLst/>
            <a:cxnLst/>
            <a:rect l="l" t="t" r="r" b="b"/>
            <a:pathLst>
              <a:path w="1592580" h="508000">
                <a:moveTo>
                  <a:pt x="0" y="0"/>
                </a:moveTo>
                <a:lnTo>
                  <a:pt x="0" y="503948"/>
                </a:lnTo>
                <a:lnTo>
                  <a:pt x="1245844" y="507491"/>
                </a:lnTo>
                <a:lnTo>
                  <a:pt x="1346200" y="507491"/>
                </a:lnTo>
                <a:lnTo>
                  <a:pt x="1350899" y="502665"/>
                </a:lnTo>
                <a:lnTo>
                  <a:pt x="1352423" y="501141"/>
                </a:lnTo>
                <a:lnTo>
                  <a:pt x="1354328" y="499617"/>
                </a:lnTo>
                <a:lnTo>
                  <a:pt x="1355852" y="497966"/>
                </a:lnTo>
                <a:lnTo>
                  <a:pt x="1584960" y="268858"/>
                </a:lnTo>
                <a:lnTo>
                  <a:pt x="1590246" y="261714"/>
                </a:lnTo>
                <a:lnTo>
                  <a:pt x="1592008" y="254571"/>
                </a:lnTo>
                <a:lnTo>
                  <a:pt x="1590246" y="247427"/>
                </a:lnTo>
                <a:lnTo>
                  <a:pt x="1584960" y="240283"/>
                </a:lnTo>
                <a:lnTo>
                  <a:pt x="1355852" y="11302"/>
                </a:lnTo>
                <a:lnTo>
                  <a:pt x="1350899" y="11302"/>
                </a:lnTo>
                <a:lnTo>
                  <a:pt x="1350899" y="6476"/>
                </a:lnTo>
                <a:lnTo>
                  <a:pt x="1346200" y="6476"/>
                </a:lnTo>
                <a:lnTo>
                  <a:pt x="1341374" y="1777"/>
                </a:lnTo>
                <a:lnTo>
                  <a:pt x="1245844" y="1777"/>
                </a:lnTo>
                <a:lnTo>
                  <a:pt x="0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90372" y="2276855"/>
            <a:ext cx="6097905" cy="2486025"/>
          </a:xfrm>
          <a:prstGeom prst="rect">
            <a:avLst/>
          </a:prstGeom>
          <a:solidFill>
            <a:srgbClr val="E4E2DB"/>
          </a:solidFill>
          <a:ln w="9144">
            <a:solidFill>
              <a:srgbClr val="B1AC92"/>
            </a:solidFill>
          </a:ln>
        </p:spPr>
        <p:txBody>
          <a:bodyPr vert="horz" wrap="square" lIns="0" tIns="5080" rIns="0" bIns="0" rtlCol="0">
            <a:spAutoFit/>
          </a:bodyPr>
          <a:lstStyle/>
          <a:p>
            <a:pPr marL="91440" marR="231140">
              <a:lnSpc>
                <a:spcPts val="6480"/>
              </a:lnSpc>
              <a:spcBef>
                <a:spcPts val="40"/>
              </a:spcBef>
            </a:pPr>
            <a:r>
              <a:rPr sz="3600" dirty="0">
                <a:solidFill>
                  <a:srgbClr val="00006E"/>
                </a:solidFill>
                <a:latin typeface="Times New Roman"/>
                <a:cs typeface="Times New Roman"/>
              </a:rPr>
              <a:t>Chia sẻ kết quả thảo luận</a:t>
            </a:r>
            <a:r>
              <a:rPr sz="3600" spc="-114" dirty="0">
                <a:solidFill>
                  <a:srgbClr val="00006E"/>
                </a:solidFill>
                <a:latin typeface="Times New Roman"/>
                <a:cs typeface="Times New Roman"/>
              </a:rPr>
              <a:t> </a:t>
            </a:r>
            <a:r>
              <a:rPr sz="3600" dirty="0">
                <a:solidFill>
                  <a:srgbClr val="00006E"/>
                </a:solidFill>
                <a:latin typeface="Times New Roman"/>
                <a:cs typeface="Times New Roman"/>
              </a:rPr>
              <a:t>nhóm  </a:t>
            </a:r>
            <a:r>
              <a:rPr sz="3600" dirty="0">
                <a:solidFill>
                  <a:srgbClr val="FF6600"/>
                </a:solidFill>
                <a:latin typeface="Times New Roman"/>
                <a:cs typeface="Times New Roman"/>
              </a:rPr>
              <a:t>Thời </a:t>
            </a:r>
            <a:r>
              <a:rPr sz="3600" spc="-5" dirty="0">
                <a:solidFill>
                  <a:srgbClr val="FF6600"/>
                </a:solidFill>
                <a:latin typeface="Times New Roman"/>
                <a:cs typeface="Times New Roman"/>
              </a:rPr>
              <a:t>gian: </a:t>
            </a:r>
            <a:r>
              <a:rPr sz="3600" dirty="0">
                <a:solidFill>
                  <a:srgbClr val="00006E"/>
                </a:solidFill>
                <a:latin typeface="Times New Roman"/>
                <a:cs typeface="Times New Roman"/>
              </a:rPr>
              <a:t>30</a:t>
            </a:r>
            <a:r>
              <a:rPr sz="3600" spc="-15" dirty="0">
                <a:solidFill>
                  <a:srgbClr val="00006E"/>
                </a:solidFill>
                <a:latin typeface="Times New Roman"/>
                <a:cs typeface="Times New Roman"/>
              </a:rPr>
              <a:t> </a:t>
            </a:r>
            <a:r>
              <a:rPr sz="3600" dirty="0">
                <a:solidFill>
                  <a:srgbClr val="00006E"/>
                </a:solidFill>
                <a:latin typeface="Times New Roman"/>
                <a:cs typeface="Times New Roman"/>
              </a:rPr>
              <a:t>phút</a:t>
            </a:r>
            <a:endParaRPr sz="3600">
              <a:latin typeface="Times New Roman"/>
              <a:cs typeface="Times New Roman"/>
            </a:endParaRPr>
          </a:p>
          <a:p>
            <a:pPr marL="91440">
              <a:lnSpc>
                <a:spcPct val="100000"/>
              </a:lnSpc>
              <a:spcBef>
                <a:spcPts val="1585"/>
              </a:spcBef>
            </a:pPr>
            <a:r>
              <a:rPr sz="3600" spc="-5" dirty="0">
                <a:solidFill>
                  <a:srgbClr val="FF6600"/>
                </a:solidFill>
                <a:latin typeface="Times New Roman"/>
                <a:cs typeface="Times New Roman"/>
              </a:rPr>
              <a:t>Hình thức: </a:t>
            </a:r>
            <a:r>
              <a:rPr sz="3600" spc="-5" dirty="0">
                <a:solidFill>
                  <a:srgbClr val="00006E"/>
                </a:solidFill>
                <a:latin typeface="Times New Roman"/>
                <a:cs typeface="Times New Roman"/>
              </a:rPr>
              <a:t>Đại </a:t>
            </a:r>
            <a:r>
              <a:rPr sz="3600" dirty="0">
                <a:solidFill>
                  <a:srgbClr val="00006E"/>
                </a:solidFill>
                <a:latin typeface="Times New Roman"/>
                <a:cs typeface="Times New Roman"/>
              </a:rPr>
              <a:t>diện</a:t>
            </a:r>
            <a:r>
              <a:rPr sz="3600" spc="5" dirty="0">
                <a:solidFill>
                  <a:srgbClr val="00006E"/>
                </a:solidFill>
                <a:latin typeface="Times New Roman"/>
                <a:cs typeface="Times New Roman"/>
              </a:rPr>
              <a:t> </a:t>
            </a:r>
            <a:r>
              <a:rPr sz="3600" dirty="0">
                <a:solidFill>
                  <a:srgbClr val="00006E"/>
                </a:solidFill>
                <a:latin typeface="Times New Roman"/>
                <a:cs typeface="Times New Roman"/>
              </a:rPr>
              <a:t>nhóm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644395" y="0"/>
            <a:ext cx="9977628" cy="11612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679448" y="0"/>
            <a:ext cx="10009632" cy="13365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688592" y="12191"/>
            <a:ext cx="9893935" cy="1083945"/>
          </a:xfrm>
          <a:prstGeom prst="rect">
            <a:avLst/>
          </a:prstGeom>
          <a:solidFill>
            <a:srgbClr val="00006E"/>
          </a:solidFill>
          <a:ln w="9144">
            <a:solidFill>
              <a:srgbClr val="FFFB00"/>
            </a:solidFill>
          </a:ln>
        </p:spPr>
        <p:txBody>
          <a:bodyPr vert="horz" wrap="square" lIns="0" tIns="12065" rIns="0" bIns="0" rtlCol="0">
            <a:spAutoFit/>
          </a:bodyPr>
          <a:lstStyle/>
          <a:p>
            <a:pPr marL="575945" marR="240665" indent="-326390">
              <a:lnSpc>
                <a:spcPts val="4150"/>
              </a:lnSpc>
              <a:spcBef>
                <a:spcPts val="95"/>
              </a:spcBef>
              <a:tabLst>
                <a:tab pos="2707640" algn="l"/>
              </a:tabLst>
            </a:pPr>
            <a:r>
              <a:rPr sz="2850" b="1" spc="15" dirty="0">
                <a:solidFill>
                  <a:srgbClr val="FFFFFF"/>
                </a:solidFill>
                <a:latin typeface="Arial"/>
                <a:cs typeface="Arial"/>
              </a:rPr>
              <a:t>NHỮNG PHẨM CHẤT VÀ NL </a:t>
            </a:r>
            <a:r>
              <a:rPr sz="2850" b="1" spc="20" dirty="0">
                <a:solidFill>
                  <a:srgbClr val="FFFFFF"/>
                </a:solidFill>
                <a:latin typeface="Arial"/>
                <a:cs typeface="Arial"/>
              </a:rPr>
              <a:t>ĐƯỢC </a:t>
            </a:r>
            <a:r>
              <a:rPr sz="2850" b="1" spc="15" dirty="0">
                <a:solidFill>
                  <a:srgbClr val="FFFFFF"/>
                </a:solidFill>
                <a:latin typeface="Arial"/>
                <a:cs typeface="Arial"/>
              </a:rPr>
              <a:t>HÌNH THÀNH</a:t>
            </a:r>
            <a:r>
              <a:rPr sz="2850" b="1" spc="-1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50" b="1" spc="15" dirty="0">
                <a:solidFill>
                  <a:srgbClr val="FFFFFF"/>
                </a:solidFill>
                <a:latin typeface="Arial"/>
                <a:cs typeface="Arial"/>
              </a:rPr>
              <a:t>CHO  </a:t>
            </a:r>
            <a:r>
              <a:rPr sz="2850" b="1" spc="20" dirty="0">
                <a:solidFill>
                  <a:srgbClr val="FFFFFF"/>
                </a:solidFill>
                <a:latin typeface="Arial"/>
                <a:cs typeface="Arial"/>
              </a:rPr>
              <a:t>HS</a:t>
            </a:r>
            <a:r>
              <a:rPr sz="2850" b="1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50" b="1" spc="20" dirty="0">
                <a:solidFill>
                  <a:srgbClr val="FFFFFF"/>
                </a:solidFill>
                <a:latin typeface="Arial"/>
                <a:cs typeface="Arial"/>
              </a:rPr>
              <a:t>TRONG	CT MÔN </a:t>
            </a:r>
            <a:r>
              <a:rPr sz="2850" b="1" spc="10" dirty="0">
                <a:solidFill>
                  <a:srgbClr val="FFFFFF"/>
                </a:solidFill>
                <a:latin typeface="Arial"/>
                <a:cs typeface="Arial"/>
              </a:rPr>
              <a:t>TOÁN </a:t>
            </a:r>
            <a:r>
              <a:rPr sz="2850" b="1" spc="20" dirty="0">
                <a:solidFill>
                  <a:srgbClr val="FFFFFF"/>
                </a:solidFill>
                <a:latin typeface="Arial"/>
                <a:cs typeface="Arial"/>
              </a:rPr>
              <a:t>TRONG CT GDPT</a:t>
            </a:r>
            <a:r>
              <a:rPr sz="2850" b="1" spc="-1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50" b="1" spc="10" dirty="0">
                <a:solidFill>
                  <a:srgbClr val="FFFFFF"/>
                </a:solidFill>
                <a:latin typeface="Arial"/>
                <a:cs typeface="Arial"/>
              </a:rPr>
              <a:t>2018</a:t>
            </a:r>
            <a:endParaRPr sz="285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94359" y="1092708"/>
            <a:ext cx="1107186" cy="113004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873240" y="2218944"/>
            <a:ext cx="4572000" cy="310896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792206" y="6232652"/>
            <a:ext cx="63563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65" dirty="0">
                <a:solidFill>
                  <a:srgbClr val="888888"/>
                </a:solidFill>
                <a:latin typeface="Verdana"/>
                <a:cs typeface="Verdana"/>
              </a:rPr>
              <a:t>11/25/2019</a:t>
            </a:r>
            <a:endParaRPr sz="900">
              <a:latin typeface="Verdana"/>
              <a:cs typeface="Verdan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47419" y="788670"/>
            <a:ext cx="28448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100" dirty="0">
                <a:solidFill>
                  <a:srgbClr val="888888"/>
                </a:solidFill>
                <a:latin typeface="Arial"/>
                <a:cs typeface="Arial"/>
              </a:rPr>
              <a:t>25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114800" y="911352"/>
            <a:ext cx="4838700" cy="5638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408167" y="1723263"/>
            <a:ext cx="621665" cy="3078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574029" y="2690622"/>
            <a:ext cx="55562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b="1" spc="-95" dirty="0">
                <a:latin typeface="Verdana"/>
                <a:cs typeface="Verdana"/>
              </a:rPr>
              <a:t>Nhân</a:t>
            </a:r>
            <a:r>
              <a:rPr sz="1100" b="1" spc="-135" dirty="0">
                <a:latin typeface="Verdana"/>
                <a:cs typeface="Verdana"/>
              </a:rPr>
              <a:t> </a:t>
            </a:r>
            <a:r>
              <a:rPr sz="1100" b="1" spc="-60" dirty="0">
                <a:latin typeface="Verdana"/>
                <a:cs typeface="Verdana"/>
              </a:rPr>
              <a:t>ái</a:t>
            </a:r>
            <a:endParaRPr sz="1100">
              <a:latin typeface="Verdana"/>
              <a:cs typeface="Verdan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514213" y="3719829"/>
            <a:ext cx="69151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spc="-50" dirty="0">
                <a:latin typeface="Verdana"/>
                <a:cs typeface="Verdana"/>
              </a:rPr>
              <a:t>Chăm</a:t>
            </a:r>
            <a:r>
              <a:rPr sz="1100" b="1" spc="-135" dirty="0">
                <a:latin typeface="Verdana"/>
                <a:cs typeface="Verdana"/>
              </a:rPr>
              <a:t> </a:t>
            </a:r>
            <a:r>
              <a:rPr sz="1100" b="1" spc="-35" dirty="0">
                <a:latin typeface="Verdana"/>
                <a:cs typeface="Verdana"/>
              </a:rPr>
              <a:t>ch</a:t>
            </a:r>
            <a:r>
              <a:rPr sz="1100" b="1" spc="-35" dirty="0">
                <a:latin typeface="Arial"/>
                <a:cs typeface="Arial"/>
              </a:rPr>
              <a:t>ỉ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71827" y="0"/>
            <a:ext cx="8738616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92377" y="1132712"/>
            <a:ext cx="8563610" cy="3148965"/>
          </a:xfrm>
          <a:prstGeom prst="rect">
            <a:avLst/>
          </a:prstGeom>
        </p:spPr>
        <p:txBody>
          <a:bodyPr vert="horz" wrap="square" lIns="0" tIns="139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95"/>
              </a:spcBef>
            </a:pPr>
            <a:r>
              <a:rPr lang="en-US" sz="3600" spc="80" dirty="0">
                <a:solidFill>
                  <a:srgbClr val="A42F0F"/>
                </a:solidFill>
                <a:latin typeface="Arial"/>
                <a:cs typeface="Arial"/>
              </a:rPr>
              <a:t>-</a:t>
            </a:r>
            <a:r>
              <a:rPr sz="3600" spc="80" smtClean="0">
                <a:solidFill>
                  <a:srgbClr val="00AFEF"/>
                </a:solidFill>
                <a:latin typeface="Times New Roman"/>
                <a:cs typeface="Times New Roman"/>
              </a:rPr>
              <a:t>Thầy/cô </a:t>
            </a:r>
            <a:r>
              <a:rPr sz="3600" spc="-5" dirty="0">
                <a:solidFill>
                  <a:srgbClr val="00AFEF"/>
                </a:solidFill>
                <a:latin typeface="Times New Roman"/>
                <a:cs typeface="Times New Roman"/>
              </a:rPr>
              <a:t>có </a:t>
            </a:r>
            <a:r>
              <a:rPr sz="3600" dirty="0">
                <a:solidFill>
                  <a:srgbClr val="00AFEF"/>
                </a:solidFill>
                <a:latin typeface="Times New Roman"/>
                <a:cs typeface="Times New Roman"/>
              </a:rPr>
              <a:t>thể cho</a:t>
            </a:r>
            <a:r>
              <a:rPr sz="3600" spc="-70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3600" spc="-5" dirty="0">
                <a:solidFill>
                  <a:srgbClr val="00AFEF"/>
                </a:solidFill>
                <a:latin typeface="Times New Roman"/>
                <a:cs typeface="Times New Roman"/>
              </a:rPr>
              <a:t>biết:</a:t>
            </a:r>
            <a:endParaRPr sz="36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994"/>
              </a:spcBef>
              <a:buClr>
                <a:srgbClr val="A42F0F"/>
              </a:buClr>
              <a:buChar char="-"/>
              <a:tabLst>
                <a:tab pos="354965" algn="l"/>
                <a:tab pos="355600" algn="l"/>
              </a:tabLst>
            </a:pPr>
            <a:r>
              <a:rPr sz="3600" dirty="0">
                <a:solidFill>
                  <a:srgbClr val="00AFEF"/>
                </a:solidFill>
                <a:latin typeface="Times New Roman"/>
                <a:cs typeface="Times New Roman"/>
              </a:rPr>
              <a:t>3 điều </a:t>
            </a:r>
            <a:r>
              <a:rPr sz="3600" spc="-5" dirty="0">
                <a:solidFill>
                  <a:srgbClr val="00AFEF"/>
                </a:solidFill>
                <a:latin typeface="Times New Roman"/>
                <a:cs typeface="Times New Roman"/>
              </a:rPr>
              <a:t>thầy/cô </a:t>
            </a:r>
            <a:r>
              <a:rPr sz="3600" dirty="0">
                <a:solidFill>
                  <a:srgbClr val="00AFEF"/>
                </a:solidFill>
                <a:latin typeface="Times New Roman"/>
                <a:cs typeface="Times New Roman"/>
              </a:rPr>
              <a:t>đã biết về CT môn </a:t>
            </a:r>
            <a:r>
              <a:rPr sz="3600" spc="-65" dirty="0">
                <a:solidFill>
                  <a:srgbClr val="00AFEF"/>
                </a:solidFill>
                <a:latin typeface="Times New Roman"/>
                <a:cs typeface="Times New Roman"/>
              </a:rPr>
              <a:t>Toán</a:t>
            </a:r>
            <a:r>
              <a:rPr sz="3600" spc="-195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3600" dirty="0">
                <a:solidFill>
                  <a:srgbClr val="00AFEF"/>
                </a:solidFill>
                <a:latin typeface="Times New Roman"/>
                <a:cs typeface="Times New Roman"/>
              </a:rPr>
              <a:t>trong  CTGDPT</a:t>
            </a:r>
            <a:r>
              <a:rPr sz="3600" spc="-90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3600" dirty="0">
                <a:solidFill>
                  <a:srgbClr val="00AFEF"/>
                </a:solidFill>
                <a:latin typeface="Times New Roman"/>
                <a:cs typeface="Times New Roman"/>
              </a:rPr>
              <a:t>mới</a:t>
            </a:r>
            <a:endParaRPr sz="3600">
              <a:latin typeface="Times New Roman"/>
              <a:cs typeface="Times New Roman"/>
            </a:endParaRPr>
          </a:p>
          <a:p>
            <a:pPr marL="355600" marR="474980" indent="-342900">
              <a:lnSpc>
                <a:spcPct val="100000"/>
              </a:lnSpc>
              <a:spcBef>
                <a:spcPts val="1000"/>
              </a:spcBef>
              <a:buClr>
                <a:srgbClr val="A42F0F"/>
              </a:buClr>
              <a:buChar char="-"/>
              <a:tabLst>
                <a:tab pos="354965" algn="l"/>
                <a:tab pos="355600" algn="l"/>
              </a:tabLst>
            </a:pPr>
            <a:r>
              <a:rPr sz="3600" dirty="0">
                <a:solidFill>
                  <a:srgbClr val="00AFEF"/>
                </a:solidFill>
                <a:latin typeface="Times New Roman"/>
                <a:cs typeface="Times New Roman"/>
              </a:rPr>
              <a:t>3 điều </a:t>
            </a:r>
            <a:r>
              <a:rPr sz="3600" spc="-5" dirty="0">
                <a:solidFill>
                  <a:srgbClr val="00AFEF"/>
                </a:solidFill>
                <a:latin typeface="Times New Roman"/>
                <a:cs typeface="Times New Roman"/>
              </a:rPr>
              <a:t>thầy/cô </a:t>
            </a:r>
            <a:r>
              <a:rPr sz="3600" dirty="0">
                <a:solidFill>
                  <a:srgbClr val="00AFEF"/>
                </a:solidFill>
                <a:latin typeface="Times New Roman"/>
                <a:cs typeface="Times New Roman"/>
              </a:rPr>
              <a:t>muốn biết về CT môn</a:t>
            </a:r>
            <a:r>
              <a:rPr sz="3600" spc="-204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3600" spc="-65" dirty="0">
                <a:solidFill>
                  <a:srgbClr val="00AFEF"/>
                </a:solidFill>
                <a:latin typeface="Times New Roman"/>
                <a:cs typeface="Times New Roman"/>
              </a:rPr>
              <a:t>Toán  </a:t>
            </a:r>
            <a:r>
              <a:rPr sz="3600" dirty="0">
                <a:solidFill>
                  <a:srgbClr val="00AFEF"/>
                </a:solidFill>
                <a:latin typeface="Times New Roman"/>
                <a:cs typeface="Times New Roman"/>
              </a:rPr>
              <a:t>trong </a:t>
            </a:r>
            <a:r>
              <a:rPr sz="3600" spc="-5" dirty="0">
                <a:solidFill>
                  <a:srgbClr val="00AFEF"/>
                </a:solidFill>
                <a:latin typeface="Times New Roman"/>
                <a:cs typeface="Times New Roman"/>
              </a:rPr>
              <a:t>CTGDPT</a:t>
            </a:r>
            <a:r>
              <a:rPr sz="3600" spc="-65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3600" spc="-5" dirty="0">
                <a:solidFill>
                  <a:srgbClr val="00AFEF"/>
                </a:solidFill>
                <a:latin typeface="Times New Roman"/>
                <a:cs typeface="Times New Roman"/>
              </a:rPr>
              <a:t>mới.</a:t>
            </a:r>
            <a:endParaRPr sz="36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339596" y="816863"/>
            <a:ext cx="8545068" cy="5486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14756"/>
            <a:ext cx="1592580" cy="508000"/>
          </a:xfrm>
          <a:custGeom>
            <a:avLst/>
            <a:gdLst/>
            <a:ahLst/>
            <a:cxnLst/>
            <a:rect l="l" t="t" r="r" b="b"/>
            <a:pathLst>
              <a:path w="1592580" h="508000">
                <a:moveTo>
                  <a:pt x="0" y="0"/>
                </a:moveTo>
                <a:lnTo>
                  <a:pt x="0" y="503948"/>
                </a:lnTo>
                <a:lnTo>
                  <a:pt x="1245844" y="507491"/>
                </a:lnTo>
                <a:lnTo>
                  <a:pt x="1346200" y="507491"/>
                </a:lnTo>
                <a:lnTo>
                  <a:pt x="1350899" y="502665"/>
                </a:lnTo>
                <a:lnTo>
                  <a:pt x="1352423" y="501141"/>
                </a:lnTo>
                <a:lnTo>
                  <a:pt x="1354328" y="499617"/>
                </a:lnTo>
                <a:lnTo>
                  <a:pt x="1355852" y="497966"/>
                </a:lnTo>
                <a:lnTo>
                  <a:pt x="1584960" y="268858"/>
                </a:lnTo>
                <a:lnTo>
                  <a:pt x="1590246" y="261714"/>
                </a:lnTo>
                <a:lnTo>
                  <a:pt x="1592008" y="254571"/>
                </a:lnTo>
                <a:lnTo>
                  <a:pt x="1590246" y="247427"/>
                </a:lnTo>
                <a:lnTo>
                  <a:pt x="1584960" y="240283"/>
                </a:lnTo>
                <a:lnTo>
                  <a:pt x="1355852" y="11302"/>
                </a:lnTo>
                <a:lnTo>
                  <a:pt x="1350899" y="11302"/>
                </a:lnTo>
                <a:lnTo>
                  <a:pt x="1350899" y="6476"/>
                </a:lnTo>
                <a:lnTo>
                  <a:pt x="1346200" y="6476"/>
                </a:lnTo>
                <a:lnTo>
                  <a:pt x="1341374" y="1777"/>
                </a:lnTo>
                <a:lnTo>
                  <a:pt x="1245844" y="1777"/>
                </a:lnTo>
                <a:lnTo>
                  <a:pt x="0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1214627" y="1580407"/>
          <a:ext cx="9932669" cy="44164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21480"/>
                <a:gridCol w="5711189"/>
              </a:tblGrid>
              <a:tr h="1000125">
                <a:tc>
                  <a:txBody>
                    <a:bodyPr/>
                    <a:lstStyle/>
                    <a:p>
                      <a:pPr marL="116839">
                        <a:lnSpc>
                          <a:spcPct val="100000"/>
                        </a:lnSpc>
                        <a:spcBef>
                          <a:spcPts val="2100"/>
                        </a:spcBef>
                      </a:pPr>
                      <a:r>
                        <a:rPr sz="2500" b="1" spc="-120" dirty="0">
                          <a:latin typeface="Times New Roman"/>
                          <a:cs typeface="Times New Roman"/>
                        </a:rPr>
                        <a:t>Các năng </a:t>
                      </a:r>
                      <a:r>
                        <a:rPr sz="2500" b="1" spc="-100" dirty="0">
                          <a:latin typeface="Times New Roman"/>
                          <a:cs typeface="Times New Roman"/>
                        </a:rPr>
                        <a:t>lực toán</a:t>
                      </a:r>
                      <a:r>
                        <a:rPr sz="2500" b="1" spc="1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500" b="1" spc="-110" dirty="0">
                          <a:latin typeface="Times New Roman"/>
                          <a:cs typeface="Times New Roman"/>
                        </a:rPr>
                        <a:t>học</a:t>
                      </a:r>
                      <a:endParaRPr sz="2500">
                        <a:latin typeface="Times New Roman"/>
                        <a:cs typeface="Times New Roman"/>
                      </a:endParaRPr>
                    </a:p>
                  </a:txBody>
                  <a:tcPr marL="0" marR="0" marT="2667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06855" marR="1484630" indent="144145">
                        <a:lnSpc>
                          <a:spcPct val="111300"/>
                        </a:lnSpc>
                        <a:spcBef>
                          <a:spcPts val="90"/>
                        </a:spcBef>
                      </a:pPr>
                      <a:r>
                        <a:rPr sz="2500" b="1" spc="-120" dirty="0">
                          <a:latin typeface="Times New Roman"/>
                          <a:cs typeface="Times New Roman"/>
                        </a:rPr>
                        <a:t>Các </a:t>
                      </a:r>
                      <a:r>
                        <a:rPr sz="2500" b="1" spc="-110" dirty="0">
                          <a:latin typeface="Times New Roman"/>
                          <a:cs typeface="Times New Roman"/>
                        </a:rPr>
                        <a:t>thành </a:t>
                      </a:r>
                      <a:r>
                        <a:rPr sz="2500" b="1" spc="-90" dirty="0">
                          <a:latin typeface="Times New Roman"/>
                          <a:cs typeface="Times New Roman"/>
                        </a:rPr>
                        <a:t>tố </a:t>
                      </a:r>
                      <a:r>
                        <a:rPr sz="2500" b="1" spc="-95" dirty="0">
                          <a:latin typeface="Times New Roman"/>
                          <a:cs typeface="Times New Roman"/>
                        </a:rPr>
                        <a:t>cốt </a:t>
                      </a:r>
                      <a:r>
                        <a:rPr sz="2500" b="1" spc="-85" dirty="0">
                          <a:latin typeface="Times New Roman"/>
                          <a:cs typeface="Times New Roman"/>
                        </a:rPr>
                        <a:t>lõi  </a:t>
                      </a:r>
                      <a:r>
                        <a:rPr sz="2500" b="1" spc="-105" dirty="0">
                          <a:latin typeface="Times New Roman"/>
                          <a:cs typeface="Times New Roman"/>
                        </a:rPr>
                        <a:t>của </a:t>
                      </a:r>
                      <a:r>
                        <a:rPr sz="2500" b="1" spc="-120" dirty="0">
                          <a:latin typeface="Times New Roman"/>
                          <a:cs typeface="Times New Roman"/>
                        </a:rPr>
                        <a:t>năng </a:t>
                      </a:r>
                      <a:r>
                        <a:rPr sz="2500" b="1" spc="-90" dirty="0">
                          <a:latin typeface="Times New Roman"/>
                          <a:cs typeface="Times New Roman"/>
                        </a:rPr>
                        <a:t>lực </a:t>
                      </a:r>
                      <a:r>
                        <a:rPr sz="2500" b="1" spc="-105" dirty="0">
                          <a:latin typeface="Times New Roman"/>
                          <a:cs typeface="Times New Roman"/>
                        </a:rPr>
                        <a:t>toán</a:t>
                      </a:r>
                      <a:r>
                        <a:rPr sz="2500" b="1" spc="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500" b="1" spc="-110" dirty="0">
                          <a:latin typeface="Times New Roman"/>
                          <a:cs typeface="Times New Roman"/>
                        </a:rPr>
                        <a:t>học</a:t>
                      </a:r>
                      <a:endParaRPr sz="2500">
                        <a:latin typeface="Times New Roman"/>
                        <a:cs typeface="Times New Roman"/>
                      </a:endParaRPr>
                    </a:p>
                  </a:txBody>
                  <a:tcPr marL="0" marR="0" marT="1143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94715">
                <a:tc>
                  <a:txBody>
                    <a:bodyPr/>
                    <a:lstStyle/>
                    <a:p>
                      <a:pPr marL="116839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2500" b="1" spc="-75" dirty="0">
                          <a:latin typeface="Times New Roman"/>
                          <a:cs typeface="Times New Roman"/>
                        </a:rPr>
                        <a:t>1.</a:t>
                      </a:r>
                      <a:r>
                        <a:rPr sz="2500" b="1" spc="2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500" b="1" spc="-125" dirty="0">
                          <a:latin typeface="Times New Roman"/>
                          <a:cs typeface="Times New Roman"/>
                        </a:rPr>
                        <a:t>Năng</a:t>
                      </a:r>
                      <a:r>
                        <a:rPr sz="2500" b="1" spc="2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500" b="1" spc="-95" dirty="0">
                          <a:latin typeface="Times New Roman"/>
                          <a:cs typeface="Times New Roman"/>
                        </a:rPr>
                        <a:t>lực</a:t>
                      </a:r>
                      <a:r>
                        <a:rPr sz="2500" b="1" spc="229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500" b="1" spc="-100" dirty="0">
                          <a:latin typeface="Times New Roman"/>
                          <a:cs typeface="Times New Roman"/>
                        </a:rPr>
                        <a:t>tư</a:t>
                      </a:r>
                      <a:r>
                        <a:rPr sz="2500" b="1" spc="2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500" b="1" spc="-125" dirty="0">
                          <a:latin typeface="Times New Roman"/>
                          <a:cs typeface="Times New Roman"/>
                        </a:rPr>
                        <a:t>duy</a:t>
                      </a:r>
                      <a:r>
                        <a:rPr sz="2500" b="1" spc="2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500" b="1" spc="-105" dirty="0">
                          <a:latin typeface="Times New Roman"/>
                          <a:cs typeface="Times New Roman"/>
                        </a:rPr>
                        <a:t>và</a:t>
                      </a:r>
                      <a:r>
                        <a:rPr sz="2500" b="1" spc="2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500" b="1" spc="-95" dirty="0">
                          <a:latin typeface="Times New Roman"/>
                          <a:cs typeface="Times New Roman"/>
                        </a:rPr>
                        <a:t>lập</a:t>
                      </a:r>
                      <a:r>
                        <a:rPr sz="2500" b="1" spc="2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500" b="1" spc="-100" dirty="0">
                          <a:latin typeface="Times New Roman"/>
                          <a:cs typeface="Times New Roman"/>
                        </a:rPr>
                        <a:t>luận</a:t>
                      </a:r>
                      <a:endParaRPr sz="2500">
                        <a:latin typeface="Times New Roman"/>
                        <a:cs typeface="Times New Roman"/>
                      </a:endParaRPr>
                    </a:p>
                    <a:p>
                      <a:pPr marL="116839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500" spc="-95" dirty="0">
                          <a:latin typeface="Times New Roman"/>
                          <a:cs typeface="Times New Roman"/>
                        </a:rPr>
                        <a:t>toán học </a:t>
                      </a:r>
                      <a:r>
                        <a:rPr sz="2500" spc="-90" dirty="0">
                          <a:latin typeface="Times New Roman"/>
                          <a:cs typeface="Times New Roman"/>
                        </a:rPr>
                        <a:t>thể </a:t>
                      </a:r>
                      <a:r>
                        <a:rPr sz="2500" spc="-100" dirty="0">
                          <a:latin typeface="Times New Roman"/>
                          <a:cs typeface="Times New Roman"/>
                        </a:rPr>
                        <a:t>hiện </a:t>
                      </a:r>
                      <a:r>
                        <a:rPr sz="2500" spc="-105" dirty="0">
                          <a:latin typeface="Times New Roman"/>
                          <a:cs typeface="Times New Roman"/>
                        </a:rPr>
                        <a:t>qua</a:t>
                      </a:r>
                      <a:r>
                        <a:rPr sz="2500" spc="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500" spc="-85" dirty="0">
                          <a:latin typeface="Times New Roman"/>
                          <a:cs typeface="Times New Roman"/>
                        </a:rPr>
                        <a:t>việc:</a:t>
                      </a:r>
                      <a:endParaRPr sz="2500">
                        <a:latin typeface="Times New Roman"/>
                        <a:cs typeface="Times New Roman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16839" marR="94615">
                        <a:lnSpc>
                          <a:spcPct val="111300"/>
                        </a:lnSpc>
                        <a:spcBef>
                          <a:spcPts val="50"/>
                        </a:spcBef>
                      </a:pPr>
                      <a:r>
                        <a:rPr sz="2500" spc="-105" dirty="0">
                          <a:latin typeface="Times New Roman"/>
                          <a:cs typeface="Times New Roman"/>
                        </a:rPr>
                        <a:t>– </a:t>
                      </a:r>
                      <a:r>
                        <a:rPr sz="2500" spc="-114" dirty="0">
                          <a:latin typeface="Times New Roman"/>
                          <a:cs typeface="Times New Roman"/>
                        </a:rPr>
                        <a:t>Thực </a:t>
                      </a:r>
                      <a:r>
                        <a:rPr sz="2500" spc="-95" dirty="0">
                          <a:latin typeface="Times New Roman"/>
                          <a:cs typeface="Times New Roman"/>
                        </a:rPr>
                        <a:t>hiện </a:t>
                      </a:r>
                      <a:r>
                        <a:rPr sz="2500" spc="-85" dirty="0">
                          <a:latin typeface="Times New Roman"/>
                          <a:cs typeface="Times New Roman"/>
                        </a:rPr>
                        <a:t>được </a:t>
                      </a:r>
                      <a:r>
                        <a:rPr sz="2500" spc="-105" dirty="0">
                          <a:latin typeface="Times New Roman"/>
                          <a:cs typeface="Times New Roman"/>
                        </a:rPr>
                        <a:t>các </a:t>
                      </a:r>
                      <a:r>
                        <a:rPr sz="2500" spc="-100" dirty="0">
                          <a:latin typeface="Times New Roman"/>
                          <a:cs typeface="Times New Roman"/>
                        </a:rPr>
                        <a:t>thao </a:t>
                      </a:r>
                      <a:r>
                        <a:rPr sz="2500" spc="-85" dirty="0">
                          <a:latin typeface="Times New Roman"/>
                          <a:cs typeface="Times New Roman"/>
                        </a:rPr>
                        <a:t>tác tư </a:t>
                      </a:r>
                      <a:r>
                        <a:rPr sz="2500" spc="-105" dirty="0">
                          <a:latin typeface="Times New Roman"/>
                          <a:cs typeface="Times New Roman"/>
                        </a:rPr>
                        <a:t>duy </a:t>
                      </a:r>
                      <a:r>
                        <a:rPr sz="2500" spc="-100" dirty="0">
                          <a:latin typeface="Times New Roman"/>
                          <a:cs typeface="Times New Roman"/>
                        </a:rPr>
                        <a:t>như: so  </a:t>
                      </a:r>
                      <a:r>
                        <a:rPr sz="2500" spc="-90" dirty="0">
                          <a:latin typeface="Times New Roman"/>
                          <a:cs typeface="Times New Roman"/>
                        </a:rPr>
                        <a:t>sánh,</a:t>
                      </a:r>
                      <a:r>
                        <a:rPr sz="2500" spc="29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500" spc="-110" dirty="0">
                          <a:latin typeface="Times New Roman"/>
                          <a:cs typeface="Times New Roman"/>
                        </a:rPr>
                        <a:t>phân</a:t>
                      </a:r>
                      <a:r>
                        <a:rPr sz="2500" spc="30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500" spc="-75" dirty="0">
                          <a:latin typeface="Times New Roman"/>
                          <a:cs typeface="Times New Roman"/>
                        </a:rPr>
                        <a:t>tích,</a:t>
                      </a:r>
                      <a:r>
                        <a:rPr sz="2500" spc="29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500" spc="-90" dirty="0">
                          <a:latin typeface="Times New Roman"/>
                          <a:cs typeface="Times New Roman"/>
                        </a:rPr>
                        <a:t>tổng</a:t>
                      </a:r>
                      <a:r>
                        <a:rPr sz="2500" spc="3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500" spc="-75" dirty="0">
                          <a:latin typeface="Times New Roman"/>
                          <a:cs typeface="Times New Roman"/>
                        </a:rPr>
                        <a:t>hợp,</a:t>
                      </a:r>
                      <a:r>
                        <a:rPr sz="2500" spc="29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500" spc="-95" dirty="0">
                          <a:latin typeface="Times New Roman"/>
                          <a:cs typeface="Times New Roman"/>
                        </a:rPr>
                        <a:t>đặc</a:t>
                      </a:r>
                      <a:r>
                        <a:rPr sz="2500" spc="3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500" spc="-80" dirty="0">
                          <a:latin typeface="Times New Roman"/>
                          <a:cs typeface="Times New Roman"/>
                        </a:rPr>
                        <a:t>biệt</a:t>
                      </a:r>
                      <a:r>
                        <a:rPr sz="2500" spc="3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500" spc="-90" dirty="0">
                          <a:latin typeface="Times New Roman"/>
                          <a:cs typeface="Times New Roman"/>
                        </a:rPr>
                        <a:t>hoá,</a:t>
                      </a:r>
                      <a:r>
                        <a:rPr sz="2500" spc="29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500" spc="-100" dirty="0">
                          <a:latin typeface="Times New Roman"/>
                          <a:cs typeface="Times New Roman"/>
                        </a:rPr>
                        <a:t>khái</a:t>
                      </a:r>
                      <a:endParaRPr sz="25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</a:tr>
              <a:tr h="5003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6839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sz="2500" spc="-95" dirty="0">
                          <a:latin typeface="Times New Roman"/>
                          <a:cs typeface="Times New Roman"/>
                        </a:rPr>
                        <a:t>quát </a:t>
                      </a:r>
                      <a:r>
                        <a:rPr sz="2500" spc="-85" dirty="0">
                          <a:latin typeface="Times New Roman"/>
                          <a:cs typeface="Times New Roman"/>
                        </a:rPr>
                        <a:t>hoá, </a:t>
                      </a:r>
                      <a:r>
                        <a:rPr sz="2500" spc="-100" dirty="0">
                          <a:latin typeface="Times New Roman"/>
                          <a:cs typeface="Times New Roman"/>
                        </a:rPr>
                        <a:t>tương </a:t>
                      </a:r>
                      <a:r>
                        <a:rPr sz="2500" spc="-70" dirty="0">
                          <a:latin typeface="Times New Roman"/>
                          <a:cs typeface="Times New Roman"/>
                        </a:rPr>
                        <a:t>tự; </a:t>
                      </a:r>
                      <a:r>
                        <a:rPr sz="2500" spc="-110" dirty="0">
                          <a:latin typeface="Times New Roman"/>
                          <a:cs typeface="Times New Roman"/>
                        </a:rPr>
                        <a:t>quy </a:t>
                      </a:r>
                      <a:r>
                        <a:rPr sz="2500" spc="-85" dirty="0">
                          <a:latin typeface="Times New Roman"/>
                          <a:cs typeface="Times New Roman"/>
                        </a:rPr>
                        <a:t>nạp, </a:t>
                      </a:r>
                      <a:r>
                        <a:rPr sz="2500" spc="-90" dirty="0">
                          <a:latin typeface="Times New Roman"/>
                          <a:cs typeface="Times New Roman"/>
                        </a:rPr>
                        <a:t>diễn</a:t>
                      </a:r>
                      <a:r>
                        <a:rPr sz="2500" spc="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500" spc="-85" dirty="0">
                          <a:latin typeface="Times New Roman"/>
                          <a:cs typeface="Times New Roman"/>
                        </a:rPr>
                        <a:t>dịch.</a:t>
                      </a:r>
                      <a:endParaRPr sz="2500">
                        <a:latin typeface="Times New Roman"/>
                        <a:cs typeface="Times New Roman"/>
                      </a:endParaRPr>
                    </a:p>
                  </a:txBody>
                  <a:tcPr marL="0" marR="0" marT="31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4997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6839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2500" spc="-105" dirty="0">
                          <a:latin typeface="Times New Roman"/>
                          <a:cs typeface="Times New Roman"/>
                        </a:rPr>
                        <a:t>– Chỉ </a:t>
                      </a:r>
                      <a:r>
                        <a:rPr sz="2500" spc="-85" dirty="0">
                          <a:latin typeface="Times New Roman"/>
                          <a:cs typeface="Times New Roman"/>
                        </a:rPr>
                        <a:t>ra được </a:t>
                      </a:r>
                      <a:r>
                        <a:rPr sz="2500" spc="-110" dirty="0">
                          <a:latin typeface="Times New Roman"/>
                          <a:cs typeface="Times New Roman"/>
                        </a:rPr>
                        <a:t>chứng </a:t>
                      </a:r>
                      <a:r>
                        <a:rPr sz="2500" spc="-90" dirty="0">
                          <a:latin typeface="Times New Roman"/>
                          <a:cs typeface="Times New Roman"/>
                        </a:rPr>
                        <a:t>cứ, </a:t>
                      </a:r>
                      <a:r>
                        <a:rPr sz="2500" spc="-55" dirty="0">
                          <a:latin typeface="Times New Roman"/>
                          <a:cs typeface="Times New Roman"/>
                        </a:rPr>
                        <a:t>lí </a:t>
                      </a:r>
                      <a:r>
                        <a:rPr sz="2500" spc="-75" dirty="0">
                          <a:latin typeface="Times New Roman"/>
                          <a:cs typeface="Times New Roman"/>
                        </a:rPr>
                        <a:t>lẽ </a:t>
                      </a:r>
                      <a:r>
                        <a:rPr sz="2500" spc="-95" dirty="0">
                          <a:latin typeface="Times New Roman"/>
                          <a:cs typeface="Times New Roman"/>
                        </a:rPr>
                        <a:t>và </a:t>
                      </a:r>
                      <a:r>
                        <a:rPr sz="2500" spc="-80" dirty="0">
                          <a:latin typeface="Times New Roman"/>
                          <a:cs typeface="Times New Roman"/>
                        </a:rPr>
                        <a:t>biết </a:t>
                      </a:r>
                      <a:r>
                        <a:rPr sz="2500" spc="-85" dirty="0">
                          <a:latin typeface="Times New Roman"/>
                          <a:cs typeface="Times New Roman"/>
                        </a:rPr>
                        <a:t>lập</a:t>
                      </a:r>
                      <a:r>
                        <a:rPr sz="2500" spc="409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500" spc="-90" dirty="0">
                          <a:latin typeface="Times New Roman"/>
                          <a:cs typeface="Times New Roman"/>
                        </a:rPr>
                        <a:t>luận</a:t>
                      </a:r>
                      <a:endParaRPr sz="2500">
                        <a:latin typeface="Times New Roman"/>
                        <a:cs typeface="Times New Roman"/>
                      </a:endParaRPr>
                    </a:p>
                  </a:txBody>
                  <a:tcPr marL="0" marR="0" marT="793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4997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6839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sz="2500" spc="-80" dirty="0">
                          <a:latin typeface="Times New Roman"/>
                          <a:cs typeface="Times New Roman"/>
                        </a:rPr>
                        <a:t>hợp </a:t>
                      </a:r>
                      <a:r>
                        <a:rPr sz="2500" spc="-45" dirty="0">
                          <a:latin typeface="Times New Roman"/>
                          <a:cs typeface="Times New Roman"/>
                        </a:rPr>
                        <a:t>lí </a:t>
                      </a:r>
                      <a:r>
                        <a:rPr sz="2500" spc="-90" dirty="0">
                          <a:latin typeface="Times New Roman"/>
                          <a:cs typeface="Times New Roman"/>
                        </a:rPr>
                        <a:t>trước khi </a:t>
                      </a:r>
                      <a:r>
                        <a:rPr sz="2500" spc="-80" dirty="0">
                          <a:latin typeface="Times New Roman"/>
                          <a:cs typeface="Times New Roman"/>
                        </a:rPr>
                        <a:t>kết</a:t>
                      </a:r>
                      <a:r>
                        <a:rPr sz="25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500" spc="-85" dirty="0">
                          <a:latin typeface="Times New Roman"/>
                          <a:cs typeface="Times New Roman"/>
                        </a:rPr>
                        <a:t>luận.</a:t>
                      </a:r>
                      <a:endParaRPr sz="2500">
                        <a:latin typeface="Times New Roman"/>
                        <a:cs typeface="Times New Roman"/>
                      </a:endParaRPr>
                    </a:p>
                  </a:txBody>
                  <a:tcPr marL="0" marR="0" marT="31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4997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6839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2500" spc="-105" dirty="0">
                          <a:latin typeface="Times New Roman"/>
                          <a:cs typeface="Times New Roman"/>
                        </a:rPr>
                        <a:t>– </a:t>
                      </a:r>
                      <a:r>
                        <a:rPr sz="2500" spc="-95" dirty="0">
                          <a:latin typeface="Times New Roman"/>
                          <a:cs typeface="Times New Roman"/>
                        </a:rPr>
                        <a:t>Giải </a:t>
                      </a:r>
                      <a:r>
                        <a:rPr sz="2500" spc="-90" dirty="0">
                          <a:latin typeface="Times New Roman"/>
                          <a:cs typeface="Times New Roman"/>
                        </a:rPr>
                        <a:t>thích </a:t>
                      </a:r>
                      <a:r>
                        <a:rPr sz="2500" spc="-100" dirty="0">
                          <a:latin typeface="Times New Roman"/>
                          <a:cs typeface="Times New Roman"/>
                        </a:rPr>
                        <a:t>hoặc </a:t>
                      </a:r>
                      <a:r>
                        <a:rPr sz="2500" spc="-95" dirty="0">
                          <a:latin typeface="Times New Roman"/>
                          <a:cs typeface="Times New Roman"/>
                        </a:rPr>
                        <a:t>điều chỉnh </a:t>
                      </a:r>
                      <a:r>
                        <a:rPr sz="2500" spc="-85" dirty="0">
                          <a:latin typeface="Times New Roman"/>
                          <a:cs typeface="Times New Roman"/>
                        </a:rPr>
                        <a:t>được </a:t>
                      </a:r>
                      <a:r>
                        <a:rPr sz="2500" spc="-100" dirty="0">
                          <a:latin typeface="Times New Roman"/>
                          <a:cs typeface="Times New Roman"/>
                        </a:rPr>
                        <a:t>cách</a:t>
                      </a:r>
                      <a:r>
                        <a:rPr sz="2500" spc="3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500" spc="-90" dirty="0">
                          <a:latin typeface="Times New Roman"/>
                          <a:cs typeface="Times New Roman"/>
                        </a:rPr>
                        <a:t>thức</a:t>
                      </a:r>
                      <a:endParaRPr sz="2500">
                        <a:latin typeface="Times New Roman"/>
                        <a:cs typeface="Times New Roman"/>
                      </a:endParaRPr>
                    </a:p>
                  </a:txBody>
                  <a:tcPr marL="0" marR="0" marT="793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6839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sz="2500" spc="-80" dirty="0">
                          <a:latin typeface="Times New Roman"/>
                          <a:cs typeface="Times New Roman"/>
                        </a:rPr>
                        <a:t>giải </a:t>
                      </a:r>
                      <a:r>
                        <a:rPr sz="2500" spc="-95" dirty="0">
                          <a:latin typeface="Times New Roman"/>
                          <a:cs typeface="Times New Roman"/>
                        </a:rPr>
                        <a:t>quyết </a:t>
                      </a:r>
                      <a:r>
                        <a:rPr sz="2500" spc="-105" dirty="0">
                          <a:latin typeface="Times New Roman"/>
                          <a:cs typeface="Times New Roman"/>
                        </a:rPr>
                        <a:t>vấn </a:t>
                      </a:r>
                      <a:r>
                        <a:rPr sz="2500" spc="-90" dirty="0">
                          <a:latin typeface="Times New Roman"/>
                          <a:cs typeface="Times New Roman"/>
                        </a:rPr>
                        <a:t>đề </a:t>
                      </a:r>
                      <a:r>
                        <a:rPr sz="2500" spc="-95" dirty="0">
                          <a:latin typeface="Times New Roman"/>
                          <a:cs typeface="Times New Roman"/>
                        </a:rPr>
                        <a:t>về </a:t>
                      </a:r>
                      <a:r>
                        <a:rPr sz="2500" spc="-114" dirty="0">
                          <a:latin typeface="Times New Roman"/>
                          <a:cs typeface="Times New Roman"/>
                        </a:rPr>
                        <a:t>phương </a:t>
                      </a:r>
                      <a:r>
                        <a:rPr sz="2500" spc="-95" dirty="0">
                          <a:latin typeface="Times New Roman"/>
                          <a:cs typeface="Times New Roman"/>
                        </a:rPr>
                        <a:t>diện </a:t>
                      </a:r>
                      <a:r>
                        <a:rPr sz="2500" spc="-100" dirty="0">
                          <a:latin typeface="Times New Roman"/>
                          <a:cs typeface="Times New Roman"/>
                        </a:rPr>
                        <a:t>toán</a:t>
                      </a:r>
                      <a:r>
                        <a:rPr sz="2500" spc="2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500" spc="-100" dirty="0">
                          <a:latin typeface="Times New Roman"/>
                          <a:cs typeface="Times New Roman"/>
                        </a:rPr>
                        <a:t>học.</a:t>
                      </a:r>
                      <a:endParaRPr sz="2500">
                        <a:latin typeface="Times New Roman"/>
                        <a:cs typeface="Times New Roman"/>
                      </a:endParaRPr>
                    </a:p>
                  </a:txBody>
                  <a:tcPr marL="0" marR="0" marT="31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</a:tbl>
          </a:graphicData>
        </a:graphic>
      </p:graphicFrame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813053" y="457962"/>
            <a:ext cx="10340340" cy="661078"/>
          </a:xfrm>
          <a:prstGeom prst="rect">
            <a:avLst/>
          </a:prstGeom>
          <a:solidFill>
            <a:srgbClr val="FFFFFF"/>
          </a:solidFill>
          <a:ln w="25907">
            <a:solidFill>
              <a:srgbClr val="385D89"/>
            </a:solidFill>
          </a:ln>
        </p:spPr>
        <p:txBody>
          <a:bodyPr vert="horz" wrap="square" lIns="0" tIns="167005" rIns="0" bIns="0" rtlCol="0">
            <a:spAutoFit/>
          </a:bodyPr>
          <a:lstStyle/>
          <a:p>
            <a:pPr marL="459740">
              <a:lnSpc>
                <a:spcPct val="100000"/>
              </a:lnSpc>
              <a:spcBef>
                <a:spcPts val="1315"/>
              </a:spcBef>
            </a:pPr>
            <a:r>
              <a:rPr sz="3200" b="1" spc="-35" dirty="0">
                <a:solidFill>
                  <a:srgbClr val="00AFEF"/>
                </a:solidFill>
                <a:latin typeface="Arial"/>
                <a:cs typeface="Arial"/>
              </a:rPr>
              <a:t>II. </a:t>
            </a:r>
            <a:r>
              <a:rPr sz="3200" b="1" spc="-540">
                <a:solidFill>
                  <a:srgbClr val="00AFEF"/>
                </a:solidFill>
                <a:latin typeface="Arial"/>
                <a:cs typeface="Arial"/>
              </a:rPr>
              <a:t>CÁC </a:t>
            </a:r>
            <a:r>
              <a:rPr lang="en-US" sz="3200" b="1" spc="-54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310" smtClean="0">
                <a:solidFill>
                  <a:srgbClr val="00AFEF"/>
                </a:solidFill>
                <a:latin typeface="Arial"/>
                <a:cs typeface="Arial"/>
              </a:rPr>
              <a:t>THÀNH </a:t>
            </a:r>
            <a:r>
              <a:rPr sz="3200" b="1" spc="-350">
                <a:solidFill>
                  <a:srgbClr val="00AFEF"/>
                </a:solidFill>
                <a:latin typeface="Arial"/>
                <a:cs typeface="Arial"/>
              </a:rPr>
              <a:t>TỐ </a:t>
            </a:r>
            <a:r>
              <a:rPr lang="en-US" sz="3200" b="1" spc="-35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440" smtClean="0">
                <a:solidFill>
                  <a:srgbClr val="00AFEF"/>
                </a:solidFill>
                <a:latin typeface="Arial"/>
                <a:cs typeface="Arial"/>
              </a:rPr>
              <a:t>CỐT</a:t>
            </a:r>
            <a:r>
              <a:rPr lang="en-US" sz="3200" b="1" spc="-44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44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320">
                <a:solidFill>
                  <a:srgbClr val="00AFEF"/>
                </a:solidFill>
                <a:latin typeface="Arial"/>
                <a:cs typeface="Arial"/>
              </a:rPr>
              <a:t>LÕI </a:t>
            </a:r>
            <a:r>
              <a:rPr lang="en-US" sz="3200" b="1" spc="-32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405" smtClean="0">
                <a:solidFill>
                  <a:srgbClr val="00AFEF"/>
                </a:solidFill>
                <a:latin typeface="Arial"/>
                <a:cs typeface="Arial"/>
              </a:rPr>
              <a:t>CỦA </a:t>
            </a:r>
            <a:r>
              <a:rPr sz="3200" b="1" spc="-305" dirty="0">
                <a:solidFill>
                  <a:srgbClr val="00AFEF"/>
                </a:solidFill>
                <a:latin typeface="Arial"/>
                <a:cs typeface="Arial"/>
              </a:rPr>
              <a:t>NĂNG </a:t>
            </a:r>
            <a:r>
              <a:rPr sz="3200" b="1" spc="-480" dirty="0">
                <a:solidFill>
                  <a:srgbClr val="00AFEF"/>
                </a:solidFill>
                <a:latin typeface="Arial"/>
                <a:cs typeface="Arial"/>
              </a:rPr>
              <a:t>LỰC </a:t>
            </a:r>
            <a:r>
              <a:rPr sz="3200" b="1" spc="-320" dirty="0">
                <a:solidFill>
                  <a:srgbClr val="00AFEF"/>
                </a:solidFill>
                <a:latin typeface="Arial"/>
                <a:cs typeface="Arial"/>
              </a:rPr>
              <a:t>TOÁN</a:t>
            </a:r>
            <a:r>
              <a:rPr sz="3200" b="1" spc="-250" dirty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409" dirty="0">
                <a:solidFill>
                  <a:srgbClr val="00AFEF"/>
                </a:solidFill>
                <a:latin typeface="Arial"/>
                <a:cs typeface="Arial"/>
              </a:rPr>
              <a:t>HỌC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86754" y="1645429"/>
            <a:ext cx="4382135" cy="90614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9000"/>
              </a:lnSpc>
              <a:spcBef>
                <a:spcPts val="95"/>
              </a:spcBef>
              <a:tabLst>
                <a:tab pos="398780" algn="l"/>
                <a:tab pos="1257300" algn="l"/>
                <a:tab pos="1824355" algn="l"/>
                <a:tab pos="2388870" algn="l"/>
                <a:tab pos="3147060" algn="l"/>
                <a:tab pos="3785235" algn="l"/>
              </a:tabLst>
            </a:pPr>
            <a:r>
              <a:rPr sz="2650" b="1" spc="-100" dirty="0">
                <a:latin typeface="Times New Roman"/>
                <a:cs typeface="Times New Roman"/>
              </a:rPr>
              <a:t>2</a:t>
            </a:r>
            <a:r>
              <a:rPr sz="2650" b="1" spc="-55" dirty="0">
                <a:latin typeface="Times New Roman"/>
                <a:cs typeface="Times New Roman"/>
              </a:rPr>
              <a:t>.</a:t>
            </a:r>
            <a:r>
              <a:rPr sz="2650" b="1" dirty="0">
                <a:latin typeface="Times New Roman"/>
                <a:cs typeface="Times New Roman"/>
              </a:rPr>
              <a:t>	</a:t>
            </a:r>
            <a:r>
              <a:rPr sz="2650" b="1" spc="-165" dirty="0">
                <a:latin typeface="Times New Roman"/>
                <a:cs typeface="Times New Roman"/>
              </a:rPr>
              <a:t>N</a:t>
            </a:r>
            <a:r>
              <a:rPr sz="2650" b="1" spc="-100" dirty="0">
                <a:latin typeface="Times New Roman"/>
                <a:cs typeface="Times New Roman"/>
              </a:rPr>
              <a:t>ă</a:t>
            </a:r>
            <a:r>
              <a:rPr sz="2650" b="1" spc="-120" dirty="0">
                <a:latin typeface="Times New Roman"/>
                <a:cs typeface="Times New Roman"/>
              </a:rPr>
              <a:t>n</a:t>
            </a:r>
            <a:r>
              <a:rPr sz="2650" b="1" spc="-105" dirty="0">
                <a:latin typeface="Times New Roman"/>
                <a:cs typeface="Times New Roman"/>
              </a:rPr>
              <a:t>g</a:t>
            </a:r>
            <a:r>
              <a:rPr sz="2650" b="1" dirty="0">
                <a:latin typeface="Times New Roman"/>
                <a:cs typeface="Times New Roman"/>
              </a:rPr>
              <a:t>	</a:t>
            </a:r>
            <a:r>
              <a:rPr sz="2650" b="1" spc="-35" dirty="0">
                <a:latin typeface="Times New Roman"/>
                <a:cs typeface="Times New Roman"/>
              </a:rPr>
              <a:t>l</a:t>
            </a:r>
            <a:r>
              <a:rPr sz="2650" b="1" spc="-130" dirty="0">
                <a:latin typeface="Times New Roman"/>
                <a:cs typeface="Times New Roman"/>
              </a:rPr>
              <a:t>ự</a:t>
            </a:r>
            <a:r>
              <a:rPr sz="2650" b="1" spc="-95" dirty="0">
                <a:latin typeface="Times New Roman"/>
                <a:cs typeface="Times New Roman"/>
              </a:rPr>
              <a:t>c</a:t>
            </a:r>
            <a:r>
              <a:rPr sz="2650" b="1" dirty="0">
                <a:latin typeface="Times New Roman"/>
                <a:cs typeface="Times New Roman"/>
              </a:rPr>
              <a:t>	</a:t>
            </a:r>
            <a:r>
              <a:rPr sz="2650" b="1" spc="-204" dirty="0">
                <a:latin typeface="Times New Roman"/>
                <a:cs typeface="Times New Roman"/>
              </a:rPr>
              <a:t>m</a:t>
            </a:r>
            <a:r>
              <a:rPr sz="2650" b="1" spc="-105" dirty="0">
                <a:latin typeface="Times New Roman"/>
                <a:cs typeface="Times New Roman"/>
              </a:rPr>
              <a:t>ô</a:t>
            </a:r>
            <a:r>
              <a:rPr sz="2650" b="1" dirty="0">
                <a:latin typeface="Times New Roman"/>
                <a:cs typeface="Times New Roman"/>
              </a:rPr>
              <a:t>	</a:t>
            </a:r>
            <a:r>
              <a:rPr sz="2650" b="1" spc="-114" dirty="0">
                <a:latin typeface="Times New Roman"/>
                <a:cs typeface="Times New Roman"/>
              </a:rPr>
              <a:t>h</a:t>
            </a:r>
            <a:r>
              <a:rPr sz="2650" b="1" spc="-55" dirty="0">
                <a:latin typeface="Times New Roman"/>
                <a:cs typeface="Times New Roman"/>
              </a:rPr>
              <a:t>ì</a:t>
            </a:r>
            <a:r>
              <a:rPr sz="2650" b="1" spc="-114" dirty="0">
                <a:latin typeface="Times New Roman"/>
                <a:cs typeface="Times New Roman"/>
              </a:rPr>
              <a:t>nh</a:t>
            </a:r>
            <a:r>
              <a:rPr sz="2650" b="1" dirty="0">
                <a:latin typeface="Times New Roman"/>
                <a:cs typeface="Times New Roman"/>
              </a:rPr>
              <a:t>	</a:t>
            </a:r>
            <a:r>
              <a:rPr sz="2650" b="1" spc="-114" dirty="0">
                <a:latin typeface="Times New Roman"/>
                <a:cs typeface="Times New Roman"/>
              </a:rPr>
              <a:t>h</a:t>
            </a:r>
            <a:r>
              <a:rPr sz="2650" b="1" spc="-100" dirty="0">
                <a:latin typeface="Times New Roman"/>
                <a:cs typeface="Times New Roman"/>
              </a:rPr>
              <a:t>o</a:t>
            </a:r>
            <a:r>
              <a:rPr sz="2650" b="1" spc="-105" dirty="0">
                <a:latin typeface="Times New Roman"/>
                <a:cs typeface="Times New Roman"/>
              </a:rPr>
              <a:t>á</a:t>
            </a:r>
            <a:r>
              <a:rPr sz="2650" b="1" dirty="0">
                <a:latin typeface="Times New Roman"/>
                <a:cs typeface="Times New Roman"/>
              </a:rPr>
              <a:t>	</a:t>
            </a:r>
            <a:r>
              <a:rPr sz="2650" b="1" spc="-90" dirty="0">
                <a:latin typeface="Times New Roman"/>
                <a:cs typeface="Times New Roman"/>
              </a:rPr>
              <a:t>t</a:t>
            </a:r>
            <a:r>
              <a:rPr sz="2650" b="1" spc="-100" dirty="0">
                <a:latin typeface="Times New Roman"/>
                <a:cs typeface="Times New Roman"/>
              </a:rPr>
              <a:t>o</a:t>
            </a:r>
            <a:r>
              <a:rPr sz="2650" b="1" spc="-114" dirty="0">
                <a:latin typeface="Times New Roman"/>
                <a:cs typeface="Times New Roman"/>
              </a:rPr>
              <a:t>á</a:t>
            </a:r>
            <a:r>
              <a:rPr sz="2650" b="1" spc="-75" dirty="0">
                <a:latin typeface="Times New Roman"/>
                <a:cs typeface="Times New Roman"/>
              </a:rPr>
              <a:t>n  </a:t>
            </a:r>
            <a:r>
              <a:rPr sz="2650" b="1" spc="-105" dirty="0">
                <a:latin typeface="Times New Roman"/>
                <a:cs typeface="Times New Roman"/>
              </a:rPr>
              <a:t>học </a:t>
            </a:r>
            <a:r>
              <a:rPr sz="2650" spc="-90" dirty="0">
                <a:latin typeface="Times New Roman"/>
                <a:cs typeface="Times New Roman"/>
              </a:rPr>
              <a:t>thể hiện </a:t>
            </a:r>
            <a:r>
              <a:rPr sz="2650" spc="-105" dirty="0">
                <a:latin typeface="Times New Roman"/>
                <a:cs typeface="Times New Roman"/>
              </a:rPr>
              <a:t>qua</a:t>
            </a:r>
            <a:r>
              <a:rPr sz="2650" spc="5" dirty="0">
                <a:latin typeface="Times New Roman"/>
                <a:cs typeface="Times New Roman"/>
              </a:rPr>
              <a:t> </a:t>
            </a:r>
            <a:r>
              <a:rPr sz="2650" spc="-90" dirty="0">
                <a:latin typeface="Times New Roman"/>
                <a:cs typeface="Times New Roman"/>
              </a:rPr>
              <a:t>việc:</a:t>
            </a:r>
            <a:endParaRPr sz="265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76102" y="1647327"/>
            <a:ext cx="0" cy="1482090"/>
          </a:xfrm>
          <a:custGeom>
            <a:avLst/>
            <a:gdLst/>
            <a:ahLst/>
            <a:cxnLst/>
            <a:rect l="l" t="t" r="r" b="b"/>
            <a:pathLst>
              <a:path h="1482089">
                <a:moveTo>
                  <a:pt x="0" y="0"/>
                </a:moveTo>
                <a:lnTo>
                  <a:pt x="0" y="14818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471730" y="1647327"/>
            <a:ext cx="0" cy="1482090"/>
          </a:xfrm>
          <a:custGeom>
            <a:avLst/>
            <a:gdLst/>
            <a:ahLst/>
            <a:cxnLst/>
            <a:rect l="l" t="t" r="r" b="b"/>
            <a:pathLst>
              <a:path h="1482089">
                <a:moveTo>
                  <a:pt x="0" y="0"/>
                </a:moveTo>
                <a:lnTo>
                  <a:pt x="0" y="14818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76102" y="3132040"/>
            <a:ext cx="8255" cy="0"/>
          </a:xfrm>
          <a:custGeom>
            <a:avLst/>
            <a:gdLst/>
            <a:ahLst/>
            <a:cxnLst/>
            <a:rect l="l" t="t" r="r" b="b"/>
            <a:pathLst>
              <a:path w="8255">
                <a:moveTo>
                  <a:pt x="0" y="0"/>
                </a:moveTo>
                <a:lnTo>
                  <a:pt x="7958" y="0"/>
                </a:lnTo>
              </a:path>
            </a:pathLst>
          </a:custGeom>
          <a:ln w="33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76102" y="3132040"/>
            <a:ext cx="0" cy="8890"/>
          </a:xfrm>
          <a:custGeom>
            <a:avLst/>
            <a:gdLst/>
            <a:ahLst/>
            <a:cxnLst/>
            <a:rect l="l" t="t" r="r" b="b"/>
            <a:pathLst>
              <a:path h="8889">
                <a:moveTo>
                  <a:pt x="0" y="0"/>
                </a:moveTo>
                <a:lnTo>
                  <a:pt x="0" y="867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471730" y="3132040"/>
            <a:ext cx="8255" cy="0"/>
          </a:xfrm>
          <a:custGeom>
            <a:avLst/>
            <a:gdLst/>
            <a:ahLst/>
            <a:cxnLst/>
            <a:rect l="l" t="t" r="r" b="b"/>
            <a:pathLst>
              <a:path w="8254">
                <a:moveTo>
                  <a:pt x="0" y="0"/>
                </a:moveTo>
                <a:lnTo>
                  <a:pt x="7958" y="0"/>
                </a:lnTo>
              </a:path>
            </a:pathLst>
          </a:custGeom>
          <a:ln w="33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471730" y="3132040"/>
            <a:ext cx="0" cy="8890"/>
          </a:xfrm>
          <a:custGeom>
            <a:avLst/>
            <a:gdLst/>
            <a:ahLst/>
            <a:cxnLst/>
            <a:rect l="l" t="t" r="r" b="b"/>
            <a:pathLst>
              <a:path h="8889">
                <a:moveTo>
                  <a:pt x="0" y="0"/>
                </a:moveTo>
                <a:lnTo>
                  <a:pt x="0" y="867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76102" y="3143613"/>
            <a:ext cx="0" cy="1036955"/>
          </a:xfrm>
          <a:custGeom>
            <a:avLst/>
            <a:gdLst/>
            <a:ahLst/>
            <a:cxnLst/>
            <a:rect l="l" t="t" r="r" b="b"/>
            <a:pathLst>
              <a:path h="1036954">
                <a:moveTo>
                  <a:pt x="0" y="0"/>
                </a:moveTo>
                <a:lnTo>
                  <a:pt x="0" y="10364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471730" y="3143613"/>
            <a:ext cx="0" cy="1036955"/>
          </a:xfrm>
          <a:custGeom>
            <a:avLst/>
            <a:gdLst/>
            <a:ahLst/>
            <a:cxnLst/>
            <a:rect l="l" t="t" r="r" b="b"/>
            <a:pathLst>
              <a:path h="1036954">
                <a:moveTo>
                  <a:pt x="0" y="0"/>
                </a:moveTo>
                <a:lnTo>
                  <a:pt x="0" y="10364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5582823" y="1633856"/>
            <a:ext cx="6012815" cy="3910329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7620" algn="just">
              <a:lnSpc>
                <a:spcPct val="110700"/>
              </a:lnSpc>
              <a:spcBef>
                <a:spcPts val="85"/>
              </a:spcBef>
            </a:pPr>
            <a:r>
              <a:rPr sz="2650" spc="-120" dirty="0">
                <a:latin typeface="Times New Roman"/>
                <a:cs typeface="Times New Roman"/>
              </a:rPr>
              <a:t>Xác </a:t>
            </a:r>
            <a:r>
              <a:rPr sz="2650" spc="-95" dirty="0">
                <a:latin typeface="Times New Roman"/>
                <a:cs typeface="Times New Roman"/>
              </a:rPr>
              <a:t>định </a:t>
            </a:r>
            <a:r>
              <a:rPr sz="2650" spc="-85" dirty="0">
                <a:latin typeface="Times New Roman"/>
                <a:cs typeface="Times New Roman"/>
              </a:rPr>
              <a:t>được </a:t>
            </a:r>
            <a:r>
              <a:rPr sz="2650" spc="-155" dirty="0">
                <a:latin typeface="Times New Roman"/>
                <a:cs typeface="Times New Roman"/>
              </a:rPr>
              <a:t>mô </a:t>
            </a:r>
            <a:r>
              <a:rPr sz="2650" spc="-100" dirty="0">
                <a:latin typeface="Times New Roman"/>
                <a:cs typeface="Times New Roman"/>
              </a:rPr>
              <a:t>hình </a:t>
            </a:r>
            <a:r>
              <a:rPr sz="2650" spc="-90" dirty="0">
                <a:latin typeface="Times New Roman"/>
                <a:cs typeface="Times New Roman"/>
              </a:rPr>
              <a:t>toán </a:t>
            </a:r>
            <a:r>
              <a:rPr sz="2650" spc="-95" dirty="0">
                <a:latin typeface="Times New Roman"/>
                <a:cs typeface="Times New Roman"/>
              </a:rPr>
              <a:t>học </a:t>
            </a:r>
            <a:r>
              <a:rPr sz="2650" spc="-110" dirty="0">
                <a:latin typeface="Times New Roman"/>
                <a:cs typeface="Times New Roman"/>
              </a:rPr>
              <a:t>(gồm công  </a:t>
            </a:r>
            <a:r>
              <a:rPr sz="2650" spc="-85" dirty="0">
                <a:latin typeface="Times New Roman"/>
                <a:cs typeface="Times New Roman"/>
              </a:rPr>
              <a:t>thức, </a:t>
            </a:r>
            <a:r>
              <a:rPr sz="2650" spc="-114" dirty="0">
                <a:latin typeface="Times New Roman"/>
                <a:cs typeface="Times New Roman"/>
              </a:rPr>
              <a:t>phương </a:t>
            </a:r>
            <a:r>
              <a:rPr sz="2650" spc="-80" dirty="0">
                <a:latin typeface="Times New Roman"/>
                <a:cs typeface="Times New Roman"/>
              </a:rPr>
              <a:t>trình, </a:t>
            </a:r>
            <a:r>
              <a:rPr sz="2650" spc="-100" dirty="0">
                <a:latin typeface="Times New Roman"/>
                <a:cs typeface="Times New Roman"/>
              </a:rPr>
              <a:t>bảng </a:t>
            </a:r>
            <a:r>
              <a:rPr sz="2650" spc="-80" dirty="0">
                <a:latin typeface="Times New Roman"/>
                <a:cs typeface="Times New Roman"/>
              </a:rPr>
              <a:t>biểu, </a:t>
            </a:r>
            <a:r>
              <a:rPr sz="2650" spc="-100" dirty="0">
                <a:latin typeface="Times New Roman"/>
                <a:cs typeface="Times New Roman"/>
              </a:rPr>
              <a:t>đồ </a:t>
            </a:r>
            <a:r>
              <a:rPr sz="2650" spc="-65" dirty="0">
                <a:latin typeface="Times New Roman"/>
                <a:cs typeface="Times New Roman"/>
              </a:rPr>
              <a:t>thị,...) </a:t>
            </a:r>
            <a:r>
              <a:rPr sz="2650" spc="-105" dirty="0">
                <a:latin typeface="Times New Roman"/>
                <a:cs typeface="Times New Roman"/>
              </a:rPr>
              <a:t>cho  </a:t>
            </a:r>
            <a:r>
              <a:rPr sz="2650" spc="-85" dirty="0">
                <a:latin typeface="Times New Roman"/>
                <a:cs typeface="Times New Roman"/>
              </a:rPr>
              <a:t>tình </a:t>
            </a:r>
            <a:r>
              <a:rPr sz="2650" spc="-110" dirty="0">
                <a:latin typeface="Times New Roman"/>
                <a:cs typeface="Times New Roman"/>
              </a:rPr>
              <a:t>huống </a:t>
            </a:r>
            <a:r>
              <a:rPr sz="2650" spc="-95" dirty="0">
                <a:latin typeface="Times New Roman"/>
                <a:cs typeface="Times New Roman"/>
              </a:rPr>
              <a:t>xuất hiện </a:t>
            </a:r>
            <a:r>
              <a:rPr sz="2650" spc="-90" dirty="0">
                <a:latin typeface="Times New Roman"/>
                <a:cs typeface="Times New Roman"/>
              </a:rPr>
              <a:t>trong bài </a:t>
            </a:r>
            <a:r>
              <a:rPr sz="2650" spc="-100" dirty="0">
                <a:latin typeface="Times New Roman"/>
                <a:cs typeface="Times New Roman"/>
              </a:rPr>
              <a:t>toán </a:t>
            </a:r>
            <a:r>
              <a:rPr sz="2650" spc="-95" dirty="0">
                <a:latin typeface="Times New Roman"/>
                <a:cs typeface="Times New Roman"/>
              </a:rPr>
              <a:t>thực</a:t>
            </a:r>
            <a:r>
              <a:rPr sz="2650" spc="245" dirty="0">
                <a:latin typeface="Times New Roman"/>
                <a:cs typeface="Times New Roman"/>
              </a:rPr>
              <a:t> </a:t>
            </a:r>
            <a:r>
              <a:rPr sz="2650" spc="-75" dirty="0">
                <a:latin typeface="Times New Roman"/>
                <a:cs typeface="Times New Roman"/>
              </a:rPr>
              <a:t>tiễn.</a:t>
            </a:r>
            <a:endParaRPr sz="2650">
              <a:latin typeface="Times New Roman"/>
              <a:cs typeface="Times New Roman"/>
            </a:endParaRPr>
          </a:p>
          <a:p>
            <a:pPr marL="12700" marR="8255" algn="just">
              <a:lnSpc>
                <a:spcPct val="110300"/>
              </a:lnSpc>
              <a:spcBef>
                <a:spcPts val="1240"/>
              </a:spcBef>
              <a:buChar char="–"/>
              <a:tabLst>
                <a:tab pos="262255" algn="l"/>
              </a:tabLst>
            </a:pPr>
            <a:r>
              <a:rPr sz="2650" spc="-100" dirty="0">
                <a:latin typeface="Times New Roman"/>
                <a:cs typeface="Times New Roman"/>
              </a:rPr>
              <a:t>Giải quyết </a:t>
            </a:r>
            <a:r>
              <a:rPr sz="2650" spc="-90" dirty="0">
                <a:latin typeface="Times New Roman"/>
                <a:cs typeface="Times New Roman"/>
              </a:rPr>
              <a:t>được </a:t>
            </a:r>
            <a:r>
              <a:rPr sz="2650" spc="-110" dirty="0">
                <a:latin typeface="Times New Roman"/>
                <a:cs typeface="Times New Roman"/>
              </a:rPr>
              <a:t>những </a:t>
            </a:r>
            <a:r>
              <a:rPr sz="2650" spc="-105" dirty="0">
                <a:latin typeface="Times New Roman"/>
                <a:cs typeface="Times New Roman"/>
              </a:rPr>
              <a:t>vấn </a:t>
            </a:r>
            <a:r>
              <a:rPr sz="2650" spc="-90" dirty="0">
                <a:latin typeface="Times New Roman"/>
                <a:cs typeface="Times New Roman"/>
              </a:rPr>
              <a:t>đề </a:t>
            </a:r>
            <a:r>
              <a:rPr sz="2650" spc="-95" dirty="0">
                <a:latin typeface="Times New Roman"/>
                <a:cs typeface="Times New Roman"/>
              </a:rPr>
              <a:t>toán </a:t>
            </a:r>
            <a:r>
              <a:rPr sz="2650" spc="-100" dirty="0">
                <a:latin typeface="Times New Roman"/>
                <a:cs typeface="Times New Roman"/>
              </a:rPr>
              <a:t>học </a:t>
            </a:r>
            <a:r>
              <a:rPr sz="2650" spc="-95" dirty="0">
                <a:latin typeface="Times New Roman"/>
                <a:cs typeface="Times New Roman"/>
              </a:rPr>
              <a:t>trong  </a:t>
            </a:r>
            <a:r>
              <a:rPr sz="2650" spc="-155" dirty="0">
                <a:latin typeface="Times New Roman"/>
                <a:cs typeface="Times New Roman"/>
              </a:rPr>
              <a:t>mô </a:t>
            </a:r>
            <a:r>
              <a:rPr sz="2650" spc="-90" dirty="0">
                <a:latin typeface="Times New Roman"/>
                <a:cs typeface="Times New Roman"/>
              </a:rPr>
              <a:t>hình </a:t>
            </a:r>
            <a:r>
              <a:rPr sz="2650" spc="-85" dirty="0">
                <a:latin typeface="Times New Roman"/>
                <a:cs typeface="Times New Roman"/>
              </a:rPr>
              <a:t>được thiết</a:t>
            </a:r>
            <a:r>
              <a:rPr sz="2650" spc="100" dirty="0">
                <a:latin typeface="Times New Roman"/>
                <a:cs typeface="Times New Roman"/>
              </a:rPr>
              <a:t> </a:t>
            </a:r>
            <a:r>
              <a:rPr sz="2650" spc="-75" dirty="0">
                <a:latin typeface="Times New Roman"/>
                <a:cs typeface="Times New Roman"/>
              </a:rPr>
              <a:t>lập.</a:t>
            </a:r>
            <a:endParaRPr sz="2650">
              <a:latin typeface="Times New Roman"/>
              <a:cs typeface="Times New Roman"/>
            </a:endParaRPr>
          </a:p>
          <a:p>
            <a:pPr marL="12700" marR="5080" algn="just">
              <a:lnSpc>
                <a:spcPct val="110400"/>
              </a:lnSpc>
              <a:spcBef>
                <a:spcPts val="1250"/>
              </a:spcBef>
              <a:buChar char="–"/>
              <a:tabLst>
                <a:tab pos="267970" algn="l"/>
              </a:tabLst>
            </a:pPr>
            <a:r>
              <a:rPr sz="2650" spc="-110" dirty="0">
                <a:latin typeface="Times New Roman"/>
                <a:cs typeface="Times New Roman"/>
              </a:rPr>
              <a:t>Thể </a:t>
            </a:r>
            <a:r>
              <a:rPr sz="2650" spc="-95" dirty="0">
                <a:latin typeface="Times New Roman"/>
                <a:cs typeface="Times New Roman"/>
              </a:rPr>
              <a:t>hiện </a:t>
            </a:r>
            <a:r>
              <a:rPr sz="2650" spc="-65" dirty="0">
                <a:latin typeface="Times New Roman"/>
                <a:cs typeface="Times New Roman"/>
              </a:rPr>
              <a:t>và </a:t>
            </a:r>
            <a:r>
              <a:rPr sz="2650" spc="-105" dirty="0">
                <a:latin typeface="Times New Roman"/>
                <a:cs typeface="Times New Roman"/>
              </a:rPr>
              <a:t>đánh </a:t>
            </a:r>
            <a:r>
              <a:rPr sz="2650" spc="-90" dirty="0">
                <a:latin typeface="Times New Roman"/>
                <a:cs typeface="Times New Roman"/>
              </a:rPr>
              <a:t>giá </a:t>
            </a:r>
            <a:r>
              <a:rPr sz="2650" spc="-80" dirty="0">
                <a:latin typeface="Times New Roman"/>
                <a:cs typeface="Times New Roman"/>
              </a:rPr>
              <a:t>được lời giải </a:t>
            </a:r>
            <a:r>
              <a:rPr sz="2650" spc="-95" dirty="0">
                <a:latin typeface="Times New Roman"/>
                <a:cs typeface="Times New Roman"/>
              </a:rPr>
              <a:t>trong </a:t>
            </a:r>
            <a:r>
              <a:rPr sz="2650" spc="-100" dirty="0">
                <a:latin typeface="Times New Roman"/>
                <a:cs typeface="Times New Roman"/>
              </a:rPr>
              <a:t>ngữ  cảnh </a:t>
            </a:r>
            <a:r>
              <a:rPr sz="2650" spc="-95" dirty="0">
                <a:latin typeface="Times New Roman"/>
                <a:cs typeface="Times New Roman"/>
              </a:rPr>
              <a:t>thực </a:t>
            </a:r>
            <a:r>
              <a:rPr sz="2650" spc="-80" dirty="0">
                <a:latin typeface="Times New Roman"/>
                <a:cs typeface="Times New Roman"/>
              </a:rPr>
              <a:t>tế </a:t>
            </a:r>
            <a:r>
              <a:rPr sz="2650" spc="-95" dirty="0">
                <a:latin typeface="Times New Roman"/>
                <a:cs typeface="Times New Roman"/>
              </a:rPr>
              <a:t>và </a:t>
            </a:r>
            <a:r>
              <a:rPr sz="2650" spc="-80" dirty="0">
                <a:latin typeface="Times New Roman"/>
                <a:cs typeface="Times New Roman"/>
              </a:rPr>
              <a:t>cải </a:t>
            </a:r>
            <a:r>
              <a:rPr sz="2650" spc="-85" dirty="0">
                <a:latin typeface="Times New Roman"/>
                <a:cs typeface="Times New Roman"/>
              </a:rPr>
              <a:t>tiến </a:t>
            </a:r>
            <a:r>
              <a:rPr sz="2650" spc="-90" dirty="0">
                <a:latin typeface="Times New Roman"/>
                <a:cs typeface="Times New Roman"/>
              </a:rPr>
              <a:t>được </a:t>
            </a:r>
            <a:r>
              <a:rPr sz="2650" spc="-155" dirty="0">
                <a:latin typeface="Times New Roman"/>
                <a:cs typeface="Times New Roman"/>
              </a:rPr>
              <a:t>mô </a:t>
            </a:r>
            <a:r>
              <a:rPr sz="2650" spc="-95" dirty="0">
                <a:latin typeface="Times New Roman"/>
                <a:cs typeface="Times New Roman"/>
              </a:rPr>
              <a:t>hình </a:t>
            </a:r>
            <a:r>
              <a:rPr sz="2650" spc="-100" dirty="0">
                <a:latin typeface="Times New Roman"/>
                <a:cs typeface="Times New Roman"/>
              </a:rPr>
              <a:t>nếu </a:t>
            </a:r>
            <a:r>
              <a:rPr sz="2650" spc="-95" dirty="0">
                <a:latin typeface="Times New Roman"/>
                <a:cs typeface="Times New Roman"/>
              </a:rPr>
              <a:t>cách  </a:t>
            </a:r>
            <a:r>
              <a:rPr sz="2650" spc="-80" dirty="0">
                <a:latin typeface="Times New Roman"/>
                <a:cs typeface="Times New Roman"/>
              </a:rPr>
              <a:t>giải </a:t>
            </a:r>
            <a:r>
              <a:rPr sz="2650" spc="-95" dirty="0">
                <a:latin typeface="Times New Roman"/>
                <a:cs typeface="Times New Roman"/>
              </a:rPr>
              <a:t>quyết </a:t>
            </a:r>
            <a:r>
              <a:rPr sz="2650" spc="-110" dirty="0">
                <a:latin typeface="Times New Roman"/>
                <a:cs typeface="Times New Roman"/>
              </a:rPr>
              <a:t>không </a:t>
            </a:r>
            <a:r>
              <a:rPr sz="2650" spc="-114" dirty="0">
                <a:latin typeface="Times New Roman"/>
                <a:cs typeface="Times New Roman"/>
              </a:rPr>
              <a:t>phù</a:t>
            </a:r>
            <a:r>
              <a:rPr sz="2650" spc="65" dirty="0">
                <a:latin typeface="Times New Roman"/>
                <a:cs typeface="Times New Roman"/>
              </a:rPr>
              <a:t> </a:t>
            </a:r>
            <a:r>
              <a:rPr sz="2650" spc="-70" dirty="0">
                <a:latin typeface="Times New Roman"/>
                <a:cs typeface="Times New Roman"/>
              </a:rPr>
              <a:t>hợp.</a:t>
            </a:r>
            <a:endParaRPr sz="26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876102" y="4182937"/>
            <a:ext cx="8255" cy="0"/>
          </a:xfrm>
          <a:custGeom>
            <a:avLst/>
            <a:gdLst/>
            <a:ahLst/>
            <a:cxnLst/>
            <a:rect l="l" t="t" r="r" b="b"/>
            <a:pathLst>
              <a:path w="8255">
                <a:moveTo>
                  <a:pt x="0" y="0"/>
                </a:moveTo>
                <a:lnTo>
                  <a:pt x="7958" y="0"/>
                </a:lnTo>
              </a:path>
            </a:pathLst>
          </a:custGeom>
          <a:ln w="33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76102" y="4182937"/>
            <a:ext cx="0" cy="8890"/>
          </a:xfrm>
          <a:custGeom>
            <a:avLst/>
            <a:gdLst/>
            <a:ahLst/>
            <a:cxnLst/>
            <a:rect l="l" t="t" r="r" b="b"/>
            <a:pathLst>
              <a:path h="8889">
                <a:moveTo>
                  <a:pt x="0" y="0"/>
                </a:moveTo>
                <a:lnTo>
                  <a:pt x="0" y="867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5471730" y="4182937"/>
            <a:ext cx="8255" cy="0"/>
          </a:xfrm>
          <a:custGeom>
            <a:avLst/>
            <a:gdLst/>
            <a:ahLst/>
            <a:cxnLst/>
            <a:rect l="l" t="t" r="r" b="b"/>
            <a:pathLst>
              <a:path w="8254">
                <a:moveTo>
                  <a:pt x="0" y="0"/>
                </a:moveTo>
                <a:lnTo>
                  <a:pt x="7958" y="0"/>
                </a:lnTo>
              </a:path>
            </a:pathLst>
          </a:custGeom>
          <a:ln w="33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471730" y="4182937"/>
            <a:ext cx="0" cy="8890"/>
          </a:xfrm>
          <a:custGeom>
            <a:avLst/>
            <a:gdLst/>
            <a:ahLst/>
            <a:cxnLst/>
            <a:rect l="l" t="t" r="r" b="b"/>
            <a:pathLst>
              <a:path h="8889">
                <a:moveTo>
                  <a:pt x="0" y="0"/>
                </a:moveTo>
                <a:lnTo>
                  <a:pt x="0" y="867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80081" y="1645784"/>
            <a:ext cx="0" cy="4032250"/>
          </a:xfrm>
          <a:custGeom>
            <a:avLst/>
            <a:gdLst/>
            <a:ahLst/>
            <a:cxnLst/>
            <a:rect l="l" t="t" r="r" b="b"/>
            <a:pathLst>
              <a:path h="4032250">
                <a:moveTo>
                  <a:pt x="0" y="0"/>
                </a:moveTo>
                <a:lnTo>
                  <a:pt x="0" y="4032088"/>
                </a:lnTo>
              </a:path>
            </a:pathLst>
          </a:custGeom>
          <a:ln w="1061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76102" y="4194510"/>
            <a:ext cx="0" cy="1482090"/>
          </a:xfrm>
          <a:custGeom>
            <a:avLst/>
            <a:gdLst/>
            <a:ahLst/>
            <a:cxnLst/>
            <a:rect l="l" t="t" r="r" b="b"/>
            <a:pathLst>
              <a:path h="1482089">
                <a:moveTo>
                  <a:pt x="0" y="0"/>
                </a:moveTo>
                <a:lnTo>
                  <a:pt x="0" y="148191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5475709" y="1645784"/>
            <a:ext cx="0" cy="4032250"/>
          </a:xfrm>
          <a:custGeom>
            <a:avLst/>
            <a:gdLst/>
            <a:ahLst/>
            <a:cxnLst/>
            <a:rect l="l" t="t" r="r" b="b"/>
            <a:pathLst>
              <a:path h="4032250">
                <a:moveTo>
                  <a:pt x="0" y="0"/>
                </a:moveTo>
                <a:lnTo>
                  <a:pt x="0" y="4032088"/>
                </a:lnTo>
              </a:path>
            </a:pathLst>
          </a:custGeom>
          <a:ln w="1061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471730" y="4194510"/>
            <a:ext cx="0" cy="1482090"/>
          </a:xfrm>
          <a:custGeom>
            <a:avLst/>
            <a:gdLst/>
            <a:ahLst/>
            <a:cxnLst/>
            <a:rect l="l" t="t" r="r" b="b"/>
            <a:pathLst>
              <a:path h="1482089">
                <a:moveTo>
                  <a:pt x="0" y="0"/>
                </a:moveTo>
                <a:lnTo>
                  <a:pt x="0" y="148191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xfrm>
            <a:off x="1107186" y="457962"/>
            <a:ext cx="10339070" cy="661078"/>
          </a:xfrm>
          <a:prstGeom prst="rect">
            <a:avLst/>
          </a:prstGeom>
          <a:solidFill>
            <a:srgbClr val="FFFFFF"/>
          </a:solidFill>
          <a:ln w="25907">
            <a:solidFill>
              <a:srgbClr val="385D89"/>
            </a:solidFill>
          </a:ln>
        </p:spPr>
        <p:txBody>
          <a:bodyPr vert="horz" wrap="square" lIns="0" tIns="167005" rIns="0" bIns="0" rtlCol="0">
            <a:spAutoFit/>
          </a:bodyPr>
          <a:lstStyle/>
          <a:p>
            <a:pPr marL="459105">
              <a:lnSpc>
                <a:spcPct val="100000"/>
              </a:lnSpc>
              <a:spcBef>
                <a:spcPts val="1315"/>
              </a:spcBef>
            </a:pPr>
            <a:r>
              <a:rPr sz="3200" b="1" spc="-35" dirty="0">
                <a:solidFill>
                  <a:srgbClr val="00AFEF"/>
                </a:solidFill>
                <a:latin typeface="Arial"/>
                <a:cs typeface="Arial"/>
              </a:rPr>
              <a:t>II. </a:t>
            </a:r>
            <a:r>
              <a:rPr sz="3200" b="1" spc="-540">
                <a:solidFill>
                  <a:srgbClr val="00AFEF"/>
                </a:solidFill>
                <a:latin typeface="Arial"/>
                <a:cs typeface="Arial"/>
              </a:rPr>
              <a:t>CÁC </a:t>
            </a:r>
            <a:r>
              <a:rPr lang="en-US" sz="3200" b="1" spc="-54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310" smtClean="0">
                <a:solidFill>
                  <a:srgbClr val="00AFEF"/>
                </a:solidFill>
                <a:latin typeface="Arial"/>
                <a:cs typeface="Arial"/>
              </a:rPr>
              <a:t>THÀNH </a:t>
            </a:r>
            <a:r>
              <a:rPr lang="en-US" sz="3200" b="1" spc="-31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350" smtClean="0">
                <a:solidFill>
                  <a:srgbClr val="00AFEF"/>
                </a:solidFill>
                <a:latin typeface="Arial"/>
                <a:cs typeface="Arial"/>
              </a:rPr>
              <a:t>TỐ </a:t>
            </a:r>
            <a:r>
              <a:rPr lang="en-US" sz="3200" b="1" spc="-35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440" smtClean="0">
                <a:solidFill>
                  <a:srgbClr val="00AFEF"/>
                </a:solidFill>
                <a:latin typeface="Arial"/>
                <a:cs typeface="Arial"/>
              </a:rPr>
              <a:t>CỐT </a:t>
            </a:r>
            <a:r>
              <a:rPr lang="en-US" sz="3200" b="1" spc="-44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320" smtClean="0">
                <a:solidFill>
                  <a:srgbClr val="00AFEF"/>
                </a:solidFill>
                <a:latin typeface="Arial"/>
                <a:cs typeface="Arial"/>
              </a:rPr>
              <a:t>LÕI </a:t>
            </a:r>
            <a:r>
              <a:rPr lang="en-US" sz="3200" b="1" spc="-32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405" smtClean="0">
                <a:solidFill>
                  <a:srgbClr val="00AFEF"/>
                </a:solidFill>
                <a:latin typeface="Arial"/>
                <a:cs typeface="Arial"/>
              </a:rPr>
              <a:t>CỦA </a:t>
            </a:r>
            <a:r>
              <a:rPr lang="en-US" sz="3200" b="1" spc="-405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305" smtClean="0">
                <a:solidFill>
                  <a:srgbClr val="00AFEF"/>
                </a:solidFill>
                <a:latin typeface="Arial"/>
                <a:cs typeface="Arial"/>
              </a:rPr>
              <a:t>NĂNG </a:t>
            </a:r>
            <a:r>
              <a:rPr sz="3200" b="1" spc="-480">
                <a:solidFill>
                  <a:srgbClr val="00AFEF"/>
                </a:solidFill>
                <a:latin typeface="Arial"/>
                <a:cs typeface="Arial"/>
              </a:rPr>
              <a:t>LỰC </a:t>
            </a:r>
            <a:r>
              <a:rPr lang="en-US" sz="3200" b="1" spc="-48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320" smtClean="0">
                <a:solidFill>
                  <a:srgbClr val="00AFEF"/>
                </a:solidFill>
                <a:latin typeface="Arial"/>
                <a:cs typeface="Arial"/>
              </a:rPr>
              <a:t>TOÁN</a:t>
            </a:r>
            <a:r>
              <a:rPr sz="3200" b="1" spc="-25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lang="en-US" sz="3200" b="1" spc="-25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409" smtClean="0">
                <a:solidFill>
                  <a:srgbClr val="00AFEF"/>
                </a:solidFill>
                <a:latin typeface="Arial"/>
                <a:cs typeface="Arial"/>
              </a:rPr>
              <a:t>HỌC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585143" y="1553800"/>
            <a:ext cx="4060190" cy="886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8600"/>
              </a:lnSpc>
              <a:spcBef>
                <a:spcPts val="95"/>
              </a:spcBef>
              <a:tabLst>
                <a:tab pos="376555" algn="l"/>
                <a:tab pos="1184275" algn="l"/>
                <a:tab pos="1713230" algn="l"/>
                <a:tab pos="2313940" algn="l"/>
                <a:tab pos="3154680" algn="l"/>
                <a:tab pos="3752850" algn="l"/>
              </a:tabLst>
            </a:pPr>
            <a:r>
              <a:rPr sz="2600" b="1" spc="-140" dirty="0">
                <a:latin typeface="Times New Roman"/>
                <a:cs typeface="Times New Roman"/>
              </a:rPr>
              <a:t>3</a:t>
            </a:r>
            <a:r>
              <a:rPr sz="2600" b="1" spc="-75" dirty="0">
                <a:latin typeface="Times New Roman"/>
                <a:cs typeface="Times New Roman"/>
              </a:rPr>
              <a:t>.</a:t>
            </a:r>
            <a:r>
              <a:rPr sz="2600" b="1" dirty="0">
                <a:latin typeface="Times New Roman"/>
                <a:cs typeface="Times New Roman"/>
              </a:rPr>
              <a:t>	</a:t>
            </a:r>
            <a:r>
              <a:rPr sz="2600" b="1" spc="-220" dirty="0">
                <a:latin typeface="Times New Roman"/>
                <a:cs typeface="Times New Roman"/>
              </a:rPr>
              <a:t>N</a:t>
            </a:r>
            <a:r>
              <a:rPr sz="2600" b="1" spc="-140" dirty="0">
                <a:latin typeface="Times New Roman"/>
                <a:cs typeface="Times New Roman"/>
              </a:rPr>
              <a:t>ă</a:t>
            </a:r>
            <a:r>
              <a:rPr sz="2600" b="1" spc="-185" dirty="0">
                <a:latin typeface="Times New Roman"/>
                <a:cs typeface="Times New Roman"/>
              </a:rPr>
              <a:t>n</a:t>
            </a:r>
            <a:r>
              <a:rPr sz="2600" b="1" spc="-145" dirty="0">
                <a:latin typeface="Times New Roman"/>
                <a:cs typeface="Times New Roman"/>
              </a:rPr>
              <a:t>g</a:t>
            </a:r>
            <a:r>
              <a:rPr sz="2600" b="1" dirty="0">
                <a:latin typeface="Times New Roman"/>
                <a:cs typeface="Times New Roman"/>
              </a:rPr>
              <a:t>	</a:t>
            </a:r>
            <a:r>
              <a:rPr sz="2600" b="1" spc="-65" dirty="0">
                <a:latin typeface="Times New Roman"/>
                <a:cs typeface="Times New Roman"/>
              </a:rPr>
              <a:t>l</a:t>
            </a:r>
            <a:r>
              <a:rPr sz="2600" b="1" spc="-180" dirty="0">
                <a:latin typeface="Times New Roman"/>
                <a:cs typeface="Times New Roman"/>
              </a:rPr>
              <a:t>ự</a:t>
            </a:r>
            <a:r>
              <a:rPr sz="2600" b="1" spc="-130" dirty="0">
                <a:latin typeface="Times New Roman"/>
                <a:cs typeface="Times New Roman"/>
              </a:rPr>
              <a:t>c</a:t>
            </a:r>
            <a:r>
              <a:rPr sz="2600" b="1" dirty="0">
                <a:latin typeface="Times New Roman"/>
                <a:cs typeface="Times New Roman"/>
              </a:rPr>
              <a:t>	</a:t>
            </a:r>
            <a:r>
              <a:rPr sz="2600" b="1" spc="-140" dirty="0">
                <a:latin typeface="Times New Roman"/>
                <a:cs typeface="Times New Roman"/>
              </a:rPr>
              <a:t>g</a:t>
            </a:r>
            <a:r>
              <a:rPr sz="2600" b="1" spc="-85" dirty="0">
                <a:latin typeface="Times New Roman"/>
                <a:cs typeface="Times New Roman"/>
              </a:rPr>
              <a:t>i</a:t>
            </a:r>
            <a:r>
              <a:rPr sz="2600" b="1" spc="-135" dirty="0">
                <a:latin typeface="Times New Roman"/>
                <a:cs typeface="Times New Roman"/>
              </a:rPr>
              <a:t>ả</a:t>
            </a:r>
            <a:r>
              <a:rPr sz="2600" b="1" spc="-80" dirty="0">
                <a:latin typeface="Times New Roman"/>
                <a:cs typeface="Times New Roman"/>
              </a:rPr>
              <a:t>i</a:t>
            </a:r>
            <a:r>
              <a:rPr sz="2600" b="1" dirty="0">
                <a:latin typeface="Times New Roman"/>
                <a:cs typeface="Times New Roman"/>
              </a:rPr>
              <a:t>	</a:t>
            </a:r>
            <a:r>
              <a:rPr sz="2600" b="1" spc="-185" dirty="0">
                <a:latin typeface="Times New Roman"/>
                <a:cs typeface="Times New Roman"/>
              </a:rPr>
              <a:t>q</a:t>
            </a:r>
            <a:r>
              <a:rPr sz="2600" b="1" spc="-160" dirty="0">
                <a:latin typeface="Times New Roman"/>
                <a:cs typeface="Times New Roman"/>
              </a:rPr>
              <a:t>u</a:t>
            </a:r>
            <a:r>
              <a:rPr sz="2600" b="1" spc="-135" dirty="0">
                <a:latin typeface="Times New Roman"/>
                <a:cs typeface="Times New Roman"/>
              </a:rPr>
              <a:t>y</a:t>
            </a:r>
            <a:r>
              <a:rPr sz="2600" b="1" spc="-114" dirty="0">
                <a:latin typeface="Times New Roman"/>
                <a:cs typeface="Times New Roman"/>
              </a:rPr>
              <a:t>ết</a:t>
            </a:r>
            <a:r>
              <a:rPr sz="2600" b="1" dirty="0">
                <a:latin typeface="Times New Roman"/>
                <a:cs typeface="Times New Roman"/>
              </a:rPr>
              <a:t>	</a:t>
            </a:r>
            <a:r>
              <a:rPr sz="2600" b="1" spc="-150" dirty="0">
                <a:latin typeface="Times New Roman"/>
                <a:cs typeface="Times New Roman"/>
              </a:rPr>
              <a:t>v</a:t>
            </a:r>
            <a:r>
              <a:rPr sz="2600" b="1" spc="-140" dirty="0">
                <a:latin typeface="Times New Roman"/>
                <a:cs typeface="Times New Roman"/>
              </a:rPr>
              <a:t>ấ</a:t>
            </a:r>
            <a:r>
              <a:rPr sz="2600" b="1" spc="-160" dirty="0">
                <a:latin typeface="Times New Roman"/>
                <a:cs typeface="Times New Roman"/>
              </a:rPr>
              <a:t>n</a:t>
            </a:r>
            <a:r>
              <a:rPr sz="2600" b="1" dirty="0">
                <a:latin typeface="Times New Roman"/>
                <a:cs typeface="Times New Roman"/>
              </a:rPr>
              <a:t>	</a:t>
            </a:r>
            <a:r>
              <a:rPr sz="2600" b="1" spc="-110" dirty="0">
                <a:latin typeface="Times New Roman"/>
                <a:cs typeface="Times New Roman"/>
              </a:rPr>
              <a:t>đề  </a:t>
            </a:r>
            <a:r>
              <a:rPr sz="2600" b="1" spc="-140" dirty="0">
                <a:latin typeface="Times New Roman"/>
                <a:cs typeface="Times New Roman"/>
              </a:rPr>
              <a:t>toán </a:t>
            </a:r>
            <a:r>
              <a:rPr sz="2600" b="1" spc="-145" dirty="0">
                <a:latin typeface="Times New Roman"/>
                <a:cs typeface="Times New Roman"/>
              </a:rPr>
              <a:t>học </a:t>
            </a:r>
            <a:r>
              <a:rPr sz="2600" spc="-120" dirty="0">
                <a:latin typeface="Times New Roman"/>
                <a:cs typeface="Times New Roman"/>
              </a:rPr>
              <a:t>thể </a:t>
            </a:r>
            <a:r>
              <a:rPr sz="2600" spc="-130" dirty="0">
                <a:latin typeface="Times New Roman"/>
                <a:cs typeface="Times New Roman"/>
              </a:rPr>
              <a:t>hiện </a:t>
            </a:r>
            <a:r>
              <a:rPr sz="2600" spc="-150" dirty="0">
                <a:latin typeface="Times New Roman"/>
                <a:cs typeface="Times New Roman"/>
              </a:rPr>
              <a:t>qua</a:t>
            </a:r>
            <a:r>
              <a:rPr sz="2600" spc="130" dirty="0">
                <a:latin typeface="Times New Roman"/>
                <a:cs typeface="Times New Roman"/>
              </a:rPr>
              <a:t> </a:t>
            </a:r>
            <a:r>
              <a:rPr sz="2600" spc="-114" dirty="0">
                <a:latin typeface="Times New Roman"/>
                <a:cs typeface="Times New Roman"/>
              </a:rPr>
              <a:t>việc: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843581" y="1542490"/>
            <a:ext cx="5567680" cy="4414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715" algn="just">
              <a:lnSpc>
                <a:spcPct val="110000"/>
              </a:lnSpc>
              <a:spcBef>
                <a:spcPts val="100"/>
              </a:spcBef>
              <a:buChar char="–"/>
              <a:tabLst>
                <a:tab pos="284480" algn="l"/>
              </a:tabLst>
            </a:pPr>
            <a:r>
              <a:rPr sz="2600" spc="-160" dirty="0">
                <a:latin typeface="Times New Roman"/>
                <a:cs typeface="Times New Roman"/>
              </a:rPr>
              <a:t>Nhận </a:t>
            </a:r>
            <a:r>
              <a:rPr sz="2600" spc="-105" dirty="0">
                <a:latin typeface="Times New Roman"/>
                <a:cs typeface="Times New Roman"/>
              </a:rPr>
              <a:t>biết, </a:t>
            </a:r>
            <a:r>
              <a:rPr sz="2600" spc="-130" dirty="0">
                <a:latin typeface="Times New Roman"/>
                <a:cs typeface="Times New Roman"/>
              </a:rPr>
              <a:t>phát </a:t>
            </a:r>
            <a:r>
              <a:rPr sz="2600" spc="-125" dirty="0">
                <a:latin typeface="Times New Roman"/>
                <a:cs typeface="Times New Roman"/>
              </a:rPr>
              <a:t>hiện </a:t>
            </a:r>
            <a:r>
              <a:rPr sz="2600" spc="-120" dirty="0">
                <a:latin typeface="Times New Roman"/>
                <a:cs typeface="Times New Roman"/>
              </a:rPr>
              <a:t>được </a:t>
            </a:r>
            <a:r>
              <a:rPr sz="2600" spc="-145" dirty="0">
                <a:latin typeface="Times New Roman"/>
                <a:cs typeface="Times New Roman"/>
              </a:rPr>
              <a:t>vấn </a:t>
            </a:r>
            <a:r>
              <a:rPr sz="2600" spc="-130" dirty="0">
                <a:latin typeface="Times New Roman"/>
                <a:cs typeface="Times New Roman"/>
              </a:rPr>
              <a:t>đề </a:t>
            </a:r>
            <a:r>
              <a:rPr sz="2600" spc="-140" dirty="0">
                <a:latin typeface="Times New Roman"/>
                <a:cs typeface="Times New Roman"/>
              </a:rPr>
              <a:t>cần </a:t>
            </a:r>
            <a:r>
              <a:rPr sz="2600" spc="-110" dirty="0">
                <a:latin typeface="Times New Roman"/>
                <a:cs typeface="Times New Roman"/>
              </a:rPr>
              <a:t>giải  </a:t>
            </a:r>
            <a:r>
              <a:rPr sz="2600" spc="-135" dirty="0">
                <a:latin typeface="Times New Roman"/>
                <a:cs typeface="Times New Roman"/>
              </a:rPr>
              <a:t>quyết </a:t>
            </a:r>
            <a:r>
              <a:rPr sz="2600" spc="-150" dirty="0">
                <a:latin typeface="Times New Roman"/>
                <a:cs typeface="Times New Roman"/>
              </a:rPr>
              <a:t>bằng </a:t>
            </a:r>
            <a:r>
              <a:rPr sz="2600" spc="-135" dirty="0">
                <a:latin typeface="Times New Roman"/>
                <a:cs typeface="Times New Roman"/>
              </a:rPr>
              <a:t>toán</a:t>
            </a:r>
            <a:r>
              <a:rPr sz="2600" spc="85" dirty="0">
                <a:latin typeface="Times New Roman"/>
                <a:cs typeface="Times New Roman"/>
              </a:rPr>
              <a:t> </a:t>
            </a:r>
            <a:r>
              <a:rPr sz="2600" spc="-125" dirty="0">
                <a:latin typeface="Times New Roman"/>
                <a:cs typeface="Times New Roman"/>
              </a:rPr>
              <a:t>học.</a:t>
            </a:r>
            <a:endParaRPr sz="2600">
              <a:latin typeface="Times New Roman"/>
              <a:cs typeface="Times New Roman"/>
            </a:endParaRPr>
          </a:p>
          <a:p>
            <a:pPr marL="12700" marR="6350" algn="just">
              <a:lnSpc>
                <a:spcPct val="109900"/>
              </a:lnSpc>
              <a:spcBef>
                <a:spcPts val="1225"/>
              </a:spcBef>
              <a:buChar char="–"/>
              <a:tabLst>
                <a:tab pos="246379" algn="l"/>
              </a:tabLst>
            </a:pPr>
            <a:r>
              <a:rPr sz="2600" spc="-160" dirty="0">
                <a:latin typeface="Times New Roman"/>
                <a:cs typeface="Times New Roman"/>
              </a:rPr>
              <a:t>Lựa </a:t>
            </a:r>
            <a:r>
              <a:rPr sz="2600" spc="-125" dirty="0">
                <a:latin typeface="Times New Roman"/>
                <a:cs typeface="Times New Roman"/>
              </a:rPr>
              <a:t>chọn, </a:t>
            </a:r>
            <a:r>
              <a:rPr sz="2600" spc="-140" dirty="0">
                <a:latin typeface="Times New Roman"/>
                <a:cs typeface="Times New Roman"/>
              </a:rPr>
              <a:t>đề </a:t>
            </a:r>
            <a:r>
              <a:rPr sz="2600" spc="-125" dirty="0">
                <a:latin typeface="Times New Roman"/>
                <a:cs typeface="Times New Roman"/>
              </a:rPr>
              <a:t>xuất </a:t>
            </a:r>
            <a:r>
              <a:rPr sz="2600" spc="-120" dirty="0">
                <a:latin typeface="Times New Roman"/>
                <a:cs typeface="Times New Roman"/>
              </a:rPr>
              <a:t>được </a:t>
            </a:r>
            <a:r>
              <a:rPr sz="2600" spc="-140" dirty="0">
                <a:latin typeface="Times New Roman"/>
                <a:cs typeface="Times New Roman"/>
              </a:rPr>
              <a:t>cách </a:t>
            </a:r>
            <a:r>
              <a:rPr sz="2600" spc="-120" dirty="0">
                <a:latin typeface="Times New Roman"/>
                <a:cs typeface="Times New Roman"/>
              </a:rPr>
              <a:t>thức, </a:t>
            </a:r>
            <a:r>
              <a:rPr sz="2600" spc="-114" dirty="0">
                <a:latin typeface="Times New Roman"/>
                <a:cs typeface="Times New Roman"/>
              </a:rPr>
              <a:t>giải </a:t>
            </a:r>
            <a:r>
              <a:rPr sz="2600" spc="-150" dirty="0">
                <a:latin typeface="Times New Roman"/>
                <a:cs typeface="Times New Roman"/>
              </a:rPr>
              <a:t>pháp  </a:t>
            </a:r>
            <a:r>
              <a:rPr sz="2600" spc="-110" dirty="0">
                <a:latin typeface="Times New Roman"/>
                <a:cs typeface="Times New Roman"/>
              </a:rPr>
              <a:t>giải </a:t>
            </a:r>
            <a:r>
              <a:rPr sz="2600" spc="-135" dirty="0">
                <a:latin typeface="Times New Roman"/>
                <a:cs typeface="Times New Roman"/>
              </a:rPr>
              <a:t>quyết </a:t>
            </a:r>
            <a:r>
              <a:rPr sz="2600" spc="-145" dirty="0">
                <a:latin typeface="Times New Roman"/>
                <a:cs typeface="Times New Roman"/>
              </a:rPr>
              <a:t>vấn</a:t>
            </a:r>
            <a:r>
              <a:rPr sz="2600" spc="-15" dirty="0">
                <a:latin typeface="Times New Roman"/>
                <a:cs typeface="Times New Roman"/>
              </a:rPr>
              <a:t> </a:t>
            </a:r>
            <a:r>
              <a:rPr sz="2600" spc="-110" dirty="0">
                <a:latin typeface="Times New Roman"/>
                <a:cs typeface="Times New Roman"/>
              </a:rPr>
              <a:t>đề.</a:t>
            </a:r>
            <a:endParaRPr sz="2600">
              <a:latin typeface="Times New Roman"/>
              <a:cs typeface="Times New Roman"/>
            </a:endParaRPr>
          </a:p>
          <a:p>
            <a:pPr marL="12700" marR="5080" algn="just">
              <a:lnSpc>
                <a:spcPct val="110300"/>
              </a:lnSpc>
              <a:spcBef>
                <a:spcPts val="1195"/>
              </a:spcBef>
              <a:buChar char="–"/>
              <a:tabLst>
                <a:tab pos="284480" algn="l"/>
              </a:tabLst>
            </a:pPr>
            <a:r>
              <a:rPr sz="2600" spc="-160" dirty="0">
                <a:latin typeface="Times New Roman"/>
                <a:cs typeface="Times New Roman"/>
              </a:rPr>
              <a:t>Sử </a:t>
            </a:r>
            <a:r>
              <a:rPr sz="2600" spc="-150" dirty="0">
                <a:latin typeface="Times New Roman"/>
                <a:cs typeface="Times New Roman"/>
              </a:rPr>
              <a:t>dụng </a:t>
            </a:r>
            <a:r>
              <a:rPr sz="2600" spc="-120" dirty="0">
                <a:latin typeface="Times New Roman"/>
                <a:cs typeface="Times New Roman"/>
              </a:rPr>
              <a:t>được </a:t>
            </a:r>
            <a:r>
              <a:rPr sz="2600" spc="-135" dirty="0">
                <a:latin typeface="Times New Roman"/>
                <a:cs typeface="Times New Roman"/>
              </a:rPr>
              <a:t>các </a:t>
            </a:r>
            <a:r>
              <a:rPr sz="2600" spc="-125" dirty="0">
                <a:latin typeface="Times New Roman"/>
                <a:cs typeface="Times New Roman"/>
              </a:rPr>
              <a:t>kiến </a:t>
            </a:r>
            <a:r>
              <a:rPr sz="2600" spc="-114" dirty="0">
                <a:latin typeface="Times New Roman"/>
                <a:cs typeface="Times New Roman"/>
              </a:rPr>
              <a:t>thức, </a:t>
            </a:r>
            <a:r>
              <a:rPr sz="2600" spc="-120" dirty="0">
                <a:latin typeface="Times New Roman"/>
                <a:cs typeface="Times New Roman"/>
              </a:rPr>
              <a:t>kĩ </a:t>
            </a:r>
            <a:r>
              <a:rPr sz="2600" spc="-150" dirty="0">
                <a:latin typeface="Times New Roman"/>
                <a:cs typeface="Times New Roman"/>
              </a:rPr>
              <a:t>năng </a:t>
            </a:r>
            <a:r>
              <a:rPr sz="2600" spc="-130" dirty="0">
                <a:latin typeface="Times New Roman"/>
                <a:cs typeface="Times New Roman"/>
              </a:rPr>
              <a:t>toán  </a:t>
            </a:r>
            <a:r>
              <a:rPr sz="2600" spc="-140" dirty="0">
                <a:latin typeface="Times New Roman"/>
                <a:cs typeface="Times New Roman"/>
              </a:rPr>
              <a:t>học tương </a:t>
            </a:r>
            <a:r>
              <a:rPr sz="2600" spc="-100" dirty="0">
                <a:latin typeface="Times New Roman"/>
                <a:cs typeface="Times New Roman"/>
              </a:rPr>
              <a:t>thích </a:t>
            </a:r>
            <a:r>
              <a:rPr sz="2600" spc="-140" dirty="0">
                <a:latin typeface="Times New Roman"/>
                <a:cs typeface="Times New Roman"/>
              </a:rPr>
              <a:t>(bao </a:t>
            </a:r>
            <a:r>
              <a:rPr sz="2600" spc="-160" dirty="0">
                <a:latin typeface="Times New Roman"/>
                <a:cs typeface="Times New Roman"/>
              </a:rPr>
              <a:t>gồm </a:t>
            </a:r>
            <a:r>
              <a:rPr sz="2600" spc="-130" dirty="0">
                <a:latin typeface="Times New Roman"/>
                <a:cs typeface="Times New Roman"/>
              </a:rPr>
              <a:t>các </a:t>
            </a:r>
            <a:r>
              <a:rPr sz="2600" spc="-145" dirty="0">
                <a:latin typeface="Times New Roman"/>
                <a:cs typeface="Times New Roman"/>
              </a:rPr>
              <a:t>công </a:t>
            </a:r>
            <a:r>
              <a:rPr sz="2600" spc="-140" dirty="0">
                <a:latin typeface="Times New Roman"/>
                <a:cs typeface="Times New Roman"/>
              </a:rPr>
              <a:t>cụ </a:t>
            </a:r>
            <a:r>
              <a:rPr sz="2600" spc="-135" dirty="0">
                <a:latin typeface="Times New Roman"/>
                <a:cs typeface="Times New Roman"/>
              </a:rPr>
              <a:t>và  </a:t>
            </a:r>
            <a:r>
              <a:rPr sz="2600" spc="-120" dirty="0">
                <a:latin typeface="Times New Roman"/>
                <a:cs typeface="Times New Roman"/>
              </a:rPr>
              <a:t>thuật </a:t>
            </a:r>
            <a:r>
              <a:rPr sz="2600" spc="-125" dirty="0">
                <a:latin typeface="Times New Roman"/>
                <a:cs typeface="Times New Roman"/>
              </a:rPr>
              <a:t>toán) </a:t>
            </a:r>
            <a:r>
              <a:rPr sz="2600" spc="-145" dirty="0">
                <a:latin typeface="Times New Roman"/>
                <a:cs typeface="Times New Roman"/>
              </a:rPr>
              <a:t>để </a:t>
            </a:r>
            <a:r>
              <a:rPr sz="2600" spc="-110" dirty="0">
                <a:latin typeface="Times New Roman"/>
                <a:cs typeface="Times New Roman"/>
              </a:rPr>
              <a:t>giải </a:t>
            </a:r>
            <a:r>
              <a:rPr sz="2600" spc="-140" dirty="0">
                <a:latin typeface="Times New Roman"/>
                <a:cs typeface="Times New Roman"/>
              </a:rPr>
              <a:t>quyết </a:t>
            </a:r>
            <a:r>
              <a:rPr sz="2600" spc="-135" dirty="0">
                <a:latin typeface="Times New Roman"/>
                <a:cs typeface="Times New Roman"/>
              </a:rPr>
              <a:t>vấn </a:t>
            </a:r>
            <a:r>
              <a:rPr sz="2600" spc="-145" dirty="0">
                <a:latin typeface="Times New Roman"/>
                <a:cs typeface="Times New Roman"/>
              </a:rPr>
              <a:t>đề </a:t>
            </a:r>
            <a:r>
              <a:rPr sz="2600" spc="-125" dirty="0">
                <a:latin typeface="Times New Roman"/>
                <a:cs typeface="Times New Roman"/>
              </a:rPr>
              <a:t>đặt</a:t>
            </a:r>
            <a:r>
              <a:rPr sz="2600" spc="320" dirty="0">
                <a:latin typeface="Times New Roman"/>
                <a:cs typeface="Times New Roman"/>
              </a:rPr>
              <a:t> </a:t>
            </a:r>
            <a:r>
              <a:rPr sz="2600" spc="-100" dirty="0">
                <a:latin typeface="Times New Roman"/>
                <a:cs typeface="Times New Roman"/>
              </a:rPr>
              <a:t>ra.</a:t>
            </a:r>
            <a:endParaRPr sz="2600">
              <a:latin typeface="Times New Roman"/>
              <a:cs typeface="Times New Roman"/>
            </a:endParaRPr>
          </a:p>
          <a:p>
            <a:pPr marL="12700" marR="7620" algn="just">
              <a:lnSpc>
                <a:spcPct val="110600"/>
              </a:lnSpc>
              <a:spcBef>
                <a:spcPts val="1185"/>
              </a:spcBef>
              <a:buChar char="–"/>
              <a:tabLst>
                <a:tab pos="261620" algn="l"/>
              </a:tabLst>
            </a:pPr>
            <a:r>
              <a:rPr sz="2600" spc="-160" dirty="0">
                <a:latin typeface="Times New Roman"/>
                <a:cs typeface="Times New Roman"/>
              </a:rPr>
              <a:t>Đánh </a:t>
            </a:r>
            <a:r>
              <a:rPr sz="2600" spc="-120" dirty="0">
                <a:latin typeface="Times New Roman"/>
                <a:cs typeface="Times New Roman"/>
              </a:rPr>
              <a:t>giá </a:t>
            </a:r>
            <a:r>
              <a:rPr sz="2600" spc="-114" dirty="0">
                <a:latin typeface="Times New Roman"/>
                <a:cs typeface="Times New Roman"/>
              </a:rPr>
              <a:t>được giải </a:t>
            </a:r>
            <a:r>
              <a:rPr sz="2600" spc="-150" dirty="0">
                <a:latin typeface="Times New Roman"/>
                <a:cs typeface="Times New Roman"/>
              </a:rPr>
              <a:t>pháp </a:t>
            </a:r>
            <a:r>
              <a:rPr sz="2600" spc="-135" dirty="0">
                <a:latin typeface="Times New Roman"/>
                <a:cs typeface="Times New Roman"/>
              </a:rPr>
              <a:t>đề </a:t>
            </a:r>
            <a:r>
              <a:rPr sz="2600" spc="-114" dirty="0">
                <a:latin typeface="Times New Roman"/>
                <a:cs typeface="Times New Roman"/>
              </a:rPr>
              <a:t>ra </a:t>
            </a:r>
            <a:r>
              <a:rPr sz="2600" spc="-135" dirty="0">
                <a:latin typeface="Times New Roman"/>
                <a:cs typeface="Times New Roman"/>
              </a:rPr>
              <a:t>và </a:t>
            </a:r>
            <a:r>
              <a:rPr sz="2600" spc="-130" dirty="0">
                <a:latin typeface="Times New Roman"/>
                <a:cs typeface="Times New Roman"/>
              </a:rPr>
              <a:t>khái </a:t>
            </a:r>
            <a:r>
              <a:rPr sz="2600" spc="-125" dirty="0">
                <a:latin typeface="Times New Roman"/>
                <a:cs typeface="Times New Roman"/>
              </a:rPr>
              <a:t>quát  </a:t>
            </a:r>
            <a:r>
              <a:rPr sz="2600" spc="-140" dirty="0">
                <a:latin typeface="Times New Roman"/>
                <a:cs typeface="Times New Roman"/>
              </a:rPr>
              <a:t>hoá </a:t>
            </a:r>
            <a:r>
              <a:rPr sz="2600" spc="-120" dirty="0">
                <a:latin typeface="Times New Roman"/>
                <a:cs typeface="Times New Roman"/>
              </a:rPr>
              <a:t>được </a:t>
            </a:r>
            <a:r>
              <a:rPr sz="2600" spc="-150" dirty="0">
                <a:latin typeface="Times New Roman"/>
                <a:cs typeface="Times New Roman"/>
              </a:rPr>
              <a:t>cho </a:t>
            </a:r>
            <a:r>
              <a:rPr sz="2600" spc="-145" dirty="0">
                <a:latin typeface="Times New Roman"/>
                <a:cs typeface="Times New Roman"/>
              </a:rPr>
              <a:t>vấn </a:t>
            </a:r>
            <a:r>
              <a:rPr sz="2600" spc="-135" dirty="0">
                <a:latin typeface="Times New Roman"/>
                <a:cs typeface="Times New Roman"/>
              </a:rPr>
              <a:t>đề </a:t>
            </a:r>
            <a:r>
              <a:rPr sz="2600" spc="-140" dirty="0">
                <a:latin typeface="Times New Roman"/>
                <a:cs typeface="Times New Roman"/>
              </a:rPr>
              <a:t>tương</a:t>
            </a:r>
            <a:r>
              <a:rPr sz="2600" spc="210" dirty="0">
                <a:latin typeface="Times New Roman"/>
                <a:cs typeface="Times New Roman"/>
              </a:rPr>
              <a:t> </a:t>
            </a:r>
            <a:r>
              <a:rPr sz="2600" spc="-105" dirty="0">
                <a:latin typeface="Times New Roman"/>
                <a:cs typeface="Times New Roman"/>
              </a:rPr>
              <a:t>tự.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84826" y="1554436"/>
            <a:ext cx="0" cy="4541520"/>
          </a:xfrm>
          <a:custGeom>
            <a:avLst/>
            <a:gdLst/>
            <a:ahLst/>
            <a:cxnLst/>
            <a:rect l="l" t="t" r="r" b="b"/>
            <a:pathLst>
              <a:path h="4541520">
                <a:moveTo>
                  <a:pt x="0" y="0"/>
                </a:moveTo>
                <a:lnTo>
                  <a:pt x="0" y="4541444"/>
                </a:lnTo>
              </a:path>
            </a:pathLst>
          </a:custGeom>
          <a:ln w="1004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489849" y="6090226"/>
            <a:ext cx="4248785" cy="0"/>
          </a:xfrm>
          <a:custGeom>
            <a:avLst/>
            <a:gdLst/>
            <a:ahLst/>
            <a:cxnLst/>
            <a:rect l="l" t="t" r="r" b="b"/>
            <a:pathLst>
              <a:path w="4248785">
                <a:moveTo>
                  <a:pt x="0" y="0"/>
                </a:moveTo>
                <a:lnTo>
                  <a:pt x="4248391" y="0"/>
                </a:lnTo>
              </a:path>
            </a:pathLst>
          </a:custGeom>
          <a:ln w="1130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743264" y="1554436"/>
            <a:ext cx="0" cy="4541520"/>
          </a:xfrm>
          <a:custGeom>
            <a:avLst/>
            <a:gdLst/>
            <a:ahLst/>
            <a:cxnLst/>
            <a:rect l="l" t="t" r="r" b="b"/>
            <a:pathLst>
              <a:path h="4541520">
                <a:moveTo>
                  <a:pt x="0" y="0"/>
                </a:moveTo>
                <a:lnTo>
                  <a:pt x="0" y="4541444"/>
                </a:lnTo>
              </a:path>
            </a:pathLst>
          </a:custGeom>
          <a:ln w="1004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1504303" y="1554530"/>
            <a:ext cx="0" cy="4530090"/>
          </a:xfrm>
          <a:custGeom>
            <a:avLst/>
            <a:gdLst/>
            <a:ahLst/>
            <a:cxnLst/>
            <a:rect l="l" t="t" r="r" b="b"/>
            <a:pathLst>
              <a:path h="4530090">
                <a:moveTo>
                  <a:pt x="0" y="0"/>
                </a:moveTo>
                <a:lnTo>
                  <a:pt x="0" y="45300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107186" y="457962"/>
            <a:ext cx="10339070" cy="661078"/>
          </a:xfrm>
          <a:prstGeom prst="rect">
            <a:avLst/>
          </a:prstGeom>
          <a:solidFill>
            <a:srgbClr val="FFFFFF"/>
          </a:solidFill>
          <a:ln w="25907">
            <a:solidFill>
              <a:srgbClr val="385D89"/>
            </a:solidFill>
          </a:ln>
        </p:spPr>
        <p:txBody>
          <a:bodyPr vert="horz" wrap="square" lIns="0" tIns="167005" rIns="0" bIns="0" rtlCol="0">
            <a:spAutoFit/>
          </a:bodyPr>
          <a:lstStyle/>
          <a:p>
            <a:pPr marL="459105">
              <a:lnSpc>
                <a:spcPct val="100000"/>
              </a:lnSpc>
              <a:spcBef>
                <a:spcPts val="1315"/>
              </a:spcBef>
            </a:pPr>
            <a:r>
              <a:rPr sz="3200" b="1" spc="-35" dirty="0">
                <a:solidFill>
                  <a:srgbClr val="00AFEF"/>
                </a:solidFill>
                <a:latin typeface="Arial"/>
                <a:cs typeface="Arial"/>
              </a:rPr>
              <a:t>II. </a:t>
            </a:r>
            <a:r>
              <a:rPr sz="3200" b="1" spc="-540">
                <a:solidFill>
                  <a:srgbClr val="00AFEF"/>
                </a:solidFill>
                <a:latin typeface="Arial"/>
                <a:cs typeface="Arial"/>
              </a:rPr>
              <a:t>CÁC </a:t>
            </a:r>
            <a:r>
              <a:rPr lang="en-US" sz="3200" b="1" spc="-54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310" smtClean="0">
                <a:solidFill>
                  <a:srgbClr val="00AFEF"/>
                </a:solidFill>
                <a:latin typeface="Arial"/>
                <a:cs typeface="Arial"/>
              </a:rPr>
              <a:t>THÀNH</a:t>
            </a:r>
            <a:r>
              <a:rPr lang="en-US" sz="3200" b="1" spc="-31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31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350">
                <a:solidFill>
                  <a:srgbClr val="00AFEF"/>
                </a:solidFill>
                <a:latin typeface="Arial"/>
                <a:cs typeface="Arial"/>
              </a:rPr>
              <a:t>TỐ </a:t>
            </a:r>
            <a:r>
              <a:rPr lang="en-US" sz="3200" b="1" spc="-35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440" smtClean="0">
                <a:solidFill>
                  <a:srgbClr val="00AFEF"/>
                </a:solidFill>
                <a:latin typeface="Arial"/>
                <a:cs typeface="Arial"/>
              </a:rPr>
              <a:t>CỐT</a:t>
            </a:r>
            <a:r>
              <a:rPr lang="en-US" sz="3200" b="1" spc="-44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44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320">
                <a:solidFill>
                  <a:srgbClr val="00AFEF"/>
                </a:solidFill>
                <a:latin typeface="Arial"/>
                <a:cs typeface="Arial"/>
              </a:rPr>
              <a:t>LÕI </a:t>
            </a:r>
            <a:r>
              <a:rPr lang="en-US" sz="3200" b="1" spc="-32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405" smtClean="0">
                <a:solidFill>
                  <a:srgbClr val="00AFEF"/>
                </a:solidFill>
                <a:latin typeface="Arial"/>
                <a:cs typeface="Arial"/>
              </a:rPr>
              <a:t>CỦA </a:t>
            </a:r>
            <a:r>
              <a:rPr lang="en-US" sz="3200" b="1" spc="-405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305" smtClean="0">
                <a:solidFill>
                  <a:srgbClr val="00AFEF"/>
                </a:solidFill>
                <a:latin typeface="Arial"/>
                <a:cs typeface="Arial"/>
              </a:rPr>
              <a:t>NĂNG </a:t>
            </a:r>
            <a:r>
              <a:rPr sz="3200" b="1" spc="-480">
                <a:solidFill>
                  <a:srgbClr val="00AFEF"/>
                </a:solidFill>
                <a:latin typeface="Arial"/>
                <a:cs typeface="Arial"/>
              </a:rPr>
              <a:t>LỰC </a:t>
            </a:r>
            <a:r>
              <a:rPr lang="en-US" sz="3200" b="1" spc="-48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320" smtClean="0">
                <a:solidFill>
                  <a:srgbClr val="00AFEF"/>
                </a:solidFill>
                <a:latin typeface="Arial"/>
                <a:cs typeface="Arial"/>
              </a:rPr>
              <a:t>TOÁN</a:t>
            </a:r>
            <a:r>
              <a:rPr sz="3200" b="1" spc="-25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lang="en-US" sz="3200" b="1" spc="-25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409" smtClean="0">
                <a:solidFill>
                  <a:srgbClr val="00AFEF"/>
                </a:solidFill>
                <a:latin typeface="Arial"/>
                <a:cs typeface="Arial"/>
              </a:rPr>
              <a:t>HỌC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203197" y="1328558"/>
            <a:ext cx="3853179" cy="687070"/>
          </a:xfrm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5"/>
              </a:spcBef>
              <a:tabLst>
                <a:tab pos="349250" algn="l"/>
                <a:tab pos="1101090" algn="l"/>
                <a:tab pos="1596390" algn="l"/>
                <a:tab pos="2212975" algn="l"/>
                <a:tab pos="2782570" algn="l"/>
                <a:tab pos="3429635" algn="l"/>
              </a:tabLst>
            </a:pPr>
            <a:r>
              <a:rPr sz="2000" b="1" spc="75" dirty="0">
                <a:latin typeface="Times New Roman"/>
                <a:cs typeface="Times New Roman"/>
              </a:rPr>
              <a:t>4</a:t>
            </a:r>
            <a:r>
              <a:rPr sz="2000" b="1" spc="35" dirty="0">
                <a:latin typeface="Times New Roman"/>
                <a:cs typeface="Times New Roman"/>
              </a:rPr>
              <a:t>.</a:t>
            </a:r>
            <a:r>
              <a:rPr sz="2000" b="1" dirty="0">
                <a:latin typeface="Times New Roman"/>
                <a:cs typeface="Times New Roman"/>
              </a:rPr>
              <a:t>	</a:t>
            </a:r>
            <a:r>
              <a:rPr sz="2000" b="1" spc="95" dirty="0">
                <a:latin typeface="Times New Roman"/>
                <a:cs typeface="Times New Roman"/>
              </a:rPr>
              <a:t>N</a:t>
            </a:r>
            <a:r>
              <a:rPr sz="2000" b="1" spc="75" dirty="0">
                <a:latin typeface="Times New Roman"/>
                <a:cs typeface="Times New Roman"/>
              </a:rPr>
              <a:t>ăn</a:t>
            </a:r>
            <a:r>
              <a:rPr sz="2000" b="1" spc="70" dirty="0">
                <a:latin typeface="Times New Roman"/>
                <a:cs typeface="Times New Roman"/>
              </a:rPr>
              <a:t>g</a:t>
            </a:r>
            <a:r>
              <a:rPr sz="2000" b="1" dirty="0">
                <a:latin typeface="Times New Roman"/>
                <a:cs typeface="Times New Roman"/>
              </a:rPr>
              <a:t>	</a:t>
            </a:r>
            <a:r>
              <a:rPr sz="2000" b="1" spc="60" dirty="0">
                <a:latin typeface="Times New Roman"/>
                <a:cs typeface="Times New Roman"/>
              </a:rPr>
              <a:t>l</a:t>
            </a:r>
            <a:r>
              <a:rPr sz="2000" b="1" spc="80" dirty="0">
                <a:latin typeface="Times New Roman"/>
                <a:cs typeface="Times New Roman"/>
              </a:rPr>
              <a:t>ự</a:t>
            </a:r>
            <a:r>
              <a:rPr sz="2000" b="1" spc="60" dirty="0">
                <a:latin typeface="Times New Roman"/>
                <a:cs typeface="Times New Roman"/>
              </a:rPr>
              <a:t>c</a:t>
            </a:r>
            <a:r>
              <a:rPr sz="2000" b="1" dirty="0">
                <a:latin typeface="Times New Roman"/>
                <a:cs typeface="Times New Roman"/>
              </a:rPr>
              <a:t>	</a:t>
            </a:r>
            <a:r>
              <a:rPr sz="2000" b="1" spc="60" dirty="0">
                <a:latin typeface="Times New Roman"/>
                <a:cs typeface="Times New Roman"/>
              </a:rPr>
              <a:t>g</a:t>
            </a:r>
            <a:r>
              <a:rPr sz="2000" b="1" spc="45" dirty="0">
                <a:latin typeface="Times New Roman"/>
                <a:cs typeface="Times New Roman"/>
              </a:rPr>
              <a:t>i</a:t>
            </a:r>
            <a:r>
              <a:rPr sz="2000" b="1" spc="60" dirty="0">
                <a:latin typeface="Times New Roman"/>
                <a:cs typeface="Times New Roman"/>
              </a:rPr>
              <a:t>a</a:t>
            </a:r>
            <a:r>
              <a:rPr sz="2000" b="1" spc="70" dirty="0">
                <a:latin typeface="Times New Roman"/>
                <a:cs typeface="Times New Roman"/>
              </a:rPr>
              <a:t>o</a:t>
            </a:r>
            <a:r>
              <a:rPr sz="2000" b="1" dirty="0">
                <a:latin typeface="Times New Roman"/>
                <a:cs typeface="Times New Roman"/>
              </a:rPr>
              <a:t>	</a:t>
            </a:r>
            <a:r>
              <a:rPr sz="2000" b="1" spc="25" dirty="0">
                <a:latin typeface="Times New Roman"/>
                <a:cs typeface="Times New Roman"/>
              </a:rPr>
              <a:t>t</a:t>
            </a:r>
            <a:r>
              <a:rPr sz="2000" b="1" spc="50" dirty="0">
                <a:latin typeface="Times New Roman"/>
                <a:cs typeface="Times New Roman"/>
              </a:rPr>
              <a:t>iế</a:t>
            </a:r>
            <a:r>
              <a:rPr sz="2000" b="1" spc="80" dirty="0">
                <a:latin typeface="Times New Roman"/>
                <a:cs typeface="Times New Roman"/>
              </a:rPr>
              <a:t>p</a:t>
            </a:r>
            <a:r>
              <a:rPr sz="2000" b="1" dirty="0">
                <a:latin typeface="Times New Roman"/>
                <a:cs typeface="Times New Roman"/>
              </a:rPr>
              <a:t>	</a:t>
            </a:r>
            <a:r>
              <a:rPr sz="2000" b="1" spc="45" dirty="0">
                <a:latin typeface="Times New Roman"/>
                <a:cs typeface="Times New Roman"/>
              </a:rPr>
              <a:t>t</a:t>
            </a:r>
            <a:r>
              <a:rPr sz="2000" b="1" spc="75" dirty="0">
                <a:latin typeface="Times New Roman"/>
                <a:cs typeface="Times New Roman"/>
              </a:rPr>
              <a:t>o</a:t>
            </a:r>
            <a:r>
              <a:rPr sz="2000" b="1" spc="60" dirty="0">
                <a:latin typeface="Times New Roman"/>
                <a:cs typeface="Times New Roman"/>
              </a:rPr>
              <a:t>á</a:t>
            </a:r>
            <a:r>
              <a:rPr sz="2000" b="1" spc="80" dirty="0">
                <a:latin typeface="Times New Roman"/>
                <a:cs typeface="Times New Roman"/>
              </a:rPr>
              <a:t>n</a:t>
            </a:r>
            <a:r>
              <a:rPr sz="2000" b="1" dirty="0">
                <a:latin typeface="Times New Roman"/>
                <a:cs typeface="Times New Roman"/>
              </a:rPr>
              <a:t>	</a:t>
            </a:r>
            <a:r>
              <a:rPr sz="2000" b="1" spc="80" dirty="0">
                <a:latin typeface="Times New Roman"/>
                <a:cs typeface="Times New Roman"/>
              </a:rPr>
              <a:t>h</a:t>
            </a:r>
            <a:r>
              <a:rPr sz="2000" b="1" spc="75" dirty="0">
                <a:latin typeface="Times New Roman"/>
                <a:cs typeface="Times New Roman"/>
              </a:rPr>
              <a:t>ọ</a:t>
            </a:r>
            <a:r>
              <a:rPr sz="2000" b="1" spc="60" dirty="0">
                <a:latin typeface="Times New Roman"/>
                <a:cs typeface="Times New Roman"/>
              </a:rPr>
              <a:t>c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00"/>
              </a:spcBef>
            </a:pPr>
            <a:r>
              <a:rPr sz="2000" spc="60" dirty="0">
                <a:latin typeface="Times New Roman"/>
                <a:cs typeface="Times New Roman"/>
              </a:rPr>
              <a:t>thể hiện </a:t>
            </a:r>
            <a:r>
              <a:rPr sz="2000" spc="65" dirty="0">
                <a:latin typeface="Times New Roman"/>
                <a:cs typeface="Times New Roman"/>
              </a:rPr>
              <a:t>qua</a:t>
            </a:r>
            <a:r>
              <a:rPr sz="2000" spc="-70" dirty="0">
                <a:latin typeface="Times New Roman"/>
                <a:cs typeface="Times New Roman"/>
              </a:rPr>
              <a:t> </a:t>
            </a:r>
            <a:r>
              <a:rPr sz="2000" spc="45" dirty="0">
                <a:latin typeface="Times New Roman"/>
                <a:cs typeface="Times New Roman"/>
              </a:rPr>
              <a:t>việc: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07588" y="1333142"/>
            <a:ext cx="0" cy="1449070"/>
          </a:xfrm>
          <a:custGeom>
            <a:avLst/>
            <a:gdLst/>
            <a:ahLst/>
            <a:cxnLst/>
            <a:rect l="l" t="t" r="r" b="b"/>
            <a:pathLst>
              <a:path h="1449070">
                <a:moveTo>
                  <a:pt x="0" y="0"/>
                </a:moveTo>
                <a:lnTo>
                  <a:pt x="0" y="14486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142793" y="1333142"/>
            <a:ext cx="0" cy="1449070"/>
          </a:xfrm>
          <a:custGeom>
            <a:avLst/>
            <a:gdLst/>
            <a:ahLst/>
            <a:cxnLst/>
            <a:rect l="l" t="t" r="r" b="b"/>
            <a:pathLst>
              <a:path h="1449070">
                <a:moveTo>
                  <a:pt x="0" y="0"/>
                </a:moveTo>
                <a:lnTo>
                  <a:pt x="0" y="14486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107588" y="2783971"/>
            <a:ext cx="0" cy="6985"/>
          </a:xfrm>
          <a:custGeom>
            <a:avLst/>
            <a:gdLst/>
            <a:ahLst/>
            <a:cxnLst/>
            <a:rect l="l" t="t" r="r" b="b"/>
            <a:pathLst>
              <a:path h="6985">
                <a:moveTo>
                  <a:pt x="0" y="0"/>
                </a:moveTo>
                <a:lnTo>
                  <a:pt x="0" y="652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42793" y="2783971"/>
            <a:ext cx="0" cy="6985"/>
          </a:xfrm>
          <a:custGeom>
            <a:avLst/>
            <a:gdLst/>
            <a:ahLst/>
            <a:cxnLst/>
            <a:rect l="l" t="t" r="r" b="b"/>
            <a:pathLst>
              <a:path h="6985">
                <a:moveTo>
                  <a:pt x="0" y="0"/>
                </a:moveTo>
                <a:lnTo>
                  <a:pt x="0" y="652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107588" y="2792666"/>
            <a:ext cx="0" cy="1113790"/>
          </a:xfrm>
          <a:custGeom>
            <a:avLst/>
            <a:gdLst/>
            <a:ahLst/>
            <a:cxnLst/>
            <a:rect l="l" t="t" r="r" b="b"/>
            <a:pathLst>
              <a:path h="1113789">
                <a:moveTo>
                  <a:pt x="0" y="0"/>
                </a:moveTo>
                <a:lnTo>
                  <a:pt x="0" y="11137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42793" y="2792666"/>
            <a:ext cx="0" cy="1113790"/>
          </a:xfrm>
          <a:custGeom>
            <a:avLst/>
            <a:gdLst/>
            <a:ahLst/>
            <a:cxnLst/>
            <a:rect l="l" t="t" r="r" b="b"/>
            <a:pathLst>
              <a:path h="1113789">
                <a:moveTo>
                  <a:pt x="0" y="0"/>
                </a:moveTo>
                <a:lnTo>
                  <a:pt x="0" y="11137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5238790" y="1319863"/>
            <a:ext cx="5282565" cy="4643579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6985" algn="just">
              <a:lnSpc>
                <a:spcPct val="110200"/>
              </a:lnSpc>
              <a:spcBef>
                <a:spcPts val="90"/>
              </a:spcBef>
              <a:buChar char="–"/>
              <a:tabLst>
                <a:tab pos="273685" algn="l"/>
              </a:tabLst>
            </a:pPr>
            <a:r>
              <a:rPr sz="2000" b="1" spc="75" dirty="0">
                <a:latin typeface="Times New Roman"/>
                <a:cs typeface="Times New Roman"/>
              </a:rPr>
              <a:t>Nghe </a:t>
            </a:r>
            <a:r>
              <a:rPr sz="2000" b="1" spc="55" dirty="0">
                <a:latin typeface="Times New Roman"/>
                <a:cs typeface="Times New Roman"/>
              </a:rPr>
              <a:t>hiểu, </a:t>
            </a:r>
            <a:r>
              <a:rPr sz="2000" b="1" spc="70" dirty="0">
                <a:latin typeface="Times New Roman"/>
                <a:cs typeface="Times New Roman"/>
              </a:rPr>
              <a:t>đọc </a:t>
            </a:r>
            <a:r>
              <a:rPr sz="2000" b="1" spc="60" dirty="0">
                <a:latin typeface="Times New Roman"/>
                <a:cs typeface="Times New Roman"/>
              </a:rPr>
              <a:t>hiểu </a:t>
            </a:r>
            <a:r>
              <a:rPr sz="2000" b="1" spc="45" dirty="0">
                <a:latin typeface="Times New Roman"/>
                <a:cs typeface="Times New Roman"/>
              </a:rPr>
              <a:t>và </a:t>
            </a:r>
            <a:r>
              <a:rPr sz="2000" b="1" spc="60" dirty="0">
                <a:latin typeface="Times New Roman"/>
                <a:cs typeface="Times New Roman"/>
              </a:rPr>
              <a:t>ghi chép được </a:t>
            </a:r>
            <a:r>
              <a:rPr sz="2000" b="1" spc="55" dirty="0">
                <a:latin typeface="Times New Roman"/>
                <a:cs typeface="Times New Roman"/>
              </a:rPr>
              <a:t>các  </a:t>
            </a:r>
            <a:r>
              <a:rPr sz="2000" b="1" spc="60" dirty="0">
                <a:latin typeface="Times New Roman"/>
                <a:cs typeface="Times New Roman"/>
              </a:rPr>
              <a:t>thông </a:t>
            </a:r>
            <a:r>
              <a:rPr sz="2000" b="1" spc="45" dirty="0">
                <a:latin typeface="Times New Roman"/>
                <a:cs typeface="Times New Roman"/>
              </a:rPr>
              <a:t>tin </a:t>
            </a:r>
            <a:r>
              <a:rPr sz="2000" b="1" spc="60" dirty="0">
                <a:latin typeface="Times New Roman"/>
                <a:cs typeface="Times New Roman"/>
              </a:rPr>
              <a:t>toán </a:t>
            </a:r>
            <a:r>
              <a:rPr sz="2000" b="1" spc="75" dirty="0">
                <a:latin typeface="Times New Roman"/>
                <a:cs typeface="Times New Roman"/>
              </a:rPr>
              <a:t>học </a:t>
            </a:r>
            <a:r>
              <a:rPr sz="2000" b="1" spc="60" dirty="0">
                <a:latin typeface="Times New Roman"/>
                <a:cs typeface="Times New Roman"/>
              </a:rPr>
              <a:t>cần </a:t>
            </a:r>
            <a:r>
              <a:rPr sz="2000" b="1" spc="45" dirty="0">
                <a:latin typeface="Times New Roman"/>
                <a:cs typeface="Times New Roman"/>
              </a:rPr>
              <a:t>thiết </a:t>
            </a:r>
            <a:r>
              <a:rPr sz="2000" b="1" spc="55" dirty="0">
                <a:latin typeface="Times New Roman"/>
                <a:cs typeface="Times New Roman"/>
              </a:rPr>
              <a:t>được </a:t>
            </a:r>
            <a:r>
              <a:rPr sz="2000" b="1" spc="50" dirty="0">
                <a:latin typeface="Times New Roman"/>
                <a:cs typeface="Times New Roman"/>
              </a:rPr>
              <a:t>trình bày </a:t>
            </a:r>
            <a:r>
              <a:rPr sz="2000" b="1" spc="60" dirty="0">
                <a:latin typeface="Times New Roman"/>
                <a:cs typeface="Times New Roman"/>
              </a:rPr>
              <a:t>dưới  </a:t>
            </a:r>
            <a:r>
              <a:rPr sz="2000" b="1" spc="65" dirty="0">
                <a:latin typeface="Times New Roman"/>
                <a:cs typeface="Times New Roman"/>
              </a:rPr>
              <a:t>dạng văn </a:t>
            </a:r>
            <a:r>
              <a:rPr sz="2000" b="1" spc="70" dirty="0">
                <a:latin typeface="Times New Roman"/>
                <a:cs typeface="Times New Roman"/>
              </a:rPr>
              <a:t>bản </a:t>
            </a:r>
            <a:r>
              <a:rPr sz="2000" b="1" spc="60" dirty="0">
                <a:latin typeface="Times New Roman"/>
                <a:cs typeface="Times New Roman"/>
              </a:rPr>
              <a:t>toán </a:t>
            </a:r>
            <a:r>
              <a:rPr sz="2000" b="1" spc="70" dirty="0">
                <a:latin typeface="Times New Roman"/>
                <a:cs typeface="Times New Roman"/>
              </a:rPr>
              <a:t>học hay </a:t>
            </a:r>
            <a:r>
              <a:rPr sz="2000" b="1" spc="75" dirty="0">
                <a:latin typeface="Times New Roman"/>
                <a:cs typeface="Times New Roman"/>
              </a:rPr>
              <a:t>do </a:t>
            </a:r>
            <a:r>
              <a:rPr sz="2000" b="1" spc="65" dirty="0">
                <a:latin typeface="Times New Roman"/>
                <a:cs typeface="Times New Roman"/>
              </a:rPr>
              <a:t>người </a:t>
            </a:r>
            <a:r>
              <a:rPr sz="2000" b="1" spc="60" dirty="0">
                <a:latin typeface="Times New Roman"/>
                <a:cs typeface="Times New Roman"/>
              </a:rPr>
              <a:t>khác </a:t>
            </a:r>
            <a:r>
              <a:rPr sz="2000" b="1" spc="55" dirty="0">
                <a:latin typeface="Times New Roman"/>
                <a:cs typeface="Times New Roman"/>
              </a:rPr>
              <a:t>nói  </a:t>
            </a:r>
            <a:r>
              <a:rPr sz="2000" b="1" spc="65" dirty="0">
                <a:latin typeface="Times New Roman"/>
                <a:cs typeface="Times New Roman"/>
              </a:rPr>
              <a:t>hoặc </a:t>
            </a:r>
            <a:r>
              <a:rPr sz="2000" b="1" spc="45" dirty="0">
                <a:latin typeface="Times New Roman"/>
                <a:cs typeface="Times New Roman"/>
              </a:rPr>
              <a:t>viết</a:t>
            </a:r>
            <a:r>
              <a:rPr sz="2000" b="1" spc="5" dirty="0">
                <a:latin typeface="Times New Roman"/>
                <a:cs typeface="Times New Roman"/>
              </a:rPr>
              <a:t> </a:t>
            </a:r>
            <a:r>
              <a:rPr sz="2000" b="1" spc="45" dirty="0">
                <a:latin typeface="Times New Roman"/>
                <a:cs typeface="Times New Roman"/>
              </a:rPr>
              <a:t>ra.</a:t>
            </a:r>
            <a:endParaRPr sz="2000" b="1">
              <a:latin typeface="Times New Roman"/>
              <a:cs typeface="Times New Roman"/>
            </a:endParaRPr>
          </a:p>
          <a:p>
            <a:pPr marL="12700" marR="5080" algn="just">
              <a:lnSpc>
                <a:spcPct val="110200"/>
              </a:lnSpc>
              <a:spcBef>
                <a:spcPts val="915"/>
              </a:spcBef>
              <a:buChar char="–"/>
              <a:tabLst>
                <a:tab pos="250825" algn="l"/>
              </a:tabLst>
            </a:pPr>
            <a:r>
              <a:rPr sz="2000" b="1" spc="55" dirty="0">
                <a:latin typeface="Times New Roman"/>
                <a:cs typeface="Times New Roman"/>
              </a:rPr>
              <a:t>Trình bày, </a:t>
            </a:r>
            <a:r>
              <a:rPr sz="2000" b="1" spc="65" dirty="0">
                <a:latin typeface="Times New Roman"/>
                <a:cs typeface="Times New Roman"/>
              </a:rPr>
              <a:t>diễn </a:t>
            </a:r>
            <a:r>
              <a:rPr sz="2000" b="1" spc="55" dirty="0">
                <a:latin typeface="Times New Roman"/>
                <a:cs typeface="Times New Roman"/>
              </a:rPr>
              <a:t>đạt </a:t>
            </a:r>
            <a:r>
              <a:rPr sz="2000" b="1" spc="50" dirty="0">
                <a:latin typeface="Times New Roman"/>
                <a:cs typeface="Times New Roman"/>
              </a:rPr>
              <a:t>(nói </a:t>
            </a:r>
            <a:r>
              <a:rPr sz="2000" b="1" spc="70" dirty="0">
                <a:latin typeface="Times New Roman"/>
                <a:cs typeface="Times New Roman"/>
              </a:rPr>
              <a:t>hoặc </a:t>
            </a:r>
            <a:r>
              <a:rPr sz="2000" b="1" spc="50" dirty="0">
                <a:latin typeface="Times New Roman"/>
                <a:cs typeface="Times New Roman"/>
              </a:rPr>
              <a:t>viết) </a:t>
            </a:r>
            <a:r>
              <a:rPr sz="2000" b="1" spc="55" dirty="0">
                <a:latin typeface="Times New Roman"/>
                <a:cs typeface="Times New Roman"/>
              </a:rPr>
              <a:t>được các  </a:t>
            </a:r>
            <a:r>
              <a:rPr sz="2000" b="1" spc="60" dirty="0">
                <a:latin typeface="Times New Roman"/>
                <a:cs typeface="Times New Roman"/>
              </a:rPr>
              <a:t>nội dung, </a:t>
            </a:r>
            <a:r>
              <a:rPr sz="2000" b="1" spc="70" dirty="0">
                <a:latin typeface="Times New Roman"/>
                <a:cs typeface="Times New Roman"/>
              </a:rPr>
              <a:t>ý </a:t>
            </a:r>
            <a:r>
              <a:rPr sz="2000" b="1" spc="55" dirty="0">
                <a:latin typeface="Times New Roman"/>
                <a:cs typeface="Times New Roman"/>
              </a:rPr>
              <a:t>tưởng, </a:t>
            </a:r>
            <a:r>
              <a:rPr sz="2000" b="1" spc="50" dirty="0">
                <a:latin typeface="Times New Roman"/>
                <a:cs typeface="Times New Roman"/>
              </a:rPr>
              <a:t>giải </a:t>
            </a:r>
            <a:r>
              <a:rPr sz="2000" b="1" spc="65" dirty="0">
                <a:latin typeface="Times New Roman"/>
                <a:cs typeface="Times New Roman"/>
              </a:rPr>
              <a:t>pháp </a:t>
            </a:r>
            <a:r>
              <a:rPr sz="2000" b="1" spc="55" dirty="0">
                <a:latin typeface="Times New Roman"/>
                <a:cs typeface="Times New Roman"/>
              </a:rPr>
              <a:t>toán </a:t>
            </a:r>
            <a:r>
              <a:rPr sz="2000" b="1" spc="75" dirty="0">
                <a:latin typeface="Times New Roman"/>
                <a:cs typeface="Times New Roman"/>
              </a:rPr>
              <a:t>học </a:t>
            </a:r>
            <a:r>
              <a:rPr sz="2000" b="1" spc="55" dirty="0">
                <a:latin typeface="Times New Roman"/>
                <a:cs typeface="Times New Roman"/>
              </a:rPr>
              <a:t>trong </a:t>
            </a:r>
            <a:r>
              <a:rPr sz="2000" b="1" spc="75" dirty="0">
                <a:latin typeface="Times New Roman"/>
                <a:cs typeface="Times New Roman"/>
              </a:rPr>
              <a:t>sự  </a:t>
            </a:r>
            <a:r>
              <a:rPr sz="2000" b="1" spc="65" dirty="0">
                <a:latin typeface="Times New Roman"/>
                <a:cs typeface="Times New Roman"/>
              </a:rPr>
              <a:t>tương </a:t>
            </a:r>
            <a:r>
              <a:rPr sz="2000" b="1" spc="50" dirty="0">
                <a:latin typeface="Times New Roman"/>
                <a:cs typeface="Times New Roman"/>
              </a:rPr>
              <a:t>tác </a:t>
            </a:r>
            <a:r>
              <a:rPr sz="2000" b="1" spc="60" dirty="0">
                <a:latin typeface="Times New Roman"/>
                <a:cs typeface="Times New Roman"/>
              </a:rPr>
              <a:t>với </a:t>
            </a:r>
            <a:r>
              <a:rPr sz="2000" b="1" spc="65" dirty="0">
                <a:latin typeface="Times New Roman"/>
                <a:cs typeface="Times New Roman"/>
              </a:rPr>
              <a:t>người</a:t>
            </a:r>
            <a:r>
              <a:rPr sz="2000" b="1" spc="-55" dirty="0">
                <a:latin typeface="Times New Roman"/>
                <a:cs typeface="Times New Roman"/>
              </a:rPr>
              <a:t> </a:t>
            </a:r>
            <a:r>
              <a:rPr sz="2000" b="1" spc="60" dirty="0">
                <a:latin typeface="Times New Roman"/>
                <a:cs typeface="Times New Roman"/>
              </a:rPr>
              <a:t>khác.</a:t>
            </a:r>
            <a:endParaRPr sz="2000" b="1">
              <a:latin typeface="Times New Roman"/>
              <a:cs typeface="Times New Roman"/>
            </a:endParaRPr>
          </a:p>
          <a:p>
            <a:pPr marL="12700" marR="5715" algn="just">
              <a:lnSpc>
                <a:spcPct val="110200"/>
              </a:lnSpc>
              <a:spcBef>
                <a:spcPts val="919"/>
              </a:spcBef>
              <a:buChar char="–"/>
              <a:tabLst>
                <a:tab pos="266700" algn="l"/>
                <a:tab pos="1729739" algn="l"/>
                <a:tab pos="3257550" algn="l"/>
                <a:tab pos="4881880" algn="l"/>
              </a:tabLst>
            </a:pPr>
            <a:r>
              <a:rPr sz="2000" b="1" spc="75" dirty="0">
                <a:latin typeface="Times New Roman"/>
                <a:cs typeface="Times New Roman"/>
              </a:rPr>
              <a:t>Sử </a:t>
            </a:r>
            <a:r>
              <a:rPr sz="2000" b="1" spc="65" dirty="0">
                <a:latin typeface="Times New Roman"/>
                <a:cs typeface="Times New Roman"/>
              </a:rPr>
              <a:t>dụng </a:t>
            </a:r>
            <a:r>
              <a:rPr sz="2000" b="1" spc="55" dirty="0">
                <a:latin typeface="Times New Roman"/>
                <a:cs typeface="Times New Roman"/>
              </a:rPr>
              <a:t>được hiệu </a:t>
            </a:r>
            <a:r>
              <a:rPr sz="2000" b="1" spc="70" dirty="0">
                <a:latin typeface="Times New Roman"/>
                <a:cs typeface="Times New Roman"/>
              </a:rPr>
              <a:t>quả </a:t>
            </a:r>
            <a:r>
              <a:rPr sz="2000" b="1" spc="65" dirty="0">
                <a:latin typeface="Times New Roman"/>
                <a:cs typeface="Times New Roman"/>
              </a:rPr>
              <a:t>ngôn </a:t>
            </a:r>
            <a:r>
              <a:rPr sz="2000" b="1" spc="75" dirty="0">
                <a:latin typeface="Times New Roman"/>
                <a:cs typeface="Times New Roman"/>
              </a:rPr>
              <a:t>ngữ </a:t>
            </a:r>
            <a:r>
              <a:rPr sz="2000" b="1" spc="55" dirty="0">
                <a:latin typeface="Times New Roman"/>
                <a:cs typeface="Times New Roman"/>
              </a:rPr>
              <a:t>toán </a:t>
            </a:r>
            <a:r>
              <a:rPr sz="2000" b="1" spc="65" dirty="0">
                <a:latin typeface="Times New Roman"/>
                <a:cs typeface="Times New Roman"/>
              </a:rPr>
              <a:t>học  </a:t>
            </a:r>
            <a:r>
              <a:rPr sz="2000" b="1" spc="55">
                <a:latin typeface="Times New Roman"/>
                <a:cs typeface="Times New Roman"/>
              </a:rPr>
              <a:t>(</a:t>
            </a:r>
            <a:r>
              <a:rPr sz="2000" b="1" spc="55" smtClean="0">
                <a:latin typeface="Times New Roman"/>
                <a:cs typeface="Times New Roman"/>
              </a:rPr>
              <a:t>c</a:t>
            </a:r>
            <a:r>
              <a:rPr sz="2000" b="1" spc="75" smtClean="0">
                <a:latin typeface="Times New Roman"/>
                <a:cs typeface="Times New Roman"/>
              </a:rPr>
              <a:t>hữ</a:t>
            </a:r>
            <a:r>
              <a:rPr lang="en-US" sz="2000" b="1">
                <a:latin typeface="Times New Roman"/>
                <a:cs typeface="Times New Roman"/>
              </a:rPr>
              <a:t> </a:t>
            </a:r>
            <a:r>
              <a:rPr sz="2000" b="1" spc="45" smtClean="0">
                <a:latin typeface="Times New Roman"/>
                <a:cs typeface="Times New Roman"/>
              </a:rPr>
              <a:t>s</a:t>
            </a:r>
            <a:r>
              <a:rPr sz="2000" b="1" spc="75" smtClean="0">
                <a:latin typeface="Times New Roman"/>
                <a:cs typeface="Times New Roman"/>
              </a:rPr>
              <a:t>ố</a:t>
            </a:r>
            <a:r>
              <a:rPr sz="2000" b="1" spc="35" smtClean="0">
                <a:latin typeface="Times New Roman"/>
                <a:cs typeface="Times New Roman"/>
              </a:rPr>
              <a:t>,</a:t>
            </a:r>
            <a:r>
              <a:rPr lang="en-US" sz="2000" b="1">
                <a:latin typeface="Times New Roman"/>
                <a:cs typeface="Times New Roman"/>
              </a:rPr>
              <a:t> </a:t>
            </a:r>
            <a:r>
              <a:rPr sz="2000" b="1" spc="60" smtClean="0">
                <a:latin typeface="Times New Roman"/>
                <a:cs typeface="Times New Roman"/>
              </a:rPr>
              <a:t>c</a:t>
            </a:r>
            <a:r>
              <a:rPr sz="2000" b="1" spc="80" smtClean="0">
                <a:latin typeface="Times New Roman"/>
                <a:cs typeface="Times New Roman"/>
              </a:rPr>
              <a:t>h</a:t>
            </a:r>
            <a:r>
              <a:rPr sz="2000" b="1" spc="75" smtClean="0">
                <a:latin typeface="Times New Roman"/>
                <a:cs typeface="Times New Roman"/>
              </a:rPr>
              <a:t>ữ</a:t>
            </a:r>
            <a:r>
              <a:rPr lang="en-US" sz="2000" b="1" smtClean="0">
                <a:latin typeface="Times New Roman"/>
                <a:cs typeface="Times New Roman"/>
              </a:rPr>
              <a:t> </a:t>
            </a:r>
            <a:r>
              <a:rPr sz="2000" b="1" spc="60" smtClean="0">
                <a:latin typeface="Times New Roman"/>
                <a:cs typeface="Times New Roman"/>
              </a:rPr>
              <a:t>cá</a:t>
            </a:r>
            <a:r>
              <a:rPr sz="2000" b="1" spc="45" smtClean="0">
                <a:latin typeface="Times New Roman"/>
                <a:cs typeface="Times New Roman"/>
              </a:rPr>
              <a:t>i</a:t>
            </a:r>
            <a:r>
              <a:rPr sz="2000" b="1" spc="35" dirty="0">
                <a:latin typeface="Times New Roman"/>
                <a:cs typeface="Times New Roman"/>
              </a:rPr>
              <a:t>,  </a:t>
            </a:r>
            <a:r>
              <a:rPr sz="2000" b="1" spc="55" dirty="0">
                <a:latin typeface="Times New Roman"/>
                <a:cs typeface="Times New Roman"/>
              </a:rPr>
              <a:t>kí hiệu, </a:t>
            </a:r>
            <a:r>
              <a:rPr sz="2000" b="1" spc="60" dirty="0">
                <a:latin typeface="Times New Roman"/>
                <a:cs typeface="Times New Roman"/>
              </a:rPr>
              <a:t>biểu </a:t>
            </a:r>
            <a:r>
              <a:rPr sz="2000" b="1" spc="65" dirty="0">
                <a:latin typeface="Times New Roman"/>
                <a:cs typeface="Times New Roman"/>
              </a:rPr>
              <a:t>đồ, đồ </a:t>
            </a:r>
            <a:r>
              <a:rPr sz="2000" b="1" spc="45" dirty="0">
                <a:latin typeface="Times New Roman"/>
                <a:cs typeface="Times New Roman"/>
              </a:rPr>
              <a:t>thị, </a:t>
            </a:r>
            <a:r>
              <a:rPr sz="2000" b="1" spc="60" dirty="0">
                <a:latin typeface="Times New Roman"/>
                <a:cs typeface="Times New Roman"/>
              </a:rPr>
              <a:t>các </a:t>
            </a:r>
            <a:r>
              <a:rPr sz="2000" b="1" spc="45" dirty="0">
                <a:latin typeface="Times New Roman"/>
                <a:cs typeface="Times New Roman"/>
              </a:rPr>
              <a:t>liên </a:t>
            </a:r>
            <a:r>
              <a:rPr sz="2000" b="1" spc="55" dirty="0">
                <a:latin typeface="Times New Roman"/>
                <a:cs typeface="Times New Roman"/>
              </a:rPr>
              <a:t>kết </a:t>
            </a:r>
            <a:r>
              <a:rPr sz="2000" b="1" spc="40" dirty="0">
                <a:latin typeface="Times New Roman"/>
                <a:cs typeface="Times New Roman"/>
              </a:rPr>
              <a:t>logic,...) </a:t>
            </a:r>
            <a:r>
              <a:rPr sz="2000" b="1" spc="65" dirty="0">
                <a:latin typeface="Times New Roman"/>
                <a:cs typeface="Times New Roman"/>
              </a:rPr>
              <a:t>kết  </a:t>
            </a:r>
            <a:r>
              <a:rPr sz="2000" b="1" spc="55" dirty="0">
                <a:latin typeface="Times New Roman"/>
                <a:cs typeface="Times New Roman"/>
              </a:rPr>
              <a:t>hợp </a:t>
            </a:r>
            <a:r>
              <a:rPr sz="2000" b="1" spc="60" dirty="0">
                <a:latin typeface="Times New Roman"/>
                <a:cs typeface="Times New Roman"/>
              </a:rPr>
              <a:t>với </a:t>
            </a:r>
            <a:r>
              <a:rPr sz="2000" b="1" spc="65" dirty="0">
                <a:latin typeface="Times New Roman"/>
                <a:cs typeface="Times New Roman"/>
              </a:rPr>
              <a:t>ngôn </a:t>
            </a:r>
            <a:r>
              <a:rPr sz="2000" b="1" spc="85" dirty="0">
                <a:latin typeface="Times New Roman"/>
                <a:cs typeface="Times New Roman"/>
              </a:rPr>
              <a:t>ngữ </a:t>
            </a:r>
            <a:r>
              <a:rPr sz="2000" b="1" spc="60" dirty="0">
                <a:latin typeface="Times New Roman"/>
                <a:cs typeface="Times New Roman"/>
              </a:rPr>
              <a:t>thông </a:t>
            </a:r>
            <a:r>
              <a:rPr sz="2000" b="1" spc="65" dirty="0">
                <a:latin typeface="Times New Roman"/>
                <a:cs typeface="Times New Roman"/>
              </a:rPr>
              <a:t>thường </a:t>
            </a:r>
            <a:r>
              <a:rPr sz="2000" b="1" spc="60" dirty="0">
                <a:latin typeface="Times New Roman"/>
                <a:cs typeface="Times New Roman"/>
              </a:rPr>
              <a:t>khi </a:t>
            </a:r>
            <a:r>
              <a:rPr sz="2000" b="1" spc="50" dirty="0">
                <a:latin typeface="Times New Roman"/>
                <a:cs typeface="Times New Roman"/>
              </a:rPr>
              <a:t>trình </a:t>
            </a:r>
            <a:r>
              <a:rPr sz="2000" b="1" spc="55" dirty="0">
                <a:latin typeface="Times New Roman"/>
                <a:cs typeface="Times New Roman"/>
              </a:rPr>
              <a:t>bày,  </a:t>
            </a:r>
            <a:r>
              <a:rPr sz="2000" b="1" spc="50" dirty="0">
                <a:latin typeface="Times New Roman"/>
                <a:cs typeface="Times New Roman"/>
              </a:rPr>
              <a:t>giải </a:t>
            </a:r>
            <a:r>
              <a:rPr sz="2000" b="1" spc="40" dirty="0">
                <a:latin typeface="Times New Roman"/>
                <a:cs typeface="Times New Roman"/>
              </a:rPr>
              <a:t>thích </a:t>
            </a:r>
            <a:r>
              <a:rPr sz="2000" b="1" spc="45" dirty="0">
                <a:latin typeface="Times New Roman"/>
                <a:cs typeface="Times New Roman"/>
              </a:rPr>
              <a:t>và </a:t>
            </a:r>
            <a:r>
              <a:rPr sz="2000" b="1" spc="60" dirty="0">
                <a:latin typeface="Times New Roman"/>
                <a:cs typeface="Times New Roman"/>
              </a:rPr>
              <a:t>đánh giá các </a:t>
            </a:r>
            <a:r>
              <a:rPr sz="2000" b="1" spc="70" dirty="0">
                <a:latin typeface="Times New Roman"/>
                <a:cs typeface="Times New Roman"/>
              </a:rPr>
              <a:t>ý </a:t>
            </a:r>
            <a:r>
              <a:rPr sz="2000" b="1" spc="55" dirty="0">
                <a:latin typeface="Times New Roman"/>
                <a:cs typeface="Times New Roman"/>
              </a:rPr>
              <a:t>tưởng toán </a:t>
            </a:r>
            <a:r>
              <a:rPr sz="2000" b="1" spc="70" dirty="0">
                <a:latin typeface="Times New Roman"/>
                <a:cs typeface="Times New Roman"/>
              </a:rPr>
              <a:t>học  </a:t>
            </a:r>
            <a:r>
              <a:rPr sz="2000" b="1" spc="55" dirty="0">
                <a:latin typeface="Times New Roman"/>
                <a:cs typeface="Times New Roman"/>
              </a:rPr>
              <a:t>trong </a:t>
            </a:r>
            <a:r>
              <a:rPr sz="2000" b="1" spc="70" dirty="0">
                <a:latin typeface="Times New Roman"/>
                <a:cs typeface="Times New Roman"/>
              </a:rPr>
              <a:t>sự </a:t>
            </a:r>
            <a:r>
              <a:rPr sz="2000" b="1" spc="60" dirty="0">
                <a:latin typeface="Times New Roman"/>
                <a:cs typeface="Times New Roman"/>
              </a:rPr>
              <a:t>tương </a:t>
            </a:r>
            <a:r>
              <a:rPr sz="2000" b="1" spc="50" dirty="0">
                <a:latin typeface="Times New Roman"/>
                <a:cs typeface="Times New Roman"/>
              </a:rPr>
              <a:t>tác </a:t>
            </a:r>
            <a:r>
              <a:rPr sz="2000" b="1" spc="60" dirty="0">
                <a:latin typeface="Times New Roman"/>
                <a:cs typeface="Times New Roman"/>
              </a:rPr>
              <a:t>với </a:t>
            </a:r>
            <a:r>
              <a:rPr sz="2000" b="1" spc="65" dirty="0">
                <a:latin typeface="Times New Roman"/>
                <a:cs typeface="Times New Roman"/>
              </a:rPr>
              <a:t>người</a:t>
            </a:r>
            <a:r>
              <a:rPr sz="2000" b="1" spc="-120" dirty="0">
                <a:latin typeface="Times New Roman"/>
                <a:cs typeface="Times New Roman"/>
              </a:rPr>
              <a:t> </a:t>
            </a:r>
            <a:r>
              <a:rPr sz="2000" b="1" spc="60" dirty="0">
                <a:latin typeface="Times New Roman"/>
                <a:cs typeface="Times New Roman"/>
              </a:rPr>
              <a:t>khác.</a:t>
            </a:r>
            <a:endParaRPr sz="2000" b="1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107588" y="3908549"/>
            <a:ext cx="0" cy="6985"/>
          </a:xfrm>
          <a:custGeom>
            <a:avLst/>
            <a:gdLst/>
            <a:ahLst/>
            <a:cxnLst/>
            <a:rect l="l" t="t" r="r" b="b"/>
            <a:pathLst>
              <a:path h="6985">
                <a:moveTo>
                  <a:pt x="0" y="0"/>
                </a:moveTo>
                <a:lnTo>
                  <a:pt x="0" y="652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142793" y="3908549"/>
            <a:ext cx="0" cy="6985"/>
          </a:xfrm>
          <a:custGeom>
            <a:avLst/>
            <a:gdLst/>
            <a:ahLst/>
            <a:cxnLst/>
            <a:rect l="l" t="t" r="r" b="b"/>
            <a:pathLst>
              <a:path h="6985">
                <a:moveTo>
                  <a:pt x="0" y="0"/>
                </a:moveTo>
                <a:lnTo>
                  <a:pt x="0" y="652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111082" y="1332092"/>
            <a:ext cx="0" cy="4715510"/>
          </a:xfrm>
          <a:custGeom>
            <a:avLst/>
            <a:gdLst/>
            <a:ahLst/>
            <a:cxnLst/>
            <a:rect l="l" t="t" r="r" b="b"/>
            <a:pathLst>
              <a:path h="4715510">
                <a:moveTo>
                  <a:pt x="0" y="0"/>
                </a:moveTo>
                <a:lnTo>
                  <a:pt x="0" y="4715327"/>
                </a:lnTo>
              </a:path>
            </a:pathLst>
          </a:custGeom>
          <a:ln w="931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107588" y="3917244"/>
            <a:ext cx="0" cy="2120900"/>
          </a:xfrm>
          <a:custGeom>
            <a:avLst/>
            <a:gdLst/>
            <a:ahLst/>
            <a:cxnLst/>
            <a:rect l="l" t="t" r="r" b="b"/>
            <a:pathLst>
              <a:path h="2120900">
                <a:moveTo>
                  <a:pt x="0" y="0"/>
                </a:moveTo>
                <a:lnTo>
                  <a:pt x="0" y="21203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107588" y="6039811"/>
            <a:ext cx="0" cy="6985"/>
          </a:xfrm>
          <a:custGeom>
            <a:avLst/>
            <a:gdLst/>
            <a:ahLst/>
            <a:cxnLst/>
            <a:rect l="l" t="t" r="r" b="b"/>
            <a:pathLst>
              <a:path h="6985">
                <a:moveTo>
                  <a:pt x="0" y="0"/>
                </a:moveTo>
                <a:lnTo>
                  <a:pt x="0" y="652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107588" y="6039811"/>
            <a:ext cx="0" cy="6985"/>
          </a:xfrm>
          <a:custGeom>
            <a:avLst/>
            <a:gdLst/>
            <a:ahLst/>
            <a:cxnLst/>
            <a:rect l="l" t="t" r="r" b="b"/>
            <a:pathLst>
              <a:path h="6985">
                <a:moveTo>
                  <a:pt x="0" y="0"/>
                </a:moveTo>
                <a:lnTo>
                  <a:pt x="0" y="652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115740" y="6043072"/>
            <a:ext cx="4025900" cy="0"/>
          </a:xfrm>
          <a:custGeom>
            <a:avLst/>
            <a:gdLst/>
            <a:ahLst/>
            <a:cxnLst/>
            <a:rect l="l" t="t" r="r" b="b"/>
            <a:pathLst>
              <a:path w="4025900">
                <a:moveTo>
                  <a:pt x="0" y="0"/>
                </a:moveTo>
                <a:lnTo>
                  <a:pt x="4025887" y="0"/>
                </a:lnTo>
              </a:path>
            </a:pathLst>
          </a:custGeom>
          <a:ln w="869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116905" y="6039811"/>
            <a:ext cx="4023995" cy="0"/>
          </a:xfrm>
          <a:custGeom>
            <a:avLst/>
            <a:gdLst/>
            <a:ahLst/>
            <a:cxnLst/>
            <a:rect l="l" t="t" r="r" b="b"/>
            <a:pathLst>
              <a:path w="4023995">
                <a:moveTo>
                  <a:pt x="0" y="0"/>
                </a:moveTo>
                <a:lnTo>
                  <a:pt x="402355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5146287" y="1332092"/>
            <a:ext cx="0" cy="4715510"/>
          </a:xfrm>
          <a:custGeom>
            <a:avLst/>
            <a:gdLst/>
            <a:ahLst/>
            <a:cxnLst/>
            <a:rect l="l" t="t" r="r" b="b"/>
            <a:pathLst>
              <a:path h="4715510">
                <a:moveTo>
                  <a:pt x="0" y="0"/>
                </a:moveTo>
                <a:lnTo>
                  <a:pt x="0" y="4715327"/>
                </a:lnTo>
              </a:path>
            </a:pathLst>
          </a:custGeom>
          <a:ln w="931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142793" y="3917244"/>
            <a:ext cx="0" cy="2120900"/>
          </a:xfrm>
          <a:custGeom>
            <a:avLst/>
            <a:gdLst/>
            <a:ahLst/>
            <a:cxnLst/>
            <a:rect l="l" t="t" r="r" b="b"/>
            <a:pathLst>
              <a:path h="2120900">
                <a:moveTo>
                  <a:pt x="0" y="0"/>
                </a:moveTo>
                <a:lnTo>
                  <a:pt x="0" y="21203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142793" y="6039811"/>
            <a:ext cx="0" cy="6985"/>
          </a:xfrm>
          <a:custGeom>
            <a:avLst/>
            <a:gdLst/>
            <a:ahLst/>
            <a:cxnLst/>
            <a:rect l="l" t="t" r="r" b="b"/>
            <a:pathLst>
              <a:path h="6985">
                <a:moveTo>
                  <a:pt x="0" y="0"/>
                </a:moveTo>
                <a:lnTo>
                  <a:pt x="0" y="652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142793" y="6039811"/>
            <a:ext cx="0" cy="6985"/>
          </a:xfrm>
          <a:custGeom>
            <a:avLst/>
            <a:gdLst/>
            <a:ahLst/>
            <a:cxnLst/>
            <a:rect l="l" t="t" r="r" b="b"/>
            <a:pathLst>
              <a:path h="6985">
                <a:moveTo>
                  <a:pt x="0" y="0"/>
                </a:moveTo>
                <a:lnTo>
                  <a:pt x="0" y="652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107186" y="457962"/>
            <a:ext cx="10339070" cy="875030"/>
          </a:xfrm>
          <a:custGeom>
            <a:avLst/>
            <a:gdLst/>
            <a:ahLst/>
            <a:cxnLst/>
            <a:rect l="l" t="t" r="r" b="b"/>
            <a:pathLst>
              <a:path w="10339070" h="875030">
                <a:moveTo>
                  <a:pt x="0" y="874776"/>
                </a:moveTo>
                <a:lnTo>
                  <a:pt x="10338816" y="874776"/>
                </a:lnTo>
                <a:lnTo>
                  <a:pt x="10338816" y="0"/>
                </a:lnTo>
                <a:lnTo>
                  <a:pt x="0" y="0"/>
                </a:lnTo>
                <a:lnTo>
                  <a:pt x="0" y="87477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107186" y="457962"/>
            <a:ext cx="10339070" cy="875030"/>
          </a:xfrm>
          <a:custGeom>
            <a:avLst/>
            <a:gdLst/>
            <a:ahLst/>
            <a:cxnLst/>
            <a:rect l="l" t="t" r="r" b="b"/>
            <a:pathLst>
              <a:path w="10339070" h="875030">
                <a:moveTo>
                  <a:pt x="0" y="874776"/>
                </a:moveTo>
                <a:lnTo>
                  <a:pt x="10338816" y="874776"/>
                </a:lnTo>
                <a:lnTo>
                  <a:pt x="10338816" y="0"/>
                </a:lnTo>
                <a:lnTo>
                  <a:pt x="0" y="0"/>
                </a:lnTo>
                <a:lnTo>
                  <a:pt x="0" y="874776"/>
                </a:lnTo>
                <a:close/>
              </a:path>
            </a:pathLst>
          </a:custGeom>
          <a:ln w="25908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>
            <a:spLocks noGrp="1"/>
          </p:cNvSpPr>
          <p:nvPr>
            <p:ph type="title"/>
          </p:nvPr>
        </p:nvSpPr>
        <p:spPr>
          <a:xfrm>
            <a:off x="1553972" y="612139"/>
            <a:ext cx="9723628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35" dirty="0">
                <a:solidFill>
                  <a:srgbClr val="00AFEF"/>
                </a:solidFill>
                <a:latin typeface="Arial"/>
                <a:cs typeface="Arial"/>
              </a:rPr>
              <a:t>II. </a:t>
            </a:r>
            <a:r>
              <a:rPr sz="3200" b="1" spc="-540">
                <a:solidFill>
                  <a:srgbClr val="00AFEF"/>
                </a:solidFill>
                <a:latin typeface="Arial"/>
                <a:cs typeface="Arial"/>
              </a:rPr>
              <a:t>CÁC </a:t>
            </a:r>
            <a:r>
              <a:rPr lang="en-US" sz="3200" b="1" spc="-54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310" smtClean="0">
                <a:solidFill>
                  <a:srgbClr val="00AFEF"/>
                </a:solidFill>
                <a:latin typeface="Arial"/>
                <a:cs typeface="Arial"/>
              </a:rPr>
              <a:t>THÀNH </a:t>
            </a:r>
            <a:r>
              <a:rPr lang="en-US" sz="3200" b="1" spc="-31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350" smtClean="0">
                <a:solidFill>
                  <a:srgbClr val="00AFEF"/>
                </a:solidFill>
                <a:latin typeface="Arial"/>
                <a:cs typeface="Arial"/>
              </a:rPr>
              <a:t>TỐ </a:t>
            </a:r>
            <a:r>
              <a:rPr lang="en-US" sz="3200" b="1" spc="-35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440" smtClean="0">
                <a:solidFill>
                  <a:srgbClr val="00AFEF"/>
                </a:solidFill>
                <a:latin typeface="Arial"/>
                <a:cs typeface="Arial"/>
              </a:rPr>
              <a:t>CỐT </a:t>
            </a:r>
            <a:r>
              <a:rPr lang="en-US" sz="3200" b="1" spc="-44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320" smtClean="0">
                <a:solidFill>
                  <a:srgbClr val="00AFEF"/>
                </a:solidFill>
                <a:latin typeface="Arial"/>
                <a:cs typeface="Arial"/>
              </a:rPr>
              <a:t>LÕI </a:t>
            </a:r>
            <a:r>
              <a:rPr lang="en-US" sz="3200" b="1" spc="-32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405" smtClean="0">
                <a:solidFill>
                  <a:srgbClr val="00AFEF"/>
                </a:solidFill>
                <a:latin typeface="Arial"/>
                <a:cs typeface="Arial"/>
              </a:rPr>
              <a:t>CỦA </a:t>
            </a:r>
            <a:r>
              <a:rPr lang="en-US" sz="3200" b="1" spc="-405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305" smtClean="0">
                <a:solidFill>
                  <a:srgbClr val="00AFEF"/>
                </a:solidFill>
                <a:latin typeface="Arial"/>
                <a:cs typeface="Arial"/>
              </a:rPr>
              <a:t>NĂNG </a:t>
            </a:r>
            <a:r>
              <a:rPr sz="3200" b="1" spc="-480">
                <a:solidFill>
                  <a:srgbClr val="00AFEF"/>
                </a:solidFill>
                <a:latin typeface="Arial"/>
                <a:cs typeface="Arial"/>
              </a:rPr>
              <a:t>LỰC </a:t>
            </a:r>
            <a:r>
              <a:rPr lang="en-US" sz="3200" b="1" spc="-48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320" smtClean="0">
                <a:solidFill>
                  <a:srgbClr val="00AFEF"/>
                </a:solidFill>
                <a:latin typeface="Arial"/>
                <a:cs typeface="Arial"/>
              </a:rPr>
              <a:t>TOÁN</a:t>
            </a:r>
            <a:r>
              <a:rPr sz="3200" b="1" spc="-265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lang="en-US" sz="3200" b="1" spc="-265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409" smtClean="0">
                <a:solidFill>
                  <a:srgbClr val="00AFEF"/>
                </a:solidFill>
                <a:latin typeface="Arial"/>
                <a:cs typeface="Arial"/>
              </a:rPr>
              <a:t>HỌC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14756"/>
            <a:ext cx="1592580" cy="508000"/>
          </a:xfrm>
          <a:custGeom>
            <a:avLst/>
            <a:gdLst/>
            <a:ahLst/>
            <a:cxnLst/>
            <a:rect l="l" t="t" r="r" b="b"/>
            <a:pathLst>
              <a:path w="1592580" h="508000">
                <a:moveTo>
                  <a:pt x="0" y="0"/>
                </a:moveTo>
                <a:lnTo>
                  <a:pt x="0" y="503948"/>
                </a:lnTo>
                <a:lnTo>
                  <a:pt x="1245844" y="507491"/>
                </a:lnTo>
                <a:lnTo>
                  <a:pt x="1346200" y="507491"/>
                </a:lnTo>
                <a:lnTo>
                  <a:pt x="1350899" y="502665"/>
                </a:lnTo>
                <a:lnTo>
                  <a:pt x="1352423" y="501141"/>
                </a:lnTo>
                <a:lnTo>
                  <a:pt x="1354328" y="499617"/>
                </a:lnTo>
                <a:lnTo>
                  <a:pt x="1355852" y="497966"/>
                </a:lnTo>
                <a:lnTo>
                  <a:pt x="1584960" y="268858"/>
                </a:lnTo>
                <a:lnTo>
                  <a:pt x="1590246" y="261714"/>
                </a:lnTo>
                <a:lnTo>
                  <a:pt x="1592008" y="254571"/>
                </a:lnTo>
                <a:lnTo>
                  <a:pt x="1590246" y="247427"/>
                </a:lnTo>
                <a:lnTo>
                  <a:pt x="1584960" y="240283"/>
                </a:lnTo>
                <a:lnTo>
                  <a:pt x="1355852" y="11302"/>
                </a:lnTo>
                <a:lnTo>
                  <a:pt x="1350899" y="11302"/>
                </a:lnTo>
                <a:lnTo>
                  <a:pt x="1350899" y="6476"/>
                </a:lnTo>
                <a:lnTo>
                  <a:pt x="1346200" y="6476"/>
                </a:lnTo>
                <a:lnTo>
                  <a:pt x="1341374" y="1777"/>
                </a:lnTo>
                <a:lnTo>
                  <a:pt x="1245844" y="1777"/>
                </a:lnTo>
                <a:lnTo>
                  <a:pt x="0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427959" y="2448566"/>
            <a:ext cx="1005840" cy="4311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50" spc="-254" dirty="0">
                <a:latin typeface="Times New Roman"/>
                <a:cs typeface="Times New Roman"/>
              </a:rPr>
              <a:t>qua</a:t>
            </a:r>
            <a:r>
              <a:rPr sz="2650" spc="-190" dirty="0">
                <a:latin typeface="Times New Roman"/>
                <a:cs typeface="Times New Roman"/>
              </a:rPr>
              <a:t> </a:t>
            </a:r>
            <a:r>
              <a:rPr sz="2650" spc="-215" dirty="0">
                <a:latin typeface="Times New Roman"/>
                <a:cs typeface="Times New Roman"/>
              </a:rPr>
              <a:t>việc:</a:t>
            </a:r>
            <a:endParaRPr sz="26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427959" y="1528092"/>
            <a:ext cx="9251315" cy="904240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75"/>
              </a:spcBef>
              <a:tabLst>
                <a:tab pos="365125" algn="l"/>
                <a:tab pos="1128395" algn="l"/>
                <a:tab pos="1633855" algn="l"/>
                <a:tab pos="2052320" algn="l"/>
                <a:tab pos="2787650" algn="l"/>
                <a:tab pos="3473450" algn="l"/>
                <a:tab pos="4018915" algn="l"/>
              </a:tabLst>
            </a:pPr>
            <a:r>
              <a:rPr sz="2650" b="1" spc="-195" dirty="0">
                <a:latin typeface="Times New Roman"/>
                <a:cs typeface="Times New Roman"/>
              </a:rPr>
              <a:t>5.	</a:t>
            </a:r>
            <a:r>
              <a:rPr sz="2650" b="1" spc="-305" dirty="0">
                <a:latin typeface="Times New Roman"/>
                <a:cs typeface="Times New Roman"/>
              </a:rPr>
              <a:t>Năng	</a:t>
            </a:r>
            <a:r>
              <a:rPr sz="2650" b="1" spc="-225" dirty="0">
                <a:latin typeface="Times New Roman"/>
                <a:cs typeface="Times New Roman"/>
              </a:rPr>
              <a:t>lực	</a:t>
            </a:r>
            <a:r>
              <a:rPr sz="2650" b="1" spc="-254" dirty="0">
                <a:latin typeface="Times New Roman"/>
                <a:cs typeface="Times New Roman"/>
              </a:rPr>
              <a:t>sử	</a:t>
            </a:r>
            <a:r>
              <a:rPr sz="2650" b="1" spc="-290" dirty="0">
                <a:latin typeface="Times New Roman"/>
                <a:cs typeface="Times New Roman"/>
              </a:rPr>
              <a:t>dụng	</a:t>
            </a:r>
            <a:r>
              <a:rPr sz="2650" b="1" spc="-270" dirty="0">
                <a:latin typeface="Times New Roman"/>
                <a:cs typeface="Times New Roman"/>
              </a:rPr>
              <a:t>công	</a:t>
            </a:r>
            <a:r>
              <a:rPr sz="2650" b="1" spc="-215" dirty="0">
                <a:latin typeface="Times New Roman"/>
                <a:cs typeface="Times New Roman"/>
              </a:rPr>
              <a:t>cụ,	</a:t>
            </a:r>
            <a:r>
              <a:rPr sz="3975" spc="-390" baseline="1048" dirty="0">
                <a:latin typeface="Times New Roman"/>
                <a:cs typeface="Times New Roman"/>
              </a:rPr>
              <a:t>–  </a:t>
            </a:r>
            <a:r>
              <a:rPr sz="3975" spc="-434" baseline="1048" dirty="0">
                <a:latin typeface="Times New Roman"/>
                <a:cs typeface="Times New Roman"/>
              </a:rPr>
              <a:t>Nhận  </a:t>
            </a:r>
            <a:r>
              <a:rPr sz="3975" spc="-292" baseline="1048" dirty="0">
                <a:latin typeface="Times New Roman"/>
                <a:cs typeface="Times New Roman"/>
              </a:rPr>
              <a:t>biết </a:t>
            </a:r>
            <a:r>
              <a:rPr sz="3975" spc="-315" baseline="1048" dirty="0">
                <a:latin typeface="Times New Roman"/>
                <a:cs typeface="Times New Roman"/>
              </a:rPr>
              <a:t>được </a:t>
            </a:r>
            <a:r>
              <a:rPr sz="3975" spc="-322" baseline="1048" dirty="0">
                <a:latin typeface="Times New Roman"/>
                <a:cs typeface="Times New Roman"/>
              </a:rPr>
              <a:t>tên </a:t>
            </a:r>
            <a:r>
              <a:rPr sz="3975" spc="-300" baseline="1048" dirty="0">
                <a:latin typeface="Times New Roman"/>
                <a:cs typeface="Times New Roman"/>
              </a:rPr>
              <a:t>gọi, </a:t>
            </a:r>
            <a:r>
              <a:rPr sz="3975" spc="-307" baseline="1048" dirty="0">
                <a:latin typeface="Times New Roman"/>
                <a:cs typeface="Times New Roman"/>
              </a:rPr>
              <a:t>tác </a:t>
            </a:r>
            <a:r>
              <a:rPr sz="3975" spc="-352" baseline="1048" dirty="0">
                <a:latin typeface="Times New Roman"/>
                <a:cs typeface="Times New Roman"/>
              </a:rPr>
              <a:t>dụng, </a:t>
            </a:r>
            <a:r>
              <a:rPr sz="3975" spc="-390" baseline="1048" dirty="0">
                <a:latin typeface="Times New Roman"/>
                <a:cs typeface="Times New Roman"/>
              </a:rPr>
              <a:t>quy  </a:t>
            </a:r>
            <a:r>
              <a:rPr sz="3975" spc="-367" baseline="1048" dirty="0">
                <a:latin typeface="Times New Roman"/>
                <a:cs typeface="Times New Roman"/>
              </a:rPr>
              <a:t>cách</a:t>
            </a:r>
            <a:r>
              <a:rPr sz="3975" spc="-150" baseline="1048" dirty="0">
                <a:latin typeface="Times New Roman"/>
                <a:cs typeface="Times New Roman"/>
              </a:rPr>
              <a:t> </a:t>
            </a:r>
            <a:r>
              <a:rPr sz="3975" spc="-345" baseline="1048" dirty="0">
                <a:latin typeface="Times New Roman"/>
                <a:cs typeface="Times New Roman"/>
              </a:rPr>
              <a:t>sử</a:t>
            </a:r>
            <a:endParaRPr sz="3975" baseline="1048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80"/>
              </a:spcBef>
              <a:tabLst>
                <a:tab pos="1061720" algn="l"/>
                <a:tab pos="1649730" algn="l"/>
                <a:tab pos="2204720" algn="l"/>
                <a:tab pos="2867025" algn="l"/>
                <a:tab pos="3347720" algn="l"/>
                <a:tab pos="4018915" algn="l"/>
              </a:tabLst>
            </a:pPr>
            <a:r>
              <a:rPr sz="2650" b="1" spc="-295" dirty="0">
                <a:latin typeface="Times New Roman"/>
                <a:cs typeface="Times New Roman"/>
              </a:rPr>
              <a:t>phương	</a:t>
            </a:r>
            <a:r>
              <a:rPr sz="2650" b="1" spc="-215" dirty="0">
                <a:latin typeface="Times New Roman"/>
                <a:cs typeface="Times New Roman"/>
              </a:rPr>
              <a:t>tiện	</a:t>
            </a:r>
            <a:r>
              <a:rPr sz="2650" b="1" spc="-265" dirty="0">
                <a:latin typeface="Times New Roman"/>
                <a:cs typeface="Times New Roman"/>
              </a:rPr>
              <a:t>học	</a:t>
            </a:r>
            <a:r>
              <a:rPr sz="2650" b="1" spc="-250" dirty="0">
                <a:latin typeface="Times New Roman"/>
                <a:cs typeface="Times New Roman"/>
              </a:rPr>
              <a:t>toán	</a:t>
            </a:r>
            <a:r>
              <a:rPr sz="2650" spc="-215" dirty="0">
                <a:latin typeface="Times New Roman"/>
                <a:cs typeface="Times New Roman"/>
              </a:rPr>
              <a:t>thể	</a:t>
            </a:r>
            <a:r>
              <a:rPr sz="2650" spc="-229" dirty="0">
                <a:latin typeface="Times New Roman"/>
                <a:cs typeface="Times New Roman"/>
              </a:rPr>
              <a:t>hiện	</a:t>
            </a:r>
            <a:r>
              <a:rPr sz="2650" spc="-240" dirty="0">
                <a:latin typeface="Times New Roman"/>
                <a:cs typeface="Times New Roman"/>
              </a:rPr>
              <a:t>dụng,  </a:t>
            </a:r>
            <a:r>
              <a:rPr sz="2650" spc="-245" dirty="0">
                <a:latin typeface="Times New Roman"/>
                <a:cs typeface="Times New Roman"/>
              </a:rPr>
              <a:t>cách  </a:t>
            </a:r>
            <a:r>
              <a:rPr sz="2650" spc="-229" dirty="0">
                <a:latin typeface="Times New Roman"/>
                <a:cs typeface="Times New Roman"/>
              </a:rPr>
              <a:t>thức </a:t>
            </a:r>
            <a:r>
              <a:rPr sz="2650" spc="-250" dirty="0">
                <a:latin typeface="Times New Roman"/>
                <a:cs typeface="Times New Roman"/>
              </a:rPr>
              <a:t>bảo  </a:t>
            </a:r>
            <a:r>
              <a:rPr sz="2650" spc="-254" dirty="0">
                <a:latin typeface="Times New Roman"/>
                <a:cs typeface="Times New Roman"/>
              </a:rPr>
              <a:t>quản  </a:t>
            </a:r>
            <a:r>
              <a:rPr sz="2650" spc="-235" dirty="0">
                <a:latin typeface="Times New Roman"/>
                <a:cs typeface="Times New Roman"/>
              </a:rPr>
              <a:t>các  </a:t>
            </a:r>
            <a:r>
              <a:rPr sz="2650" spc="-265" dirty="0">
                <a:latin typeface="Times New Roman"/>
                <a:cs typeface="Times New Roman"/>
              </a:rPr>
              <a:t>đồ  </a:t>
            </a:r>
            <a:r>
              <a:rPr sz="2650" spc="-285" dirty="0">
                <a:latin typeface="Times New Roman"/>
                <a:cs typeface="Times New Roman"/>
              </a:rPr>
              <a:t>dùng,</a:t>
            </a:r>
            <a:r>
              <a:rPr sz="2650" spc="-430" dirty="0">
                <a:latin typeface="Times New Roman"/>
                <a:cs typeface="Times New Roman"/>
              </a:rPr>
              <a:t> </a:t>
            </a:r>
            <a:r>
              <a:rPr sz="2650" spc="-275" dirty="0">
                <a:latin typeface="Times New Roman"/>
                <a:cs typeface="Times New Roman"/>
              </a:rPr>
              <a:t>phương</a:t>
            </a:r>
            <a:endParaRPr sz="26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333132" y="1530018"/>
            <a:ext cx="0" cy="1922780"/>
          </a:xfrm>
          <a:custGeom>
            <a:avLst/>
            <a:gdLst/>
            <a:ahLst/>
            <a:cxnLst/>
            <a:rect l="l" t="t" r="r" b="b"/>
            <a:pathLst>
              <a:path h="1922779">
                <a:moveTo>
                  <a:pt x="0" y="0"/>
                </a:moveTo>
                <a:lnTo>
                  <a:pt x="0" y="19226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339208" y="1530018"/>
            <a:ext cx="0" cy="1922780"/>
          </a:xfrm>
          <a:custGeom>
            <a:avLst/>
            <a:gdLst/>
            <a:ahLst/>
            <a:cxnLst/>
            <a:rect l="l" t="t" r="r" b="b"/>
            <a:pathLst>
              <a:path h="1922779">
                <a:moveTo>
                  <a:pt x="0" y="0"/>
                </a:moveTo>
                <a:lnTo>
                  <a:pt x="0" y="19226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6350" algn="just">
              <a:lnSpc>
                <a:spcPct val="110100"/>
              </a:lnSpc>
              <a:spcBef>
                <a:spcPts val="95"/>
              </a:spcBef>
            </a:pPr>
            <a:r>
              <a:rPr spc="-200" dirty="0"/>
              <a:t>tiện </a:t>
            </a:r>
            <a:r>
              <a:rPr spc="-210" dirty="0"/>
              <a:t>trực </a:t>
            </a:r>
            <a:r>
              <a:rPr spc="-260" dirty="0"/>
              <a:t>quan </a:t>
            </a:r>
            <a:r>
              <a:rPr spc="-245" dirty="0"/>
              <a:t>thông </a:t>
            </a:r>
            <a:r>
              <a:rPr spc="-229" dirty="0"/>
              <a:t>thường, </a:t>
            </a:r>
            <a:r>
              <a:rPr spc="-275" dirty="0"/>
              <a:t>phương </a:t>
            </a:r>
            <a:r>
              <a:rPr spc="-195" dirty="0"/>
              <a:t>tiện </a:t>
            </a:r>
            <a:r>
              <a:rPr spc="-260" dirty="0"/>
              <a:t>khoa  </a:t>
            </a:r>
            <a:r>
              <a:rPr spc="-254" dirty="0"/>
              <a:t>học </a:t>
            </a:r>
            <a:r>
              <a:rPr spc="-260" dirty="0"/>
              <a:t>công nghệ </a:t>
            </a:r>
            <a:r>
              <a:rPr spc="-254" dirty="0"/>
              <a:t>phục </a:t>
            </a:r>
            <a:r>
              <a:rPr spc="-260" dirty="0"/>
              <a:t>vụ </a:t>
            </a:r>
            <a:r>
              <a:rPr spc="-265" dirty="0"/>
              <a:t>cho</a:t>
            </a:r>
            <a:r>
              <a:rPr spc="5" dirty="0"/>
              <a:t> </a:t>
            </a:r>
            <a:r>
              <a:rPr spc="-220" dirty="0"/>
              <a:t>việc </a:t>
            </a:r>
            <a:r>
              <a:rPr spc="-254" dirty="0"/>
              <a:t>học </a:t>
            </a:r>
            <a:r>
              <a:rPr spc="-250" dirty="0"/>
              <a:t>Toán.</a:t>
            </a:r>
          </a:p>
          <a:p>
            <a:pPr marL="12700" marR="5080" algn="just">
              <a:lnSpc>
                <a:spcPct val="110300"/>
              </a:lnSpc>
              <a:spcBef>
                <a:spcPts val="1220"/>
              </a:spcBef>
            </a:pPr>
            <a:r>
              <a:rPr spc="-260" dirty="0"/>
              <a:t>– </a:t>
            </a:r>
            <a:r>
              <a:rPr spc="-290" dirty="0"/>
              <a:t>Sử </a:t>
            </a:r>
            <a:r>
              <a:rPr spc="-265" dirty="0"/>
              <a:t>dụng </a:t>
            </a:r>
            <a:r>
              <a:rPr spc="-210" dirty="0"/>
              <a:t>được </a:t>
            </a:r>
            <a:r>
              <a:rPr spc="-235" dirty="0"/>
              <a:t>các </a:t>
            </a:r>
            <a:r>
              <a:rPr spc="-254" dirty="0"/>
              <a:t>công </a:t>
            </a:r>
            <a:r>
              <a:rPr spc="-210" dirty="0"/>
              <a:t>cụ, </a:t>
            </a:r>
            <a:r>
              <a:rPr spc="-275" dirty="0"/>
              <a:t>phương </a:t>
            </a:r>
            <a:r>
              <a:rPr spc="-200" dirty="0"/>
              <a:t>tiện </a:t>
            </a:r>
            <a:r>
              <a:rPr spc="-260" dirty="0"/>
              <a:t>học  </a:t>
            </a:r>
            <a:r>
              <a:rPr spc="-210" dirty="0"/>
              <a:t>toán, </a:t>
            </a:r>
            <a:r>
              <a:rPr spc="-245" dirty="0"/>
              <a:t>đặc </a:t>
            </a:r>
            <a:r>
              <a:rPr spc="-200" dirty="0"/>
              <a:t>biệt </a:t>
            </a:r>
            <a:r>
              <a:rPr spc="-125" dirty="0"/>
              <a:t>là </a:t>
            </a:r>
            <a:r>
              <a:rPr spc="-275" dirty="0"/>
              <a:t>phương </a:t>
            </a:r>
            <a:r>
              <a:rPr spc="-195" dirty="0"/>
              <a:t>tiện </a:t>
            </a:r>
            <a:r>
              <a:rPr spc="-254" dirty="0"/>
              <a:t>khoa </a:t>
            </a:r>
            <a:r>
              <a:rPr spc="-250" dirty="0"/>
              <a:t>học </a:t>
            </a:r>
            <a:r>
              <a:rPr spc="-254" dirty="0"/>
              <a:t>công  nghệ </a:t>
            </a:r>
            <a:r>
              <a:rPr spc="-245" dirty="0"/>
              <a:t>để </a:t>
            </a:r>
            <a:r>
              <a:rPr spc="-229" dirty="0"/>
              <a:t>tìm </a:t>
            </a:r>
            <a:r>
              <a:rPr spc="-170" dirty="0"/>
              <a:t>tòi, </a:t>
            </a:r>
            <a:r>
              <a:rPr spc="-295" dirty="0"/>
              <a:t>khám </a:t>
            </a:r>
            <a:r>
              <a:rPr spc="-250" dirty="0"/>
              <a:t>phá </a:t>
            </a:r>
            <a:r>
              <a:rPr spc="-254" dirty="0"/>
              <a:t>và </a:t>
            </a:r>
            <a:r>
              <a:rPr spc="-195" dirty="0"/>
              <a:t>giải </a:t>
            </a:r>
            <a:r>
              <a:rPr spc="-240" dirty="0"/>
              <a:t>quyết </a:t>
            </a:r>
            <a:r>
              <a:rPr spc="-254" dirty="0"/>
              <a:t>vấn </a:t>
            </a:r>
            <a:r>
              <a:rPr spc="-250" dirty="0"/>
              <a:t>đề  </a:t>
            </a:r>
            <a:r>
              <a:rPr spc="-229" dirty="0"/>
              <a:t>toán</a:t>
            </a:r>
            <a:r>
              <a:rPr spc="-155" dirty="0"/>
              <a:t> </a:t>
            </a:r>
            <a:r>
              <a:rPr spc="-245" dirty="0"/>
              <a:t>học</a:t>
            </a:r>
          </a:p>
        </p:txBody>
      </p:sp>
      <p:sp>
        <p:nvSpPr>
          <p:cNvPr id="8" name="object 8"/>
          <p:cNvSpPr/>
          <p:nvPr/>
        </p:nvSpPr>
        <p:spPr>
          <a:xfrm>
            <a:off x="1333132" y="3455527"/>
            <a:ext cx="0" cy="8890"/>
          </a:xfrm>
          <a:custGeom>
            <a:avLst/>
            <a:gdLst/>
            <a:ahLst/>
            <a:cxnLst/>
            <a:rect l="l" t="t" r="r" b="b"/>
            <a:pathLst>
              <a:path h="8889">
                <a:moveTo>
                  <a:pt x="0" y="0"/>
                </a:moveTo>
                <a:lnTo>
                  <a:pt x="0" y="86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339208" y="3455527"/>
            <a:ext cx="0" cy="8890"/>
          </a:xfrm>
          <a:custGeom>
            <a:avLst/>
            <a:gdLst/>
            <a:ahLst/>
            <a:cxnLst/>
            <a:rect l="l" t="t" r="r" b="b"/>
            <a:pathLst>
              <a:path h="8889">
                <a:moveTo>
                  <a:pt x="0" y="0"/>
                </a:moveTo>
                <a:lnTo>
                  <a:pt x="0" y="86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336600" y="1528479"/>
            <a:ext cx="0" cy="3877310"/>
          </a:xfrm>
          <a:custGeom>
            <a:avLst/>
            <a:gdLst/>
            <a:ahLst/>
            <a:cxnLst/>
            <a:rect l="l" t="t" r="r" b="b"/>
            <a:pathLst>
              <a:path h="3877310">
                <a:moveTo>
                  <a:pt x="0" y="0"/>
                </a:moveTo>
                <a:lnTo>
                  <a:pt x="0" y="3877234"/>
                </a:lnTo>
              </a:path>
            </a:pathLst>
          </a:custGeom>
          <a:ln w="92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333132" y="3467072"/>
            <a:ext cx="0" cy="1925955"/>
          </a:xfrm>
          <a:custGeom>
            <a:avLst/>
            <a:gdLst/>
            <a:ahLst/>
            <a:cxnLst/>
            <a:rect l="l" t="t" r="r" b="b"/>
            <a:pathLst>
              <a:path h="1925954">
                <a:moveTo>
                  <a:pt x="0" y="0"/>
                </a:moveTo>
                <a:lnTo>
                  <a:pt x="0" y="19256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333132" y="5395612"/>
            <a:ext cx="0" cy="8890"/>
          </a:xfrm>
          <a:custGeom>
            <a:avLst/>
            <a:gdLst/>
            <a:ahLst/>
            <a:cxnLst/>
            <a:rect l="l" t="t" r="r" b="b"/>
            <a:pathLst>
              <a:path h="8889">
                <a:moveTo>
                  <a:pt x="0" y="0"/>
                </a:moveTo>
                <a:lnTo>
                  <a:pt x="0" y="86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333132" y="5395612"/>
            <a:ext cx="0" cy="8890"/>
          </a:xfrm>
          <a:custGeom>
            <a:avLst/>
            <a:gdLst/>
            <a:ahLst/>
            <a:cxnLst/>
            <a:rect l="l" t="t" r="r" b="b"/>
            <a:pathLst>
              <a:path h="8889">
                <a:moveTo>
                  <a:pt x="0" y="0"/>
                </a:moveTo>
                <a:lnTo>
                  <a:pt x="0" y="86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341225" y="5399941"/>
            <a:ext cx="3997325" cy="0"/>
          </a:xfrm>
          <a:custGeom>
            <a:avLst/>
            <a:gdLst/>
            <a:ahLst/>
            <a:cxnLst/>
            <a:rect l="l" t="t" r="r" b="b"/>
            <a:pathLst>
              <a:path w="3997325">
                <a:moveTo>
                  <a:pt x="0" y="0"/>
                </a:moveTo>
                <a:lnTo>
                  <a:pt x="3996826" y="0"/>
                </a:lnTo>
              </a:path>
            </a:pathLst>
          </a:custGeom>
          <a:ln w="115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342381" y="5395612"/>
            <a:ext cx="3994785" cy="0"/>
          </a:xfrm>
          <a:custGeom>
            <a:avLst/>
            <a:gdLst/>
            <a:ahLst/>
            <a:cxnLst/>
            <a:rect l="l" t="t" r="r" b="b"/>
            <a:pathLst>
              <a:path w="3994785">
                <a:moveTo>
                  <a:pt x="0" y="0"/>
                </a:moveTo>
                <a:lnTo>
                  <a:pt x="3994514" y="0"/>
                </a:lnTo>
              </a:path>
            </a:pathLst>
          </a:custGeom>
          <a:ln w="33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342676" y="1528479"/>
            <a:ext cx="0" cy="3877310"/>
          </a:xfrm>
          <a:custGeom>
            <a:avLst/>
            <a:gdLst/>
            <a:ahLst/>
            <a:cxnLst/>
            <a:rect l="l" t="t" r="r" b="b"/>
            <a:pathLst>
              <a:path h="3877310">
                <a:moveTo>
                  <a:pt x="0" y="0"/>
                </a:moveTo>
                <a:lnTo>
                  <a:pt x="0" y="3877234"/>
                </a:lnTo>
              </a:path>
            </a:pathLst>
          </a:custGeom>
          <a:ln w="92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339208" y="3467072"/>
            <a:ext cx="0" cy="1925955"/>
          </a:xfrm>
          <a:custGeom>
            <a:avLst/>
            <a:gdLst/>
            <a:ahLst/>
            <a:cxnLst/>
            <a:rect l="l" t="t" r="r" b="b"/>
            <a:pathLst>
              <a:path h="1925954">
                <a:moveTo>
                  <a:pt x="0" y="0"/>
                </a:moveTo>
                <a:lnTo>
                  <a:pt x="0" y="19256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5339208" y="5395612"/>
            <a:ext cx="0" cy="8890"/>
          </a:xfrm>
          <a:custGeom>
            <a:avLst/>
            <a:gdLst/>
            <a:ahLst/>
            <a:cxnLst/>
            <a:rect l="l" t="t" r="r" b="b"/>
            <a:pathLst>
              <a:path h="8889">
                <a:moveTo>
                  <a:pt x="0" y="0"/>
                </a:moveTo>
                <a:lnTo>
                  <a:pt x="0" y="86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339208" y="5395612"/>
            <a:ext cx="0" cy="8890"/>
          </a:xfrm>
          <a:custGeom>
            <a:avLst/>
            <a:gdLst/>
            <a:ahLst/>
            <a:cxnLst/>
            <a:rect l="l" t="t" r="r" b="b"/>
            <a:pathLst>
              <a:path h="8889">
                <a:moveTo>
                  <a:pt x="0" y="0"/>
                </a:moveTo>
                <a:lnTo>
                  <a:pt x="0" y="86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xfrm>
            <a:off x="1332738" y="457962"/>
            <a:ext cx="10340340" cy="661078"/>
          </a:xfrm>
          <a:prstGeom prst="rect">
            <a:avLst/>
          </a:prstGeom>
          <a:solidFill>
            <a:srgbClr val="FFFFFF"/>
          </a:solidFill>
          <a:ln w="25907">
            <a:solidFill>
              <a:srgbClr val="385D89"/>
            </a:solidFill>
          </a:ln>
        </p:spPr>
        <p:txBody>
          <a:bodyPr vert="horz" wrap="square" lIns="0" tIns="167005" rIns="0" bIns="0" rtlCol="0">
            <a:spAutoFit/>
          </a:bodyPr>
          <a:lstStyle/>
          <a:p>
            <a:pPr marL="459740">
              <a:lnSpc>
                <a:spcPct val="100000"/>
              </a:lnSpc>
              <a:spcBef>
                <a:spcPts val="1315"/>
              </a:spcBef>
            </a:pPr>
            <a:r>
              <a:rPr sz="3200" b="1" spc="-35" dirty="0">
                <a:solidFill>
                  <a:srgbClr val="00AFEF"/>
                </a:solidFill>
                <a:latin typeface="Arial"/>
                <a:cs typeface="Arial"/>
              </a:rPr>
              <a:t>II. </a:t>
            </a:r>
            <a:r>
              <a:rPr sz="3200" b="1" spc="-540">
                <a:solidFill>
                  <a:srgbClr val="00AFEF"/>
                </a:solidFill>
                <a:latin typeface="Arial"/>
                <a:cs typeface="Arial"/>
              </a:rPr>
              <a:t>CÁC </a:t>
            </a:r>
            <a:r>
              <a:rPr lang="en-US" sz="3200" b="1" spc="-54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310" smtClean="0">
                <a:solidFill>
                  <a:srgbClr val="00AFEF"/>
                </a:solidFill>
                <a:latin typeface="Arial"/>
                <a:cs typeface="Arial"/>
              </a:rPr>
              <a:t>THÀNH </a:t>
            </a:r>
            <a:r>
              <a:rPr lang="en-US" sz="3200" b="1" spc="-31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350" smtClean="0">
                <a:solidFill>
                  <a:srgbClr val="00AFEF"/>
                </a:solidFill>
                <a:latin typeface="Arial"/>
                <a:cs typeface="Arial"/>
              </a:rPr>
              <a:t>TỐ </a:t>
            </a:r>
            <a:r>
              <a:rPr lang="en-US" sz="3200" b="1" spc="-35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440" smtClean="0">
                <a:solidFill>
                  <a:srgbClr val="00AFEF"/>
                </a:solidFill>
                <a:latin typeface="Arial"/>
                <a:cs typeface="Arial"/>
              </a:rPr>
              <a:t>CỐT </a:t>
            </a:r>
            <a:r>
              <a:rPr lang="en-US" sz="3200" b="1" spc="-44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320" smtClean="0">
                <a:solidFill>
                  <a:srgbClr val="00AFEF"/>
                </a:solidFill>
                <a:latin typeface="Arial"/>
                <a:cs typeface="Arial"/>
              </a:rPr>
              <a:t>LÕI </a:t>
            </a:r>
            <a:r>
              <a:rPr lang="en-US" sz="3200" b="1" spc="-32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405" smtClean="0">
                <a:solidFill>
                  <a:srgbClr val="00AFEF"/>
                </a:solidFill>
                <a:latin typeface="Arial"/>
                <a:cs typeface="Arial"/>
              </a:rPr>
              <a:t>CỦA </a:t>
            </a:r>
            <a:r>
              <a:rPr lang="en-US" sz="3200" b="1" spc="-405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305" smtClean="0">
                <a:solidFill>
                  <a:srgbClr val="00AFEF"/>
                </a:solidFill>
                <a:latin typeface="Arial"/>
                <a:cs typeface="Arial"/>
              </a:rPr>
              <a:t>NĂNG </a:t>
            </a:r>
            <a:r>
              <a:rPr sz="3200" b="1" spc="-480">
                <a:solidFill>
                  <a:srgbClr val="00AFEF"/>
                </a:solidFill>
                <a:latin typeface="Arial"/>
                <a:cs typeface="Arial"/>
              </a:rPr>
              <a:t>LỰC </a:t>
            </a:r>
            <a:r>
              <a:rPr lang="en-US" sz="3200" b="1" spc="-48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320" smtClean="0">
                <a:solidFill>
                  <a:srgbClr val="00AFEF"/>
                </a:solidFill>
                <a:latin typeface="Arial"/>
                <a:cs typeface="Arial"/>
              </a:rPr>
              <a:t>TOÁN</a:t>
            </a:r>
            <a:r>
              <a:rPr sz="3200" b="1" spc="-25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lang="en-US" sz="3200" b="1" spc="-25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409" smtClean="0">
                <a:solidFill>
                  <a:srgbClr val="00AFEF"/>
                </a:solidFill>
                <a:latin typeface="Arial"/>
                <a:cs typeface="Arial"/>
              </a:rPr>
              <a:t>HỌC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14756"/>
            <a:ext cx="1592580" cy="508000"/>
          </a:xfrm>
          <a:custGeom>
            <a:avLst/>
            <a:gdLst/>
            <a:ahLst/>
            <a:cxnLst/>
            <a:rect l="l" t="t" r="r" b="b"/>
            <a:pathLst>
              <a:path w="1592580" h="508000">
                <a:moveTo>
                  <a:pt x="0" y="0"/>
                </a:moveTo>
                <a:lnTo>
                  <a:pt x="0" y="503948"/>
                </a:lnTo>
                <a:lnTo>
                  <a:pt x="1245844" y="507491"/>
                </a:lnTo>
                <a:lnTo>
                  <a:pt x="1346200" y="507491"/>
                </a:lnTo>
                <a:lnTo>
                  <a:pt x="1350899" y="502665"/>
                </a:lnTo>
                <a:lnTo>
                  <a:pt x="1352423" y="501141"/>
                </a:lnTo>
                <a:lnTo>
                  <a:pt x="1354328" y="499617"/>
                </a:lnTo>
                <a:lnTo>
                  <a:pt x="1355852" y="497966"/>
                </a:lnTo>
                <a:lnTo>
                  <a:pt x="1584960" y="268858"/>
                </a:lnTo>
                <a:lnTo>
                  <a:pt x="1590246" y="261714"/>
                </a:lnTo>
                <a:lnTo>
                  <a:pt x="1592008" y="254571"/>
                </a:lnTo>
                <a:lnTo>
                  <a:pt x="1590246" y="247427"/>
                </a:lnTo>
                <a:lnTo>
                  <a:pt x="1584960" y="240283"/>
                </a:lnTo>
                <a:lnTo>
                  <a:pt x="1355852" y="11302"/>
                </a:lnTo>
                <a:lnTo>
                  <a:pt x="1350899" y="11302"/>
                </a:lnTo>
                <a:lnTo>
                  <a:pt x="1350899" y="6476"/>
                </a:lnTo>
                <a:lnTo>
                  <a:pt x="1346200" y="6476"/>
                </a:lnTo>
                <a:lnTo>
                  <a:pt x="1341374" y="1777"/>
                </a:lnTo>
                <a:lnTo>
                  <a:pt x="1245844" y="1777"/>
                </a:lnTo>
                <a:lnTo>
                  <a:pt x="0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32738" y="457962"/>
            <a:ext cx="10340340" cy="646972"/>
          </a:xfrm>
          <a:prstGeom prst="rect">
            <a:avLst/>
          </a:prstGeom>
          <a:solidFill>
            <a:srgbClr val="FFFFFF"/>
          </a:solidFill>
          <a:ln w="25907">
            <a:solidFill>
              <a:srgbClr val="385D89"/>
            </a:solidFill>
          </a:ln>
        </p:spPr>
        <p:txBody>
          <a:bodyPr vert="horz" wrap="square" lIns="0" tIns="183515" rIns="0" bIns="0" rtlCol="0">
            <a:spAutoFit/>
          </a:bodyPr>
          <a:lstStyle/>
          <a:p>
            <a:pPr marL="435609">
              <a:lnSpc>
                <a:spcPct val="100000"/>
              </a:lnSpc>
              <a:spcBef>
                <a:spcPts val="1445"/>
              </a:spcBef>
            </a:pPr>
            <a:r>
              <a:rPr sz="3000" b="1" spc="-35" dirty="0">
                <a:solidFill>
                  <a:srgbClr val="00AFEF"/>
                </a:solidFill>
                <a:latin typeface="Arial"/>
                <a:cs typeface="Arial"/>
              </a:rPr>
              <a:t>II. </a:t>
            </a:r>
            <a:r>
              <a:rPr sz="3000" b="1" spc="-360">
                <a:solidFill>
                  <a:srgbClr val="00AFEF"/>
                </a:solidFill>
                <a:latin typeface="Arial"/>
                <a:cs typeface="Arial"/>
              </a:rPr>
              <a:t>CHÚ </a:t>
            </a:r>
            <a:r>
              <a:rPr lang="en-US" sz="3000" b="1" spc="-36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000" b="1" spc="-445" smtClean="0">
                <a:solidFill>
                  <a:srgbClr val="00AFEF"/>
                </a:solidFill>
                <a:latin typeface="Arial"/>
                <a:cs typeface="Arial"/>
              </a:rPr>
              <a:t>Ý </a:t>
            </a:r>
            <a:r>
              <a:rPr lang="en-US" sz="3000" b="1" spc="-445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000" b="1" spc="-225" smtClean="0">
                <a:solidFill>
                  <a:srgbClr val="00AFEF"/>
                </a:solidFill>
                <a:latin typeface="Arial"/>
                <a:cs typeface="Arial"/>
              </a:rPr>
              <a:t>MỨC</a:t>
            </a:r>
            <a:r>
              <a:rPr lang="en-US" sz="3000" b="1" spc="-225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000" b="1" spc="-225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000" b="1" spc="-280">
                <a:solidFill>
                  <a:srgbClr val="00AFEF"/>
                </a:solidFill>
                <a:latin typeface="Arial"/>
                <a:cs typeface="Arial"/>
              </a:rPr>
              <a:t>ĐỘ </a:t>
            </a:r>
            <a:r>
              <a:rPr lang="en-US" sz="3000" b="1" spc="-28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000" b="1" spc="-380" smtClean="0">
                <a:solidFill>
                  <a:srgbClr val="00AFEF"/>
                </a:solidFill>
                <a:latin typeface="Arial"/>
                <a:cs typeface="Arial"/>
              </a:rPr>
              <a:t>CẦN</a:t>
            </a:r>
            <a:r>
              <a:rPr lang="en-US" sz="3000" b="1" spc="-38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000" b="1" spc="-38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000" b="1" spc="-320" smtClean="0">
                <a:solidFill>
                  <a:srgbClr val="00AFEF"/>
                </a:solidFill>
                <a:latin typeface="Arial"/>
                <a:cs typeface="Arial"/>
              </a:rPr>
              <a:t>ĐẠT</a:t>
            </a:r>
            <a:r>
              <a:rPr lang="en-US" sz="3000" b="1" spc="-32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000" b="1" spc="-32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000" b="1" spc="-385" smtClean="0">
                <a:solidFill>
                  <a:srgbClr val="00AFEF"/>
                </a:solidFill>
                <a:latin typeface="Arial"/>
                <a:cs typeface="Arial"/>
              </a:rPr>
              <a:t>CỦA</a:t>
            </a:r>
            <a:r>
              <a:rPr lang="en-US" sz="3000" b="1" spc="-385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000" b="1" spc="-385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000" b="1" spc="-509" smtClean="0">
                <a:solidFill>
                  <a:srgbClr val="00AFEF"/>
                </a:solidFill>
                <a:latin typeface="Arial"/>
                <a:cs typeface="Arial"/>
              </a:rPr>
              <a:t>CÁC</a:t>
            </a:r>
            <a:r>
              <a:rPr lang="en-US" sz="3000" b="1" spc="-509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000" b="1" spc="-509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000" b="1" spc="-290" smtClean="0">
                <a:solidFill>
                  <a:srgbClr val="00AFEF"/>
                </a:solidFill>
                <a:latin typeface="Arial"/>
                <a:cs typeface="Arial"/>
              </a:rPr>
              <a:t>NĂNG</a:t>
            </a:r>
            <a:r>
              <a:rPr lang="en-US" sz="3000" b="1" spc="-29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000" b="1" spc="-29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000" b="1" spc="-450">
                <a:solidFill>
                  <a:srgbClr val="00AFEF"/>
                </a:solidFill>
                <a:latin typeface="Arial"/>
                <a:cs typeface="Arial"/>
              </a:rPr>
              <a:t>LỰC </a:t>
            </a:r>
            <a:r>
              <a:rPr lang="en-US" sz="3000" b="1" spc="-45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000" b="1" spc="-305" smtClean="0">
                <a:solidFill>
                  <a:srgbClr val="00AFEF"/>
                </a:solidFill>
                <a:latin typeface="Arial"/>
                <a:cs typeface="Arial"/>
              </a:rPr>
              <a:t>TOÁN</a:t>
            </a:r>
            <a:r>
              <a:rPr lang="en-US" sz="3000" b="1" spc="-305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000" b="1" spc="-29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000" b="1" spc="-390" dirty="0">
                <a:solidFill>
                  <a:srgbClr val="00AFEF"/>
                </a:solidFill>
                <a:latin typeface="Arial"/>
                <a:cs typeface="Arial"/>
              </a:rPr>
              <a:t>HỌC</a:t>
            </a:r>
            <a:endParaRPr sz="30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57427" y="1568120"/>
            <a:ext cx="9525" cy="6350"/>
          </a:xfrm>
          <a:custGeom>
            <a:avLst/>
            <a:gdLst/>
            <a:ahLst/>
            <a:cxnLst/>
            <a:rect l="l" t="t" r="r" b="b"/>
            <a:pathLst>
              <a:path w="9525" h="6350">
                <a:moveTo>
                  <a:pt x="0" y="6093"/>
                </a:moveTo>
                <a:lnTo>
                  <a:pt x="9317" y="6093"/>
                </a:lnTo>
                <a:lnTo>
                  <a:pt x="9317" y="0"/>
                </a:lnTo>
                <a:lnTo>
                  <a:pt x="0" y="0"/>
                </a:lnTo>
                <a:lnTo>
                  <a:pt x="0" y="609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57427" y="1568120"/>
            <a:ext cx="9525" cy="6350"/>
          </a:xfrm>
          <a:custGeom>
            <a:avLst/>
            <a:gdLst/>
            <a:ahLst/>
            <a:cxnLst/>
            <a:rect l="l" t="t" r="r" b="b"/>
            <a:pathLst>
              <a:path w="9525" h="6350">
                <a:moveTo>
                  <a:pt x="0" y="6093"/>
                </a:moveTo>
                <a:lnTo>
                  <a:pt x="9317" y="6093"/>
                </a:lnTo>
                <a:lnTo>
                  <a:pt x="9317" y="0"/>
                </a:lnTo>
                <a:lnTo>
                  <a:pt x="0" y="0"/>
                </a:lnTo>
                <a:lnTo>
                  <a:pt x="0" y="609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66744" y="1571167"/>
            <a:ext cx="2654300" cy="0"/>
          </a:xfrm>
          <a:custGeom>
            <a:avLst/>
            <a:gdLst/>
            <a:ahLst/>
            <a:cxnLst/>
            <a:rect l="l" t="t" r="r" b="b"/>
            <a:pathLst>
              <a:path w="2654300">
                <a:moveTo>
                  <a:pt x="0" y="0"/>
                </a:moveTo>
                <a:lnTo>
                  <a:pt x="2653987" y="0"/>
                </a:lnTo>
              </a:path>
            </a:pathLst>
          </a:custGeom>
          <a:ln w="609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420732" y="1568120"/>
            <a:ext cx="9525" cy="6350"/>
          </a:xfrm>
          <a:custGeom>
            <a:avLst/>
            <a:gdLst/>
            <a:ahLst/>
            <a:cxnLst/>
            <a:rect l="l" t="t" r="r" b="b"/>
            <a:pathLst>
              <a:path w="9525" h="6350">
                <a:moveTo>
                  <a:pt x="0" y="6093"/>
                </a:moveTo>
                <a:lnTo>
                  <a:pt x="9317" y="6093"/>
                </a:lnTo>
                <a:lnTo>
                  <a:pt x="9317" y="0"/>
                </a:lnTo>
                <a:lnTo>
                  <a:pt x="0" y="0"/>
                </a:lnTo>
                <a:lnTo>
                  <a:pt x="0" y="609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430049" y="1571167"/>
            <a:ext cx="2520950" cy="0"/>
          </a:xfrm>
          <a:custGeom>
            <a:avLst/>
            <a:gdLst/>
            <a:ahLst/>
            <a:cxnLst/>
            <a:rect l="l" t="t" r="r" b="b"/>
            <a:pathLst>
              <a:path w="2520950">
                <a:moveTo>
                  <a:pt x="0" y="0"/>
                </a:moveTo>
                <a:lnTo>
                  <a:pt x="2520638" y="0"/>
                </a:lnTo>
              </a:path>
            </a:pathLst>
          </a:custGeom>
          <a:ln w="609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950687" y="1568120"/>
            <a:ext cx="9525" cy="6350"/>
          </a:xfrm>
          <a:custGeom>
            <a:avLst/>
            <a:gdLst/>
            <a:ahLst/>
            <a:cxnLst/>
            <a:rect l="l" t="t" r="r" b="b"/>
            <a:pathLst>
              <a:path w="9525" h="6350">
                <a:moveTo>
                  <a:pt x="0" y="6093"/>
                </a:moveTo>
                <a:lnTo>
                  <a:pt x="9317" y="6093"/>
                </a:lnTo>
                <a:lnTo>
                  <a:pt x="9317" y="0"/>
                </a:lnTo>
                <a:lnTo>
                  <a:pt x="0" y="0"/>
                </a:lnTo>
                <a:lnTo>
                  <a:pt x="0" y="609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960004" y="1571167"/>
            <a:ext cx="2521585" cy="0"/>
          </a:xfrm>
          <a:custGeom>
            <a:avLst/>
            <a:gdLst/>
            <a:ahLst/>
            <a:cxnLst/>
            <a:rect l="l" t="t" r="r" b="b"/>
            <a:pathLst>
              <a:path w="2521584">
                <a:moveTo>
                  <a:pt x="0" y="0"/>
                </a:moveTo>
                <a:lnTo>
                  <a:pt x="2521220" y="0"/>
                </a:lnTo>
              </a:path>
            </a:pathLst>
          </a:custGeom>
          <a:ln w="609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481224" y="1568120"/>
            <a:ext cx="9525" cy="6350"/>
          </a:xfrm>
          <a:custGeom>
            <a:avLst/>
            <a:gdLst/>
            <a:ahLst/>
            <a:cxnLst/>
            <a:rect l="l" t="t" r="r" b="b"/>
            <a:pathLst>
              <a:path w="9525" h="6350">
                <a:moveTo>
                  <a:pt x="0" y="6093"/>
                </a:moveTo>
                <a:lnTo>
                  <a:pt x="9316" y="6093"/>
                </a:lnTo>
                <a:lnTo>
                  <a:pt x="9316" y="0"/>
                </a:lnTo>
                <a:lnTo>
                  <a:pt x="0" y="0"/>
                </a:lnTo>
                <a:lnTo>
                  <a:pt x="0" y="609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490542" y="1571167"/>
            <a:ext cx="2524125" cy="0"/>
          </a:xfrm>
          <a:custGeom>
            <a:avLst/>
            <a:gdLst/>
            <a:ahLst/>
            <a:cxnLst/>
            <a:rect l="l" t="t" r="r" b="b"/>
            <a:pathLst>
              <a:path w="2524125">
                <a:moveTo>
                  <a:pt x="0" y="0"/>
                </a:moveTo>
                <a:lnTo>
                  <a:pt x="2523549" y="0"/>
                </a:lnTo>
              </a:path>
            </a:pathLst>
          </a:custGeom>
          <a:ln w="609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62086" y="1574290"/>
            <a:ext cx="0" cy="782320"/>
          </a:xfrm>
          <a:custGeom>
            <a:avLst/>
            <a:gdLst/>
            <a:ahLst/>
            <a:cxnLst/>
            <a:rect l="l" t="t" r="r" b="b"/>
            <a:pathLst>
              <a:path h="782319">
                <a:moveTo>
                  <a:pt x="0" y="0"/>
                </a:moveTo>
                <a:lnTo>
                  <a:pt x="0" y="781733"/>
                </a:lnTo>
              </a:path>
            </a:pathLst>
          </a:custGeom>
          <a:ln w="93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425391" y="1574289"/>
            <a:ext cx="0" cy="782320"/>
          </a:xfrm>
          <a:custGeom>
            <a:avLst/>
            <a:gdLst/>
            <a:ahLst/>
            <a:cxnLst/>
            <a:rect l="l" t="t" r="r" b="b"/>
            <a:pathLst>
              <a:path h="782319">
                <a:moveTo>
                  <a:pt x="0" y="0"/>
                </a:moveTo>
                <a:lnTo>
                  <a:pt x="0" y="781733"/>
                </a:lnTo>
              </a:path>
            </a:pathLst>
          </a:custGeom>
          <a:ln w="93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955346" y="1574289"/>
            <a:ext cx="0" cy="782320"/>
          </a:xfrm>
          <a:custGeom>
            <a:avLst/>
            <a:gdLst/>
            <a:ahLst/>
            <a:cxnLst/>
            <a:rect l="l" t="t" r="r" b="b"/>
            <a:pathLst>
              <a:path h="782319">
                <a:moveTo>
                  <a:pt x="0" y="0"/>
                </a:moveTo>
                <a:lnTo>
                  <a:pt x="0" y="781733"/>
                </a:lnTo>
              </a:path>
            </a:pathLst>
          </a:custGeom>
          <a:ln w="93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485883" y="1574289"/>
            <a:ext cx="0" cy="782320"/>
          </a:xfrm>
          <a:custGeom>
            <a:avLst/>
            <a:gdLst/>
            <a:ahLst/>
            <a:cxnLst/>
            <a:rect l="l" t="t" r="r" b="b"/>
            <a:pathLst>
              <a:path h="782319">
                <a:moveTo>
                  <a:pt x="0" y="0"/>
                </a:moveTo>
                <a:lnTo>
                  <a:pt x="0" y="781733"/>
                </a:lnTo>
              </a:path>
            </a:pathLst>
          </a:custGeom>
          <a:ln w="931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854202" y="1569739"/>
            <a:ext cx="2479675" cy="103441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just">
              <a:lnSpc>
                <a:spcPct val="109300"/>
              </a:lnSpc>
              <a:spcBef>
                <a:spcPts val="85"/>
              </a:spcBef>
            </a:pPr>
            <a:r>
              <a:rPr sz="1400" b="1" spc="280" dirty="0">
                <a:latin typeface="Times New Roman"/>
                <a:cs typeface="Times New Roman"/>
              </a:rPr>
              <a:t>1. </a:t>
            </a:r>
            <a:r>
              <a:rPr sz="1400" b="1" spc="415" dirty="0">
                <a:latin typeface="Times New Roman"/>
                <a:cs typeface="Times New Roman"/>
              </a:rPr>
              <a:t>Năng </a:t>
            </a:r>
            <a:r>
              <a:rPr sz="1400" b="1" spc="330" dirty="0">
                <a:latin typeface="Times New Roman"/>
                <a:cs typeface="Times New Roman"/>
              </a:rPr>
              <a:t>lực </a:t>
            </a:r>
            <a:r>
              <a:rPr sz="1400" b="1" spc="345" dirty="0">
                <a:latin typeface="Times New Roman"/>
                <a:cs typeface="Times New Roman"/>
              </a:rPr>
              <a:t>tư </a:t>
            </a:r>
            <a:r>
              <a:rPr sz="1400" b="1" spc="390" dirty="0">
                <a:latin typeface="Times New Roman"/>
                <a:cs typeface="Times New Roman"/>
              </a:rPr>
              <a:t>duy  </a:t>
            </a:r>
            <a:r>
              <a:rPr sz="1400" b="1" spc="375" dirty="0">
                <a:latin typeface="Times New Roman"/>
                <a:cs typeface="Times New Roman"/>
              </a:rPr>
              <a:t>và </a:t>
            </a:r>
            <a:r>
              <a:rPr sz="1400" b="1" spc="330" dirty="0">
                <a:latin typeface="Times New Roman"/>
                <a:cs typeface="Times New Roman"/>
              </a:rPr>
              <a:t>lập </a:t>
            </a:r>
            <a:r>
              <a:rPr sz="1400" b="1" spc="350" dirty="0">
                <a:latin typeface="Times New Roman"/>
                <a:cs typeface="Times New Roman"/>
              </a:rPr>
              <a:t>luận </a:t>
            </a:r>
            <a:r>
              <a:rPr sz="1400" spc="315" dirty="0">
                <a:latin typeface="Times New Roman"/>
                <a:cs typeface="Times New Roman"/>
              </a:rPr>
              <a:t>toán </a:t>
            </a:r>
            <a:r>
              <a:rPr sz="1400" spc="350" dirty="0">
                <a:latin typeface="Times New Roman"/>
                <a:cs typeface="Times New Roman"/>
              </a:rPr>
              <a:t>học  </a:t>
            </a:r>
            <a:r>
              <a:rPr sz="1400" spc="305" dirty="0">
                <a:latin typeface="Times New Roman"/>
                <a:cs typeface="Times New Roman"/>
              </a:rPr>
              <a:t>thể </a:t>
            </a:r>
            <a:r>
              <a:rPr sz="1400" spc="320" dirty="0">
                <a:latin typeface="Times New Roman"/>
                <a:cs typeface="Times New Roman"/>
              </a:rPr>
              <a:t>hiện </a:t>
            </a:r>
            <a:r>
              <a:rPr sz="1400" spc="355" dirty="0">
                <a:latin typeface="Times New Roman"/>
                <a:cs typeface="Times New Roman"/>
              </a:rPr>
              <a:t>qua</a:t>
            </a:r>
            <a:r>
              <a:rPr sz="1400" spc="-140" dirty="0">
                <a:latin typeface="Times New Roman"/>
                <a:cs typeface="Times New Roman"/>
              </a:rPr>
              <a:t> </a:t>
            </a:r>
            <a:r>
              <a:rPr sz="1400" spc="280" dirty="0">
                <a:latin typeface="Times New Roman"/>
                <a:cs typeface="Times New Roman"/>
              </a:rPr>
              <a:t>việc:</a:t>
            </a:r>
            <a:endParaRPr sz="1400">
              <a:latin typeface="Times New Roman"/>
              <a:cs typeface="Times New Roman"/>
            </a:endParaRPr>
          </a:p>
          <a:p>
            <a:pPr marL="12700" algn="just">
              <a:lnSpc>
                <a:spcPct val="100000"/>
              </a:lnSpc>
              <a:spcBef>
                <a:spcPts val="765"/>
              </a:spcBef>
            </a:pPr>
            <a:r>
              <a:rPr sz="1400" spc="370" dirty="0">
                <a:latin typeface="Times New Roman"/>
                <a:cs typeface="Times New Roman"/>
              </a:rPr>
              <a:t>– </a:t>
            </a:r>
            <a:r>
              <a:rPr sz="1400" spc="385" dirty="0">
                <a:latin typeface="Times New Roman"/>
                <a:cs typeface="Times New Roman"/>
              </a:rPr>
              <a:t>Thực </a:t>
            </a:r>
            <a:r>
              <a:rPr sz="1400" spc="315" dirty="0">
                <a:latin typeface="Times New Roman"/>
                <a:cs typeface="Times New Roman"/>
              </a:rPr>
              <a:t>hiện </a:t>
            </a:r>
            <a:r>
              <a:rPr sz="1400" spc="300" dirty="0">
                <a:latin typeface="Times New Roman"/>
                <a:cs typeface="Times New Roman"/>
              </a:rPr>
              <a:t>được</a:t>
            </a:r>
            <a:r>
              <a:rPr sz="1400" spc="345" dirty="0">
                <a:latin typeface="Times New Roman"/>
                <a:cs typeface="Times New Roman"/>
              </a:rPr>
              <a:t> </a:t>
            </a:r>
            <a:r>
              <a:rPr sz="1400" spc="320" dirty="0">
                <a:latin typeface="Times New Roman"/>
                <a:cs typeface="Times New Roman"/>
              </a:rPr>
              <a:t>các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854202" y="2600753"/>
            <a:ext cx="184848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16585" algn="l"/>
                <a:tab pos="1068705" algn="l"/>
                <a:tab pos="1426845" algn="l"/>
              </a:tabLst>
            </a:pPr>
            <a:r>
              <a:rPr sz="1400" spc="295" dirty="0">
                <a:latin typeface="Times New Roman"/>
                <a:cs typeface="Times New Roman"/>
              </a:rPr>
              <a:t>th</a:t>
            </a:r>
            <a:r>
              <a:rPr sz="1400" spc="310" dirty="0">
                <a:latin typeface="Times New Roman"/>
                <a:cs typeface="Times New Roman"/>
              </a:rPr>
              <a:t>a</a:t>
            </a:r>
            <a:r>
              <a:rPr sz="1400" spc="370" dirty="0">
                <a:latin typeface="Times New Roman"/>
                <a:cs typeface="Times New Roman"/>
              </a:rPr>
              <a:t>o</a:t>
            </a:r>
            <a:r>
              <a:rPr sz="1400" dirty="0">
                <a:latin typeface="Times New Roman"/>
                <a:cs typeface="Times New Roman"/>
              </a:rPr>
              <a:t>	</a:t>
            </a:r>
            <a:r>
              <a:rPr sz="1400" spc="195" dirty="0">
                <a:latin typeface="Times New Roman"/>
                <a:cs typeface="Times New Roman"/>
              </a:rPr>
              <a:t>t</a:t>
            </a:r>
            <a:r>
              <a:rPr sz="1400" spc="330" dirty="0">
                <a:latin typeface="Times New Roman"/>
                <a:cs typeface="Times New Roman"/>
              </a:rPr>
              <a:t>ác</a:t>
            </a:r>
            <a:r>
              <a:rPr sz="1400" dirty="0">
                <a:latin typeface="Times New Roman"/>
                <a:cs typeface="Times New Roman"/>
              </a:rPr>
              <a:t>	</a:t>
            </a:r>
            <a:r>
              <a:rPr sz="1400" spc="210" dirty="0">
                <a:latin typeface="Times New Roman"/>
                <a:cs typeface="Times New Roman"/>
              </a:rPr>
              <a:t>t</a:t>
            </a:r>
            <a:r>
              <a:rPr sz="1400" spc="400" dirty="0">
                <a:latin typeface="Times New Roman"/>
                <a:cs typeface="Times New Roman"/>
              </a:rPr>
              <a:t>ư</a:t>
            </a:r>
            <a:r>
              <a:rPr sz="1400" dirty="0">
                <a:latin typeface="Times New Roman"/>
                <a:cs typeface="Times New Roman"/>
              </a:rPr>
              <a:t>	</a:t>
            </a:r>
            <a:r>
              <a:rPr sz="1400" spc="360" dirty="0">
                <a:latin typeface="Times New Roman"/>
                <a:cs typeface="Times New Roman"/>
              </a:rPr>
              <a:t>d</a:t>
            </a:r>
            <a:r>
              <a:rPr sz="1400" spc="375" dirty="0">
                <a:latin typeface="Times New Roman"/>
                <a:cs typeface="Times New Roman"/>
              </a:rPr>
              <a:t>u</a:t>
            </a:r>
            <a:r>
              <a:rPr sz="1400" spc="370" dirty="0">
                <a:latin typeface="Times New Roman"/>
                <a:cs typeface="Times New Roman"/>
              </a:rPr>
              <a:t>y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54202" y="2835588"/>
            <a:ext cx="104711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67995" algn="l"/>
              </a:tabLst>
            </a:pPr>
            <a:r>
              <a:rPr sz="1400" spc="290" dirty="0">
                <a:latin typeface="Times New Roman"/>
                <a:cs typeface="Times New Roman"/>
              </a:rPr>
              <a:t>s</a:t>
            </a:r>
            <a:r>
              <a:rPr sz="1400" spc="370" dirty="0">
                <a:latin typeface="Times New Roman"/>
                <a:cs typeface="Times New Roman"/>
              </a:rPr>
              <a:t>o</a:t>
            </a:r>
            <a:r>
              <a:rPr sz="1400" dirty="0">
                <a:latin typeface="Times New Roman"/>
                <a:cs typeface="Times New Roman"/>
              </a:rPr>
              <a:t>	</a:t>
            </a:r>
            <a:r>
              <a:rPr sz="1400" spc="290" dirty="0">
                <a:latin typeface="Times New Roman"/>
                <a:cs typeface="Times New Roman"/>
              </a:rPr>
              <a:t>s</a:t>
            </a:r>
            <a:r>
              <a:rPr sz="1400" spc="310" dirty="0">
                <a:latin typeface="Times New Roman"/>
                <a:cs typeface="Times New Roman"/>
              </a:rPr>
              <a:t>á</a:t>
            </a:r>
            <a:r>
              <a:rPr sz="1400" spc="360" dirty="0">
                <a:latin typeface="Times New Roman"/>
                <a:cs typeface="Times New Roman"/>
              </a:rPr>
              <a:t>n</a:t>
            </a:r>
            <a:r>
              <a:rPr sz="1400" spc="375" dirty="0">
                <a:latin typeface="Times New Roman"/>
                <a:cs typeface="Times New Roman"/>
              </a:rPr>
              <a:t>h</a:t>
            </a:r>
            <a:r>
              <a:rPr sz="1400" spc="185" dirty="0">
                <a:latin typeface="Times New Roman"/>
                <a:cs typeface="Times New Roman"/>
              </a:rPr>
              <a:t>,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854202" y="3049453"/>
            <a:ext cx="664845" cy="7308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10300"/>
              </a:lnSpc>
              <a:spcBef>
                <a:spcPts val="90"/>
              </a:spcBef>
            </a:pPr>
            <a:r>
              <a:rPr sz="1400" spc="325" dirty="0">
                <a:latin typeface="Times New Roman"/>
                <a:cs typeface="Times New Roman"/>
              </a:rPr>
              <a:t>tổng  </a:t>
            </a:r>
            <a:r>
              <a:rPr sz="1400" spc="310" dirty="0">
                <a:latin typeface="Times New Roman"/>
                <a:cs typeface="Times New Roman"/>
              </a:rPr>
              <a:t>hoá,  </a:t>
            </a:r>
            <a:r>
              <a:rPr sz="1400" spc="210" dirty="0">
                <a:latin typeface="Times New Roman"/>
                <a:cs typeface="Times New Roman"/>
              </a:rPr>
              <a:t>t</a:t>
            </a:r>
            <a:r>
              <a:rPr sz="1400" spc="390" dirty="0">
                <a:latin typeface="Times New Roman"/>
                <a:cs typeface="Times New Roman"/>
              </a:rPr>
              <a:t>ươ</a:t>
            </a:r>
            <a:r>
              <a:rPr sz="1400" spc="360" dirty="0">
                <a:latin typeface="Times New Roman"/>
                <a:cs typeface="Times New Roman"/>
              </a:rPr>
              <a:t>n</a:t>
            </a:r>
            <a:r>
              <a:rPr sz="1400" spc="370" dirty="0">
                <a:latin typeface="Times New Roman"/>
                <a:cs typeface="Times New Roman"/>
              </a:rPr>
              <a:t>g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512931" y="3049453"/>
            <a:ext cx="569595" cy="7308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57785">
              <a:lnSpc>
                <a:spcPct val="109900"/>
              </a:lnSpc>
              <a:spcBef>
                <a:spcPts val="100"/>
              </a:spcBef>
            </a:pPr>
            <a:r>
              <a:rPr sz="1400" spc="385" dirty="0">
                <a:latin typeface="Times New Roman"/>
                <a:cs typeface="Times New Roman"/>
              </a:rPr>
              <a:t>h</a:t>
            </a:r>
            <a:r>
              <a:rPr sz="1400" spc="390" dirty="0">
                <a:latin typeface="Times New Roman"/>
                <a:cs typeface="Times New Roman"/>
              </a:rPr>
              <a:t>ơ</a:t>
            </a:r>
            <a:r>
              <a:rPr sz="1400" spc="-20" dirty="0">
                <a:latin typeface="Times New Roman"/>
                <a:cs typeface="Times New Roman"/>
              </a:rPr>
              <a:t>̣</a:t>
            </a:r>
            <a:r>
              <a:rPr sz="1400" spc="375" dirty="0">
                <a:latin typeface="Times New Roman"/>
                <a:cs typeface="Times New Roman"/>
              </a:rPr>
              <a:t>p</a:t>
            </a:r>
            <a:r>
              <a:rPr sz="1400" spc="185" dirty="0">
                <a:latin typeface="Times New Roman"/>
                <a:cs typeface="Times New Roman"/>
              </a:rPr>
              <a:t>,  </a:t>
            </a:r>
            <a:r>
              <a:rPr sz="1400" spc="315" dirty="0">
                <a:latin typeface="Times New Roman"/>
                <a:cs typeface="Times New Roman"/>
              </a:rPr>
              <a:t>khái</a:t>
            </a:r>
            <a:endParaRPr sz="1400">
              <a:latin typeface="Times New Roman"/>
              <a:cs typeface="Times New Roman"/>
            </a:endParaRPr>
          </a:p>
          <a:p>
            <a:pPr marL="207645">
              <a:lnSpc>
                <a:spcPct val="100000"/>
              </a:lnSpc>
              <a:spcBef>
                <a:spcPts val="180"/>
              </a:spcBef>
            </a:pPr>
            <a:r>
              <a:rPr sz="1400" spc="275" dirty="0">
                <a:latin typeface="Times New Roman"/>
                <a:cs typeface="Times New Roman"/>
              </a:rPr>
              <a:t>tự;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089253" y="2579783"/>
            <a:ext cx="1245235" cy="12007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718820" algn="r">
              <a:lnSpc>
                <a:spcPct val="110200"/>
              </a:lnSpc>
              <a:spcBef>
                <a:spcPts val="95"/>
              </a:spcBef>
              <a:tabLst>
                <a:tab pos="622935" algn="l"/>
                <a:tab pos="677545" algn="l"/>
                <a:tab pos="752475" algn="l"/>
              </a:tabLst>
            </a:pPr>
            <a:r>
              <a:rPr sz="1400" spc="375" dirty="0">
                <a:latin typeface="Times New Roman"/>
                <a:cs typeface="Times New Roman"/>
              </a:rPr>
              <a:t>nh</a:t>
            </a:r>
            <a:r>
              <a:rPr sz="1400" spc="390" dirty="0">
                <a:latin typeface="Times New Roman"/>
                <a:cs typeface="Times New Roman"/>
              </a:rPr>
              <a:t>ư</a:t>
            </a:r>
            <a:r>
              <a:rPr sz="1400" spc="190" dirty="0">
                <a:latin typeface="Times New Roman"/>
                <a:cs typeface="Times New Roman"/>
              </a:rPr>
              <a:t>:  </a:t>
            </a:r>
            <a:r>
              <a:rPr sz="1400" spc="360" dirty="0">
                <a:latin typeface="Times New Roman"/>
                <a:cs typeface="Times New Roman"/>
              </a:rPr>
              <a:t>p</a:t>
            </a:r>
            <a:r>
              <a:rPr sz="1400" spc="375" dirty="0">
                <a:latin typeface="Times New Roman"/>
                <a:cs typeface="Times New Roman"/>
              </a:rPr>
              <a:t>h</a:t>
            </a:r>
            <a:r>
              <a:rPr sz="1400" spc="310" dirty="0">
                <a:latin typeface="Times New Roman"/>
                <a:cs typeface="Times New Roman"/>
              </a:rPr>
              <a:t>â</a:t>
            </a:r>
            <a:r>
              <a:rPr sz="1400" spc="370" dirty="0">
                <a:latin typeface="Times New Roman"/>
                <a:cs typeface="Times New Roman"/>
              </a:rPr>
              <a:t>n</a:t>
            </a:r>
            <a:r>
              <a:rPr sz="1400" dirty="0">
                <a:latin typeface="Times New Roman"/>
                <a:cs typeface="Times New Roman"/>
              </a:rPr>
              <a:t>			</a:t>
            </a:r>
            <a:r>
              <a:rPr sz="1400" spc="210" dirty="0">
                <a:latin typeface="Times New Roman"/>
                <a:cs typeface="Times New Roman"/>
              </a:rPr>
              <a:t>t</a:t>
            </a:r>
            <a:r>
              <a:rPr sz="1400" spc="195" dirty="0">
                <a:latin typeface="Times New Roman"/>
                <a:cs typeface="Times New Roman"/>
              </a:rPr>
              <a:t>í</a:t>
            </a:r>
            <a:r>
              <a:rPr sz="1400" spc="310" dirty="0">
                <a:latin typeface="Times New Roman"/>
                <a:cs typeface="Times New Roman"/>
              </a:rPr>
              <a:t>c</a:t>
            </a:r>
            <a:r>
              <a:rPr sz="1400" spc="375" dirty="0">
                <a:latin typeface="Times New Roman"/>
                <a:cs typeface="Times New Roman"/>
              </a:rPr>
              <a:t>h</a:t>
            </a:r>
            <a:r>
              <a:rPr sz="1400" spc="185" dirty="0">
                <a:latin typeface="Times New Roman"/>
                <a:cs typeface="Times New Roman"/>
              </a:rPr>
              <a:t>,  </a:t>
            </a:r>
            <a:r>
              <a:rPr sz="1400" spc="380" dirty="0">
                <a:latin typeface="Times New Roman"/>
                <a:cs typeface="Times New Roman"/>
              </a:rPr>
              <a:t>đ</a:t>
            </a:r>
            <a:r>
              <a:rPr sz="1400" spc="330" dirty="0">
                <a:latin typeface="Times New Roman"/>
                <a:cs typeface="Times New Roman"/>
              </a:rPr>
              <a:t>ặc</a:t>
            </a:r>
            <a:r>
              <a:rPr sz="1400" dirty="0">
                <a:latin typeface="Times New Roman"/>
                <a:cs typeface="Times New Roman"/>
              </a:rPr>
              <a:t>	</a:t>
            </a:r>
            <a:r>
              <a:rPr sz="1400" spc="375" dirty="0">
                <a:latin typeface="Times New Roman"/>
                <a:cs typeface="Times New Roman"/>
              </a:rPr>
              <a:t>b</a:t>
            </a:r>
            <a:r>
              <a:rPr sz="1400" spc="220" dirty="0">
                <a:latin typeface="Times New Roman"/>
                <a:cs typeface="Times New Roman"/>
              </a:rPr>
              <a:t>i</a:t>
            </a:r>
            <a:r>
              <a:rPr sz="1400" spc="310" dirty="0">
                <a:latin typeface="Times New Roman"/>
                <a:cs typeface="Times New Roman"/>
              </a:rPr>
              <a:t>ệ</a:t>
            </a:r>
            <a:r>
              <a:rPr sz="1400" spc="190" dirty="0">
                <a:latin typeface="Times New Roman"/>
                <a:cs typeface="Times New Roman"/>
              </a:rPr>
              <a:t>t  </a:t>
            </a:r>
            <a:r>
              <a:rPr sz="1400" spc="360" dirty="0">
                <a:latin typeface="Times New Roman"/>
                <a:cs typeface="Times New Roman"/>
              </a:rPr>
              <a:t>q</a:t>
            </a:r>
            <a:r>
              <a:rPr sz="1400" spc="375" dirty="0">
                <a:latin typeface="Times New Roman"/>
                <a:cs typeface="Times New Roman"/>
              </a:rPr>
              <a:t>u</a:t>
            </a:r>
            <a:r>
              <a:rPr sz="1400" spc="310" dirty="0">
                <a:latin typeface="Times New Roman"/>
                <a:cs typeface="Times New Roman"/>
              </a:rPr>
              <a:t>á</a:t>
            </a:r>
            <a:r>
              <a:rPr sz="1400" spc="204" dirty="0">
                <a:latin typeface="Times New Roman"/>
                <a:cs typeface="Times New Roman"/>
              </a:rPr>
              <a:t>t</a:t>
            </a:r>
            <a:r>
              <a:rPr sz="1400" dirty="0">
                <a:latin typeface="Times New Roman"/>
                <a:cs typeface="Times New Roman"/>
              </a:rPr>
              <a:t>		</a:t>
            </a:r>
            <a:r>
              <a:rPr sz="1400" spc="360" dirty="0">
                <a:latin typeface="Times New Roman"/>
                <a:cs typeface="Times New Roman"/>
              </a:rPr>
              <a:t>ho</a:t>
            </a:r>
            <a:r>
              <a:rPr sz="1400" spc="220" dirty="0">
                <a:latin typeface="Times New Roman"/>
                <a:cs typeface="Times New Roman"/>
              </a:rPr>
              <a:t>á,  </a:t>
            </a:r>
            <a:r>
              <a:rPr sz="1400" spc="360" dirty="0">
                <a:latin typeface="Times New Roman"/>
                <a:cs typeface="Times New Roman"/>
              </a:rPr>
              <a:t>q</a:t>
            </a:r>
            <a:r>
              <a:rPr sz="1400" spc="375" dirty="0">
                <a:latin typeface="Times New Roman"/>
                <a:cs typeface="Times New Roman"/>
              </a:rPr>
              <a:t>u</a:t>
            </a:r>
            <a:r>
              <a:rPr sz="1400" spc="370" dirty="0">
                <a:latin typeface="Times New Roman"/>
                <a:cs typeface="Times New Roman"/>
              </a:rPr>
              <a:t>y</a:t>
            </a:r>
            <a:r>
              <a:rPr sz="1400" dirty="0">
                <a:latin typeface="Times New Roman"/>
                <a:cs typeface="Times New Roman"/>
              </a:rPr>
              <a:t>	</a:t>
            </a:r>
            <a:r>
              <a:rPr sz="1400" spc="-270" dirty="0">
                <a:latin typeface="Times New Roman"/>
                <a:cs typeface="Times New Roman"/>
              </a:rPr>
              <a:t> </a:t>
            </a:r>
            <a:r>
              <a:rPr sz="1400" spc="390" dirty="0">
                <a:latin typeface="Times New Roman"/>
                <a:cs typeface="Times New Roman"/>
              </a:rPr>
              <a:t>n</a:t>
            </a:r>
            <a:r>
              <a:rPr sz="1400" spc="310" dirty="0">
                <a:latin typeface="Times New Roman"/>
                <a:cs typeface="Times New Roman"/>
              </a:rPr>
              <a:t>ạ</a:t>
            </a:r>
            <a:r>
              <a:rPr sz="1400" spc="375" dirty="0">
                <a:latin typeface="Times New Roman"/>
                <a:cs typeface="Times New Roman"/>
              </a:rPr>
              <a:t>p</a:t>
            </a:r>
            <a:r>
              <a:rPr sz="1400" spc="185" dirty="0">
                <a:latin typeface="Times New Roman"/>
                <a:cs typeface="Times New Roman"/>
              </a:rPr>
              <a:t>,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854202" y="3775816"/>
            <a:ext cx="110045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315" dirty="0">
                <a:latin typeface="Times New Roman"/>
                <a:cs typeface="Times New Roman"/>
              </a:rPr>
              <a:t>diễn</a:t>
            </a:r>
            <a:r>
              <a:rPr sz="1400" spc="95" dirty="0">
                <a:latin typeface="Times New Roman"/>
                <a:cs typeface="Times New Roman"/>
              </a:rPr>
              <a:t> </a:t>
            </a:r>
            <a:r>
              <a:rPr sz="1400" spc="295" dirty="0">
                <a:latin typeface="Times New Roman"/>
                <a:cs typeface="Times New Roman"/>
              </a:rPr>
              <a:t>dịch.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517507" y="2364649"/>
            <a:ext cx="234823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49885" algn="l"/>
                <a:tab pos="1118235" algn="l"/>
                <a:tab pos="1786889" algn="l"/>
              </a:tabLst>
            </a:pPr>
            <a:r>
              <a:rPr sz="1400" spc="370" dirty="0">
                <a:latin typeface="Times New Roman"/>
                <a:cs typeface="Times New Roman"/>
              </a:rPr>
              <a:t>–	</a:t>
            </a:r>
            <a:r>
              <a:rPr sz="1400" spc="445" dirty="0">
                <a:latin typeface="Times New Roman"/>
                <a:cs typeface="Times New Roman"/>
              </a:rPr>
              <a:t>T</a:t>
            </a:r>
            <a:r>
              <a:rPr sz="1400" spc="375" dirty="0">
                <a:latin typeface="Times New Roman"/>
                <a:cs typeface="Times New Roman"/>
              </a:rPr>
              <a:t>h</a:t>
            </a:r>
            <a:r>
              <a:rPr sz="1400" spc="390" dirty="0">
                <a:latin typeface="Times New Roman"/>
                <a:cs typeface="Times New Roman"/>
              </a:rPr>
              <a:t>ự</a:t>
            </a:r>
            <a:r>
              <a:rPr sz="1400" spc="330" dirty="0">
                <a:latin typeface="Times New Roman"/>
                <a:cs typeface="Times New Roman"/>
              </a:rPr>
              <a:t>c</a:t>
            </a:r>
            <a:r>
              <a:rPr sz="1400" dirty="0">
                <a:latin typeface="Times New Roman"/>
                <a:cs typeface="Times New Roman"/>
              </a:rPr>
              <a:t>	</a:t>
            </a:r>
            <a:r>
              <a:rPr sz="1400" spc="360" dirty="0">
                <a:latin typeface="Times New Roman"/>
                <a:cs typeface="Times New Roman"/>
              </a:rPr>
              <a:t>h</a:t>
            </a:r>
            <a:r>
              <a:rPr sz="1400" spc="215" dirty="0">
                <a:latin typeface="Times New Roman"/>
                <a:cs typeface="Times New Roman"/>
              </a:rPr>
              <a:t>i</a:t>
            </a:r>
            <a:r>
              <a:rPr sz="1400" spc="310" dirty="0">
                <a:latin typeface="Times New Roman"/>
                <a:cs typeface="Times New Roman"/>
              </a:rPr>
              <a:t>ệ</a:t>
            </a:r>
            <a:r>
              <a:rPr sz="1400" spc="370" dirty="0">
                <a:latin typeface="Times New Roman"/>
                <a:cs typeface="Times New Roman"/>
              </a:rPr>
              <a:t>n</a:t>
            </a:r>
            <a:r>
              <a:rPr sz="1400" dirty="0">
                <a:latin typeface="Times New Roman"/>
                <a:cs typeface="Times New Roman"/>
              </a:rPr>
              <a:t>	</a:t>
            </a:r>
            <a:r>
              <a:rPr sz="1400" spc="375" dirty="0">
                <a:latin typeface="Times New Roman"/>
                <a:cs typeface="Times New Roman"/>
              </a:rPr>
              <a:t>đ</a:t>
            </a:r>
            <a:r>
              <a:rPr sz="1400" spc="395" dirty="0">
                <a:latin typeface="Times New Roman"/>
                <a:cs typeface="Times New Roman"/>
              </a:rPr>
              <a:t>ươ</a:t>
            </a:r>
            <a:r>
              <a:rPr sz="1400" spc="-20" dirty="0">
                <a:latin typeface="Times New Roman"/>
                <a:cs typeface="Times New Roman"/>
              </a:rPr>
              <a:t>̣</a:t>
            </a:r>
            <a:r>
              <a:rPr sz="1400" spc="330" dirty="0">
                <a:latin typeface="Times New Roman"/>
                <a:cs typeface="Times New Roman"/>
              </a:rPr>
              <a:t>c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517507" y="2579783"/>
            <a:ext cx="2348230" cy="4953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0100"/>
              </a:lnSpc>
              <a:spcBef>
                <a:spcPts val="95"/>
              </a:spcBef>
              <a:tabLst>
                <a:tab pos="510540" algn="l"/>
                <a:tab pos="1113155" algn="l"/>
                <a:tab pos="1567180" algn="l"/>
                <a:tab pos="1925320" algn="l"/>
              </a:tabLst>
            </a:pPr>
            <a:r>
              <a:rPr sz="1400" spc="330" dirty="0">
                <a:latin typeface="Times New Roman"/>
                <a:cs typeface="Times New Roman"/>
              </a:rPr>
              <a:t>các	</a:t>
            </a:r>
            <a:r>
              <a:rPr sz="1400" spc="195" dirty="0">
                <a:latin typeface="Times New Roman"/>
                <a:cs typeface="Times New Roman"/>
              </a:rPr>
              <a:t>t</a:t>
            </a:r>
            <a:r>
              <a:rPr sz="1400" spc="375" dirty="0">
                <a:latin typeface="Times New Roman"/>
                <a:cs typeface="Times New Roman"/>
              </a:rPr>
              <a:t>h</a:t>
            </a:r>
            <a:r>
              <a:rPr sz="1400" spc="350" dirty="0">
                <a:latin typeface="Times New Roman"/>
                <a:cs typeface="Times New Roman"/>
              </a:rPr>
              <a:t>ao</a:t>
            </a:r>
            <a:r>
              <a:rPr sz="1400" dirty="0">
                <a:latin typeface="Times New Roman"/>
                <a:cs typeface="Times New Roman"/>
              </a:rPr>
              <a:t>	</a:t>
            </a:r>
            <a:r>
              <a:rPr sz="1400" spc="210" dirty="0">
                <a:latin typeface="Times New Roman"/>
                <a:cs typeface="Times New Roman"/>
              </a:rPr>
              <a:t>t</a:t>
            </a:r>
            <a:r>
              <a:rPr sz="1400" spc="330" dirty="0">
                <a:latin typeface="Times New Roman"/>
                <a:cs typeface="Times New Roman"/>
              </a:rPr>
              <a:t>ác</a:t>
            </a:r>
            <a:r>
              <a:rPr sz="1400" dirty="0">
                <a:latin typeface="Times New Roman"/>
                <a:cs typeface="Times New Roman"/>
              </a:rPr>
              <a:t>	</a:t>
            </a:r>
            <a:r>
              <a:rPr sz="1400" spc="210" dirty="0">
                <a:latin typeface="Times New Roman"/>
                <a:cs typeface="Times New Roman"/>
              </a:rPr>
              <a:t>t</a:t>
            </a:r>
            <a:r>
              <a:rPr sz="1400" spc="400" dirty="0">
                <a:latin typeface="Times New Roman"/>
                <a:cs typeface="Times New Roman"/>
              </a:rPr>
              <a:t>ư</a:t>
            </a:r>
            <a:r>
              <a:rPr sz="1400" dirty="0">
                <a:latin typeface="Times New Roman"/>
                <a:cs typeface="Times New Roman"/>
              </a:rPr>
              <a:t>	</a:t>
            </a:r>
            <a:r>
              <a:rPr sz="1400" spc="360" dirty="0">
                <a:latin typeface="Times New Roman"/>
                <a:cs typeface="Times New Roman"/>
              </a:rPr>
              <a:t>d</a:t>
            </a:r>
            <a:r>
              <a:rPr sz="1400" spc="375" dirty="0">
                <a:latin typeface="Times New Roman"/>
                <a:cs typeface="Times New Roman"/>
              </a:rPr>
              <a:t>u</a:t>
            </a:r>
            <a:r>
              <a:rPr sz="1400" spc="245" dirty="0">
                <a:latin typeface="Times New Roman"/>
                <a:cs typeface="Times New Roman"/>
              </a:rPr>
              <a:t>y  </a:t>
            </a:r>
            <a:r>
              <a:rPr sz="1400" spc="210" dirty="0">
                <a:latin typeface="Times New Roman"/>
                <a:cs typeface="Times New Roman"/>
              </a:rPr>
              <a:t>(ở </a:t>
            </a:r>
            <a:r>
              <a:rPr sz="1400" spc="420" dirty="0">
                <a:latin typeface="Times New Roman"/>
                <a:cs typeface="Times New Roman"/>
              </a:rPr>
              <a:t>mức </a:t>
            </a:r>
            <a:r>
              <a:rPr sz="1400" spc="375" dirty="0">
                <a:latin typeface="Times New Roman"/>
                <a:cs typeface="Times New Roman"/>
              </a:rPr>
              <a:t>độ đơn</a:t>
            </a:r>
            <a:r>
              <a:rPr sz="1400" spc="-140" dirty="0">
                <a:latin typeface="Times New Roman"/>
                <a:cs typeface="Times New Roman"/>
              </a:rPr>
              <a:t> </a:t>
            </a:r>
            <a:r>
              <a:rPr sz="1400" spc="280" dirty="0">
                <a:latin typeface="Times New Roman"/>
                <a:cs typeface="Times New Roman"/>
              </a:rPr>
              <a:t>giản),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517507" y="3049453"/>
            <a:ext cx="2346960" cy="4946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9900"/>
              </a:lnSpc>
              <a:spcBef>
                <a:spcPts val="100"/>
              </a:spcBef>
              <a:tabLst>
                <a:tab pos="589915" algn="l"/>
                <a:tab pos="647065" algn="l"/>
                <a:tab pos="1196975" algn="l"/>
                <a:tab pos="1268730" algn="l"/>
                <a:tab pos="1805305" algn="l"/>
                <a:tab pos="2078355" algn="l"/>
              </a:tabLst>
            </a:pPr>
            <a:r>
              <a:rPr sz="1400" spc="375" dirty="0">
                <a:latin typeface="Times New Roman"/>
                <a:cs typeface="Times New Roman"/>
              </a:rPr>
              <a:t>đ</a:t>
            </a:r>
            <a:r>
              <a:rPr sz="1400" spc="330" dirty="0">
                <a:latin typeface="Times New Roman"/>
                <a:cs typeface="Times New Roman"/>
              </a:rPr>
              <a:t>ặc</a:t>
            </a:r>
            <a:r>
              <a:rPr sz="1400" dirty="0">
                <a:latin typeface="Times New Roman"/>
                <a:cs typeface="Times New Roman"/>
              </a:rPr>
              <a:t>	</a:t>
            </a:r>
            <a:r>
              <a:rPr sz="1400" spc="375" dirty="0">
                <a:latin typeface="Times New Roman"/>
                <a:cs typeface="Times New Roman"/>
              </a:rPr>
              <a:t>b</a:t>
            </a:r>
            <a:r>
              <a:rPr sz="1400" spc="200" dirty="0">
                <a:latin typeface="Times New Roman"/>
                <a:cs typeface="Times New Roman"/>
              </a:rPr>
              <a:t>i</a:t>
            </a:r>
            <a:r>
              <a:rPr sz="1400" spc="265" dirty="0">
                <a:latin typeface="Times New Roman"/>
                <a:cs typeface="Times New Roman"/>
              </a:rPr>
              <a:t>ệt</a:t>
            </a:r>
            <a:r>
              <a:rPr sz="1400" dirty="0">
                <a:latin typeface="Times New Roman"/>
                <a:cs typeface="Times New Roman"/>
              </a:rPr>
              <a:t>	</a:t>
            </a:r>
            <a:r>
              <a:rPr sz="1400" spc="360" dirty="0">
                <a:latin typeface="Times New Roman"/>
                <a:cs typeface="Times New Roman"/>
              </a:rPr>
              <a:t>b</a:t>
            </a:r>
            <a:r>
              <a:rPr sz="1400" spc="220" dirty="0">
                <a:latin typeface="Times New Roman"/>
                <a:cs typeface="Times New Roman"/>
              </a:rPr>
              <a:t>i</a:t>
            </a:r>
            <a:r>
              <a:rPr sz="1400" spc="265" dirty="0">
                <a:latin typeface="Times New Roman"/>
                <a:cs typeface="Times New Roman"/>
              </a:rPr>
              <a:t>ết</a:t>
            </a:r>
            <a:r>
              <a:rPr sz="1400" dirty="0">
                <a:latin typeface="Times New Roman"/>
                <a:cs typeface="Times New Roman"/>
              </a:rPr>
              <a:t>	</a:t>
            </a:r>
            <a:r>
              <a:rPr sz="1400" spc="360" dirty="0">
                <a:latin typeface="Times New Roman"/>
                <a:cs typeface="Times New Roman"/>
              </a:rPr>
              <a:t>q</a:t>
            </a:r>
            <a:r>
              <a:rPr sz="1400" spc="375" dirty="0">
                <a:latin typeface="Times New Roman"/>
                <a:cs typeface="Times New Roman"/>
              </a:rPr>
              <a:t>u</a:t>
            </a:r>
            <a:r>
              <a:rPr sz="1400" spc="310" dirty="0">
                <a:latin typeface="Times New Roman"/>
                <a:cs typeface="Times New Roman"/>
              </a:rPr>
              <a:t>a</a:t>
            </a:r>
            <a:r>
              <a:rPr sz="1400" spc="245" dirty="0">
                <a:latin typeface="Times New Roman"/>
                <a:cs typeface="Times New Roman"/>
              </a:rPr>
              <a:t>n  </a:t>
            </a:r>
            <a:r>
              <a:rPr sz="1400" spc="290" dirty="0">
                <a:latin typeface="Times New Roman"/>
                <a:cs typeface="Times New Roman"/>
              </a:rPr>
              <a:t>s</a:t>
            </a:r>
            <a:r>
              <a:rPr sz="1400" spc="330" dirty="0">
                <a:latin typeface="Times New Roman"/>
                <a:cs typeface="Times New Roman"/>
              </a:rPr>
              <a:t>á</a:t>
            </a:r>
            <a:r>
              <a:rPr sz="1400" spc="210" dirty="0">
                <a:latin typeface="Times New Roman"/>
                <a:cs typeface="Times New Roman"/>
              </a:rPr>
              <a:t>t</a:t>
            </a:r>
            <a:r>
              <a:rPr sz="1400" spc="185" dirty="0">
                <a:latin typeface="Times New Roman"/>
                <a:cs typeface="Times New Roman"/>
              </a:rPr>
              <a:t>,</a:t>
            </a:r>
            <a:r>
              <a:rPr sz="1400" dirty="0">
                <a:latin typeface="Times New Roman"/>
                <a:cs typeface="Times New Roman"/>
              </a:rPr>
              <a:t>		</a:t>
            </a:r>
            <a:r>
              <a:rPr sz="1400" spc="195" dirty="0">
                <a:latin typeface="Times New Roman"/>
                <a:cs typeface="Times New Roman"/>
              </a:rPr>
              <a:t>t</a:t>
            </a:r>
            <a:r>
              <a:rPr sz="1400" spc="210" dirty="0">
                <a:latin typeface="Times New Roman"/>
                <a:cs typeface="Times New Roman"/>
              </a:rPr>
              <a:t>ì</a:t>
            </a:r>
            <a:r>
              <a:rPr sz="1400" spc="580" dirty="0">
                <a:latin typeface="Times New Roman"/>
                <a:cs typeface="Times New Roman"/>
              </a:rPr>
              <a:t>m</a:t>
            </a:r>
            <a:r>
              <a:rPr sz="1400" dirty="0">
                <a:latin typeface="Times New Roman"/>
                <a:cs typeface="Times New Roman"/>
              </a:rPr>
              <a:t>		</a:t>
            </a:r>
            <a:r>
              <a:rPr sz="1400" spc="375" dirty="0">
                <a:latin typeface="Times New Roman"/>
                <a:cs typeface="Times New Roman"/>
              </a:rPr>
              <a:t>k</a:t>
            </a:r>
            <a:r>
              <a:rPr sz="1400" spc="229" dirty="0">
                <a:latin typeface="Times New Roman"/>
                <a:cs typeface="Times New Roman"/>
              </a:rPr>
              <a:t>i</a:t>
            </a:r>
            <a:r>
              <a:rPr sz="1400" spc="455" dirty="0">
                <a:latin typeface="Times New Roman"/>
                <a:cs typeface="Times New Roman"/>
              </a:rPr>
              <a:t>ếm</a:t>
            </a:r>
            <a:r>
              <a:rPr sz="1400" dirty="0">
                <a:latin typeface="Times New Roman"/>
                <a:cs typeface="Times New Roman"/>
              </a:rPr>
              <a:t>	</a:t>
            </a:r>
            <a:r>
              <a:rPr sz="1400" spc="295" dirty="0">
                <a:latin typeface="Times New Roman"/>
                <a:cs typeface="Times New Roman"/>
              </a:rPr>
              <a:t>s</a:t>
            </a:r>
            <a:r>
              <a:rPr sz="1400" spc="400" dirty="0">
                <a:latin typeface="Times New Roman"/>
                <a:cs typeface="Times New Roman"/>
              </a:rPr>
              <a:t>ự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517507" y="3519757"/>
            <a:ext cx="2348230" cy="12007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10200"/>
              </a:lnSpc>
              <a:spcBef>
                <a:spcPts val="95"/>
              </a:spcBef>
            </a:pPr>
            <a:r>
              <a:rPr sz="1400" spc="345" dirty="0">
                <a:latin typeface="Times New Roman"/>
                <a:cs typeface="Times New Roman"/>
              </a:rPr>
              <a:t>tương </a:t>
            </a:r>
            <a:r>
              <a:rPr sz="1400" spc="370" dirty="0">
                <a:latin typeface="Times New Roman"/>
                <a:cs typeface="Times New Roman"/>
              </a:rPr>
              <a:t>đồng </a:t>
            </a:r>
            <a:r>
              <a:rPr sz="1400" spc="350" dirty="0">
                <a:latin typeface="Times New Roman"/>
                <a:cs typeface="Times New Roman"/>
              </a:rPr>
              <a:t>và </a:t>
            </a:r>
            <a:r>
              <a:rPr sz="1400" spc="345" dirty="0">
                <a:latin typeface="Times New Roman"/>
                <a:cs typeface="Times New Roman"/>
              </a:rPr>
              <a:t>khác  </a:t>
            </a:r>
            <a:r>
              <a:rPr sz="1400" spc="275" dirty="0">
                <a:latin typeface="Times New Roman"/>
                <a:cs typeface="Times New Roman"/>
              </a:rPr>
              <a:t>biệt </a:t>
            </a:r>
            <a:r>
              <a:rPr sz="1400" spc="310" dirty="0">
                <a:latin typeface="Times New Roman"/>
                <a:cs typeface="Times New Roman"/>
              </a:rPr>
              <a:t>trong </a:t>
            </a:r>
            <a:r>
              <a:rPr sz="1400" spc="375" dirty="0">
                <a:latin typeface="Times New Roman"/>
                <a:cs typeface="Times New Roman"/>
              </a:rPr>
              <a:t>những</a:t>
            </a:r>
            <a:r>
              <a:rPr sz="1400" spc="45" dirty="0">
                <a:latin typeface="Times New Roman"/>
                <a:cs typeface="Times New Roman"/>
              </a:rPr>
              <a:t> </a:t>
            </a:r>
            <a:r>
              <a:rPr sz="1400" spc="285" dirty="0">
                <a:latin typeface="Times New Roman"/>
                <a:cs typeface="Times New Roman"/>
              </a:rPr>
              <a:t>tình  </a:t>
            </a:r>
            <a:r>
              <a:rPr sz="1400" spc="370" dirty="0">
                <a:latin typeface="Times New Roman"/>
                <a:cs typeface="Times New Roman"/>
              </a:rPr>
              <a:t>huống </a:t>
            </a:r>
            <a:r>
              <a:rPr sz="1400" spc="360" dirty="0">
                <a:latin typeface="Times New Roman"/>
                <a:cs typeface="Times New Roman"/>
              </a:rPr>
              <a:t>quen </a:t>
            </a:r>
            <a:r>
              <a:rPr sz="1400" spc="330" dirty="0">
                <a:latin typeface="Times New Roman"/>
                <a:cs typeface="Times New Roman"/>
              </a:rPr>
              <a:t>thuộc</a:t>
            </a:r>
            <a:r>
              <a:rPr sz="1400" spc="90" dirty="0">
                <a:latin typeface="Times New Roman"/>
                <a:cs typeface="Times New Roman"/>
              </a:rPr>
              <a:t> </a:t>
            </a:r>
            <a:r>
              <a:rPr sz="1400" spc="345" dirty="0">
                <a:latin typeface="Times New Roman"/>
                <a:cs typeface="Times New Roman"/>
              </a:rPr>
              <a:t>và  </a:t>
            </a:r>
            <a:r>
              <a:rPr sz="1400" spc="455" dirty="0">
                <a:latin typeface="Times New Roman"/>
                <a:cs typeface="Times New Roman"/>
              </a:rPr>
              <a:t>mô </a:t>
            </a:r>
            <a:r>
              <a:rPr sz="1400" spc="270" dirty="0">
                <a:latin typeface="Times New Roman"/>
                <a:cs typeface="Times New Roman"/>
              </a:rPr>
              <a:t>tả </a:t>
            </a:r>
            <a:r>
              <a:rPr sz="1400" spc="300" dirty="0">
                <a:latin typeface="Times New Roman"/>
                <a:cs typeface="Times New Roman"/>
              </a:rPr>
              <a:t>được </a:t>
            </a:r>
            <a:r>
              <a:rPr sz="1400" spc="305" dirty="0">
                <a:latin typeface="Times New Roman"/>
                <a:cs typeface="Times New Roman"/>
              </a:rPr>
              <a:t>kết </a:t>
            </a:r>
            <a:r>
              <a:rPr sz="1400" spc="355" dirty="0">
                <a:latin typeface="Times New Roman"/>
                <a:cs typeface="Times New Roman"/>
              </a:rPr>
              <a:t>quả  </a:t>
            </a:r>
            <a:r>
              <a:rPr sz="1400" spc="345" dirty="0">
                <a:latin typeface="Times New Roman"/>
                <a:cs typeface="Times New Roman"/>
              </a:rPr>
              <a:t>của </a:t>
            </a:r>
            <a:r>
              <a:rPr sz="1400" spc="305" dirty="0">
                <a:latin typeface="Times New Roman"/>
                <a:cs typeface="Times New Roman"/>
              </a:rPr>
              <a:t>việc </a:t>
            </a:r>
            <a:r>
              <a:rPr sz="1400" spc="355" dirty="0">
                <a:latin typeface="Times New Roman"/>
                <a:cs typeface="Times New Roman"/>
              </a:rPr>
              <a:t>quan</a:t>
            </a:r>
            <a:r>
              <a:rPr sz="1400" spc="-135" dirty="0">
                <a:latin typeface="Times New Roman"/>
                <a:cs typeface="Times New Roman"/>
              </a:rPr>
              <a:t> </a:t>
            </a:r>
            <a:r>
              <a:rPr sz="1400" spc="250" dirty="0">
                <a:latin typeface="Times New Roman"/>
                <a:cs typeface="Times New Roman"/>
              </a:rPr>
              <a:t>sát.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050374" y="2364649"/>
            <a:ext cx="93408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49885" algn="l"/>
              </a:tabLst>
            </a:pPr>
            <a:r>
              <a:rPr sz="1400" spc="370" dirty="0">
                <a:latin typeface="Times New Roman"/>
                <a:cs typeface="Times New Roman"/>
              </a:rPr>
              <a:t>–	</a:t>
            </a:r>
            <a:r>
              <a:rPr sz="1400" spc="445" dirty="0">
                <a:latin typeface="Times New Roman"/>
                <a:cs typeface="Times New Roman"/>
              </a:rPr>
              <a:t>T</a:t>
            </a:r>
            <a:r>
              <a:rPr sz="1400" spc="375" dirty="0">
                <a:latin typeface="Times New Roman"/>
                <a:cs typeface="Times New Roman"/>
              </a:rPr>
              <a:t>h</a:t>
            </a:r>
            <a:r>
              <a:rPr sz="1400" spc="390" dirty="0">
                <a:latin typeface="Times New Roman"/>
                <a:cs typeface="Times New Roman"/>
              </a:rPr>
              <a:t>ự</a:t>
            </a:r>
            <a:r>
              <a:rPr sz="1400" spc="330" dirty="0">
                <a:latin typeface="Times New Roman"/>
                <a:cs typeface="Times New Roman"/>
              </a:rPr>
              <a:t>c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7118514" y="2342409"/>
            <a:ext cx="1280160" cy="9671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37465" algn="r">
              <a:lnSpc>
                <a:spcPct val="110200"/>
              </a:lnSpc>
              <a:spcBef>
                <a:spcPts val="105"/>
              </a:spcBef>
              <a:tabLst>
                <a:tab pos="620395" algn="l"/>
                <a:tab pos="706120" algn="l"/>
              </a:tabLst>
            </a:pPr>
            <a:r>
              <a:rPr sz="1400" spc="360" dirty="0">
                <a:latin typeface="Times New Roman"/>
                <a:cs typeface="Times New Roman"/>
              </a:rPr>
              <a:t>h</a:t>
            </a:r>
            <a:r>
              <a:rPr sz="1400" spc="215" dirty="0">
                <a:latin typeface="Times New Roman"/>
                <a:cs typeface="Times New Roman"/>
              </a:rPr>
              <a:t>i</a:t>
            </a:r>
            <a:r>
              <a:rPr sz="1400" spc="315" dirty="0">
                <a:latin typeface="Times New Roman"/>
                <a:cs typeface="Times New Roman"/>
              </a:rPr>
              <a:t>ệ</a:t>
            </a:r>
            <a:r>
              <a:rPr sz="1400" spc="370" dirty="0">
                <a:latin typeface="Times New Roman"/>
                <a:cs typeface="Times New Roman"/>
              </a:rPr>
              <a:t>n</a:t>
            </a:r>
            <a:r>
              <a:rPr sz="1400" dirty="0">
                <a:latin typeface="Times New Roman"/>
                <a:cs typeface="Times New Roman"/>
              </a:rPr>
              <a:t>		</a:t>
            </a:r>
            <a:r>
              <a:rPr sz="1400" spc="-254" dirty="0">
                <a:latin typeface="Times New Roman"/>
                <a:cs typeface="Times New Roman"/>
              </a:rPr>
              <a:t> </a:t>
            </a:r>
            <a:r>
              <a:rPr sz="1400" spc="375" dirty="0">
                <a:latin typeface="Times New Roman"/>
                <a:cs typeface="Times New Roman"/>
              </a:rPr>
              <a:t>đ</a:t>
            </a:r>
            <a:r>
              <a:rPr sz="1400" spc="395" dirty="0">
                <a:latin typeface="Times New Roman"/>
                <a:cs typeface="Times New Roman"/>
              </a:rPr>
              <a:t>ươ</a:t>
            </a:r>
            <a:r>
              <a:rPr sz="1400" spc="-20" dirty="0">
                <a:latin typeface="Times New Roman"/>
                <a:cs typeface="Times New Roman"/>
              </a:rPr>
              <a:t>̣</a:t>
            </a:r>
            <a:r>
              <a:rPr sz="1400" spc="229" dirty="0">
                <a:latin typeface="Times New Roman"/>
                <a:cs typeface="Times New Roman"/>
              </a:rPr>
              <a:t>c  </a:t>
            </a:r>
            <a:r>
              <a:rPr sz="1400" spc="280" dirty="0">
                <a:latin typeface="Times New Roman"/>
                <a:cs typeface="Times New Roman"/>
              </a:rPr>
              <a:t>tác</a:t>
            </a:r>
            <a:r>
              <a:rPr sz="1400" spc="540" dirty="0">
                <a:latin typeface="Times New Roman"/>
                <a:cs typeface="Times New Roman"/>
              </a:rPr>
              <a:t> </a:t>
            </a:r>
            <a:r>
              <a:rPr sz="1400" spc="305" dirty="0">
                <a:latin typeface="Times New Roman"/>
                <a:cs typeface="Times New Roman"/>
              </a:rPr>
              <a:t>tư</a:t>
            </a:r>
            <a:r>
              <a:rPr sz="1400" spc="520" dirty="0">
                <a:latin typeface="Times New Roman"/>
                <a:cs typeface="Times New Roman"/>
              </a:rPr>
              <a:t> </a:t>
            </a:r>
            <a:r>
              <a:rPr sz="1400" spc="320" dirty="0">
                <a:latin typeface="Times New Roman"/>
                <a:cs typeface="Times New Roman"/>
              </a:rPr>
              <a:t>duy, </a:t>
            </a:r>
            <a:r>
              <a:rPr sz="1400" spc="185" dirty="0">
                <a:latin typeface="Times New Roman"/>
                <a:cs typeface="Times New Roman"/>
              </a:rPr>
              <a:t> </a:t>
            </a:r>
            <a:r>
              <a:rPr sz="1400" spc="360" dirty="0">
                <a:latin typeface="Times New Roman"/>
                <a:cs typeface="Times New Roman"/>
              </a:rPr>
              <a:t>b</a:t>
            </a:r>
            <a:r>
              <a:rPr sz="1400" spc="215" dirty="0">
                <a:latin typeface="Times New Roman"/>
                <a:cs typeface="Times New Roman"/>
              </a:rPr>
              <a:t>i</a:t>
            </a:r>
            <a:r>
              <a:rPr sz="1400" spc="265" dirty="0">
                <a:latin typeface="Times New Roman"/>
                <a:cs typeface="Times New Roman"/>
              </a:rPr>
              <a:t>ết</a:t>
            </a:r>
            <a:r>
              <a:rPr sz="1400" dirty="0">
                <a:latin typeface="Times New Roman"/>
                <a:cs typeface="Times New Roman"/>
              </a:rPr>
              <a:t>	</a:t>
            </a:r>
            <a:r>
              <a:rPr sz="1400" spc="360" dirty="0">
                <a:latin typeface="Times New Roman"/>
                <a:cs typeface="Times New Roman"/>
              </a:rPr>
              <a:t>q</a:t>
            </a:r>
            <a:r>
              <a:rPr sz="1400" spc="375" dirty="0">
                <a:latin typeface="Times New Roman"/>
                <a:cs typeface="Times New Roman"/>
              </a:rPr>
              <a:t>u</a:t>
            </a:r>
            <a:r>
              <a:rPr sz="1400" spc="310" dirty="0">
                <a:latin typeface="Times New Roman"/>
                <a:cs typeface="Times New Roman"/>
              </a:rPr>
              <a:t>a</a:t>
            </a:r>
            <a:r>
              <a:rPr sz="1400" spc="245" dirty="0">
                <a:latin typeface="Times New Roman"/>
                <a:cs typeface="Times New Roman"/>
              </a:rPr>
              <a:t>n  </a:t>
            </a:r>
            <a:r>
              <a:rPr sz="1400" spc="280" dirty="0">
                <a:latin typeface="Times New Roman"/>
                <a:cs typeface="Times New Roman"/>
              </a:rPr>
              <a:t>th</a:t>
            </a:r>
            <a:r>
              <a:rPr sz="1400" spc="204" dirty="0">
                <a:latin typeface="Times New Roman"/>
                <a:cs typeface="Times New Roman"/>
              </a:rPr>
              <a:t>i</a:t>
            </a:r>
            <a:r>
              <a:rPr sz="1400" spc="5" dirty="0">
                <a:latin typeface="Times New Roman"/>
                <a:cs typeface="Times New Roman"/>
              </a:rPr>
              <a:t>́</a:t>
            </a:r>
            <a:r>
              <a:rPr sz="1400" spc="350" dirty="0">
                <a:latin typeface="Times New Roman"/>
                <a:cs typeface="Times New Roman"/>
              </a:rPr>
              <a:t>ch</a:t>
            </a:r>
            <a:r>
              <a:rPr sz="1400" dirty="0">
                <a:latin typeface="Times New Roman"/>
                <a:cs typeface="Times New Roman"/>
              </a:rPr>
              <a:t>		</a:t>
            </a:r>
            <a:r>
              <a:rPr sz="1400" spc="375" dirty="0">
                <a:latin typeface="Times New Roman"/>
                <a:cs typeface="Times New Roman"/>
              </a:rPr>
              <a:t>đ</a:t>
            </a:r>
            <a:r>
              <a:rPr sz="1400" spc="395" dirty="0">
                <a:latin typeface="Times New Roman"/>
                <a:cs typeface="Times New Roman"/>
              </a:rPr>
              <a:t>ươ</a:t>
            </a:r>
            <a:r>
              <a:rPr sz="1400" spc="-20" dirty="0">
                <a:latin typeface="Times New Roman"/>
                <a:cs typeface="Times New Roman"/>
              </a:rPr>
              <a:t>̣</a:t>
            </a:r>
            <a:r>
              <a:rPr sz="1400" spc="330" dirty="0">
                <a:latin typeface="Times New Roman"/>
                <a:cs typeface="Times New Roman"/>
              </a:rPr>
              <a:t>c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050374" y="2579783"/>
            <a:ext cx="1012190" cy="9645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100"/>
              </a:spcBef>
              <a:tabLst>
                <a:tab pos="532765" algn="l"/>
                <a:tab pos="589915" algn="l"/>
              </a:tabLst>
            </a:pPr>
            <a:r>
              <a:rPr sz="1400" spc="330" dirty="0">
                <a:latin typeface="Times New Roman"/>
                <a:cs typeface="Times New Roman"/>
              </a:rPr>
              <a:t>các </a:t>
            </a:r>
            <a:r>
              <a:rPr sz="1400" spc="310" dirty="0">
                <a:latin typeface="Times New Roman"/>
                <a:cs typeface="Times New Roman"/>
              </a:rPr>
              <a:t>thao  </a:t>
            </a:r>
            <a:r>
              <a:rPr sz="1400" spc="375" dirty="0">
                <a:latin typeface="Times New Roman"/>
                <a:cs typeface="Times New Roman"/>
              </a:rPr>
              <a:t>đ</a:t>
            </a:r>
            <a:r>
              <a:rPr sz="1400" spc="330" dirty="0">
                <a:latin typeface="Times New Roman"/>
                <a:cs typeface="Times New Roman"/>
              </a:rPr>
              <a:t>ặc</a:t>
            </a:r>
            <a:r>
              <a:rPr sz="1400" dirty="0">
                <a:latin typeface="Times New Roman"/>
                <a:cs typeface="Times New Roman"/>
              </a:rPr>
              <a:t>		</a:t>
            </a:r>
            <a:r>
              <a:rPr sz="1400" spc="375" dirty="0">
                <a:latin typeface="Times New Roman"/>
                <a:cs typeface="Times New Roman"/>
              </a:rPr>
              <a:t>b</a:t>
            </a:r>
            <a:r>
              <a:rPr sz="1400" spc="200" dirty="0">
                <a:latin typeface="Times New Roman"/>
                <a:cs typeface="Times New Roman"/>
              </a:rPr>
              <a:t>i</a:t>
            </a:r>
            <a:r>
              <a:rPr sz="1400" spc="225" dirty="0">
                <a:latin typeface="Times New Roman"/>
                <a:cs typeface="Times New Roman"/>
              </a:rPr>
              <a:t>ệt  </a:t>
            </a:r>
            <a:r>
              <a:rPr sz="1400" spc="254" dirty="0">
                <a:latin typeface="Times New Roman"/>
                <a:cs typeface="Times New Roman"/>
              </a:rPr>
              <a:t>sát,	</a:t>
            </a:r>
            <a:r>
              <a:rPr sz="1400" spc="275" dirty="0">
                <a:latin typeface="Times New Roman"/>
                <a:cs typeface="Times New Roman"/>
              </a:rPr>
              <a:t>giải  </a:t>
            </a:r>
            <a:r>
              <a:rPr sz="1400" spc="345" dirty="0">
                <a:latin typeface="Times New Roman"/>
                <a:cs typeface="Times New Roman"/>
              </a:rPr>
              <a:t>sự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6513895" y="3304750"/>
            <a:ext cx="188404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858519" algn="l"/>
                <a:tab pos="1614805" algn="l"/>
              </a:tabLst>
            </a:pPr>
            <a:r>
              <a:rPr sz="1400" spc="210" dirty="0">
                <a:latin typeface="Times New Roman"/>
                <a:cs typeface="Times New Roman"/>
              </a:rPr>
              <a:t>t</a:t>
            </a:r>
            <a:r>
              <a:rPr sz="1400" spc="390" dirty="0">
                <a:latin typeface="Times New Roman"/>
                <a:cs typeface="Times New Roman"/>
              </a:rPr>
              <a:t>ư</a:t>
            </a:r>
            <a:r>
              <a:rPr sz="1400" spc="370" dirty="0">
                <a:latin typeface="Times New Roman"/>
                <a:cs typeface="Times New Roman"/>
              </a:rPr>
              <a:t>ơ</a:t>
            </a:r>
            <a:r>
              <a:rPr sz="1400" spc="375" dirty="0">
                <a:latin typeface="Times New Roman"/>
                <a:cs typeface="Times New Roman"/>
              </a:rPr>
              <a:t>n</a:t>
            </a:r>
            <a:r>
              <a:rPr sz="1400" spc="370" dirty="0">
                <a:latin typeface="Times New Roman"/>
                <a:cs typeface="Times New Roman"/>
              </a:rPr>
              <a:t>g</a:t>
            </a:r>
            <a:r>
              <a:rPr sz="1400" dirty="0">
                <a:latin typeface="Times New Roman"/>
                <a:cs typeface="Times New Roman"/>
              </a:rPr>
              <a:t>	</a:t>
            </a:r>
            <a:r>
              <a:rPr sz="1400" spc="370" dirty="0">
                <a:latin typeface="Times New Roman"/>
                <a:cs typeface="Times New Roman"/>
              </a:rPr>
              <a:t>đ</a:t>
            </a:r>
            <a:r>
              <a:rPr sz="1400" spc="375" dirty="0">
                <a:latin typeface="Times New Roman"/>
                <a:cs typeface="Times New Roman"/>
              </a:rPr>
              <a:t>ồ</a:t>
            </a:r>
            <a:r>
              <a:rPr sz="1400" spc="360" dirty="0">
                <a:latin typeface="Times New Roman"/>
                <a:cs typeface="Times New Roman"/>
              </a:rPr>
              <a:t>n</a:t>
            </a:r>
            <a:r>
              <a:rPr sz="1400" spc="370" dirty="0">
                <a:latin typeface="Times New Roman"/>
                <a:cs typeface="Times New Roman"/>
              </a:rPr>
              <a:t>g</a:t>
            </a:r>
            <a:r>
              <a:rPr sz="1400" dirty="0">
                <a:latin typeface="Times New Roman"/>
                <a:cs typeface="Times New Roman"/>
              </a:rPr>
              <a:t>	</a:t>
            </a:r>
            <a:r>
              <a:rPr sz="1400" spc="360" dirty="0">
                <a:latin typeface="Times New Roman"/>
                <a:cs typeface="Times New Roman"/>
              </a:rPr>
              <a:t>v</a:t>
            </a:r>
            <a:r>
              <a:rPr sz="1400" spc="330" dirty="0">
                <a:latin typeface="Times New Roman"/>
                <a:cs typeface="Times New Roman"/>
              </a:rPr>
              <a:t>à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6051714" y="3540854"/>
            <a:ext cx="234696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350" dirty="0">
                <a:latin typeface="Times New Roman"/>
                <a:cs typeface="Times New Roman"/>
              </a:rPr>
              <a:t>khác </a:t>
            </a:r>
            <a:r>
              <a:rPr sz="1400" spc="275" dirty="0">
                <a:latin typeface="Times New Roman"/>
                <a:cs typeface="Times New Roman"/>
              </a:rPr>
              <a:t>biệt </a:t>
            </a:r>
            <a:r>
              <a:rPr sz="1400" spc="310" dirty="0">
                <a:latin typeface="Times New Roman"/>
                <a:cs typeface="Times New Roman"/>
              </a:rPr>
              <a:t>trong</a:t>
            </a:r>
            <a:r>
              <a:rPr sz="1400" spc="-30" dirty="0">
                <a:latin typeface="Times New Roman"/>
                <a:cs typeface="Times New Roman"/>
              </a:rPr>
              <a:t> </a:t>
            </a:r>
            <a:r>
              <a:rPr sz="1400" spc="330" dirty="0">
                <a:latin typeface="Times New Roman"/>
                <a:cs typeface="Times New Roman"/>
              </a:rPr>
              <a:t>nhiều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6050374" y="3755151"/>
            <a:ext cx="2348230" cy="7308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algn="just">
              <a:lnSpc>
                <a:spcPct val="110300"/>
              </a:lnSpc>
              <a:spcBef>
                <a:spcPts val="90"/>
              </a:spcBef>
            </a:pPr>
            <a:r>
              <a:rPr sz="1400" spc="290" dirty="0">
                <a:latin typeface="Times New Roman"/>
                <a:cs typeface="Times New Roman"/>
              </a:rPr>
              <a:t>tình </a:t>
            </a:r>
            <a:r>
              <a:rPr sz="1400" spc="365" dirty="0">
                <a:latin typeface="Times New Roman"/>
                <a:cs typeface="Times New Roman"/>
              </a:rPr>
              <a:t>huống </a:t>
            </a:r>
            <a:r>
              <a:rPr sz="1400" spc="350" dirty="0">
                <a:latin typeface="Times New Roman"/>
                <a:cs typeface="Times New Roman"/>
              </a:rPr>
              <a:t>và </a:t>
            </a:r>
            <a:r>
              <a:rPr sz="1400" spc="305" dirty="0">
                <a:latin typeface="Times New Roman"/>
                <a:cs typeface="Times New Roman"/>
              </a:rPr>
              <a:t>thể  </a:t>
            </a:r>
            <a:r>
              <a:rPr sz="1400" spc="315" dirty="0">
                <a:latin typeface="Times New Roman"/>
                <a:cs typeface="Times New Roman"/>
              </a:rPr>
              <a:t>hiện </a:t>
            </a:r>
            <a:r>
              <a:rPr sz="1400" spc="300" dirty="0">
                <a:latin typeface="Times New Roman"/>
                <a:cs typeface="Times New Roman"/>
              </a:rPr>
              <a:t>được kết </a:t>
            </a:r>
            <a:r>
              <a:rPr sz="1400" spc="355" dirty="0">
                <a:latin typeface="Times New Roman"/>
                <a:cs typeface="Times New Roman"/>
              </a:rPr>
              <a:t>quả  </a:t>
            </a:r>
            <a:r>
              <a:rPr sz="1400" spc="345" dirty="0">
                <a:latin typeface="Times New Roman"/>
                <a:cs typeface="Times New Roman"/>
              </a:rPr>
              <a:t>của </a:t>
            </a:r>
            <a:r>
              <a:rPr sz="1400" spc="305" dirty="0">
                <a:latin typeface="Times New Roman"/>
                <a:cs typeface="Times New Roman"/>
              </a:rPr>
              <a:t>việc </a:t>
            </a:r>
            <a:r>
              <a:rPr sz="1400" spc="355" dirty="0">
                <a:latin typeface="Times New Roman"/>
                <a:cs typeface="Times New Roman"/>
              </a:rPr>
              <a:t>quan</a:t>
            </a:r>
            <a:r>
              <a:rPr sz="1400" spc="-135" dirty="0">
                <a:latin typeface="Times New Roman"/>
                <a:cs typeface="Times New Roman"/>
              </a:rPr>
              <a:t> </a:t>
            </a:r>
            <a:r>
              <a:rPr sz="1400" spc="250" dirty="0">
                <a:latin typeface="Times New Roman"/>
                <a:cs typeface="Times New Roman"/>
              </a:rPr>
              <a:t>sát.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8580329" y="2342409"/>
            <a:ext cx="2348865" cy="9671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just">
              <a:lnSpc>
                <a:spcPct val="110200"/>
              </a:lnSpc>
              <a:spcBef>
                <a:spcPts val="105"/>
              </a:spcBef>
            </a:pPr>
            <a:r>
              <a:rPr sz="1400" spc="370" dirty="0">
                <a:latin typeface="Times New Roman"/>
                <a:cs typeface="Times New Roman"/>
              </a:rPr>
              <a:t>– </a:t>
            </a:r>
            <a:r>
              <a:rPr sz="1400" spc="385" dirty="0">
                <a:latin typeface="Times New Roman"/>
                <a:cs typeface="Times New Roman"/>
              </a:rPr>
              <a:t>Thực </a:t>
            </a:r>
            <a:r>
              <a:rPr sz="1400" spc="315" dirty="0">
                <a:latin typeface="Times New Roman"/>
                <a:cs typeface="Times New Roman"/>
              </a:rPr>
              <a:t>hiện </a:t>
            </a:r>
            <a:r>
              <a:rPr sz="1400" spc="300" dirty="0">
                <a:latin typeface="Times New Roman"/>
                <a:cs typeface="Times New Roman"/>
              </a:rPr>
              <a:t>được  </a:t>
            </a:r>
            <a:r>
              <a:rPr sz="1400" spc="345" dirty="0">
                <a:latin typeface="Times New Roman"/>
                <a:cs typeface="Times New Roman"/>
              </a:rPr>
              <a:t>tương </a:t>
            </a:r>
            <a:r>
              <a:rPr sz="1400" spc="315" dirty="0">
                <a:latin typeface="Times New Roman"/>
                <a:cs typeface="Times New Roman"/>
              </a:rPr>
              <a:t>đối </a:t>
            </a:r>
            <a:r>
              <a:rPr sz="1400" spc="325" dirty="0">
                <a:latin typeface="Times New Roman"/>
                <a:cs typeface="Times New Roman"/>
              </a:rPr>
              <a:t>thành </a:t>
            </a:r>
            <a:r>
              <a:rPr sz="1400" spc="315" dirty="0">
                <a:latin typeface="Times New Roman"/>
                <a:cs typeface="Times New Roman"/>
              </a:rPr>
              <a:t>thạo  </a:t>
            </a:r>
            <a:r>
              <a:rPr sz="1400" spc="330" dirty="0">
                <a:latin typeface="Times New Roman"/>
                <a:cs typeface="Times New Roman"/>
              </a:rPr>
              <a:t>các </a:t>
            </a:r>
            <a:r>
              <a:rPr sz="1400" spc="310" dirty="0">
                <a:latin typeface="Times New Roman"/>
                <a:cs typeface="Times New Roman"/>
              </a:rPr>
              <a:t>thao </a:t>
            </a:r>
            <a:r>
              <a:rPr sz="1400" spc="280" dirty="0">
                <a:latin typeface="Times New Roman"/>
                <a:cs typeface="Times New Roman"/>
              </a:rPr>
              <a:t>tác </a:t>
            </a:r>
            <a:r>
              <a:rPr sz="1400" spc="305" dirty="0">
                <a:latin typeface="Times New Roman"/>
                <a:cs typeface="Times New Roman"/>
              </a:rPr>
              <a:t>tư </a:t>
            </a:r>
            <a:r>
              <a:rPr sz="1400" spc="320" dirty="0">
                <a:latin typeface="Times New Roman"/>
                <a:cs typeface="Times New Roman"/>
              </a:rPr>
              <a:t>duy,  </a:t>
            </a:r>
            <a:r>
              <a:rPr sz="1400" spc="345" dirty="0">
                <a:latin typeface="Times New Roman"/>
                <a:cs typeface="Times New Roman"/>
              </a:rPr>
              <a:t>đặc </a:t>
            </a:r>
            <a:r>
              <a:rPr sz="1400" spc="275" dirty="0">
                <a:latin typeface="Times New Roman"/>
                <a:cs typeface="Times New Roman"/>
              </a:rPr>
              <a:t>biệt </a:t>
            </a:r>
            <a:r>
              <a:rPr sz="1400" spc="315" dirty="0">
                <a:latin typeface="Times New Roman"/>
                <a:cs typeface="Times New Roman"/>
              </a:rPr>
              <a:t>phát</a:t>
            </a:r>
            <a:r>
              <a:rPr sz="1400" spc="355" dirty="0">
                <a:latin typeface="Times New Roman"/>
                <a:cs typeface="Times New Roman"/>
              </a:rPr>
              <a:t> </a:t>
            </a:r>
            <a:r>
              <a:rPr sz="1400" spc="315" dirty="0">
                <a:latin typeface="Times New Roman"/>
                <a:cs typeface="Times New Roman"/>
              </a:rPr>
              <a:t>hiện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8580329" y="3282510"/>
            <a:ext cx="2346325" cy="497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0700"/>
              </a:lnSpc>
              <a:spcBef>
                <a:spcPts val="95"/>
              </a:spcBef>
              <a:tabLst>
                <a:tab pos="459105" algn="l"/>
                <a:tab pos="1162050" algn="l"/>
                <a:tab pos="1758950" algn="l"/>
              </a:tabLst>
            </a:pPr>
            <a:r>
              <a:rPr sz="1400" spc="295" dirty="0">
                <a:latin typeface="Times New Roman"/>
                <a:cs typeface="Times New Roman"/>
              </a:rPr>
              <a:t>được </a:t>
            </a:r>
            <a:r>
              <a:rPr sz="1400" spc="350" dirty="0">
                <a:latin typeface="Times New Roman"/>
                <a:cs typeface="Times New Roman"/>
              </a:rPr>
              <a:t>sự </a:t>
            </a:r>
            <a:r>
              <a:rPr sz="1400" spc="345" dirty="0">
                <a:latin typeface="Times New Roman"/>
                <a:cs typeface="Times New Roman"/>
              </a:rPr>
              <a:t>tương </a:t>
            </a:r>
            <a:r>
              <a:rPr sz="1400" spc="370" dirty="0">
                <a:latin typeface="Times New Roman"/>
                <a:cs typeface="Times New Roman"/>
              </a:rPr>
              <a:t>đồng  </a:t>
            </a:r>
            <a:r>
              <a:rPr sz="1400" spc="375" dirty="0">
                <a:latin typeface="Times New Roman"/>
                <a:cs typeface="Times New Roman"/>
              </a:rPr>
              <a:t>v</a:t>
            </a:r>
            <a:r>
              <a:rPr sz="1400" spc="330" dirty="0">
                <a:latin typeface="Times New Roman"/>
                <a:cs typeface="Times New Roman"/>
              </a:rPr>
              <a:t>à</a:t>
            </a:r>
            <a:r>
              <a:rPr sz="1400" dirty="0">
                <a:latin typeface="Times New Roman"/>
                <a:cs typeface="Times New Roman"/>
              </a:rPr>
              <a:t>	</a:t>
            </a:r>
            <a:r>
              <a:rPr sz="1400" spc="360" dirty="0">
                <a:latin typeface="Times New Roman"/>
                <a:cs typeface="Times New Roman"/>
              </a:rPr>
              <a:t>k</a:t>
            </a:r>
            <a:r>
              <a:rPr sz="1400" spc="375" dirty="0">
                <a:latin typeface="Times New Roman"/>
                <a:cs typeface="Times New Roman"/>
              </a:rPr>
              <a:t>h</a:t>
            </a:r>
            <a:r>
              <a:rPr sz="1400" spc="330" dirty="0">
                <a:latin typeface="Times New Roman"/>
                <a:cs typeface="Times New Roman"/>
              </a:rPr>
              <a:t>ác</a:t>
            </a:r>
            <a:r>
              <a:rPr sz="1400" dirty="0">
                <a:latin typeface="Times New Roman"/>
                <a:cs typeface="Times New Roman"/>
              </a:rPr>
              <a:t>	</a:t>
            </a:r>
            <a:r>
              <a:rPr sz="1400" spc="360" dirty="0">
                <a:latin typeface="Times New Roman"/>
                <a:cs typeface="Times New Roman"/>
              </a:rPr>
              <a:t>b</a:t>
            </a:r>
            <a:r>
              <a:rPr sz="1400" spc="225" dirty="0">
                <a:latin typeface="Times New Roman"/>
                <a:cs typeface="Times New Roman"/>
              </a:rPr>
              <a:t>i</a:t>
            </a:r>
            <a:r>
              <a:rPr sz="1400" spc="310" dirty="0">
                <a:latin typeface="Times New Roman"/>
                <a:cs typeface="Times New Roman"/>
              </a:rPr>
              <a:t>ệ</a:t>
            </a:r>
            <a:r>
              <a:rPr sz="1400" spc="204" dirty="0">
                <a:latin typeface="Times New Roman"/>
                <a:cs typeface="Times New Roman"/>
              </a:rPr>
              <a:t>t</a:t>
            </a:r>
            <a:r>
              <a:rPr sz="1400" dirty="0">
                <a:latin typeface="Times New Roman"/>
                <a:cs typeface="Times New Roman"/>
              </a:rPr>
              <a:t>	</a:t>
            </a:r>
            <a:r>
              <a:rPr sz="1400" spc="210" dirty="0">
                <a:latin typeface="Times New Roman"/>
                <a:cs typeface="Times New Roman"/>
              </a:rPr>
              <a:t>t</a:t>
            </a:r>
            <a:r>
              <a:rPr sz="1400" spc="245" dirty="0">
                <a:latin typeface="Times New Roman"/>
                <a:cs typeface="Times New Roman"/>
              </a:rPr>
              <a:t>r</a:t>
            </a:r>
            <a:r>
              <a:rPr sz="1400" spc="360" dirty="0">
                <a:latin typeface="Times New Roman"/>
                <a:cs typeface="Times New Roman"/>
              </a:rPr>
              <a:t>on</a:t>
            </a:r>
            <a:r>
              <a:rPr sz="1400" spc="370" dirty="0">
                <a:latin typeface="Times New Roman"/>
                <a:cs typeface="Times New Roman"/>
              </a:rPr>
              <a:t>g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8580329" y="3775816"/>
            <a:ext cx="234632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966469" algn="l"/>
                <a:tab pos="1652905" algn="l"/>
              </a:tabLst>
            </a:pPr>
            <a:r>
              <a:rPr sz="1400" spc="375" dirty="0">
                <a:latin typeface="Times New Roman"/>
                <a:cs typeface="Times New Roman"/>
              </a:rPr>
              <a:t>nhữn</a:t>
            </a:r>
            <a:r>
              <a:rPr sz="1400" spc="370" dirty="0">
                <a:latin typeface="Times New Roman"/>
                <a:cs typeface="Times New Roman"/>
              </a:rPr>
              <a:t>g</a:t>
            </a:r>
            <a:r>
              <a:rPr sz="1400" dirty="0">
                <a:latin typeface="Times New Roman"/>
                <a:cs typeface="Times New Roman"/>
              </a:rPr>
              <a:t>	</a:t>
            </a:r>
            <a:r>
              <a:rPr sz="1400" spc="210" dirty="0">
                <a:latin typeface="Times New Roman"/>
                <a:cs typeface="Times New Roman"/>
              </a:rPr>
              <a:t>t</a:t>
            </a:r>
            <a:r>
              <a:rPr sz="1400" spc="280" dirty="0">
                <a:latin typeface="Times New Roman"/>
                <a:cs typeface="Times New Roman"/>
              </a:rPr>
              <a:t>ìn</a:t>
            </a:r>
            <a:r>
              <a:rPr sz="1400" spc="370" dirty="0">
                <a:latin typeface="Times New Roman"/>
                <a:cs typeface="Times New Roman"/>
              </a:rPr>
              <a:t>h</a:t>
            </a:r>
            <a:r>
              <a:rPr sz="1400" dirty="0">
                <a:latin typeface="Times New Roman"/>
                <a:cs typeface="Times New Roman"/>
              </a:rPr>
              <a:t>	</a:t>
            </a:r>
            <a:r>
              <a:rPr sz="1400" spc="360" dirty="0">
                <a:latin typeface="Times New Roman"/>
                <a:cs typeface="Times New Roman"/>
              </a:rPr>
              <a:t>h</a:t>
            </a:r>
            <a:r>
              <a:rPr sz="1400" spc="395" dirty="0">
                <a:latin typeface="Times New Roman"/>
                <a:cs typeface="Times New Roman"/>
              </a:rPr>
              <a:t>u</a:t>
            </a:r>
            <a:r>
              <a:rPr sz="1400" spc="360" dirty="0">
                <a:latin typeface="Times New Roman"/>
                <a:cs typeface="Times New Roman"/>
              </a:rPr>
              <a:t>ống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8580329" y="3988106"/>
            <a:ext cx="2347595" cy="497840"/>
          </a:xfrm>
          <a:prstGeom prst="rect">
            <a:avLst/>
          </a:prstGeom>
        </p:spPr>
        <p:txBody>
          <a:bodyPr vert="horz" wrap="square" lIns="0" tIns="34925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275"/>
              </a:spcBef>
              <a:tabLst>
                <a:tab pos="793115" algn="l"/>
                <a:tab pos="1294765" algn="l"/>
                <a:tab pos="1988820" algn="l"/>
              </a:tabLst>
            </a:pPr>
            <a:r>
              <a:rPr sz="1400" spc="210" dirty="0">
                <a:latin typeface="Times New Roman"/>
                <a:cs typeface="Times New Roman"/>
              </a:rPr>
              <a:t>t</a:t>
            </a:r>
            <a:r>
              <a:rPr sz="1400" spc="390" dirty="0">
                <a:latin typeface="Times New Roman"/>
                <a:cs typeface="Times New Roman"/>
              </a:rPr>
              <a:t>ươ</a:t>
            </a:r>
            <a:r>
              <a:rPr sz="1400" spc="360" dirty="0">
                <a:latin typeface="Times New Roman"/>
                <a:cs typeface="Times New Roman"/>
              </a:rPr>
              <a:t>n</a:t>
            </a:r>
            <a:r>
              <a:rPr sz="1400" spc="370" dirty="0">
                <a:latin typeface="Times New Roman"/>
                <a:cs typeface="Times New Roman"/>
              </a:rPr>
              <a:t>g</a:t>
            </a:r>
            <a:r>
              <a:rPr sz="1400" dirty="0">
                <a:latin typeface="Times New Roman"/>
                <a:cs typeface="Times New Roman"/>
              </a:rPr>
              <a:t>	</a:t>
            </a:r>
            <a:r>
              <a:rPr sz="1400" spc="370" dirty="0">
                <a:latin typeface="Times New Roman"/>
                <a:cs typeface="Times New Roman"/>
              </a:rPr>
              <a:t>đ</a:t>
            </a:r>
            <a:r>
              <a:rPr sz="1400" spc="360" dirty="0">
                <a:latin typeface="Times New Roman"/>
                <a:cs typeface="Times New Roman"/>
              </a:rPr>
              <a:t>ố</a:t>
            </a:r>
            <a:r>
              <a:rPr sz="1400" spc="204" dirty="0">
                <a:latin typeface="Times New Roman"/>
                <a:cs typeface="Times New Roman"/>
              </a:rPr>
              <a:t>i</a:t>
            </a:r>
            <a:r>
              <a:rPr sz="1400" dirty="0">
                <a:latin typeface="Times New Roman"/>
                <a:cs typeface="Times New Roman"/>
              </a:rPr>
              <a:t>	</a:t>
            </a:r>
            <a:r>
              <a:rPr sz="1400" spc="360" dirty="0">
                <a:latin typeface="Times New Roman"/>
                <a:cs typeface="Times New Roman"/>
              </a:rPr>
              <a:t>p</a:t>
            </a:r>
            <a:r>
              <a:rPr sz="1400" spc="380" dirty="0">
                <a:latin typeface="Times New Roman"/>
                <a:cs typeface="Times New Roman"/>
              </a:rPr>
              <a:t>h</a:t>
            </a:r>
            <a:r>
              <a:rPr sz="1400" spc="390" dirty="0">
                <a:latin typeface="Times New Roman"/>
                <a:cs typeface="Times New Roman"/>
              </a:rPr>
              <a:t>ứ</a:t>
            </a:r>
            <a:r>
              <a:rPr sz="1400" spc="330" dirty="0">
                <a:latin typeface="Times New Roman"/>
                <a:cs typeface="Times New Roman"/>
              </a:rPr>
              <a:t>c</a:t>
            </a:r>
            <a:r>
              <a:rPr sz="1400" dirty="0">
                <a:latin typeface="Times New Roman"/>
                <a:cs typeface="Times New Roman"/>
              </a:rPr>
              <a:t>	</a:t>
            </a:r>
            <a:r>
              <a:rPr sz="1400" spc="215" dirty="0">
                <a:latin typeface="Times New Roman"/>
                <a:cs typeface="Times New Roman"/>
              </a:rPr>
              <a:t>t</a:t>
            </a:r>
            <a:r>
              <a:rPr sz="1400" spc="310" dirty="0">
                <a:latin typeface="Times New Roman"/>
                <a:cs typeface="Times New Roman"/>
              </a:rPr>
              <a:t>ạ</a:t>
            </a:r>
            <a:r>
              <a:rPr sz="1400" spc="370" dirty="0">
                <a:latin typeface="Times New Roman"/>
                <a:cs typeface="Times New Roman"/>
              </a:rPr>
              <a:t>p</a:t>
            </a:r>
            <a:endParaRPr sz="1400">
              <a:latin typeface="Times New Roman"/>
              <a:cs typeface="Times New Roman"/>
            </a:endParaRPr>
          </a:p>
          <a:p>
            <a:pPr marR="5080" algn="r">
              <a:lnSpc>
                <a:spcPct val="100000"/>
              </a:lnSpc>
              <a:spcBef>
                <a:spcPts val="180"/>
              </a:spcBef>
            </a:pPr>
            <a:r>
              <a:rPr sz="1400" spc="380" dirty="0">
                <a:latin typeface="Times New Roman"/>
                <a:cs typeface="Times New Roman"/>
              </a:rPr>
              <a:t>k</a:t>
            </a:r>
            <a:r>
              <a:rPr sz="1400" spc="310" dirty="0">
                <a:latin typeface="Times New Roman"/>
                <a:cs typeface="Times New Roman"/>
              </a:rPr>
              <a:t>ế</a:t>
            </a:r>
            <a:r>
              <a:rPr sz="1400" spc="204" dirty="0">
                <a:latin typeface="Times New Roman"/>
                <a:cs typeface="Times New Roman"/>
              </a:rPr>
              <a:t>t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10374036" y="4481032"/>
            <a:ext cx="55308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360" dirty="0">
                <a:latin typeface="Times New Roman"/>
                <a:cs typeface="Times New Roman"/>
              </a:rPr>
              <a:t>q</a:t>
            </a:r>
            <a:r>
              <a:rPr sz="1400" spc="375" dirty="0">
                <a:latin typeface="Times New Roman"/>
                <a:cs typeface="Times New Roman"/>
              </a:rPr>
              <a:t>u</a:t>
            </a:r>
            <a:r>
              <a:rPr sz="1400" spc="310" dirty="0">
                <a:latin typeface="Times New Roman"/>
                <a:cs typeface="Times New Roman"/>
              </a:rPr>
              <a:t>a</a:t>
            </a:r>
            <a:r>
              <a:rPr sz="1400" spc="370" dirty="0">
                <a:latin typeface="Times New Roman"/>
                <a:cs typeface="Times New Roman"/>
              </a:rPr>
              <a:t>n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8580329" y="4225734"/>
            <a:ext cx="1861185" cy="7296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  <a:tabLst>
                <a:tab pos="426084" algn="l"/>
                <a:tab pos="597535" algn="l"/>
                <a:tab pos="733425" algn="l"/>
                <a:tab pos="1163320" algn="l"/>
                <a:tab pos="1297940" algn="l"/>
              </a:tabLst>
            </a:pPr>
            <a:r>
              <a:rPr sz="1400" spc="375" dirty="0">
                <a:latin typeface="Times New Roman"/>
                <a:cs typeface="Times New Roman"/>
              </a:rPr>
              <a:t>v</a:t>
            </a:r>
            <a:r>
              <a:rPr sz="1400" spc="330" dirty="0">
                <a:latin typeface="Times New Roman"/>
                <a:cs typeface="Times New Roman"/>
              </a:rPr>
              <a:t>à</a:t>
            </a:r>
            <a:r>
              <a:rPr sz="1400" dirty="0">
                <a:latin typeface="Times New Roman"/>
                <a:cs typeface="Times New Roman"/>
              </a:rPr>
              <a:t>	</a:t>
            </a:r>
            <a:r>
              <a:rPr sz="1400" spc="195" dirty="0">
                <a:latin typeface="Times New Roman"/>
                <a:cs typeface="Times New Roman"/>
              </a:rPr>
              <a:t>l</a:t>
            </a:r>
            <a:r>
              <a:rPr sz="1400" spc="204" dirty="0">
                <a:latin typeface="Times New Roman"/>
                <a:cs typeface="Times New Roman"/>
              </a:rPr>
              <a:t>í</a:t>
            </a:r>
            <a:r>
              <a:rPr sz="1400" dirty="0">
                <a:latin typeface="Times New Roman"/>
                <a:cs typeface="Times New Roman"/>
              </a:rPr>
              <a:t>		</a:t>
            </a:r>
            <a:r>
              <a:rPr sz="1400" spc="360" dirty="0">
                <a:latin typeface="Times New Roman"/>
                <a:cs typeface="Times New Roman"/>
              </a:rPr>
              <a:t>g</a:t>
            </a:r>
            <a:r>
              <a:rPr sz="1400" spc="220" dirty="0">
                <a:latin typeface="Times New Roman"/>
                <a:cs typeface="Times New Roman"/>
              </a:rPr>
              <a:t>i</a:t>
            </a:r>
            <a:r>
              <a:rPr sz="1400" spc="310" dirty="0">
                <a:latin typeface="Times New Roman"/>
                <a:cs typeface="Times New Roman"/>
              </a:rPr>
              <a:t>ả</a:t>
            </a:r>
            <a:r>
              <a:rPr sz="1400" spc="204" dirty="0">
                <a:latin typeface="Times New Roman"/>
                <a:cs typeface="Times New Roman"/>
              </a:rPr>
              <a:t>i</a:t>
            </a:r>
            <a:r>
              <a:rPr sz="1400" dirty="0">
                <a:latin typeface="Times New Roman"/>
                <a:cs typeface="Times New Roman"/>
              </a:rPr>
              <a:t>		</a:t>
            </a:r>
            <a:r>
              <a:rPr sz="1400" spc="375" dirty="0">
                <a:latin typeface="Times New Roman"/>
                <a:cs typeface="Times New Roman"/>
              </a:rPr>
              <a:t>đ</a:t>
            </a:r>
            <a:r>
              <a:rPr sz="1400" spc="395" dirty="0">
                <a:latin typeface="Times New Roman"/>
                <a:cs typeface="Times New Roman"/>
              </a:rPr>
              <a:t>ư</a:t>
            </a:r>
            <a:r>
              <a:rPr sz="1400" spc="215" dirty="0">
                <a:latin typeface="Times New Roman"/>
                <a:cs typeface="Times New Roman"/>
              </a:rPr>
              <a:t>ợc  </a:t>
            </a:r>
            <a:r>
              <a:rPr sz="1400" spc="355" dirty="0">
                <a:latin typeface="Times New Roman"/>
                <a:cs typeface="Times New Roman"/>
              </a:rPr>
              <a:t>quả		</a:t>
            </a:r>
            <a:r>
              <a:rPr sz="1400" spc="340" dirty="0">
                <a:latin typeface="Times New Roman"/>
                <a:cs typeface="Times New Roman"/>
              </a:rPr>
              <a:t>của	</a:t>
            </a:r>
            <a:r>
              <a:rPr sz="1400" spc="310" dirty="0">
                <a:latin typeface="Times New Roman"/>
                <a:cs typeface="Times New Roman"/>
              </a:rPr>
              <a:t>việc  </a:t>
            </a:r>
            <a:r>
              <a:rPr sz="1400" spc="254" dirty="0">
                <a:latin typeface="Times New Roman"/>
                <a:cs typeface="Times New Roman"/>
              </a:rPr>
              <a:t>sát.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762086" y="2356023"/>
            <a:ext cx="0" cy="2662555"/>
          </a:xfrm>
          <a:custGeom>
            <a:avLst/>
            <a:gdLst/>
            <a:ahLst/>
            <a:cxnLst/>
            <a:rect l="l" t="t" r="r" b="b"/>
            <a:pathLst>
              <a:path h="2662554">
                <a:moveTo>
                  <a:pt x="0" y="0"/>
                </a:moveTo>
                <a:lnTo>
                  <a:pt x="0" y="2662012"/>
                </a:lnTo>
              </a:path>
            </a:pathLst>
          </a:custGeom>
          <a:ln w="93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3425391" y="2356023"/>
            <a:ext cx="0" cy="2662555"/>
          </a:xfrm>
          <a:custGeom>
            <a:avLst/>
            <a:gdLst/>
            <a:ahLst/>
            <a:cxnLst/>
            <a:rect l="l" t="t" r="r" b="b"/>
            <a:pathLst>
              <a:path h="2662554">
                <a:moveTo>
                  <a:pt x="0" y="0"/>
                </a:moveTo>
                <a:lnTo>
                  <a:pt x="0" y="2662012"/>
                </a:lnTo>
              </a:path>
            </a:pathLst>
          </a:custGeom>
          <a:ln w="93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5955346" y="2356023"/>
            <a:ext cx="0" cy="2662555"/>
          </a:xfrm>
          <a:custGeom>
            <a:avLst/>
            <a:gdLst/>
            <a:ahLst/>
            <a:cxnLst/>
            <a:rect l="l" t="t" r="r" b="b"/>
            <a:pathLst>
              <a:path h="2662554">
                <a:moveTo>
                  <a:pt x="0" y="0"/>
                </a:moveTo>
                <a:lnTo>
                  <a:pt x="0" y="2662012"/>
                </a:lnTo>
              </a:path>
            </a:pathLst>
          </a:custGeom>
          <a:ln w="93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8485883" y="2356023"/>
            <a:ext cx="0" cy="2662555"/>
          </a:xfrm>
          <a:custGeom>
            <a:avLst/>
            <a:gdLst/>
            <a:ahLst/>
            <a:cxnLst/>
            <a:rect l="l" t="t" r="r" b="b"/>
            <a:pathLst>
              <a:path h="2662554">
                <a:moveTo>
                  <a:pt x="0" y="0"/>
                </a:moveTo>
                <a:lnTo>
                  <a:pt x="0" y="2662012"/>
                </a:lnTo>
              </a:path>
            </a:pathLst>
          </a:custGeom>
          <a:ln w="931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14756"/>
            <a:ext cx="1592580" cy="508000"/>
          </a:xfrm>
          <a:custGeom>
            <a:avLst/>
            <a:gdLst/>
            <a:ahLst/>
            <a:cxnLst/>
            <a:rect l="l" t="t" r="r" b="b"/>
            <a:pathLst>
              <a:path w="1592580" h="508000">
                <a:moveTo>
                  <a:pt x="0" y="0"/>
                </a:moveTo>
                <a:lnTo>
                  <a:pt x="0" y="503948"/>
                </a:lnTo>
                <a:lnTo>
                  <a:pt x="1245844" y="507491"/>
                </a:lnTo>
                <a:lnTo>
                  <a:pt x="1346200" y="507491"/>
                </a:lnTo>
                <a:lnTo>
                  <a:pt x="1350899" y="502665"/>
                </a:lnTo>
                <a:lnTo>
                  <a:pt x="1352423" y="501141"/>
                </a:lnTo>
                <a:lnTo>
                  <a:pt x="1354328" y="499617"/>
                </a:lnTo>
                <a:lnTo>
                  <a:pt x="1355852" y="497966"/>
                </a:lnTo>
                <a:lnTo>
                  <a:pt x="1584960" y="268858"/>
                </a:lnTo>
                <a:lnTo>
                  <a:pt x="1590246" y="261714"/>
                </a:lnTo>
                <a:lnTo>
                  <a:pt x="1592008" y="254571"/>
                </a:lnTo>
                <a:lnTo>
                  <a:pt x="1590246" y="247427"/>
                </a:lnTo>
                <a:lnTo>
                  <a:pt x="1584960" y="240283"/>
                </a:lnTo>
                <a:lnTo>
                  <a:pt x="1355852" y="11302"/>
                </a:lnTo>
                <a:lnTo>
                  <a:pt x="1350899" y="11302"/>
                </a:lnTo>
                <a:lnTo>
                  <a:pt x="1350899" y="6476"/>
                </a:lnTo>
                <a:lnTo>
                  <a:pt x="1346200" y="6476"/>
                </a:lnTo>
                <a:lnTo>
                  <a:pt x="1341374" y="1777"/>
                </a:lnTo>
                <a:lnTo>
                  <a:pt x="1245844" y="1777"/>
                </a:lnTo>
                <a:lnTo>
                  <a:pt x="0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32738" y="457962"/>
            <a:ext cx="10340340" cy="875030"/>
          </a:xfrm>
          <a:prstGeom prst="rect">
            <a:avLst/>
          </a:prstGeom>
          <a:solidFill>
            <a:srgbClr val="FFFFFF"/>
          </a:solidFill>
          <a:ln w="25907">
            <a:solidFill>
              <a:srgbClr val="385D89"/>
            </a:solidFill>
          </a:ln>
        </p:spPr>
        <p:txBody>
          <a:bodyPr vert="horz" wrap="square" lIns="0" tIns="183515" rIns="0" bIns="0" rtlCol="0">
            <a:spAutoFit/>
          </a:bodyPr>
          <a:lstStyle/>
          <a:p>
            <a:pPr marL="435609">
              <a:lnSpc>
                <a:spcPct val="100000"/>
              </a:lnSpc>
              <a:spcBef>
                <a:spcPts val="1445"/>
              </a:spcBef>
            </a:pPr>
            <a:r>
              <a:rPr sz="3000" b="1" spc="-35" dirty="0">
                <a:solidFill>
                  <a:srgbClr val="00AFEF"/>
                </a:solidFill>
                <a:latin typeface="Arial"/>
                <a:cs typeface="Arial"/>
              </a:rPr>
              <a:t>II. </a:t>
            </a:r>
            <a:r>
              <a:rPr sz="3000" b="1" spc="-360" dirty="0">
                <a:solidFill>
                  <a:srgbClr val="00AFEF"/>
                </a:solidFill>
                <a:latin typeface="Arial"/>
                <a:cs typeface="Arial"/>
              </a:rPr>
              <a:t>CHÚ </a:t>
            </a:r>
            <a:r>
              <a:rPr sz="3000" b="1" spc="-445" dirty="0">
                <a:solidFill>
                  <a:srgbClr val="00AFEF"/>
                </a:solidFill>
                <a:latin typeface="Arial"/>
                <a:cs typeface="Arial"/>
              </a:rPr>
              <a:t>Ý </a:t>
            </a:r>
            <a:r>
              <a:rPr sz="3000" b="1" spc="-235" dirty="0">
                <a:solidFill>
                  <a:srgbClr val="00AFEF"/>
                </a:solidFill>
                <a:latin typeface="Arial"/>
                <a:cs typeface="Arial"/>
              </a:rPr>
              <a:t>MỨC </a:t>
            </a:r>
            <a:r>
              <a:rPr sz="3000" b="1" spc="-280" dirty="0">
                <a:solidFill>
                  <a:srgbClr val="00AFEF"/>
                </a:solidFill>
                <a:latin typeface="Arial"/>
                <a:cs typeface="Arial"/>
              </a:rPr>
              <a:t>ĐỘ </a:t>
            </a:r>
            <a:r>
              <a:rPr sz="3000" b="1" spc="-380" dirty="0">
                <a:solidFill>
                  <a:srgbClr val="00AFEF"/>
                </a:solidFill>
                <a:latin typeface="Arial"/>
                <a:cs typeface="Arial"/>
              </a:rPr>
              <a:t>CẦN </a:t>
            </a:r>
            <a:r>
              <a:rPr sz="3000" b="1" spc="-400" dirty="0">
                <a:solidFill>
                  <a:srgbClr val="00AFEF"/>
                </a:solidFill>
                <a:latin typeface="Arial"/>
                <a:cs typeface="Arial"/>
              </a:rPr>
              <a:t>ĐẠT CỦA </a:t>
            </a:r>
            <a:r>
              <a:rPr sz="3000" b="1" spc="-509" dirty="0">
                <a:solidFill>
                  <a:srgbClr val="00AFEF"/>
                </a:solidFill>
                <a:latin typeface="Arial"/>
                <a:cs typeface="Arial"/>
              </a:rPr>
              <a:t>CÁC </a:t>
            </a:r>
            <a:r>
              <a:rPr sz="3000" b="1" spc="-290" dirty="0">
                <a:solidFill>
                  <a:srgbClr val="00AFEF"/>
                </a:solidFill>
                <a:latin typeface="Arial"/>
                <a:cs typeface="Arial"/>
              </a:rPr>
              <a:t>NĂNG </a:t>
            </a:r>
            <a:r>
              <a:rPr sz="3000" b="1" spc="-484" dirty="0">
                <a:solidFill>
                  <a:srgbClr val="00AFEF"/>
                </a:solidFill>
                <a:latin typeface="Arial"/>
                <a:cs typeface="Arial"/>
              </a:rPr>
              <a:t>LỰC</a:t>
            </a:r>
            <a:r>
              <a:rPr sz="3000" b="1" spc="-575" dirty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000" b="1" spc="-325" dirty="0">
                <a:solidFill>
                  <a:srgbClr val="00AFEF"/>
                </a:solidFill>
                <a:latin typeface="Arial"/>
                <a:cs typeface="Arial"/>
              </a:rPr>
              <a:t>TOÁN </a:t>
            </a:r>
            <a:r>
              <a:rPr sz="3000" b="1" spc="-390" dirty="0">
                <a:solidFill>
                  <a:srgbClr val="00AFEF"/>
                </a:solidFill>
                <a:latin typeface="Arial"/>
                <a:cs typeface="Arial"/>
              </a:rPr>
              <a:t>HỌC</a:t>
            </a:r>
            <a:endParaRPr sz="30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88187" y="1563559"/>
            <a:ext cx="0" cy="968375"/>
          </a:xfrm>
          <a:custGeom>
            <a:avLst/>
            <a:gdLst/>
            <a:ahLst/>
            <a:cxnLst/>
            <a:rect l="l" t="t" r="r" b="b"/>
            <a:pathLst>
              <a:path h="968375">
                <a:moveTo>
                  <a:pt x="0" y="0"/>
                </a:moveTo>
                <a:lnTo>
                  <a:pt x="0" y="967752"/>
                </a:lnTo>
              </a:path>
            </a:pathLst>
          </a:custGeom>
          <a:ln w="924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731306" y="1563559"/>
            <a:ext cx="0" cy="968375"/>
          </a:xfrm>
          <a:custGeom>
            <a:avLst/>
            <a:gdLst/>
            <a:ahLst/>
            <a:cxnLst/>
            <a:rect l="l" t="t" r="r" b="b"/>
            <a:pathLst>
              <a:path h="968375">
                <a:moveTo>
                  <a:pt x="0" y="0"/>
                </a:moveTo>
                <a:lnTo>
                  <a:pt x="0" y="967752"/>
                </a:lnTo>
              </a:path>
            </a:pathLst>
          </a:custGeom>
          <a:ln w="924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242086" y="1563559"/>
            <a:ext cx="0" cy="968375"/>
          </a:xfrm>
          <a:custGeom>
            <a:avLst/>
            <a:gdLst/>
            <a:ahLst/>
            <a:cxnLst/>
            <a:rect l="l" t="t" r="r" b="b"/>
            <a:pathLst>
              <a:path h="968375">
                <a:moveTo>
                  <a:pt x="0" y="0"/>
                </a:moveTo>
                <a:lnTo>
                  <a:pt x="0" y="967752"/>
                </a:lnTo>
              </a:path>
            </a:pathLst>
          </a:custGeom>
          <a:ln w="924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753444" y="1563559"/>
            <a:ext cx="0" cy="968375"/>
          </a:xfrm>
          <a:custGeom>
            <a:avLst/>
            <a:gdLst/>
            <a:ahLst/>
            <a:cxnLst/>
            <a:rect l="l" t="t" r="r" b="b"/>
            <a:pathLst>
              <a:path h="968375">
                <a:moveTo>
                  <a:pt x="0" y="0"/>
                </a:moveTo>
                <a:lnTo>
                  <a:pt x="0" y="967752"/>
                </a:lnTo>
              </a:path>
            </a:pathLst>
          </a:custGeom>
          <a:ln w="924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179509" y="1557333"/>
            <a:ext cx="2461895" cy="127825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 algn="just">
              <a:lnSpc>
                <a:spcPct val="111800"/>
              </a:lnSpc>
              <a:spcBef>
                <a:spcPts val="80"/>
              </a:spcBef>
            </a:pPr>
            <a:r>
              <a:rPr sz="1700" b="1" spc="160" dirty="0">
                <a:latin typeface="Times New Roman"/>
                <a:cs typeface="Times New Roman"/>
              </a:rPr>
              <a:t>2. </a:t>
            </a:r>
            <a:r>
              <a:rPr sz="1700" b="1" spc="235" dirty="0">
                <a:latin typeface="Times New Roman"/>
                <a:cs typeface="Times New Roman"/>
              </a:rPr>
              <a:t>Năng </a:t>
            </a:r>
            <a:r>
              <a:rPr sz="1700" b="1" spc="195" dirty="0">
                <a:latin typeface="Times New Roman"/>
                <a:cs typeface="Times New Roman"/>
              </a:rPr>
              <a:t>lực </a:t>
            </a:r>
            <a:r>
              <a:rPr sz="1700" b="1" spc="270" dirty="0">
                <a:latin typeface="Times New Roman"/>
                <a:cs typeface="Times New Roman"/>
              </a:rPr>
              <a:t>mô </a:t>
            </a:r>
            <a:r>
              <a:rPr sz="1700" b="1" spc="200" dirty="0">
                <a:latin typeface="Times New Roman"/>
                <a:cs typeface="Times New Roman"/>
              </a:rPr>
              <a:t>hình  </a:t>
            </a:r>
            <a:r>
              <a:rPr sz="1700" b="1" spc="220" dirty="0">
                <a:latin typeface="Times New Roman"/>
                <a:cs typeface="Times New Roman"/>
              </a:rPr>
              <a:t>hoá </a:t>
            </a:r>
            <a:r>
              <a:rPr sz="1700" b="1" spc="195" dirty="0">
                <a:latin typeface="Times New Roman"/>
                <a:cs typeface="Times New Roman"/>
              </a:rPr>
              <a:t>toán </a:t>
            </a:r>
            <a:r>
              <a:rPr sz="1700" b="1" spc="210" dirty="0">
                <a:latin typeface="Times New Roman"/>
                <a:cs typeface="Times New Roman"/>
              </a:rPr>
              <a:t>học </a:t>
            </a:r>
            <a:r>
              <a:rPr sz="1700" spc="170" dirty="0">
                <a:latin typeface="Times New Roman"/>
                <a:cs typeface="Times New Roman"/>
              </a:rPr>
              <a:t>thể</a:t>
            </a:r>
            <a:r>
              <a:rPr sz="1700" spc="5" dirty="0">
                <a:latin typeface="Times New Roman"/>
                <a:cs typeface="Times New Roman"/>
              </a:rPr>
              <a:t> </a:t>
            </a:r>
            <a:r>
              <a:rPr sz="1700" spc="180" dirty="0">
                <a:latin typeface="Times New Roman"/>
                <a:cs typeface="Times New Roman"/>
              </a:rPr>
              <a:t>hiện  </a:t>
            </a:r>
            <a:r>
              <a:rPr sz="1700" spc="204" dirty="0">
                <a:latin typeface="Times New Roman"/>
                <a:cs typeface="Times New Roman"/>
              </a:rPr>
              <a:t>qua</a:t>
            </a:r>
            <a:r>
              <a:rPr sz="1700" spc="100" dirty="0">
                <a:latin typeface="Times New Roman"/>
                <a:cs typeface="Times New Roman"/>
              </a:rPr>
              <a:t> </a:t>
            </a:r>
            <a:r>
              <a:rPr sz="1700" spc="155" dirty="0">
                <a:latin typeface="Times New Roman"/>
                <a:cs typeface="Times New Roman"/>
              </a:rPr>
              <a:t>việc:</a:t>
            </a:r>
            <a:endParaRPr sz="1700">
              <a:latin typeface="Times New Roman"/>
              <a:cs typeface="Times New Roman"/>
            </a:endParaRPr>
          </a:p>
          <a:p>
            <a:pPr marL="12700" algn="just">
              <a:lnSpc>
                <a:spcPct val="100000"/>
              </a:lnSpc>
              <a:spcBef>
                <a:spcPts val="990"/>
              </a:spcBef>
            </a:pPr>
            <a:r>
              <a:rPr sz="1700" spc="210" dirty="0">
                <a:latin typeface="Times New Roman"/>
                <a:cs typeface="Times New Roman"/>
              </a:rPr>
              <a:t>– </a:t>
            </a:r>
            <a:r>
              <a:rPr sz="1700" spc="225" dirty="0">
                <a:latin typeface="Times New Roman"/>
                <a:cs typeface="Times New Roman"/>
              </a:rPr>
              <a:t>Xác </a:t>
            </a:r>
            <a:r>
              <a:rPr sz="1700" spc="185" dirty="0">
                <a:latin typeface="Times New Roman"/>
                <a:cs typeface="Times New Roman"/>
              </a:rPr>
              <a:t>định </a:t>
            </a:r>
            <a:r>
              <a:rPr sz="1700" spc="170" dirty="0">
                <a:latin typeface="Times New Roman"/>
                <a:cs typeface="Times New Roman"/>
              </a:rPr>
              <a:t>được</a:t>
            </a:r>
            <a:r>
              <a:rPr sz="1700" spc="285" dirty="0">
                <a:latin typeface="Times New Roman"/>
                <a:cs typeface="Times New Roman"/>
              </a:rPr>
              <a:t> </a:t>
            </a:r>
            <a:r>
              <a:rPr sz="1700" spc="260" dirty="0">
                <a:latin typeface="Times New Roman"/>
                <a:cs typeface="Times New Roman"/>
              </a:rPr>
              <a:t>mô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835344" y="2837297"/>
            <a:ext cx="1804670" cy="29019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655320" algn="l"/>
                <a:tab pos="1224280" algn="l"/>
              </a:tabLst>
            </a:pPr>
            <a:r>
              <a:rPr sz="1700" spc="120" dirty="0">
                <a:latin typeface="Times New Roman"/>
                <a:cs typeface="Times New Roman"/>
              </a:rPr>
              <a:t>t</a:t>
            </a:r>
            <a:r>
              <a:rPr sz="1700" spc="229" dirty="0">
                <a:latin typeface="Times New Roman"/>
                <a:cs typeface="Times New Roman"/>
              </a:rPr>
              <a:t>o</a:t>
            </a:r>
            <a:r>
              <a:rPr sz="1700" spc="170" dirty="0">
                <a:latin typeface="Times New Roman"/>
                <a:cs typeface="Times New Roman"/>
              </a:rPr>
              <a:t>á</a:t>
            </a:r>
            <a:r>
              <a:rPr sz="1700" spc="210" dirty="0">
                <a:latin typeface="Times New Roman"/>
                <a:cs typeface="Times New Roman"/>
              </a:rPr>
              <a:t>n</a:t>
            </a:r>
            <a:r>
              <a:rPr sz="1700" dirty="0">
                <a:latin typeface="Times New Roman"/>
                <a:cs typeface="Times New Roman"/>
              </a:rPr>
              <a:t>	</a:t>
            </a:r>
            <a:r>
              <a:rPr sz="1700" spc="200" dirty="0">
                <a:latin typeface="Times New Roman"/>
                <a:cs typeface="Times New Roman"/>
              </a:rPr>
              <a:t>h</a:t>
            </a:r>
            <a:r>
              <a:rPr sz="1700" spc="215" dirty="0">
                <a:latin typeface="Times New Roman"/>
                <a:cs typeface="Times New Roman"/>
              </a:rPr>
              <a:t>ọ</a:t>
            </a:r>
            <a:r>
              <a:rPr sz="1700" spc="190" dirty="0">
                <a:latin typeface="Times New Roman"/>
                <a:cs typeface="Times New Roman"/>
              </a:rPr>
              <a:t>c</a:t>
            </a:r>
            <a:r>
              <a:rPr sz="1700" dirty="0">
                <a:latin typeface="Times New Roman"/>
                <a:cs typeface="Times New Roman"/>
              </a:rPr>
              <a:t>	</a:t>
            </a:r>
            <a:r>
              <a:rPr sz="1700" spc="120" dirty="0">
                <a:latin typeface="Times New Roman"/>
                <a:cs typeface="Times New Roman"/>
              </a:rPr>
              <a:t>(</a:t>
            </a:r>
            <a:r>
              <a:rPr sz="1700" spc="204" dirty="0">
                <a:latin typeface="Times New Roman"/>
                <a:cs typeface="Times New Roman"/>
              </a:rPr>
              <a:t>g</a:t>
            </a:r>
            <a:r>
              <a:rPr sz="1700" spc="200" dirty="0">
                <a:latin typeface="Times New Roman"/>
                <a:cs typeface="Times New Roman"/>
              </a:rPr>
              <a:t>ồ</a:t>
            </a:r>
            <a:r>
              <a:rPr sz="1700" spc="330" dirty="0">
                <a:latin typeface="Times New Roman"/>
                <a:cs typeface="Times New Roman"/>
              </a:rPr>
              <a:t>m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179509" y="2811337"/>
            <a:ext cx="603885" cy="89725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algn="just">
              <a:lnSpc>
                <a:spcPct val="112200"/>
              </a:lnSpc>
              <a:spcBef>
                <a:spcPts val="90"/>
              </a:spcBef>
            </a:pPr>
            <a:r>
              <a:rPr sz="1700" spc="185" dirty="0">
                <a:latin typeface="Times New Roman"/>
                <a:cs typeface="Times New Roman"/>
              </a:rPr>
              <a:t>hình  </a:t>
            </a:r>
            <a:r>
              <a:rPr sz="1700" spc="204" dirty="0">
                <a:latin typeface="Times New Roman"/>
                <a:cs typeface="Times New Roman"/>
              </a:rPr>
              <a:t>công  </a:t>
            </a:r>
            <a:r>
              <a:rPr sz="1700" spc="120" dirty="0">
                <a:latin typeface="Times New Roman"/>
                <a:cs typeface="Times New Roman"/>
              </a:rPr>
              <a:t>t</a:t>
            </a:r>
            <a:r>
              <a:rPr sz="1700" spc="140" dirty="0">
                <a:latin typeface="Times New Roman"/>
                <a:cs typeface="Times New Roman"/>
              </a:rPr>
              <a:t>r</a:t>
            </a:r>
            <a:r>
              <a:rPr sz="1700" spc="155" dirty="0">
                <a:latin typeface="Times New Roman"/>
                <a:cs typeface="Times New Roman"/>
              </a:rPr>
              <a:t>ìn</a:t>
            </a:r>
            <a:r>
              <a:rPr sz="1700" spc="215" dirty="0">
                <a:latin typeface="Times New Roman"/>
                <a:cs typeface="Times New Roman"/>
              </a:rPr>
              <a:t>h</a:t>
            </a:r>
            <a:r>
              <a:rPr sz="1700" spc="105" dirty="0">
                <a:latin typeface="Times New Roman"/>
                <a:cs typeface="Times New Roman"/>
              </a:rPr>
              <a:t>,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934556" y="3102367"/>
            <a:ext cx="1706880" cy="6064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indent="38735">
              <a:lnSpc>
                <a:spcPct val="112100"/>
              </a:lnSpc>
              <a:spcBef>
                <a:spcPts val="90"/>
              </a:spcBef>
              <a:tabLst>
                <a:tab pos="713740" algn="l"/>
                <a:tab pos="864235" algn="l"/>
                <a:tab pos="1423035" algn="l"/>
              </a:tabLst>
            </a:pPr>
            <a:r>
              <a:rPr sz="1700" spc="105" dirty="0">
                <a:latin typeface="Times New Roman"/>
                <a:cs typeface="Times New Roman"/>
              </a:rPr>
              <a:t>t</a:t>
            </a:r>
            <a:r>
              <a:rPr sz="1700" spc="229" dirty="0">
                <a:latin typeface="Times New Roman"/>
                <a:cs typeface="Times New Roman"/>
              </a:rPr>
              <a:t>h</a:t>
            </a:r>
            <a:r>
              <a:rPr sz="1700" spc="220" dirty="0">
                <a:latin typeface="Times New Roman"/>
                <a:cs typeface="Times New Roman"/>
              </a:rPr>
              <a:t>ứ</a:t>
            </a:r>
            <a:r>
              <a:rPr sz="1700" spc="145" dirty="0">
                <a:latin typeface="Times New Roman"/>
                <a:cs typeface="Times New Roman"/>
              </a:rPr>
              <a:t>c,</a:t>
            </a:r>
            <a:r>
              <a:rPr sz="1700" dirty="0">
                <a:latin typeface="Times New Roman"/>
                <a:cs typeface="Times New Roman"/>
              </a:rPr>
              <a:t>		</a:t>
            </a:r>
            <a:r>
              <a:rPr sz="1700" spc="200" dirty="0">
                <a:latin typeface="Times New Roman"/>
                <a:cs typeface="Times New Roman"/>
              </a:rPr>
              <a:t>p</a:t>
            </a:r>
            <a:r>
              <a:rPr sz="1700" spc="215" dirty="0">
                <a:latin typeface="Times New Roman"/>
                <a:cs typeface="Times New Roman"/>
              </a:rPr>
              <a:t>h</a:t>
            </a:r>
            <a:r>
              <a:rPr sz="1700" spc="220" dirty="0">
                <a:latin typeface="Times New Roman"/>
                <a:cs typeface="Times New Roman"/>
              </a:rPr>
              <a:t>ư</a:t>
            </a:r>
            <a:r>
              <a:rPr sz="1700" spc="225" dirty="0">
                <a:latin typeface="Times New Roman"/>
                <a:cs typeface="Times New Roman"/>
              </a:rPr>
              <a:t>ơ</a:t>
            </a:r>
            <a:r>
              <a:rPr sz="1700" spc="200" dirty="0">
                <a:latin typeface="Times New Roman"/>
                <a:cs typeface="Times New Roman"/>
              </a:rPr>
              <a:t>n</a:t>
            </a:r>
            <a:r>
              <a:rPr sz="1700" spc="165" dirty="0">
                <a:latin typeface="Times New Roman"/>
                <a:cs typeface="Times New Roman"/>
              </a:rPr>
              <a:t>g  bả</a:t>
            </a:r>
            <a:r>
              <a:rPr sz="1700" spc="200" dirty="0">
                <a:latin typeface="Times New Roman"/>
                <a:cs typeface="Times New Roman"/>
              </a:rPr>
              <a:t>n</a:t>
            </a:r>
            <a:r>
              <a:rPr sz="1700" spc="210" dirty="0">
                <a:latin typeface="Times New Roman"/>
                <a:cs typeface="Times New Roman"/>
              </a:rPr>
              <a:t>g</a:t>
            </a:r>
            <a:r>
              <a:rPr sz="1700" dirty="0">
                <a:latin typeface="Times New Roman"/>
                <a:cs typeface="Times New Roman"/>
              </a:rPr>
              <a:t>	</a:t>
            </a:r>
            <a:r>
              <a:rPr sz="1700" spc="200" dirty="0">
                <a:latin typeface="Times New Roman"/>
                <a:cs typeface="Times New Roman"/>
              </a:rPr>
              <a:t>b</a:t>
            </a:r>
            <a:r>
              <a:rPr sz="1700" spc="125" dirty="0">
                <a:latin typeface="Times New Roman"/>
                <a:cs typeface="Times New Roman"/>
              </a:rPr>
              <a:t>i</a:t>
            </a:r>
            <a:r>
              <a:rPr sz="1700" spc="190" dirty="0">
                <a:latin typeface="Times New Roman"/>
                <a:cs typeface="Times New Roman"/>
              </a:rPr>
              <a:t>ể</a:t>
            </a:r>
            <a:r>
              <a:rPr sz="1700" spc="215" dirty="0">
                <a:latin typeface="Times New Roman"/>
                <a:cs typeface="Times New Roman"/>
              </a:rPr>
              <a:t>u</a:t>
            </a:r>
            <a:r>
              <a:rPr sz="1700" spc="105" dirty="0">
                <a:latin typeface="Times New Roman"/>
                <a:cs typeface="Times New Roman"/>
              </a:rPr>
              <a:t>,</a:t>
            </a:r>
            <a:r>
              <a:rPr sz="1700" dirty="0">
                <a:latin typeface="Times New Roman"/>
                <a:cs typeface="Times New Roman"/>
              </a:rPr>
              <a:t>	</a:t>
            </a:r>
            <a:r>
              <a:rPr sz="1700" spc="210" dirty="0">
                <a:latin typeface="Times New Roman"/>
                <a:cs typeface="Times New Roman"/>
              </a:rPr>
              <a:t>đồ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179509" y="3681283"/>
            <a:ext cx="2460625" cy="9010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2500"/>
              </a:lnSpc>
              <a:spcBef>
                <a:spcPts val="100"/>
              </a:spcBef>
            </a:pPr>
            <a:r>
              <a:rPr sz="1700" spc="125" dirty="0">
                <a:latin typeface="Times New Roman"/>
                <a:cs typeface="Times New Roman"/>
              </a:rPr>
              <a:t>thị,...) </a:t>
            </a:r>
            <a:r>
              <a:rPr sz="1700" spc="200" dirty="0">
                <a:latin typeface="Times New Roman"/>
                <a:cs typeface="Times New Roman"/>
              </a:rPr>
              <a:t>cho </a:t>
            </a:r>
            <a:r>
              <a:rPr sz="1700" spc="160" dirty="0">
                <a:latin typeface="Times New Roman"/>
                <a:cs typeface="Times New Roman"/>
              </a:rPr>
              <a:t>tình </a:t>
            </a:r>
            <a:r>
              <a:rPr sz="1700" spc="210" dirty="0">
                <a:latin typeface="Times New Roman"/>
                <a:cs typeface="Times New Roman"/>
              </a:rPr>
              <a:t>huống  </a:t>
            </a:r>
            <a:r>
              <a:rPr sz="1700" spc="180" dirty="0">
                <a:latin typeface="Times New Roman"/>
                <a:cs typeface="Times New Roman"/>
              </a:rPr>
              <a:t>xuất hiện </a:t>
            </a:r>
            <a:r>
              <a:rPr sz="1700" spc="175" dirty="0">
                <a:latin typeface="Times New Roman"/>
                <a:cs typeface="Times New Roman"/>
              </a:rPr>
              <a:t>trong </a:t>
            </a:r>
            <a:r>
              <a:rPr sz="1700" spc="165" dirty="0">
                <a:latin typeface="Times New Roman"/>
                <a:cs typeface="Times New Roman"/>
              </a:rPr>
              <a:t>bài  </a:t>
            </a:r>
            <a:r>
              <a:rPr sz="1700" spc="180" dirty="0">
                <a:latin typeface="Times New Roman"/>
                <a:cs typeface="Times New Roman"/>
              </a:rPr>
              <a:t>toán </a:t>
            </a:r>
            <a:r>
              <a:rPr sz="1700" spc="190" dirty="0">
                <a:latin typeface="Times New Roman"/>
                <a:cs typeface="Times New Roman"/>
              </a:rPr>
              <a:t>thực</a:t>
            </a:r>
            <a:r>
              <a:rPr sz="1700" spc="-15" dirty="0">
                <a:latin typeface="Times New Roman"/>
                <a:cs typeface="Times New Roman"/>
              </a:rPr>
              <a:t> </a:t>
            </a:r>
            <a:r>
              <a:rPr sz="1700" spc="150" dirty="0">
                <a:latin typeface="Times New Roman"/>
                <a:cs typeface="Times New Roman"/>
              </a:rPr>
              <a:t>tiễn.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822628" y="2517479"/>
            <a:ext cx="2330450" cy="2065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2400"/>
              </a:lnSpc>
              <a:spcBef>
                <a:spcPts val="100"/>
              </a:spcBef>
            </a:pPr>
            <a:r>
              <a:rPr sz="1700" spc="210" dirty="0">
                <a:latin typeface="Times New Roman"/>
                <a:cs typeface="Times New Roman"/>
              </a:rPr>
              <a:t>– </a:t>
            </a:r>
            <a:r>
              <a:rPr sz="1700" spc="220" dirty="0">
                <a:latin typeface="Times New Roman"/>
                <a:cs typeface="Times New Roman"/>
              </a:rPr>
              <a:t>Lựa </a:t>
            </a:r>
            <a:r>
              <a:rPr sz="1700" spc="200" dirty="0">
                <a:latin typeface="Times New Roman"/>
                <a:cs typeface="Times New Roman"/>
              </a:rPr>
              <a:t>chọn </a:t>
            </a:r>
            <a:r>
              <a:rPr sz="1700" spc="170" dirty="0">
                <a:latin typeface="Times New Roman"/>
                <a:cs typeface="Times New Roman"/>
              </a:rPr>
              <a:t>được</a:t>
            </a:r>
            <a:r>
              <a:rPr sz="1700" spc="80" dirty="0">
                <a:latin typeface="Times New Roman"/>
                <a:cs typeface="Times New Roman"/>
              </a:rPr>
              <a:t> </a:t>
            </a:r>
            <a:r>
              <a:rPr sz="1700" spc="180" dirty="0">
                <a:latin typeface="Times New Roman"/>
                <a:cs typeface="Times New Roman"/>
              </a:rPr>
              <a:t>các  </a:t>
            </a:r>
            <a:r>
              <a:rPr sz="1700" spc="204" dirty="0">
                <a:latin typeface="Times New Roman"/>
                <a:cs typeface="Times New Roman"/>
              </a:rPr>
              <a:t>phép </a:t>
            </a:r>
            <a:r>
              <a:rPr sz="1700" spc="165" dirty="0">
                <a:latin typeface="Times New Roman"/>
                <a:cs typeface="Times New Roman"/>
              </a:rPr>
              <a:t>toán, </a:t>
            </a:r>
            <a:r>
              <a:rPr sz="1700" spc="200" dirty="0">
                <a:latin typeface="Times New Roman"/>
                <a:cs typeface="Times New Roman"/>
              </a:rPr>
              <a:t>công </a:t>
            </a:r>
            <a:r>
              <a:rPr sz="1700" spc="190" dirty="0">
                <a:latin typeface="Times New Roman"/>
                <a:cs typeface="Times New Roman"/>
              </a:rPr>
              <a:t>thức  số </a:t>
            </a:r>
            <a:r>
              <a:rPr sz="1700" spc="180" dirty="0">
                <a:latin typeface="Times New Roman"/>
                <a:cs typeface="Times New Roman"/>
              </a:rPr>
              <a:t>học, </a:t>
            </a:r>
            <a:r>
              <a:rPr sz="1700" spc="195" dirty="0">
                <a:latin typeface="Times New Roman"/>
                <a:cs typeface="Times New Roman"/>
              </a:rPr>
              <a:t>sơ </a:t>
            </a:r>
            <a:r>
              <a:rPr sz="1700" spc="185" dirty="0">
                <a:latin typeface="Times New Roman"/>
                <a:cs typeface="Times New Roman"/>
              </a:rPr>
              <a:t>đồ, </a:t>
            </a:r>
            <a:r>
              <a:rPr sz="1700" spc="200" dirty="0">
                <a:latin typeface="Times New Roman"/>
                <a:cs typeface="Times New Roman"/>
              </a:rPr>
              <a:t>bảng  </a:t>
            </a:r>
            <a:r>
              <a:rPr sz="1700" spc="165" dirty="0">
                <a:latin typeface="Times New Roman"/>
                <a:cs typeface="Times New Roman"/>
              </a:rPr>
              <a:t>biểu, </a:t>
            </a:r>
            <a:r>
              <a:rPr sz="1700" spc="185" dirty="0">
                <a:latin typeface="Times New Roman"/>
                <a:cs typeface="Times New Roman"/>
              </a:rPr>
              <a:t>hình </a:t>
            </a:r>
            <a:r>
              <a:rPr sz="1700" spc="204" dirty="0">
                <a:latin typeface="Times New Roman"/>
                <a:cs typeface="Times New Roman"/>
              </a:rPr>
              <a:t>vẽ </a:t>
            </a:r>
            <a:r>
              <a:rPr sz="1700" spc="195" dirty="0">
                <a:latin typeface="Times New Roman"/>
                <a:cs typeface="Times New Roman"/>
              </a:rPr>
              <a:t>để</a:t>
            </a:r>
            <a:r>
              <a:rPr sz="1700" spc="-195" dirty="0">
                <a:latin typeface="Times New Roman"/>
                <a:cs typeface="Times New Roman"/>
              </a:rPr>
              <a:t> </a:t>
            </a:r>
            <a:r>
              <a:rPr sz="1700" spc="155" dirty="0">
                <a:latin typeface="Times New Roman"/>
                <a:cs typeface="Times New Roman"/>
              </a:rPr>
              <a:t>trình  </a:t>
            </a:r>
            <a:r>
              <a:rPr sz="1700" spc="175" dirty="0">
                <a:latin typeface="Times New Roman"/>
                <a:cs typeface="Times New Roman"/>
              </a:rPr>
              <a:t>bày, </a:t>
            </a:r>
            <a:r>
              <a:rPr sz="1700" spc="185" dirty="0">
                <a:latin typeface="Times New Roman"/>
                <a:cs typeface="Times New Roman"/>
              </a:rPr>
              <a:t>diễn </a:t>
            </a:r>
            <a:r>
              <a:rPr sz="1700" spc="170" dirty="0">
                <a:latin typeface="Times New Roman"/>
                <a:cs typeface="Times New Roman"/>
              </a:rPr>
              <a:t>đạt </a:t>
            </a:r>
            <a:r>
              <a:rPr sz="1700" spc="165" dirty="0">
                <a:latin typeface="Times New Roman"/>
                <a:cs typeface="Times New Roman"/>
              </a:rPr>
              <a:t>(nói  </a:t>
            </a:r>
            <a:r>
              <a:rPr sz="1700" spc="200" dirty="0">
                <a:latin typeface="Times New Roman"/>
                <a:cs typeface="Times New Roman"/>
              </a:rPr>
              <a:t>hoặc </a:t>
            </a:r>
            <a:r>
              <a:rPr sz="1700" spc="150" dirty="0">
                <a:latin typeface="Times New Roman"/>
                <a:cs typeface="Times New Roman"/>
              </a:rPr>
              <a:t>viết) </a:t>
            </a:r>
            <a:r>
              <a:rPr sz="1700" spc="170" dirty="0">
                <a:latin typeface="Times New Roman"/>
                <a:cs typeface="Times New Roman"/>
              </a:rPr>
              <a:t>được </a:t>
            </a:r>
            <a:r>
              <a:rPr sz="1700" spc="180" dirty="0">
                <a:latin typeface="Times New Roman"/>
                <a:cs typeface="Times New Roman"/>
              </a:rPr>
              <a:t>các  nội </a:t>
            </a:r>
            <a:r>
              <a:rPr sz="1700" spc="190" dirty="0">
                <a:latin typeface="Times New Roman"/>
                <a:cs typeface="Times New Roman"/>
              </a:rPr>
              <a:t>dung, </a:t>
            </a:r>
            <a:r>
              <a:rPr sz="1700" spc="210" dirty="0">
                <a:latin typeface="Times New Roman"/>
                <a:cs typeface="Times New Roman"/>
              </a:rPr>
              <a:t>ý</a:t>
            </a:r>
            <a:r>
              <a:rPr sz="1700" spc="400" dirty="0">
                <a:latin typeface="Times New Roman"/>
                <a:cs typeface="Times New Roman"/>
              </a:rPr>
              <a:t> </a:t>
            </a:r>
            <a:r>
              <a:rPr sz="1700" spc="165" dirty="0">
                <a:latin typeface="Times New Roman"/>
                <a:cs typeface="Times New Roman"/>
              </a:rPr>
              <a:t>tưởng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822628" y="4554797"/>
            <a:ext cx="2329815" cy="61023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12799"/>
              </a:lnSpc>
              <a:spcBef>
                <a:spcPts val="90"/>
              </a:spcBef>
              <a:tabLst>
                <a:tab pos="636270" algn="l"/>
                <a:tab pos="1363980" algn="l"/>
                <a:tab pos="1851660" algn="l"/>
              </a:tabLst>
            </a:pPr>
            <a:r>
              <a:rPr sz="1700" spc="200" dirty="0">
                <a:latin typeface="Times New Roman"/>
                <a:cs typeface="Times New Roman"/>
              </a:rPr>
              <a:t>của </a:t>
            </a:r>
            <a:r>
              <a:rPr sz="1700" spc="160" dirty="0">
                <a:latin typeface="Times New Roman"/>
                <a:cs typeface="Times New Roman"/>
              </a:rPr>
              <a:t>tình </a:t>
            </a:r>
            <a:r>
              <a:rPr sz="1700" spc="210" dirty="0">
                <a:latin typeface="Times New Roman"/>
                <a:cs typeface="Times New Roman"/>
              </a:rPr>
              <a:t>huống </a:t>
            </a:r>
            <a:r>
              <a:rPr sz="1700" spc="175" dirty="0">
                <a:latin typeface="Times New Roman"/>
                <a:cs typeface="Times New Roman"/>
              </a:rPr>
              <a:t>xuất  </a:t>
            </a:r>
            <a:r>
              <a:rPr sz="1700" spc="170" dirty="0">
                <a:latin typeface="Times New Roman"/>
                <a:cs typeface="Times New Roman"/>
              </a:rPr>
              <a:t>hiệ</a:t>
            </a:r>
            <a:r>
              <a:rPr sz="1700" spc="210" dirty="0">
                <a:latin typeface="Times New Roman"/>
                <a:cs typeface="Times New Roman"/>
              </a:rPr>
              <a:t>n</a:t>
            </a:r>
            <a:r>
              <a:rPr sz="1700" dirty="0">
                <a:latin typeface="Times New Roman"/>
                <a:cs typeface="Times New Roman"/>
              </a:rPr>
              <a:t>	</a:t>
            </a:r>
            <a:r>
              <a:rPr sz="1700" spc="120" dirty="0">
                <a:latin typeface="Times New Roman"/>
                <a:cs typeface="Times New Roman"/>
              </a:rPr>
              <a:t>tr</a:t>
            </a:r>
            <a:r>
              <a:rPr sz="1700" spc="200" dirty="0">
                <a:latin typeface="Times New Roman"/>
                <a:cs typeface="Times New Roman"/>
              </a:rPr>
              <a:t>o</a:t>
            </a:r>
            <a:r>
              <a:rPr sz="1700" spc="215" dirty="0">
                <a:latin typeface="Times New Roman"/>
                <a:cs typeface="Times New Roman"/>
              </a:rPr>
              <a:t>n</a:t>
            </a:r>
            <a:r>
              <a:rPr sz="1700" spc="210" dirty="0">
                <a:latin typeface="Times New Roman"/>
                <a:cs typeface="Times New Roman"/>
              </a:rPr>
              <a:t>g</a:t>
            </a:r>
            <a:r>
              <a:rPr sz="1700" dirty="0">
                <a:latin typeface="Times New Roman"/>
                <a:cs typeface="Times New Roman"/>
              </a:rPr>
              <a:t>	</a:t>
            </a:r>
            <a:r>
              <a:rPr sz="1700" spc="200" dirty="0">
                <a:latin typeface="Times New Roman"/>
                <a:cs typeface="Times New Roman"/>
              </a:rPr>
              <a:t>b</a:t>
            </a:r>
            <a:r>
              <a:rPr sz="1700" spc="155" dirty="0">
                <a:latin typeface="Times New Roman"/>
                <a:cs typeface="Times New Roman"/>
              </a:rPr>
              <a:t>ài</a:t>
            </a:r>
            <a:r>
              <a:rPr sz="1700" dirty="0">
                <a:latin typeface="Times New Roman"/>
                <a:cs typeface="Times New Roman"/>
              </a:rPr>
              <a:t>	</a:t>
            </a:r>
            <a:r>
              <a:rPr sz="1700" spc="105" dirty="0">
                <a:latin typeface="Times New Roman"/>
                <a:cs typeface="Times New Roman"/>
              </a:rPr>
              <a:t>t</a:t>
            </a:r>
            <a:r>
              <a:rPr sz="1700" spc="215" dirty="0">
                <a:latin typeface="Times New Roman"/>
                <a:cs typeface="Times New Roman"/>
              </a:rPr>
              <a:t>o</a:t>
            </a:r>
            <a:r>
              <a:rPr sz="1700" spc="170" dirty="0">
                <a:latin typeface="Times New Roman"/>
                <a:cs typeface="Times New Roman"/>
              </a:rPr>
              <a:t>á</a:t>
            </a:r>
            <a:r>
              <a:rPr sz="1700" spc="210" dirty="0">
                <a:latin typeface="Times New Roman"/>
                <a:cs typeface="Times New Roman"/>
              </a:rPr>
              <a:t>n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822628" y="5165016"/>
            <a:ext cx="2053589" cy="29019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700" spc="185" dirty="0">
                <a:latin typeface="Times New Roman"/>
                <a:cs typeface="Times New Roman"/>
              </a:rPr>
              <a:t>thực </a:t>
            </a:r>
            <a:r>
              <a:rPr sz="1700" spc="155" dirty="0">
                <a:latin typeface="Times New Roman"/>
                <a:cs typeface="Times New Roman"/>
              </a:rPr>
              <a:t>tiễn </a:t>
            </a:r>
            <a:r>
              <a:rPr sz="1700" spc="210" dirty="0">
                <a:latin typeface="Times New Roman"/>
                <a:cs typeface="Times New Roman"/>
              </a:rPr>
              <a:t>đơn</a:t>
            </a:r>
            <a:r>
              <a:rPr sz="1700" spc="-95" dirty="0">
                <a:latin typeface="Times New Roman"/>
                <a:cs typeface="Times New Roman"/>
              </a:rPr>
              <a:t> </a:t>
            </a:r>
            <a:r>
              <a:rPr sz="1700" spc="165" dirty="0">
                <a:latin typeface="Times New Roman"/>
                <a:cs typeface="Times New Roman"/>
              </a:rPr>
              <a:t>giản.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336298" y="2517479"/>
            <a:ext cx="2330450" cy="61023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12799"/>
              </a:lnSpc>
              <a:spcBef>
                <a:spcPts val="90"/>
              </a:spcBef>
              <a:tabLst>
                <a:tab pos="561975" algn="l"/>
                <a:tab pos="1251585" algn="l"/>
                <a:tab pos="1923414" algn="l"/>
              </a:tabLst>
            </a:pPr>
            <a:r>
              <a:rPr sz="1700" spc="210" dirty="0">
                <a:latin typeface="Times New Roman"/>
                <a:cs typeface="Times New Roman"/>
              </a:rPr>
              <a:t>– </a:t>
            </a:r>
            <a:r>
              <a:rPr sz="1700" spc="229" dirty="0">
                <a:latin typeface="Times New Roman"/>
                <a:cs typeface="Times New Roman"/>
              </a:rPr>
              <a:t>Sử </a:t>
            </a:r>
            <a:r>
              <a:rPr sz="1700" spc="210" dirty="0">
                <a:latin typeface="Times New Roman"/>
                <a:cs typeface="Times New Roman"/>
              </a:rPr>
              <a:t>dụng </a:t>
            </a:r>
            <a:r>
              <a:rPr sz="1700" spc="170" dirty="0">
                <a:latin typeface="Times New Roman"/>
                <a:cs typeface="Times New Roman"/>
              </a:rPr>
              <a:t>được </a:t>
            </a:r>
            <a:r>
              <a:rPr sz="1700" spc="180" dirty="0">
                <a:latin typeface="Times New Roman"/>
                <a:cs typeface="Times New Roman"/>
              </a:rPr>
              <a:t>các  </a:t>
            </a:r>
            <a:r>
              <a:rPr sz="1700" spc="290" dirty="0">
                <a:latin typeface="Times New Roman"/>
                <a:cs typeface="Times New Roman"/>
              </a:rPr>
              <a:t>m</a:t>
            </a:r>
            <a:r>
              <a:rPr sz="1700" spc="210" dirty="0">
                <a:latin typeface="Times New Roman"/>
                <a:cs typeface="Times New Roman"/>
              </a:rPr>
              <a:t>ô</a:t>
            </a:r>
            <a:r>
              <a:rPr sz="1700" dirty="0">
                <a:latin typeface="Times New Roman"/>
                <a:cs typeface="Times New Roman"/>
              </a:rPr>
              <a:t>	</a:t>
            </a:r>
            <a:r>
              <a:rPr sz="1700" spc="185" dirty="0">
                <a:latin typeface="Times New Roman"/>
                <a:cs typeface="Times New Roman"/>
              </a:rPr>
              <a:t>hìn</a:t>
            </a:r>
            <a:r>
              <a:rPr sz="1700" spc="210" dirty="0">
                <a:latin typeface="Times New Roman"/>
                <a:cs typeface="Times New Roman"/>
              </a:rPr>
              <a:t>h</a:t>
            </a:r>
            <a:r>
              <a:rPr sz="1700" dirty="0">
                <a:latin typeface="Times New Roman"/>
                <a:cs typeface="Times New Roman"/>
              </a:rPr>
              <a:t>	</a:t>
            </a:r>
            <a:r>
              <a:rPr sz="1700" spc="120" dirty="0">
                <a:latin typeface="Times New Roman"/>
                <a:cs typeface="Times New Roman"/>
              </a:rPr>
              <a:t>t</a:t>
            </a:r>
            <a:r>
              <a:rPr sz="1700" spc="200" dirty="0">
                <a:latin typeface="Times New Roman"/>
                <a:cs typeface="Times New Roman"/>
              </a:rPr>
              <a:t>oán</a:t>
            </a:r>
            <a:r>
              <a:rPr sz="1700" dirty="0">
                <a:latin typeface="Times New Roman"/>
                <a:cs typeface="Times New Roman"/>
              </a:rPr>
              <a:t>	</a:t>
            </a:r>
            <a:r>
              <a:rPr sz="1700" spc="240" dirty="0">
                <a:latin typeface="Times New Roman"/>
                <a:cs typeface="Times New Roman"/>
              </a:rPr>
              <a:t>h</a:t>
            </a:r>
            <a:r>
              <a:rPr sz="1700" spc="200" dirty="0">
                <a:latin typeface="Times New Roman"/>
                <a:cs typeface="Times New Roman"/>
              </a:rPr>
              <a:t>ọ</a:t>
            </a:r>
            <a:r>
              <a:rPr sz="1700" spc="190" dirty="0">
                <a:latin typeface="Times New Roman"/>
                <a:cs typeface="Times New Roman"/>
              </a:rPr>
              <a:t>c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336298" y="3128013"/>
            <a:ext cx="2329180" cy="29019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700" spc="225" dirty="0">
                <a:latin typeface="Times New Roman"/>
                <a:cs typeface="Times New Roman"/>
              </a:rPr>
              <a:t>(gồm </a:t>
            </a:r>
            <a:r>
              <a:rPr sz="1700" spc="204" dirty="0">
                <a:latin typeface="Times New Roman"/>
                <a:cs typeface="Times New Roman"/>
              </a:rPr>
              <a:t>công </a:t>
            </a:r>
            <a:r>
              <a:rPr sz="1700" spc="190" dirty="0">
                <a:latin typeface="Times New Roman"/>
                <a:cs typeface="Times New Roman"/>
              </a:rPr>
              <a:t>thức</a:t>
            </a:r>
            <a:r>
              <a:rPr sz="1700" spc="305" dirty="0">
                <a:latin typeface="Times New Roman"/>
                <a:cs typeface="Times New Roman"/>
              </a:rPr>
              <a:t> </a:t>
            </a:r>
            <a:r>
              <a:rPr sz="1700" spc="175" dirty="0">
                <a:latin typeface="Times New Roman"/>
                <a:cs typeface="Times New Roman"/>
              </a:rPr>
              <a:t>toán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336298" y="3392768"/>
            <a:ext cx="977265" cy="6064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12100"/>
              </a:lnSpc>
              <a:spcBef>
                <a:spcPts val="90"/>
              </a:spcBef>
              <a:tabLst>
                <a:tab pos="715010" algn="l"/>
              </a:tabLst>
            </a:pPr>
            <a:r>
              <a:rPr sz="1700" spc="215" dirty="0">
                <a:latin typeface="Times New Roman"/>
                <a:cs typeface="Times New Roman"/>
              </a:rPr>
              <a:t>h</a:t>
            </a:r>
            <a:r>
              <a:rPr sz="1700" spc="200" dirty="0">
                <a:latin typeface="Times New Roman"/>
                <a:cs typeface="Times New Roman"/>
              </a:rPr>
              <a:t>ọ</a:t>
            </a:r>
            <a:r>
              <a:rPr sz="1700" spc="145" dirty="0">
                <a:latin typeface="Times New Roman"/>
                <a:cs typeface="Times New Roman"/>
              </a:rPr>
              <a:t>c,</a:t>
            </a:r>
            <a:r>
              <a:rPr sz="1700" dirty="0">
                <a:latin typeface="Times New Roman"/>
                <a:cs typeface="Times New Roman"/>
              </a:rPr>
              <a:t>	</a:t>
            </a:r>
            <a:r>
              <a:rPr sz="1700" spc="170" dirty="0">
                <a:latin typeface="Times New Roman"/>
                <a:cs typeface="Times New Roman"/>
              </a:rPr>
              <a:t>s</a:t>
            </a:r>
            <a:r>
              <a:rPr sz="1700" spc="145" dirty="0">
                <a:latin typeface="Times New Roman"/>
                <a:cs typeface="Times New Roman"/>
              </a:rPr>
              <a:t>ơ  </a:t>
            </a:r>
            <a:r>
              <a:rPr sz="1700" spc="165" dirty="0">
                <a:latin typeface="Times New Roman"/>
                <a:cs typeface="Times New Roman"/>
              </a:rPr>
              <a:t>biểu,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336298" y="4001102"/>
            <a:ext cx="853440" cy="29019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700" spc="210" dirty="0">
                <a:latin typeface="Times New Roman"/>
                <a:cs typeface="Times New Roman"/>
              </a:rPr>
              <a:t>phương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352735" y="3392768"/>
            <a:ext cx="623570" cy="89852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indent="179705" algn="just">
              <a:lnSpc>
                <a:spcPct val="112500"/>
              </a:lnSpc>
              <a:spcBef>
                <a:spcPts val="85"/>
              </a:spcBef>
            </a:pPr>
            <a:r>
              <a:rPr sz="1700" spc="180" dirty="0">
                <a:latin typeface="Times New Roman"/>
                <a:cs typeface="Times New Roman"/>
              </a:rPr>
              <a:t>đồ,  </a:t>
            </a:r>
            <a:r>
              <a:rPr sz="1700" spc="185" dirty="0">
                <a:latin typeface="Times New Roman"/>
                <a:cs typeface="Times New Roman"/>
              </a:rPr>
              <a:t>hình  </a:t>
            </a:r>
            <a:r>
              <a:rPr sz="1700" spc="150" dirty="0">
                <a:latin typeface="Times New Roman"/>
                <a:cs typeface="Times New Roman"/>
              </a:rPr>
              <a:t>trình,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336298" y="4291974"/>
            <a:ext cx="2327275" cy="29019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614680" algn="l"/>
                <a:tab pos="1579245" algn="l"/>
                <a:tab pos="1972945" algn="l"/>
              </a:tabLst>
            </a:pPr>
            <a:r>
              <a:rPr sz="1700" spc="170" dirty="0">
                <a:latin typeface="Times New Roman"/>
                <a:cs typeface="Times New Roman"/>
              </a:rPr>
              <a:t>biể</a:t>
            </a:r>
            <a:r>
              <a:rPr sz="1700" spc="210" dirty="0">
                <a:latin typeface="Times New Roman"/>
                <a:cs typeface="Times New Roman"/>
              </a:rPr>
              <a:t>u</a:t>
            </a:r>
            <a:r>
              <a:rPr sz="1700" dirty="0">
                <a:latin typeface="Times New Roman"/>
                <a:cs typeface="Times New Roman"/>
              </a:rPr>
              <a:t>	</a:t>
            </a:r>
            <a:r>
              <a:rPr sz="1700" spc="215" dirty="0">
                <a:latin typeface="Times New Roman"/>
                <a:cs typeface="Times New Roman"/>
              </a:rPr>
              <a:t>d</a:t>
            </a:r>
            <a:r>
              <a:rPr sz="1700" spc="110" dirty="0">
                <a:latin typeface="Times New Roman"/>
                <a:cs typeface="Times New Roman"/>
              </a:rPr>
              <a:t>i</a:t>
            </a:r>
            <a:r>
              <a:rPr sz="1700" spc="190" dirty="0">
                <a:latin typeface="Times New Roman"/>
                <a:cs typeface="Times New Roman"/>
              </a:rPr>
              <a:t>ễ</a:t>
            </a:r>
            <a:r>
              <a:rPr sz="1700" spc="215" dirty="0">
                <a:latin typeface="Times New Roman"/>
                <a:cs typeface="Times New Roman"/>
              </a:rPr>
              <a:t>n</a:t>
            </a:r>
            <a:r>
              <a:rPr sz="1700" spc="105" dirty="0">
                <a:latin typeface="Times New Roman"/>
                <a:cs typeface="Times New Roman"/>
              </a:rPr>
              <a:t>,</a:t>
            </a:r>
            <a:r>
              <a:rPr sz="1700" spc="95" dirty="0">
                <a:latin typeface="Times New Roman"/>
                <a:cs typeface="Times New Roman"/>
              </a:rPr>
              <a:t>.</a:t>
            </a:r>
            <a:r>
              <a:rPr sz="1700" spc="105" dirty="0">
                <a:latin typeface="Times New Roman"/>
                <a:cs typeface="Times New Roman"/>
              </a:rPr>
              <a:t>.</a:t>
            </a:r>
            <a:r>
              <a:rPr sz="1700" spc="95" dirty="0">
                <a:latin typeface="Times New Roman"/>
                <a:cs typeface="Times New Roman"/>
              </a:rPr>
              <a:t>.</a:t>
            </a:r>
            <a:r>
              <a:rPr sz="1700" spc="140" dirty="0">
                <a:latin typeface="Times New Roman"/>
                <a:cs typeface="Times New Roman"/>
              </a:rPr>
              <a:t>)</a:t>
            </a:r>
            <a:r>
              <a:rPr sz="1700" dirty="0">
                <a:latin typeface="Times New Roman"/>
                <a:cs typeface="Times New Roman"/>
              </a:rPr>
              <a:t>	</a:t>
            </a:r>
            <a:r>
              <a:rPr sz="1700" spc="204" dirty="0">
                <a:latin typeface="Times New Roman"/>
                <a:cs typeface="Times New Roman"/>
              </a:rPr>
              <a:t>đ</a:t>
            </a:r>
            <a:r>
              <a:rPr sz="1700" spc="190" dirty="0">
                <a:latin typeface="Times New Roman"/>
                <a:cs typeface="Times New Roman"/>
              </a:rPr>
              <a:t>ể</a:t>
            </a:r>
            <a:r>
              <a:rPr sz="1700" dirty="0">
                <a:latin typeface="Times New Roman"/>
                <a:cs typeface="Times New Roman"/>
              </a:rPr>
              <a:t>	</a:t>
            </a:r>
            <a:r>
              <a:rPr sz="1700" spc="290" dirty="0">
                <a:latin typeface="Times New Roman"/>
                <a:cs typeface="Times New Roman"/>
              </a:rPr>
              <a:t>m</a:t>
            </a:r>
            <a:r>
              <a:rPr sz="1700" spc="210" dirty="0">
                <a:latin typeface="Times New Roman"/>
                <a:cs typeface="Times New Roman"/>
              </a:rPr>
              <a:t>ô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336298" y="4554797"/>
            <a:ext cx="2329815" cy="11912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2400"/>
              </a:lnSpc>
              <a:spcBef>
                <a:spcPts val="100"/>
              </a:spcBef>
            </a:pPr>
            <a:r>
              <a:rPr sz="1700" spc="155" dirty="0">
                <a:latin typeface="Times New Roman"/>
                <a:cs typeface="Times New Roman"/>
              </a:rPr>
              <a:t>tả </a:t>
            </a:r>
            <a:r>
              <a:rPr sz="1700" spc="160" dirty="0">
                <a:latin typeface="Times New Roman"/>
                <a:cs typeface="Times New Roman"/>
              </a:rPr>
              <a:t>tình </a:t>
            </a:r>
            <a:r>
              <a:rPr sz="1700" spc="210" dirty="0">
                <a:latin typeface="Times New Roman"/>
                <a:cs typeface="Times New Roman"/>
              </a:rPr>
              <a:t>huống </a:t>
            </a:r>
            <a:r>
              <a:rPr sz="1700" spc="180" dirty="0">
                <a:latin typeface="Times New Roman"/>
                <a:cs typeface="Times New Roman"/>
              </a:rPr>
              <a:t>xuất  hiện </a:t>
            </a:r>
            <a:r>
              <a:rPr sz="1700" spc="175" dirty="0">
                <a:latin typeface="Times New Roman"/>
                <a:cs typeface="Times New Roman"/>
              </a:rPr>
              <a:t>trong </a:t>
            </a:r>
            <a:r>
              <a:rPr sz="1700" spc="215" dirty="0">
                <a:latin typeface="Times New Roman"/>
                <a:cs typeface="Times New Roman"/>
              </a:rPr>
              <a:t>một </a:t>
            </a:r>
            <a:r>
              <a:rPr sz="1700" spc="185" dirty="0">
                <a:latin typeface="Times New Roman"/>
                <a:cs typeface="Times New Roman"/>
              </a:rPr>
              <a:t>số</a:t>
            </a:r>
            <a:r>
              <a:rPr sz="1700" spc="-125" dirty="0">
                <a:latin typeface="Times New Roman"/>
                <a:cs typeface="Times New Roman"/>
              </a:rPr>
              <a:t> </a:t>
            </a:r>
            <a:r>
              <a:rPr sz="1700" spc="165" dirty="0">
                <a:latin typeface="Times New Roman"/>
                <a:cs typeface="Times New Roman"/>
              </a:rPr>
              <a:t>bài  </a:t>
            </a:r>
            <a:r>
              <a:rPr sz="1700" spc="180" dirty="0">
                <a:latin typeface="Times New Roman"/>
                <a:cs typeface="Times New Roman"/>
              </a:rPr>
              <a:t>toán </a:t>
            </a:r>
            <a:r>
              <a:rPr sz="1700" spc="190" dirty="0">
                <a:latin typeface="Times New Roman"/>
                <a:cs typeface="Times New Roman"/>
              </a:rPr>
              <a:t>thực </a:t>
            </a:r>
            <a:r>
              <a:rPr sz="1700" spc="160" dirty="0">
                <a:latin typeface="Times New Roman"/>
                <a:cs typeface="Times New Roman"/>
              </a:rPr>
              <a:t>tiễn </a:t>
            </a:r>
            <a:r>
              <a:rPr sz="1700" spc="204" dirty="0">
                <a:latin typeface="Times New Roman"/>
                <a:cs typeface="Times New Roman"/>
              </a:rPr>
              <a:t>không  quá phức</a:t>
            </a:r>
            <a:r>
              <a:rPr sz="1700" spc="-15" dirty="0">
                <a:latin typeface="Times New Roman"/>
                <a:cs typeface="Times New Roman"/>
              </a:rPr>
              <a:t> </a:t>
            </a:r>
            <a:r>
              <a:rPr sz="1700" spc="155" dirty="0">
                <a:latin typeface="Times New Roman"/>
                <a:cs typeface="Times New Roman"/>
              </a:rPr>
              <a:t>tạp.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8847078" y="2517479"/>
            <a:ext cx="2333625" cy="61023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12799"/>
              </a:lnSpc>
              <a:spcBef>
                <a:spcPts val="90"/>
              </a:spcBef>
              <a:tabLst>
                <a:tab pos="626745" algn="l"/>
                <a:tab pos="1221740" algn="l"/>
                <a:tab pos="1748155" algn="l"/>
              </a:tabLst>
            </a:pPr>
            <a:r>
              <a:rPr sz="1700" spc="210" dirty="0">
                <a:latin typeface="Times New Roman"/>
                <a:cs typeface="Times New Roman"/>
              </a:rPr>
              <a:t>– </a:t>
            </a:r>
            <a:r>
              <a:rPr sz="1700" spc="175" dirty="0">
                <a:latin typeface="Times New Roman"/>
                <a:cs typeface="Times New Roman"/>
              </a:rPr>
              <a:t>Thiết </a:t>
            </a:r>
            <a:r>
              <a:rPr sz="1700" spc="170" dirty="0">
                <a:latin typeface="Times New Roman"/>
                <a:cs typeface="Times New Roman"/>
              </a:rPr>
              <a:t>lập được </a:t>
            </a:r>
            <a:r>
              <a:rPr sz="1700" spc="250" dirty="0">
                <a:latin typeface="Times New Roman"/>
                <a:cs typeface="Times New Roman"/>
              </a:rPr>
              <a:t>mô  </a:t>
            </a:r>
            <a:r>
              <a:rPr sz="1700" spc="215" dirty="0">
                <a:latin typeface="Times New Roman"/>
                <a:cs typeface="Times New Roman"/>
              </a:rPr>
              <a:t>h</a:t>
            </a:r>
            <a:r>
              <a:rPr sz="1700" spc="155" dirty="0">
                <a:latin typeface="Times New Roman"/>
                <a:cs typeface="Times New Roman"/>
              </a:rPr>
              <a:t>ìn</a:t>
            </a:r>
            <a:r>
              <a:rPr sz="1700" spc="210" dirty="0">
                <a:latin typeface="Times New Roman"/>
                <a:cs typeface="Times New Roman"/>
              </a:rPr>
              <a:t>h</a:t>
            </a:r>
            <a:r>
              <a:rPr sz="1700" dirty="0">
                <a:latin typeface="Times New Roman"/>
                <a:cs typeface="Times New Roman"/>
              </a:rPr>
              <a:t>	</a:t>
            </a:r>
            <a:r>
              <a:rPr sz="1700" spc="105" dirty="0">
                <a:latin typeface="Times New Roman"/>
                <a:cs typeface="Times New Roman"/>
              </a:rPr>
              <a:t>t</a:t>
            </a:r>
            <a:r>
              <a:rPr sz="1700" spc="215" dirty="0">
                <a:latin typeface="Times New Roman"/>
                <a:cs typeface="Times New Roman"/>
              </a:rPr>
              <a:t>o</a:t>
            </a:r>
            <a:r>
              <a:rPr sz="1700" spc="170" dirty="0">
                <a:latin typeface="Times New Roman"/>
                <a:cs typeface="Times New Roman"/>
              </a:rPr>
              <a:t>á</a:t>
            </a:r>
            <a:r>
              <a:rPr sz="1700" spc="210" dirty="0">
                <a:latin typeface="Times New Roman"/>
                <a:cs typeface="Times New Roman"/>
              </a:rPr>
              <a:t>n</a:t>
            </a:r>
            <a:r>
              <a:rPr sz="1700" dirty="0">
                <a:latin typeface="Times New Roman"/>
                <a:cs typeface="Times New Roman"/>
              </a:rPr>
              <a:t>	</a:t>
            </a:r>
            <a:r>
              <a:rPr sz="1700" spc="229" dirty="0">
                <a:latin typeface="Times New Roman"/>
                <a:cs typeface="Times New Roman"/>
              </a:rPr>
              <a:t>h</a:t>
            </a:r>
            <a:r>
              <a:rPr sz="1700" spc="200" dirty="0">
                <a:latin typeface="Times New Roman"/>
                <a:cs typeface="Times New Roman"/>
              </a:rPr>
              <a:t>ọ</a:t>
            </a:r>
            <a:r>
              <a:rPr sz="1700" spc="190" dirty="0">
                <a:latin typeface="Times New Roman"/>
                <a:cs typeface="Times New Roman"/>
              </a:rPr>
              <a:t>c</a:t>
            </a:r>
            <a:r>
              <a:rPr sz="1700" dirty="0">
                <a:latin typeface="Times New Roman"/>
                <a:cs typeface="Times New Roman"/>
              </a:rPr>
              <a:t>	</a:t>
            </a:r>
            <a:r>
              <a:rPr sz="1700" spc="120" dirty="0">
                <a:latin typeface="Times New Roman"/>
                <a:cs typeface="Times New Roman"/>
              </a:rPr>
              <a:t>(</a:t>
            </a:r>
            <a:r>
              <a:rPr sz="1700" spc="225" dirty="0">
                <a:latin typeface="Times New Roman"/>
                <a:cs typeface="Times New Roman"/>
              </a:rPr>
              <a:t>g</a:t>
            </a:r>
            <a:r>
              <a:rPr sz="1700" spc="215" dirty="0">
                <a:latin typeface="Times New Roman"/>
                <a:cs typeface="Times New Roman"/>
              </a:rPr>
              <a:t>ồ</a:t>
            </a:r>
            <a:r>
              <a:rPr sz="1700" spc="330" dirty="0">
                <a:latin typeface="Times New Roman"/>
                <a:cs typeface="Times New Roman"/>
              </a:rPr>
              <a:t>m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8116385" y="3102367"/>
            <a:ext cx="3062605" cy="177038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indent="730250" algn="r">
              <a:lnSpc>
                <a:spcPct val="112300"/>
              </a:lnSpc>
              <a:spcBef>
                <a:spcPts val="85"/>
              </a:spcBef>
              <a:tabLst>
                <a:tab pos="476884" algn="l"/>
                <a:tab pos="543560" algn="l"/>
                <a:tab pos="701675" algn="l"/>
                <a:tab pos="742950" algn="l"/>
                <a:tab pos="818515" algn="l"/>
                <a:tab pos="1470025" algn="l"/>
                <a:tab pos="1522730" algn="l"/>
                <a:tab pos="2076450" algn="l"/>
                <a:tab pos="2218055" algn="l"/>
              </a:tabLst>
            </a:pPr>
            <a:r>
              <a:rPr sz="1700" spc="190" dirty="0">
                <a:latin typeface="Times New Roman"/>
                <a:cs typeface="Times New Roman"/>
              </a:rPr>
              <a:t>c</a:t>
            </a:r>
            <a:r>
              <a:rPr sz="1700" spc="200" dirty="0">
                <a:latin typeface="Times New Roman"/>
                <a:cs typeface="Times New Roman"/>
              </a:rPr>
              <a:t>ô</a:t>
            </a:r>
            <a:r>
              <a:rPr sz="1700" spc="215" dirty="0">
                <a:latin typeface="Times New Roman"/>
                <a:cs typeface="Times New Roman"/>
              </a:rPr>
              <a:t>n</a:t>
            </a:r>
            <a:r>
              <a:rPr sz="1700" spc="210" dirty="0">
                <a:latin typeface="Times New Roman"/>
                <a:cs typeface="Times New Roman"/>
              </a:rPr>
              <a:t>g</a:t>
            </a:r>
            <a:r>
              <a:rPr sz="1700" dirty="0">
                <a:latin typeface="Times New Roman"/>
                <a:cs typeface="Times New Roman"/>
              </a:rPr>
              <a:t>	</a:t>
            </a:r>
            <a:r>
              <a:rPr sz="1700" spc="120" dirty="0">
                <a:latin typeface="Times New Roman"/>
                <a:cs typeface="Times New Roman"/>
              </a:rPr>
              <a:t>t</a:t>
            </a:r>
            <a:r>
              <a:rPr sz="1700" spc="229" dirty="0">
                <a:latin typeface="Times New Roman"/>
                <a:cs typeface="Times New Roman"/>
              </a:rPr>
              <a:t>h</a:t>
            </a:r>
            <a:r>
              <a:rPr sz="1700" spc="220" dirty="0">
                <a:latin typeface="Times New Roman"/>
                <a:cs typeface="Times New Roman"/>
              </a:rPr>
              <a:t>ứ</a:t>
            </a:r>
            <a:r>
              <a:rPr sz="1700" spc="145" dirty="0">
                <a:latin typeface="Times New Roman"/>
                <a:cs typeface="Times New Roman"/>
              </a:rPr>
              <a:t>c,</a:t>
            </a:r>
            <a:r>
              <a:rPr sz="1700" dirty="0">
                <a:latin typeface="Times New Roman"/>
                <a:cs typeface="Times New Roman"/>
              </a:rPr>
              <a:t>		</a:t>
            </a:r>
            <a:r>
              <a:rPr sz="1700" spc="215" dirty="0">
                <a:latin typeface="Times New Roman"/>
                <a:cs typeface="Times New Roman"/>
              </a:rPr>
              <a:t>ph</a:t>
            </a:r>
            <a:r>
              <a:rPr sz="1700" spc="220" dirty="0">
                <a:latin typeface="Times New Roman"/>
                <a:cs typeface="Times New Roman"/>
              </a:rPr>
              <a:t>ư</a:t>
            </a:r>
            <a:r>
              <a:rPr sz="1700" spc="204" dirty="0">
                <a:latin typeface="Times New Roman"/>
                <a:cs typeface="Times New Roman"/>
              </a:rPr>
              <a:t>ơ</a:t>
            </a:r>
            <a:r>
              <a:rPr sz="1700" spc="200" dirty="0">
                <a:latin typeface="Times New Roman"/>
                <a:cs typeface="Times New Roman"/>
              </a:rPr>
              <a:t>n</a:t>
            </a:r>
            <a:r>
              <a:rPr sz="1700" spc="140" dirty="0">
                <a:latin typeface="Times New Roman"/>
                <a:cs typeface="Times New Roman"/>
              </a:rPr>
              <a:t>g  </a:t>
            </a:r>
            <a:r>
              <a:rPr sz="1700" spc="200" dirty="0">
                <a:latin typeface="Times New Roman"/>
                <a:cs typeface="Times New Roman"/>
              </a:rPr>
              <a:t>bảng			</a:t>
            </a:r>
            <a:r>
              <a:rPr sz="1700" spc="150" dirty="0">
                <a:latin typeface="Times New Roman"/>
                <a:cs typeface="Times New Roman"/>
              </a:rPr>
              <a:t>trình, </a:t>
            </a:r>
            <a:r>
              <a:rPr sz="1700" spc="190" dirty="0">
                <a:latin typeface="Times New Roman"/>
                <a:cs typeface="Times New Roman"/>
              </a:rPr>
              <a:t>sơ </a:t>
            </a:r>
            <a:r>
              <a:rPr sz="1700" spc="180" dirty="0">
                <a:latin typeface="Times New Roman"/>
                <a:cs typeface="Times New Roman"/>
              </a:rPr>
              <a:t>đồ,</a:t>
            </a:r>
            <a:r>
              <a:rPr sz="1700" spc="310" dirty="0">
                <a:latin typeface="Times New Roman"/>
                <a:cs typeface="Times New Roman"/>
              </a:rPr>
              <a:t> </a:t>
            </a:r>
            <a:r>
              <a:rPr sz="1700" spc="185" dirty="0">
                <a:latin typeface="Times New Roman"/>
                <a:cs typeface="Times New Roman"/>
              </a:rPr>
              <a:t>hình</a:t>
            </a:r>
            <a:r>
              <a:rPr sz="1700" spc="220" dirty="0">
                <a:latin typeface="Times New Roman"/>
                <a:cs typeface="Times New Roman"/>
              </a:rPr>
              <a:t> </a:t>
            </a:r>
            <a:r>
              <a:rPr sz="1700" spc="175" dirty="0">
                <a:latin typeface="Times New Roman"/>
                <a:cs typeface="Times New Roman"/>
              </a:rPr>
              <a:t>vẽ, </a:t>
            </a:r>
            <a:r>
              <a:rPr sz="1700" spc="105" dirty="0">
                <a:latin typeface="Times New Roman"/>
                <a:cs typeface="Times New Roman"/>
              </a:rPr>
              <a:t> </a:t>
            </a:r>
            <a:r>
              <a:rPr sz="1700" spc="175" dirty="0">
                <a:latin typeface="Times New Roman"/>
                <a:cs typeface="Times New Roman"/>
              </a:rPr>
              <a:t>vẽ,		</a:t>
            </a:r>
            <a:r>
              <a:rPr sz="1700" spc="204" dirty="0">
                <a:latin typeface="Times New Roman"/>
                <a:cs typeface="Times New Roman"/>
              </a:rPr>
              <a:t>bảng </a:t>
            </a:r>
            <a:r>
              <a:rPr sz="1700" spc="170" dirty="0">
                <a:latin typeface="Times New Roman"/>
                <a:cs typeface="Times New Roman"/>
              </a:rPr>
              <a:t>biểu,</a:t>
            </a:r>
            <a:r>
              <a:rPr sz="1700" spc="-25" dirty="0">
                <a:latin typeface="Times New Roman"/>
                <a:cs typeface="Times New Roman"/>
              </a:rPr>
              <a:t> </a:t>
            </a:r>
            <a:r>
              <a:rPr sz="1700" spc="215" dirty="0">
                <a:latin typeface="Times New Roman"/>
                <a:cs typeface="Times New Roman"/>
              </a:rPr>
              <a:t>đồ</a:t>
            </a:r>
            <a:r>
              <a:rPr sz="1700" spc="409" dirty="0">
                <a:latin typeface="Times New Roman"/>
                <a:cs typeface="Times New Roman"/>
              </a:rPr>
              <a:t> </a:t>
            </a:r>
            <a:r>
              <a:rPr sz="1700" spc="125" dirty="0">
                <a:latin typeface="Times New Roman"/>
                <a:cs typeface="Times New Roman"/>
              </a:rPr>
              <a:t>thị,...) </a:t>
            </a:r>
            <a:r>
              <a:rPr sz="1700" spc="105" dirty="0">
                <a:latin typeface="Times New Roman"/>
                <a:cs typeface="Times New Roman"/>
              </a:rPr>
              <a:t> </a:t>
            </a:r>
            <a:r>
              <a:rPr sz="1700" spc="185" dirty="0">
                <a:latin typeface="Times New Roman"/>
                <a:cs typeface="Times New Roman"/>
              </a:rPr>
              <a:t>hình		</a:t>
            </a:r>
            <a:r>
              <a:rPr sz="1700" spc="204" dirty="0">
                <a:latin typeface="Times New Roman"/>
                <a:cs typeface="Times New Roman"/>
              </a:rPr>
              <a:t>để </a:t>
            </a:r>
            <a:r>
              <a:rPr sz="1700" spc="250" dirty="0">
                <a:latin typeface="Times New Roman"/>
                <a:cs typeface="Times New Roman"/>
              </a:rPr>
              <a:t>mô </a:t>
            </a:r>
            <a:r>
              <a:rPr sz="1700" spc="160" dirty="0">
                <a:latin typeface="Times New Roman"/>
                <a:cs typeface="Times New Roman"/>
              </a:rPr>
              <a:t>tả</a:t>
            </a:r>
            <a:r>
              <a:rPr sz="1700" spc="690" dirty="0">
                <a:latin typeface="Times New Roman"/>
                <a:cs typeface="Times New Roman"/>
              </a:rPr>
              <a:t> </a:t>
            </a:r>
            <a:r>
              <a:rPr sz="1700" spc="160" dirty="0">
                <a:latin typeface="Times New Roman"/>
                <a:cs typeface="Times New Roman"/>
              </a:rPr>
              <a:t>tình</a:t>
            </a:r>
            <a:r>
              <a:rPr sz="1700" spc="370" dirty="0">
                <a:latin typeface="Times New Roman"/>
                <a:cs typeface="Times New Roman"/>
              </a:rPr>
              <a:t> </a:t>
            </a:r>
            <a:r>
              <a:rPr sz="1700" spc="204" dirty="0">
                <a:latin typeface="Times New Roman"/>
                <a:cs typeface="Times New Roman"/>
              </a:rPr>
              <a:t>huống </a:t>
            </a:r>
            <a:r>
              <a:rPr sz="1700" spc="95" dirty="0">
                <a:latin typeface="Times New Roman"/>
                <a:cs typeface="Times New Roman"/>
              </a:rPr>
              <a:t> </a:t>
            </a:r>
            <a:r>
              <a:rPr sz="1700" spc="215" dirty="0">
                <a:latin typeface="Times New Roman"/>
                <a:cs typeface="Times New Roman"/>
              </a:rPr>
              <a:t>đ</a:t>
            </a:r>
            <a:r>
              <a:rPr sz="1700" spc="155" dirty="0">
                <a:latin typeface="Times New Roman"/>
                <a:cs typeface="Times New Roman"/>
              </a:rPr>
              <a:t>ặt</a:t>
            </a:r>
            <a:r>
              <a:rPr sz="1700" dirty="0">
                <a:latin typeface="Times New Roman"/>
                <a:cs typeface="Times New Roman"/>
              </a:rPr>
              <a:t>	</a:t>
            </a:r>
            <a:r>
              <a:rPr sz="1700" spc="165" dirty="0">
                <a:latin typeface="Times New Roman"/>
                <a:cs typeface="Times New Roman"/>
              </a:rPr>
              <a:t>ra</a:t>
            </a:r>
            <a:r>
              <a:rPr sz="1700" dirty="0">
                <a:latin typeface="Times New Roman"/>
                <a:cs typeface="Times New Roman"/>
              </a:rPr>
              <a:t>			</a:t>
            </a:r>
            <a:r>
              <a:rPr sz="1700" spc="120" dirty="0">
                <a:latin typeface="Times New Roman"/>
                <a:cs typeface="Times New Roman"/>
              </a:rPr>
              <a:t>t</a:t>
            </a:r>
            <a:r>
              <a:rPr sz="1700" spc="140" dirty="0">
                <a:latin typeface="Times New Roman"/>
                <a:cs typeface="Times New Roman"/>
              </a:rPr>
              <a:t>r</a:t>
            </a:r>
            <a:r>
              <a:rPr sz="1700" spc="200" dirty="0">
                <a:latin typeface="Times New Roman"/>
                <a:cs typeface="Times New Roman"/>
              </a:rPr>
              <a:t>on</a:t>
            </a:r>
            <a:r>
              <a:rPr sz="1700" spc="210" dirty="0">
                <a:latin typeface="Times New Roman"/>
                <a:cs typeface="Times New Roman"/>
              </a:rPr>
              <a:t>g</a:t>
            </a:r>
            <a:r>
              <a:rPr sz="1700" dirty="0">
                <a:latin typeface="Times New Roman"/>
                <a:cs typeface="Times New Roman"/>
              </a:rPr>
              <a:t>		</a:t>
            </a:r>
            <a:r>
              <a:rPr sz="1700" spc="305" dirty="0">
                <a:latin typeface="Times New Roman"/>
                <a:cs typeface="Times New Roman"/>
              </a:rPr>
              <a:t>m</a:t>
            </a:r>
            <a:r>
              <a:rPr sz="1700" spc="215" dirty="0">
                <a:latin typeface="Times New Roman"/>
                <a:cs typeface="Times New Roman"/>
              </a:rPr>
              <a:t>ộ</a:t>
            </a:r>
            <a:r>
              <a:rPr sz="1700" spc="114" dirty="0">
                <a:latin typeface="Times New Roman"/>
                <a:cs typeface="Times New Roman"/>
              </a:rPr>
              <a:t>t</a:t>
            </a:r>
            <a:r>
              <a:rPr sz="1700" dirty="0">
                <a:latin typeface="Times New Roman"/>
                <a:cs typeface="Times New Roman"/>
              </a:rPr>
              <a:t>	</a:t>
            </a:r>
            <a:r>
              <a:rPr sz="1700" spc="160" dirty="0">
                <a:latin typeface="Times New Roman"/>
                <a:cs typeface="Times New Roman"/>
              </a:rPr>
              <a:t>s</a:t>
            </a:r>
            <a:r>
              <a:rPr sz="1700" spc="210" dirty="0">
                <a:latin typeface="Times New Roman"/>
                <a:cs typeface="Times New Roman"/>
              </a:rPr>
              <a:t>ố</a:t>
            </a:r>
            <a:endParaRPr sz="1700">
              <a:latin typeface="Times New Roman"/>
              <a:cs typeface="Times New Roman"/>
            </a:endParaRPr>
          </a:p>
          <a:p>
            <a:pPr marL="742950">
              <a:lnSpc>
                <a:spcPct val="100000"/>
              </a:lnSpc>
              <a:spcBef>
                <a:spcPts val="250"/>
              </a:spcBef>
            </a:pPr>
            <a:r>
              <a:rPr sz="1700" spc="175" dirty="0">
                <a:latin typeface="Times New Roman"/>
                <a:cs typeface="Times New Roman"/>
              </a:rPr>
              <a:t>bài </a:t>
            </a:r>
            <a:r>
              <a:rPr sz="1700" spc="180" dirty="0">
                <a:latin typeface="Times New Roman"/>
                <a:cs typeface="Times New Roman"/>
              </a:rPr>
              <a:t>toán </a:t>
            </a:r>
            <a:r>
              <a:rPr sz="1700" spc="190" dirty="0">
                <a:latin typeface="Times New Roman"/>
                <a:cs typeface="Times New Roman"/>
              </a:rPr>
              <a:t>thực</a:t>
            </a:r>
            <a:r>
              <a:rPr sz="1700" spc="-110" dirty="0">
                <a:latin typeface="Times New Roman"/>
                <a:cs typeface="Times New Roman"/>
              </a:rPr>
              <a:t> </a:t>
            </a:r>
            <a:r>
              <a:rPr sz="1700" spc="150" dirty="0">
                <a:latin typeface="Times New Roman"/>
                <a:cs typeface="Times New Roman"/>
              </a:rPr>
              <a:t>tiễn.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088187" y="2531326"/>
            <a:ext cx="0" cy="3295650"/>
          </a:xfrm>
          <a:custGeom>
            <a:avLst/>
            <a:gdLst/>
            <a:ahLst/>
            <a:cxnLst/>
            <a:rect l="l" t="t" r="r" b="b"/>
            <a:pathLst>
              <a:path h="3295650">
                <a:moveTo>
                  <a:pt x="0" y="0"/>
                </a:moveTo>
                <a:lnTo>
                  <a:pt x="0" y="3295454"/>
                </a:lnTo>
              </a:path>
            </a:pathLst>
          </a:custGeom>
          <a:ln w="924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731306" y="2531326"/>
            <a:ext cx="0" cy="3295650"/>
          </a:xfrm>
          <a:custGeom>
            <a:avLst/>
            <a:gdLst/>
            <a:ahLst/>
            <a:cxnLst/>
            <a:rect l="l" t="t" r="r" b="b"/>
            <a:pathLst>
              <a:path h="3295650">
                <a:moveTo>
                  <a:pt x="0" y="0"/>
                </a:moveTo>
                <a:lnTo>
                  <a:pt x="0" y="3295454"/>
                </a:lnTo>
              </a:path>
            </a:pathLst>
          </a:custGeom>
          <a:ln w="924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6242086" y="2531326"/>
            <a:ext cx="0" cy="3295650"/>
          </a:xfrm>
          <a:custGeom>
            <a:avLst/>
            <a:gdLst/>
            <a:ahLst/>
            <a:cxnLst/>
            <a:rect l="l" t="t" r="r" b="b"/>
            <a:pathLst>
              <a:path h="3295650">
                <a:moveTo>
                  <a:pt x="0" y="0"/>
                </a:moveTo>
                <a:lnTo>
                  <a:pt x="0" y="3295454"/>
                </a:lnTo>
              </a:path>
            </a:pathLst>
          </a:custGeom>
          <a:ln w="924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8753444" y="2531326"/>
            <a:ext cx="0" cy="3295650"/>
          </a:xfrm>
          <a:custGeom>
            <a:avLst/>
            <a:gdLst/>
            <a:ahLst/>
            <a:cxnLst/>
            <a:rect l="l" t="t" r="r" b="b"/>
            <a:pathLst>
              <a:path h="3295650">
                <a:moveTo>
                  <a:pt x="0" y="0"/>
                </a:moveTo>
                <a:lnTo>
                  <a:pt x="0" y="3295454"/>
                </a:lnTo>
              </a:path>
            </a:pathLst>
          </a:custGeom>
          <a:ln w="924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14756"/>
            <a:ext cx="1592580" cy="508000"/>
          </a:xfrm>
          <a:custGeom>
            <a:avLst/>
            <a:gdLst/>
            <a:ahLst/>
            <a:cxnLst/>
            <a:rect l="l" t="t" r="r" b="b"/>
            <a:pathLst>
              <a:path w="1592580" h="508000">
                <a:moveTo>
                  <a:pt x="0" y="0"/>
                </a:moveTo>
                <a:lnTo>
                  <a:pt x="0" y="503948"/>
                </a:lnTo>
                <a:lnTo>
                  <a:pt x="1245844" y="507491"/>
                </a:lnTo>
                <a:lnTo>
                  <a:pt x="1346200" y="507491"/>
                </a:lnTo>
                <a:lnTo>
                  <a:pt x="1350899" y="502665"/>
                </a:lnTo>
                <a:lnTo>
                  <a:pt x="1352423" y="501141"/>
                </a:lnTo>
                <a:lnTo>
                  <a:pt x="1354328" y="499617"/>
                </a:lnTo>
                <a:lnTo>
                  <a:pt x="1355852" y="497966"/>
                </a:lnTo>
                <a:lnTo>
                  <a:pt x="1584960" y="268858"/>
                </a:lnTo>
                <a:lnTo>
                  <a:pt x="1590246" y="261714"/>
                </a:lnTo>
                <a:lnTo>
                  <a:pt x="1592008" y="254571"/>
                </a:lnTo>
                <a:lnTo>
                  <a:pt x="1590246" y="247427"/>
                </a:lnTo>
                <a:lnTo>
                  <a:pt x="1584960" y="240283"/>
                </a:lnTo>
                <a:lnTo>
                  <a:pt x="1355852" y="11302"/>
                </a:lnTo>
                <a:lnTo>
                  <a:pt x="1350899" y="11302"/>
                </a:lnTo>
                <a:lnTo>
                  <a:pt x="1350899" y="6476"/>
                </a:lnTo>
                <a:lnTo>
                  <a:pt x="1346200" y="6476"/>
                </a:lnTo>
                <a:lnTo>
                  <a:pt x="1341374" y="1777"/>
                </a:lnTo>
                <a:lnTo>
                  <a:pt x="1245844" y="1777"/>
                </a:lnTo>
                <a:lnTo>
                  <a:pt x="0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577840" y="1805939"/>
            <a:ext cx="5269992" cy="44317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680970" y="6244377"/>
            <a:ext cx="1002030" cy="144145"/>
          </a:xfrm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"/>
              </a:spcBef>
            </a:pPr>
            <a:r>
              <a:rPr sz="900" spc="-150" dirty="0">
                <a:solidFill>
                  <a:srgbClr val="888888"/>
                </a:solidFill>
                <a:latin typeface="Verdana"/>
                <a:cs typeface="Verdana"/>
              </a:rPr>
              <a:t>LTT </a:t>
            </a:r>
            <a:r>
              <a:rPr sz="900" spc="-50" dirty="0">
                <a:solidFill>
                  <a:srgbClr val="888888"/>
                </a:solidFill>
                <a:latin typeface="Verdana"/>
                <a:cs typeface="Verdana"/>
              </a:rPr>
              <a:t>H</a:t>
            </a:r>
            <a:r>
              <a:rPr sz="900" spc="-50" dirty="0">
                <a:solidFill>
                  <a:srgbClr val="888888"/>
                </a:solidFill>
                <a:latin typeface="Arial"/>
                <a:cs typeface="Arial"/>
              </a:rPr>
              <a:t>ươ</a:t>
            </a:r>
            <a:r>
              <a:rPr sz="900" spc="-50" dirty="0">
                <a:solidFill>
                  <a:srgbClr val="888888"/>
                </a:solidFill>
                <a:latin typeface="Verdana"/>
                <a:cs typeface="Verdana"/>
              </a:rPr>
              <a:t>ng, </a:t>
            </a:r>
            <a:r>
              <a:rPr sz="900" spc="-100" dirty="0">
                <a:solidFill>
                  <a:srgbClr val="888888"/>
                </a:solidFill>
                <a:latin typeface="Verdana"/>
                <a:cs typeface="Verdana"/>
              </a:rPr>
              <a:t>TN</a:t>
            </a:r>
            <a:r>
              <a:rPr sz="900" spc="-190" dirty="0">
                <a:solidFill>
                  <a:srgbClr val="888888"/>
                </a:solidFill>
                <a:latin typeface="Verdana"/>
                <a:cs typeface="Verdana"/>
              </a:rPr>
              <a:t> </a:t>
            </a:r>
            <a:r>
              <a:rPr sz="900" spc="-25" dirty="0">
                <a:solidFill>
                  <a:srgbClr val="888888"/>
                </a:solidFill>
                <a:latin typeface="Verdana"/>
                <a:cs typeface="Verdana"/>
              </a:rPr>
              <a:t>Bích</a:t>
            </a:r>
            <a:endParaRPr sz="900">
              <a:latin typeface="Verdana"/>
              <a:cs typeface="Verdan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94359" y="1092708"/>
            <a:ext cx="1107186" cy="113004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591055" y="245376"/>
            <a:ext cx="9977628" cy="116737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754123" y="286511"/>
            <a:ext cx="9732264" cy="120243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1635251" y="263652"/>
            <a:ext cx="9893935" cy="1083945"/>
          </a:xfrm>
          <a:prstGeom prst="rect">
            <a:avLst/>
          </a:prstGeom>
          <a:solidFill>
            <a:srgbClr val="073A22"/>
          </a:solidFill>
          <a:ln w="9144">
            <a:solidFill>
              <a:srgbClr val="FFFB00"/>
            </a:solidFill>
          </a:ln>
        </p:spPr>
        <p:txBody>
          <a:bodyPr vert="horz" wrap="square" lIns="0" tIns="48895" rIns="0" bIns="0" rtlCol="0">
            <a:spAutoFit/>
          </a:bodyPr>
          <a:lstStyle/>
          <a:p>
            <a:pPr marL="4518660" marR="334010" indent="-4176395">
              <a:lnSpc>
                <a:spcPct val="119200"/>
              </a:lnSpc>
              <a:spcBef>
                <a:spcPts val="385"/>
              </a:spcBef>
              <a:tabLst>
                <a:tab pos="8839200" algn="l"/>
              </a:tabLst>
            </a:pPr>
            <a:r>
              <a:rPr sz="2400" b="1" spc="-5" dirty="0">
                <a:solidFill>
                  <a:srgbClr val="FFFF00"/>
                </a:solidFill>
                <a:latin typeface="Arial"/>
                <a:cs typeface="Arial"/>
              </a:rPr>
              <a:t>HOẠ</a:t>
            </a:r>
            <a:r>
              <a:rPr sz="2400" b="1" dirty="0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sz="2400" b="1" spc="-10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 b="1" spc="-5" dirty="0">
                <a:solidFill>
                  <a:srgbClr val="FFFF00"/>
                </a:solidFill>
                <a:latin typeface="Arial"/>
                <a:cs typeface="Arial"/>
              </a:rPr>
              <a:t>ĐỘN</a:t>
            </a:r>
            <a:r>
              <a:rPr sz="2400" b="1" dirty="0">
                <a:solidFill>
                  <a:srgbClr val="FFFF00"/>
                </a:solidFill>
                <a:latin typeface="Arial"/>
                <a:cs typeface="Arial"/>
              </a:rPr>
              <a:t>G</a:t>
            </a:r>
            <a:r>
              <a:rPr sz="2400" b="1" spc="-5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FFF00"/>
                </a:solidFill>
                <a:latin typeface="Arial"/>
                <a:cs typeface="Arial"/>
              </a:rPr>
              <a:t>3</a:t>
            </a:r>
            <a:r>
              <a:rPr sz="2650" b="1" spc="-5" dirty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r>
              <a:rPr sz="265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650" b="1" spc="-10" dirty="0">
                <a:solidFill>
                  <a:srgbClr val="FFFFFF"/>
                </a:solidFill>
                <a:latin typeface="Arial"/>
                <a:cs typeface="Arial"/>
              </a:rPr>
              <a:t>TÌM</a:t>
            </a:r>
            <a:r>
              <a:rPr sz="2650" b="1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650" b="1" spc="-15" dirty="0">
                <a:solidFill>
                  <a:srgbClr val="FFFFFF"/>
                </a:solidFill>
                <a:latin typeface="Arial"/>
                <a:cs typeface="Arial"/>
              </a:rPr>
              <a:t>HIỂ</a:t>
            </a:r>
            <a:r>
              <a:rPr sz="2650" b="1" spc="-10" dirty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sz="2650" b="1" spc="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650" b="1" spc="-15" dirty="0">
                <a:solidFill>
                  <a:srgbClr val="FFFFFF"/>
                </a:solidFill>
                <a:latin typeface="Arial"/>
                <a:cs typeface="Arial"/>
              </a:rPr>
              <a:t>NỘ</a:t>
            </a:r>
            <a:r>
              <a:rPr sz="2650" b="1" spc="-5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265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650" b="1" spc="-15" dirty="0">
                <a:solidFill>
                  <a:srgbClr val="FFFFFF"/>
                </a:solidFill>
                <a:latin typeface="Arial"/>
                <a:cs typeface="Arial"/>
              </a:rPr>
              <a:t>DUN</a:t>
            </a:r>
            <a:r>
              <a:rPr sz="2650" b="1" spc="-10" dirty="0">
                <a:solidFill>
                  <a:srgbClr val="FFFFFF"/>
                </a:solidFill>
                <a:latin typeface="Arial"/>
                <a:cs typeface="Arial"/>
              </a:rPr>
              <a:t>G</a:t>
            </a:r>
            <a:r>
              <a:rPr sz="2650" b="1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650" b="1" spc="-15" dirty="0">
                <a:solidFill>
                  <a:srgbClr val="FFFFFF"/>
                </a:solidFill>
                <a:latin typeface="Arial"/>
                <a:cs typeface="Arial"/>
              </a:rPr>
              <a:t>CH</a:t>
            </a:r>
            <a:r>
              <a:rPr sz="2650" b="1" spc="-10" dirty="0">
                <a:solidFill>
                  <a:srgbClr val="FFFFFF"/>
                </a:solidFill>
                <a:latin typeface="Arial"/>
                <a:cs typeface="Arial"/>
              </a:rPr>
              <a:t>Ư</a:t>
            </a:r>
            <a:r>
              <a:rPr sz="2650" b="1" spc="-15" dirty="0">
                <a:solidFill>
                  <a:srgbClr val="FFFFFF"/>
                </a:solidFill>
                <a:latin typeface="Arial"/>
                <a:cs typeface="Arial"/>
              </a:rPr>
              <a:t>ƠN</a:t>
            </a:r>
            <a:r>
              <a:rPr sz="2650" b="1" spc="-10" dirty="0">
                <a:solidFill>
                  <a:srgbClr val="FFFFFF"/>
                </a:solidFill>
                <a:latin typeface="Arial"/>
                <a:cs typeface="Arial"/>
              </a:rPr>
              <a:t>G</a:t>
            </a:r>
            <a:r>
              <a:rPr sz="265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650" b="1" spc="-10" dirty="0">
                <a:solidFill>
                  <a:srgbClr val="FFFFFF"/>
                </a:solidFill>
                <a:latin typeface="Arial"/>
                <a:cs typeface="Arial"/>
              </a:rPr>
              <a:t>TRÌNH</a:t>
            </a:r>
            <a:r>
              <a:rPr sz="2650" b="1" dirty="0">
                <a:solidFill>
                  <a:srgbClr val="FFFFFF"/>
                </a:solidFill>
                <a:latin typeface="Arial"/>
                <a:cs typeface="Arial"/>
              </a:rPr>
              <a:t>	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sz="2400" b="1" spc="5" dirty="0">
                <a:solidFill>
                  <a:srgbClr val="FFFFFF"/>
                </a:solidFill>
                <a:latin typeface="Arial"/>
                <a:cs typeface="Arial"/>
              </a:rPr>
              <a:t>Ô</a:t>
            </a: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N  </a:t>
            </a:r>
            <a:r>
              <a:rPr sz="2400" b="1" spc="-15" dirty="0">
                <a:solidFill>
                  <a:srgbClr val="FFFFFF"/>
                </a:solidFill>
                <a:latin typeface="Arial"/>
                <a:cs typeface="Arial"/>
              </a:rPr>
              <a:t>TOÁN</a:t>
            </a:r>
            <a:endParaRPr sz="24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560831" y="1533144"/>
            <a:ext cx="6446520" cy="414223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511808" y="2115311"/>
            <a:ext cx="3857244" cy="229666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04803" y="1615756"/>
            <a:ext cx="6028934" cy="341344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795389" y="5438394"/>
            <a:ext cx="171830" cy="17179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236842" y="4999482"/>
            <a:ext cx="343662" cy="34353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04803" y="1552631"/>
            <a:ext cx="6029325" cy="3093720"/>
          </a:xfrm>
          <a:custGeom>
            <a:avLst/>
            <a:gdLst/>
            <a:ahLst/>
            <a:cxnLst/>
            <a:rect l="l" t="t" r="r" b="b"/>
            <a:pathLst>
              <a:path w="6029325" h="3093720">
                <a:moveTo>
                  <a:pt x="548381" y="1018229"/>
                </a:moveTo>
                <a:lnTo>
                  <a:pt x="542356" y="978368"/>
                </a:lnTo>
                <a:lnTo>
                  <a:pt x="539793" y="938817"/>
                </a:lnTo>
                <a:lnTo>
                  <a:pt x="540606" y="899655"/>
                </a:lnTo>
                <a:lnTo>
                  <a:pt x="544712" y="860958"/>
                </a:lnTo>
                <a:lnTo>
                  <a:pt x="552027" y="822804"/>
                </a:lnTo>
                <a:lnTo>
                  <a:pt x="562466" y="785271"/>
                </a:lnTo>
                <a:lnTo>
                  <a:pt x="575945" y="748437"/>
                </a:lnTo>
                <a:lnTo>
                  <a:pt x="592379" y="712378"/>
                </a:lnTo>
                <a:lnTo>
                  <a:pt x="611686" y="677173"/>
                </a:lnTo>
                <a:lnTo>
                  <a:pt x="633779" y="642899"/>
                </a:lnTo>
                <a:lnTo>
                  <a:pt x="658576" y="609633"/>
                </a:lnTo>
                <a:lnTo>
                  <a:pt x="685991" y="577454"/>
                </a:lnTo>
                <a:lnTo>
                  <a:pt x="715940" y="546438"/>
                </a:lnTo>
                <a:lnTo>
                  <a:pt x="748340" y="516663"/>
                </a:lnTo>
                <a:lnTo>
                  <a:pt x="783106" y="488207"/>
                </a:lnTo>
                <a:lnTo>
                  <a:pt x="820153" y="461148"/>
                </a:lnTo>
                <a:lnTo>
                  <a:pt x="859398" y="435561"/>
                </a:lnTo>
                <a:lnTo>
                  <a:pt x="900756" y="411527"/>
                </a:lnTo>
                <a:lnTo>
                  <a:pt x="944144" y="389121"/>
                </a:lnTo>
                <a:lnTo>
                  <a:pt x="989475" y="368422"/>
                </a:lnTo>
                <a:lnTo>
                  <a:pt x="1036667" y="349506"/>
                </a:lnTo>
                <a:lnTo>
                  <a:pt x="1085636" y="332452"/>
                </a:lnTo>
                <a:lnTo>
                  <a:pt x="1136296" y="317337"/>
                </a:lnTo>
                <a:lnTo>
                  <a:pt x="1188564" y="304239"/>
                </a:lnTo>
                <a:lnTo>
                  <a:pt x="1242355" y="293235"/>
                </a:lnTo>
                <a:lnTo>
                  <a:pt x="1297586" y="284403"/>
                </a:lnTo>
                <a:lnTo>
                  <a:pt x="1354171" y="277819"/>
                </a:lnTo>
                <a:lnTo>
                  <a:pt x="1406420" y="273866"/>
                </a:lnTo>
                <a:lnTo>
                  <a:pt x="1458694" y="271965"/>
                </a:lnTo>
                <a:lnTo>
                  <a:pt x="1510875" y="272098"/>
                </a:lnTo>
                <a:lnTo>
                  <a:pt x="1562846" y="274249"/>
                </a:lnTo>
                <a:lnTo>
                  <a:pt x="1614489" y="278400"/>
                </a:lnTo>
                <a:lnTo>
                  <a:pt x="1665686" y="284534"/>
                </a:lnTo>
                <a:lnTo>
                  <a:pt x="1716320" y="292634"/>
                </a:lnTo>
                <a:lnTo>
                  <a:pt x="1766272" y="302683"/>
                </a:lnTo>
                <a:lnTo>
                  <a:pt x="1815425" y="314663"/>
                </a:lnTo>
                <a:lnTo>
                  <a:pt x="1863661" y="328558"/>
                </a:lnTo>
                <a:lnTo>
                  <a:pt x="1910863" y="344349"/>
                </a:lnTo>
                <a:lnTo>
                  <a:pt x="1956913" y="362020"/>
                </a:lnTo>
                <a:lnTo>
                  <a:pt x="1983458" y="329821"/>
                </a:lnTo>
                <a:lnTo>
                  <a:pt x="2012754" y="299444"/>
                </a:lnTo>
                <a:lnTo>
                  <a:pt x="2044631" y="270923"/>
                </a:lnTo>
                <a:lnTo>
                  <a:pt x="2078919" y="244297"/>
                </a:lnTo>
                <a:lnTo>
                  <a:pt x="2115446" y="219601"/>
                </a:lnTo>
                <a:lnTo>
                  <a:pt x="2154044" y="196871"/>
                </a:lnTo>
                <a:lnTo>
                  <a:pt x="2194542" y="176145"/>
                </a:lnTo>
                <a:lnTo>
                  <a:pt x="2236770" y="157458"/>
                </a:lnTo>
                <a:lnTo>
                  <a:pt x="2280557" y="140847"/>
                </a:lnTo>
                <a:lnTo>
                  <a:pt x="2325733" y="126348"/>
                </a:lnTo>
                <a:lnTo>
                  <a:pt x="2372128" y="113998"/>
                </a:lnTo>
                <a:lnTo>
                  <a:pt x="2419572" y="103832"/>
                </a:lnTo>
                <a:lnTo>
                  <a:pt x="2467895" y="95888"/>
                </a:lnTo>
                <a:lnTo>
                  <a:pt x="2516926" y="90202"/>
                </a:lnTo>
                <a:lnTo>
                  <a:pt x="2566494" y="86810"/>
                </a:lnTo>
                <a:lnTo>
                  <a:pt x="2616431" y="85748"/>
                </a:lnTo>
                <a:lnTo>
                  <a:pt x="2666566" y="87053"/>
                </a:lnTo>
                <a:lnTo>
                  <a:pt x="2716728" y="90762"/>
                </a:lnTo>
                <a:lnTo>
                  <a:pt x="2766747" y="96910"/>
                </a:lnTo>
                <a:lnTo>
                  <a:pt x="2816453" y="105535"/>
                </a:lnTo>
                <a:lnTo>
                  <a:pt x="2865676" y="116672"/>
                </a:lnTo>
                <a:lnTo>
                  <a:pt x="2914245" y="130357"/>
                </a:lnTo>
                <a:lnTo>
                  <a:pt x="2961991" y="146628"/>
                </a:lnTo>
                <a:lnTo>
                  <a:pt x="3008534" y="165498"/>
                </a:lnTo>
                <a:lnTo>
                  <a:pt x="3052971" y="186617"/>
                </a:lnTo>
                <a:lnTo>
                  <a:pt x="3095097" y="209904"/>
                </a:lnTo>
                <a:lnTo>
                  <a:pt x="3134711" y="235274"/>
                </a:lnTo>
                <a:lnTo>
                  <a:pt x="3160142" y="203115"/>
                </a:lnTo>
                <a:lnTo>
                  <a:pt x="3188908" y="173090"/>
                </a:lnTo>
                <a:lnTo>
                  <a:pt x="3220765" y="145256"/>
                </a:lnTo>
                <a:lnTo>
                  <a:pt x="3255466" y="119671"/>
                </a:lnTo>
                <a:lnTo>
                  <a:pt x="3292767" y="96391"/>
                </a:lnTo>
                <a:lnTo>
                  <a:pt x="3332424" y="75474"/>
                </a:lnTo>
                <a:lnTo>
                  <a:pt x="3374190" y="56976"/>
                </a:lnTo>
                <a:lnTo>
                  <a:pt x="3417822" y="40955"/>
                </a:lnTo>
                <a:lnTo>
                  <a:pt x="3463074" y="27468"/>
                </a:lnTo>
                <a:lnTo>
                  <a:pt x="3509701" y="16571"/>
                </a:lnTo>
                <a:lnTo>
                  <a:pt x="3557459" y="8323"/>
                </a:lnTo>
                <a:lnTo>
                  <a:pt x="3606102" y="2780"/>
                </a:lnTo>
                <a:lnTo>
                  <a:pt x="3655385" y="0"/>
                </a:lnTo>
                <a:lnTo>
                  <a:pt x="3705063" y="38"/>
                </a:lnTo>
                <a:lnTo>
                  <a:pt x="3754892" y="2953"/>
                </a:lnTo>
                <a:lnTo>
                  <a:pt x="3804627" y="8802"/>
                </a:lnTo>
                <a:lnTo>
                  <a:pt x="3854021" y="17641"/>
                </a:lnTo>
                <a:lnTo>
                  <a:pt x="3902832" y="29528"/>
                </a:lnTo>
                <a:lnTo>
                  <a:pt x="3950813" y="44520"/>
                </a:lnTo>
                <a:lnTo>
                  <a:pt x="3999413" y="63436"/>
                </a:lnTo>
                <a:lnTo>
                  <a:pt x="4045209" y="85327"/>
                </a:lnTo>
                <a:lnTo>
                  <a:pt x="4087927" y="110028"/>
                </a:lnTo>
                <a:lnTo>
                  <a:pt x="4127292" y="137375"/>
                </a:lnTo>
                <a:lnTo>
                  <a:pt x="4163030" y="167202"/>
                </a:lnTo>
                <a:lnTo>
                  <a:pt x="4198783" y="139979"/>
                </a:lnTo>
                <a:lnTo>
                  <a:pt x="4236848" y="115140"/>
                </a:lnTo>
                <a:lnTo>
                  <a:pt x="4277013" y="92697"/>
                </a:lnTo>
                <a:lnTo>
                  <a:pt x="4319065" y="72664"/>
                </a:lnTo>
                <a:lnTo>
                  <a:pt x="4362794" y="55051"/>
                </a:lnTo>
                <a:lnTo>
                  <a:pt x="4407986" y="39871"/>
                </a:lnTo>
                <a:lnTo>
                  <a:pt x="4454429" y="27135"/>
                </a:lnTo>
                <a:lnTo>
                  <a:pt x="4501911" y="16857"/>
                </a:lnTo>
                <a:lnTo>
                  <a:pt x="4550220" y="9048"/>
                </a:lnTo>
                <a:lnTo>
                  <a:pt x="4599144" y="3721"/>
                </a:lnTo>
                <a:lnTo>
                  <a:pt x="4648470" y="886"/>
                </a:lnTo>
                <a:lnTo>
                  <a:pt x="4697987" y="558"/>
                </a:lnTo>
                <a:lnTo>
                  <a:pt x="4747481" y="2746"/>
                </a:lnTo>
                <a:lnTo>
                  <a:pt x="4796741" y="7465"/>
                </a:lnTo>
                <a:lnTo>
                  <a:pt x="4845555" y="14725"/>
                </a:lnTo>
                <a:lnTo>
                  <a:pt x="4893710" y="24538"/>
                </a:lnTo>
                <a:lnTo>
                  <a:pt x="4940995" y="36918"/>
                </a:lnTo>
                <a:lnTo>
                  <a:pt x="4987196" y="51876"/>
                </a:lnTo>
                <a:lnTo>
                  <a:pt x="5032103" y="69424"/>
                </a:lnTo>
                <a:lnTo>
                  <a:pt x="5075502" y="89574"/>
                </a:lnTo>
                <a:lnTo>
                  <a:pt x="5117181" y="112338"/>
                </a:lnTo>
                <a:lnTo>
                  <a:pt x="5166126" y="144309"/>
                </a:lnTo>
                <a:lnTo>
                  <a:pt x="5210040" y="179280"/>
                </a:lnTo>
                <a:lnTo>
                  <a:pt x="5248679" y="216958"/>
                </a:lnTo>
                <a:lnTo>
                  <a:pt x="5281803" y="257046"/>
                </a:lnTo>
                <a:lnTo>
                  <a:pt x="5309168" y="299249"/>
                </a:lnTo>
                <a:lnTo>
                  <a:pt x="5330532" y="343271"/>
                </a:lnTo>
                <a:lnTo>
                  <a:pt x="5345654" y="388817"/>
                </a:lnTo>
                <a:lnTo>
                  <a:pt x="5401117" y="401004"/>
                </a:lnTo>
                <a:lnTo>
                  <a:pt x="5454254" y="415915"/>
                </a:lnTo>
                <a:lnTo>
                  <a:pt x="5504950" y="433408"/>
                </a:lnTo>
                <a:lnTo>
                  <a:pt x="5553087" y="453342"/>
                </a:lnTo>
                <a:lnTo>
                  <a:pt x="5598550" y="475573"/>
                </a:lnTo>
                <a:lnTo>
                  <a:pt x="5641223" y="499961"/>
                </a:lnTo>
                <a:lnTo>
                  <a:pt x="5680990" y="526363"/>
                </a:lnTo>
                <a:lnTo>
                  <a:pt x="5717735" y="554637"/>
                </a:lnTo>
                <a:lnTo>
                  <a:pt x="5751342" y="584640"/>
                </a:lnTo>
                <a:lnTo>
                  <a:pt x="5781695" y="616231"/>
                </a:lnTo>
                <a:lnTo>
                  <a:pt x="5808678" y="649268"/>
                </a:lnTo>
                <a:lnTo>
                  <a:pt x="5832174" y="683608"/>
                </a:lnTo>
                <a:lnTo>
                  <a:pt x="5852069" y="719110"/>
                </a:lnTo>
                <a:lnTo>
                  <a:pt x="5868245" y="755631"/>
                </a:lnTo>
                <a:lnTo>
                  <a:pt x="5880587" y="793029"/>
                </a:lnTo>
                <a:lnTo>
                  <a:pt x="5888979" y="831162"/>
                </a:lnTo>
                <a:lnTo>
                  <a:pt x="5893304" y="869889"/>
                </a:lnTo>
                <a:lnTo>
                  <a:pt x="5893448" y="909066"/>
                </a:lnTo>
                <a:lnTo>
                  <a:pt x="5889293" y="948552"/>
                </a:lnTo>
                <a:lnTo>
                  <a:pt x="5880723" y="988204"/>
                </a:lnTo>
                <a:lnTo>
                  <a:pt x="5867624" y="1027881"/>
                </a:lnTo>
                <a:lnTo>
                  <a:pt x="5843353" y="1079423"/>
                </a:lnTo>
                <a:lnTo>
                  <a:pt x="5833588" y="1096207"/>
                </a:lnTo>
                <a:lnTo>
                  <a:pt x="5868486" y="1130098"/>
                </a:lnTo>
                <a:lnTo>
                  <a:pt x="5899895" y="1164992"/>
                </a:lnTo>
                <a:lnTo>
                  <a:pt x="5927836" y="1200782"/>
                </a:lnTo>
                <a:lnTo>
                  <a:pt x="5952329" y="1237359"/>
                </a:lnTo>
                <a:lnTo>
                  <a:pt x="5973394" y="1274615"/>
                </a:lnTo>
                <a:lnTo>
                  <a:pt x="5991051" y="1312441"/>
                </a:lnTo>
                <a:lnTo>
                  <a:pt x="6005321" y="1350729"/>
                </a:lnTo>
                <a:lnTo>
                  <a:pt x="6016224" y="1389370"/>
                </a:lnTo>
                <a:lnTo>
                  <a:pt x="6023781" y="1428256"/>
                </a:lnTo>
                <a:lnTo>
                  <a:pt x="6028011" y="1467278"/>
                </a:lnTo>
                <a:lnTo>
                  <a:pt x="6028934" y="1506328"/>
                </a:lnTo>
                <a:lnTo>
                  <a:pt x="6026572" y="1545298"/>
                </a:lnTo>
                <a:lnTo>
                  <a:pt x="6020945" y="1584078"/>
                </a:lnTo>
                <a:lnTo>
                  <a:pt x="6012072" y="1622560"/>
                </a:lnTo>
                <a:lnTo>
                  <a:pt x="5999974" y="1660637"/>
                </a:lnTo>
                <a:lnTo>
                  <a:pt x="5984671" y="1698199"/>
                </a:lnTo>
                <a:lnTo>
                  <a:pt x="5966184" y="1735138"/>
                </a:lnTo>
                <a:lnTo>
                  <a:pt x="5944533" y="1771346"/>
                </a:lnTo>
                <a:lnTo>
                  <a:pt x="5919738" y="1806713"/>
                </a:lnTo>
                <a:lnTo>
                  <a:pt x="5891820" y="1841133"/>
                </a:lnTo>
                <a:lnTo>
                  <a:pt x="5860798" y="1874495"/>
                </a:lnTo>
                <a:lnTo>
                  <a:pt x="5826694" y="1906692"/>
                </a:lnTo>
                <a:lnTo>
                  <a:pt x="5789527" y="1937615"/>
                </a:lnTo>
                <a:lnTo>
                  <a:pt x="5749317" y="1967156"/>
                </a:lnTo>
                <a:lnTo>
                  <a:pt x="5706085" y="1995206"/>
                </a:lnTo>
                <a:lnTo>
                  <a:pt x="5659852" y="2021656"/>
                </a:lnTo>
                <a:lnTo>
                  <a:pt x="5616085" y="2043777"/>
                </a:lnTo>
                <a:lnTo>
                  <a:pt x="5570716" y="2064057"/>
                </a:lnTo>
                <a:lnTo>
                  <a:pt x="5523863" y="2082461"/>
                </a:lnTo>
                <a:lnTo>
                  <a:pt x="5475647" y="2098956"/>
                </a:lnTo>
                <a:lnTo>
                  <a:pt x="5426185" y="2113507"/>
                </a:lnTo>
                <a:lnTo>
                  <a:pt x="5375598" y="2126079"/>
                </a:lnTo>
                <a:lnTo>
                  <a:pt x="5324004" y="2136637"/>
                </a:lnTo>
                <a:lnTo>
                  <a:pt x="5271523" y="2145148"/>
                </a:lnTo>
                <a:lnTo>
                  <a:pt x="5218273" y="2151577"/>
                </a:lnTo>
                <a:lnTo>
                  <a:pt x="5215972" y="2190109"/>
                </a:lnTo>
                <a:lnTo>
                  <a:pt x="5210039" y="2227926"/>
                </a:lnTo>
                <a:lnTo>
                  <a:pt x="5200595" y="2264943"/>
                </a:lnTo>
                <a:lnTo>
                  <a:pt x="5187761" y="2301078"/>
                </a:lnTo>
                <a:lnTo>
                  <a:pt x="5171658" y="2336247"/>
                </a:lnTo>
                <a:lnTo>
                  <a:pt x="5152408" y="2370367"/>
                </a:lnTo>
                <a:lnTo>
                  <a:pt x="5130130" y="2403354"/>
                </a:lnTo>
                <a:lnTo>
                  <a:pt x="5104947" y="2435126"/>
                </a:lnTo>
                <a:lnTo>
                  <a:pt x="5076978" y="2465599"/>
                </a:lnTo>
                <a:lnTo>
                  <a:pt x="5046347" y="2494689"/>
                </a:lnTo>
                <a:lnTo>
                  <a:pt x="5013172" y="2522313"/>
                </a:lnTo>
                <a:lnTo>
                  <a:pt x="4977576" y="2548389"/>
                </a:lnTo>
                <a:lnTo>
                  <a:pt x="4939680" y="2572832"/>
                </a:lnTo>
                <a:lnTo>
                  <a:pt x="4899603" y="2595559"/>
                </a:lnTo>
                <a:lnTo>
                  <a:pt x="4857469" y="2616487"/>
                </a:lnTo>
                <a:lnTo>
                  <a:pt x="4813397" y="2635532"/>
                </a:lnTo>
                <a:lnTo>
                  <a:pt x="4767509" y="2652612"/>
                </a:lnTo>
                <a:lnTo>
                  <a:pt x="4719925" y="2667642"/>
                </a:lnTo>
                <a:lnTo>
                  <a:pt x="4670767" y="2680540"/>
                </a:lnTo>
                <a:lnTo>
                  <a:pt x="4620156" y="2691222"/>
                </a:lnTo>
                <a:lnTo>
                  <a:pt x="4568213" y="2699604"/>
                </a:lnTo>
                <a:lnTo>
                  <a:pt x="4515058" y="2705604"/>
                </a:lnTo>
                <a:lnTo>
                  <a:pt x="4460814" y="2709138"/>
                </a:lnTo>
                <a:lnTo>
                  <a:pt x="4405600" y="2710123"/>
                </a:lnTo>
                <a:lnTo>
                  <a:pt x="4356130" y="2708773"/>
                </a:lnTo>
                <a:lnTo>
                  <a:pt x="4307035" y="2705329"/>
                </a:lnTo>
                <a:lnTo>
                  <a:pt x="4258449" y="2699818"/>
                </a:lnTo>
                <a:lnTo>
                  <a:pt x="4210503" y="2692261"/>
                </a:lnTo>
                <a:lnTo>
                  <a:pt x="4163328" y="2682684"/>
                </a:lnTo>
                <a:lnTo>
                  <a:pt x="4117056" y="2671111"/>
                </a:lnTo>
                <a:lnTo>
                  <a:pt x="4071819" y="2657565"/>
                </a:lnTo>
                <a:lnTo>
                  <a:pt x="4027748" y="2642071"/>
                </a:lnTo>
                <a:lnTo>
                  <a:pt x="3984976" y="2624652"/>
                </a:lnTo>
                <a:lnTo>
                  <a:pt x="3968074" y="2660182"/>
                </a:lnTo>
                <a:lnTo>
                  <a:pt x="3948597" y="2694591"/>
                </a:lnTo>
                <a:lnTo>
                  <a:pt x="3926645" y="2727843"/>
                </a:lnTo>
                <a:lnTo>
                  <a:pt x="3902316" y="2759902"/>
                </a:lnTo>
                <a:lnTo>
                  <a:pt x="3875710" y="2790729"/>
                </a:lnTo>
                <a:lnTo>
                  <a:pt x="3846925" y="2820288"/>
                </a:lnTo>
                <a:lnTo>
                  <a:pt x="3816061" y="2848542"/>
                </a:lnTo>
                <a:lnTo>
                  <a:pt x="3783216" y="2875454"/>
                </a:lnTo>
                <a:lnTo>
                  <a:pt x="3748490" y="2900986"/>
                </a:lnTo>
                <a:lnTo>
                  <a:pt x="3711983" y="2925102"/>
                </a:lnTo>
                <a:lnTo>
                  <a:pt x="3673792" y="2947764"/>
                </a:lnTo>
                <a:lnTo>
                  <a:pt x="3634017" y="2968935"/>
                </a:lnTo>
                <a:lnTo>
                  <a:pt x="3592757" y="2988578"/>
                </a:lnTo>
                <a:lnTo>
                  <a:pt x="3550111" y="3006657"/>
                </a:lnTo>
                <a:lnTo>
                  <a:pt x="3506179" y="3023134"/>
                </a:lnTo>
                <a:lnTo>
                  <a:pt x="3461059" y="3037971"/>
                </a:lnTo>
                <a:lnTo>
                  <a:pt x="3414850" y="3051133"/>
                </a:lnTo>
                <a:lnTo>
                  <a:pt x="3367652" y="3062581"/>
                </a:lnTo>
                <a:lnTo>
                  <a:pt x="3319563" y="3072279"/>
                </a:lnTo>
                <a:lnTo>
                  <a:pt x="3270683" y="3080190"/>
                </a:lnTo>
                <a:lnTo>
                  <a:pt x="3221111" y="3086276"/>
                </a:lnTo>
                <a:lnTo>
                  <a:pt x="3170945" y="3090501"/>
                </a:lnTo>
                <a:lnTo>
                  <a:pt x="3120285" y="3092827"/>
                </a:lnTo>
                <a:lnTo>
                  <a:pt x="3069230" y="3093217"/>
                </a:lnTo>
                <a:lnTo>
                  <a:pt x="3017879" y="3091634"/>
                </a:lnTo>
                <a:lnTo>
                  <a:pt x="2966331" y="3088042"/>
                </a:lnTo>
                <a:lnTo>
                  <a:pt x="2914685" y="3082403"/>
                </a:lnTo>
                <a:lnTo>
                  <a:pt x="2863040" y="3074679"/>
                </a:lnTo>
                <a:lnTo>
                  <a:pt x="2811496" y="3064834"/>
                </a:lnTo>
                <a:lnTo>
                  <a:pt x="2760002" y="3052765"/>
                </a:lnTo>
                <a:lnTo>
                  <a:pt x="2709794" y="3038694"/>
                </a:lnTo>
                <a:lnTo>
                  <a:pt x="2660979" y="3022676"/>
                </a:lnTo>
                <a:lnTo>
                  <a:pt x="2613663" y="3004768"/>
                </a:lnTo>
                <a:lnTo>
                  <a:pt x="2567952" y="2985025"/>
                </a:lnTo>
                <a:lnTo>
                  <a:pt x="2523952" y="2963504"/>
                </a:lnTo>
                <a:lnTo>
                  <a:pt x="2481770" y="2940261"/>
                </a:lnTo>
                <a:lnTo>
                  <a:pt x="2441512" y="2915351"/>
                </a:lnTo>
                <a:lnTo>
                  <a:pt x="2403284" y="2888830"/>
                </a:lnTo>
                <a:lnTo>
                  <a:pt x="2367193" y="2860755"/>
                </a:lnTo>
                <a:lnTo>
                  <a:pt x="2333344" y="2831182"/>
                </a:lnTo>
                <a:lnTo>
                  <a:pt x="2301845" y="2800166"/>
                </a:lnTo>
                <a:lnTo>
                  <a:pt x="2255143" y="2818771"/>
                </a:lnTo>
                <a:lnTo>
                  <a:pt x="2207689" y="2835572"/>
                </a:lnTo>
                <a:lnTo>
                  <a:pt x="2159568" y="2850584"/>
                </a:lnTo>
                <a:lnTo>
                  <a:pt x="2110864" y="2863822"/>
                </a:lnTo>
                <a:lnTo>
                  <a:pt x="2061661" y="2875300"/>
                </a:lnTo>
                <a:lnTo>
                  <a:pt x="2012044" y="2885033"/>
                </a:lnTo>
                <a:lnTo>
                  <a:pt x="1962098" y="2893036"/>
                </a:lnTo>
                <a:lnTo>
                  <a:pt x="1911908" y="2899324"/>
                </a:lnTo>
                <a:lnTo>
                  <a:pt x="1861558" y="2903911"/>
                </a:lnTo>
                <a:lnTo>
                  <a:pt x="1811133" y="2906811"/>
                </a:lnTo>
                <a:lnTo>
                  <a:pt x="1760717" y="2908041"/>
                </a:lnTo>
                <a:lnTo>
                  <a:pt x="1710395" y="2907614"/>
                </a:lnTo>
                <a:lnTo>
                  <a:pt x="1660251" y="2905546"/>
                </a:lnTo>
                <a:lnTo>
                  <a:pt x="1610371" y="2901850"/>
                </a:lnTo>
                <a:lnTo>
                  <a:pt x="1560839" y="2896542"/>
                </a:lnTo>
                <a:lnTo>
                  <a:pt x="1511739" y="2889637"/>
                </a:lnTo>
                <a:lnTo>
                  <a:pt x="1463157" y="2881149"/>
                </a:lnTo>
                <a:lnTo>
                  <a:pt x="1415176" y="2871092"/>
                </a:lnTo>
                <a:lnTo>
                  <a:pt x="1367881" y="2859483"/>
                </a:lnTo>
                <a:lnTo>
                  <a:pt x="1321358" y="2846335"/>
                </a:lnTo>
                <a:lnTo>
                  <a:pt x="1275690" y="2831663"/>
                </a:lnTo>
                <a:lnTo>
                  <a:pt x="1230962" y="2815482"/>
                </a:lnTo>
                <a:lnTo>
                  <a:pt x="1187259" y="2797806"/>
                </a:lnTo>
                <a:lnTo>
                  <a:pt x="1144666" y="2778651"/>
                </a:lnTo>
                <a:lnTo>
                  <a:pt x="1103267" y="2758031"/>
                </a:lnTo>
                <a:lnTo>
                  <a:pt x="1063146" y="2735961"/>
                </a:lnTo>
                <a:lnTo>
                  <a:pt x="1024389" y="2712455"/>
                </a:lnTo>
                <a:lnTo>
                  <a:pt x="987080" y="2687529"/>
                </a:lnTo>
                <a:lnTo>
                  <a:pt x="951303" y="2661196"/>
                </a:lnTo>
                <a:lnTo>
                  <a:pt x="917144" y="2633473"/>
                </a:lnTo>
                <a:lnTo>
                  <a:pt x="884687" y="2604373"/>
                </a:lnTo>
                <a:lnTo>
                  <a:pt x="854016" y="2573911"/>
                </a:lnTo>
                <a:lnTo>
                  <a:pt x="825216" y="2542102"/>
                </a:lnTo>
                <a:lnTo>
                  <a:pt x="813913" y="2528513"/>
                </a:lnTo>
                <a:lnTo>
                  <a:pt x="758685" y="2531294"/>
                </a:lnTo>
                <a:lnTo>
                  <a:pt x="704277" y="2530621"/>
                </a:lnTo>
                <a:lnTo>
                  <a:pt x="650927" y="2526627"/>
                </a:lnTo>
                <a:lnTo>
                  <a:pt x="598872" y="2519441"/>
                </a:lnTo>
                <a:lnTo>
                  <a:pt x="548352" y="2509195"/>
                </a:lnTo>
                <a:lnTo>
                  <a:pt x="499603" y="2496020"/>
                </a:lnTo>
                <a:lnTo>
                  <a:pt x="452864" y="2480047"/>
                </a:lnTo>
                <a:lnTo>
                  <a:pt x="408374" y="2461408"/>
                </a:lnTo>
                <a:lnTo>
                  <a:pt x="366370" y="2440232"/>
                </a:lnTo>
                <a:lnTo>
                  <a:pt x="327090" y="2416652"/>
                </a:lnTo>
                <a:lnTo>
                  <a:pt x="290772" y="2390798"/>
                </a:lnTo>
                <a:lnTo>
                  <a:pt x="257655" y="2362802"/>
                </a:lnTo>
                <a:lnTo>
                  <a:pt x="227976" y="2332794"/>
                </a:lnTo>
                <a:lnTo>
                  <a:pt x="201974" y="2300905"/>
                </a:lnTo>
                <a:lnTo>
                  <a:pt x="179886" y="2267267"/>
                </a:lnTo>
                <a:lnTo>
                  <a:pt x="161951" y="2232010"/>
                </a:lnTo>
                <a:lnTo>
                  <a:pt x="148407" y="2195266"/>
                </a:lnTo>
                <a:lnTo>
                  <a:pt x="139492" y="2157165"/>
                </a:lnTo>
                <a:lnTo>
                  <a:pt x="135361" y="2110790"/>
                </a:lnTo>
                <a:lnTo>
                  <a:pt x="138486" y="2064789"/>
                </a:lnTo>
                <a:lnTo>
                  <a:pt x="148685" y="2019550"/>
                </a:lnTo>
                <a:lnTo>
                  <a:pt x="165775" y="1975460"/>
                </a:lnTo>
                <a:lnTo>
                  <a:pt x="189572" y="1932906"/>
                </a:lnTo>
                <a:lnTo>
                  <a:pt x="219895" y="1892275"/>
                </a:lnTo>
                <a:lnTo>
                  <a:pt x="256560" y="1853954"/>
                </a:lnTo>
                <a:lnTo>
                  <a:pt x="299385" y="1818329"/>
                </a:lnTo>
                <a:lnTo>
                  <a:pt x="250457" y="1795942"/>
                </a:lnTo>
                <a:lnTo>
                  <a:pt x="205599" y="1770854"/>
                </a:lnTo>
                <a:lnTo>
                  <a:pt x="164901" y="1743308"/>
                </a:lnTo>
                <a:lnTo>
                  <a:pt x="128455" y="1713549"/>
                </a:lnTo>
                <a:lnTo>
                  <a:pt x="96352" y="1681819"/>
                </a:lnTo>
                <a:lnTo>
                  <a:pt x="68681" y="1648364"/>
                </a:lnTo>
                <a:lnTo>
                  <a:pt x="45534" y="1613426"/>
                </a:lnTo>
                <a:lnTo>
                  <a:pt x="27002" y="1577249"/>
                </a:lnTo>
                <a:lnTo>
                  <a:pt x="13175" y="1540079"/>
                </a:lnTo>
                <a:lnTo>
                  <a:pt x="4144" y="1502157"/>
                </a:lnTo>
                <a:lnTo>
                  <a:pt x="0" y="1463728"/>
                </a:lnTo>
                <a:lnTo>
                  <a:pt x="833" y="1425036"/>
                </a:lnTo>
                <a:lnTo>
                  <a:pt x="6734" y="1386325"/>
                </a:lnTo>
                <a:lnTo>
                  <a:pt x="17795" y="1347838"/>
                </a:lnTo>
                <a:lnTo>
                  <a:pt x="34105" y="1309819"/>
                </a:lnTo>
                <a:lnTo>
                  <a:pt x="55755" y="1272512"/>
                </a:lnTo>
                <a:lnTo>
                  <a:pt x="82837" y="1236161"/>
                </a:lnTo>
                <a:lnTo>
                  <a:pt x="114243" y="1202249"/>
                </a:lnTo>
                <a:lnTo>
                  <a:pt x="149744" y="1170865"/>
                </a:lnTo>
                <a:lnTo>
                  <a:pt x="189024" y="1142151"/>
                </a:lnTo>
                <a:lnTo>
                  <a:pt x="231769" y="1116249"/>
                </a:lnTo>
                <a:lnTo>
                  <a:pt x="277662" y="1093302"/>
                </a:lnTo>
                <a:lnTo>
                  <a:pt x="326388" y="1073453"/>
                </a:lnTo>
                <a:lnTo>
                  <a:pt x="377632" y="1056844"/>
                </a:lnTo>
                <a:lnTo>
                  <a:pt x="431078" y="1043617"/>
                </a:lnTo>
                <a:lnTo>
                  <a:pt x="486410" y="1033915"/>
                </a:lnTo>
                <a:lnTo>
                  <a:pt x="543314" y="1027881"/>
                </a:lnTo>
                <a:lnTo>
                  <a:pt x="548381" y="1018229"/>
                </a:lnTo>
                <a:close/>
              </a:path>
            </a:pathLst>
          </a:custGeom>
          <a:ln w="9144">
            <a:solidFill>
              <a:srgbClr val="977C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790817" y="5433821"/>
            <a:ext cx="180975" cy="18093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236842" y="4999482"/>
            <a:ext cx="344170" cy="343535"/>
          </a:xfrm>
          <a:custGeom>
            <a:avLst/>
            <a:gdLst/>
            <a:ahLst/>
            <a:cxnLst/>
            <a:rect l="l" t="t" r="r" b="b"/>
            <a:pathLst>
              <a:path w="344170" h="343535">
                <a:moveTo>
                  <a:pt x="343662" y="171831"/>
                </a:moveTo>
                <a:lnTo>
                  <a:pt x="337521" y="217490"/>
                </a:lnTo>
                <a:lnTo>
                  <a:pt x="320195" y="258510"/>
                </a:lnTo>
                <a:lnTo>
                  <a:pt x="293322" y="293258"/>
                </a:lnTo>
                <a:lnTo>
                  <a:pt x="258543" y="320101"/>
                </a:lnTo>
                <a:lnTo>
                  <a:pt x="217499" y="337404"/>
                </a:lnTo>
                <a:lnTo>
                  <a:pt x="171831" y="343535"/>
                </a:lnTo>
                <a:lnTo>
                  <a:pt x="126162" y="337404"/>
                </a:lnTo>
                <a:lnTo>
                  <a:pt x="85118" y="320101"/>
                </a:lnTo>
                <a:lnTo>
                  <a:pt x="50339" y="293258"/>
                </a:lnTo>
                <a:lnTo>
                  <a:pt x="23466" y="258510"/>
                </a:lnTo>
                <a:lnTo>
                  <a:pt x="6140" y="217490"/>
                </a:lnTo>
                <a:lnTo>
                  <a:pt x="0" y="171831"/>
                </a:lnTo>
                <a:lnTo>
                  <a:pt x="6140" y="126162"/>
                </a:lnTo>
                <a:lnTo>
                  <a:pt x="23466" y="85118"/>
                </a:lnTo>
                <a:lnTo>
                  <a:pt x="50339" y="50339"/>
                </a:lnTo>
                <a:lnTo>
                  <a:pt x="85118" y="23466"/>
                </a:lnTo>
                <a:lnTo>
                  <a:pt x="126162" y="6140"/>
                </a:lnTo>
                <a:lnTo>
                  <a:pt x="171831" y="0"/>
                </a:lnTo>
                <a:lnTo>
                  <a:pt x="217499" y="6140"/>
                </a:lnTo>
                <a:lnTo>
                  <a:pt x="258543" y="23466"/>
                </a:lnTo>
                <a:lnTo>
                  <a:pt x="293322" y="50339"/>
                </a:lnTo>
                <a:lnTo>
                  <a:pt x="320195" y="85118"/>
                </a:lnTo>
                <a:lnTo>
                  <a:pt x="337521" y="126162"/>
                </a:lnTo>
                <a:lnTo>
                  <a:pt x="343662" y="171831"/>
                </a:lnTo>
                <a:close/>
              </a:path>
            </a:pathLst>
          </a:custGeom>
          <a:ln w="9143">
            <a:solidFill>
              <a:srgbClr val="977C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5540755" y="4457827"/>
            <a:ext cx="515620" cy="515620"/>
          </a:xfrm>
          <a:custGeom>
            <a:avLst/>
            <a:gdLst/>
            <a:ahLst/>
            <a:cxnLst/>
            <a:rect l="l" t="t" r="r" b="b"/>
            <a:pathLst>
              <a:path w="515620" h="515620">
                <a:moveTo>
                  <a:pt x="515366" y="257683"/>
                </a:moveTo>
                <a:lnTo>
                  <a:pt x="511216" y="303982"/>
                </a:lnTo>
                <a:lnTo>
                  <a:pt x="499250" y="347566"/>
                </a:lnTo>
                <a:lnTo>
                  <a:pt x="480196" y="387707"/>
                </a:lnTo>
                <a:lnTo>
                  <a:pt x="454779" y="423674"/>
                </a:lnTo>
                <a:lnTo>
                  <a:pt x="423726" y="454737"/>
                </a:lnTo>
                <a:lnTo>
                  <a:pt x="387763" y="480168"/>
                </a:lnTo>
                <a:lnTo>
                  <a:pt x="347618" y="499236"/>
                </a:lnTo>
                <a:lnTo>
                  <a:pt x="304015" y="511211"/>
                </a:lnTo>
                <a:lnTo>
                  <a:pt x="257683" y="515366"/>
                </a:lnTo>
                <a:lnTo>
                  <a:pt x="211383" y="511211"/>
                </a:lnTo>
                <a:lnTo>
                  <a:pt x="167799" y="499236"/>
                </a:lnTo>
                <a:lnTo>
                  <a:pt x="127658" y="480168"/>
                </a:lnTo>
                <a:lnTo>
                  <a:pt x="91691" y="454737"/>
                </a:lnTo>
                <a:lnTo>
                  <a:pt x="60628" y="423674"/>
                </a:lnTo>
                <a:lnTo>
                  <a:pt x="35197" y="387707"/>
                </a:lnTo>
                <a:lnTo>
                  <a:pt x="16129" y="347566"/>
                </a:lnTo>
                <a:lnTo>
                  <a:pt x="4154" y="303982"/>
                </a:lnTo>
                <a:lnTo>
                  <a:pt x="0" y="257683"/>
                </a:lnTo>
                <a:lnTo>
                  <a:pt x="4154" y="211350"/>
                </a:lnTo>
                <a:lnTo>
                  <a:pt x="16129" y="167747"/>
                </a:lnTo>
                <a:lnTo>
                  <a:pt x="35197" y="127602"/>
                </a:lnTo>
                <a:lnTo>
                  <a:pt x="60628" y="91639"/>
                </a:lnTo>
                <a:lnTo>
                  <a:pt x="91691" y="60586"/>
                </a:lnTo>
                <a:lnTo>
                  <a:pt x="127658" y="35169"/>
                </a:lnTo>
                <a:lnTo>
                  <a:pt x="167799" y="16115"/>
                </a:lnTo>
                <a:lnTo>
                  <a:pt x="211383" y="4149"/>
                </a:lnTo>
                <a:lnTo>
                  <a:pt x="257683" y="0"/>
                </a:lnTo>
                <a:lnTo>
                  <a:pt x="304015" y="4149"/>
                </a:lnTo>
                <a:lnTo>
                  <a:pt x="347618" y="16115"/>
                </a:lnTo>
                <a:lnTo>
                  <a:pt x="387763" y="35169"/>
                </a:lnTo>
                <a:lnTo>
                  <a:pt x="423726" y="60586"/>
                </a:lnTo>
                <a:lnTo>
                  <a:pt x="454779" y="91639"/>
                </a:lnTo>
                <a:lnTo>
                  <a:pt x="480196" y="127602"/>
                </a:lnTo>
                <a:lnTo>
                  <a:pt x="499250" y="167747"/>
                </a:lnTo>
                <a:lnTo>
                  <a:pt x="511216" y="211350"/>
                </a:lnTo>
                <a:lnTo>
                  <a:pt x="515366" y="257683"/>
                </a:lnTo>
                <a:close/>
              </a:path>
            </a:pathLst>
          </a:custGeom>
          <a:ln w="9144">
            <a:solidFill>
              <a:srgbClr val="977C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10653" y="3358896"/>
            <a:ext cx="353695" cy="58419"/>
          </a:xfrm>
          <a:custGeom>
            <a:avLst/>
            <a:gdLst/>
            <a:ahLst/>
            <a:cxnLst/>
            <a:rect l="l" t="t" r="r" b="b"/>
            <a:pathLst>
              <a:path w="353694" h="58420">
                <a:moveTo>
                  <a:pt x="353072" y="57150"/>
                </a:moveTo>
                <a:lnTo>
                  <a:pt x="300310" y="58409"/>
                </a:lnTo>
                <a:lnTo>
                  <a:pt x="247840" y="56450"/>
                </a:lnTo>
                <a:lnTo>
                  <a:pt x="195952" y="51318"/>
                </a:lnTo>
                <a:lnTo>
                  <a:pt x="144934" y="43060"/>
                </a:lnTo>
                <a:lnTo>
                  <a:pt x="95077" y="31724"/>
                </a:lnTo>
                <a:lnTo>
                  <a:pt x="46669" y="17354"/>
                </a:lnTo>
                <a:lnTo>
                  <a:pt x="0" y="0"/>
                </a:lnTo>
              </a:path>
            </a:pathLst>
          </a:custGeom>
          <a:ln w="9143">
            <a:solidFill>
              <a:srgbClr val="977C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420749" y="4040251"/>
            <a:ext cx="154940" cy="27305"/>
          </a:xfrm>
          <a:custGeom>
            <a:avLst/>
            <a:gdLst/>
            <a:ahLst/>
            <a:cxnLst/>
            <a:rect l="l" t="t" r="r" b="b"/>
            <a:pathLst>
              <a:path w="154940" h="27304">
                <a:moveTo>
                  <a:pt x="154431" y="0"/>
                </a:moveTo>
                <a:lnTo>
                  <a:pt x="116853" y="9499"/>
                </a:lnTo>
                <a:lnTo>
                  <a:pt x="78501" y="17224"/>
                </a:lnTo>
                <a:lnTo>
                  <a:pt x="39506" y="23163"/>
                </a:lnTo>
                <a:lnTo>
                  <a:pt x="0" y="27305"/>
                </a:lnTo>
              </a:path>
            </a:pathLst>
          </a:custGeom>
          <a:ln w="9144">
            <a:solidFill>
              <a:srgbClr val="977C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813304" y="4215765"/>
            <a:ext cx="93345" cy="125095"/>
          </a:xfrm>
          <a:custGeom>
            <a:avLst/>
            <a:gdLst/>
            <a:ahLst/>
            <a:cxnLst/>
            <a:rect l="l" t="t" r="r" b="b"/>
            <a:pathLst>
              <a:path w="93344" h="125095">
                <a:moveTo>
                  <a:pt x="93090" y="124587"/>
                </a:moveTo>
                <a:lnTo>
                  <a:pt x="66240" y="94761"/>
                </a:lnTo>
                <a:lnTo>
                  <a:pt x="41735" y="64008"/>
                </a:lnTo>
                <a:lnTo>
                  <a:pt x="19635" y="32396"/>
                </a:lnTo>
                <a:lnTo>
                  <a:pt x="0" y="0"/>
                </a:lnTo>
              </a:path>
            </a:pathLst>
          </a:custGeom>
          <a:ln w="9144">
            <a:solidFill>
              <a:srgbClr val="977C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590415" y="4029709"/>
            <a:ext cx="37465" cy="137160"/>
          </a:xfrm>
          <a:custGeom>
            <a:avLst/>
            <a:gdLst/>
            <a:ahLst/>
            <a:cxnLst/>
            <a:rect l="l" t="t" r="r" b="b"/>
            <a:pathLst>
              <a:path w="37464" h="137160">
                <a:moveTo>
                  <a:pt x="37211" y="0"/>
                </a:moveTo>
                <a:lnTo>
                  <a:pt x="31736" y="34657"/>
                </a:lnTo>
                <a:lnTo>
                  <a:pt x="23701" y="69040"/>
                </a:lnTo>
                <a:lnTo>
                  <a:pt x="13118" y="103066"/>
                </a:lnTo>
                <a:lnTo>
                  <a:pt x="0" y="136651"/>
                </a:lnTo>
              </a:path>
            </a:pathLst>
          </a:custGeom>
          <a:ln w="9144">
            <a:solidFill>
              <a:srgbClr val="977C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366639" y="3185286"/>
            <a:ext cx="453390" cy="511175"/>
          </a:xfrm>
          <a:custGeom>
            <a:avLst/>
            <a:gdLst/>
            <a:ahLst/>
            <a:cxnLst/>
            <a:rect l="l" t="t" r="r" b="b"/>
            <a:pathLst>
              <a:path w="453389" h="511175">
                <a:moveTo>
                  <a:pt x="0" y="0"/>
                </a:moveTo>
                <a:lnTo>
                  <a:pt x="54460" y="20357"/>
                </a:lnTo>
                <a:lnTo>
                  <a:pt x="106042" y="43329"/>
                </a:lnTo>
                <a:lnTo>
                  <a:pt x="154610" y="68764"/>
                </a:lnTo>
                <a:lnTo>
                  <a:pt x="200030" y="96511"/>
                </a:lnTo>
                <a:lnTo>
                  <a:pt x="242165" y="126416"/>
                </a:lnTo>
                <a:lnTo>
                  <a:pt x="280881" y="158329"/>
                </a:lnTo>
                <a:lnTo>
                  <a:pt x="316042" y="192097"/>
                </a:lnTo>
                <a:lnTo>
                  <a:pt x="347513" y="227568"/>
                </a:lnTo>
                <a:lnTo>
                  <a:pt x="375160" y="264590"/>
                </a:lnTo>
                <a:lnTo>
                  <a:pt x="398845" y="303012"/>
                </a:lnTo>
                <a:lnTo>
                  <a:pt x="418436" y="342681"/>
                </a:lnTo>
                <a:lnTo>
                  <a:pt x="433795" y="383446"/>
                </a:lnTo>
                <a:lnTo>
                  <a:pt x="444788" y="425154"/>
                </a:lnTo>
                <a:lnTo>
                  <a:pt x="451280" y="467654"/>
                </a:lnTo>
                <a:lnTo>
                  <a:pt x="453136" y="510794"/>
                </a:lnTo>
              </a:path>
            </a:pathLst>
          </a:custGeom>
          <a:ln w="9144">
            <a:solidFill>
              <a:srgbClr val="977C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6229096" y="2636773"/>
            <a:ext cx="210947" cy="20066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951346" y="1930654"/>
            <a:ext cx="10795" cy="90805"/>
          </a:xfrm>
          <a:custGeom>
            <a:avLst/>
            <a:gdLst/>
            <a:ahLst/>
            <a:cxnLst/>
            <a:rect l="l" t="t" r="r" b="b"/>
            <a:pathLst>
              <a:path w="10795" h="90805">
                <a:moveTo>
                  <a:pt x="0" y="0"/>
                </a:moveTo>
                <a:lnTo>
                  <a:pt x="4951" y="22469"/>
                </a:lnTo>
                <a:lnTo>
                  <a:pt x="8366" y="45069"/>
                </a:lnTo>
                <a:lnTo>
                  <a:pt x="10233" y="67740"/>
                </a:lnTo>
                <a:lnTo>
                  <a:pt x="10540" y="90424"/>
                </a:lnTo>
              </a:path>
            </a:pathLst>
          </a:custGeom>
          <a:ln w="9143">
            <a:solidFill>
              <a:srgbClr val="977C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4662551" y="1709801"/>
            <a:ext cx="103505" cy="115570"/>
          </a:xfrm>
          <a:custGeom>
            <a:avLst/>
            <a:gdLst/>
            <a:ahLst/>
            <a:cxnLst/>
            <a:rect l="l" t="t" r="r" b="b"/>
            <a:pathLst>
              <a:path w="103504" h="115569">
                <a:moveTo>
                  <a:pt x="0" y="115315"/>
                </a:moveTo>
                <a:lnTo>
                  <a:pt x="21296" y="84617"/>
                </a:lnTo>
                <a:lnTo>
                  <a:pt x="45688" y="55086"/>
                </a:lnTo>
                <a:lnTo>
                  <a:pt x="73080" y="26840"/>
                </a:lnTo>
                <a:lnTo>
                  <a:pt x="103377" y="0"/>
                </a:lnTo>
              </a:path>
            </a:pathLst>
          </a:custGeom>
          <a:ln w="9143">
            <a:solidFill>
              <a:srgbClr val="977C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695700" y="1780667"/>
            <a:ext cx="50165" cy="99695"/>
          </a:xfrm>
          <a:custGeom>
            <a:avLst/>
            <a:gdLst/>
            <a:ahLst/>
            <a:cxnLst/>
            <a:rect l="l" t="t" r="r" b="b"/>
            <a:pathLst>
              <a:path w="50164" h="99694">
                <a:moveTo>
                  <a:pt x="0" y="99441"/>
                </a:moveTo>
                <a:lnTo>
                  <a:pt x="9157" y="73830"/>
                </a:lnTo>
                <a:lnTo>
                  <a:pt x="20589" y="48672"/>
                </a:lnTo>
                <a:lnTo>
                  <a:pt x="34236" y="24038"/>
                </a:lnTo>
                <a:lnTo>
                  <a:pt x="50037" y="0"/>
                </a:lnTo>
              </a:path>
            </a:pathLst>
          </a:custGeom>
          <a:ln w="9144">
            <a:solidFill>
              <a:srgbClr val="977C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560954" y="1913889"/>
            <a:ext cx="181610" cy="96520"/>
          </a:xfrm>
          <a:custGeom>
            <a:avLst/>
            <a:gdLst/>
            <a:ahLst/>
            <a:cxnLst/>
            <a:rect l="l" t="t" r="r" b="b"/>
            <a:pathLst>
              <a:path w="181610" h="96519">
                <a:moveTo>
                  <a:pt x="0" y="0"/>
                </a:moveTo>
                <a:lnTo>
                  <a:pt x="48390" y="21207"/>
                </a:lnTo>
                <a:lnTo>
                  <a:pt x="94805" y="44402"/>
                </a:lnTo>
                <a:lnTo>
                  <a:pt x="139124" y="69526"/>
                </a:lnTo>
                <a:lnTo>
                  <a:pt x="181228" y="96520"/>
                </a:lnTo>
              </a:path>
            </a:pathLst>
          </a:custGeom>
          <a:ln w="9144">
            <a:solidFill>
              <a:srgbClr val="977C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153210" y="2570860"/>
            <a:ext cx="31750" cy="101600"/>
          </a:xfrm>
          <a:custGeom>
            <a:avLst/>
            <a:gdLst/>
            <a:ahLst/>
            <a:cxnLst/>
            <a:rect l="l" t="t" r="r" b="b"/>
            <a:pathLst>
              <a:path w="31750" h="101600">
                <a:moveTo>
                  <a:pt x="31622" y="101600"/>
                </a:moveTo>
                <a:lnTo>
                  <a:pt x="21568" y="76527"/>
                </a:lnTo>
                <a:lnTo>
                  <a:pt x="12939" y="51228"/>
                </a:lnTo>
                <a:lnTo>
                  <a:pt x="5746" y="25715"/>
                </a:lnTo>
                <a:lnTo>
                  <a:pt x="0" y="0"/>
                </a:lnTo>
              </a:path>
            </a:pathLst>
          </a:custGeom>
          <a:ln w="9144">
            <a:solidFill>
              <a:srgbClr val="977C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1703323" y="2192273"/>
            <a:ext cx="3403600" cy="20008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499"/>
              </a:lnSpc>
              <a:spcBef>
                <a:spcPts val="95"/>
              </a:spcBef>
            </a:pPr>
            <a:r>
              <a:rPr sz="2150" b="1" dirty="0">
                <a:solidFill>
                  <a:srgbClr val="FFFFFF"/>
                </a:solidFill>
                <a:latin typeface="Arial"/>
                <a:cs typeface="Arial"/>
              </a:rPr>
              <a:t>NỘI DUNG </a:t>
            </a:r>
            <a:r>
              <a:rPr sz="2150" b="1" spc="5" dirty="0">
                <a:solidFill>
                  <a:srgbClr val="FFFFFF"/>
                </a:solidFill>
                <a:latin typeface="Arial"/>
                <a:cs typeface="Arial"/>
              </a:rPr>
              <a:t>CỦA</a:t>
            </a:r>
            <a:r>
              <a:rPr sz="2150" b="1" spc="-1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50" b="1" dirty="0">
                <a:solidFill>
                  <a:srgbClr val="FFFFFF"/>
                </a:solidFill>
                <a:latin typeface="Arial"/>
                <a:cs typeface="Arial"/>
              </a:rPr>
              <a:t>CHƯƠNG  </a:t>
            </a:r>
            <a:r>
              <a:rPr sz="2150" b="1" spc="5" dirty="0">
                <a:solidFill>
                  <a:srgbClr val="FFFFFF"/>
                </a:solidFill>
                <a:latin typeface="Arial"/>
                <a:cs typeface="Arial"/>
              </a:rPr>
              <a:t>TRÌNH MÔN </a:t>
            </a:r>
            <a:r>
              <a:rPr sz="2150" b="1" spc="-5" dirty="0">
                <a:solidFill>
                  <a:srgbClr val="FFFFFF"/>
                </a:solidFill>
                <a:latin typeface="Arial"/>
                <a:cs typeface="Arial"/>
              </a:rPr>
              <a:t>TOÁN</a:t>
            </a:r>
            <a:r>
              <a:rPr sz="2150" b="1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50" b="1" spc="5" dirty="0">
                <a:solidFill>
                  <a:srgbClr val="FFFFFF"/>
                </a:solidFill>
                <a:latin typeface="Arial"/>
                <a:cs typeface="Arial"/>
              </a:rPr>
              <a:t>?</a:t>
            </a:r>
            <a:endParaRPr sz="2150">
              <a:latin typeface="Arial"/>
              <a:cs typeface="Arial"/>
            </a:endParaRPr>
          </a:p>
          <a:p>
            <a:pPr marL="15240" marR="5080" algn="ctr">
              <a:lnSpc>
                <a:spcPct val="100499"/>
              </a:lnSpc>
            </a:pPr>
            <a:r>
              <a:rPr sz="2150" b="1" dirty="0">
                <a:solidFill>
                  <a:srgbClr val="FFFFFF"/>
                </a:solidFill>
                <a:latin typeface="Arial"/>
                <a:cs typeface="Arial"/>
              </a:rPr>
              <a:t>Những </a:t>
            </a:r>
            <a:r>
              <a:rPr sz="2150" b="1" spc="5" dirty="0">
                <a:solidFill>
                  <a:srgbClr val="FFFFFF"/>
                </a:solidFill>
                <a:latin typeface="Arial"/>
                <a:cs typeface="Arial"/>
              </a:rPr>
              <a:t>thay đổi nào</a:t>
            </a:r>
            <a:r>
              <a:rPr sz="2150" b="1" spc="-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50" b="1" spc="5" dirty="0">
                <a:solidFill>
                  <a:srgbClr val="FFFFFF"/>
                </a:solidFill>
                <a:latin typeface="Arial"/>
                <a:cs typeface="Arial"/>
              </a:rPr>
              <a:t>trong  CT </a:t>
            </a:r>
            <a:r>
              <a:rPr sz="2150" b="1" dirty="0">
                <a:solidFill>
                  <a:srgbClr val="FFFFFF"/>
                </a:solidFill>
                <a:latin typeface="Arial"/>
                <a:cs typeface="Arial"/>
              </a:rPr>
              <a:t>môn </a:t>
            </a:r>
            <a:r>
              <a:rPr sz="2150" b="1" spc="-35" dirty="0">
                <a:solidFill>
                  <a:srgbClr val="FFFFFF"/>
                </a:solidFill>
                <a:latin typeface="Arial"/>
                <a:cs typeface="Arial"/>
              </a:rPr>
              <a:t>Toán </a:t>
            </a:r>
            <a:r>
              <a:rPr sz="2150" b="1" spc="5" dirty="0">
                <a:solidFill>
                  <a:srgbClr val="FFFFFF"/>
                </a:solidFill>
                <a:latin typeface="Arial"/>
                <a:cs typeface="Arial"/>
              </a:rPr>
              <a:t>mà </a:t>
            </a:r>
            <a:r>
              <a:rPr sz="2150" b="1" dirty="0">
                <a:solidFill>
                  <a:srgbClr val="FFFFFF"/>
                </a:solidFill>
                <a:latin typeface="Arial"/>
                <a:cs typeface="Arial"/>
              </a:rPr>
              <a:t>anh/chị  thích nhất? </a:t>
            </a:r>
            <a:r>
              <a:rPr sz="2150" b="1" spc="5" dirty="0">
                <a:solidFill>
                  <a:srgbClr val="FFFFFF"/>
                </a:solidFill>
                <a:latin typeface="Arial"/>
                <a:cs typeface="Arial"/>
              </a:rPr>
              <a:t>Không </a:t>
            </a:r>
            <a:r>
              <a:rPr sz="2150" b="1" dirty="0">
                <a:solidFill>
                  <a:srgbClr val="FFFFFF"/>
                </a:solidFill>
                <a:latin typeface="Arial"/>
                <a:cs typeface="Arial"/>
              </a:rPr>
              <a:t>thích  nhất?</a:t>
            </a:r>
            <a:endParaRPr sz="215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56031" y="5256276"/>
            <a:ext cx="6375400" cy="1297305"/>
          </a:xfrm>
          <a:prstGeom prst="rect">
            <a:avLst/>
          </a:prstGeom>
          <a:solidFill>
            <a:srgbClr val="E4E2DB"/>
          </a:solidFill>
          <a:ln w="9144">
            <a:solidFill>
              <a:srgbClr val="CCC6B7"/>
            </a:solidFill>
          </a:ln>
        </p:spPr>
        <p:txBody>
          <a:bodyPr vert="horz" wrap="square" lIns="0" tIns="153035" rIns="0" bIns="0" rtlCol="0">
            <a:spAutoFit/>
          </a:bodyPr>
          <a:lstStyle/>
          <a:p>
            <a:pPr marL="90805">
              <a:lnSpc>
                <a:spcPct val="100000"/>
              </a:lnSpc>
              <a:spcBef>
                <a:spcPts val="1205"/>
              </a:spcBef>
            </a:pP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Thời gian: </a:t>
            </a:r>
            <a:r>
              <a:rPr sz="2400" dirty="0">
                <a:solidFill>
                  <a:srgbClr val="00006E"/>
                </a:solidFill>
                <a:latin typeface="Times New Roman"/>
                <a:cs typeface="Times New Roman"/>
              </a:rPr>
              <a:t>15</a:t>
            </a:r>
            <a:r>
              <a:rPr sz="2400" spc="-30" dirty="0">
                <a:solidFill>
                  <a:srgbClr val="00006E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6E"/>
                </a:solidFill>
                <a:latin typeface="Times New Roman"/>
                <a:cs typeface="Times New Roman"/>
              </a:rPr>
              <a:t>phút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150">
              <a:latin typeface="Times New Roman"/>
              <a:cs typeface="Times New Roman"/>
            </a:endParaRPr>
          </a:p>
          <a:p>
            <a:pPr marL="90805">
              <a:lnSpc>
                <a:spcPct val="100000"/>
              </a:lnSpc>
              <a:spcBef>
                <a:spcPts val="5"/>
              </a:spcBef>
            </a:pP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Hình thức: </a:t>
            </a:r>
            <a:r>
              <a:rPr sz="2400" spc="-5" dirty="0">
                <a:solidFill>
                  <a:srgbClr val="00006E"/>
                </a:solidFill>
                <a:latin typeface="Times New Roman"/>
                <a:cs typeface="Times New Roman"/>
              </a:rPr>
              <a:t>Thảo luận</a:t>
            </a:r>
            <a:r>
              <a:rPr sz="2400" spc="-60" dirty="0">
                <a:solidFill>
                  <a:srgbClr val="00006E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006E"/>
                </a:solidFill>
                <a:latin typeface="Times New Roman"/>
                <a:cs typeface="Times New Roman"/>
              </a:rPr>
              <a:t>nhóm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14756"/>
            <a:ext cx="1592580" cy="508000"/>
          </a:xfrm>
          <a:custGeom>
            <a:avLst/>
            <a:gdLst/>
            <a:ahLst/>
            <a:cxnLst/>
            <a:rect l="l" t="t" r="r" b="b"/>
            <a:pathLst>
              <a:path w="1592580" h="508000">
                <a:moveTo>
                  <a:pt x="0" y="0"/>
                </a:moveTo>
                <a:lnTo>
                  <a:pt x="0" y="503948"/>
                </a:lnTo>
                <a:lnTo>
                  <a:pt x="1245844" y="507491"/>
                </a:lnTo>
                <a:lnTo>
                  <a:pt x="1346200" y="507491"/>
                </a:lnTo>
                <a:lnTo>
                  <a:pt x="1350899" y="502665"/>
                </a:lnTo>
                <a:lnTo>
                  <a:pt x="1352423" y="501141"/>
                </a:lnTo>
                <a:lnTo>
                  <a:pt x="1354328" y="499617"/>
                </a:lnTo>
                <a:lnTo>
                  <a:pt x="1355852" y="497966"/>
                </a:lnTo>
                <a:lnTo>
                  <a:pt x="1584960" y="268858"/>
                </a:lnTo>
                <a:lnTo>
                  <a:pt x="1590246" y="261714"/>
                </a:lnTo>
                <a:lnTo>
                  <a:pt x="1592008" y="254571"/>
                </a:lnTo>
                <a:lnTo>
                  <a:pt x="1590246" y="247427"/>
                </a:lnTo>
                <a:lnTo>
                  <a:pt x="1584960" y="240283"/>
                </a:lnTo>
                <a:lnTo>
                  <a:pt x="1355852" y="11302"/>
                </a:lnTo>
                <a:lnTo>
                  <a:pt x="1350899" y="11302"/>
                </a:lnTo>
                <a:lnTo>
                  <a:pt x="1350899" y="6476"/>
                </a:lnTo>
                <a:lnTo>
                  <a:pt x="1346200" y="6476"/>
                </a:lnTo>
                <a:lnTo>
                  <a:pt x="1341374" y="1777"/>
                </a:lnTo>
                <a:lnTo>
                  <a:pt x="1245844" y="1777"/>
                </a:lnTo>
                <a:lnTo>
                  <a:pt x="0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90372" y="2276855"/>
            <a:ext cx="6097905" cy="2486025"/>
          </a:xfrm>
          <a:prstGeom prst="rect">
            <a:avLst/>
          </a:prstGeom>
          <a:solidFill>
            <a:srgbClr val="E4E2DB"/>
          </a:solidFill>
          <a:ln w="9144">
            <a:solidFill>
              <a:srgbClr val="B1AC92"/>
            </a:solidFill>
          </a:ln>
        </p:spPr>
        <p:txBody>
          <a:bodyPr vert="horz" wrap="square" lIns="0" tIns="5080" rIns="0" bIns="0" rtlCol="0">
            <a:spAutoFit/>
          </a:bodyPr>
          <a:lstStyle/>
          <a:p>
            <a:pPr marL="91440" marR="231140">
              <a:lnSpc>
                <a:spcPts val="6480"/>
              </a:lnSpc>
              <a:spcBef>
                <a:spcPts val="40"/>
              </a:spcBef>
            </a:pPr>
            <a:r>
              <a:rPr sz="3600" dirty="0">
                <a:solidFill>
                  <a:srgbClr val="00006E"/>
                </a:solidFill>
                <a:latin typeface="Times New Roman"/>
                <a:cs typeface="Times New Roman"/>
              </a:rPr>
              <a:t>Chia sẻ kết quả thảo luận</a:t>
            </a:r>
            <a:r>
              <a:rPr sz="3600" spc="-114" dirty="0">
                <a:solidFill>
                  <a:srgbClr val="00006E"/>
                </a:solidFill>
                <a:latin typeface="Times New Roman"/>
                <a:cs typeface="Times New Roman"/>
              </a:rPr>
              <a:t> </a:t>
            </a:r>
            <a:r>
              <a:rPr sz="3600" dirty="0">
                <a:solidFill>
                  <a:srgbClr val="00006E"/>
                </a:solidFill>
                <a:latin typeface="Times New Roman"/>
                <a:cs typeface="Times New Roman"/>
              </a:rPr>
              <a:t>nhóm  </a:t>
            </a:r>
            <a:r>
              <a:rPr sz="3600" dirty="0">
                <a:solidFill>
                  <a:srgbClr val="FF6600"/>
                </a:solidFill>
                <a:latin typeface="Times New Roman"/>
                <a:cs typeface="Times New Roman"/>
              </a:rPr>
              <a:t>Thời </a:t>
            </a:r>
            <a:r>
              <a:rPr sz="3600" spc="-5" dirty="0">
                <a:solidFill>
                  <a:srgbClr val="FF6600"/>
                </a:solidFill>
                <a:latin typeface="Times New Roman"/>
                <a:cs typeface="Times New Roman"/>
              </a:rPr>
              <a:t>gian: </a:t>
            </a:r>
            <a:r>
              <a:rPr sz="3600" dirty="0">
                <a:solidFill>
                  <a:srgbClr val="00006E"/>
                </a:solidFill>
                <a:latin typeface="Times New Roman"/>
                <a:cs typeface="Times New Roman"/>
              </a:rPr>
              <a:t>30</a:t>
            </a:r>
            <a:r>
              <a:rPr sz="3600" spc="-15" dirty="0">
                <a:solidFill>
                  <a:srgbClr val="00006E"/>
                </a:solidFill>
                <a:latin typeface="Times New Roman"/>
                <a:cs typeface="Times New Roman"/>
              </a:rPr>
              <a:t> </a:t>
            </a:r>
            <a:r>
              <a:rPr sz="3600" dirty="0">
                <a:solidFill>
                  <a:srgbClr val="00006E"/>
                </a:solidFill>
                <a:latin typeface="Times New Roman"/>
                <a:cs typeface="Times New Roman"/>
              </a:rPr>
              <a:t>phút</a:t>
            </a:r>
            <a:endParaRPr sz="3600">
              <a:latin typeface="Times New Roman"/>
              <a:cs typeface="Times New Roman"/>
            </a:endParaRPr>
          </a:p>
          <a:p>
            <a:pPr marL="91440">
              <a:lnSpc>
                <a:spcPct val="100000"/>
              </a:lnSpc>
              <a:spcBef>
                <a:spcPts val="1585"/>
              </a:spcBef>
            </a:pPr>
            <a:r>
              <a:rPr sz="3600" spc="-5" dirty="0">
                <a:solidFill>
                  <a:srgbClr val="FF6600"/>
                </a:solidFill>
                <a:latin typeface="Times New Roman"/>
                <a:cs typeface="Times New Roman"/>
              </a:rPr>
              <a:t>Hình thức: </a:t>
            </a:r>
            <a:r>
              <a:rPr sz="3600" spc="-5" dirty="0">
                <a:solidFill>
                  <a:srgbClr val="00006E"/>
                </a:solidFill>
                <a:latin typeface="Times New Roman"/>
                <a:cs typeface="Times New Roman"/>
              </a:rPr>
              <a:t>Đại diện</a:t>
            </a:r>
            <a:r>
              <a:rPr sz="3600" spc="15" dirty="0">
                <a:solidFill>
                  <a:srgbClr val="00006E"/>
                </a:solidFill>
                <a:latin typeface="Times New Roman"/>
                <a:cs typeface="Times New Roman"/>
              </a:rPr>
              <a:t> </a:t>
            </a:r>
            <a:r>
              <a:rPr sz="3600" spc="-5" dirty="0">
                <a:solidFill>
                  <a:srgbClr val="00006E"/>
                </a:solidFill>
                <a:latin typeface="Times New Roman"/>
                <a:cs typeface="Times New Roman"/>
              </a:rPr>
              <a:t>nhóm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644395" y="0"/>
            <a:ext cx="9977628" cy="11612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668779" y="230111"/>
            <a:ext cx="9930384" cy="8427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688592" y="12191"/>
            <a:ext cx="9893935" cy="1083945"/>
          </a:xfrm>
          <a:prstGeom prst="rect">
            <a:avLst/>
          </a:prstGeom>
          <a:solidFill>
            <a:srgbClr val="00006E"/>
          </a:solidFill>
          <a:ln w="9144">
            <a:solidFill>
              <a:srgbClr val="FFFB00"/>
            </a:solidFill>
          </a:ln>
        </p:spPr>
        <p:txBody>
          <a:bodyPr vert="horz" wrap="square" lIns="0" tIns="335280" rIns="0" bIns="0" rtlCol="0">
            <a:spAutoFit/>
          </a:bodyPr>
          <a:lstStyle/>
          <a:p>
            <a:pPr marL="238760">
              <a:lnSpc>
                <a:spcPct val="100000"/>
              </a:lnSpc>
              <a:spcBef>
                <a:spcPts val="2640"/>
              </a:spcBef>
            </a:pPr>
            <a:r>
              <a:rPr sz="2850" b="1" spc="10" dirty="0">
                <a:solidFill>
                  <a:srgbClr val="FFFFFF"/>
                </a:solidFill>
                <a:latin typeface="Arial"/>
                <a:cs typeface="Arial"/>
              </a:rPr>
              <a:t>NỘI </a:t>
            </a:r>
            <a:r>
              <a:rPr sz="2850" b="1" spc="15" dirty="0">
                <a:solidFill>
                  <a:srgbClr val="FFFFFF"/>
                </a:solidFill>
                <a:latin typeface="Arial"/>
                <a:cs typeface="Arial"/>
              </a:rPr>
              <a:t>DUNG CỦA </a:t>
            </a:r>
            <a:r>
              <a:rPr sz="2850" b="1" spc="10" dirty="0">
                <a:solidFill>
                  <a:srgbClr val="FFFFFF"/>
                </a:solidFill>
                <a:latin typeface="Arial"/>
                <a:cs typeface="Arial"/>
              </a:rPr>
              <a:t>CT </a:t>
            </a:r>
            <a:r>
              <a:rPr sz="2850" b="1" spc="25" dirty="0">
                <a:solidFill>
                  <a:srgbClr val="FFFFFF"/>
                </a:solidFill>
                <a:latin typeface="Arial"/>
                <a:cs typeface="Arial"/>
              </a:rPr>
              <a:t>MÔN </a:t>
            </a:r>
            <a:r>
              <a:rPr sz="2850" b="1" spc="10" dirty="0">
                <a:solidFill>
                  <a:srgbClr val="FFFFFF"/>
                </a:solidFill>
                <a:latin typeface="Arial"/>
                <a:cs typeface="Arial"/>
              </a:rPr>
              <a:t>TOÁN </a:t>
            </a:r>
            <a:r>
              <a:rPr sz="2850" b="1" spc="20" dirty="0">
                <a:solidFill>
                  <a:srgbClr val="FFFFFF"/>
                </a:solidFill>
                <a:latin typeface="Arial"/>
                <a:cs typeface="Arial"/>
              </a:rPr>
              <a:t>TRONG </a:t>
            </a:r>
            <a:r>
              <a:rPr sz="2850" b="1" spc="15" dirty="0">
                <a:solidFill>
                  <a:srgbClr val="FFFFFF"/>
                </a:solidFill>
                <a:latin typeface="Arial"/>
                <a:cs typeface="Arial"/>
              </a:rPr>
              <a:t>CT </a:t>
            </a:r>
            <a:r>
              <a:rPr sz="2850" b="1" spc="20" dirty="0">
                <a:solidFill>
                  <a:srgbClr val="FFFFFF"/>
                </a:solidFill>
                <a:latin typeface="Arial"/>
                <a:cs typeface="Arial"/>
              </a:rPr>
              <a:t>GDPT</a:t>
            </a:r>
            <a:r>
              <a:rPr sz="2850" b="1" spc="-27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50" b="1" spc="5" dirty="0">
                <a:solidFill>
                  <a:srgbClr val="FFFFFF"/>
                </a:solidFill>
                <a:latin typeface="Arial"/>
                <a:cs typeface="Arial"/>
              </a:rPr>
              <a:t>2018</a:t>
            </a:r>
            <a:endParaRPr sz="285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94359" y="1092708"/>
            <a:ext cx="1107186" cy="113004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873240" y="2218944"/>
            <a:ext cx="4572000" cy="310896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14756"/>
            <a:ext cx="1592580" cy="508000"/>
          </a:xfrm>
          <a:custGeom>
            <a:avLst/>
            <a:gdLst/>
            <a:ahLst/>
            <a:cxnLst/>
            <a:rect l="l" t="t" r="r" b="b"/>
            <a:pathLst>
              <a:path w="1592580" h="508000">
                <a:moveTo>
                  <a:pt x="0" y="0"/>
                </a:moveTo>
                <a:lnTo>
                  <a:pt x="0" y="503948"/>
                </a:lnTo>
                <a:lnTo>
                  <a:pt x="1245844" y="507491"/>
                </a:lnTo>
                <a:lnTo>
                  <a:pt x="1346200" y="507491"/>
                </a:lnTo>
                <a:lnTo>
                  <a:pt x="1350899" y="502665"/>
                </a:lnTo>
                <a:lnTo>
                  <a:pt x="1352423" y="501141"/>
                </a:lnTo>
                <a:lnTo>
                  <a:pt x="1354328" y="499617"/>
                </a:lnTo>
                <a:lnTo>
                  <a:pt x="1355852" y="497966"/>
                </a:lnTo>
                <a:lnTo>
                  <a:pt x="1584960" y="268858"/>
                </a:lnTo>
                <a:lnTo>
                  <a:pt x="1590246" y="261714"/>
                </a:lnTo>
                <a:lnTo>
                  <a:pt x="1592008" y="254571"/>
                </a:lnTo>
                <a:lnTo>
                  <a:pt x="1590246" y="247427"/>
                </a:lnTo>
                <a:lnTo>
                  <a:pt x="1584960" y="240283"/>
                </a:lnTo>
                <a:lnTo>
                  <a:pt x="1355852" y="11302"/>
                </a:lnTo>
                <a:lnTo>
                  <a:pt x="1350899" y="11302"/>
                </a:lnTo>
                <a:lnTo>
                  <a:pt x="1350899" y="6476"/>
                </a:lnTo>
                <a:lnTo>
                  <a:pt x="1346200" y="6476"/>
                </a:lnTo>
                <a:lnTo>
                  <a:pt x="1341374" y="1777"/>
                </a:lnTo>
                <a:lnTo>
                  <a:pt x="1245844" y="1777"/>
                </a:lnTo>
                <a:lnTo>
                  <a:pt x="0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658872" y="394462"/>
            <a:ext cx="7344663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5" dirty="0"/>
              <a:t>NỘI </a:t>
            </a:r>
            <a:r>
              <a:rPr sz="4400" spc="-5"/>
              <a:t>DUNG </a:t>
            </a:r>
            <a:r>
              <a:rPr lang="en-US" sz="4400" spc="-5" smtClean="0"/>
              <a:t>TẬP HUẤN</a:t>
            </a:r>
            <a:endParaRPr sz="4400"/>
          </a:p>
        </p:txBody>
      </p:sp>
      <p:sp>
        <p:nvSpPr>
          <p:cNvPr id="4" name="object 4"/>
          <p:cNvSpPr/>
          <p:nvPr/>
        </p:nvSpPr>
        <p:spPr>
          <a:xfrm>
            <a:off x="1874520" y="1147572"/>
            <a:ext cx="532130" cy="759460"/>
          </a:xfrm>
          <a:custGeom>
            <a:avLst/>
            <a:gdLst/>
            <a:ahLst/>
            <a:cxnLst/>
            <a:rect l="l" t="t" r="r" b="b"/>
            <a:pathLst>
              <a:path w="532130" h="759460">
                <a:moveTo>
                  <a:pt x="0" y="0"/>
                </a:moveTo>
                <a:lnTo>
                  <a:pt x="0" y="493013"/>
                </a:lnTo>
                <a:lnTo>
                  <a:pt x="265938" y="758951"/>
                </a:lnTo>
                <a:lnTo>
                  <a:pt x="531876" y="493013"/>
                </a:lnTo>
                <a:lnTo>
                  <a:pt x="531876" y="265938"/>
                </a:lnTo>
                <a:lnTo>
                  <a:pt x="265938" y="265938"/>
                </a:lnTo>
                <a:lnTo>
                  <a:pt x="0" y="0"/>
                </a:lnTo>
                <a:close/>
              </a:path>
              <a:path w="532130" h="759460">
                <a:moveTo>
                  <a:pt x="531876" y="0"/>
                </a:moveTo>
                <a:lnTo>
                  <a:pt x="265938" y="265938"/>
                </a:lnTo>
                <a:lnTo>
                  <a:pt x="531876" y="265938"/>
                </a:lnTo>
                <a:lnTo>
                  <a:pt x="531876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74520" y="1147572"/>
            <a:ext cx="532130" cy="759460"/>
          </a:xfrm>
          <a:custGeom>
            <a:avLst/>
            <a:gdLst/>
            <a:ahLst/>
            <a:cxnLst/>
            <a:rect l="l" t="t" r="r" b="b"/>
            <a:pathLst>
              <a:path w="532130" h="759460">
                <a:moveTo>
                  <a:pt x="531876" y="0"/>
                </a:moveTo>
                <a:lnTo>
                  <a:pt x="531876" y="493013"/>
                </a:lnTo>
                <a:lnTo>
                  <a:pt x="265938" y="758951"/>
                </a:lnTo>
                <a:lnTo>
                  <a:pt x="0" y="493013"/>
                </a:lnTo>
                <a:lnTo>
                  <a:pt x="0" y="0"/>
                </a:lnTo>
                <a:lnTo>
                  <a:pt x="265938" y="265938"/>
                </a:lnTo>
                <a:lnTo>
                  <a:pt x="531876" y="0"/>
                </a:lnTo>
                <a:close/>
              </a:path>
            </a:pathLst>
          </a:custGeom>
          <a:ln w="15240">
            <a:solidFill>
              <a:srgbClr val="A42F0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406395" y="1147572"/>
            <a:ext cx="7597140" cy="494030"/>
          </a:xfrm>
          <a:custGeom>
            <a:avLst/>
            <a:gdLst/>
            <a:ahLst/>
            <a:cxnLst/>
            <a:rect l="l" t="t" r="r" b="b"/>
            <a:pathLst>
              <a:path w="7597140" h="494030">
                <a:moveTo>
                  <a:pt x="7514844" y="0"/>
                </a:moveTo>
                <a:lnTo>
                  <a:pt x="0" y="0"/>
                </a:lnTo>
                <a:lnTo>
                  <a:pt x="0" y="493775"/>
                </a:lnTo>
                <a:lnTo>
                  <a:pt x="7514844" y="493775"/>
                </a:lnTo>
                <a:lnTo>
                  <a:pt x="7546883" y="487310"/>
                </a:lnTo>
                <a:lnTo>
                  <a:pt x="7573041" y="469677"/>
                </a:lnTo>
                <a:lnTo>
                  <a:pt x="7590674" y="443519"/>
                </a:lnTo>
                <a:lnTo>
                  <a:pt x="7597139" y="411479"/>
                </a:lnTo>
                <a:lnTo>
                  <a:pt x="7597139" y="82295"/>
                </a:lnTo>
                <a:lnTo>
                  <a:pt x="7590674" y="50256"/>
                </a:lnTo>
                <a:lnTo>
                  <a:pt x="7573041" y="24098"/>
                </a:lnTo>
                <a:lnTo>
                  <a:pt x="7546883" y="6465"/>
                </a:lnTo>
                <a:lnTo>
                  <a:pt x="7514844" y="0"/>
                </a:lnTo>
                <a:close/>
              </a:path>
            </a:pathLst>
          </a:custGeom>
          <a:solidFill>
            <a:srgbClr val="FFFFFF">
              <a:alpha val="90194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406395" y="1147572"/>
            <a:ext cx="7597140" cy="494030"/>
          </a:xfrm>
          <a:custGeom>
            <a:avLst/>
            <a:gdLst/>
            <a:ahLst/>
            <a:cxnLst/>
            <a:rect l="l" t="t" r="r" b="b"/>
            <a:pathLst>
              <a:path w="7597140" h="494030">
                <a:moveTo>
                  <a:pt x="7597139" y="82295"/>
                </a:moveTo>
                <a:lnTo>
                  <a:pt x="7597139" y="411479"/>
                </a:lnTo>
                <a:lnTo>
                  <a:pt x="7590674" y="443519"/>
                </a:lnTo>
                <a:lnTo>
                  <a:pt x="7573041" y="469677"/>
                </a:lnTo>
                <a:lnTo>
                  <a:pt x="7546883" y="487310"/>
                </a:lnTo>
                <a:lnTo>
                  <a:pt x="7514844" y="493775"/>
                </a:lnTo>
                <a:lnTo>
                  <a:pt x="0" y="493775"/>
                </a:lnTo>
                <a:lnTo>
                  <a:pt x="0" y="0"/>
                </a:lnTo>
                <a:lnTo>
                  <a:pt x="7514844" y="0"/>
                </a:lnTo>
                <a:lnTo>
                  <a:pt x="7546883" y="6465"/>
                </a:lnTo>
                <a:lnTo>
                  <a:pt x="7573041" y="24098"/>
                </a:lnTo>
                <a:lnTo>
                  <a:pt x="7590674" y="50256"/>
                </a:lnTo>
                <a:lnTo>
                  <a:pt x="7597139" y="82295"/>
                </a:lnTo>
                <a:close/>
              </a:path>
            </a:pathLst>
          </a:custGeom>
          <a:ln w="15240">
            <a:solidFill>
              <a:srgbClr val="A42F0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874520" y="1805939"/>
            <a:ext cx="532130" cy="760730"/>
          </a:xfrm>
          <a:custGeom>
            <a:avLst/>
            <a:gdLst/>
            <a:ahLst/>
            <a:cxnLst/>
            <a:rect l="l" t="t" r="r" b="b"/>
            <a:pathLst>
              <a:path w="532130" h="760730">
                <a:moveTo>
                  <a:pt x="0" y="0"/>
                </a:moveTo>
                <a:lnTo>
                  <a:pt x="0" y="494538"/>
                </a:lnTo>
                <a:lnTo>
                  <a:pt x="265938" y="760476"/>
                </a:lnTo>
                <a:lnTo>
                  <a:pt x="531876" y="494538"/>
                </a:lnTo>
                <a:lnTo>
                  <a:pt x="531876" y="265938"/>
                </a:lnTo>
                <a:lnTo>
                  <a:pt x="265938" y="265938"/>
                </a:lnTo>
                <a:lnTo>
                  <a:pt x="0" y="0"/>
                </a:lnTo>
                <a:close/>
              </a:path>
              <a:path w="532130" h="760730">
                <a:moveTo>
                  <a:pt x="531876" y="0"/>
                </a:moveTo>
                <a:lnTo>
                  <a:pt x="265938" y="265938"/>
                </a:lnTo>
                <a:lnTo>
                  <a:pt x="531876" y="265938"/>
                </a:lnTo>
                <a:lnTo>
                  <a:pt x="531876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874520" y="1805939"/>
            <a:ext cx="532130" cy="760730"/>
          </a:xfrm>
          <a:custGeom>
            <a:avLst/>
            <a:gdLst/>
            <a:ahLst/>
            <a:cxnLst/>
            <a:rect l="l" t="t" r="r" b="b"/>
            <a:pathLst>
              <a:path w="532130" h="760730">
                <a:moveTo>
                  <a:pt x="531876" y="0"/>
                </a:moveTo>
                <a:lnTo>
                  <a:pt x="531876" y="494538"/>
                </a:lnTo>
                <a:lnTo>
                  <a:pt x="265938" y="760476"/>
                </a:lnTo>
                <a:lnTo>
                  <a:pt x="0" y="494538"/>
                </a:lnTo>
                <a:lnTo>
                  <a:pt x="0" y="0"/>
                </a:lnTo>
                <a:lnTo>
                  <a:pt x="265938" y="265938"/>
                </a:lnTo>
                <a:lnTo>
                  <a:pt x="531876" y="0"/>
                </a:lnTo>
                <a:close/>
              </a:path>
            </a:pathLst>
          </a:custGeom>
          <a:ln w="15240">
            <a:solidFill>
              <a:srgbClr val="A42F0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406395" y="1805939"/>
            <a:ext cx="7597140" cy="494030"/>
          </a:xfrm>
          <a:custGeom>
            <a:avLst/>
            <a:gdLst/>
            <a:ahLst/>
            <a:cxnLst/>
            <a:rect l="l" t="t" r="r" b="b"/>
            <a:pathLst>
              <a:path w="7597140" h="494030">
                <a:moveTo>
                  <a:pt x="7514844" y="0"/>
                </a:moveTo>
                <a:lnTo>
                  <a:pt x="0" y="0"/>
                </a:lnTo>
                <a:lnTo>
                  <a:pt x="0" y="493775"/>
                </a:lnTo>
                <a:lnTo>
                  <a:pt x="7514844" y="493775"/>
                </a:lnTo>
                <a:lnTo>
                  <a:pt x="7546883" y="487310"/>
                </a:lnTo>
                <a:lnTo>
                  <a:pt x="7573041" y="469677"/>
                </a:lnTo>
                <a:lnTo>
                  <a:pt x="7590674" y="443519"/>
                </a:lnTo>
                <a:lnTo>
                  <a:pt x="7597139" y="411480"/>
                </a:lnTo>
                <a:lnTo>
                  <a:pt x="7597139" y="82296"/>
                </a:lnTo>
                <a:lnTo>
                  <a:pt x="7590674" y="50256"/>
                </a:lnTo>
                <a:lnTo>
                  <a:pt x="7573041" y="24098"/>
                </a:lnTo>
                <a:lnTo>
                  <a:pt x="7546883" y="6465"/>
                </a:lnTo>
                <a:lnTo>
                  <a:pt x="7514844" y="0"/>
                </a:lnTo>
                <a:close/>
              </a:path>
            </a:pathLst>
          </a:custGeom>
          <a:solidFill>
            <a:srgbClr val="FFFFFF">
              <a:alpha val="90194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406395" y="1805939"/>
            <a:ext cx="7597140" cy="494030"/>
          </a:xfrm>
          <a:custGeom>
            <a:avLst/>
            <a:gdLst/>
            <a:ahLst/>
            <a:cxnLst/>
            <a:rect l="l" t="t" r="r" b="b"/>
            <a:pathLst>
              <a:path w="7597140" h="494030">
                <a:moveTo>
                  <a:pt x="7597139" y="82296"/>
                </a:moveTo>
                <a:lnTo>
                  <a:pt x="7597139" y="411480"/>
                </a:lnTo>
                <a:lnTo>
                  <a:pt x="7590674" y="443519"/>
                </a:lnTo>
                <a:lnTo>
                  <a:pt x="7573041" y="469677"/>
                </a:lnTo>
                <a:lnTo>
                  <a:pt x="7546883" y="487310"/>
                </a:lnTo>
                <a:lnTo>
                  <a:pt x="7514844" y="493775"/>
                </a:lnTo>
                <a:lnTo>
                  <a:pt x="0" y="493775"/>
                </a:lnTo>
                <a:lnTo>
                  <a:pt x="0" y="0"/>
                </a:lnTo>
                <a:lnTo>
                  <a:pt x="7514844" y="0"/>
                </a:lnTo>
                <a:lnTo>
                  <a:pt x="7546883" y="6465"/>
                </a:lnTo>
                <a:lnTo>
                  <a:pt x="7573041" y="24098"/>
                </a:lnTo>
                <a:lnTo>
                  <a:pt x="7590674" y="50256"/>
                </a:lnTo>
                <a:lnTo>
                  <a:pt x="7597139" y="82296"/>
                </a:lnTo>
                <a:close/>
              </a:path>
            </a:pathLst>
          </a:custGeom>
          <a:ln w="15240">
            <a:solidFill>
              <a:srgbClr val="A42F0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874520" y="2465832"/>
            <a:ext cx="532130" cy="759460"/>
          </a:xfrm>
          <a:custGeom>
            <a:avLst/>
            <a:gdLst/>
            <a:ahLst/>
            <a:cxnLst/>
            <a:rect l="l" t="t" r="r" b="b"/>
            <a:pathLst>
              <a:path w="532130" h="759460">
                <a:moveTo>
                  <a:pt x="0" y="0"/>
                </a:moveTo>
                <a:lnTo>
                  <a:pt x="0" y="493013"/>
                </a:lnTo>
                <a:lnTo>
                  <a:pt x="265938" y="758951"/>
                </a:lnTo>
                <a:lnTo>
                  <a:pt x="531876" y="493013"/>
                </a:lnTo>
                <a:lnTo>
                  <a:pt x="531876" y="265938"/>
                </a:lnTo>
                <a:lnTo>
                  <a:pt x="265938" y="265938"/>
                </a:lnTo>
                <a:lnTo>
                  <a:pt x="0" y="0"/>
                </a:lnTo>
                <a:close/>
              </a:path>
              <a:path w="532130" h="759460">
                <a:moveTo>
                  <a:pt x="531876" y="0"/>
                </a:moveTo>
                <a:lnTo>
                  <a:pt x="265938" y="265938"/>
                </a:lnTo>
                <a:lnTo>
                  <a:pt x="531876" y="265938"/>
                </a:lnTo>
                <a:lnTo>
                  <a:pt x="531876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874520" y="2465832"/>
            <a:ext cx="532130" cy="759460"/>
          </a:xfrm>
          <a:custGeom>
            <a:avLst/>
            <a:gdLst/>
            <a:ahLst/>
            <a:cxnLst/>
            <a:rect l="l" t="t" r="r" b="b"/>
            <a:pathLst>
              <a:path w="532130" h="759460">
                <a:moveTo>
                  <a:pt x="531876" y="0"/>
                </a:moveTo>
                <a:lnTo>
                  <a:pt x="531876" y="493013"/>
                </a:lnTo>
                <a:lnTo>
                  <a:pt x="265938" y="758951"/>
                </a:lnTo>
                <a:lnTo>
                  <a:pt x="0" y="493013"/>
                </a:lnTo>
                <a:lnTo>
                  <a:pt x="0" y="0"/>
                </a:lnTo>
                <a:lnTo>
                  <a:pt x="265938" y="265938"/>
                </a:lnTo>
                <a:lnTo>
                  <a:pt x="531876" y="0"/>
                </a:lnTo>
                <a:close/>
              </a:path>
            </a:pathLst>
          </a:custGeom>
          <a:ln w="15240">
            <a:solidFill>
              <a:srgbClr val="A42F0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406395" y="2465832"/>
            <a:ext cx="7597140" cy="494030"/>
          </a:xfrm>
          <a:custGeom>
            <a:avLst/>
            <a:gdLst/>
            <a:ahLst/>
            <a:cxnLst/>
            <a:rect l="l" t="t" r="r" b="b"/>
            <a:pathLst>
              <a:path w="7597140" h="494030">
                <a:moveTo>
                  <a:pt x="7514844" y="0"/>
                </a:moveTo>
                <a:lnTo>
                  <a:pt x="0" y="0"/>
                </a:lnTo>
                <a:lnTo>
                  <a:pt x="0" y="493775"/>
                </a:lnTo>
                <a:lnTo>
                  <a:pt x="7514844" y="493775"/>
                </a:lnTo>
                <a:lnTo>
                  <a:pt x="7546883" y="487310"/>
                </a:lnTo>
                <a:lnTo>
                  <a:pt x="7573041" y="469677"/>
                </a:lnTo>
                <a:lnTo>
                  <a:pt x="7590674" y="443519"/>
                </a:lnTo>
                <a:lnTo>
                  <a:pt x="7597139" y="411479"/>
                </a:lnTo>
                <a:lnTo>
                  <a:pt x="7597139" y="82295"/>
                </a:lnTo>
                <a:lnTo>
                  <a:pt x="7590674" y="50256"/>
                </a:lnTo>
                <a:lnTo>
                  <a:pt x="7573041" y="24098"/>
                </a:lnTo>
                <a:lnTo>
                  <a:pt x="7546883" y="6465"/>
                </a:lnTo>
                <a:lnTo>
                  <a:pt x="7514844" y="0"/>
                </a:lnTo>
                <a:close/>
              </a:path>
            </a:pathLst>
          </a:custGeom>
          <a:solidFill>
            <a:srgbClr val="FFFFFF">
              <a:alpha val="90194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406395" y="2465832"/>
            <a:ext cx="7597140" cy="494030"/>
          </a:xfrm>
          <a:custGeom>
            <a:avLst/>
            <a:gdLst/>
            <a:ahLst/>
            <a:cxnLst/>
            <a:rect l="l" t="t" r="r" b="b"/>
            <a:pathLst>
              <a:path w="7597140" h="494030">
                <a:moveTo>
                  <a:pt x="7597139" y="82295"/>
                </a:moveTo>
                <a:lnTo>
                  <a:pt x="7597139" y="411479"/>
                </a:lnTo>
                <a:lnTo>
                  <a:pt x="7590674" y="443519"/>
                </a:lnTo>
                <a:lnTo>
                  <a:pt x="7573041" y="469677"/>
                </a:lnTo>
                <a:lnTo>
                  <a:pt x="7546883" y="487310"/>
                </a:lnTo>
                <a:lnTo>
                  <a:pt x="7514844" y="493775"/>
                </a:lnTo>
                <a:lnTo>
                  <a:pt x="0" y="493775"/>
                </a:lnTo>
                <a:lnTo>
                  <a:pt x="0" y="0"/>
                </a:lnTo>
                <a:lnTo>
                  <a:pt x="7514844" y="0"/>
                </a:lnTo>
                <a:lnTo>
                  <a:pt x="7546883" y="6465"/>
                </a:lnTo>
                <a:lnTo>
                  <a:pt x="7573041" y="24098"/>
                </a:lnTo>
                <a:lnTo>
                  <a:pt x="7590674" y="50256"/>
                </a:lnTo>
                <a:lnTo>
                  <a:pt x="7597139" y="82295"/>
                </a:lnTo>
                <a:close/>
              </a:path>
            </a:pathLst>
          </a:custGeom>
          <a:ln w="15240">
            <a:solidFill>
              <a:srgbClr val="A42F0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874520" y="3124200"/>
            <a:ext cx="532130" cy="760730"/>
          </a:xfrm>
          <a:custGeom>
            <a:avLst/>
            <a:gdLst/>
            <a:ahLst/>
            <a:cxnLst/>
            <a:rect l="l" t="t" r="r" b="b"/>
            <a:pathLst>
              <a:path w="532130" h="760729">
                <a:moveTo>
                  <a:pt x="0" y="0"/>
                </a:moveTo>
                <a:lnTo>
                  <a:pt x="0" y="494538"/>
                </a:lnTo>
                <a:lnTo>
                  <a:pt x="265938" y="760476"/>
                </a:lnTo>
                <a:lnTo>
                  <a:pt x="531876" y="494538"/>
                </a:lnTo>
                <a:lnTo>
                  <a:pt x="531876" y="265938"/>
                </a:lnTo>
                <a:lnTo>
                  <a:pt x="265938" y="265938"/>
                </a:lnTo>
                <a:lnTo>
                  <a:pt x="0" y="0"/>
                </a:lnTo>
                <a:close/>
              </a:path>
              <a:path w="532130" h="760729">
                <a:moveTo>
                  <a:pt x="531876" y="0"/>
                </a:moveTo>
                <a:lnTo>
                  <a:pt x="265938" y="265938"/>
                </a:lnTo>
                <a:lnTo>
                  <a:pt x="531876" y="265938"/>
                </a:lnTo>
                <a:lnTo>
                  <a:pt x="531876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874520" y="3124200"/>
            <a:ext cx="532130" cy="760730"/>
          </a:xfrm>
          <a:custGeom>
            <a:avLst/>
            <a:gdLst/>
            <a:ahLst/>
            <a:cxnLst/>
            <a:rect l="l" t="t" r="r" b="b"/>
            <a:pathLst>
              <a:path w="532130" h="760729">
                <a:moveTo>
                  <a:pt x="531876" y="0"/>
                </a:moveTo>
                <a:lnTo>
                  <a:pt x="531876" y="494538"/>
                </a:lnTo>
                <a:lnTo>
                  <a:pt x="265938" y="760476"/>
                </a:lnTo>
                <a:lnTo>
                  <a:pt x="0" y="494538"/>
                </a:lnTo>
                <a:lnTo>
                  <a:pt x="0" y="0"/>
                </a:lnTo>
                <a:lnTo>
                  <a:pt x="265938" y="265938"/>
                </a:lnTo>
                <a:lnTo>
                  <a:pt x="531876" y="0"/>
                </a:lnTo>
                <a:close/>
              </a:path>
            </a:pathLst>
          </a:custGeom>
          <a:ln w="15240">
            <a:solidFill>
              <a:srgbClr val="A42F0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406395" y="3124200"/>
            <a:ext cx="7597140" cy="494030"/>
          </a:xfrm>
          <a:custGeom>
            <a:avLst/>
            <a:gdLst/>
            <a:ahLst/>
            <a:cxnLst/>
            <a:rect l="l" t="t" r="r" b="b"/>
            <a:pathLst>
              <a:path w="7597140" h="494029">
                <a:moveTo>
                  <a:pt x="7514844" y="0"/>
                </a:moveTo>
                <a:lnTo>
                  <a:pt x="0" y="0"/>
                </a:lnTo>
                <a:lnTo>
                  <a:pt x="0" y="493775"/>
                </a:lnTo>
                <a:lnTo>
                  <a:pt x="7514844" y="493775"/>
                </a:lnTo>
                <a:lnTo>
                  <a:pt x="7546883" y="487310"/>
                </a:lnTo>
                <a:lnTo>
                  <a:pt x="7573041" y="469677"/>
                </a:lnTo>
                <a:lnTo>
                  <a:pt x="7590674" y="443519"/>
                </a:lnTo>
                <a:lnTo>
                  <a:pt x="7597139" y="411479"/>
                </a:lnTo>
                <a:lnTo>
                  <a:pt x="7597139" y="82296"/>
                </a:lnTo>
                <a:lnTo>
                  <a:pt x="7590674" y="50256"/>
                </a:lnTo>
                <a:lnTo>
                  <a:pt x="7573041" y="24098"/>
                </a:lnTo>
                <a:lnTo>
                  <a:pt x="7546883" y="6465"/>
                </a:lnTo>
                <a:lnTo>
                  <a:pt x="7514844" y="0"/>
                </a:lnTo>
                <a:close/>
              </a:path>
            </a:pathLst>
          </a:custGeom>
          <a:solidFill>
            <a:srgbClr val="FFFFFF">
              <a:alpha val="90194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406395" y="3124200"/>
            <a:ext cx="7597140" cy="494030"/>
          </a:xfrm>
          <a:custGeom>
            <a:avLst/>
            <a:gdLst/>
            <a:ahLst/>
            <a:cxnLst/>
            <a:rect l="l" t="t" r="r" b="b"/>
            <a:pathLst>
              <a:path w="7597140" h="494029">
                <a:moveTo>
                  <a:pt x="7597139" y="82296"/>
                </a:moveTo>
                <a:lnTo>
                  <a:pt x="7597139" y="411479"/>
                </a:lnTo>
                <a:lnTo>
                  <a:pt x="7590674" y="443519"/>
                </a:lnTo>
                <a:lnTo>
                  <a:pt x="7573041" y="469677"/>
                </a:lnTo>
                <a:lnTo>
                  <a:pt x="7546883" y="487310"/>
                </a:lnTo>
                <a:lnTo>
                  <a:pt x="7514844" y="493775"/>
                </a:lnTo>
                <a:lnTo>
                  <a:pt x="0" y="493775"/>
                </a:lnTo>
                <a:lnTo>
                  <a:pt x="0" y="0"/>
                </a:lnTo>
                <a:lnTo>
                  <a:pt x="7514844" y="0"/>
                </a:lnTo>
                <a:lnTo>
                  <a:pt x="7546883" y="6465"/>
                </a:lnTo>
                <a:lnTo>
                  <a:pt x="7573041" y="24098"/>
                </a:lnTo>
                <a:lnTo>
                  <a:pt x="7590674" y="50256"/>
                </a:lnTo>
                <a:lnTo>
                  <a:pt x="7597139" y="82296"/>
                </a:lnTo>
                <a:close/>
              </a:path>
            </a:pathLst>
          </a:custGeom>
          <a:ln w="15240">
            <a:solidFill>
              <a:srgbClr val="A42F0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874520" y="3784091"/>
            <a:ext cx="532130" cy="759460"/>
          </a:xfrm>
          <a:custGeom>
            <a:avLst/>
            <a:gdLst/>
            <a:ahLst/>
            <a:cxnLst/>
            <a:rect l="l" t="t" r="r" b="b"/>
            <a:pathLst>
              <a:path w="532130" h="759460">
                <a:moveTo>
                  <a:pt x="0" y="0"/>
                </a:moveTo>
                <a:lnTo>
                  <a:pt x="0" y="493013"/>
                </a:lnTo>
                <a:lnTo>
                  <a:pt x="265938" y="758951"/>
                </a:lnTo>
                <a:lnTo>
                  <a:pt x="531876" y="493013"/>
                </a:lnTo>
                <a:lnTo>
                  <a:pt x="531876" y="265937"/>
                </a:lnTo>
                <a:lnTo>
                  <a:pt x="265938" y="265937"/>
                </a:lnTo>
                <a:lnTo>
                  <a:pt x="0" y="0"/>
                </a:lnTo>
                <a:close/>
              </a:path>
              <a:path w="532130" h="759460">
                <a:moveTo>
                  <a:pt x="531876" y="0"/>
                </a:moveTo>
                <a:lnTo>
                  <a:pt x="265938" y="265937"/>
                </a:lnTo>
                <a:lnTo>
                  <a:pt x="531876" y="265937"/>
                </a:lnTo>
                <a:lnTo>
                  <a:pt x="531876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874520" y="3784091"/>
            <a:ext cx="532130" cy="759460"/>
          </a:xfrm>
          <a:custGeom>
            <a:avLst/>
            <a:gdLst/>
            <a:ahLst/>
            <a:cxnLst/>
            <a:rect l="l" t="t" r="r" b="b"/>
            <a:pathLst>
              <a:path w="532130" h="759460">
                <a:moveTo>
                  <a:pt x="531876" y="0"/>
                </a:moveTo>
                <a:lnTo>
                  <a:pt x="531876" y="493013"/>
                </a:lnTo>
                <a:lnTo>
                  <a:pt x="265938" y="758951"/>
                </a:lnTo>
                <a:lnTo>
                  <a:pt x="0" y="493013"/>
                </a:lnTo>
                <a:lnTo>
                  <a:pt x="0" y="0"/>
                </a:lnTo>
                <a:lnTo>
                  <a:pt x="265938" y="265937"/>
                </a:lnTo>
                <a:lnTo>
                  <a:pt x="531876" y="0"/>
                </a:lnTo>
                <a:close/>
              </a:path>
            </a:pathLst>
          </a:custGeom>
          <a:ln w="15240">
            <a:solidFill>
              <a:srgbClr val="A42F0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2406395" y="3784091"/>
            <a:ext cx="7597140" cy="494030"/>
          </a:xfrm>
          <a:custGeom>
            <a:avLst/>
            <a:gdLst/>
            <a:ahLst/>
            <a:cxnLst/>
            <a:rect l="l" t="t" r="r" b="b"/>
            <a:pathLst>
              <a:path w="7597140" h="494029">
                <a:moveTo>
                  <a:pt x="7514844" y="0"/>
                </a:moveTo>
                <a:lnTo>
                  <a:pt x="0" y="0"/>
                </a:lnTo>
                <a:lnTo>
                  <a:pt x="0" y="493775"/>
                </a:lnTo>
                <a:lnTo>
                  <a:pt x="7514844" y="493775"/>
                </a:lnTo>
                <a:lnTo>
                  <a:pt x="7546883" y="487310"/>
                </a:lnTo>
                <a:lnTo>
                  <a:pt x="7573041" y="469677"/>
                </a:lnTo>
                <a:lnTo>
                  <a:pt x="7590674" y="443519"/>
                </a:lnTo>
                <a:lnTo>
                  <a:pt x="7597139" y="411479"/>
                </a:lnTo>
                <a:lnTo>
                  <a:pt x="7597139" y="82295"/>
                </a:lnTo>
                <a:lnTo>
                  <a:pt x="7590674" y="50256"/>
                </a:lnTo>
                <a:lnTo>
                  <a:pt x="7573041" y="24098"/>
                </a:lnTo>
                <a:lnTo>
                  <a:pt x="7546883" y="6465"/>
                </a:lnTo>
                <a:lnTo>
                  <a:pt x="7514844" y="0"/>
                </a:lnTo>
                <a:close/>
              </a:path>
            </a:pathLst>
          </a:custGeom>
          <a:solidFill>
            <a:srgbClr val="FFFFFF">
              <a:alpha val="90194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2406395" y="3784091"/>
            <a:ext cx="7597140" cy="494030"/>
          </a:xfrm>
          <a:custGeom>
            <a:avLst/>
            <a:gdLst/>
            <a:ahLst/>
            <a:cxnLst/>
            <a:rect l="l" t="t" r="r" b="b"/>
            <a:pathLst>
              <a:path w="7597140" h="494029">
                <a:moveTo>
                  <a:pt x="7597139" y="82295"/>
                </a:moveTo>
                <a:lnTo>
                  <a:pt x="7597139" y="411479"/>
                </a:lnTo>
                <a:lnTo>
                  <a:pt x="7590674" y="443519"/>
                </a:lnTo>
                <a:lnTo>
                  <a:pt x="7573041" y="469677"/>
                </a:lnTo>
                <a:lnTo>
                  <a:pt x="7546883" y="487310"/>
                </a:lnTo>
                <a:lnTo>
                  <a:pt x="7514844" y="493775"/>
                </a:lnTo>
                <a:lnTo>
                  <a:pt x="0" y="493775"/>
                </a:lnTo>
                <a:lnTo>
                  <a:pt x="0" y="0"/>
                </a:lnTo>
                <a:lnTo>
                  <a:pt x="7514844" y="0"/>
                </a:lnTo>
                <a:lnTo>
                  <a:pt x="7546883" y="6465"/>
                </a:lnTo>
                <a:lnTo>
                  <a:pt x="7573041" y="24098"/>
                </a:lnTo>
                <a:lnTo>
                  <a:pt x="7590674" y="50256"/>
                </a:lnTo>
                <a:lnTo>
                  <a:pt x="7597139" y="82295"/>
                </a:lnTo>
                <a:close/>
              </a:path>
            </a:pathLst>
          </a:custGeom>
          <a:ln w="15240">
            <a:solidFill>
              <a:srgbClr val="A42F0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874520" y="4443984"/>
            <a:ext cx="532130" cy="759460"/>
          </a:xfrm>
          <a:custGeom>
            <a:avLst/>
            <a:gdLst/>
            <a:ahLst/>
            <a:cxnLst/>
            <a:rect l="l" t="t" r="r" b="b"/>
            <a:pathLst>
              <a:path w="532130" h="759460">
                <a:moveTo>
                  <a:pt x="0" y="0"/>
                </a:moveTo>
                <a:lnTo>
                  <a:pt x="0" y="493014"/>
                </a:lnTo>
                <a:lnTo>
                  <a:pt x="265938" y="758952"/>
                </a:lnTo>
                <a:lnTo>
                  <a:pt x="531876" y="493014"/>
                </a:lnTo>
                <a:lnTo>
                  <a:pt x="531876" y="265938"/>
                </a:lnTo>
                <a:lnTo>
                  <a:pt x="265938" y="265938"/>
                </a:lnTo>
                <a:lnTo>
                  <a:pt x="0" y="0"/>
                </a:lnTo>
                <a:close/>
              </a:path>
              <a:path w="532130" h="759460">
                <a:moveTo>
                  <a:pt x="531876" y="0"/>
                </a:moveTo>
                <a:lnTo>
                  <a:pt x="265938" y="265938"/>
                </a:lnTo>
                <a:lnTo>
                  <a:pt x="531876" y="265938"/>
                </a:lnTo>
                <a:lnTo>
                  <a:pt x="531876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874520" y="4443984"/>
            <a:ext cx="532130" cy="759460"/>
          </a:xfrm>
          <a:custGeom>
            <a:avLst/>
            <a:gdLst/>
            <a:ahLst/>
            <a:cxnLst/>
            <a:rect l="l" t="t" r="r" b="b"/>
            <a:pathLst>
              <a:path w="532130" h="759460">
                <a:moveTo>
                  <a:pt x="531876" y="0"/>
                </a:moveTo>
                <a:lnTo>
                  <a:pt x="531876" y="493014"/>
                </a:lnTo>
                <a:lnTo>
                  <a:pt x="265938" y="758952"/>
                </a:lnTo>
                <a:lnTo>
                  <a:pt x="0" y="493014"/>
                </a:lnTo>
                <a:lnTo>
                  <a:pt x="0" y="0"/>
                </a:lnTo>
                <a:lnTo>
                  <a:pt x="265938" y="265938"/>
                </a:lnTo>
                <a:lnTo>
                  <a:pt x="531876" y="0"/>
                </a:lnTo>
                <a:close/>
              </a:path>
            </a:pathLst>
          </a:custGeom>
          <a:ln w="15240">
            <a:solidFill>
              <a:srgbClr val="A42F0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406395" y="4443984"/>
            <a:ext cx="7597140" cy="492759"/>
          </a:xfrm>
          <a:custGeom>
            <a:avLst/>
            <a:gdLst/>
            <a:ahLst/>
            <a:cxnLst/>
            <a:rect l="l" t="t" r="r" b="b"/>
            <a:pathLst>
              <a:path w="7597140" h="492760">
                <a:moveTo>
                  <a:pt x="7515098" y="0"/>
                </a:moveTo>
                <a:lnTo>
                  <a:pt x="0" y="0"/>
                </a:lnTo>
                <a:lnTo>
                  <a:pt x="0" y="492252"/>
                </a:lnTo>
                <a:lnTo>
                  <a:pt x="7515098" y="492252"/>
                </a:lnTo>
                <a:lnTo>
                  <a:pt x="7547044" y="485808"/>
                </a:lnTo>
                <a:lnTo>
                  <a:pt x="7573121" y="468233"/>
                </a:lnTo>
                <a:lnTo>
                  <a:pt x="7590696" y="442156"/>
                </a:lnTo>
                <a:lnTo>
                  <a:pt x="7597139" y="410210"/>
                </a:lnTo>
                <a:lnTo>
                  <a:pt x="7597139" y="82042"/>
                </a:lnTo>
                <a:lnTo>
                  <a:pt x="7590696" y="50095"/>
                </a:lnTo>
                <a:lnTo>
                  <a:pt x="7573121" y="24018"/>
                </a:lnTo>
                <a:lnTo>
                  <a:pt x="7547044" y="6443"/>
                </a:lnTo>
                <a:lnTo>
                  <a:pt x="7515098" y="0"/>
                </a:lnTo>
                <a:close/>
              </a:path>
            </a:pathLst>
          </a:custGeom>
          <a:solidFill>
            <a:srgbClr val="FFFFFF">
              <a:alpha val="90194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406395" y="4443984"/>
            <a:ext cx="7597140" cy="492759"/>
          </a:xfrm>
          <a:custGeom>
            <a:avLst/>
            <a:gdLst/>
            <a:ahLst/>
            <a:cxnLst/>
            <a:rect l="l" t="t" r="r" b="b"/>
            <a:pathLst>
              <a:path w="7597140" h="492760">
                <a:moveTo>
                  <a:pt x="7597139" y="82042"/>
                </a:moveTo>
                <a:lnTo>
                  <a:pt x="7597139" y="410210"/>
                </a:lnTo>
                <a:lnTo>
                  <a:pt x="7590696" y="442156"/>
                </a:lnTo>
                <a:lnTo>
                  <a:pt x="7573121" y="468233"/>
                </a:lnTo>
                <a:lnTo>
                  <a:pt x="7547044" y="485808"/>
                </a:lnTo>
                <a:lnTo>
                  <a:pt x="7515098" y="492252"/>
                </a:lnTo>
                <a:lnTo>
                  <a:pt x="0" y="492252"/>
                </a:lnTo>
                <a:lnTo>
                  <a:pt x="0" y="0"/>
                </a:lnTo>
                <a:lnTo>
                  <a:pt x="7515098" y="0"/>
                </a:lnTo>
                <a:lnTo>
                  <a:pt x="7547044" y="6443"/>
                </a:lnTo>
                <a:lnTo>
                  <a:pt x="7573121" y="24018"/>
                </a:lnTo>
                <a:lnTo>
                  <a:pt x="7590696" y="50095"/>
                </a:lnTo>
                <a:lnTo>
                  <a:pt x="7597139" y="82042"/>
                </a:lnTo>
                <a:close/>
              </a:path>
            </a:pathLst>
          </a:custGeom>
          <a:ln w="15240">
            <a:solidFill>
              <a:srgbClr val="A42F0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2536698" y="1169289"/>
            <a:ext cx="6812280" cy="37676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9240" indent="-228600">
              <a:lnSpc>
                <a:spcPct val="100000"/>
              </a:lnSpc>
              <a:spcBef>
                <a:spcPts val="100"/>
              </a:spcBef>
              <a:buChar char="•"/>
              <a:tabLst>
                <a:tab pos="269875" algn="l"/>
              </a:tabLst>
            </a:pPr>
            <a:r>
              <a:rPr sz="2400" dirty="0">
                <a:latin typeface="Times New Roman"/>
                <a:cs typeface="Times New Roman"/>
              </a:rPr>
              <a:t>Quan điểm xây dựng CT </a:t>
            </a:r>
            <a:r>
              <a:rPr sz="2400" spc="-10" dirty="0">
                <a:latin typeface="Times New Roman"/>
                <a:cs typeface="Times New Roman"/>
              </a:rPr>
              <a:t>môn</a:t>
            </a:r>
            <a:r>
              <a:rPr sz="2400" spc="-85" dirty="0">
                <a:latin typeface="Times New Roman"/>
                <a:cs typeface="Times New Roman"/>
              </a:rPr>
              <a:t> </a:t>
            </a:r>
            <a:r>
              <a:rPr sz="2400" spc="-45" dirty="0">
                <a:latin typeface="Times New Roman"/>
                <a:cs typeface="Times New Roman"/>
              </a:rPr>
              <a:t>Toán</a:t>
            </a:r>
            <a:endParaRPr sz="2400">
              <a:latin typeface="Times New Roman"/>
              <a:cs typeface="Times New Roman"/>
            </a:endParaRPr>
          </a:p>
          <a:p>
            <a:pPr marL="269240" indent="-228600">
              <a:lnSpc>
                <a:spcPct val="100000"/>
              </a:lnSpc>
              <a:spcBef>
                <a:spcPts val="2310"/>
              </a:spcBef>
              <a:buChar char="•"/>
              <a:tabLst>
                <a:tab pos="269875" algn="l"/>
              </a:tabLst>
            </a:pPr>
            <a:r>
              <a:rPr sz="2400" spc="-5" dirty="0">
                <a:latin typeface="Times New Roman"/>
                <a:cs typeface="Times New Roman"/>
              </a:rPr>
              <a:t>Mục </a:t>
            </a:r>
            <a:r>
              <a:rPr sz="2400" dirty="0">
                <a:latin typeface="Times New Roman"/>
                <a:cs typeface="Times New Roman"/>
              </a:rPr>
              <a:t>tiêu của CT </a:t>
            </a:r>
            <a:r>
              <a:rPr sz="2400" spc="-10" dirty="0">
                <a:latin typeface="Times New Roman"/>
                <a:cs typeface="Times New Roman"/>
              </a:rPr>
              <a:t>môn</a:t>
            </a:r>
            <a:r>
              <a:rPr sz="2400" spc="-90" dirty="0">
                <a:latin typeface="Times New Roman"/>
                <a:cs typeface="Times New Roman"/>
              </a:rPr>
              <a:t> </a:t>
            </a:r>
            <a:r>
              <a:rPr sz="2400" spc="-45" dirty="0">
                <a:latin typeface="Times New Roman"/>
                <a:cs typeface="Times New Roman"/>
              </a:rPr>
              <a:t>Toán</a:t>
            </a:r>
            <a:endParaRPr sz="2400">
              <a:latin typeface="Times New Roman"/>
              <a:cs typeface="Times New Roman"/>
            </a:endParaRPr>
          </a:p>
          <a:p>
            <a:pPr marL="269240" indent="-228600">
              <a:lnSpc>
                <a:spcPts val="2685"/>
              </a:lnSpc>
              <a:spcBef>
                <a:spcPts val="1065"/>
              </a:spcBef>
              <a:buChar char="•"/>
              <a:tabLst>
                <a:tab pos="269875" algn="l"/>
              </a:tabLst>
            </a:pPr>
            <a:r>
              <a:rPr sz="2400" dirty="0">
                <a:latin typeface="Times New Roman"/>
                <a:cs typeface="Times New Roman"/>
              </a:rPr>
              <a:t>Các yêu cầu </a:t>
            </a:r>
            <a:r>
              <a:rPr sz="2400" spc="-5" dirty="0">
                <a:latin typeface="Times New Roman"/>
                <a:cs typeface="Times New Roman"/>
              </a:rPr>
              <a:t>về </a:t>
            </a:r>
            <a:r>
              <a:rPr sz="2400" dirty="0">
                <a:latin typeface="Times New Roman"/>
                <a:cs typeface="Times New Roman"/>
              </a:rPr>
              <a:t>phẩm chất </a:t>
            </a:r>
            <a:r>
              <a:rPr sz="2400" spc="-5" dirty="0">
                <a:latin typeface="Times New Roman"/>
                <a:cs typeface="Times New Roman"/>
              </a:rPr>
              <a:t>và </a:t>
            </a:r>
            <a:r>
              <a:rPr sz="2400" dirty="0">
                <a:latin typeface="Times New Roman"/>
                <a:cs typeface="Times New Roman"/>
              </a:rPr>
              <a:t>NL hình thành qua</a:t>
            </a:r>
            <a:r>
              <a:rPr sz="2400" spc="-18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môn</a:t>
            </a:r>
            <a:endParaRPr sz="2400">
              <a:latin typeface="Times New Roman"/>
              <a:cs typeface="Times New Roman"/>
            </a:endParaRPr>
          </a:p>
          <a:p>
            <a:pPr marL="269240">
              <a:lnSpc>
                <a:spcPts val="2685"/>
              </a:lnSpc>
            </a:pPr>
            <a:r>
              <a:rPr sz="2400" spc="-45" dirty="0">
                <a:latin typeface="Times New Roman"/>
                <a:cs typeface="Times New Roman"/>
              </a:rPr>
              <a:t>Toán</a:t>
            </a:r>
            <a:endParaRPr sz="2400">
              <a:latin typeface="Times New Roman"/>
              <a:cs typeface="Times New Roman"/>
            </a:endParaRPr>
          </a:p>
          <a:p>
            <a:pPr marL="269240" indent="-228600">
              <a:lnSpc>
                <a:spcPct val="100000"/>
              </a:lnSpc>
              <a:spcBef>
                <a:spcPts val="1964"/>
              </a:spcBef>
              <a:buChar char="•"/>
              <a:tabLst>
                <a:tab pos="269875" algn="l"/>
              </a:tabLst>
            </a:pPr>
            <a:r>
              <a:rPr sz="2400" spc="-5" dirty="0">
                <a:latin typeface="Times New Roman"/>
                <a:cs typeface="Times New Roman"/>
              </a:rPr>
              <a:t>Nội dung </a:t>
            </a:r>
            <a:r>
              <a:rPr sz="2400" dirty="0">
                <a:latin typeface="Times New Roman"/>
                <a:cs typeface="Times New Roman"/>
              </a:rPr>
              <a:t>chương trình </a:t>
            </a:r>
            <a:r>
              <a:rPr sz="2400" spc="-10" dirty="0">
                <a:latin typeface="Times New Roman"/>
                <a:cs typeface="Times New Roman"/>
              </a:rPr>
              <a:t>môn</a:t>
            </a:r>
            <a:r>
              <a:rPr sz="2400" spc="-5" dirty="0">
                <a:latin typeface="Times New Roman"/>
                <a:cs typeface="Times New Roman"/>
              </a:rPr>
              <a:t> học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5"/>
              </a:spcBef>
              <a:buFont typeface="Times New Roman"/>
              <a:buChar char="•"/>
            </a:pPr>
            <a:endParaRPr sz="2400">
              <a:latin typeface="Times New Roman"/>
              <a:cs typeface="Times New Roman"/>
            </a:endParaRPr>
          </a:p>
          <a:p>
            <a:pPr marL="241300" indent="-228600">
              <a:lnSpc>
                <a:spcPct val="100000"/>
              </a:lnSpc>
              <a:buChar char="•"/>
              <a:tabLst>
                <a:tab pos="241300" algn="l"/>
              </a:tabLst>
            </a:pPr>
            <a:r>
              <a:rPr sz="2400" spc="-5" dirty="0">
                <a:latin typeface="Times New Roman"/>
                <a:cs typeface="Times New Roman"/>
              </a:rPr>
              <a:t>Kế </a:t>
            </a:r>
            <a:r>
              <a:rPr sz="2400" dirty="0">
                <a:latin typeface="Times New Roman"/>
                <a:cs typeface="Times New Roman"/>
              </a:rPr>
              <a:t>hoạch giáo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dục</a:t>
            </a:r>
            <a:endParaRPr sz="2400">
              <a:latin typeface="Times New Roman"/>
              <a:cs typeface="Times New Roman"/>
            </a:endParaRPr>
          </a:p>
          <a:p>
            <a:pPr marL="297815" lvl="1" indent="-228600">
              <a:lnSpc>
                <a:spcPct val="100000"/>
              </a:lnSpc>
              <a:spcBef>
                <a:spcPts val="1055"/>
              </a:spcBef>
              <a:buChar char="•"/>
              <a:tabLst>
                <a:tab pos="298450" algn="l"/>
              </a:tabLst>
            </a:pPr>
            <a:r>
              <a:rPr sz="2400" spc="-5" dirty="0">
                <a:latin typeface="Times New Roman"/>
                <a:cs typeface="Times New Roman"/>
              </a:rPr>
              <a:t>PPDH </a:t>
            </a:r>
            <a:r>
              <a:rPr sz="2400" dirty="0">
                <a:latin typeface="Times New Roman"/>
                <a:cs typeface="Times New Roman"/>
              </a:rPr>
              <a:t>và </a:t>
            </a:r>
            <a:r>
              <a:rPr sz="2400" spc="-5" dirty="0">
                <a:latin typeface="Times New Roman"/>
                <a:cs typeface="Times New Roman"/>
              </a:rPr>
              <a:t>KTĐG KQHT </a:t>
            </a:r>
            <a:r>
              <a:rPr sz="2400" dirty="0">
                <a:latin typeface="Times New Roman"/>
                <a:cs typeface="Times New Roman"/>
              </a:rPr>
              <a:t>của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HS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14756"/>
            <a:ext cx="1592580" cy="508000"/>
          </a:xfrm>
          <a:custGeom>
            <a:avLst/>
            <a:gdLst/>
            <a:ahLst/>
            <a:cxnLst/>
            <a:rect l="l" t="t" r="r" b="b"/>
            <a:pathLst>
              <a:path w="1592580" h="508000">
                <a:moveTo>
                  <a:pt x="0" y="0"/>
                </a:moveTo>
                <a:lnTo>
                  <a:pt x="0" y="503948"/>
                </a:lnTo>
                <a:lnTo>
                  <a:pt x="1245844" y="507491"/>
                </a:lnTo>
                <a:lnTo>
                  <a:pt x="1346200" y="507491"/>
                </a:lnTo>
                <a:lnTo>
                  <a:pt x="1350899" y="502665"/>
                </a:lnTo>
                <a:lnTo>
                  <a:pt x="1352423" y="501141"/>
                </a:lnTo>
                <a:lnTo>
                  <a:pt x="1354328" y="499617"/>
                </a:lnTo>
                <a:lnTo>
                  <a:pt x="1355852" y="497966"/>
                </a:lnTo>
                <a:lnTo>
                  <a:pt x="1584960" y="268858"/>
                </a:lnTo>
                <a:lnTo>
                  <a:pt x="1590246" y="261714"/>
                </a:lnTo>
                <a:lnTo>
                  <a:pt x="1592008" y="254571"/>
                </a:lnTo>
                <a:lnTo>
                  <a:pt x="1590246" y="247427"/>
                </a:lnTo>
                <a:lnTo>
                  <a:pt x="1584960" y="240283"/>
                </a:lnTo>
                <a:lnTo>
                  <a:pt x="1355852" y="11302"/>
                </a:lnTo>
                <a:lnTo>
                  <a:pt x="1350899" y="11302"/>
                </a:lnTo>
                <a:lnTo>
                  <a:pt x="1350899" y="6476"/>
                </a:lnTo>
                <a:lnTo>
                  <a:pt x="1346200" y="6476"/>
                </a:lnTo>
                <a:lnTo>
                  <a:pt x="1341374" y="1777"/>
                </a:lnTo>
                <a:lnTo>
                  <a:pt x="1245844" y="1777"/>
                </a:lnTo>
                <a:lnTo>
                  <a:pt x="0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946910" y="1296365"/>
            <a:ext cx="9535160" cy="43757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22250" marR="8255" indent="-222250" algn="just">
              <a:lnSpc>
                <a:spcPct val="100000"/>
              </a:lnSpc>
              <a:spcBef>
                <a:spcPts val="95"/>
              </a:spcBef>
              <a:buChar char="-"/>
              <a:tabLst>
                <a:tab pos="222250" algn="l"/>
              </a:tabLst>
            </a:pP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Căn cứ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vào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mục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tiêu của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môn </a:t>
            </a:r>
            <a:r>
              <a:rPr sz="2800" spc="-55" dirty="0">
                <a:solidFill>
                  <a:srgbClr val="404040"/>
                </a:solidFill>
                <a:latin typeface="Times New Roman"/>
                <a:cs typeface="Times New Roman"/>
              </a:rPr>
              <a:t>Toán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đã được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cụ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thể hóa thành yêu 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cầu cần</a:t>
            </a:r>
            <a:r>
              <a:rPr sz="2800" spc="5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đạt;</a:t>
            </a:r>
            <a:endParaRPr sz="2800">
              <a:latin typeface="Times New Roman"/>
              <a:cs typeface="Times New Roman"/>
            </a:endParaRPr>
          </a:p>
          <a:p>
            <a:pPr marL="249554" marR="5080" indent="-249554" algn="just">
              <a:lnSpc>
                <a:spcPct val="100000"/>
              </a:lnSpc>
              <a:spcBef>
                <a:spcPts val="1015"/>
              </a:spcBef>
              <a:buChar char="-"/>
              <a:tabLst>
                <a:tab pos="249554" algn="l"/>
              </a:tabLst>
            </a:pP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Tập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trung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vào những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giá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trị cơ bản của văn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hoá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của dân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tộc </a:t>
            </a:r>
            <a:r>
              <a:rPr sz="2800" spc="10" dirty="0">
                <a:solidFill>
                  <a:srgbClr val="404040"/>
                </a:solidFill>
                <a:latin typeface="Times New Roman"/>
                <a:cs typeface="Times New Roman"/>
              </a:rPr>
              <a:t>và 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nhân loại;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phù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hợp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với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đặc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điểm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tâm lí lứa tuổi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của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học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sinh </a:t>
            </a:r>
            <a:r>
              <a:rPr sz="2800" spc="-15" dirty="0">
                <a:solidFill>
                  <a:srgbClr val="404040"/>
                </a:solidFill>
                <a:latin typeface="Times New Roman"/>
                <a:cs typeface="Times New Roman"/>
              </a:rPr>
              <a:t>các 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cấp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 học;</a:t>
            </a:r>
            <a:endParaRPr sz="2800">
              <a:latin typeface="Times New Roman"/>
              <a:cs typeface="Times New Roman"/>
            </a:endParaRPr>
          </a:p>
          <a:p>
            <a:pPr marL="219710" indent="-207010">
              <a:lnSpc>
                <a:spcPct val="100000"/>
              </a:lnSpc>
              <a:spcBef>
                <a:spcPts val="994"/>
              </a:spcBef>
              <a:buChar char="-"/>
              <a:tabLst>
                <a:tab pos="220345" algn="l"/>
              </a:tabLst>
            </a:pP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Xác định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nội dung </a:t>
            </a:r>
            <a:r>
              <a:rPr sz="2800" i="1" dirty="0">
                <a:solidFill>
                  <a:srgbClr val="404040"/>
                </a:solidFill>
                <a:latin typeface="Times New Roman"/>
                <a:cs typeface="Times New Roman"/>
              </a:rPr>
              <a:t>tối </a:t>
            </a:r>
            <a:r>
              <a:rPr sz="2800" i="1" spc="-5" dirty="0">
                <a:solidFill>
                  <a:srgbClr val="404040"/>
                </a:solidFill>
                <a:latin typeface="Times New Roman"/>
                <a:cs typeface="Times New Roman"/>
              </a:rPr>
              <a:t>thiểu </a:t>
            </a:r>
            <a:r>
              <a:rPr sz="2800" i="1" dirty="0">
                <a:solidFill>
                  <a:srgbClr val="404040"/>
                </a:solidFill>
                <a:latin typeface="Times New Roman"/>
                <a:cs typeface="Times New Roman"/>
              </a:rPr>
              <a:t>bắt buộc</a:t>
            </a:r>
            <a:r>
              <a:rPr sz="2800" i="1" spc="-70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;</a:t>
            </a:r>
            <a:endParaRPr sz="2800">
              <a:latin typeface="Times New Roman"/>
              <a:cs typeface="Times New Roman"/>
            </a:endParaRPr>
          </a:p>
          <a:p>
            <a:pPr marL="100965">
              <a:lnSpc>
                <a:spcPct val="100000"/>
              </a:lnSpc>
              <a:spcBef>
                <a:spcPts val="994"/>
              </a:spcBef>
            </a:pP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- Tổ chức theo hai giai</a:t>
            </a:r>
            <a:r>
              <a:rPr sz="2800" spc="-50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đoạn;</a:t>
            </a:r>
            <a:endParaRPr sz="2800">
              <a:latin typeface="Times New Roman"/>
              <a:cs typeface="Times New Roman"/>
            </a:endParaRPr>
          </a:p>
          <a:p>
            <a:pPr marL="220345" marR="6985" indent="-220345" algn="just">
              <a:lnSpc>
                <a:spcPct val="100000"/>
              </a:lnSpc>
              <a:spcBef>
                <a:spcPts val="1015"/>
              </a:spcBef>
              <a:buChar char="-"/>
              <a:tabLst>
                <a:tab pos="220345" algn="l"/>
              </a:tabLst>
            </a:pP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Tham khảo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CT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môn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học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của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các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nước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tiên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tiến, đối chiếu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với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yêu 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cầu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của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một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số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CT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đánh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giá quốc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tế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như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PISA,</a:t>
            </a:r>
            <a:r>
              <a:rPr sz="2800" spc="-70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TIMSS,…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218438" y="401574"/>
            <a:ext cx="10339070" cy="875030"/>
          </a:xfrm>
          <a:custGeom>
            <a:avLst/>
            <a:gdLst/>
            <a:ahLst/>
            <a:cxnLst/>
            <a:rect l="l" t="t" r="r" b="b"/>
            <a:pathLst>
              <a:path w="10339070" h="875030">
                <a:moveTo>
                  <a:pt x="0" y="874776"/>
                </a:moveTo>
                <a:lnTo>
                  <a:pt x="10338816" y="874776"/>
                </a:lnTo>
                <a:lnTo>
                  <a:pt x="10338816" y="0"/>
                </a:lnTo>
                <a:lnTo>
                  <a:pt x="0" y="0"/>
                </a:lnTo>
                <a:lnTo>
                  <a:pt x="0" y="87477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218438" y="401574"/>
            <a:ext cx="10339070" cy="661078"/>
          </a:xfrm>
          <a:prstGeom prst="rect">
            <a:avLst/>
          </a:prstGeom>
          <a:ln w="25907">
            <a:solidFill>
              <a:srgbClr val="385D89"/>
            </a:solidFill>
          </a:ln>
        </p:spPr>
        <p:txBody>
          <a:bodyPr vert="horz" wrap="square" lIns="0" tIns="167005" rIns="0" bIns="0" rtlCol="0">
            <a:spAutoFit/>
          </a:bodyPr>
          <a:lstStyle/>
          <a:p>
            <a:pPr marL="459105">
              <a:lnSpc>
                <a:spcPct val="100000"/>
              </a:lnSpc>
              <a:spcBef>
                <a:spcPts val="1315"/>
              </a:spcBef>
            </a:pPr>
            <a:r>
              <a:rPr sz="3200" b="1" spc="-40" dirty="0">
                <a:solidFill>
                  <a:srgbClr val="00AFEF"/>
                </a:solidFill>
                <a:latin typeface="Arial"/>
                <a:cs typeface="Arial"/>
              </a:rPr>
              <a:t>III. </a:t>
            </a:r>
            <a:r>
              <a:rPr sz="3200" b="1" spc="-190" dirty="0">
                <a:solidFill>
                  <a:srgbClr val="00AFEF"/>
                </a:solidFill>
                <a:latin typeface="Arial"/>
                <a:cs typeface="Arial"/>
              </a:rPr>
              <a:t>NỘI </a:t>
            </a:r>
            <a:r>
              <a:rPr sz="3200" b="1" spc="-295" dirty="0">
                <a:solidFill>
                  <a:srgbClr val="00AFEF"/>
                </a:solidFill>
                <a:latin typeface="Arial"/>
                <a:cs typeface="Arial"/>
              </a:rPr>
              <a:t>DUNG </a:t>
            </a:r>
            <a:r>
              <a:rPr sz="3200" b="1" spc="-434" dirty="0">
                <a:solidFill>
                  <a:srgbClr val="00AFEF"/>
                </a:solidFill>
                <a:latin typeface="Arial"/>
                <a:cs typeface="Arial"/>
              </a:rPr>
              <a:t>CỦA </a:t>
            </a:r>
            <a:r>
              <a:rPr sz="3200" b="1" spc="-495">
                <a:solidFill>
                  <a:srgbClr val="00AFEF"/>
                </a:solidFill>
                <a:latin typeface="Arial"/>
                <a:cs typeface="Arial"/>
              </a:rPr>
              <a:t>CT </a:t>
            </a:r>
            <a:r>
              <a:rPr lang="en-US" sz="3200" b="1" spc="-495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135" smtClean="0">
                <a:solidFill>
                  <a:srgbClr val="00AFEF"/>
                </a:solidFill>
                <a:latin typeface="Arial"/>
                <a:cs typeface="Arial"/>
              </a:rPr>
              <a:t>MÔN</a:t>
            </a:r>
            <a:r>
              <a:rPr sz="3200" b="1" spc="-43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350" dirty="0">
                <a:solidFill>
                  <a:srgbClr val="00AFEF"/>
                </a:solidFill>
                <a:latin typeface="Arial"/>
                <a:cs typeface="Arial"/>
              </a:rPr>
              <a:t>TOÁN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13766" y="413766"/>
            <a:ext cx="1259205" cy="6131560"/>
          </a:xfrm>
          <a:custGeom>
            <a:avLst/>
            <a:gdLst/>
            <a:ahLst/>
            <a:cxnLst/>
            <a:rect l="l" t="t" r="r" b="b"/>
            <a:pathLst>
              <a:path w="1259205" h="6131559">
                <a:moveTo>
                  <a:pt x="0" y="209804"/>
                </a:moveTo>
                <a:lnTo>
                  <a:pt x="5542" y="161712"/>
                </a:lnTo>
                <a:lnTo>
                  <a:pt x="21329" y="117558"/>
                </a:lnTo>
                <a:lnTo>
                  <a:pt x="46102" y="78602"/>
                </a:lnTo>
                <a:lnTo>
                  <a:pt x="78601" y="46106"/>
                </a:lnTo>
                <a:lnTo>
                  <a:pt x="117565" y="21333"/>
                </a:lnTo>
                <a:lnTo>
                  <a:pt x="161736" y="5543"/>
                </a:lnTo>
                <a:lnTo>
                  <a:pt x="209854" y="0"/>
                </a:lnTo>
                <a:lnTo>
                  <a:pt x="1049274" y="0"/>
                </a:lnTo>
                <a:lnTo>
                  <a:pt x="1097405" y="5543"/>
                </a:lnTo>
                <a:lnTo>
                  <a:pt x="1141575" y="21333"/>
                </a:lnTo>
                <a:lnTo>
                  <a:pt x="1180529" y="46106"/>
                </a:lnTo>
                <a:lnTo>
                  <a:pt x="1213011" y="78602"/>
                </a:lnTo>
                <a:lnTo>
                  <a:pt x="1237767" y="117558"/>
                </a:lnTo>
                <a:lnTo>
                  <a:pt x="1253541" y="161712"/>
                </a:lnTo>
                <a:lnTo>
                  <a:pt x="1259078" y="209804"/>
                </a:lnTo>
                <a:lnTo>
                  <a:pt x="1259078" y="5921197"/>
                </a:lnTo>
                <a:lnTo>
                  <a:pt x="1253541" y="5969315"/>
                </a:lnTo>
                <a:lnTo>
                  <a:pt x="1237767" y="6013486"/>
                </a:lnTo>
                <a:lnTo>
                  <a:pt x="1213011" y="6052450"/>
                </a:lnTo>
                <a:lnTo>
                  <a:pt x="1180529" y="6084949"/>
                </a:lnTo>
                <a:lnTo>
                  <a:pt x="1141575" y="6109722"/>
                </a:lnTo>
                <a:lnTo>
                  <a:pt x="1097405" y="6125509"/>
                </a:lnTo>
                <a:lnTo>
                  <a:pt x="1049274" y="6131052"/>
                </a:lnTo>
                <a:lnTo>
                  <a:pt x="209854" y="6131052"/>
                </a:lnTo>
                <a:lnTo>
                  <a:pt x="161736" y="6125509"/>
                </a:lnTo>
                <a:lnTo>
                  <a:pt x="117565" y="6109722"/>
                </a:lnTo>
                <a:lnTo>
                  <a:pt x="78601" y="6084949"/>
                </a:lnTo>
                <a:lnTo>
                  <a:pt x="46102" y="6052450"/>
                </a:lnTo>
                <a:lnTo>
                  <a:pt x="21329" y="6013486"/>
                </a:lnTo>
                <a:lnTo>
                  <a:pt x="5542" y="5969315"/>
                </a:lnTo>
                <a:lnTo>
                  <a:pt x="0" y="5921197"/>
                </a:lnTo>
                <a:lnTo>
                  <a:pt x="0" y="209804"/>
                </a:lnTo>
                <a:close/>
              </a:path>
            </a:pathLst>
          </a:custGeom>
          <a:ln w="25908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74980" y="1747773"/>
            <a:ext cx="1132840" cy="34391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Một số  n</a:t>
            </a:r>
            <a:r>
              <a:rPr sz="2800" b="1" dirty="0">
                <a:solidFill>
                  <a:srgbClr val="006FC0"/>
                </a:solidFill>
                <a:latin typeface="Times New Roman"/>
                <a:cs typeface="Times New Roman"/>
              </a:rPr>
              <a:t>g</a:t>
            </a:r>
            <a:r>
              <a:rPr sz="28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u</a:t>
            </a:r>
            <a:r>
              <a:rPr sz="2800" b="1" dirty="0">
                <a:solidFill>
                  <a:srgbClr val="006FC0"/>
                </a:solidFill>
                <a:latin typeface="Times New Roman"/>
                <a:cs typeface="Times New Roman"/>
              </a:rPr>
              <a:t>y</a:t>
            </a:r>
            <a:r>
              <a:rPr sz="28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ên  </a:t>
            </a:r>
            <a:r>
              <a:rPr sz="2800" b="1" dirty="0">
                <a:solidFill>
                  <a:srgbClr val="006FC0"/>
                </a:solidFill>
                <a:latin typeface="Times New Roman"/>
                <a:cs typeface="Times New Roman"/>
              </a:rPr>
              <a:t>tắc xác  </a:t>
            </a:r>
            <a:r>
              <a:rPr sz="28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định</a:t>
            </a:r>
            <a:endParaRPr sz="2800">
              <a:latin typeface="Times New Roman"/>
              <a:cs typeface="Times New Roman"/>
            </a:endParaRPr>
          </a:p>
          <a:p>
            <a:pPr marL="170815" marR="163195" indent="1905" algn="ctr">
              <a:lnSpc>
                <a:spcPct val="100000"/>
              </a:lnSpc>
              <a:spcBef>
                <a:spcPts val="5"/>
              </a:spcBef>
            </a:pPr>
            <a:r>
              <a:rPr sz="2800" b="1" dirty="0">
                <a:solidFill>
                  <a:srgbClr val="006FC0"/>
                </a:solidFill>
                <a:latin typeface="Times New Roman"/>
                <a:cs typeface="Times New Roman"/>
              </a:rPr>
              <a:t>nội  dung  </a:t>
            </a:r>
            <a:r>
              <a:rPr sz="28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môn  Toán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14756"/>
            <a:ext cx="1592580" cy="508000"/>
          </a:xfrm>
          <a:custGeom>
            <a:avLst/>
            <a:gdLst/>
            <a:ahLst/>
            <a:cxnLst/>
            <a:rect l="l" t="t" r="r" b="b"/>
            <a:pathLst>
              <a:path w="1592580" h="508000">
                <a:moveTo>
                  <a:pt x="0" y="0"/>
                </a:moveTo>
                <a:lnTo>
                  <a:pt x="0" y="503948"/>
                </a:lnTo>
                <a:lnTo>
                  <a:pt x="1245844" y="507491"/>
                </a:lnTo>
                <a:lnTo>
                  <a:pt x="1346200" y="507491"/>
                </a:lnTo>
                <a:lnTo>
                  <a:pt x="1350899" y="502665"/>
                </a:lnTo>
                <a:lnTo>
                  <a:pt x="1352423" y="501141"/>
                </a:lnTo>
                <a:lnTo>
                  <a:pt x="1354328" y="499617"/>
                </a:lnTo>
                <a:lnTo>
                  <a:pt x="1355852" y="497966"/>
                </a:lnTo>
                <a:lnTo>
                  <a:pt x="1584960" y="268858"/>
                </a:lnTo>
                <a:lnTo>
                  <a:pt x="1590246" y="261714"/>
                </a:lnTo>
                <a:lnTo>
                  <a:pt x="1592008" y="254571"/>
                </a:lnTo>
                <a:lnTo>
                  <a:pt x="1590246" y="247427"/>
                </a:lnTo>
                <a:lnTo>
                  <a:pt x="1584960" y="240283"/>
                </a:lnTo>
                <a:lnTo>
                  <a:pt x="1355852" y="11302"/>
                </a:lnTo>
                <a:lnTo>
                  <a:pt x="1350899" y="11302"/>
                </a:lnTo>
                <a:lnTo>
                  <a:pt x="1350899" y="6476"/>
                </a:lnTo>
                <a:lnTo>
                  <a:pt x="1346200" y="6476"/>
                </a:lnTo>
                <a:lnTo>
                  <a:pt x="1341374" y="1777"/>
                </a:lnTo>
                <a:lnTo>
                  <a:pt x="1245844" y="1777"/>
                </a:lnTo>
                <a:lnTo>
                  <a:pt x="0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946910" y="1211325"/>
            <a:ext cx="9223375" cy="4247515"/>
          </a:xfrm>
          <a:prstGeom prst="rect">
            <a:avLst/>
          </a:prstGeom>
        </p:spPr>
        <p:txBody>
          <a:bodyPr vert="horz" wrap="square" lIns="0" tIns="93980" rIns="0" bIns="0" rtlCol="0">
            <a:spAutoFit/>
          </a:bodyPr>
          <a:lstStyle/>
          <a:p>
            <a:pPr marL="355600" marR="5715" indent="-342900" algn="just">
              <a:lnSpc>
                <a:spcPts val="2690"/>
              </a:lnSpc>
              <a:spcBef>
                <a:spcPts val="740"/>
              </a:spcBef>
              <a:buClr>
                <a:srgbClr val="A42F0F"/>
              </a:buClr>
              <a:buChar char="-"/>
              <a:tabLst>
                <a:tab pos="356235" algn="l"/>
              </a:tabLst>
            </a:pP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Các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mạch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nội dung và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các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đường phát triển năng lực liên kết  chặt chẽ với</a:t>
            </a:r>
            <a:r>
              <a:rPr sz="2800" spc="-30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nhau;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 algn="just">
              <a:lnSpc>
                <a:spcPts val="2690"/>
              </a:lnSpc>
              <a:spcBef>
                <a:spcPts val="1010"/>
              </a:spcBef>
              <a:buClr>
                <a:srgbClr val="A42F0F"/>
              </a:buClr>
              <a:buChar char="-"/>
              <a:tabLst>
                <a:tab pos="356235" algn="l"/>
              </a:tabLst>
            </a:pP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Tăng cường tính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ứng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dụng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của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nội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dung giáo dục toán học 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trong nhà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trường, đảm bảo một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cách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hài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hòa và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thích hợp  giữa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nội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dung giáo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dục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toán học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mang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tính hàn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lâm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với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nội 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dung giáo dục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toán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học gắn với đời sống thực tế của học</a:t>
            </a:r>
            <a:r>
              <a:rPr sz="2800" spc="-30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sinh.</a:t>
            </a:r>
            <a:endParaRPr sz="2800">
              <a:latin typeface="Times New Roman"/>
              <a:cs typeface="Times New Roman"/>
            </a:endParaRPr>
          </a:p>
          <a:p>
            <a:pPr marL="355600" marR="5715" indent="-342900" algn="just">
              <a:lnSpc>
                <a:spcPct val="80000"/>
              </a:lnSpc>
              <a:spcBef>
                <a:spcPts val="1015"/>
              </a:spcBef>
              <a:buClr>
                <a:srgbClr val="A42F0F"/>
              </a:buClr>
              <a:buChar char="-"/>
              <a:tabLst>
                <a:tab pos="356235" algn="l"/>
              </a:tabLst>
            </a:pP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Nội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dung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dạy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học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môn </a:t>
            </a:r>
            <a:r>
              <a:rPr sz="2800" spc="-45" dirty="0">
                <a:solidFill>
                  <a:srgbClr val="404040"/>
                </a:solidFill>
                <a:latin typeface="Times New Roman"/>
                <a:cs typeface="Times New Roman"/>
              </a:rPr>
              <a:t>Toán,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phải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đi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từ </a:t>
            </a:r>
            <a:r>
              <a:rPr sz="2800" spc="-15" dirty="0">
                <a:solidFill>
                  <a:srgbClr val="404040"/>
                </a:solidFill>
                <a:latin typeface="Times New Roman"/>
                <a:cs typeface="Times New Roman"/>
              </a:rPr>
              <a:t>cụ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thể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đến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trừu tượng,  từ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dễ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đến</a:t>
            </a:r>
            <a:r>
              <a:rPr sz="2800" spc="-20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khó.</a:t>
            </a:r>
            <a:endParaRPr sz="2800">
              <a:latin typeface="Times New Roman"/>
              <a:cs typeface="Times New Roman"/>
            </a:endParaRPr>
          </a:p>
          <a:p>
            <a:pPr marL="355600" marR="6350" indent="-342900" algn="just">
              <a:lnSpc>
                <a:spcPct val="80000"/>
              </a:lnSpc>
              <a:spcBef>
                <a:spcPts val="994"/>
              </a:spcBef>
              <a:buClr>
                <a:srgbClr val="A42F0F"/>
              </a:buClr>
              <a:buChar char="-"/>
              <a:tabLst>
                <a:tab pos="356235" algn="l"/>
              </a:tabLst>
            </a:pP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Cấu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trúc nội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dung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dạy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học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môn </a:t>
            </a:r>
            <a:r>
              <a:rPr sz="2800" spc="-55" dirty="0">
                <a:solidFill>
                  <a:srgbClr val="404040"/>
                </a:solidFill>
                <a:latin typeface="Times New Roman"/>
                <a:cs typeface="Times New Roman"/>
              </a:rPr>
              <a:t>Toán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phải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có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tính hệ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thống,  chỉnh thể thống nhất từ lớp 1 đến hết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THP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và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có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tính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đến yêu 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cầu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định hướng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nghề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nghiệp.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218438" y="197357"/>
            <a:ext cx="10339070" cy="875030"/>
          </a:xfrm>
          <a:custGeom>
            <a:avLst/>
            <a:gdLst/>
            <a:ahLst/>
            <a:cxnLst/>
            <a:rect l="l" t="t" r="r" b="b"/>
            <a:pathLst>
              <a:path w="10339070" h="875030">
                <a:moveTo>
                  <a:pt x="0" y="874776"/>
                </a:moveTo>
                <a:lnTo>
                  <a:pt x="10338816" y="874776"/>
                </a:lnTo>
                <a:lnTo>
                  <a:pt x="10338816" y="0"/>
                </a:lnTo>
                <a:lnTo>
                  <a:pt x="0" y="0"/>
                </a:lnTo>
                <a:lnTo>
                  <a:pt x="0" y="87477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218438" y="197357"/>
            <a:ext cx="10339070" cy="661078"/>
          </a:xfrm>
          <a:prstGeom prst="rect">
            <a:avLst/>
          </a:prstGeom>
          <a:ln w="25907">
            <a:solidFill>
              <a:srgbClr val="385D89"/>
            </a:solidFill>
          </a:ln>
        </p:spPr>
        <p:txBody>
          <a:bodyPr vert="horz" wrap="square" lIns="0" tIns="167005" rIns="0" bIns="0" rtlCol="0">
            <a:spAutoFit/>
          </a:bodyPr>
          <a:lstStyle/>
          <a:p>
            <a:pPr marL="459105">
              <a:lnSpc>
                <a:spcPct val="100000"/>
              </a:lnSpc>
              <a:spcBef>
                <a:spcPts val="1315"/>
              </a:spcBef>
            </a:pPr>
            <a:r>
              <a:rPr sz="3200" b="1" spc="-40" dirty="0">
                <a:solidFill>
                  <a:srgbClr val="00AFEF"/>
                </a:solidFill>
                <a:latin typeface="Arial"/>
                <a:cs typeface="Arial"/>
              </a:rPr>
              <a:t>III. </a:t>
            </a:r>
            <a:r>
              <a:rPr sz="3200" b="1" spc="-190" dirty="0">
                <a:solidFill>
                  <a:srgbClr val="00AFEF"/>
                </a:solidFill>
                <a:latin typeface="Arial"/>
                <a:cs typeface="Arial"/>
              </a:rPr>
              <a:t>NỘI </a:t>
            </a:r>
            <a:r>
              <a:rPr sz="3200" b="1" spc="-295" dirty="0">
                <a:solidFill>
                  <a:srgbClr val="00AFEF"/>
                </a:solidFill>
                <a:latin typeface="Arial"/>
                <a:cs typeface="Arial"/>
              </a:rPr>
              <a:t>DUNG </a:t>
            </a:r>
            <a:r>
              <a:rPr sz="3200" b="1" spc="-405" dirty="0">
                <a:solidFill>
                  <a:srgbClr val="00AFEF"/>
                </a:solidFill>
                <a:latin typeface="Arial"/>
                <a:cs typeface="Arial"/>
              </a:rPr>
              <a:t>CỦA </a:t>
            </a:r>
            <a:r>
              <a:rPr sz="3200" b="1" spc="-500">
                <a:solidFill>
                  <a:srgbClr val="00AFEF"/>
                </a:solidFill>
                <a:latin typeface="Arial"/>
                <a:cs typeface="Arial"/>
              </a:rPr>
              <a:t>CT </a:t>
            </a:r>
            <a:r>
              <a:rPr lang="en-US" sz="3200" b="1" spc="-500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135" smtClean="0">
                <a:solidFill>
                  <a:srgbClr val="00AFEF"/>
                </a:solidFill>
                <a:latin typeface="Arial"/>
                <a:cs typeface="Arial"/>
              </a:rPr>
              <a:t>MÔN</a:t>
            </a:r>
            <a:r>
              <a:rPr sz="3200" b="1" spc="-475" smtClean="0">
                <a:solidFill>
                  <a:srgbClr val="00AFEF"/>
                </a:solidFill>
                <a:latin typeface="Arial"/>
                <a:cs typeface="Arial"/>
              </a:rPr>
              <a:t> </a:t>
            </a:r>
            <a:r>
              <a:rPr sz="3200" b="1" spc="-325" dirty="0">
                <a:solidFill>
                  <a:srgbClr val="00AFEF"/>
                </a:solidFill>
                <a:latin typeface="Arial"/>
                <a:cs typeface="Arial"/>
              </a:rPr>
              <a:t>TOÁN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89026" y="413766"/>
            <a:ext cx="1259205" cy="6131560"/>
          </a:xfrm>
          <a:custGeom>
            <a:avLst/>
            <a:gdLst/>
            <a:ahLst/>
            <a:cxnLst/>
            <a:rect l="l" t="t" r="r" b="b"/>
            <a:pathLst>
              <a:path w="1259205" h="6131559">
                <a:moveTo>
                  <a:pt x="0" y="209804"/>
                </a:moveTo>
                <a:lnTo>
                  <a:pt x="5542" y="161712"/>
                </a:lnTo>
                <a:lnTo>
                  <a:pt x="21329" y="117558"/>
                </a:lnTo>
                <a:lnTo>
                  <a:pt x="46102" y="78602"/>
                </a:lnTo>
                <a:lnTo>
                  <a:pt x="78601" y="46106"/>
                </a:lnTo>
                <a:lnTo>
                  <a:pt x="117565" y="21333"/>
                </a:lnTo>
                <a:lnTo>
                  <a:pt x="161736" y="5543"/>
                </a:lnTo>
                <a:lnTo>
                  <a:pt x="209854" y="0"/>
                </a:lnTo>
                <a:lnTo>
                  <a:pt x="1049274" y="0"/>
                </a:lnTo>
                <a:lnTo>
                  <a:pt x="1097405" y="5543"/>
                </a:lnTo>
                <a:lnTo>
                  <a:pt x="1141575" y="21333"/>
                </a:lnTo>
                <a:lnTo>
                  <a:pt x="1180529" y="46106"/>
                </a:lnTo>
                <a:lnTo>
                  <a:pt x="1213011" y="78602"/>
                </a:lnTo>
                <a:lnTo>
                  <a:pt x="1237767" y="117558"/>
                </a:lnTo>
                <a:lnTo>
                  <a:pt x="1253541" y="161712"/>
                </a:lnTo>
                <a:lnTo>
                  <a:pt x="1259078" y="209804"/>
                </a:lnTo>
                <a:lnTo>
                  <a:pt x="1259078" y="5921197"/>
                </a:lnTo>
                <a:lnTo>
                  <a:pt x="1253541" y="5969315"/>
                </a:lnTo>
                <a:lnTo>
                  <a:pt x="1237767" y="6013486"/>
                </a:lnTo>
                <a:lnTo>
                  <a:pt x="1213011" y="6052450"/>
                </a:lnTo>
                <a:lnTo>
                  <a:pt x="1180529" y="6084949"/>
                </a:lnTo>
                <a:lnTo>
                  <a:pt x="1141575" y="6109722"/>
                </a:lnTo>
                <a:lnTo>
                  <a:pt x="1097405" y="6125509"/>
                </a:lnTo>
                <a:lnTo>
                  <a:pt x="1049274" y="6131052"/>
                </a:lnTo>
                <a:lnTo>
                  <a:pt x="209854" y="6131052"/>
                </a:lnTo>
                <a:lnTo>
                  <a:pt x="161736" y="6125509"/>
                </a:lnTo>
                <a:lnTo>
                  <a:pt x="117565" y="6109722"/>
                </a:lnTo>
                <a:lnTo>
                  <a:pt x="78601" y="6084949"/>
                </a:lnTo>
                <a:lnTo>
                  <a:pt x="46102" y="6052450"/>
                </a:lnTo>
                <a:lnTo>
                  <a:pt x="21329" y="6013486"/>
                </a:lnTo>
                <a:lnTo>
                  <a:pt x="5542" y="5969315"/>
                </a:lnTo>
                <a:lnTo>
                  <a:pt x="0" y="5921197"/>
                </a:lnTo>
                <a:lnTo>
                  <a:pt x="0" y="209804"/>
                </a:lnTo>
                <a:close/>
              </a:path>
            </a:pathLst>
          </a:custGeom>
          <a:ln w="25908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85291" y="1533855"/>
            <a:ext cx="1063625" cy="3866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latin typeface="Times New Roman"/>
                <a:cs typeface="Times New Roman"/>
              </a:rPr>
              <a:t>Một</a:t>
            </a:r>
            <a:r>
              <a:rPr sz="2800" b="1" spc="-80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số  định  hướng  </a:t>
            </a:r>
            <a:r>
              <a:rPr sz="2800" b="1" dirty="0">
                <a:latin typeface="Times New Roman"/>
                <a:cs typeface="Times New Roman"/>
              </a:rPr>
              <a:t>xác  </a:t>
            </a:r>
            <a:r>
              <a:rPr sz="2800" b="1" spc="-5" dirty="0">
                <a:latin typeface="Times New Roman"/>
                <a:cs typeface="Times New Roman"/>
              </a:rPr>
              <a:t>định</a:t>
            </a:r>
            <a:endParaRPr sz="2800">
              <a:latin typeface="Times New Roman"/>
              <a:cs typeface="Times New Roman"/>
            </a:endParaRPr>
          </a:p>
          <a:p>
            <a:pPr marL="135890" marR="129539" indent="3175" algn="ctr">
              <a:lnSpc>
                <a:spcPct val="100000"/>
              </a:lnSpc>
              <a:spcBef>
                <a:spcPts val="5"/>
              </a:spcBef>
            </a:pPr>
            <a:r>
              <a:rPr sz="2800" b="1" dirty="0">
                <a:latin typeface="Times New Roman"/>
                <a:cs typeface="Times New Roman"/>
              </a:rPr>
              <a:t>nội  dung  </a:t>
            </a:r>
            <a:r>
              <a:rPr sz="2800" b="1" spc="-5" dirty="0">
                <a:latin typeface="Times New Roman"/>
                <a:cs typeface="Times New Roman"/>
              </a:rPr>
              <a:t>môn  Toán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306830" y="223773"/>
            <a:ext cx="10099040" cy="61194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265" dirty="0">
                <a:solidFill>
                  <a:srgbClr val="252525"/>
                </a:solidFill>
                <a:latin typeface="Verdana"/>
                <a:cs typeface="Verdana"/>
              </a:rPr>
              <a:t>M</a:t>
            </a:r>
            <a:r>
              <a:rPr sz="2800" b="1" spc="-265" dirty="0">
                <a:solidFill>
                  <a:srgbClr val="252525"/>
                </a:solidFill>
                <a:latin typeface="Arial"/>
                <a:cs typeface="Arial"/>
              </a:rPr>
              <a:t>ộ</a:t>
            </a:r>
            <a:r>
              <a:rPr sz="2800" b="1" spc="-265" dirty="0">
                <a:solidFill>
                  <a:srgbClr val="252525"/>
                </a:solidFill>
                <a:latin typeface="Verdana"/>
                <a:cs typeface="Verdana"/>
              </a:rPr>
              <a:t>t </a:t>
            </a:r>
            <a:r>
              <a:rPr sz="2800" b="1" spc="-320" dirty="0">
                <a:solidFill>
                  <a:srgbClr val="252525"/>
                </a:solidFill>
                <a:latin typeface="Verdana"/>
                <a:cs typeface="Verdana"/>
              </a:rPr>
              <a:t>s</a:t>
            </a:r>
            <a:r>
              <a:rPr sz="2800" b="1" spc="-320" dirty="0">
                <a:solidFill>
                  <a:srgbClr val="252525"/>
                </a:solidFill>
                <a:latin typeface="Arial"/>
                <a:cs typeface="Arial"/>
              </a:rPr>
              <a:t>ố </a:t>
            </a:r>
            <a:r>
              <a:rPr sz="2800" b="1" spc="-225" dirty="0">
                <a:solidFill>
                  <a:srgbClr val="252525"/>
                </a:solidFill>
                <a:latin typeface="Verdana"/>
                <a:cs typeface="Verdana"/>
              </a:rPr>
              <a:t>đi</a:t>
            </a:r>
            <a:r>
              <a:rPr sz="2800" b="1" spc="-225" dirty="0">
                <a:solidFill>
                  <a:srgbClr val="252525"/>
                </a:solidFill>
                <a:latin typeface="Arial"/>
                <a:cs typeface="Arial"/>
              </a:rPr>
              <a:t>ể</a:t>
            </a:r>
            <a:r>
              <a:rPr sz="2800" b="1" spc="-225" dirty="0">
                <a:solidFill>
                  <a:srgbClr val="252525"/>
                </a:solidFill>
                <a:latin typeface="Verdana"/>
                <a:cs typeface="Verdana"/>
              </a:rPr>
              <a:t>m </a:t>
            </a:r>
            <a:r>
              <a:rPr sz="2800" b="1" spc="-290" dirty="0">
                <a:solidFill>
                  <a:srgbClr val="252525"/>
                </a:solidFill>
                <a:latin typeface="Verdana"/>
                <a:cs typeface="Verdana"/>
              </a:rPr>
              <a:t>m</a:t>
            </a:r>
            <a:r>
              <a:rPr sz="2800" b="1" spc="-290" dirty="0">
                <a:solidFill>
                  <a:srgbClr val="252525"/>
                </a:solidFill>
                <a:latin typeface="Arial"/>
                <a:cs typeface="Arial"/>
              </a:rPr>
              <a:t>ớ</a:t>
            </a:r>
            <a:r>
              <a:rPr sz="2800" b="1" spc="-290" dirty="0">
                <a:solidFill>
                  <a:srgbClr val="252525"/>
                </a:solidFill>
                <a:latin typeface="Verdana"/>
                <a:cs typeface="Verdana"/>
              </a:rPr>
              <a:t>i </a:t>
            </a:r>
            <a:r>
              <a:rPr sz="2800" b="1" spc="-300" dirty="0">
                <a:solidFill>
                  <a:srgbClr val="252525"/>
                </a:solidFill>
                <a:latin typeface="Verdana"/>
                <a:cs typeface="Verdana"/>
              </a:rPr>
              <a:t>trong </a:t>
            </a:r>
            <a:r>
              <a:rPr sz="2800" b="1" spc="-275" dirty="0">
                <a:solidFill>
                  <a:srgbClr val="252525"/>
                </a:solidFill>
                <a:latin typeface="Verdana"/>
                <a:cs typeface="Verdana"/>
              </a:rPr>
              <a:t>n</a:t>
            </a:r>
            <a:r>
              <a:rPr sz="2800" b="1" spc="-275" dirty="0">
                <a:solidFill>
                  <a:srgbClr val="252525"/>
                </a:solidFill>
                <a:latin typeface="Arial"/>
                <a:cs typeface="Arial"/>
              </a:rPr>
              <a:t>ộ</a:t>
            </a:r>
            <a:r>
              <a:rPr sz="2800" b="1" spc="-275" dirty="0">
                <a:solidFill>
                  <a:srgbClr val="252525"/>
                </a:solidFill>
                <a:latin typeface="Verdana"/>
                <a:cs typeface="Verdana"/>
              </a:rPr>
              <a:t>i </a:t>
            </a:r>
            <a:r>
              <a:rPr sz="2800" b="1" spc="-220" dirty="0">
                <a:solidFill>
                  <a:srgbClr val="252525"/>
                </a:solidFill>
                <a:latin typeface="Verdana"/>
                <a:cs typeface="Verdana"/>
              </a:rPr>
              <a:t>dung </a:t>
            </a:r>
            <a:r>
              <a:rPr sz="2800" b="1" spc="-295" dirty="0">
                <a:solidFill>
                  <a:srgbClr val="252525"/>
                </a:solidFill>
                <a:latin typeface="Verdana"/>
                <a:cs typeface="Verdana"/>
              </a:rPr>
              <a:t>CT </a:t>
            </a:r>
            <a:r>
              <a:rPr sz="2800" b="1" spc="-265" dirty="0">
                <a:solidFill>
                  <a:srgbClr val="252525"/>
                </a:solidFill>
                <a:latin typeface="Verdana"/>
                <a:cs typeface="Verdana"/>
              </a:rPr>
              <a:t>môn </a:t>
            </a:r>
            <a:r>
              <a:rPr sz="2800" b="1" spc="-305" dirty="0">
                <a:solidFill>
                  <a:srgbClr val="252525"/>
                </a:solidFill>
                <a:latin typeface="Verdana"/>
                <a:cs typeface="Verdana"/>
              </a:rPr>
              <a:t>Toán</a:t>
            </a:r>
            <a:r>
              <a:rPr sz="2800" b="1" spc="-135" dirty="0">
                <a:solidFill>
                  <a:srgbClr val="252525"/>
                </a:solidFill>
                <a:latin typeface="Verdana"/>
                <a:cs typeface="Verdana"/>
              </a:rPr>
              <a:t> </a:t>
            </a:r>
            <a:r>
              <a:rPr sz="2800" b="1" spc="-390" dirty="0">
                <a:solidFill>
                  <a:srgbClr val="252525"/>
                </a:solidFill>
                <a:latin typeface="Verdana"/>
                <a:cs typeface="Verdana"/>
              </a:rPr>
              <a:t>THCS</a:t>
            </a:r>
            <a:endParaRPr sz="2800">
              <a:latin typeface="Verdana"/>
              <a:cs typeface="Verdana"/>
            </a:endParaRPr>
          </a:p>
          <a:p>
            <a:pPr marL="616585" marR="6350" indent="-342900">
              <a:lnSpc>
                <a:spcPct val="100000"/>
              </a:lnSpc>
              <a:spcBef>
                <a:spcPts val="2655"/>
              </a:spcBef>
              <a:buSzPct val="85714"/>
              <a:buChar char="-"/>
              <a:tabLst>
                <a:tab pos="452120" algn="l"/>
              </a:tabLst>
            </a:pP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Giảm mức độ phức tạp trong dạy học phân tích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đa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thức thành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nhân  </a:t>
            </a:r>
            <a:r>
              <a:rPr sz="2800" spc="-100" dirty="0">
                <a:solidFill>
                  <a:srgbClr val="404040"/>
                </a:solidFill>
                <a:latin typeface="Times New Roman"/>
                <a:cs typeface="Times New Roman"/>
              </a:rPr>
              <a:t>tử;</a:t>
            </a:r>
            <a:endParaRPr sz="2800">
              <a:latin typeface="Times New Roman"/>
              <a:cs typeface="Times New Roman"/>
            </a:endParaRPr>
          </a:p>
          <a:p>
            <a:pPr marL="616585" marR="6350" indent="-342900">
              <a:lnSpc>
                <a:spcPct val="100000"/>
              </a:lnSpc>
              <a:spcBef>
                <a:spcPts val="1010"/>
              </a:spcBef>
              <a:buChar char="-"/>
              <a:tabLst>
                <a:tab pos="514984" algn="l"/>
              </a:tabLst>
            </a:pP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Giảm mức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độ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phức tạp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trong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dạy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học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giải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PT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bằng phương pháp  đặt ẩn </a:t>
            </a:r>
            <a:r>
              <a:rPr sz="2800" spc="-70" dirty="0">
                <a:solidFill>
                  <a:srgbClr val="404040"/>
                </a:solidFill>
                <a:latin typeface="Times New Roman"/>
                <a:cs typeface="Times New Roman"/>
              </a:rPr>
              <a:t>phụ,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đặc biệt là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PT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chứa dấu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giá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trị tuyệt</a:t>
            </a:r>
            <a:r>
              <a:rPr sz="2800" spc="105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đối;</a:t>
            </a:r>
            <a:endParaRPr sz="2800">
              <a:latin typeface="Times New Roman"/>
              <a:cs typeface="Times New Roman"/>
            </a:endParaRPr>
          </a:p>
          <a:p>
            <a:pPr marL="481330" indent="-207645">
              <a:lnSpc>
                <a:spcPct val="100000"/>
              </a:lnSpc>
              <a:spcBef>
                <a:spcPts val="1000"/>
              </a:spcBef>
              <a:buChar char="-"/>
              <a:tabLst>
                <a:tab pos="481965" algn="l"/>
              </a:tabLst>
            </a:pP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Giảm mức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độ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phức tạp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trong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dạy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học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về đường</a:t>
            </a:r>
            <a:r>
              <a:rPr sz="2800" spc="10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tròn;</a:t>
            </a:r>
            <a:endParaRPr sz="2800">
              <a:latin typeface="Times New Roman"/>
              <a:cs typeface="Times New Roman"/>
            </a:endParaRPr>
          </a:p>
          <a:p>
            <a:pPr marL="616585" marR="5715" indent="-342900">
              <a:lnSpc>
                <a:spcPct val="100000"/>
              </a:lnSpc>
              <a:spcBef>
                <a:spcPts val="994"/>
              </a:spcBef>
              <a:buChar char="-"/>
              <a:tabLst>
                <a:tab pos="490855" algn="l"/>
              </a:tabLst>
            </a:pP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Tăng cường thêm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một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số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nội dung về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thống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kê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và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xác suất gắn với  ứng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dụng trong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đời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sống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thực</a:t>
            </a:r>
            <a:r>
              <a:rPr sz="2800" spc="-45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tiễn;</a:t>
            </a:r>
            <a:endParaRPr sz="2800">
              <a:latin typeface="Times New Roman"/>
              <a:cs typeface="Times New Roman"/>
            </a:endParaRPr>
          </a:p>
          <a:p>
            <a:pPr marL="616585" marR="8255" indent="-342900">
              <a:lnSpc>
                <a:spcPct val="100000"/>
              </a:lnSpc>
              <a:spcBef>
                <a:spcPts val="1010"/>
              </a:spcBef>
              <a:buChar char="-"/>
              <a:tabLst>
                <a:tab pos="516890" algn="l"/>
              </a:tabLst>
            </a:pP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Coi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trọng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việc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sử dụng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phương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tiện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dạy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học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hiện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đại, phần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mềm 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dạy học;</a:t>
            </a:r>
            <a:endParaRPr sz="2800">
              <a:latin typeface="Times New Roman"/>
              <a:cs typeface="Times New Roman"/>
            </a:endParaRPr>
          </a:p>
          <a:p>
            <a:pPr marL="616585" marR="5080" indent="-342900">
              <a:lnSpc>
                <a:spcPct val="100000"/>
              </a:lnSpc>
              <a:spcBef>
                <a:spcPts val="994"/>
              </a:spcBef>
              <a:buChar char="-"/>
              <a:tabLst>
                <a:tab pos="514984" algn="l"/>
              </a:tabLst>
            </a:pP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Tăng cường thực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hành,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luyện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tập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và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ứng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dụng toán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học 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vào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thực  tiễn.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14756"/>
            <a:ext cx="1592580" cy="508000"/>
          </a:xfrm>
          <a:custGeom>
            <a:avLst/>
            <a:gdLst/>
            <a:ahLst/>
            <a:cxnLst/>
            <a:rect l="l" t="t" r="r" b="b"/>
            <a:pathLst>
              <a:path w="1592580" h="508000">
                <a:moveTo>
                  <a:pt x="0" y="0"/>
                </a:moveTo>
                <a:lnTo>
                  <a:pt x="0" y="503948"/>
                </a:lnTo>
                <a:lnTo>
                  <a:pt x="1245844" y="507491"/>
                </a:lnTo>
                <a:lnTo>
                  <a:pt x="1346200" y="507491"/>
                </a:lnTo>
                <a:lnTo>
                  <a:pt x="1350899" y="502665"/>
                </a:lnTo>
                <a:lnTo>
                  <a:pt x="1352423" y="501141"/>
                </a:lnTo>
                <a:lnTo>
                  <a:pt x="1354328" y="499617"/>
                </a:lnTo>
                <a:lnTo>
                  <a:pt x="1355852" y="497966"/>
                </a:lnTo>
                <a:lnTo>
                  <a:pt x="1584960" y="268858"/>
                </a:lnTo>
                <a:lnTo>
                  <a:pt x="1590246" y="261714"/>
                </a:lnTo>
                <a:lnTo>
                  <a:pt x="1592008" y="254571"/>
                </a:lnTo>
                <a:lnTo>
                  <a:pt x="1590246" y="247427"/>
                </a:lnTo>
                <a:lnTo>
                  <a:pt x="1584960" y="240283"/>
                </a:lnTo>
                <a:lnTo>
                  <a:pt x="1355852" y="11302"/>
                </a:lnTo>
                <a:lnTo>
                  <a:pt x="1350899" y="11302"/>
                </a:lnTo>
                <a:lnTo>
                  <a:pt x="1350899" y="6476"/>
                </a:lnTo>
                <a:lnTo>
                  <a:pt x="1346200" y="6476"/>
                </a:lnTo>
                <a:lnTo>
                  <a:pt x="1341374" y="1777"/>
                </a:lnTo>
                <a:lnTo>
                  <a:pt x="1245844" y="1777"/>
                </a:lnTo>
                <a:lnTo>
                  <a:pt x="0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06830" y="223773"/>
            <a:ext cx="851662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265" dirty="0">
                <a:latin typeface="Verdana"/>
                <a:cs typeface="Verdana"/>
              </a:rPr>
              <a:t>M</a:t>
            </a:r>
            <a:r>
              <a:rPr sz="2800" b="1" spc="-265" dirty="0">
                <a:latin typeface="Arial"/>
                <a:cs typeface="Arial"/>
              </a:rPr>
              <a:t>ộ</a:t>
            </a:r>
            <a:r>
              <a:rPr sz="2800" b="1" spc="-265" dirty="0">
                <a:latin typeface="Verdana"/>
                <a:cs typeface="Verdana"/>
              </a:rPr>
              <a:t>t </a:t>
            </a:r>
            <a:r>
              <a:rPr sz="2800" b="1" spc="-320" dirty="0">
                <a:latin typeface="Verdana"/>
                <a:cs typeface="Verdana"/>
              </a:rPr>
              <a:t>s</a:t>
            </a:r>
            <a:r>
              <a:rPr sz="2800" b="1" spc="-320" dirty="0">
                <a:latin typeface="Arial"/>
                <a:cs typeface="Arial"/>
              </a:rPr>
              <a:t>ố </a:t>
            </a:r>
            <a:r>
              <a:rPr sz="2800" b="1" spc="-225" dirty="0">
                <a:latin typeface="Verdana"/>
                <a:cs typeface="Verdana"/>
              </a:rPr>
              <a:t>đi</a:t>
            </a:r>
            <a:r>
              <a:rPr sz="2800" b="1" spc="-225" dirty="0">
                <a:latin typeface="Arial"/>
                <a:cs typeface="Arial"/>
              </a:rPr>
              <a:t>ể</a:t>
            </a:r>
            <a:r>
              <a:rPr sz="2800" b="1" spc="-225" dirty="0">
                <a:latin typeface="Verdana"/>
                <a:cs typeface="Verdana"/>
              </a:rPr>
              <a:t>m </a:t>
            </a:r>
            <a:r>
              <a:rPr sz="2800" b="1" spc="-290" dirty="0">
                <a:latin typeface="Verdana"/>
                <a:cs typeface="Verdana"/>
              </a:rPr>
              <a:t>m</a:t>
            </a:r>
            <a:r>
              <a:rPr sz="2800" b="1" spc="-290" dirty="0">
                <a:latin typeface="Arial"/>
                <a:cs typeface="Arial"/>
              </a:rPr>
              <a:t>ớ</a:t>
            </a:r>
            <a:r>
              <a:rPr sz="2800" b="1" spc="-290" dirty="0">
                <a:latin typeface="Verdana"/>
                <a:cs typeface="Verdana"/>
              </a:rPr>
              <a:t>i </a:t>
            </a:r>
            <a:r>
              <a:rPr sz="2800" b="1" spc="-300" dirty="0">
                <a:latin typeface="Verdana"/>
                <a:cs typeface="Verdana"/>
              </a:rPr>
              <a:t>trong </a:t>
            </a:r>
            <a:r>
              <a:rPr sz="2800" b="1" spc="-275" dirty="0">
                <a:latin typeface="Verdana"/>
                <a:cs typeface="Verdana"/>
              </a:rPr>
              <a:t>n</a:t>
            </a:r>
            <a:r>
              <a:rPr sz="2800" b="1" spc="-275" dirty="0">
                <a:latin typeface="Arial"/>
                <a:cs typeface="Arial"/>
              </a:rPr>
              <a:t>ộ</a:t>
            </a:r>
            <a:r>
              <a:rPr sz="2800" b="1" spc="-275" dirty="0">
                <a:latin typeface="Verdana"/>
                <a:cs typeface="Verdana"/>
              </a:rPr>
              <a:t>i </a:t>
            </a:r>
            <a:r>
              <a:rPr sz="2800" b="1" spc="-220" dirty="0">
                <a:latin typeface="Verdana"/>
                <a:cs typeface="Verdana"/>
              </a:rPr>
              <a:t>dung </a:t>
            </a:r>
            <a:r>
              <a:rPr sz="2800" b="1" spc="-295" dirty="0">
                <a:latin typeface="Verdana"/>
                <a:cs typeface="Verdana"/>
              </a:rPr>
              <a:t>CT </a:t>
            </a:r>
            <a:r>
              <a:rPr sz="2800" b="1" spc="-265" dirty="0">
                <a:latin typeface="Verdana"/>
                <a:cs typeface="Verdana"/>
              </a:rPr>
              <a:t>môn </a:t>
            </a:r>
            <a:r>
              <a:rPr sz="2800" b="1" spc="-305" dirty="0">
                <a:latin typeface="Verdana"/>
                <a:cs typeface="Verdana"/>
              </a:rPr>
              <a:t>Toán</a:t>
            </a:r>
            <a:r>
              <a:rPr sz="2800" b="1" spc="-140" dirty="0">
                <a:latin typeface="Verdana"/>
                <a:cs typeface="Verdana"/>
              </a:rPr>
              <a:t> </a:t>
            </a:r>
            <a:r>
              <a:rPr sz="2800" b="1" spc="-600" dirty="0">
                <a:latin typeface="Verdana"/>
                <a:cs typeface="Verdana"/>
              </a:rPr>
              <a:t>THPT</a:t>
            </a:r>
            <a:endParaRPr sz="2800">
              <a:latin typeface="Verdana"/>
              <a:cs typeface="Verdan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567941" y="862457"/>
            <a:ext cx="9836785" cy="4572635"/>
          </a:xfrm>
          <a:prstGeom prst="rect">
            <a:avLst/>
          </a:prstGeom>
        </p:spPr>
        <p:txBody>
          <a:bodyPr vert="horz" wrap="square" lIns="0" tIns="139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95"/>
              </a:spcBef>
              <a:tabLst>
                <a:tab pos="355600" algn="l"/>
              </a:tabLst>
            </a:pPr>
            <a:r>
              <a:rPr sz="2400" dirty="0">
                <a:solidFill>
                  <a:srgbClr val="A42F0F"/>
                </a:solidFill>
                <a:latin typeface="Times New Roman"/>
                <a:cs typeface="Times New Roman"/>
              </a:rPr>
              <a:t>-	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Giảm </a:t>
            </a:r>
            <a:r>
              <a:rPr sz="2400" spc="-10" dirty="0">
                <a:solidFill>
                  <a:srgbClr val="404040"/>
                </a:solidFill>
                <a:latin typeface="Times New Roman"/>
                <a:cs typeface="Times New Roman"/>
              </a:rPr>
              <a:t>mức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độ phức tạp trong dạy học giải phương trình, bất phương</a:t>
            </a:r>
            <a:r>
              <a:rPr sz="2400" spc="-105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trình.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000"/>
              </a:spcBef>
            </a:pPr>
            <a:r>
              <a:rPr sz="2400" spc="-204" smtClean="0">
                <a:solidFill>
                  <a:srgbClr val="A42F0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-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Giảm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nội dung phương pháp tọa độ trong việc dạy học hình học;</a:t>
            </a:r>
            <a:endParaRPr sz="2400">
              <a:latin typeface="Times New Roman"/>
              <a:cs typeface="Times New Roman"/>
            </a:endParaRPr>
          </a:p>
          <a:p>
            <a:pPr marL="355600" marR="5080" indent="-343535" algn="just">
              <a:lnSpc>
                <a:spcPct val="100000"/>
              </a:lnSpc>
              <a:spcBef>
                <a:spcPts val="1005"/>
              </a:spcBef>
            </a:pPr>
            <a:r>
              <a:rPr sz="2400" smtClean="0">
                <a:solidFill>
                  <a:srgbClr val="404040"/>
                </a:solidFill>
                <a:latin typeface="Times New Roman"/>
                <a:cs typeface="Times New Roman"/>
              </a:rPr>
              <a:t>-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Nhấn mạnh việc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đọc, vẽ, tưởng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tượng,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tạo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dựng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trong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việc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dạy học  </a:t>
            </a:r>
            <a:r>
              <a:rPr sz="2400" spc="-90" dirty="0">
                <a:solidFill>
                  <a:srgbClr val="404040"/>
                </a:solidFill>
                <a:latin typeface="Times New Roman"/>
                <a:cs typeface="Times New Roman"/>
              </a:rPr>
              <a:t>hình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học không gian.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Đặc biệt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có </a:t>
            </a:r>
            <a:r>
              <a:rPr sz="2400" spc="-10" dirty="0">
                <a:solidFill>
                  <a:srgbClr val="404040"/>
                </a:solidFill>
                <a:latin typeface="Times New Roman"/>
                <a:cs typeface="Times New Roman"/>
              </a:rPr>
              <a:t>một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chuyên đề giới thiệu về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Hình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học hoạ  hình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và vẽ kỹ</a:t>
            </a:r>
            <a:r>
              <a:rPr sz="2400" spc="-10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thuật;</a:t>
            </a:r>
            <a:endParaRPr sz="2400">
              <a:latin typeface="Times New Roman"/>
              <a:cs typeface="Times New Roman"/>
            </a:endParaRPr>
          </a:p>
          <a:p>
            <a:pPr marL="355600" marR="7620" indent="-343535">
              <a:lnSpc>
                <a:spcPct val="100000"/>
              </a:lnSpc>
              <a:spcBef>
                <a:spcPts val="1000"/>
              </a:spcBef>
            </a:pPr>
            <a:r>
              <a:rPr sz="2400" spc="450" smtClean="0">
                <a:solidFill>
                  <a:srgbClr val="A42F0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- Tăng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cường thêm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các nội dung về thống kê </a:t>
            </a:r>
            <a:r>
              <a:rPr sz="2400" spc="-10" dirty="0">
                <a:solidFill>
                  <a:srgbClr val="404040"/>
                </a:solidFill>
                <a:latin typeface="Times New Roman"/>
                <a:cs typeface="Times New Roman"/>
              </a:rPr>
              <a:t>và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xác suất gắn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với ứng </a:t>
            </a:r>
            <a:r>
              <a:rPr sz="2400" spc="-670" dirty="0">
                <a:solidFill>
                  <a:srgbClr val="404040"/>
                </a:solidFill>
                <a:latin typeface="Times New Roman"/>
                <a:cs typeface="Times New Roman"/>
              </a:rPr>
              <a:t>dụng </a:t>
            </a:r>
            <a:r>
              <a:rPr sz="2400" spc="-590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trong đời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sống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thực</a:t>
            </a:r>
            <a:r>
              <a:rPr sz="2400" spc="-15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tiễn;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994"/>
              </a:spcBef>
            </a:pPr>
            <a:r>
              <a:rPr sz="2400" smtClean="0">
                <a:solidFill>
                  <a:srgbClr val="404040"/>
                </a:solidFill>
                <a:latin typeface="Times New Roman"/>
                <a:cs typeface="Times New Roman"/>
              </a:rPr>
              <a:t>-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Coi trọng việc sử dụng phương tiện dạy học hiện đại, phần </a:t>
            </a:r>
            <a:r>
              <a:rPr sz="2400" spc="-10" dirty="0">
                <a:solidFill>
                  <a:srgbClr val="404040"/>
                </a:solidFill>
                <a:latin typeface="Times New Roman"/>
                <a:cs typeface="Times New Roman"/>
              </a:rPr>
              <a:t>mềm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dạy học;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010"/>
              </a:spcBef>
            </a:pPr>
            <a:r>
              <a:rPr sz="2400" smtClean="0">
                <a:solidFill>
                  <a:srgbClr val="404040"/>
                </a:solidFill>
                <a:latin typeface="Times New Roman"/>
                <a:cs typeface="Times New Roman"/>
              </a:rPr>
              <a:t>-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Tăng cường thực hành luyện tập và ứng dụng toán học vào thực tiễn;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000"/>
              </a:spcBef>
            </a:pPr>
            <a:r>
              <a:rPr sz="2400" smtClean="0">
                <a:solidFill>
                  <a:srgbClr val="404040"/>
                </a:solidFill>
                <a:latin typeface="Times New Roman"/>
                <a:cs typeface="Times New Roman"/>
              </a:rPr>
              <a:t>-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Không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đưa nội dung số phức vào chương trình.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14756"/>
            <a:ext cx="1592580" cy="508000"/>
          </a:xfrm>
          <a:custGeom>
            <a:avLst/>
            <a:gdLst/>
            <a:ahLst/>
            <a:cxnLst/>
            <a:rect l="l" t="t" r="r" b="b"/>
            <a:pathLst>
              <a:path w="1592580" h="508000">
                <a:moveTo>
                  <a:pt x="0" y="0"/>
                </a:moveTo>
                <a:lnTo>
                  <a:pt x="0" y="503948"/>
                </a:lnTo>
                <a:lnTo>
                  <a:pt x="1245844" y="507491"/>
                </a:lnTo>
                <a:lnTo>
                  <a:pt x="1346200" y="507491"/>
                </a:lnTo>
                <a:lnTo>
                  <a:pt x="1350899" y="502665"/>
                </a:lnTo>
                <a:lnTo>
                  <a:pt x="1352423" y="501141"/>
                </a:lnTo>
                <a:lnTo>
                  <a:pt x="1354328" y="499617"/>
                </a:lnTo>
                <a:lnTo>
                  <a:pt x="1355852" y="497966"/>
                </a:lnTo>
                <a:lnTo>
                  <a:pt x="1584960" y="268858"/>
                </a:lnTo>
                <a:lnTo>
                  <a:pt x="1590246" y="261714"/>
                </a:lnTo>
                <a:lnTo>
                  <a:pt x="1592008" y="254571"/>
                </a:lnTo>
                <a:lnTo>
                  <a:pt x="1590246" y="247427"/>
                </a:lnTo>
                <a:lnTo>
                  <a:pt x="1584960" y="240283"/>
                </a:lnTo>
                <a:lnTo>
                  <a:pt x="1355852" y="11302"/>
                </a:lnTo>
                <a:lnTo>
                  <a:pt x="1350899" y="11302"/>
                </a:lnTo>
                <a:lnTo>
                  <a:pt x="1350899" y="6476"/>
                </a:lnTo>
                <a:lnTo>
                  <a:pt x="1346200" y="6476"/>
                </a:lnTo>
                <a:lnTo>
                  <a:pt x="1341374" y="1777"/>
                </a:lnTo>
                <a:lnTo>
                  <a:pt x="1245844" y="1777"/>
                </a:lnTo>
                <a:lnTo>
                  <a:pt x="0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577840" y="1805939"/>
            <a:ext cx="5269992" cy="44317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680970" y="6244377"/>
            <a:ext cx="1002030" cy="144145"/>
          </a:xfrm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"/>
              </a:spcBef>
            </a:pPr>
            <a:r>
              <a:rPr sz="900" spc="-150" dirty="0">
                <a:solidFill>
                  <a:srgbClr val="888888"/>
                </a:solidFill>
                <a:latin typeface="Verdana"/>
                <a:cs typeface="Verdana"/>
              </a:rPr>
              <a:t>LTT </a:t>
            </a:r>
            <a:r>
              <a:rPr sz="900" spc="-50" dirty="0">
                <a:solidFill>
                  <a:srgbClr val="888888"/>
                </a:solidFill>
                <a:latin typeface="Verdana"/>
                <a:cs typeface="Verdana"/>
              </a:rPr>
              <a:t>H</a:t>
            </a:r>
            <a:r>
              <a:rPr sz="900" spc="-50" dirty="0">
                <a:solidFill>
                  <a:srgbClr val="888888"/>
                </a:solidFill>
                <a:latin typeface="Arial"/>
                <a:cs typeface="Arial"/>
              </a:rPr>
              <a:t>ươ</a:t>
            </a:r>
            <a:r>
              <a:rPr sz="900" spc="-50" dirty="0">
                <a:solidFill>
                  <a:srgbClr val="888888"/>
                </a:solidFill>
                <a:latin typeface="Verdana"/>
                <a:cs typeface="Verdana"/>
              </a:rPr>
              <a:t>ng, </a:t>
            </a:r>
            <a:r>
              <a:rPr sz="900" spc="-100" dirty="0">
                <a:solidFill>
                  <a:srgbClr val="888888"/>
                </a:solidFill>
                <a:latin typeface="Verdana"/>
                <a:cs typeface="Verdana"/>
              </a:rPr>
              <a:t>TN</a:t>
            </a:r>
            <a:r>
              <a:rPr sz="900" spc="-190" dirty="0">
                <a:solidFill>
                  <a:srgbClr val="888888"/>
                </a:solidFill>
                <a:latin typeface="Verdana"/>
                <a:cs typeface="Verdana"/>
              </a:rPr>
              <a:t> </a:t>
            </a:r>
            <a:r>
              <a:rPr sz="900" spc="-25" dirty="0">
                <a:solidFill>
                  <a:srgbClr val="888888"/>
                </a:solidFill>
                <a:latin typeface="Verdana"/>
                <a:cs typeface="Verdana"/>
              </a:rPr>
              <a:t>Bích</a:t>
            </a:r>
            <a:endParaRPr sz="900">
              <a:latin typeface="Verdana"/>
              <a:cs typeface="Verdan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94359" y="1092708"/>
            <a:ext cx="1107186" cy="113004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09600" y="1523"/>
            <a:ext cx="1078992" cy="110185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591055" y="245376"/>
            <a:ext cx="9977628" cy="116737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924811" y="286511"/>
            <a:ext cx="9392412" cy="120243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1635251" y="263652"/>
            <a:ext cx="9893935" cy="1083945"/>
          </a:xfrm>
          <a:prstGeom prst="rect">
            <a:avLst/>
          </a:prstGeom>
          <a:solidFill>
            <a:srgbClr val="073A22"/>
          </a:solidFill>
          <a:ln w="9144">
            <a:solidFill>
              <a:srgbClr val="FFFB00"/>
            </a:solidFill>
          </a:ln>
        </p:spPr>
        <p:txBody>
          <a:bodyPr vert="horz" wrap="square" lIns="0" tIns="48895" rIns="0" bIns="0" rtlCol="0">
            <a:spAutoFit/>
          </a:bodyPr>
          <a:lstStyle/>
          <a:p>
            <a:pPr marL="4518660" marR="502920" indent="-4006215">
              <a:lnSpc>
                <a:spcPct val="119200"/>
              </a:lnSpc>
              <a:spcBef>
                <a:spcPts val="385"/>
              </a:spcBef>
            </a:pPr>
            <a:r>
              <a:rPr sz="2400" b="1" spc="-5" dirty="0">
                <a:solidFill>
                  <a:srgbClr val="FFFF00"/>
                </a:solidFill>
                <a:latin typeface="Arial"/>
                <a:cs typeface="Arial"/>
              </a:rPr>
              <a:t>HOẠT ĐỘNG 4</a:t>
            </a:r>
            <a:r>
              <a:rPr sz="2650" b="1" spc="-5" dirty="0">
                <a:solidFill>
                  <a:srgbClr val="FFFFFF"/>
                </a:solidFill>
                <a:latin typeface="Arial"/>
                <a:cs typeface="Arial"/>
              </a:rPr>
              <a:t>. </a:t>
            </a:r>
            <a:r>
              <a:rPr sz="2650" b="1" spc="-10" dirty="0">
                <a:solidFill>
                  <a:srgbClr val="FFFFFF"/>
                </a:solidFill>
                <a:latin typeface="Arial"/>
                <a:cs typeface="Arial"/>
              </a:rPr>
              <a:t>TÌM HIỂU PHƯƠNG PHÁP </a:t>
            </a:r>
            <a:r>
              <a:rPr sz="2650" b="1" spc="-15" dirty="0">
                <a:solidFill>
                  <a:srgbClr val="FFFFFF"/>
                </a:solidFill>
                <a:latin typeface="Arial"/>
                <a:cs typeface="Arial"/>
              </a:rPr>
              <a:t>DẠY HỌC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MÔN  </a:t>
            </a:r>
            <a:r>
              <a:rPr sz="2400" b="1" spc="-15" dirty="0">
                <a:solidFill>
                  <a:srgbClr val="FFFFFF"/>
                </a:solidFill>
                <a:latin typeface="Arial"/>
                <a:cs typeface="Arial"/>
              </a:rPr>
              <a:t>TOÁN</a:t>
            </a:r>
            <a:endParaRPr sz="24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560831" y="1533144"/>
            <a:ext cx="6446520" cy="414223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04803" y="1559748"/>
            <a:ext cx="6028934" cy="341344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795389" y="5438394"/>
            <a:ext cx="171830" cy="17179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236842" y="4999482"/>
            <a:ext cx="343662" cy="34353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04803" y="1552631"/>
            <a:ext cx="6029325" cy="3093720"/>
          </a:xfrm>
          <a:custGeom>
            <a:avLst/>
            <a:gdLst/>
            <a:ahLst/>
            <a:cxnLst/>
            <a:rect l="l" t="t" r="r" b="b"/>
            <a:pathLst>
              <a:path w="6029325" h="3093720">
                <a:moveTo>
                  <a:pt x="548381" y="1018229"/>
                </a:moveTo>
                <a:lnTo>
                  <a:pt x="542356" y="978368"/>
                </a:lnTo>
                <a:lnTo>
                  <a:pt x="539793" y="938817"/>
                </a:lnTo>
                <a:lnTo>
                  <a:pt x="540606" y="899655"/>
                </a:lnTo>
                <a:lnTo>
                  <a:pt x="544712" y="860958"/>
                </a:lnTo>
                <a:lnTo>
                  <a:pt x="552027" y="822804"/>
                </a:lnTo>
                <a:lnTo>
                  <a:pt x="562466" y="785271"/>
                </a:lnTo>
                <a:lnTo>
                  <a:pt x="575945" y="748437"/>
                </a:lnTo>
                <a:lnTo>
                  <a:pt x="592379" y="712378"/>
                </a:lnTo>
                <a:lnTo>
                  <a:pt x="611686" y="677173"/>
                </a:lnTo>
                <a:lnTo>
                  <a:pt x="633779" y="642899"/>
                </a:lnTo>
                <a:lnTo>
                  <a:pt x="658576" y="609633"/>
                </a:lnTo>
                <a:lnTo>
                  <a:pt x="685991" y="577454"/>
                </a:lnTo>
                <a:lnTo>
                  <a:pt x="715940" y="546438"/>
                </a:lnTo>
                <a:lnTo>
                  <a:pt x="748340" y="516663"/>
                </a:lnTo>
                <a:lnTo>
                  <a:pt x="783106" y="488207"/>
                </a:lnTo>
                <a:lnTo>
                  <a:pt x="820153" y="461148"/>
                </a:lnTo>
                <a:lnTo>
                  <a:pt x="859398" y="435561"/>
                </a:lnTo>
                <a:lnTo>
                  <a:pt x="900756" y="411527"/>
                </a:lnTo>
                <a:lnTo>
                  <a:pt x="944144" y="389121"/>
                </a:lnTo>
                <a:lnTo>
                  <a:pt x="989475" y="368422"/>
                </a:lnTo>
                <a:lnTo>
                  <a:pt x="1036667" y="349506"/>
                </a:lnTo>
                <a:lnTo>
                  <a:pt x="1085636" y="332452"/>
                </a:lnTo>
                <a:lnTo>
                  <a:pt x="1136296" y="317337"/>
                </a:lnTo>
                <a:lnTo>
                  <a:pt x="1188564" y="304239"/>
                </a:lnTo>
                <a:lnTo>
                  <a:pt x="1242355" y="293235"/>
                </a:lnTo>
                <a:lnTo>
                  <a:pt x="1297586" y="284403"/>
                </a:lnTo>
                <a:lnTo>
                  <a:pt x="1354171" y="277819"/>
                </a:lnTo>
                <a:lnTo>
                  <a:pt x="1406420" y="273866"/>
                </a:lnTo>
                <a:lnTo>
                  <a:pt x="1458694" y="271965"/>
                </a:lnTo>
                <a:lnTo>
                  <a:pt x="1510875" y="272098"/>
                </a:lnTo>
                <a:lnTo>
                  <a:pt x="1562846" y="274249"/>
                </a:lnTo>
                <a:lnTo>
                  <a:pt x="1614489" y="278400"/>
                </a:lnTo>
                <a:lnTo>
                  <a:pt x="1665686" y="284534"/>
                </a:lnTo>
                <a:lnTo>
                  <a:pt x="1716320" y="292634"/>
                </a:lnTo>
                <a:lnTo>
                  <a:pt x="1766272" y="302683"/>
                </a:lnTo>
                <a:lnTo>
                  <a:pt x="1815425" y="314663"/>
                </a:lnTo>
                <a:lnTo>
                  <a:pt x="1863661" y="328558"/>
                </a:lnTo>
                <a:lnTo>
                  <a:pt x="1910863" y="344349"/>
                </a:lnTo>
                <a:lnTo>
                  <a:pt x="1956913" y="362020"/>
                </a:lnTo>
                <a:lnTo>
                  <a:pt x="1983458" y="329821"/>
                </a:lnTo>
                <a:lnTo>
                  <a:pt x="2012754" y="299444"/>
                </a:lnTo>
                <a:lnTo>
                  <a:pt x="2044631" y="270923"/>
                </a:lnTo>
                <a:lnTo>
                  <a:pt x="2078919" y="244297"/>
                </a:lnTo>
                <a:lnTo>
                  <a:pt x="2115446" y="219601"/>
                </a:lnTo>
                <a:lnTo>
                  <a:pt x="2154044" y="196871"/>
                </a:lnTo>
                <a:lnTo>
                  <a:pt x="2194542" y="176145"/>
                </a:lnTo>
                <a:lnTo>
                  <a:pt x="2236770" y="157458"/>
                </a:lnTo>
                <a:lnTo>
                  <a:pt x="2280557" y="140847"/>
                </a:lnTo>
                <a:lnTo>
                  <a:pt x="2325733" y="126348"/>
                </a:lnTo>
                <a:lnTo>
                  <a:pt x="2372128" y="113998"/>
                </a:lnTo>
                <a:lnTo>
                  <a:pt x="2419572" y="103832"/>
                </a:lnTo>
                <a:lnTo>
                  <a:pt x="2467895" y="95888"/>
                </a:lnTo>
                <a:lnTo>
                  <a:pt x="2516926" y="90202"/>
                </a:lnTo>
                <a:lnTo>
                  <a:pt x="2566494" y="86810"/>
                </a:lnTo>
                <a:lnTo>
                  <a:pt x="2616431" y="85748"/>
                </a:lnTo>
                <a:lnTo>
                  <a:pt x="2666566" y="87053"/>
                </a:lnTo>
                <a:lnTo>
                  <a:pt x="2716728" y="90762"/>
                </a:lnTo>
                <a:lnTo>
                  <a:pt x="2766747" y="96910"/>
                </a:lnTo>
                <a:lnTo>
                  <a:pt x="2816453" y="105535"/>
                </a:lnTo>
                <a:lnTo>
                  <a:pt x="2865676" y="116672"/>
                </a:lnTo>
                <a:lnTo>
                  <a:pt x="2914245" y="130357"/>
                </a:lnTo>
                <a:lnTo>
                  <a:pt x="2961991" y="146628"/>
                </a:lnTo>
                <a:lnTo>
                  <a:pt x="3008534" y="165498"/>
                </a:lnTo>
                <a:lnTo>
                  <a:pt x="3052971" y="186617"/>
                </a:lnTo>
                <a:lnTo>
                  <a:pt x="3095097" y="209904"/>
                </a:lnTo>
                <a:lnTo>
                  <a:pt x="3134711" y="235274"/>
                </a:lnTo>
                <a:lnTo>
                  <a:pt x="3160142" y="203115"/>
                </a:lnTo>
                <a:lnTo>
                  <a:pt x="3188908" y="173090"/>
                </a:lnTo>
                <a:lnTo>
                  <a:pt x="3220765" y="145256"/>
                </a:lnTo>
                <a:lnTo>
                  <a:pt x="3255466" y="119671"/>
                </a:lnTo>
                <a:lnTo>
                  <a:pt x="3292767" y="96391"/>
                </a:lnTo>
                <a:lnTo>
                  <a:pt x="3332424" y="75474"/>
                </a:lnTo>
                <a:lnTo>
                  <a:pt x="3374190" y="56976"/>
                </a:lnTo>
                <a:lnTo>
                  <a:pt x="3417822" y="40955"/>
                </a:lnTo>
                <a:lnTo>
                  <a:pt x="3463074" y="27468"/>
                </a:lnTo>
                <a:lnTo>
                  <a:pt x="3509701" y="16571"/>
                </a:lnTo>
                <a:lnTo>
                  <a:pt x="3557459" y="8323"/>
                </a:lnTo>
                <a:lnTo>
                  <a:pt x="3606102" y="2780"/>
                </a:lnTo>
                <a:lnTo>
                  <a:pt x="3655385" y="0"/>
                </a:lnTo>
                <a:lnTo>
                  <a:pt x="3705063" y="38"/>
                </a:lnTo>
                <a:lnTo>
                  <a:pt x="3754892" y="2953"/>
                </a:lnTo>
                <a:lnTo>
                  <a:pt x="3804627" y="8802"/>
                </a:lnTo>
                <a:lnTo>
                  <a:pt x="3854021" y="17641"/>
                </a:lnTo>
                <a:lnTo>
                  <a:pt x="3902832" y="29528"/>
                </a:lnTo>
                <a:lnTo>
                  <a:pt x="3950813" y="44520"/>
                </a:lnTo>
                <a:lnTo>
                  <a:pt x="3999413" y="63436"/>
                </a:lnTo>
                <a:lnTo>
                  <a:pt x="4045209" y="85327"/>
                </a:lnTo>
                <a:lnTo>
                  <a:pt x="4087927" y="110028"/>
                </a:lnTo>
                <a:lnTo>
                  <a:pt x="4127292" y="137375"/>
                </a:lnTo>
                <a:lnTo>
                  <a:pt x="4163030" y="167202"/>
                </a:lnTo>
                <a:lnTo>
                  <a:pt x="4198783" y="139979"/>
                </a:lnTo>
                <a:lnTo>
                  <a:pt x="4236848" y="115140"/>
                </a:lnTo>
                <a:lnTo>
                  <a:pt x="4277013" y="92697"/>
                </a:lnTo>
                <a:lnTo>
                  <a:pt x="4319065" y="72664"/>
                </a:lnTo>
                <a:lnTo>
                  <a:pt x="4362794" y="55051"/>
                </a:lnTo>
                <a:lnTo>
                  <a:pt x="4407986" y="39871"/>
                </a:lnTo>
                <a:lnTo>
                  <a:pt x="4454429" y="27135"/>
                </a:lnTo>
                <a:lnTo>
                  <a:pt x="4501911" y="16857"/>
                </a:lnTo>
                <a:lnTo>
                  <a:pt x="4550220" y="9048"/>
                </a:lnTo>
                <a:lnTo>
                  <a:pt x="4599144" y="3721"/>
                </a:lnTo>
                <a:lnTo>
                  <a:pt x="4648470" y="886"/>
                </a:lnTo>
                <a:lnTo>
                  <a:pt x="4697987" y="558"/>
                </a:lnTo>
                <a:lnTo>
                  <a:pt x="4747481" y="2746"/>
                </a:lnTo>
                <a:lnTo>
                  <a:pt x="4796741" y="7465"/>
                </a:lnTo>
                <a:lnTo>
                  <a:pt x="4845555" y="14725"/>
                </a:lnTo>
                <a:lnTo>
                  <a:pt x="4893710" y="24538"/>
                </a:lnTo>
                <a:lnTo>
                  <a:pt x="4940995" y="36918"/>
                </a:lnTo>
                <a:lnTo>
                  <a:pt x="4987196" y="51876"/>
                </a:lnTo>
                <a:lnTo>
                  <a:pt x="5032103" y="69424"/>
                </a:lnTo>
                <a:lnTo>
                  <a:pt x="5075502" y="89574"/>
                </a:lnTo>
                <a:lnTo>
                  <a:pt x="5117181" y="112338"/>
                </a:lnTo>
                <a:lnTo>
                  <a:pt x="5166126" y="144309"/>
                </a:lnTo>
                <a:lnTo>
                  <a:pt x="5210040" y="179280"/>
                </a:lnTo>
                <a:lnTo>
                  <a:pt x="5248679" y="216958"/>
                </a:lnTo>
                <a:lnTo>
                  <a:pt x="5281803" y="257046"/>
                </a:lnTo>
                <a:lnTo>
                  <a:pt x="5309168" y="299249"/>
                </a:lnTo>
                <a:lnTo>
                  <a:pt x="5330532" y="343271"/>
                </a:lnTo>
                <a:lnTo>
                  <a:pt x="5345654" y="388817"/>
                </a:lnTo>
                <a:lnTo>
                  <a:pt x="5401117" y="401004"/>
                </a:lnTo>
                <a:lnTo>
                  <a:pt x="5454254" y="415915"/>
                </a:lnTo>
                <a:lnTo>
                  <a:pt x="5504950" y="433408"/>
                </a:lnTo>
                <a:lnTo>
                  <a:pt x="5553087" y="453342"/>
                </a:lnTo>
                <a:lnTo>
                  <a:pt x="5598550" y="475573"/>
                </a:lnTo>
                <a:lnTo>
                  <a:pt x="5641223" y="499961"/>
                </a:lnTo>
                <a:lnTo>
                  <a:pt x="5680990" y="526363"/>
                </a:lnTo>
                <a:lnTo>
                  <a:pt x="5717735" y="554637"/>
                </a:lnTo>
                <a:lnTo>
                  <a:pt x="5751342" y="584640"/>
                </a:lnTo>
                <a:lnTo>
                  <a:pt x="5781695" y="616231"/>
                </a:lnTo>
                <a:lnTo>
                  <a:pt x="5808678" y="649268"/>
                </a:lnTo>
                <a:lnTo>
                  <a:pt x="5832174" y="683608"/>
                </a:lnTo>
                <a:lnTo>
                  <a:pt x="5852069" y="719110"/>
                </a:lnTo>
                <a:lnTo>
                  <a:pt x="5868245" y="755631"/>
                </a:lnTo>
                <a:lnTo>
                  <a:pt x="5880587" y="793029"/>
                </a:lnTo>
                <a:lnTo>
                  <a:pt x="5888979" y="831162"/>
                </a:lnTo>
                <a:lnTo>
                  <a:pt x="5893304" y="869889"/>
                </a:lnTo>
                <a:lnTo>
                  <a:pt x="5893448" y="909066"/>
                </a:lnTo>
                <a:lnTo>
                  <a:pt x="5889293" y="948552"/>
                </a:lnTo>
                <a:lnTo>
                  <a:pt x="5880723" y="988204"/>
                </a:lnTo>
                <a:lnTo>
                  <a:pt x="5867624" y="1027881"/>
                </a:lnTo>
                <a:lnTo>
                  <a:pt x="5843353" y="1079423"/>
                </a:lnTo>
                <a:lnTo>
                  <a:pt x="5833588" y="1096207"/>
                </a:lnTo>
                <a:lnTo>
                  <a:pt x="5868486" y="1130098"/>
                </a:lnTo>
                <a:lnTo>
                  <a:pt x="5899895" y="1164992"/>
                </a:lnTo>
                <a:lnTo>
                  <a:pt x="5927836" y="1200782"/>
                </a:lnTo>
                <a:lnTo>
                  <a:pt x="5952329" y="1237359"/>
                </a:lnTo>
                <a:lnTo>
                  <a:pt x="5973394" y="1274615"/>
                </a:lnTo>
                <a:lnTo>
                  <a:pt x="5991051" y="1312441"/>
                </a:lnTo>
                <a:lnTo>
                  <a:pt x="6005321" y="1350729"/>
                </a:lnTo>
                <a:lnTo>
                  <a:pt x="6016224" y="1389370"/>
                </a:lnTo>
                <a:lnTo>
                  <a:pt x="6023781" y="1428256"/>
                </a:lnTo>
                <a:lnTo>
                  <a:pt x="6028011" y="1467278"/>
                </a:lnTo>
                <a:lnTo>
                  <a:pt x="6028934" y="1506328"/>
                </a:lnTo>
                <a:lnTo>
                  <a:pt x="6026572" y="1545298"/>
                </a:lnTo>
                <a:lnTo>
                  <a:pt x="6020945" y="1584078"/>
                </a:lnTo>
                <a:lnTo>
                  <a:pt x="6012072" y="1622560"/>
                </a:lnTo>
                <a:lnTo>
                  <a:pt x="5999974" y="1660637"/>
                </a:lnTo>
                <a:lnTo>
                  <a:pt x="5984671" y="1698199"/>
                </a:lnTo>
                <a:lnTo>
                  <a:pt x="5966184" y="1735138"/>
                </a:lnTo>
                <a:lnTo>
                  <a:pt x="5944533" y="1771346"/>
                </a:lnTo>
                <a:lnTo>
                  <a:pt x="5919738" y="1806713"/>
                </a:lnTo>
                <a:lnTo>
                  <a:pt x="5891820" y="1841133"/>
                </a:lnTo>
                <a:lnTo>
                  <a:pt x="5860798" y="1874495"/>
                </a:lnTo>
                <a:lnTo>
                  <a:pt x="5826694" y="1906692"/>
                </a:lnTo>
                <a:lnTo>
                  <a:pt x="5789527" y="1937615"/>
                </a:lnTo>
                <a:lnTo>
                  <a:pt x="5749317" y="1967156"/>
                </a:lnTo>
                <a:lnTo>
                  <a:pt x="5706085" y="1995206"/>
                </a:lnTo>
                <a:lnTo>
                  <a:pt x="5659852" y="2021656"/>
                </a:lnTo>
                <a:lnTo>
                  <a:pt x="5616085" y="2043777"/>
                </a:lnTo>
                <a:lnTo>
                  <a:pt x="5570716" y="2064057"/>
                </a:lnTo>
                <a:lnTo>
                  <a:pt x="5523863" y="2082461"/>
                </a:lnTo>
                <a:lnTo>
                  <a:pt x="5475647" y="2098956"/>
                </a:lnTo>
                <a:lnTo>
                  <a:pt x="5426185" y="2113507"/>
                </a:lnTo>
                <a:lnTo>
                  <a:pt x="5375598" y="2126079"/>
                </a:lnTo>
                <a:lnTo>
                  <a:pt x="5324004" y="2136637"/>
                </a:lnTo>
                <a:lnTo>
                  <a:pt x="5271523" y="2145148"/>
                </a:lnTo>
                <a:lnTo>
                  <a:pt x="5218273" y="2151577"/>
                </a:lnTo>
                <a:lnTo>
                  <a:pt x="5215972" y="2190109"/>
                </a:lnTo>
                <a:lnTo>
                  <a:pt x="5210039" y="2227926"/>
                </a:lnTo>
                <a:lnTo>
                  <a:pt x="5200595" y="2264943"/>
                </a:lnTo>
                <a:lnTo>
                  <a:pt x="5187761" y="2301078"/>
                </a:lnTo>
                <a:lnTo>
                  <a:pt x="5171658" y="2336247"/>
                </a:lnTo>
                <a:lnTo>
                  <a:pt x="5152408" y="2370367"/>
                </a:lnTo>
                <a:lnTo>
                  <a:pt x="5130130" y="2403354"/>
                </a:lnTo>
                <a:lnTo>
                  <a:pt x="5104947" y="2435126"/>
                </a:lnTo>
                <a:lnTo>
                  <a:pt x="5076978" y="2465599"/>
                </a:lnTo>
                <a:lnTo>
                  <a:pt x="5046347" y="2494689"/>
                </a:lnTo>
                <a:lnTo>
                  <a:pt x="5013172" y="2522313"/>
                </a:lnTo>
                <a:lnTo>
                  <a:pt x="4977576" y="2548389"/>
                </a:lnTo>
                <a:lnTo>
                  <a:pt x="4939680" y="2572832"/>
                </a:lnTo>
                <a:lnTo>
                  <a:pt x="4899603" y="2595559"/>
                </a:lnTo>
                <a:lnTo>
                  <a:pt x="4857469" y="2616487"/>
                </a:lnTo>
                <a:lnTo>
                  <a:pt x="4813397" y="2635532"/>
                </a:lnTo>
                <a:lnTo>
                  <a:pt x="4767509" y="2652612"/>
                </a:lnTo>
                <a:lnTo>
                  <a:pt x="4719925" y="2667642"/>
                </a:lnTo>
                <a:lnTo>
                  <a:pt x="4670767" y="2680540"/>
                </a:lnTo>
                <a:lnTo>
                  <a:pt x="4620156" y="2691222"/>
                </a:lnTo>
                <a:lnTo>
                  <a:pt x="4568213" y="2699604"/>
                </a:lnTo>
                <a:lnTo>
                  <a:pt x="4515058" y="2705604"/>
                </a:lnTo>
                <a:lnTo>
                  <a:pt x="4460814" y="2709138"/>
                </a:lnTo>
                <a:lnTo>
                  <a:pt x="4405600" y="2710123"/>
                </a:lnTo>
                <a:lnTo>
                  <a:pt x="4356130" y="2708773"/>
                </a:lnTo>
                <a:lnTo>
                  <a:pt x="4307035" y="2705329"/>
                </a:lnTo>
                <a:lnTo>
                  <a:pt x="4258449" y="2699818"/>
                </a:lnTo>
                <a:lnTo>
                  <a:pt x="4210503" y="2692261"/>
                </a:lnTo>
                <a:lnTo>
                  <a:pt x="4163328" y="2682684"/>
                </a:lnTo>
                <a:lnTo>
                  <a:pt x="4117056" y="2671111"/>
                </a:lnTo>
                <a:lnTo>
                  <a:pt x="4071819" y="2657565"/>
                </a:lnTo>
                <a:lnTo>
                  <a:pt x="4027748" y="2642071"/>
                </a:lnTo>
                <a:lnTo>
                  <a:pt x="3984976" y="2624652"/>
                </a:lnTo>
                <a:lnTo>
                  <a:pt x="3968074" y="2660182"/>
                </a:lnTo>
                <a:lnTo>
                  <a:pt x="3948597" y="2694591"/>
                </a:lnTo>
                <a:lnTo>
                  <a:pt x="3926645" y="2727843"/>
                </a:lnTo>
                <a:lnTo>
                  <a:pt x="3902316" y="2759902"/>
                </a:lnTo>
                <a:lnTo>
                  <a:pt x="3875710" y="2790729"/>
                </a:lnTo>
                <a:lnTo>
                  <a:pt x="3846925" y="2820288"/>
                </a:lnTo>
                <a:lnTo>
                  <a:pt x="3816061" y="2848542"/>
                </a:lnTo>
                <a:lnTo>
                  <a:pt x="3783216" y="2875454"/>
                </a:lnTo>
                <a:lnTo>
                  <a:pt x="3748490" y="2900986"/>
                </a:lnTo>
                <a:lnTo>
                  <a:pt x="3711983" y="2925102"/>
                </a:lnTo>
                <a:lnTo>
                  <a:pt x="3673792" y="2947764"/>
                </a:lnTo>
                <a:lnTo>
                  <a:pt x="3634017" y="2968935"/>
                </a:lnTo>
                <a:lnTo>
                  <a:pt x="3592757" y="2988578"/>
                </a:lnTo>
                <a:lnTo>
                  <a:pt x="3550111" y="3006657"/>
                </a:lnTo>
                <a:lnTo>
                  <a:pt x="3506179" y="3023134"/>
                </a:lnTo>
                <a:lnTo>
                  <a:pt x="3461059" y="3037971"/>
                </a:lnTo>
                <a:lnTo>
                  <a:pt x="3414850" y="3051133"/>
                </a:lnTo>
                <a:lnTo>
                  <a:pt x="3367652" y="3062581"/>
                </a:lnTo>
                <a:lnTo>
                  <a:pt x="3319563" y="3072279"/>
                </a:lnTo>
                <a:lnTo>
                  <a:pt x="3270683" y="3080190"/>
                </a:lnTo>
                <a:lnTo>
                  <a:pt x="3221111" y="3086276"/>
                </a:lnTo>
                <a:lnTo>
                  <a:pt x="3170945" y="3090501"/>
                </a:lnTo>
                <a:lnTo>
                  <a:pt x="3120285" y="3092827"/>
                </a:lnTo>
                <a:lnTo>
                  <a:pt x="3069230" y="3093217"/>
                </a:lnTo>
                <a:lnTo>
                  <a:pt x="3017879" y="3091634"/>
                </a:lnTo>
                <a:lnTo>
                  <a:pt x="2966331" y="3088042"/>
                </a:lnTo>
                <a:lnTo>
                  <a:pt x="2914685" y="3082403"/>
                </a:lnTo>
                <a:lnTo>
                  <a:pt x="2863040" y="3074679"/>
                </a:lnTo>
                <a:lnTo>
                  <a:pt x="2811496" y="3064834"/>
                </a:lnTo>
                <a:lnTo>
                  <a:pt x="2760002" y="3052765"/>
                </a:lnTo>
                <a:lnTo>
                  <a:pt x="2709794" y="3038694"/>
                </a:lnTo>
                <a:lnTo>
                  <a:pt x="2660979" y="3022676"/>
                </a:lnTo>
                <a:lnTo>
                  <a:pt x="2613663" y="3004768"/>
                </a:lnTo>
                <a:lnTo>
                  <a:pt x="2567952" y="2985025"/>
                </a:lnTo>
                <a:lnTo>
                  <a:pt x="2523952" y="2963504"/>
                </a:lnTo>
                <a:lnTo>
                  <a:pt x="2481770" y="2940261"/>
                </a:lnTo>
                <a:lnTo>
                  <a:pt x="2441512" y="2915351"/>
                </a:lnTo>
                <a:lnTo>
                  <a:pt x="2403284" y="2888830"/>
                </a:lnTo>
                <a:lnTo>
                  <a:pt x="2367193" y="2860755"/>
                </a:lnTo>
                <a:lnTo>
                  <a:pt x="2333344" y="2831182"/>
                </a:lnTo>
                <a:lnTo>
                  <a:pt x="2301845" y="2800166"/>
                </a:lnTo>
                <a:lnTo>
                  <a:pt x="2255143" y="2818771"/>
                </a:lnTo>
                <a:lnTo>
                  <a:pt x="2207689" y="2835572"/>
                </a:lnTo>
                <a:lnTo>
                  <a:pt x="2159568" y="2850584"/>
                </a:lnTo>
                <a:lnTo>
                  <a:pt x="2110864" y="2863822"/>
                </a:lnTo>
                <a:lnTo>
                  <a:pt x="2061661" y="2875300"/>
                </a:lnTo>
                <a:lnTo>
                  <a:pt x="2012044" y="2885033"/>
                </a:lnTo>
                <a:lnTo>
                  <a:pt x="1962098" y="2893036"/>
                </a:lnTo>
                <a:lnTo>
                  <a:pt x="1911908" y="2899324"/>
                </a:lnTo>
                <a:lnTo>
                  <a:pt x="1861558" y="2903911"/>
                </a:lnTo>
                <a:lnTo>
                  <a:pt x="1811133" y="2906811"/>
                </a:lnTo>
                <a:lnTo>
                  <a:pt x="1760717" y="2908041"/>
                </a:lnTo>
                <a:lnTo>
                  <a:pt x="1710395" y="2907614"/>
                </a:lnTo>
                <a:lnTo>
                  <a:pt x="1660251" y="2905546"/>
                </a:lnTo>
                <a:lnTo>
                  <a:pt x="1610371" y="2901850"/>
                </a:lnTo>
                <a:lnTo>
                  <a:pt x="1560839" y="2896542"/>
                </a:lnTo>
                <a:lnTo>
                  <a:pt x="1511739" y="2889637"/>
                </a:lnTo>
                <a:lnTo>
                  <a:pt x="1463157" y="2881149"/>
                </a:lnTo>
                <a:lnTo>
                  <a:pt x="1415176" y="2871092"/>
                </a:lnTo>
                <a:lnTo>
                  <a:pt x="1367881" y="2859483"/>
                </a:lnTo>
                <a:lnTo>
                  <a:pt x="1321358" y="2846335"/>
                </a:lnTo>
                <a:lnTo>
                  <a:pt x="1275690" y="2831663"/>
                </a:lnTo>
                <a:lnTo>
                  <a:pt x="1230962" y="2815482"/>
                </a:lnTo>
                <a:lnTo>
                  <a:pt x="1187259" y="2797806"/>
                </a:lnTo>
                <a:lnTo>
                  <a:pt x="1144666" y="2778651"/>
                </a:lnTo>
                <a:lnTo>
                  <a:pt x="1103267" y="2758031"/>
                </a:lnTo>
                <a:lnTo>
                  <a:pt x="1063146" y="2735961"/>
                </a:lnTo>
                <a:lnTo>
                  <a:pt x="1024389" y="2712455"/>
                </a:lnTo>
                <a:lnTo>
                  <a:pt x="987080" y="2687529"/>
                </a:lnTo>
                <a:lnTo>
                  <a:pt x="951303" y="2661196"/>
                </a:lnTo>
                <a:lnTo>
                  <a:pt x="917144" y="2633473"/>
                </a:lnTo>
                <a:lnTo>
                  <a:pt x="884687" y="2604373"/>
                </a:lnTo>
                <a:lnTo>
                  <a:pt x="854016" y="2573911"/>
                </a:lnTo>
                <a:lnTo>
                  <a:pt x="825216" y="2542102"/>
                </a:lnTo>
                <a:lnTo>
                  <a:pt x="813913" y="2528513"/>
                </a:lnTo>
                <a:lnTo>
                  <a:pt x="758685" y="2531294"/>
                </a:lnTo>
                <a:lnTo>
                  <a:pt x="704277" y="2530621"/>
                </a:lnTo>
                <a:lnTo>
                  <a:pt x="650927" y="2526627"/>
                </a:lnTo>
                <a:lnTo>
                  <a:pt x="598872" y="2519441"/>
                </a:lnTo>
                <a:lnTo>
                  <a:pt x="548352" y="2509195"/>
                </a:lnTo>
                <a:lnTo>
                  <a:pt x="499603" y="2496020"/>
                </a:lnTo>
                <a:lnTo>
                  <a:pt x="452864" y="2480047"/>
                </a:lnTo>
                <a:lnTo>
                  <a:pt x="408374" y="2461408"/>
                </a:lnTo>
                <a:lnTo>
                  <a:pt x="366370" y="2440232"/>
                </a:lnTo>
                <a:lnTo>
                  <a:pt x="327090" y="2416652"/>
                </a:lnTo>
                <a:lnTo>
                  <a:pt x="290772" y="2390798"/>
                </a:lnTo>
                <a:lnTo>
                  <a:pt x="257655" y="2362802"/>
                </a:lnTo>
                <a:lnTo>
                  <a:pt x="227976" y="2332794"/>
                </a:lnTo>
                <a:lnTo>
                  <a:pt x="201974" y="2300905"/>
                </a:lnTo>
                <a:lnTo>
                  <a:pt x="179886" y="2267267"/>
                </a:lnTo>
                <a:lnTo>
                  <a:pt x="161951" y="2232010"/>
                </a:lnTo>
                <a:lnTo>
                  <a:pt x="148407" y="2195266"/>
                </a:lnTo>
                <a:lnTo>
                  <a:pt x="139492" y="2157165"/>
                </a:lnTo>
                <a:lnTo>
                  <a:pt x="135361" y="2110790"/>
                </a:lnTo>
                <a:lnTo>
                  <a:pt x="138486" y="2064789"/>
                </a:lnTo>
                <a:lnTo>
                  <a:pt x="148685" y="2019550"/>
                </a:lnTo>
                <a:lnTo>
                  <a:pt x="165775" y="1975460"/>
                </a:lnTo>
                <a:lnTo>
                  <a:pt x="189572" y="1932906"/>
                </a:lnTo>
                <a:lnTo>
                  <a:pt x="219895" y="1892275"/>
                </a:lnTo>
                <a:lnTo>
                  <a:pt x="256560" y="1853954"/>
                </a:lnTo>
                <a:lnTo>
                  <a:pt x="299385" y="1818329"/>
                </a:lnTo>
                <a:lnTo>
                  <a:pt x="250457" y="1795942"/>
                </a:lnTo>
                <a:lnTo>
                  <a:pt x="205599" y="1770854"/>
                </a:lnTo>
                <a:lnTo>
                  <a:pt x="164901" y="1743308"/>
                </a:lnTo>
                <a:lnTo>
                  <a:pt x="128455" y="1713549"/>
                </a:lnTo>
                <a:lnTo>
                  <a:pt x="96352" y="1681819"/>
                </a:lnTo>
                <a:lnTo>
                  <a:pt x="68681" y="1648364"/>
                </a:lnTo>
                <a:lnTo>
                  <a:pt x="45534" y="1613426"/>
                </a:lnTo>
                <a:lnTo>
                  <a:pt x="27002" y="1577249"/>
                </a:lnTo>
                <a:lnTo>
                  <a:pt x="13175" y="1540079"/>
                </a:lnTo>
                <a:lnTo>
                  <a:pt x="4144" y="1502157"/>
                </a:lnTo>
                <a:lnTo>
                  <a:pt x="0" y="1463728"/>
                </a:lnTo>
                <a:lnTo>
                  <a:pt x="833" y="1425036"/>
                </a:lnTo>
                <a:lnTo>
                  <a:pt x="6734" y="1386325"/>
                </a:lnTo>
                <a:lnTo>
                  <a:pt x="17795" y="1347838"/>
                </a:lnTo>
                <a:lnTo>
                  <a:pt x="34105" y="1309819"/>
                </a:lnTo>
                <a:lnTo>
                  <a:pt x="55755" y="1272512"/>
                </a:lnTo>
                <a:lnTo>
                  <a:pt x="82837" y="1236161"/>
                </a:lnTo>
                <a:lnTo>
                  <a:pt x="114243" y="1202249"/>
                </a:lnTo>
                <a:lnTo>
                  <a:pt x="149744" y="1170865"/>
                </a:lnTo>
                <a:lnTo>
                  <a:pt x="189024" y="1142151"/>
                </a:lnTo>
                <a:lnTo>
                  <a:pt x="231769" y="1116249"/>
                </a:lnTo>
                <a:lnTo>
                  <a:pt x="277662" y="1093302"/>
                </a:lnTo>
                <a:lnTo>
                  <a:pt x="326388" y="1073453"/>
                </a:lnTo>
                <a:lnTo>
                  <a:pt x="377632" y="1056844"/>
                </a:lnTo>
                <a:lnTo>
                  <a:pt x="431078" y="1043617"/>
                </a:lnTo>
                <a:lnTo>
                  <a:pt x="486410" y="1033915"/>
                </a:lnTo>
                <a:lnTo>
                  <a:pt x="543314" y="1027881"/>
                </a:lnTo>
                <a:lnTo>
                  <a:pt x="548381" y="1018229"/>
                </a:lnTo>
                <a:close/>
              </a:path>
            </a:pathLst>
          </a:custGeom>
          <a:ln w="9144">
            <a:solidFill>
              <a:srgbClr val="977C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790817" y="5433821"/>
            <a:ext cx="180975" cy="18093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236842" y="4999482"/>
            <a:ext cx="344170" cy="343535"/>
          </a:xfrm>
          <a:custGeom>
            <a:avLst/>
            <a:gdLst/>
            <a:ahLst/>
            <a:cxnLst/>
            <a:rect l="l" t="t" r="r" b="b"/>
            <a:pathLst>
              <a:path w="344170" h="343535">
                <a:moveTo>
                  <a:pt x="343662" y="171831"/>
                </a:moveTo>
                <a:lnTo>
                  <a:pt x="337521" y="217490"/>
                </a:lnTo>
                <a:lnTo>
                  <a:pt x="320195" y="258510"/>
                </a:lnTo>
                <a:lnTo>
                  <a:pt x="293322" y="293258"/>
                </a:lnTo>
                <a:lnTo>
                  <a:pt x="258543" y="320101"/>
                </a:lnTo>
                <a:lnTo>
                  <a:pt x="217499" y="337404"/>
                </a:lnTo>
                <a:lnTo>
                  <a:pt x="171831" y="343535"/>
                </a:lnTo>
                <a:lnTo>
                  <a:pt x="126162" y="337404"/>
                </a:lnTo>
                <a:lnTo>
                  <a:pt x="85118" y="320101"/>
                </a:lnTo>
                <a:lnTo>
                  <a:pt x="50339" y="293258"/>
                </a:lnTo>
                <a:lnTo>
                  <a:pt x="23466" y="258510"/>
                </a:lnTo>
                <a:lnTo>
                  <a:pt x="6140" y="217490"/>
                </a:lnTo>
                <a:lnTo>
                  <a:pt x="0" y="171831"/>
                </a:lnTo>
                <a:lnTo>
                  <a:pt x="6140" y="126162"/>
                </a:lnTo>
                <a:lnTo>
                  <a:pt x="23466" y="85118"/>
                </a:lnTo>
                <a:lnTo>
                  <a:pt x="50339" y="50339"/>
                </a:lnTo>
                <a:lnTo>
                  <a:pt x="85118" y="23466"/>
                </a:lnTo>
                <a:lnTo>
                  <a:pt x="126162" y="6140"/>
                </a:lnTo>
                <a:lnTo>
                  <a:pt x="171831" y="0"/>
                </a:lnTo>
                <a:lnTo>
                  <a:pt x="217499" y="6140"/>
                </a:lnTo>
                <a:lnTo>
                  <a:pt x="258543" y="23466"/>
                </a:lnTo>
                <a:lnTo>
                  <a:pt x="293322" y="50339"/>
                </a:lnTo>
                <a:lnTo>
                  <a:pt x="320195" y="85118"/>
                </a:lnTo>
                <a:lnTo>
                  <a:pt x="337521" y="126162"/>
                </a:lnTo>
                <a:lnTo>
                  <a:pt x="343662" y="171831"/>
                </a:lnTo>
                <a:close/>
              </a:path>
            </a:pathLst>
          </a:custGeom>
          <a:ln w="9143">
            <a:solidFill>
              <a:srgbClr val="977C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540755" y="4457827"/>
            <a:ext cx="515620" cy="515620"/>
          </a:xfrm>
          <a:custGeom>
            <a:avLst/>
            <a:gdLst/>
            <a:ahLst/>
            <a:cxnLst/>
            <a:rect l="l" t="t" r="r" b="b"/>
            <a:pathLst>
              <a:path w="515620" h="515620">
                <a:moveTo>
                  <a:pt x="515366" y="257683"/>
                </a:moveTo>
                <a:lnTo>
                  <a:pt x="511216" y="303982"/>
                </a:lnTo>
                <a:lnTo>
                  <a:pt x="499250" y="347566"/>
                </a:lnTo>
                <a:lnTo>
                  <a:pt x="480196" y="387707"/>
                </a:lnTo>
                <a:lnTo>
                  <a:pt x="454779" y="423674"/>
                </a:lnTo>
                <a:lnTo>
                  <a:pt x="423726" y="454737"/>
                </a:lnTo>
                <a:lnTo>
                  <a:pt x="387763" y="480168"/>
                </a:lnTo>
                <a:lnTo>
                  <a:pt x="347618" y="499236"/>
                </a:lnTo>
                <a:lnTo>
                  <a:pt x="304015" y="511211"/>
                </a:lnTo>
                <a:lnTo>
                  <a:pt x="257683" y="515366"/>
                </a:lnTo>
                <a:lnTo>
                  <a:pt x="211383" y="511211"/>
                </a:lnTo>
                <a:lnTo>
                  <a:pt x="167799" y="499236"/>
                </a:lnTo>
                <a:lnTo>
                  <a:pt x="127658" y="480168"/>
                </a:lnTo>
                <a:lnTo>
                  <a:pt x="91691" y="454737"/>
                </a:lnTo>
                <a:lnTo>
                  <a:pt x="60628" y="423674"/>
                </a:lnTo>
                <a:lnTo>
                  <a:pt x="35197" y="387707"/>
                </a:lnTo>
                <a:lnTo>
                  <a:pt x="16129" y="347566"/>
                </a:lnTo>
                <a:lnTo>
                  <a:pt x="4154" y="303982"/>
                </a:lnTo>
                <a:lnTo>
                  <a:pt x="0" y="257683"/>
                </a:lnTo>
                <a:lnTo>
                  <a:pt x="4154" y="211350"/>
                </a:lnTo>
                <a:lnTo>
                  <a:pt x="16129" y="167747"/>
                </a:lnTo>
                <a:lnTo>
                  <a:pt x="35197" y="127602"/>
                </a:lnTo>
                <a:lnTo>
                  <a:pt x="60628" y="91639"/>
                </a:lnTo>
                <a:lnTo>
                  <a:pt x="91691" y="60586"/>
                </a:lnTo>
                <a:lnTo>
                  <a:pt x="127658" y="35169"/>
                </a:lnTo>
                <a:lnTo>
                  <a:pt x="167799" y="16115"/>
                </a:lnTo>
                <a:lnTo>
                  <a:pt x="211383" y="4149"/>
                </a:lnTo>
                <a:lnTo>
                  <a:pt x="257683" y="0"/>
                </a:lnTo>
                <a:lnTo>
                  <a:pt x="304015" y="4149"/>
                </a:lnTo>
                <a:lnTo>
                  <a:pt x="347618" y="16115"/>
                </a:lnTo>
                <a:lnTo>
                  <a:pt x="387763" y="35169"/>
                </a:lnTo>
                <a:lnTo>
                  <a:pt x="423726" y="60586"/>
                </a:lnTo>
                <a:lnTo>
                  <a:pt x="454779" y="91639"/>
                </a:lnTo>
                <a:lnTo>
                  <a:pt x="480196" y="127602"/>
                </a:lnTo>
                <a:lnTo>
                  <a:pt x="499250" y="167747"/>
                </a:lnTo>
                <a:lnTo>
                  <a:pt x="511216" y="211350"/>
                </a:lnTo>
                <a:lnTo>
                  <a:pt x="515366" y="257683"/>
                </a:lnTo>
                <a:close/>
              </a:path>
            </a:pathLst>
          </a:custGeom>
          <a:ln w="9144">
            <a:solidFill>
              <a:srgbClr val="977C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10653" y="3358896"/>
            <a:ext cx="353695" cy="58419"/>
          </a:xfrm>
          <a:custGeom>
            <a:avLst/>
            <a:gdLst/>
            <a:ahLst/>
            <a:cxnLst/>
            <a:rect l="l" t="t" r="r" b="b"/>
            <a:pathLst>
              <a:path w="353694" h="58420">
                <a:moveTo>
                  <a:pt x="353072" y="57150"/>
                </a:moveTo>
                <a:lnTo>
                  <a:pt x="300310" y="58409"/>
                </a:lnTo>
                <a:lnTo>
                  <a:pt x="247840" y="56450"/>
                </a:lnTo>
                <a:lnTo>
                  <a:pt x="195952" y="51318"/>
                </a:lnTo>
                <a:lnTo>
                  <a:pt x="144934" y="43060"/>
                </a:lnTo>
                <a:lnTo>
                  <a:pt x="95077" y="31724"/>
                </a:lnTo>
                <a:lnTo>
                  <a:pt x="46669" y="17354"/>
                </a:lnTo>
                <a:lnTo>
                  <a:pt x="0" y="0"/>
                </a:lnTo>
              </a:path>
            </a:pathLst>
          </a:custGeom>
          <a:ln w="9143">
            <a:solidFill>
              <a:srgbClr val="977C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420749" y="4040251"/>
            <a:ext cx="154940" cy="27305"/>
          </a:xfrm>
          <a:custGeom>
            <a:avLst/>
            <a:gdLst/>
            <a:ahLst/>
            <a:cxnLst/>
            <a:rect l="l" t="t" r="r" b="b"/>
            <a:pathLst>
              <a:path w="154940" h="27304">
                <a:moveTo>
                  <a:pt x="154431" y="0"/>
                </a:moveTo>
                <a:lnTo>
                  <a:pt x="116853" y="9499"/>
                </a:lnTo>
                <a:lnTo>
                  <a:pt x="78501" y="17224"/>
                </a:lnTo>
                <a:lnTo>
                  <a:pt x="39506" y="23163"/>
                </a:lnTo>
                <a:lnTo>
                  <a:pt x="0" y="27305"/>
                </a:lnTo>
              </a:path>
            </a:pathLst>
          </a:custGeom>
          <a:ln w="9144">
            <a:solidFill>
              <a:srgbClr val="977C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813304" y="4215765"/>
            <a:ext cx="93345" cy="125095"/>
          </a:xfrm>
          <a:custGeom>
            <a:avLst/>
            <a:gdLst/>
            <a:ahLst/>
            <a:cxnLst/>
            <a:rect l="l" t="t" r="r" b="b"/>
            <a:pathLst>
              <a:path w="93344" h="125095">
                <a:moveTo>
                  <a:pt x="93090" y="124587"/>
                </a:moveTo>
                <a:lnTo>
                  <a:pt x="66240" y="94761"/>
                </a:lnTo>
                <a:lnTo>
                  <a:pt x="41735" y="64008"/>
                </a:lnTo>
                <a:lnTo>
                  <a:pt x="19635" y="32396"/>
                </a:lnTo>
                <a:lnTo>
                  <a:pt x="0" y="0"/>
                </a:lnTo>
              </a:path>
            </a:pathLst>
          </a:custGeom>
          <a:ln w="9144">
            <a:solidFill>
              <a:srgbClr val="977C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590415" y="4029709"/>
            <a:ext cx="37465" cy="137160"/>
          </a:xfrm>
          <a:custGeom>
            <a:avLst/>
            <a:gdLst/>
            <a:ahLst/>
            <a:cxnLst/>
            <a:rect l="l" t="t" r="r" b="b"/>
            <a:pathLst>
              <a:path w="37464" h="137160">
                <a:moveTo>
                  <a:pt x="37211" y="0"/>
                </a:moveTo>
                <a:lnTo>
                  <a:pt x="31736" y="34657"/>
                </a:lnTo>
                <a:lnTo>
                  <a:pt x="23701" y="69040"/>
                </a:lnTo>
                <a:lnTo>
                  <a:pt x="13118" y="103066"/>
                </a:lnTo>
                <a:lnTo>
                  <a:pt x="0" y="136651"/>
                </a:lnTo>
              </a:path>
            </a:pathLst>
          </a:custGeom>
          <a:ln w="9144">
            <a:solidFill>
              <a:srgbClr val="977C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366639" y="3185286"/>
            <a:ext cx="453390" cy="511175"/>
          </a:xfrm>
          <a:custGeom>
            <a:avLst/>
            <a:gdLst/>
            <a:ahLst/>
            <a:cxnLst/>
            <a:rect l="l" t="t" r="r" b="b"/>
            <a:pathLst>
              <a:path w="453389" h="511175">
                <a:moveTo>
                  <a:pt x="0" y="0"/>
                </a:moveTo>
                <a:lnTo>
                  <a:pt x="54460" y="20357"/>
                </a:lnTo>
                <a:lnTo>
                  <a:pt x="106042" y="43329"/>
                </a:lnTo>
                <a:lnTo>
                  <a:pt x="154610" y="68764"/>
                </a:lnTo>
                <a:lnTo>
                  <a:pt x="200030" y="96511"/>
                </a:lnTo>
                <a:lnTo>
                  <a:pt x="242165" y="126416"/>
                </a:lnTo>
                <a:lnTo>
                  <a:pt x="280881" y="158329"/>
                </a:lnTo>
                <a:lnTo>
                  <a:pt x="316042" y="192097"/>
                </a:lnTo>
                <a:lnTo>
                  <a:pt x="347513" y="227568"/>
                </a:lnTo>
                <a:lnTo>
                  <a:pt x="375160" y="264590"/>
                </a:lnTo>
                <a:lnTo>
                  <a:pt x="398845" y="303012"/>
                </a:lnTo>
                <a:lnTo>
                  <a:pt x="418436" y="342681"/>
                </a:lnTo>
                <a:lnTo>
                  <a:pt x="433795" y="383446"/>
                </a:lnTo>
                <a:lnTo>
                  <a:pt x="444788" y="425154"/>
                </a:lnTo>
                <a:lnTo>
                  <a:pt x="451280" y="467654"/>
                </a:lnTo>
                <a:lnTo>
                  <a:pt x="453136" y="510794"/>
                </a:lnTo>
              </a:path>
            </a:pathLst>
          </a:custGeom>
          <a:ln w="9144">
            <a:solidFill>
              <a:srgbClr val="977C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6229096" y="2636773"/>
            <a:ext cx="210947" cy="20066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951346" y="1930654"/>
            <a:ext cx="10795" cy="90805"/>
          </a:xfrm>
          <a:custGeom>
            <a:avLst/>
            <a:gdLst/>
            <a:ahLst/>
            <a:cxnLst/>
            <a:rect l="l" t="t" r="r" b="b"/>
            <a:pathLst>
              <a:path w="10795" h="90805">
                <a:moveTo>
                  <a:pt x="0" y="0"/>
                </a:moveTo>
                <a:lnTo>
                  <a:pt x="4951" y="22469"/>
                </a:lnTo>
                <a:lnTo>
                  <a:pt x="8366" y="45069"/>
                </a:lnTo>
                <a:lnTo>
                  <a:pt x="10233" y="67740"/>
                </a:lnTo>
                <a:lnTo>
                  <a:pt x="10540" y="90424"/>
                </a:lnTo>
              </a:path>
            </a:pathLst>
          </a:custGeom>
          <a:ln w="9143">
            <a:solidFill>
              <a:srgbClr val="977C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662551" y="1709801"/>
            <a:ext cx="103505" cy="115570"/>
          </a:xfrm>
          <a:custGeom>
            <a:avLst/>
            <a:gdLst/>
            <a:ahLst/>
            <a:cxnLst/>
            <a:rect l="l" t="t" r="r" b="b"/>
            <a:pathLst>
              <a:path w="103504" h="115569">
                <a:moveTo>
                  <a:pt x="0" y="115315"/>
                </a:moveTo>
                <a:lnTo>
                  <a:pt x="21296" y="84617"/>
                </a:lnTo>
                <a:lnTo>
                  <a:pt x="45688" y="55086"/>
                </a:lnTo>
                <a:lnTo>
                  <a:pt x="73080" y="26840"/>
                </a:lnTo>
                <a:lnTo>
                  <a:pt x="103377" y="0"/>
                </a:lnTo>
              </a:path>
            </a:pathLst>
          </a:custGeom>
          <a:ln w="9143">
            <a:solidFill>
              <a:srgbClr val="977C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695700" y="1780667"/>
            <a:ext cx="50165" cy="99695"/>
          </a:xfrm>
          <a:custGeom>
            <a:avLst/>
            <a:gdLst/>
            <a:ahLst/>
            <a:cxnLst/>
            <a:rect l="l" t="t" r="r" b="b"/>
            <a:pathLst>
              <a:path w="50164" h="99694">
                <a:moveTo>
                  <a:pt x="0" y="99441"/>
                </a:moveTo>
                <a:lnTo>
                  <a:pt x="9157" y="73830"/>
                </a:lnTo>
                <a:lnTo>
                  <a:pt x="20589" y="48672"/>
                </a:lnTo>
                <a:lnTo>
                  <a:pt x="34236" y="24038"/>
                </a:lnTo>
                <a:lnTo>
                  <a:pt x="50037" y="0"/>
                </a:lnTo>
              </a:path>
            </a:pathLst>
          </a:custGeom>
          <a:ln w="9144">
            <a:solidFill>
              <a:srgbClr val="977C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560954" y="1913889"/>
            <a:ext cx="181610" cy="96520"/>
          </a:xfrm>
          <a:custGeom>
            <a:avLst/>
            <a:gdLst/>
            <a:ahLst/>
            <a:cxnLst/>
            <a:rect l="l" t="t" r="r" b="b"/>
            <a:pathLst>
              <a:path w="181610" h="96519">
                <a:moveTo>
                  <a:pt x="0" y="0"/>
                </a:moveTo>
                <a:lnTo>
                  <a:pt x="48390" y="21207"/>
                </a:lnTo>
                <a:lnTo>
                  <a:pt x="94805" y="44402"/>
                </a:lnTo>
                <a:lnTo>
                  <a:pt x="139124" y="69526"/>
                </a:lnTo>
                <a:lnTo>
                  <a:pt x="181228" y="96520"/>
                </a:lnTo>
              </a:path>
            </a:pathLst>
          </a:custGeom>
          <a:ln w="9144">
            <a:solidFill>
              <a:srgbClr val="977C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153210" y="2570860"/>
            <a:ext cx="31750" cy="101600"/>
          </a:xfrm>
          <a:custGeom>
            <a:avLst/>
            <a:gdLst/>
            <a:ahLst/>
            <a:cxnLst/>
            <a:rect l="l" t="t" r="r" b="b"/>
            <a:pathLst>
              <a:path w="31750" h="101600">
                <a:moveTo>
                  <a:pt x="31622" y="101600"/>
                </a:moveTo>
                <a:lnTo>
                  <a:pt x="21568" y="76527"/>
                </a:lnTo>
                <a:lnTo>
                  <a:pt x="12939" y="51228"/>
                </a:lnTo>
                <a:lnTo>
                  <a:pt x="5746" y="25715"/>
                </a:lnTo>
                <a:lnTo>
                  <a:pt x="0" y="0"/>
                </a:lnTo>
              </a:path>
            </a:pathLst>
          </a:custGeom>
          <a:ln w="9144">
            <a:solidFill>
              <a:srgbClr val="977C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1602739" y="2262378"/>
            <a:ext cx="3605529" cy="18594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PHƯƠNG PHÁP DẠY</a:t>
            </a:r>
            <a:r>
              <a:rPr sz="2400" b="1" spc="-195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HỌC  MÔN </a:t>
            </a:r>
            <a:r>
              <a:rPr sz="2400" b="1" spc="-20" dirty="0">
                <a:solidFill>
                  <a:srgbClr val="FFFF00"/>
                </a:solidFill>
                <a:latin typeface="Times New Roman"/>
                <a:cs typeface="Times New Roman"/>
              </a:rPr>
              <a:t>TOÁN </a:t>
            </a:r>
            <a:r>
              <a:rPr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CẦN </a:t>
            </a:r>
            <a:r>
              <a:rPr sz="2400" b="1" spc="-60" dirty="0">
                <a:solidFill>
                  <a:srgbClr val="FFFF00"/>
                </a:solidFill>
                <a:latin typeface="Times New Roman"/>
                <a:cs typeface="Times New Roman"/>
              </a:rPr>
              <a:t>THAY  </a:t>
            </a:r>
            <a:r>
              <a:rPr sz="2400" b="1" spc="-10" dirty="0">
                <a:solidFill>
                  <a:srgbClr val="FFFF00"/>
                </a:solidFill>
                <a:latin typeface="Times New Roman"/>
                <a:cs typeface="Times New Roman"/>
              </a:rPr>
              <a:t>ĐỔI </a:t>
            </a:r>
            <a:r>
              <a:rPr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THẾ </a:t>
            </a:r>
            <a:r>
              <a:rPr sz="2400" b="1" spc="-10" dirty="0">
                <a:solidFill>
                  <a:srgbClr val="FFFF00"/>
                </a:solidFill>
                <a:latin typeface="Times New Roman"/>
                <a:cs typeface="Times New Roman"/>
              </a:rPr>
              <a:t>NÀO? </a:t>
            </a:r>
            <a:r>
              <a:rPr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GỒM </a:t>
            </a:r>
            <a:r>
              <a:rPr sz="2400" b="1" spc="-10" dirty="0">
                <a:solidFill>
                  <a:srgbClr val="FFFF00"/>
                </a:solidFill>
                <a:latin typeface="Times New Roman"/>
                <a:cs typeface="Times New Roman"/>
              </a:rPr>
              <a:t>CÁC  </a:t>
            </a:r>
            <a:r>
              <a:rPr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PHƯƠNG PHÁP</a:t>
            </a:r>
            <a:r>
              <a:rPr sz="2400" b="1" spc="-60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FFFF00"/>
                </a:solidFill>
                <a:latin typeface="Times New Roman"/>
                <a:cs typeface="Times New Roman"/>
              </a:rPr>
              <a:t>NÀO?</a:t>
            </a:r>
            <a:endParaRPr sz="2400" b="1">
              <a:solidFill>
                <a:srgbClr val="FFFF00"/>
              </a:solidFill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56031" y="5256276"/>
            <a:ext cx="6375400" cy="1297305"/>
          </a:xfrm>
          <a:prstGeom prst="rect">
            <a:avLst/>
          </a:prstGeom>
          <a:solidFill>
            <a:srgbClr val="E4E2DB"/>
          </a:solidFill>
          <a:ln w="9144">
            <a:solidFill>
              <a:srgbClr val="CCC6B7"/>
            </a:solidFill>
          </a:ln>
        </p:spPr>
        <p:txBody>
          <a:bodyPr vert="horz" wrap="square" lIns="0" tIns="153035" rIns="0" bIns="0" rtlCol="0">
            <a:spAutoFit/>
          </a:bodyPr>
          <a:lstStyle/>
          <a:p>
            <a:pPr marL="90805">
              <a:lnSpc>
                <a:spcPct val="100000"/>
              </a:lnSpc>
              <a:spcBef>
                <a:spcPts val="1205"/>
              </a:spcBef>
            </a:pP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Thời gian: </a:t>
            </a:r>
            <a:r>
              <a:rPr sz="2400" dirty="0">
                <a:solidFill>
                  <a:srgbClr val="00006E"/>
                </a:solidFill>
                <a:latin typeface="Times New Roman"/>
                <a:cs typeface="Times New Roman"/>
              </a:rPr>
              <a:t>15</a:t>
            </a:r>
            <a:r>
              <a:rPr sz="2400" spc="-30" dirty="0">
                <a:solidFill>
                  <a:srgbClr val="00006E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6E"/>
                </a:solidFill>
                <a:latin typeface="Times New Roman"/>
                <a:cs typeface="Times New Roman"/>
              </a:rPr>
              <a:t>phút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150">
              <a:latin typeface="Times New Roman"/>
              <a:cs typeface="Times New Roman"/>
            </a:endParaRPr>
          </a:p>
          <a:p>
            <a:pPr marL="90805">
              <a:lnSpc>
                <a:spcPct val="100000"/>
              </a:lnSpc>
              <a:spcBef>
                <a:spcPts val="5"/>
              </a:spcBef>
            </a:pP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Hình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thức: </a:t>
            </a:r>
            <a:r>
              <a:rPr sz="2400" dirty="0">
                <a:solidFill>
                  <a:srgbClr val="00006E"/>
                </a:solidFill>
                <a:latin typeface="Times New Roman"/>
                <a:cs typeface="Times New Roman"/>
              </a:rPr>
              <a:t>Thảo luận</a:t>
            </a:r>
            <a:r>
              <a:rPr sz="2400" spc="-85" dirty="0">
                <a:solidFill>
                  <a:srgbClr val="00006E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6E"/>
                </a:solidFill>
                <a:latin typeface="Times New Roman"/>
                <a:cs typeface="Times New Roman"/>
              </a:rPr>
              <a:t>nhóm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268211" y="1872995"/>
            <a:ext cx="4925568" cy="36865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39140" y="1298447"/>
            <a:ext cx="5615940" cy="5154295"/>
          </a:xfrm>
          <a:custGeom>
            <a:avLst/>
            <a:gdLst/>
            <a:ahLst/>
            <a:cxnLst/>
            <a:rect l="l" t="t" r="r" b="b"/>
            <a:pathLst>
              <a:path w="5615940" h="5154295">
                <a:moveTo>
                  <a:pt x="0" y="5154168"/>
                </a:moveTo>
                <a:lnTo>
                  <a:pt x="5615940" y="5154168"/>
                </a:lnTo>
                <a:lnTo>
                  <a:pt x="5615940" y="0"/>
                </a:lnTo>
                <a:lnTo>
                  <a:pt x="0" y="0"/>
                </a:lnTo>
                <a:lnTo>
                  <a:pt x="0" y="5154168"/>
                </a:lnTo>
                <a:close/>
              </a:path>
            </a:pathLst>
          </a:custGeom>
          <a:solidFill>
            <a:srgbClr val="E4E2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39140" y="1298447"/>
            <a:ext cx="5615940" cy="5154295"/>
          </a:xfrm>
          <a:custGeom>
            <a:avLst/>
            <a:gdLst/>
            <a:ahLst/>
            <a:cxnLst/>
            <a:rect l="l" t="t" r="r" b="b"/>
            <a:pathLst>
              <a:path w="5615940" h="5154295">
                <a:moveTo>
                  <a:pt x="0" y="5154168"/>
                </a:moveTo>
                <a:lnTo>
                  <a:pt x="5615940" y="5154168"/>
                </a:lnTo>
                <a:lnTo>
                  <a:pt x="5615940" y="0"/>
                </a:lnTo>
                <a:lnTo>
                  <a:pt x="0" y="0"/>
                </a:lnTo>
                <a:lnTo>
                  <a:pt x="0" y="5154168"/>
                </a:lnTo>
                <a:close/>
              </a:path>
            </a:pathLst>
          </a:custGeom>
          <a:ln w="9144">
            <a:solidFill>
              <a:srgbClr val="64A3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817575" y="1192492"/>
            <a:ext cx="5459095" cy="5251450"/>
          </a:xfrm>
          <a:prstGeom prst="rect">
            <a:avLst/>
          </a:prstGeom>
        </p:spPr>
        <p:txBody>
          <a:bodyPr vert="horz" wrap="square" lIns="0" tIns="565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45"/>
              </a:spcBef>
            </a:pPr>
            <a:r>
              <a:rPr sz="2700" spc="-105" dirty="0">
                <a:solidFill>
                  <a:srgbClr val="FF0000"/>
                </a:solidFill>
                <a:latin typeface="Verdana"/>
                <a:cs typeface="Verdana"/>
              </a:rPr>
              <a:t>N</a:t>
            </a:r>
            <a:r>
              <a:rPr sz="2700" spc="-105" dirty="0">
                <a:solidFill>
                  <a:srgbClr val="FF0000"/>
                </a:solidFill>
                <a:latin typeface="Arial"/>
                <a:cs typeface="Arial"/>
              </a:rPr>
              <a:t>ộ</a:t>
            </a:r>
            <a:r>
              <a:rPr sz="2700" spc="-105" dirty="0">
                <a:solidFill>
                  <a:srgbClr val="FF0000"/>
                </a:solidFill>
                <a:latin typeface="Verdana"/>
                <a:cs typeface="Verdana"/>
              </a:rPr>
              <a:t>i</a:t>
            </a:r>
            <a:r>
              <a:rPr sz="2700" spc="-200" dirty="0">
                <a:solidFill>
                  <a:srgbClr val="FF0000"/>
                </a:solidFill>
                <a:latin typeface="Verdana"/>
                <a:cs typeface="Verdana"/>
              </a:rPr>
              <a:t> </a:t>
            </a:r>
            <a:r>
              <a:rPr sz="2700" spc="-70" dirty="0">
                <a:solidFill>
                  <a:srgbClr val="FF0000"/>
                </a:solidFill>
                <a:latin typeface="Verdana"/>
                <a:cs typeface="Verdana"/>
              </a:rPr>
              <a:t>dung:</a:t>
            </a:r>
            <a:endParaRPr sz="2700">
              <a:latin typeface="Verdana"/>
              <a:cs typeface="Verdana"/>
            </a:endParaRPr>
          </a:p>
          <a:p>
            <a:pPr marL="12700" marR="6350" algn="just">
              <a:lnSpc>
                <a:spcPct val="80000"/>
              </a:lnSpc>
              <a:spcBef>
                <a:spcPts val="994"/>
              </a:spcBef>
              <a:buAutoNum type="arabicPeriod"/>
              <a:tabLst>
                <a:tab pos="393700" algn="l"/>
              </a:tabLst>
            </a:pPr>
            <a:r>
              <a:rPr sz="2700" spc="-150" dirty="0">
                <a:solidFill>
                  <a:srgbClr val="6C7E39"/>
                </a:solidFill>
                <a:latin typeface="Verdana"/>
                <a:cs typeface="Verdana"/>
              </a:rPr>
              <a:t>D</a:t>
            </a:r>
            <a:r>
              <a:rPr sz="2700" spc="-150" dirty="0">
                <a:solidFill>
                  <a:srgbClr val="6C7E39"/>
                </a:solidFill>
                <a:latin typeface="Arial"/>
                <a:cs typeface="Arial"/>
              </a:rPr>
              <a:t>ạ</a:t>
            </a:r>
            <a:r>
              <a:rPr sz="2700" spc="-150" dirty="0">
                <a:solidFill>
                  <a:srgbClr val="6C7E39"/>
                </a:solidFill>
                <a:latin typeface="Verdana"/>
                <a:cs typeface="Verdana"/>
              </a:rPr>
              <a:t>y</a:t>
            </a:r>
            <a:r>
              <a:rPr sz="2700" spc="-204" dirty="0">
                <a:solidFill>
                  <a:srgbClr val="6C7E39"/>
                </a:solidFill>
                <a:latin typeface="Verdana"/>
                <a:cs typeface="Verdana"/>
              </a:rPr>
              <a:t> </a:t>
            </a:r>
            <a:r>
              <a:rPr sz="2700" spc="65" dirty="0">
                <a:solidFill>
                  <a:srgbClr val="6C7E39"/>
                </a:solidFill>
                <a:latin typeface="Verdana"/>
                <a:cs typeface="Verdana"/>
              </a:rPr>
              <a:t>h</a:t>
            </a:r>
            <a:r>
              <a:rPr sz="2700" spc="65" dirty="0">
                <a:solidFill>
                  <a:srgbClr val="6C7E39"/>
                </a:solidFill>
                <a:latin typeface="Arial"/>
                <a:cs typeface="Arial"/>
              </a:rPr>
              <a:t>ọ</a:t>
            </a:r>
            <a:r>
              <a:rPr sz="2700" spc="65" dirty="0">
                <a:solidFill>
                  <a:srgbClr val="6C7E39"/>
                </a:solidFill>
                <a:latin typeface="Verdana"/>
                <a:cs typeface="Verdana"/>
              </a:rPr>
              <a:t>c</a:t>
            </a:r>
            <a:r>
              <a:rPr sz="2700" spc="-195" dirty="0">
                <a:solidFill>
                  <a:srgbClr val="6C7E39"/>
                </a:solidFill>
                <a:latin typeface="Verdana"/>
                <a:cs typeface="Verdana"/>
              </a:rPr>
              <a:t> </a:t>
            </a:r>
            <a:r>
              <a:rPr sz="2700" spc="15" dirty="0">
                <a:solidFill>
                  <a:srgbClr val="6C7E39"/>
                </a:solidFill>
                <a:latin typeface="Verdana"/>
                <a:cs typeface="Verdana"/>
              </a:rPr>
              <a:t>theo</a:t>
            </a:r>
            <a:r>
              <a:rPr sz="2700" spc="-210" dirty="0">
                <a:solidFill>
                  <a:srgbClr val="6C7E39"/>
                </a:solidFill>
                <a:latin typeface="Verdana"/>
                <a:cs typeface="Verdana"/>
              </a:rPr>
              <a:t> </a:t>
            </a:r>
            <a:r>
              <a:rPr sz="2700" spc="15" dirty="0">
                <a:solidFill>
                  <a:srgbClr val="6C7E39"/>
                </a:solidFill>
                <a:latin typeface="Verdana"/>
                <a:cs typeface="Verdana"/>
              </a:rPr>
              <a:t>đ</a:t>
            </a:r>
            <a:r>
              <a:rPr sz="2700" spc="15" dirty="0">
                <a:solidFill>
                  <a:srgbClr val="6C7E39"/>
                </a:solidFill>
                <a:latin typeface="Arial"/>
                <a:cs typeface="Arial"/>
              </a:rPr>
              <a:t>ị</a:t>
            </a:r>
            <a:r>
              <a:rPr sz="2700" spc="15" dirty="0">
                <a:solidFill>
                  <a:srgbClr val="6C7E39"/>
                </a:solidFill>
                <a:latin typeface="Verdana"/>
                <a:cs typeface="Verdana"/>
              </a:rPr>
              <a:t>nh</a:t>
            </a:r>
            <a:r>
              <a:rPr sz="2700" spc="-195" dirty="0">
                <a:solidFill>
                  <a:srgbClr val="6C7E39"/>
                </a:solidFill>
                <a:latin typeface="Verdana"/>
                <a:cs typeface="Verdana"/>
              </a:rPr>
              <a:t> </a:t>
            </a:r>
            <a:r>
              <a:rPr sz="2700" spc="-80" dirty="0">
                <a:solidFill>
                  <a:srgbClr val="6C7E39"/>
                </a:solidFill>
                <a:latin typeface="Verdana"/>
                <a:cs typeface="Verdana"/>
              </a:rPr>
              <a:t>h</a:t>
            </a:r>
            <a:r>
              <a:rPr sz="2700" spc="-80" dirty="0">
                <a:solidFill>
                  <a:srgbClr val="6C7E39"/>
                </a:solidFill>
                <a:latin typeface="Arial"/>
                <a:cs typeface="Arial"/>
              </a:rPr>
              <a:t>ướ</a:t>
            </a:r>
            <a:r>
              <a:rPr sz="2700" spc="-80" dirty="0">
                <a:solidFill>
                  <a:srgbClr val="6C7E39"/>
                </a:solidFill>
                <a:latin typeface="Verdana"/>
                <a:cs typeface="Verdana"/>
              </a:rPr>
              <a:t>ng</a:t>
            </a:r>
            <a:r>
              <a:rPr sz="2700" spc="-204" dirty="0">
                <a:solidFill>
                  <a:srgbClr val="6C7E39"/>
                </a:solidFill>
                <a:latin typeface="Verdana"/>
                <a:cs typeface="Verdana"/>
              </a:rPr>
              <a:t> </a:t>
            </a:r>
            <a:r>
              <a:rPr sz="2700" spc="35" dirty="0">
                <a:solidFill>
                  <a:srgbClr val="6C7E39"/>
                </a:solidFill>
                <a:latin typeface="Verdana"/>
                <a:cs typeface="Verdana"/>
              </a:rPr>
              <a:t>phát  </a:t>
            </a:r>
            <a:r>
              <a:rPr sz="2700" spc="-185" dirty="0">
                <a:solidFill>
                  <a:srgbClr val="6C7E39"/>
                </a:solidFill>
                <a:latin typeface="Verdana"/>
                <a:cs typeface="Verdana"/>
              </a:rPr>
              <a:t>tri</a:t>
            </a:r>
            <a:r>
              <a:rPr sz="2700" spc="-185" dirty="0">
                <a:solidFill>
                  <a:srgbClr val="6C7E39"/>
                </a:solidFill>
                <a:latin typeface="Arial"/>
                <a:cs typeface="Arial"/>
              </a:rPr>
              <a:t>ể</a:t>
            </a:r>
            <a:r>
              <a:rPr sz="2700" spc="-185" dirty="0">
                <a:solidFill>
                  <a:srgbClr val="6C7E39"/>
                </a:solidFill>
                <a:latin typeface="Verdana"/>
                <a:cs typeface="Verdana"/>
              </a:rPr>
              <a:t>n</a:t>
            </a:r>
            <a:r>
              <a:rPr sz="2700" spc="-215" dirty="0">
                <a:solidFill>
                  <a:srgbClr val="6C7E39"/>
                </a:solidFill>
                <a:latin typeface="Verdana"/>
                <a:cs typeface="Verdana"/>
              </a:rPr>
              <a:t> </a:t>
            </a:r>
            <a:r>
              <a:rPr sz="2700" spc="55" dirty="0">
                <a:solidFill>
                  <a:srgbClr val="6C7E39"/>
                </a:solidFill>
                <a:latin typeface="Verdana"/>
                <a:cs typeface="Verdana"/>
              </a:rPr>
              <a:t>năng</a:t>
            </a:r>
            <a:r>
              <a:rPr sz="2700" spc="-195" dirty="0">
                <a:solidFill>
                  <a:srgbClr val="6C7E39"/>
                </a:solidFill>
                <a:latin typeface="Verdana"/>
                <a:cs typeface="Verdana"/>
              </a:rPr>
              <a:t> </a:t>
            </a:r>
            <a:r>
              <a:rPr sz="2700" spc="-15" dirty="0">
                <a:solidFill>
                  <a:srgbClr val="6C7E39"/>
                </a:solidFill>
                <a:latin typeface="Verdana"/>
                <a:cs typeface="Verdana"/>
              </a:rPr>
              <a:t>l</a:t>
            </a:r>
            <a:r>
              <a:rPr sz="2700" spc="-15" dirty="0">
                <a:solidFill>
                  <a:srgbClr val="6C7E39"/>
                </a:solidFill>
                <a:latin typeface="Arial"/>
                <a:cs typeface="Arial"/>
              </a:rPr>
              <a:t>ự</a:t>
            </a:r>
            <a:r>
              <a:rPr sz="2700" spc="-15" dirty="0">
                <a:solidFill>
                  <a:srgbClr val="6C7E39"/>
                </a:solidFill>
                <a:latin typeface="Verdana"/>
                <a:cs typeface="Verdana"/>
              </a:rPr>
              <a:t>c</a:t>
            </a:r>
            <a:r>
              <a:rPr sz="2700" spc="-220" dirty="0">
                <a:solidFill>
                  <a:srgbClr val="6C7E39"/>
                </a:solidFill>
                <a:latin typeface="Verdana"/>
                <a:cs typeface="Verdana"/>
              </a:rPr>
              <a:t> </a:t>
            </a:r>
            <a:r>
              <a:rPr sz="2700" spc="65" dirty="0">
                <a:solidFill>
                  <a:srgbClr val="6C7E39"/>
                </a:solidFill>
                <a:latin typeface="Verdana"/>
                <a:cs typeface="Verdana"/>
              </a:rPr>
              <a:t>h</a:t>
            </a:r>
            <a:r>
              <a:rPr sz="2700" spc="65" dirty="0">
                <a:solidFill>
                  <a:srgbClr val="6C7E39"/>
                </a:solidFill>
                <a:latin typeface="Arial"/>
                <a:cs typeface="Arial"/>
              </a:rPr>
              <a:t>ọ</a:t>
            </a:r>
            <a:r>
              <a:rPr sz="2700" spc="65" dirty="0">
                <a:solidFill>
                  <a:srgbClr val="6C7E39"/>
                </a:solidFill>
                <a:latin typeface="Verdana"/>
                <a:cs typeface="Verdana"/>
              </a:rPr>
              <a:t>c</a:t>
            </a:r>
            <a:r>
              <a:rPr sz="2700" spc="-190" dirty="0">
                <a:solidFill>
                  <a:srgbClr val="6C7E39"/>
                </a:solidFill>
                <a:latin typeface="Verdana"/>
                <a:cs typeface="Verdana"/>
              </a:rPr>
              <a:t> </a:t>
            </a:r>
            <a:r>
              <a:rPr sz="2700" spc="-180" dirty="0">
                <a:solidFill>
                  <a:srgbClr val="6C7E39"/>
                </a:solidFill>
                <a:latin typeface="Verdana"/>
                <a:cs typeface="Verdana"/>
              </a:rPr>
              <a:t>sinh</a:t>
            </a:r>
            <a:r>
              <a:rPr sz="2700" spc="-190" dirty="0">
                <a:solidFill>
                  <a:srgbClr val="6C7E39"/>
                </a:solidFill>
                <a:latin typeface="Verdana"/>
                <a:cs typeface="Verdana"/>
              </a:rPr>
              <a:t> </a:t>
            </a:r>
            <a:r>
              <a:rPr sz="2700" spc="5" dirty="0">
                <a:solidFill>
                  <a:srgbClr val="6C7E39"/>
                </a:solidFill>
                <a:latin typeface="Verdana"/>
                <a:cs typeface="Verdana"/>
              </a:rPr>
              <a:t>là</a:t>
            </a:r>
            <a:r>
              <a:rPr sz="2700" spc="-204" dirty="0">
                <a:solidFill>
                  <a:srgbClr val="6C7E39"/>
                </a:solidFill>
                <a:latin typeface="Verdana"/>
                <a:cs typeface="Verdana"/>
              </a:rPr>
              <a:t> </a:t>
            </a:r>
            <a:r>
              <a:rPr sz="2700" spc="15" dirty="0">
                <a:solidFill>
                  <a:srgbClr val="6C7E39"/>
                </a:solidFill>
                <a:latin typeface="Verdana"/>
                <a:cs typeface="Verdana"/>
              </a:rPr>
              <a:t>gì?</a:t>
            </a:r>
            <a:endParaRPr sz="2700">
              <a:latin typeface="Verdana"/>
              <a:cs typeface="Verdana"/>
            </a:endParaRPr>
          </a:p>
          <a:p>
            <a:pPr marL="12700" marR="5715" algn="just">
              <a:lnSpc>
                <a:spcPct val="80700"/>
              </a:lnSpc>
              <a:spcBef>
                <a:spcPts val="990"/>
              </a:spcBef>
              <a:buAutoNum type="arabicPeriod"/>
              <a:tabLst>
                <a:tab pos="513080" algn="l"/>
              </a:tabLst>
            </a:pPr>
            <a:r>
              <a:rPr sz="2700" spc="10" dirty="0">
                <a:solidFill>
                  <a:srgbClr val="6C7E39"/>
                </a:solidFill>
                <a:latin typeface="Verdana"/>
                <a:cs typeface="Verdana"/>
              </a:rPr>
              <a:t>C</a:t>
            </a:r>
            <a:r>
              <a:rPr sz="2700" spc="10" dirty="0">
                <a:solidFill>
                  <a:srgbClr val="6C7E39"/>
                </a:solidFill>
                <a:latin typeface="Arial"/>
                <a:cs typeface="Arial"/>
              </a:rPr>
              <a:t>ấ</a:t>
            </a:r>
            <a:r>
              <a:rPr sz="2700" spc="10" dirty="0">
                <a:solidFill>
                  <a:srgbClr val="6C7E39"/>
                </a:solidFill>
                <a:latin typeface="Verdana"/>
                <a:cs typeface="Verdana"/>
              </a:rPr>
              <a:t>u </a:t>
            </a:r>
            <a:r>
              <a:rPr sz="2700" spc="-55" dirty="0">
                <a:solidFill>
                  <a:srgbClr val="6C7E39"/>
                </a:solidFill>
                <a:latin typeface="Verdana"/>
                <a:cs typeface="Verdana"/>
              </a:rPr>
              <a:t>trúc </a:t>
            </a:r>
            <a:r>
              <a:rPr sz="2700" spc="160" dirty="0">
                <a:solidFill>
                  <a:srgbClr val="6C7E39"/>
                </a:solidFill>
                <a:latin typeface="Verdana"/>
                <a:cs typeface="Verdana"/>
              </a:rPr>
              <a:t>c</a:t>
            </a:r>
            <a:r>
              <a:rPr sz="2700" spc="160" dirty="0">
                <a:solidFill>
                  <a:srgbClr val="6C7E39"/>
                </a:solidFill>
                <a:latin typeface="Arial"/>
                <a:cs typeface="Arial"/>
              </a:rPr>
              <a:t>ủ</a:t>
            </a:r>
            <a:r>
              <a:rPr sz="2700" spc="160" dirty="0">
                <a:solidFill>
                  <a:srgbClr val="6C7E39"/>
                </a:solidFill>
                <a:latin typeface="Verdana"/>
                <a:cs typeface="Verdana"/>
              </a:rPr>
              <a:t>a </a:t>
            </a:r>
            <a:r>
              <a:rPr sz="2700" spc="55" dirty="0">
                <a:solidFill>
                  <a:srgbClr val="6C7E39"/>
                </a:solidFill>
                <a:latin typeface="Verdana"/>
                <a:cs typeface="Verdana"/>
              </a:rPr>
              <a:t>bài </a:t>
            </a:r>
            <a:r>
              <a:rPr sz="2700" spc="70" dirty="0">
                <a:solidFill>
                  <a:srgbClr val="6C7E39"/>
                </a:solidFill>
                <a:latin typeface="Verdana"/>
                <a:cs typeface="Verdana"/>
              </a:rPr>
              <a:t>h</a:t>
            </a:r>
            <a:r>
              <a:rPr sz="2700" spc="70" dirty="0">
                <a:solidFill>
                  <a:srgbClr val="6C7E39"/>
                </a:solidFill>
                <a:latin typeface="Arial"/>
                <a:cs typeface="Arial"/>
              </a:rPr>
              <a:t>ọ</a:t>
            </a:r>
            <a:r>
              <a:rPr sz="2700" spc="70" dirty="0">
                <a:solidFill>
                  <a:srgbClr val="6C7E39"/>
                </a:solidFill>
                <a:latin typeface="Verdana"/>
                <a:cs typeface="Verdana"/>
              </a:rPr>
              <a:t>c </a:t>
            </a:r>
            <a:r>
              <a:rPr sz="2700" spc="10" dirty="0">
                <a:solidFill>
                  <a:srgbClr val="6C7E39"/>
                </a:solidFill>
                <a:latin typeface="Verdana"/>
                <a:cs typeface="Verdana"/>
              </a:rPr>
              <a:t>theo  đ</a:t>
            </a:r>
            <a:r>
              <a:rPr sz="2700" spc="10" dirty="0">
                <a:solidFill>
                  <a:srgbClr val="6C7E39"/>
                </a:solidFill>
                <a:latin typeface="Arial"/>
                <a:cs typeface="Arial"/>
              </a:rPr>
              <a:t>ị</a:t>
            </a:r>
            <a:r>
              <a:rPr sz="2700" spc="10" dirty="0">
                <a:solidFill>
                  <a:srgbClr val="6C7E39"/>
                </a:solidFill>
                <a:latin typeface="Verdana"/>
                <a:cs typeface="Verdana"/>
              </a:rPr>
              <a:t>nh </a:t>
            </a:r>
            <a:r>
              <a:rPr sz="2700" spc="-75" dirty="0">
                <a:solidFill>
                  <a:srgbClr val="6C7E39"/>
                </a:solidFill>
                <a:latin typeface="Verdana"/>
                <a:cs typeface="Verdana"/>
              </a:rPr>
              <a:t>h</a:t>
            </a:r>
            <a:r>
              <a:rPr sz="2700" spc="-75" dirty="0">
                <a:solidFill>
                  <a:srgbClr val="6C7E39"/>
                </a:solidFill>
                <a:latin typeface="Arial"/>
                <a:cs typeface="Arial"/>
              </a:rPr>
              <a:t>ướ</a:t>
            </a:r>
            <a:r>
              <a:rPr sz="2700" spc="-75" dirty="0">
                <a:solidFill>
                  <a:srgbClr val="6C7E39"/>
                </a:solidFill>
                <a:latin typeface="Verdana"/>
                <a:cs typeface="Verdana"/>
              </a:rPr>
              <a:t>ng </a:t>
            </a:r>
            <a:r>
              <a:rPr sz="2700" spc="35" dirty="0">
                <a:solidFill>
                  <a:srgbClr val="6C7E39"/>
                </a:solidFill>
                <a:latin typeface="Verdana"/>
                <a:cs typeface="Verdana"/>
              </a:rPr>
              <a:t>phát </a:t>
            </a:r>
            <a:r>
              <a:rPr sz="2700" spc="-185" dirty="0">
                <a:solidFill>
                  <a:srgbClr val="6C7E39"/>
                </a:solidFill>
                <a:latin typeface="Verdana"/>
                <a:cs typeface="Verdana"/>
              </a:rPr>
              <a:t>tri</a:t>
            </a:r>
            <a:r>
              <a:rPr sz="2700" spc="-185" dirty="0">
                <a:solidFill>
                  <a:srgbClr val="6C7E39"/>
                </a:solidFill>
                <a:latin typeface="Arial"/>
                <a:cs typeface="Arial"/>
              </a:rPr>
              <a:t>ể</a:t>
            </a:r>
            <a:r>
              <a:rPr sz="2700" spc="-185" dirty="0">
                <a:solidFill>
                  <a:srgbClr val="6C7E39"/>
                </a:solidFill>
                <a:latin typeface="Verdana"/>
                <a:cs typeface="Verdana"/>
              </a:rPr>
              <a:t>n </a:t>
            </a:r>
            <a:r>
              <a:rPr sz="2700" spc="55" dirty="0">
                <a:solidFill>
                  <a:srgbClr val="6C7E39"/>
                </a:solidFill>
                <a:latin typeface="Verdana"/>
                <a:cs typeface="Verdana"/>
              </a:rPr>
              <a:t>năng </a:t>
            </a:r>
            <a:r>
              <a:rPr sz="2700" spc="-15" dirty="0">
                <a:solidFill>
                  <a:srgbClr val="6C7E39"/>
                </a:solidFill>
                <a:latin typeface="Verdana"/>
                <a:cs typeface="Verdana"/>
              </a:rPr>
              <a:t>l</a:t>
            </a:r>
            <a:r>
              <a:rPr sz="2700" spc="-15" dirty="0">
                <a:solidFill>
                  <a:srgbClr val="6C7E39"/>
                </a:solidFill>
                <a:latin typeface="Arial"/>
                <a:cs typeface="Arial"/>
              </a:rPr>
              <a:t>ự</a:t>
            </a:r>
            <a:r>
              <a:rPr sz="2700" spc="-15" dirty="0">
                <a:solidFill>
                  <a:srgbClr val="6C7E39"/>
                </a:solidFill>
                <a:latin typeface="Verdana"/>
                <a:cs typeface="Verdana"/>
              </a:rPr>
              <a:t>c  </a:t>
            </a:r>
            <a:r>
              <a:rPr sz="2700" spc="-345" dirty="0">
                <a:solidFill>
                  <a:srgbClr val="6C7E39"/>
                </a:solidFill>
                <a:latin typeface="Verdana"/>
                <a:cs typeface="Verdana"/>
              </a:rPr>
              <a:t>HS</a:t>
            </a:r>
            <a:r>
              <a:rPr sz="2700" spc="-200" dirty="0">
                <a:solidFill>
                  <a:srgbClr val="6C7E39"/>
                </a:solidFill>
                <a:latin typeface="Verdana"/>
                <a:cs typeface="Verdana"/>
              </a:rPr>
              <a:t> </a:t>
            </a:r>
            <a:r>
              <a:rPr sz="2700" spc="-235" dirty="0">
                <a:solidFill>
                  <a:srgbClr val="6C7E39"/>
                </a:solidFill>
                <a:latin typeface="Verdana"/>
                <a:cs typeface="Verdana"/>
              </a:rPr>
              <a:t>.</a:t>
            </a:r>
            <a:endParaRPr sz="2700">
              <a:latin typeface="Verdana"/>
              <a:cs typeface="Verdana"/>
            </a:endParaRPr>
          </a:p>
          <a:p>
            <a:pPr marL="12700" marR="5080" algn="just">
              <a:lnSpc>
                <a:spcPts val="2590"/>
              </a:lnSpc>
              <a:spcBef>
                <a:spcPts val="925"/>
              </a:spcBef>
              <a:buAutoNum type="arabicPeriod"/>
              <a:tabLst>
                <a:tab pos="471805" algn="l"/>
              </a:tabLst>
            </a:pPr>
            <a:r>
              <a:rPr sz="2700" dirty="0">
                <a:solidFill>
                  <a:srgbClr val="FF0000"/>
                </a:solidFill>
                <a:latin typeface="Verdana"/>
                <a:cs typeface="Verdana"/>
              </a:rPr>
              <a:t>Quy </a:t>
            </a:r>
            <a:r>
              <a:rPr sz="2700" spc="-165" dirty="0">
                <a:solidFill>
                  <a:srgbClr val="FF0000"/>
                </a:solidFill>
                <a:latin typeface="Verdana"/>
                <a:cs typeface="Verdana"/>
              </a:rPr>
              <a:t>trình </a:t>
            </a:r>
            <a:r>
              <a:rPr sz="2700" spc="-65" dirty="0">
                <a:solidFill>
                  <a:srgbClr val="FF0000"/>
                </a:solidFill>
                <a:latin typeface="Verdana"/>
                <a:cs typeface="Verdana"/>
              </a:rPr>
              <a:t>d</a:t>
            </a:r>
            <a:r>
              <a:rPr sz="2700" spc="-65" dirty="0">
                <a:solidFill>
                  <a:srgbClr val="FF0000"/>
                </a:solidFill>
                <a:latin typeface="Arial"/>
                <a:cs typeface="Arial"/>
              </a:rPr>
              <a:t>ạ</a:t>
            </a:r>
            <a:r>
              <a:rPr sz="2700" spc="-65" dirty="0">
                <a:solidFill>
                  <a:srgbClr val="FF0000"/>
                </a:solidFill>
                <a:latin typeface="Verdana"/>
                <a:cs typeface="Verdana"/>
              </a:rPr>
              <a:t>y </a:t>
            </a:r>
            <a:r>
              <a:rPr sz="2700" spc="65" dirty="0">
                <a:solidFill>
                  <a:srgbClr val="FF0000"/>
                </a:solidFill>
                <a:latin typeface="Verdana"/>
                <a:cs typeface="Verdana"/>
              </a:rPr>
              <a:t>h</a:t>
            </a:r>
            <a:r>
              <a:rPr sz="2700" spc="65" dirty="0">
                <a:solidFill>
                  <a:srgbClr val="FF0000"/>
                </a:solidFill>
                <a:latin typeface="Arial"/>
                <a:cs typeface="Arial"/>
              </a:rPr>
              <a:t>ọ</a:t>
            </a:r>
            <a:r>
              <a:rPr sz="2700" spc="65" dirty="0">
                <a:solidFill>
                  <a:srgbClr val="FF0000"/>
                </a:solidFill>
                <a:latin typeface="Verdana"/>
                <a:cs typeface="Verdana"/>
              </a:rPr>
              <a:t>c </a:t>
            </a:r>
            <a:r>
              <a:rPr sz="2700" spc="10" dirty="0">
                <a:solidFill>
                  <a:srgbClr val="FF0000"/>
                </a:solidFill>
                <a:latin typeface="Verdana"/>
                <a:cs typeface="Verdana"/>
              </a:rPr>
              <a:t>theo </a:t>
            </a:r>
            <a:r>
              <a:rPr sz="2700" spc="15" dirty="0">
                <a:solidFill>
                  <a:srgbClr val="FF0000"/>
                </a:solidFill>
                <a:latin typeface="Verdana"/>
                <a:cs typeface="Verdana"/>
              </a:rPr>
              <a:t>đ</a:t>
            </a:r>
            <a:r>
              <a:rPr sz="2700" spc="15" dirty="0">
                <a:solidFill>
                  <a:srgbClr val="FF0000"/>
                </a:solidFill>
                <a:latin typeface="Arial"/>
                <a:cs typeface="Arial"/>
              </a:rPr>
              <a:t>ị</a:t>
            </a:r>
            <a:r>
              <a:rPr sz="2700" spc="15" dirty="0">
                <a:solidFill>
                  <a:srgbClr val="FF0000"/>
                </a:solidFill>
                <a:latin typeface="Verdana"/>
                <a:cs typeface="Verdana"/>
              </a:rPr>
              <a:t>nh  </a:t>
            </a:r>
            <a:r>
              <a:rPr sz="2700" spc="-80" dirty="0">
                <a:solidFill>
                  <a:srgbClr val="FF0000"/>
                </a:solidFill>
                <a:latin typeface="Verdana"/>
                <a:cs typeface="Verdana"/>
              </a:rPr>
              <a:t>h</a:t>
            </a:r>
            <a:r>
              <a:rPr sz="2700" spc="-80" dirty="0">
                <a:solidFill>
                  <a:srgbClr val="FF0000"/>
                </a:solidFill>
                <a:latin typeface="Arial"/>
                <a:cs typeface="Arial"/>
              </a:rPr>
              <a:t>ướ</a:t>
            </a:r>
            <a:r>
              <a:rPr sz="2700" spc="-80" dirty="0">
                <a:solidFill>
                  <a:srgbClr val="FF0000"/>
                </a:solidFill>
                <a:latin typeface="Verdana"/>
                <a:cs typeface="Verdana"/>
              </a:rPr>
              <a:t>ng</a:t>
            </a:r>
            <a:r>
              <a:rPr sz="2700" spc="-204" dirty="0">
                <a:solidFill>
                  <a:srgbClr val="FF0000"/>
                </a:solidFill>
                <a:latin typeface="Verdana"/>
                <a:cs typeface="Verdana"/>
              </a:rPr>
              <a:t> </a:t>
            </a:r>
            <a:r>
              <a:rPr sz="2700" spc="35" dirty="0">
                <a:solidFill>
                  <a:srgbClr val="FF0000"/>
                </a:solidFill>
                <a:latin typeface="Verdana"/>
                <a:cs typeface="Verdana"/>
              </a:rPr>
              <a:t>phát</a:t>
            </a:r>
            <a:r>
              <a:rPr sz="2700" spc="-185" dirty="0">
                <a:solidFill>
                  <a:srgbClr val="FF0000"/>
                </a:solidFill>
                <a:latin typeface="Verdana"/>
                <a:cs typeface="Verdana"/>
              </a:rPr>
              <a:t> tri</a:t>
            </a:r>
            <a:r>
              <a:rPr sz="2700" spc="-185" dirty="0">
                <a:solidFill>
                  <a:srgbClr val="FF0000"/>
                </a:solidFill>
                <a:latin typeface="Arial"/>
                <a:cs typeface="Arial"/>
              </a:rPr>
              <a:t>ể</a:t>
            </a:r>
            <a:r>
              <a:rPr sz="2700" spc="-185" dirty="0">
                <a:solidFill>
                  <a:srgbClr val="FF0000"/>
                </a:solidFill>
                <a:latin typeface="Verdana"/>
                <a:cs typeface="Verdana"/>
              </a:rPr>
              <a:t>n</a:t>
            </a:r>
            <a:r>
              <a:rPr sz="2700" spc="-210" dirty="0">
                <a:solidFill>
                  <a:srgbClr val="FF0000"/>
                </a:solidFill>
                <a:latin typeface="Verdana"/>
                <a:cs typeface="Verdana"/>
              </a:rPr>
              <a:t> </a:t>
            </a:r>
            <a:r>
              <a:rPr sz="2700" spc="55" dirty="0">
                <a:solidFill>
                  <a:srgbClr val="FF0000"/>
                </a:solidFill>
                <a:latin typeface="Verdana"/>
                <a:cs typeface="Verdana"/>
              </a:rPr>
              <a:t>năng</a:t>
            </a:r>
            <a:r>
              <a:rPr sz="2700" spc="-210" dirty="0">
                <a:solidFill>
                  <a:srgbClr val="FF0000"/>
                </a:solidFill>
                <a:latin typeface="Verdana"/>
                <a:cs typeface="Verdana"/>
              </a:rPr>
              <a:t> </a:t>
            </a:r>
            <a:r>
              <a:rPr sz="2700" spc="-15" dirty="0">
                <a:solidFill>
                  <a:srgbClr val="FF0000"/>
                </a:solidFill>
                <a:latin typeface="Verdana"/>
                <a:cs typeface="Verdana"/>
              </a:rPr>
              <a:t>l</a:t>
            </a:r>
            <a:r>
              <a:rPr sz="2700" spc="-15" dirty="0">
                <a:solidFill>
                  <a:srgbClr val="FF0000"/>
                </a:solidFill>
                <a:latin typeface="Arial"/>
                <a:cs typeface="Arial"/>
              </a:rPr>
              <a:t>ự</a:t>
            </a:r>
            <a:r>
              <a:rPr sz="2700" spc="-15" dirty="0">
                <a:solidFill>
                  <a:srgbClr val="FF0000"/>
                </a:solidFill>
                <a:latin typeface="Verdana"/>
                <a:cs typeface="Verdana"/>
              </a:rPr>
              <a:t>c</a:t>
            </a:r>
            <a:r>
              <a:rPr sz="2700" spc="-204" dirty="0">
                <a:solidFill>
                  <a:srgbClr val="FF0000"/>
                </a:solidFill>
                <a:latin typeface="Verdana"/>
                <a:cs typeface="Verdana"/>
              </a:rPr>
              <a:t> </a:t>
            </a:r>
            <a:r>
              <a:rPr sz="2700" spc="-310" dirty="0">
                <a:solidFill>
                  <a:srgbClr val="FF0000"/>
                </a:solidFill>
                <a:latin typeface="Verdana"/>
                <a:cs typeface="Verdana"/>
              </a:rPr>
              <a:t>HS</a:t>
            </a:r>
            <a:r>
              <a:rPr sz="2700" spc="-310" dirty="0">
                <a:solidFill>
                  <a:srgbClr val="6C7E39"/>
                </a:solidFill>
                <a:latin typeface="Verdana"/>
                <a:cs typeface="Verdana"/>
              </a:rPr>
              <a:t>.</a:t>
            </a:r>
            <a:endParaRPr sz="2700">
              <a:latin typeface="Verdana"/>
              <a:cs typeface="Verdana"/>
            </a:endParaRPr>
          </a:p>
          <a:p>
            <a:pPr marL="12700" marR="2613660">
              <a:lnSpc>
                <a:spcPct val="111100"/>
              </a:lnSpc>
              <a:spcBef>
                <a:spcPts val="15"/>
              </a:spcBef>
            </a:pPr>
            <a:r>
              <a:rPr sz="2700" spc="-254" dirty="0">
                <a:solidFill>
                  <a:srgbClr val="FF0000"/>
                </a:solidFill>
                <a:latin typeface="Verdana"/>
                <a:cs typeface="Verdana"/>
              </a:rPr>
              <a:t>Th</a:t>
            </a:r>
            <a:r>
              <a:rPr sz="2700" spc="-254" dirty="0">
                <a:solidFill>
                  <a:srgbClr val="FF0000"/>
                </a:solidFill>
                <a:latin typeface="Arial"/>
                <a:cs typeface="Arial"/>
              </a:rPr>
              <a:t>ờ</a:t>
            </a:r>
            <a:r>
              <a:rPr sz="2700" spc="-254" dirty="0">
                <a:solidFill>
                  <a:srgbClr val="FF0000"/>
                </a:solidFill>
                <a:latin typeface="Verdana"/>
                <a:cs typeface="Verdana"/>
              </a:rPr>
              <a:t>i </a:t>
            </a:r>
            <a:r>
              <a:rPr sz="2700" spc="-45" dirty="0">
                <a:solidFill>
                  <a:srgbClr val="FF0000"/>
                </a:solidFill>
                <a:latin typeface="Verdana"/>
                <a:cs typeface="Verdana"/>
              </a:rPr>
              <a:t>gian</a:t>
            </a:r>
            <a:r>
              <a:rPr sz="1700" spc="-45" dirty="0">
                <a:solidFill>
                  <a:srgbClr val="FF0000"/>
                </a:solidFill>
                <a:latin typeface="Verdana"/>
                <a:cs typeface="Verdana"/>
              </a:rPr>
              <a:t>: </a:t>
            </a:r>
            <a:r>
              <a:rPr sz="2700" spc="-225" dirty="0">
                <a:solidFill>
                  <a:srgbClr val="6C7E39"/>
                </a:solidFill>
                <a:latin typeface="Verdana"/>
                <a:cs typeface="Verdana"/>
              </a:rPr>
              <a:t>60 </a:t>
            </a:r>
            <a:r>
              <a:rPr sz="2700" spc="-35" dirty="0">
                <a:solidFill>
                  <a:srgbClr val="6C7E39"/>
                </a:solidFill>
                <a:latin typeface="Verdana"/>
                <a:cs typeface="Verdana"/>
              </a:rPr>
              <a:t>phút  </a:t>
            </a:r>
            <a:r>
              <a:rPr sz="2700" spc="-130" dirty="0">
                <a:solidFill>
                  <a:srgbClr val="FF0000"/>
                </a:solidFill>
                <a:latin typeface="Verdana"/>
                <a:cs typeface="Verdana"/>
              </a:rPr>
              <a:t>Hình </a:t>
            </a:r>
            <a:r>
              <a:rPr sz="2700" spc="-110" dirty="0">
                <a:solidFill>
                  <a:srgbClr val="FF0000"/>
                </a:solidFill>
                <a:latin typeface="Verdana"/>
                <a:cs typeface="Verdana"/>
              </a:rPr>
              <a:t>th</a:t>
            </a:r>
            <a:r>
              <a:rPr sz="2700" spc="-110" dirty="0">
                <a:solidFill>
                  <a:srgbClr val="FF0000"/>
                </a:solidFill>
                <a:latin typeface="Arial"/>
                <a:cs typeface="Arial"/>
              </a:rPr>
              <a:t>ứ</a:t>
            </a:r>
            <a:r>
              <a:rPr sz="2700" spc="-110" dirty="0">
                <a:solidFill>
                  <a:srgbClr val="FF0000"/>
                </a:solidFill>
                <a:latin typeface="Verdana"/>
                <a:cs typeface="Verdana"/>
              </a:rPr>
              <a:t>c:</a:t>
            </a:r>
            <a:r>
              <a:rPr sz="2700" spc="-335" dirty="0">
                <a:solidFill>
                  <a:srgbClr val="FF0000"/>
                </a:solidFill>
                <a:latin typeface="Verdana"/>
                <a:cs typeface="Verdana"/>
              </a:rPr>
              <a:t> </a:t>
            </a:r>
            <a:r>
              <a:rPr sz="2700" spc="-15" dirty="0">
                <a:solidFill>
                  <a:srgbClr val="6C7E39"/>
                </a:solidFill>
                <a:latin typeface="Verdana"/>
                <a:cs typeface="Verdana"/>
              </a:rPr>
              <a:t>Nhóm</a:t>
            </a:r>
            <a:endParaRPr sz="2700">
              <a:latin typeface="Verdana"/>
              <a:cs typeface="Verdana"/>
            </a:endParaRPr>
          </a:p>
          <a:p>
            <a:pPr marL="12700" marR="5080" algn="just">
              <a:lnSpc>
                <a:spcPct val="87000"/>
              </a:lnSpc>
              <a:spcBef>
                <a:spcPts val="770"/>
              </a:spcBef>
            </a:pPr>
            <a:r>
              <a:rPr sz="2700" spc="-175" dirty="0">
                <a:solidFill>
                  <a:srgbClr val="FF0000"/>
                </a:solidFill>
                <a:latin typeface="Verdana"/>
                <a:cs typeface="Verdana"/>
              </a:rPr>
              <a:t>Tài </a:t>
            </a:r>
            <a:r>
              <a:rPr sz="2700" spc="-225" dirty="0">
                <a:solidFill>
                  <a:srgbClr val="FF0000"/>
                </a:solidFill>
                <a:latin typeface="Verdana"/>
                <a:cs typeface="Verdana"/>
              </a:rPr>
              <a:t>li</a:t>
            </a:r>
            <a:r>
              <a:rPr sz="2700" spc="-225" dirty="0">
                <a:solidFill>
                  <a:srgbClr val="FF0000"/>
                </a:solidFill>
                <a:latin typeface="Arial"/>
                <a:cs typeface="Arial"/>
              </a:rPr>
              <a:t>ệ</a:t>
            </a:r>
            <a:r>
              <a:rPr sz="2700" spc="-225" dirty="0">
                <a:solidFill>
                  <a:srgbClr val="FF0000"/>
                </a:solidFill>
                <a:latin typeface="Verdana"/>
                <a:cs typeface="Verdana"/>
              </a:rPr>
              <a:t>u: </a:t>
            </a:r>
            <a:r>
              <a:rPr sz="2700" spc="-165" dirty="0">
                <a:solidFill>
                  <a:srgbClr val="00006E"/>
                </a:solidFill>
                <a:latin typeface="Verdana"/>
                <a:cs typeface="Verdana"/>
              </a:rPr>
              <a:t>Tài </a:t>
            </a:r>
            <a:r>
              <a:rPr sz="2700" spc="-160" dirty="0">
                <a:solidFill>
                  <a:srgbClr val="00006E"/>
                </a:solidFill>
                <a:latin typeface="Verdana"/>
                <a:cs typeface="Verdana"/>
              </a:rPr>
              <a:t>li</a:t>
            </a:r>
            <a:r>
              <a:rPr sz="2700" spc="-160" dirty="0">
                <a:solidFill>
                  <a:srgbClr val="00006E"/>
                </a:solidFill>
                <a:latin typeface="Arial"/>
                <a:cs typeface="Arial"/>
              </a:rPr>
              <a:t>ệ</a:t>
            </a:r>
            <a:r>
              <a:rPr sz="2700" spc="-160" dirty="0">
                <a:solidFill>
                  <a:srgbClr val="00006E"/>
                </a:solidFill>
                <a:latin typeface="Verdana"/>
                <a:cs typeface="Verdana"/>
              </a:rPr>
              <a:t>u </a:t>
            </a:r>
            <a:r>
              <a:rPr sz="2700" spc="-150" dirty="0">
                <a:solidFill>
                  <a:srgbClr val="00006E"/>
                </a:solidFill>
                <a:latin typeface="Verdana"/>
                <a:cs typeface="Verdana"/>
              </a:rPr>
              <a:t>tìm </a:t>
            </a:r>
            <a:r>
              <a:rPr sz="2700" spc="-125" dirty="0">
                <a:solidFill>
                  <a:srgbClr val="00006E"/>
                </a:solidFill>
                <a:latin typeface="Verdana"/>
                <a:cs typeface="Verdana"/>
              </a:rPr>
              <a:t>hi</a:t>
            </a:r>
            <a:r>
              <a:rPr sz="2700" spc="-125" dirty="0">
                <a:solidFill>
                  <a:srgbClr val="00006E"/>
                </a:solidFill>
                <a:latin typeface="Arial"/>
                <a:cs typeface="Arial"/>
              </a:rPr>
              <a:t>ể</a:t>
            </a:r>
            <a:r>
              <a:rPr sz="2700" spc="-125" dirty="0">
                <a:solidFill>
                  <a:srgbClr val="00006E"/>
                </a:solidFill>
                <a:latin typeface="Verdana"/>
                <a:cs typeface="Verdana"/>
              </a:rPr>
              <a:t>u </a:t>
            </a:r>
            <a:r>
              <a:rPr sz="2700" spc="-105" dirty="0">
                <a:solidFill>
                  <a:srgbClr val="00006E"/>
                </a:solidFill>
                <a:latin typeface="Verdana"/>
                <a:cs typeface="Verdana"/>
              </a:rPr>
              <a:t>CT </a:t>
            </a:r>
            <a:r>
              <a:rPr sz="2700" spc="-10" dirty="0">
                <a:solidFill>
                  <a:srgbClr val="00006E"/>
                </a:solidFill>
                <a:latin typeface="Verdana"/>
                <a:cs typeface="Verdana"/>
              </a:rPr>
              <a:t>môn  </a:t>
            </a:r>
            <a:r>
              <a:rPr sz="2700" spc="-145" dirty="0">
                <a:solidFill>
                  <a:srgbClr val="00006E"/>
                </a:solidFill>
                <a:latin typeface="Verdana"/>
                <a:cs typeface="Verdana"/>
              </a:rPr>
              <a:t>Toán; </a:t>
            </a:r>
            <a:r>
              <a:rPr sz="2700" spc="-204" dirty="0">
                <a:solidFill>
                  <a:srgbClr val="6C7E39"/>
                </a:solidFill>
                <a:latin typeface="Verdana"/>
                <a:cs typeface="Verdana"/>
              </a:rPr>
              <a:t>k</a:t>
            </a:r>
            <a:r>
              <a:rPr sz="2700" spc="-204" dirty="0">
                <a:solidFill>
                  <a:srgbClr val="6C7E39"/>
                </a:solidFill>
                <a:latin typeface="Arial"/>
                <a:cs typeface="Arial"/>
              </a:rPr>
              <a:t>ế </a:t>
            </a:r>
            <a:r>
              <a:rPr sz="2700" spc="25" dirty="0">
                <a:solidFill>
                  <a:srgbClr val="6C7E39"/>
                </a:solidFill>
                <a:latin typeface="Verdana"/>
                <a:cs typeface="Verdana"/>
              </a:rPr>
              <a:t>ho</a:t>
            </a:r>
            <a:r>
              <a:rPr sz="2700" spc="25" dirty="0">
                <a:solidFill>
                  <a:srgbClr val="6C7E39"/>
                </a:solidFill>
                <a:latin typeface="Arial"/>
                <a:cs typeface="Arial"/>
              </a:rPr>
              <a:t>ạ</a:t>
            </a:r>
            <a:r>
              <a:rPr sz="2700" spc="25" dirty="0">
                <a:solidFill>
                  <a:srgbClr val="6C7E39"/>
                </a:solidFill>
                <a:latin typeface="Verdana"/>
                <a:cs typeface="Verdana"/>
              </a:rPr>
              <a:t>ch </a:t>
            </a:r>
            <a:r>
              <a:rPr sz="2700" spc="55" dirty="0">
                <a:solidFill>
                  <a:srgbClr val="6C7E39"/>
                </a:solidFill>
                <a:latin typeface="Verdana"/>
                <a:cs typeface="Verdana"/>
              </a:rPr>
              <a:t>bài </a:t>
            </a:r>
            <a:r>
              <a:rPr sz="2700" spc="65" dirty="0">
                <a:solidFill>
                  <a:srgbClr val="6C7E39"/>
                </a:solidFill>
                <a:latin typeface="Verdana"/>
                <a:cs typeface="Verdana"/>
              </a:rPr>
              <a:t>h</a:t>
            </a:r>
            <a:r>
              <a:rPr sz="2700" spc="65" dirty="0">
                <a:solidFill>
                  <a:srgbClr val="6C7E39"/>
                </a:solidFill>
                <a:latin typeface="Arial"/>
                <a:cs typeface="Arial"/>
              </a:rPr>
              <a:t>ọ</a:t>
            </a:r>
            <a:r>
              <a:rPr sz="2700" spc="65" dirty="0">
                <a:solidFill>
                  <a:srgbClr val="6C7E39"/>
                </a:solidFill>
                <a:latin typeface="Verdana"/>
                <a:cs typeface="Verdana"/>
              </a:rPr>
              <a:t>c </a:t>
            </a:r>
            <a:r>
              <a:rPr sz="2700" spc="-180" dirty="0">
                <a:solidFill>
                  <a:srgbClr val="6C7E39"/>
                </a:solidFill>
                <a:latin typeface="Verdana"/>
                <a:cs typeface="Verdana"/>
              </a:rPr>
              <a:t>(ví </a:t>
            </a:r>
            <a:r>
              <a:rPr sz="2700" spc="35" dirty="0">
                <a:solidFill>
                  <a:srgbClr val="6C7E39"/>
                </a:solidFill>
                <a:latin typeface="Verdana"/>
                <a:cs typeface="Verdana"/>
              </a:rPr>
              <a:t>d</a:t>
            </a:r>
            <a:r>
              <a:rPr sz="2700" spc="35" dirty="0">
                <a:solidFill>
                  <a:srgbClr val="6C7E39"/>
                </a:solidFill>
                <a:latin typeface="Arial"/>
                <a:cs typeface="Arial"/>
              </a:rPr>
              <a:t>ụ  </a:t>
            </a:r>
            <a:r>
              <a:rPr sz="4050" spc="-89" baseline="9259" dirty="0">
                <a:solidFill>
                  <a:srgbClr val="6C7E39"/>
                </a:solidFill>
                <a:latin typeface="Verdana"/>
                <a:cs typeface="Verdana"/>
              </a:rPr>
              <a:t>trong</a:t>
            </a:r>
            <a:r>
              <a:rPr sz="4050" spc="-307" baseline="9259" dirty="0">
                <a:solidFill>
                  <a:srgbClr val="6C7E39"/>
                </a:solidFill>
                <a:latin typeface="Verdana"/>
                <a:cs typeface="Verdana"/>
              </a:rPr>
              <a:t> </a:t>
            </a:r>
            <a:r>
              <a:rPr sz="4050" spc="-67" baseline="9259" dirty="0">
                <a:solidFill>
                  <a:srgbClr val="6C7E39"/>
                </a:solidFill>
                <a:latin typeface="Verdana"/>
                <a:cs typeface="Verdana"/>
              </a:rPr>
              <a:t>tài</a:t>
            </a:r>
            <a:r>
              <a:rPr sz="4050" spc="-315" baseline="9259" dirty="0">
                <a:solidFill>
                  <a:srgbClr val="6C7E39"/>
                </a:solidFill>
                <a:latin typeface="Verdana"/>
                <a:cs typeface="Verdana"/>
              </a:rPr>
              <a:t> li</a:t>
            </a:r>
            <a:r>
              <a:rPr sz="4050" spc="-240" baseline="9259" dirty="0">
                <a:solidFill>
                  <a:srgbClr val="6C7E39"/>
                </a:solidFill>
                <a:latin typeface="Arial"/>
                <a:cs typeface="Arial"/>
              </a:rPr>
              <a:t>ệ</a:t>
            </a:r>
            <a:r>
              <a:rPr sz="4050" spc="-1972" baseline="9259" dirty="0">
                <a:solidFill>
                  <a:srgbClr val="6C7E39"/>
                </a:solidFill>
                <a:latin typeface="Verdana"/>
                <a:cs typeface="Verdana"/>
              </a:rPr>
              <a:t>u</a:t>
            </a:r>
            <a:r>
              <a:rPr sz="900" spc="-70" dirty="0">
                <a:solidFill>
                  <a:srgbClr val="888888"/>
                </a:solidFill>
                <a:latin typeface="Verdana"/>
                <a:cs typeface="Verdana"/>
              </a:rPr>
              <a:t>H</a:t>
            </a:r>
            <a:r>
              <a:rPr sz="900" spc="15" dirty="0">
                <a:solidFill>
                  <a:srgbClr val="888888"/>
                </a:solidFill>
                <a:latin typeface="Verdana"/>
                <a:cs typeface="Verdana"/>
              </a:rPr>
              <a:t>A</a:t>
            </a:r>
            <a:r>
              <a:rPr sz="4050" spc="-1425" baseline="9259" dirty="0">
                <a:solidFill>
                  <a:srgbClr val="6C7E39"/>
                </a:solidFill>
                <a:latin typeface="Verdana"/>
                <a:cs typeface="Verdana"/>
              </a:rPr>
              <a:t>)</a:t>
            </a:r>
            <a:r>
              <a:rPr sz="900" spc="75" dirty="0">
                <a:solidFill>
                  <a:srgbClr val="888888"/>
                </a:solidFill>
                <a:latin typeface="Verdana"/>
                <a:cs typeface="Verdana"/>
              </a:rPr>
              <a:t>C</a:t>
            </a:r>
            <a:r>
              <a:rPr sz="900" spc="20" dirty="0">
                <a:solidFill>
                  <a:srgbClr val="888888"/>
                </a:solidFill>
                <a:latin typeface="Verdana"/>
                <a:cs typeface="Verdana"/>
              </a:rPr>
              <a:t>A</a:t>
            </a:r>
            <a:r>
              <a:rPr sz="900" spc="70" dirty="0">
                <a:solidFill>
                  <a:srgbClr val="888888"/>
                </a:solidFill>
                <a:latin typeface="Verdana"/>
                <a:cs typeface="Verdana"/>
              </a:rPr>
              <a:t>O</a:t>
            </a:r>
            <a:r>
              <a:rPr sz="900" spc="-5" dirty="0">
                <a:solidFill>
                  <a:srgbClr val="888888"/>
                </a:solidFill>
                <a:latin typeface="Verdana"/>
                <a:cs typeface="Verdana"/>
              </a:rPr>
              <a:t> </a:t>
            </a:r>
            <a:r>
              <a:rPr sz="900" spc="-190" dirty="0">
                <a:solidFill>
                  <a:srgbClr val="888888"/>
                </a:solidFill>
                <a:latin typeface="Verdana"/>
                <a:cs typeface="Verdana"/>
              </a:rPr>
              <a:t>T</a:t>
            </a:r>
            <a:r>
              <a:rPr sz="900" spc="-25" dirty="0">
                <a:solidFill>
                  <a:srgbClr val="888888"/>
                </a:solidFill>
                <a:latin typeface="Verdana"/>
                <a:cs typeface="Verdana"/>
              </a:rPr>
              <a:t>h</a:t>
            </a:r>
            <a:r>
              <a:rPr sz="900" spc="-70" dirty="0">
                <a:solidFill>
                  <a:srgbClr val="888888"/>
                </a:solidFill>
                <a:latin typeface="Verdana"/>
                <a:cs typeface="Verdana"/>
              </a:rPr>
              <a:t>i</a:t>
            </a:r>
            <a:r>
              <a:rPr sz="900" spc="-55" dirty="0">
                <a:solidFill>
                  <a:srgbClr val="888888"/>
                </a:solidFill>
                <a:latin typeface="Verdana"/>
                <a:cs typeface="Verdana"/>
              </a:rPr>
              <a:t> </a:t>
            </a:r>
            <a:r>
              <a:rPr sz="900" spc="-125" dirty="0">
                <a:solidFill>
                  <a:srgbClr val="888888"/>
                </a:solidFill>
                <a:latin typeface="Verdana"/>
                <a:cs typeface="Verdana"/>
              </a:rPr>
              <a:t>–</a:t>
            </a:r>
            <a:r>
              <a:rPr sz="900" spc="-75" dirty="0">
                <a:solidFill>
                  <a:srgbClr val="888888"/>
                </a:solidFill>
                <a:latin typeface="Verdana"/>
                <a:cs typeface="Verdana"/>
              </a:rPr>
              <a:t> </a:t>
            </a:r>
            <a:r>
              <a:rPr sz="900" spc="-190" dirty="0">
                <a:solidFill>
                  <a:srgbClr val="888888"/>
                </a:solidFill>
                <a:latin typeface="Verdana"/>
                <a:cs typeface="Verdana"/>
              </a:rPr>
              <a:t>T</a:t>
            </a:r>
            <a:r>
              <a:rPr sz="900" spc="-80" dirty="0">
                <a:solidFill>
                  <a:srgbClr val="888888"/>
                </a:solidFill>
                <a:latin typeface="Verdana"/>
                <a:cs typeface="Verdana"/>
              </a:rPr>
              <a:t>UE</a:t>
            </a:r>
            <a:r>
              <a:rPr sz="900" dirty="0">
                <a:solidFill>
                  <a:srgbClr val="888888"/>
                </a:solidFill>
                <a:latin typeface="Verdana"/>
                <a:cs typeface="Verdana"/>
              </a:rPr>
              <a:t> </a:t>
            </a:r>
            <a:r>
              <a:rPr sz="900" spc="-114" dirty="0">
                <a:solidFill>
                  <a:srgbClr val="888888"/>
                </a:solidFill>
                <a:latin typeface="Verdana"/>
                <a:cs typeface="Verdana"/>
              </a:rPr>
              <a:t> </a:t>
            </a:r>
            <a:r>
              <a:rPr sz="900" spc="-70" dirty="0">
                <a:solidFill>
                  <a:srgbClr val="888888"/>
                </a:solidFill>
                <a:latin typeface="Verdana"/>
                <a:cs typeface="Verdana"/>
              </a:rPr>
              <a:t>2</a:t>
            </a:r>
            <a:r>
              <a:rPr sz="900" spc="-75" dirty="0">
                <a:solidFill>
                  <a:srgbClr val="888888"/>
                </a:solidFill>
                <a:latin typeface="Verdana"/>
                <a:cs typeface="Verdana"/>
              </a:rPr>
              <a:t>019</a:t>
            </a:r>
            <a:endParaRPr sz="900">
              <a:latin typeface="Verdana"/>
              <a:cs typeface="Verdana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644395" y="0"/>
            <a:ext cx="9977628" cy="11612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331720" y="35051"/>
            <a:ext cx="8602980" cy="12024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688592" y="12191"/>
            <a:ext cx="9893935" cy="1083945"/>
          </a:xfrm>
          <a:prstGeom prst="rect">
            <a:avLst/>
          </a:prstGeom>
          <a:solidFill>
            <a:srgbClr val="073A22"/>
          </a:solidFill>
          <a:ln w="9144">
            <a:solidFill>
              <a:srgbClr val="FFFB00"/>
            </a:solidFill>
          </a:ln>
        </p:spPr>
        <p:txBody>
          <a:bodyPr vert="horz" wrap="square" lIns="0" tIns="127000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1000"/>
              </a:spcBef>
            </a:pPr>
            <a:r>
              <a:rPr sz="2400" b="1" spc="-5" dirty="0">
                <a:solidFill>
                  <a:srgbClr val="FFFF00"/>
                </a:solidFill>
                <a:latin typeface="Arial"/>
                <a:cs typeface="Arial"/>
              </a:rPr>
              <a:t>HOẠT ĐỘNG </a:t>
            </a:r>
            <a:r>
              <a:rPr sz="2400" b="1" spc="-10" dirty="0">
                <a:solidFill>
                  <a:srgbClr val="FFFF00"/>
                </a:solidFill>
                <a:latin typeface="Arial"/>
                <a:cs typeface="Arial"/>
              </a:rPr>
              <a:t>4</a:t>
            </a:r>
            <a:r>
              <a:rPr sz="2650" b="1" spc="-10" dirty="0">
                <a:solidFill>
                  <a:srgbClr val="FFFFFF"/>
                </a:solidFill>
                <a:latin typeface="Arial"/>
                <a:cs typeface="Arial"/>
              </a:rPr>
              <a:t>. </a:t>
            </a:r>
            <a:r>
              <a:rPr sz="2650" b="1" spc="-5" dirty="0">
                <a:solidFill>
                  <a:srgbClr val="FFFFFF"/>
                </a:solidFill>
                <a:latin typeface="Arial"/>
                <a:cs typeface="Arial"/>
              </a:rPr>
              <a:t>TÌM </a:t>
            </a:r>
            <a:r>
              <a:rPr sz="2650" b="1" spc="-10" dirty="0">
                <a:solidFill>
                  <a:srgbClr val="FFFFFF"/>
                </a:solidFill>
                <a:latin typeface="Arial"/>
                <a:cs typeface="Arial"/>
              </a:rPr>
              <a:t>HIỂU </a:t>
            </a: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DẠY HỌC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MÔN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15" dirty="0">
                <a:solidFill>
                  <a:srgbClr val="FFFFFF"/>
                </a:solidFill>
                <a:latin typeface="Arial"/>
                <a:cs typeface="Arial"/>
              </a:rPr>
              <a:t>TOÁN</a:t>
            </a:r>
            <a:endParaRPr sz="24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615"/>
              </a:spcBef>
            </a:pP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THEO ĐỊNH HƯỚNG PHÁT TRIỂN NĂNG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LỰC </a:t>
            </a: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HỌC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 SINH</a:t>
            </a:r>
            <a:endParaRPr sz="24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550163" y="1092708"/>
            <a:ext cx="1108710" cy="113004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14756"/>
            <a:ext cx="1592580" cy="508000"/>
          </a:xfrm>
          <a:custGeom>
            <a:avLst/>
            <a:gdLst/>
            <a:ahLst/>
            <a:cxnLst/>
            <a:rect l="l" t="t" r="r" b="b"/>
            <a:pathLst>
              <a:path w="1592580" h="508000">
                <a:moveTo>
                  <a:pt x="0" y="0"/>
                </a:moveTo>
                <a:lnTo>
                  <a:pt x="0" y="503948"/>
                </a:lnTo>
                <a:lnTo>
                  <a:pt x="1245844" y="507491"/>
                </a:lnTo>
                <a:lnTo>
                  <a:pt x="1346200" y="507491"/>
                </a:lnTo>
                <a:lnTo>
                  <a:pt x="1350899" y="502665"/>
                </a:lnTo>
                <a:lnTo>
                  <a:pt x="1352423" y="501141"/>
                </a:lnTo>
                <a:lnTo>
                  <a:pt x="1354328" y="499617"/>
                </a:lnTo>
                <a:lnTo>
                  <a:pt x="1355852" y="497966"/>
                </a:lnTo>
                <a:lnTo>
                  <a:pt x="1584960" y="268858"/>
                </a:lnTo>
                <a:lnTo>
                  <a:pt x="1590246" y="261714"/>
                </a:lnTo>
                <a:lnTo>
                  <a:pt x="1592008" y="254571"/>
                </a:lnTo>
                <a:lnTo>
                  <a:pt x="1590246" y="247427"/>
                </a:lnTo>
                <a:lnTo>
                  <a:pt x="1584960" y="240283"/>
                </a:lnTo>
                <a:lnTo>
                  <a:pt x="1355852" y="11302"/>
                </a:lnTo>
                <a:lnTo>
                  <a:pt x="1350899" y="11302"/>
                </a:lnTo>
                <a:lnTo>
                  <a:pt x="1350899" y="6476"/>
                </a:lnTo>
                <a:lnTo>
                  <a:pt x="1346200" y="6476"/>
                </a:lnTo>
                <a:lnTo>
                  <a:pt x="1341374" y="1777"/>
                </a:lnTo>
                <a:lnTo>
                  <a:pt x="1245844" y="1777"/>
                </a:lnTo>
                <a:lnTo>
                  <a:pt x="0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90372" y="2276855"/>
            <a:ext cx="6097905" cy="2486025"/>
          </a:xfrm>
          <a:prstGeom prst="rect">
            <a:avLst/>
          </a:prstGeom>
          <a:solidFill>
            <a:srgbClr val="E4E2DB"/>
          </a:solidFill>
          <a:ln w="9144">
            <a:solidFill>
              <a:srgbClr val="B1AC92"/>
            </a:solidFill>
          </a:ln>
        </p:spPr>
        <p:txBody>
          <a:bodyPr vert="horz" wrap="square" lIns="0" tIns="5080" rIns="0" bIns="0" rtlCol="0">
            <a:spAutoFit/>
          </a:bodyPr>
          <a:lstStyle/>
          <a:p>
            <a:pPr marL="91440" marR="231140">
              <a:lnSpc>
                <a:spcPts val="6480"/>
              </a:lnSpc>
              <a:spcBef>
                <a:spcPts val="40"/>
              </a:spcBef>
            </a:pPr>
            <a:r>
              <a:rPr sz="3600" dirty="0">
                <a:solidFill>
                  <a:srgbClr val="00006E"/>
                </a:solidFill>
                <a:latin typeface="Times New Roman"/>
                <a:cs typeface="Times New Roman"/>
              </a:rPr>
              <a:t>Chia sẻ kết quả thảo luận</a:t>
            </a:r>
            <a:r>
              <a:rPr sz="3600" spc="-114" dirty="0">
                <a:solidFill>
                  <a:srgbClr val="00006E"/>
                </a:solidFill>
                <a:latin typeface="Times New Roman"/>
                <a:cs typeface="Times New Roman"/>
              </a:rPr>
              <a:t> </a:t>
            </a:r>
            <a:r>
              <a:rPr sz="3600" dirty="0">
                <a:solidFill>
                  <a:srgbClr val="00006E"/>
                </a:solidFill>
                <a:latin typeface="Times New Roman"/>
                <a:cs typeface="Times New Roman"/>
              </a:rPr>
              <a:t>nhóm  </a:t>
            </a:r>
            <a:r>
              <a:rPr sz="3600" dirty="0">
                <a:solidFill>
                  <a:srgbClr val="FF6600"/>
                </a:solidFill>
                <a:latin typeface="Times New Roman"/>
                <a:cs typeface="Times New Roman"/>
              </a:rPr>
              <a:t>Thời </a:t>
            </a:r>
            <a:r>
              <a:rPr sz="3600" spc="-5" dirty="0">
                <a:solidFill>
                  <a:srgbClr val="FF6600"/>
                </a:solidFill>
                <a:latin typeface="Times New Roman"/>
                <a:cs typeface="Times New Roman"/>
              </a:rPr>
              <a:t>gian: </a:t>
            </a:r>
            <a:r>
              <a:rPr sz="3600" dirty="0">
                <a:solidFill>
                  <a:srgbClr val="00006E"/>
                </a:solidFill>
                <a:latin typeface="Times New Roman"/>
                <a:cs typeface="Times New Roman"/>
              </a:rPr>
              <a:t>30</a:t>
            </a:r>
            <a:r>
              <a:rPr sz="3600" spc="-15" dirty="0">
                <a:solidFill>
                  <a:srgbClr val="00006E"/>
                </a:solidFill>
                <a:latin typeface="Times New Roman"/>
                <a:cs typeface="Times New Roman"/>
              </a:rPr>
              <a:t> </a:t>
            </a:r>
            <a:r>
              <a:rPr sz="3600" dirty="0">
                <a:solidFill>
                  <a:srgbClr val="00006E"/>
                </a:solidFill>
                <a:latin typeface="Times New Roman"/>
                <a:cs typeface="Times New Roman"/>
              </a:rPr>
              <a:t>phút</a:t>
            </a:r>
            <a:endParaRPr sz="3600">
              <a:latin typeface="Times New Roman"/>
              <a:cs typeface="Times New Roman"/>
            </a:endParaRPr>
          </a:p>
          <a:p>
            <a:pPr marL="91440">
              <a:lnSpc>
                <a:spcPct val="100000"/>
              </a:lnSpc>
              <a:spcBef>
                <a:spcPts val="1585"/>
              </a:spcBef>
            </a:pPr>
            <a:r>
              <a:rPr sz="3600" spc="-5" dirty="0">
                <a:solidFill>
                  <a:srgbClr val="FF6600"/>
                </a:solidFill>
                <a:latin typeface="Times New Roman"/>
                <a:cs typeface="Times New Roman"/>
              </a:rPr>
              <a:t>Hình thức: </a:t>
            </a:r>
            <a:r>
              <a:rPr sz="3600" spc="-5" dirty="0">
                <a:solidFill>
                  <a:srgbClr val="00006E"/>
                </a:solidFill>
                <a:latin typeface="Times New Roman"/>
                <a:cs typeface="Times New Roman"/>
              </a:rPr>
              <a:t>Đại diện</a:t>
            </a:r>
            <a:r>
              <a:rPr sz="3600" spc="15" dirty="0">
                <a:solidFill>
                  <a:srgbClr val="00006E"/>
                </a:solidFill>
                <a:latin typeface="Times New Roman"/>
                <a:cs typeface="Times New Roman"/>
              </a:rPr>
              <a:t> </a:t>
            </a:r>
            <a:r>
              <a:rPr sz="3600" spc="-5" dirty="0">
                <a:solidFill>
                  <a:srgbClr val="00006E"/>
                </a:solidFill>
                <a:latin typeface="Times New Roman"/>
                <a:cs typeface="Times New Roman"/>
              </a:rPr>
              <a:t>nhóm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644395" y="0"/>
            <a:ext cx="9977628" cy="11612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688592" y="12191"/>
            <a:ext cx="9893935" cy="1083945"/>
          </a:xfrm>
          <a:prstGeom prst="rect">
            <a:avLst/>
          </a:prstGeom>
          <a:solidFill>
            <a:srgbClr val="00006E"/>
          </a:solidFill>
          <a:ln w="9144">
            <a:solidFill>
              <a:srgbClr val="FFFB00"/>
            </a:solidFill>
          </a:ln>
        </p:spPr>
        <p:txBody>
          <a:bodyPr vert="horz" wrap="square" lIns="0" tIns="335280" rIns="0" bIns="0" rtlCol="0">
            <a:spAutoFit/>
          </a:bodyPr>
          <a:lstStyle/>
          <a:p>
            <a:pPr marL="717550">
              <a:lnSpc>
                <a:spcPct val="100000"/>
              </a:lnSpc>
              <a:spcBef>
                <a:spcPts val="2640"/>
              </a:spcBef>
            </a:pPr>
            <a:r>
              <a:rPr sz="2850" b="1" spc="15" dirty="0">
                <a:solidFill>
                  <a:srgbClr val="FFFFFF"/>
                </a:solidFill>
                <a:latin typeface="Arial"/>
                <a:cs typeface="Arial"/>
              </a:rPr>
              <a:t>DẠY HỌC </a:t>
            </a:r>
            <a:r>
              <a:rPr sz="2850" b="1" spc="20" dirty="0">
                <a:solidFill>
                  <a:srgbClr val="FFFFFF"/>
                </a:solidFill>
                <a:latin typeface="Arial"/>
                <a:cs typeface="Arial"/>
              </a:rPr>
              <a:t>MÔN </a:t>
            </a:r>
            <a:r>
              <a:rPr sz="2850" b="1" spc="10" dirty="0">
                <a:solidFill>
                  <a:srgbClr val="FFFFFF"/>
                </a:solidFill>
                <a:latin typeface="Arial"/>
                <a:cs typeface="Arial"/>
              </a:rPr>
              <a:t>TOÁN </a:t>
            </a:r>
            <a:r>
              <a:rPr sz="2850" b="1" spc="20" dirty="0">
                <a:solidFill>
                  <a:srgbClr val="FFFFFF"/>
                </a:solidFill>
                <a:latin typeface="Arial"/>
                <a:cs typeface="Arial"/>
              </a:rPr>
              <a:t>THEO </a:t>
            </a:r>
            <a:r>
              <a:rPr sz="2850" b="1" spc="10" dirty="0">
                <a:solidFill>
                  <a:srgbClr val="FFFFFF"/>
                </a:solidFill>
                <a:latin typeface="Arial"/>
                <a:cs typeface="Arial"/>
              </a:rPr>
              <a:t>ĐỊNH </a:t>
            </a:r>
            <a:r>
              <a:rPr sz="2850" b="1" spc="15" dirty="0">
                <a:solidFill>
                  <a:srgbClr val="FFFFFF"/>
                </a:solidFill>
                <a:latin typeface="Arial"/>
                <a:cs typeface="Arial"/>
              </a:rPr>
              <a:t>HƯỚNG</a:t>
            </a:r>
            <a:r>
              <a:rPr sz="2850" b="1" spc="-16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50" b="1" spc="15" dirty="0">
                <a:solidFill>
                  <a:srgbClr val="FFFFFF"/>
                </a:solidFill>
                <a:latin typeface="Arial"/>
                <a:cs typeface="Arial"/>
              </a:rPr>
              <a:t>PTNL</a:t>
            </a:r>
            <a:endParaRPr sz="285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94359" y="1092708"/>
            <a:ext cx="1107186" cy="113004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09600" y="1523"/>
            <a:ext cx="1078992" cy="110185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873240" y="2218944"/>
            <a:ext cx="4572000" cy="310896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040382" y="6235395"/>
            <a:ext cx="126492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10" dirty="0">
                <a:solidFill>
                  <a:srgbClr val="888888"/>
                </a:solidFill>
                <a:latin typeface="Verdana"/>
                <a:cs typeface="Verdana"/>
              </a:rPr>
              <a:t>HA </a:t>
            </a:r>
            <a:r>
              <a:rPr sz="900" spc="55" dirty="0">
                <a:solidFill>
                  <a:srgbClr val="888888"/>
                </a:solidFill>
                <a:latin typeface="Verdana"/>
                <a:cs typeface="Verdana"/>
              </a:rPr>
              <a:t>CAO </a:t>
            </a:r>
            <a:r>
              <a:rPr sz="900" spc="-95" dirty="0">
                <a:solidFill>
                  <a:srgbClr val="888888"/>
                </a:solidFill>
                <a:latin typeface="Verdana"/>
                <a:cs typeface="Verdana"/>
              </a:rPr>
              <a:t>Thi </a:t>
            </a:r>
            <a:r>
              <a:rPr sz="900" spc="-125" dirty="0">
                <a:solidFill>
                  <a:srgbClr val="888888"/>
                </a:solidFill>
                <a:latin typeface="Verdana"/>
                <a:cs typeface="Verdana"/>
              </a:rPr>
              <a:t>– </a:t>
            </a:r>
            <a:r>
              <a:rPr sz="900" spc="-114" dirty="0">
                <a:solidFill>
                  <a:srgbClr val="888888"/>
                </a:solidFill>
                <a:latin typeface="Verdana"/>
                <a:cs typeface="Verdana"/>
              </a:rPr>
              <a:t>TUE</a:t>
            </a:r>
            <a:r>
              <a:rPr sz="900" spc="-140" dirty="0">
                <a:solidFill>
                  <a:srgbClr val="888888"/>
                </a:solidFill>
                <a:latin typeface="Verdana"/>
                <a:cs typeface="Verdana"/>
              </a:rPr>
              <a:t> </a:t>
            </a:r>
            <a:r>
              <a:rPr sz="900" spc="-70" dirty="0">
                <a:solidFill>
                  <a:srgbClr val="888888"/>
                </a:solidFill>
                <a:latin typeface="Verdana"/>
                <a:cs typeface="Verdana"/>
              </a:rPr>
              <a:t>2019</a:t>
            </a:r>
            <a:endParaRPr sz="900">
              <a:latin typeface="Verdana"/>
              <a:cs typeface="Verdan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14756"/>
            <a:ext cx="1592580" cy="508000"/>
          </a:xfrm>
          <a:custGeom>
            <a:avLst/>
            <a:gdLst/>
            <a:ahLst/>
            <a:cxnLst/>
            <a:rect l="l" t="t" r="r" b="b"/>
            <a:pathLst>
              <a:path w="1592580" h="508000">
                <a:moveTo>
                  <a:pt x="0" y="0"/>
                </a:moveTo>
                <a:lnTo>
                  <a:pt x="0" y="503948"/>
                </a:lnTo>
                <a:lnTo>
                  <a:pt x="1245844" y="507491"/>
                </a:lnTo>
                <a:lnTo>
                  <a:pt x="1346200" y="507491"/>
                </a:lnTo>
                <a:lnTo>
                  <a:pt x="1350899" y="502665"/>
                </a:lnTo>
                <a:lnTo>
                  <a:pt x="1352423" y="501141"/>
                </a:lnTo>
                <a:lnTo>
                  <a:pt x="1354328" y="499617"/>
                </a:lnTo>
                <a:lnTo>
                  <a:pt x="1355852" y="497966"/>
                </a:lnTo>
                <a:lnTo>
                  <a:pt x="1584960" y="268858"/>
                </a:lnTo>
                <a:lnTo>
                  <a:pt x="1590246" y="261714"/>
                </a:lnTo>
                <a:lnTo>
                  <a:pt x="1592008" y="254571"/>
                </a:lnTo>
                <a:lnTo>
                  <a:pt x="1590246" y="247427"/>
                </a:lnTo>
                <a:lnTo>
                  <a:pt x="1584960" y="240283"/>
                </a:lnTo>
                <a:lnTo>
                  <a:pt x="1355852" y="11302"/>
                </a:lnTo>
                <a:lnTo>
                  <a:pt x="1350899" y="11302"/>
                </a:lnTo>
                <a:lnTo>
                  <a:pt x="1350899" y="6476"/>
                </a:lnTo>
                <a:lnTo>
                  <a:pt x="1346200" y="6476"/>
                </a:lnTo>
                <a:lnTo>
                  <a:pt x="1341374" y="1777"/>
                </a:lnTo>
                <a:lnTo>
                  <a:pt x="1245844" y="1777"/>
                </a:lnTo>
                <a:lnTo>
                  <a:pt x="0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237284" y="1506093"/>
            <a:ext cx="9720580" cy="25863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299"/>
              </a:lnSpc>
              <a:spcBef>
                <a:spcPts val="95"/>
              </a:spcBef>
            </a:pPr>
            <a:r>
              <a:rPr sz="3350" dirty="0">
                <a:solidFill>
                  <a:srgbClr val="00006E"/>
                </a:solidFill>
                <a:latin typeface="Arial"/>
                <a:cs typeface="Arial"/>
              </a:rPr>
              <a:t>- </a:t>
            </a:r>
            <a:r>
              <a:rPr sz="3350" spc="5" dirty="0">
                <a:solidFill>
                  <a:srgbClr val="00006E"/>
                </a:solidFill>
                <a:latin typeface="Arial"/>
                <a:cs typeface="Arial"/>
              </a:rPr>
              <a:t>Là </a:t>
            </a:r>
            <a:r>
              <a:rPr sz="3350" dirty="0">
                <a:solidFill>
                  <a:srgbClr val="00006E"/>
                </a:solidFill>
                <a:latin typeface="Arial"/>
                <a:cs typeface="Arial"/>
              </a:rPr>
              <a:t>cách </a:t>
            </a:r>
            <a:r>
              <a:rPr sz="3350" spc="5" dirty="0">
                <a:solidFill>
                  <a:srgbClr val="00006E"/>
                </a:solidFill>
                <a:latin typeface="Arial"/>
                <a:cs typeface="Arial"/>
              </a:rPr>
              <a:t>thức </a:t>
            </a:r>
            <a:r>
              <a:rPr sz="3350" spc="-5" dirty="0">
                <a:solidFill>
                  <a:srgbClr val="00006E"/>
                </a:solidFill>
                <a:latin typeface="Arial"/>
                <a:cs typeface="Arial"/>
              </a:rPr>
              <a:t>tổ chức </a:t>
            </a:r>
            <a:r>
              <a:rPr sz="3350" spc="5" dirty="0">
                <a:solidFill>
                  <a:srgbClr val="00006E"/>
                </a:solidFill>
                <a:latin typeface="Arial"/>
                <a:cs typeface="Arial"/>
              </a:rPr>
              <a:t>quá </a:t>
            </a:r>
            <a:r>
              <a:rPr sz="3350" dirty="0">
                <a:solidFill>
                  <a:srgbClr val="00006E"/>
                </a:solidFill>
                <a:latin typeface="Arial"/>
                <a:cs typeface="Arial"/>
              </a:rPr>
              <a:t>trình </a:t>
            </a:r>
            <a:r>
              <a:rPr sz="3350" spc="-5" dirty="0">
                <a:solidFill>
                  <a:srgbClr val="00006E"/>
                </a:solidFill>
                <a:latin typeface="Arial"/>
                <a:cs typeface="Arial"/>
              </a:rPr>
              <a:t>dạy </a:t>
            </a:r>
            <a:r>
              <a:rPr sz="3350" dirty="0">
                <a:solidFill>
                  <a:srgbClr val="00006E"/>
                </a:solidFill>
                <a:latin typeface="Arial"/>
                <a:cs typeface="Arial"/>
              </a:rPr>
              <a:t>học thông </a:t>
            </a:r>
            <a:r>
              <a:rPr sz="3350" spc="-5" dirty="0">
                <a:solidFill>
                  <a:srgbClr val="00006E"/>
                </a:solidFill>
                <a:latin typeface="Arial"/>
                <a:cs typeface="Arial"/>
              </a:rPr>
              <a:t>qua  </a:t>
            </a:r>
            <a:r>
              <a:rPr sz="3350" spc="5" dirty="0">
                <a:solidFill>
                  <a:srgbClr val="00006E"/>
                </a:solidFill>
                <a:latin typeface="Arial"/>
                <a:cs typeface="Arial"/>
              </a:rPr>
              <a:t>một </a:t>
            </a:r>
            <a:r>
              <a:rPr sz="3350" i="1" spc="-5" dirty="0">
                <a:solidFill>
                  <a:srgbClr val="FF6600"/>
                </a:solidFill>
                <a:latin typeface="Arial"/>
                <a:cs typeface="Arial"/>
              </a:rPr>
              <a:t>chuỗi </a:t>
            </a:r>
            <a:r>
              <a:rPr sz="3350" i="1" dirty="0">
                <a:solidFill>
                  <a:srgbClr val="FF6600"/>
                </a:solidFill>
                <a:latin typeface="Arial"/>
                <a:cs typeface="Arial"/>
              </a:rPr>
              <a:t>các </a:t>
            </a:r>
            <a:r>
              <a:rPr sz="3350" i="1" spc="-5" dirty="0">
                <a:solidFill>
                  <a:srgbClr val="FF6600"/>
                </a:solidFill>
                <a:latin typeface="Arial"/>
                <a:cs typeface="Arial"/>
              </a:rPr>
              <a:t>hoạt động </a:t>
            </a:r>
            <a:r>
              <a:rPr sz="3350" i="1" dirty="0">
                <a:solidFill>
                  <a:srgbClr val="FF6600"/>
                </a:solidFill>
                <a:latin typeface="Arial"/>
                <a:cs typeface="Arial"/>
              </a:rPr>
              <a:t>học </a:t>
            </a:r>
            <a:r>
              <a:rPr sz="3350" i="1" spc="-5" dirty="0">
                <a:solidFill>
                  <a:srgbClr val="FF6600"/>
                </a:solidFill>
                <a:latin typeface="Arial"/>
                <a:cs typeface="Arial"/>
              </a:rPr>
              <a:t>tập </a:t>
            </a:r>
            <a:r>
              <a:rPr sz="3350" dirty="0">
                <a:solidFill>
                  <a:srgbClr val="00006E"/>
                </a:solidFill>
                <a:latin typeface="Arial"/>
                <a:cs typeface="Arial"/>
              </a:rPr>
              <a:t>tích cực, </a:t>
            </a:r>
            <a:r>
              <a:rPr sz="3350" spc="-5" dirty="0">
                <a:solidFill>
                  <a:srgbClr val="00006E"/>
                </a:solidFill>
                <a:latin typeface="Arial"/>
                <a:cs typeface="Arial"/>
              </a:rPr>
              <a:t>độc lập  </a:t>
            </a:r>
            <a:r>
              <a:rPr sz="3350" dirty="0">
                <a:solidFill>
                  <a:srgbClr val="00006E"/>
                </a:solidFill>
                <a:latin typeface="Arial"/>
                <a:cs typeface="Arial"/>
              </a:rPr>
              <a:t>của </a:t>
            </a:r>
            <a:r>
              <a:rPr sz="3350" spc="5" dirty="0">
                <a:solidFill>
                  <a:srgbClr val="00006E"/>
                </a:solidFill>
                <a:latin typeface="Arial"/>
                <a:cs typeface="Arial"/>
              </a:rPr>
              <a:t>HS, với </a:t>
            </a:r>
            <a:r>
              <a:rPr sz="3350" dirty="0">
                <a:solidFill>
                  <a:srgbClr val="00006E"/>
                </a:solidFill>
                <a:latin typeface="Arial"/>
                <a:cs typeface="Arial"/>
              </a:rPr>
              <a:t>sự hợp </a:t>
            </a:r>
            <a:r>
              <a:rPr sz="3350" spc="5" dirty="0">
                <a:solidFill>
                  <a:srgbClr val="00006E"/>
                </a:solidFill>
                <a:latin typeface="Arial"/>
                <a:cs typeface="Arial"/>
              </a:rPr>
              <a:t>tác </a:t>
            </a:r>
            <a:r>
              <a:rPr sz="3350" dirty="0">
                <a:solidFill>
                  <a:srgbClr val="00006E"/>
                </a:solidFill>
                <a:latin typeface="Arial"/>
                <a:cs typeface="Arial"/>
              </a:rPr>
              <a:t>của bạn học </a:t>
            </a:r>
            <a:r>
              <a:rPr sz="3350" spc="-5" dirty="0">
                <a:solidFill>
                  <a:srgbClr val="00006E"/>
                </a:solidFill>
                <a:latin typeface="Arial"/>
                <a:cs typeface="Arial"/>
              </a:rPr>
              <a:t>và </a:t>
            </a:r>
            <a:r>
              <a:rPr sz="3350" dirty="0">
                <a:solidFill>
                  <a:srgbClr val="00006E"/>
                </a:solidFill>
                <a:latin typeface="Arial"/>
                <a:cs typeface="Arial"/>
              </a:rPr>
              <a:t>sự hướng  dẫn, trợ giúp hợp lí </a:t>
            </a:r>
            <a:r>
              <a:rPr sz="3350" spc="5" dirty="0">
                <a:solidFill>
                  <a:srgbClr val="00006E"/>
                </a:solidFill>
                <a:latin typeface="Arial"/>
                <a:cs typeface="Arial"/>
              </a:rPr>
              <a:t>của </a:t>
            </a:r>
            <a:r>
              <a:rPr sz="3350" dirty="0">
                <a:solidFill>
                  <a:srgbClr val="00006E"/>
                </a:solidFill>
                <a:latin typeface="Arial"/>
                <a:cs typeface="Arial"/>
              </a:rPr>
              <a:t>giáo viên, hướng </a:t>
            </a:r>
            <a:r>
              <a:rPr sz="3350" spc="-5" dirty="0">
                <a:solidFill>
                  <a:srgbClr val="00006E"/>
                </a:solidFill>
                <a:latin typeface="Arial"/>
                <a:cs typeface="Arial"/>
              </a:rPr>
              <a:t>đến mục  </a:t>
            </a:r>
            <a:r>
              <a:rPr sz="3350" dirty="0">
                <a:solidFill>
                  <a:srgbClr val="00006E"/>
                </a:solidFill>
                <a:latin typeface="Arial"/>
                <a:cs typeface="Arial"/>
              </a:rPr>
              <a:t>tiêu hình </a:t>
            </a:r>
            <a:r>
              <a:rPr sz="3350" spc="5" dirty="0">
                <a:solidFill>
                  <a:srgbClr val="00006E"/>
                </a:solidFill>
                <a:latin typeface="Arial"/>
                <a:cs typeface="Arial"/>
              </a:rPr>
              <a:t>thành và </a:t>
            </a:r>
            <a:r>
              <a:rPr sz="3350" dirty="0">
                <a:solidFill>
                  <a:srgbClr val="00006E"/>
                </a:solidFill>
                <a:latin typeface="Arial"/>
                <a:cs typeface="Arial"/>
              </a:rPr>
              <a:t>phát triển </a:t>
            </a:r>
            <a:r>
              <a:rPr sz="3350" spc="5" dirty="0">
                <a:solidFill>
                  <a:srgbClr val="00006E"/>
                </a:solidFill>
                <a:latin typeface="Arial"/>
                <a:cs typeface="Arial"/>
              </a:rPr>
              <a:t>năng </a:t>
            </a:r>
            <a:r>
              <a:rPr sz="3350" dirty="0">
                <a:solidFill>
                  <a:srgbClr val="00006E"/>
                </a:solidFill>
                <a:latin typeface="Arial"/>
                <a:cs typeface="Arial"/>
              </a:rPr>
              <a:t>lực toán</a:t>
            </a:r>
            <a:r>
              <a:rPr sz="3350" spc="-100" dirty="0">
                <a:solidFill>
                  <a:srgbClr val="00006E"/>
                </a:solidFill>
                <a:latin typeface="Arial"/>
                <a:cs typeface="Arial"/>
              </a:rPr>
              <a:t> </a:t>
            </a:r>
            <a:r>
              <a:rPr sz="3350" dirty="0">
                <a:solidFill>
                  <a:srgbClr val="00006E"/>
                </a:solidFill>
                <a:latin typeface="Arial"/>
                <a:cs typeface="Arial"/>
              </a:rPr>
              <a:t>học</a:t>
            </a:r>
            <a:r>
              <a:rPr sz="3350" i="1" dirty="0">
                <a:solidFill>
                  <a:srgbClr val="00006E"/>
                </a:solidFill>
                <a:latin typeface="Arial"/>
                <a:cs typeface="Arial"/>
              </a:rPr>
              <a:t>.</a:t>
            </a:r>
            <a:endParaRPr sz="335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68270" y="6235395"/>
            <a:ext cx="126492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10" dirty="0">
                <a:solidFill>
                  <a:srgbClr val="888888"/>
                </a:solidFill>
                <a:latin typeface="Verdana"/>
                <a:cs typeface="Verdana"/>
              </a:rPr>
              <a:t>HA </a:t>
            </a:r>
            <a:r>
              <a:rPr sz="900" spc="55" dirty="0">
                <a:solidFill>
                  <a:srgbClr val="888888"/>
                </a:solidFill>
                <a:latin typeface="Verdana"/>
                <a:cs typeface="Verdana"/>
              </a:rPr>
              <a:t>CAO </a:t>
            </a:r>
            <a:r>
              <a:rPr sz="900" spc="-95" dirty="0">
                <a:solidFill>
                  <a:srgbClr val="888888"/>
                </a:solidFill>
                <a:latin typeface="Verdana"/>
                <a:cs typeface="Verdana"/>
              </a:rPr>
              <a:t>Thi </a:t>
            </a:r>
            <a:r>
              <a:rPr sz="900" spc="-125" dirty="0">
                <a:solidFill>
                  <a:srgbClr val="888888"/>
                </a:solidFill>
                <a:latin typeface="Verdana"/>
                <a:cs typeface="Verdana"/>
              </a:rPr>
              <a:t>– </a:t>
            </a:r>
            <a:r>
              <a:rPr sz="900" spc="-114" dirty="0">
                <a:solidFill>
                  <a:srgbClr val="888888"/>
                </a:solidFill>
                <a:latin typeface="Verdana"/>
                <a:cs typeface="Verdana"/>
              </a:rPr>
              <a:t>TUE</a:t>
            </a:r>
            <a:r>
              <a:rPr sz="900" spc="-140" dirty="0">
                <a:solidFill>
                  <a:srgbClr val="888888"/>
                </a:solidFill>
                <a:latin typeface="Verdana"/>
                <a:cs typeface="Verdana"/>
              </a:rPr>
              <a:t> </a:t>
            </a:r>
            <a:r>
              <a:rPr sz="900" spc="-70" dirty="0">
                <a:solidFill>
                  <a:srgbClr val="888888"/>
                </a:solidFill>
                <a:latin typeface="Verdana"/>
                <a:cs typeface="Verdana"/>
              </a:rPr>
              <a:t>2019</a:t>
            </a:r>
            <a:endParaRPr sz="900">
              <a:latin typeface="Verdana"/>
              <a:cs typeface="Verdan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644395" y="0"/>
            <a:ext cx="9977628" cy="11612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660904" y="0"/>
            <a:ext cx="7944611" cy="13365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688592" y="12191"/>
            <a:ext cx="9893935" cy="1083945"/>
          </a:xfrm>
          <a:prstGeom prst="rect">
            <a:avLst/>
          </a:prstGeom>
          <a:solidFill>
            <a:srgbClr val="00006E"/>
          </a:solidFill>
          <a:ln w="9144">
            <a:solidFill>
              <a:srgbClr val="FFFB00"/>
            </a:solidFill>
          </a:ln>
        </p:spPr>
        <p:txBody>
          <a:bodyPr vert="horz" wrap="square" lIns="0" tIns="12065" rIns="0" bIns="0" rtlCol="0">
            <a:spAutoFit/>
          </a:bodyPr>
          <a:lstStyle/>
          <a:p>
            <a:pPr marL="1871345" marR="1216025" indent="-640080">
              <a:lnSpc>
                <a:spcPts val="4150"/>
              </a:lnSpc>
              <a:spcBef>
                <a:spcPts val="95"/>
              </a:spcBef>
              <a:tabLst>
                <a:tab pos="2326640" algn="l"/>
              </a:tabLst>
            </a:pPr>
            <a:r>
              <a:rPr sz="2850" b="1" spc="10" dirty="0">
                <a:solidFill>
                  <a:srgbClr val="FFFFFF"/>
                </a:solidFill>
                <a:latin typeface="Arial"/>
                <a:cs typeface="Arial"/>
              </a:rPr>
              <a:t>KHÁI	</a:t>
            </a:r>
            <a:r>
              <a:rPr sz="2850" b="1" spc="15" dirty="0">
                <a:solidFill>
                  <a:srgbClr val="FFFFFF"/>
                </a:solidFill>
                <a:latin typeface="Arial"/>
                <a:cs typeface="Arial"/>
              </a:rPr>
              <a:t>NIỆM DẠY </a:t>
            </a:r>
            <a:r>
              <a:rPr sz="2850" b="1" spc="20" dirty="0">
                <a:solidFill>
                  <a:srgbClr val="FFFFFF"/>
                </a:solidFill>
                <a:latin typeface="Arial"/>
                <a:cs typeface="Arial"/>
              </a:rPr>
              <a:t>HỌC THEO </a:t>
            </a:r>
            <a:r>
              <a:rPr sz="2850" b="1" spc="15" dirty="0">
                <a:solidFill>
                  <a:srgbClr val="FFFFFF"/>
                </a:solidFill>
                <a:latin typeface="Arial"/>
                <a:cs typeface="Arial"/>
              </a:rPr>
              <a:t>ĐỊNH</a:t>
            </a:r>
            <a:r>
              <a:rPr sz="2850" b="1" spc="-16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50" b="1" spc="20" dirty="0">
                <a:solidFill>
                  <a:srgbClr val="FFFFFF"/>
                </a:solidFill>
                <a:latin typeface="Arial"/>
                <a:cs typeface="Arial"/>
              </a:rPr>
              <a:t>HƯỚNG  PHÁT </a:t>
            </a:r>
            <a:r>
              <a:rPr sz="2850" b="1" spc="15" dirty="0">
                <a:solidFill>
                  <a:srgbClr val="FFFFFF"/>
                </a:solidFill>
                <a:latin typeface="Arial"/>
                <a:cs typeface="Arial"/>
              </a:rPr>
              <a:t>TRIỂN NĂNG </a:t>
            </a:r>
            <a:r>
              <a:rPr sz="2850" b="1" spc="20" dirty="0">
                <a:solidFill>
                  <a:srgbClr val="FFFFFF"/>
                </a:solidFill>
                <a:latin typeface="Arial"/>
                <a:cs typeface="Arial"/>
              </a:rPr>
              <a:t>LỰC </a:t>
            </a:r>
            <a:r>
              <a:rPr sz="2850" b="1" spc="15" dirty="0">
                <a:solidFill>
                  <a:srgbClr val="FFFFFF"/>
                </a:solidFill>
                <a:latin typeface="Arial"/>
                <a:cs typeface="Arial"/>
              </a:rPr>
              <a:t>HỌC</a:t>
            </a:r>
            <a:r>
              <a:rPr sz="2850" b="1" spc="-9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50" b="1" spc="15" dirty="0">
                <a:solidFill>
                  <a:srgbClr val="FFFFFF"/>
                </a:solidFill>
                <a:latin typeface="Arial"/>
                <a:cs typeface="Arial"/>
              </a:rPr>
              <a:t>SINH</a:t>
            </a:r>
            <a:endParaRPr sz="285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94359" y="1092708"/>
            <a:ext cx="1107186" cy="113004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82823" y="9142"/>
            <a:ext cx="8790432" cy="684885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1583" y="1016507"/>
            <a:ext cx="2286761" cy="498119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43127" y="1089660"/>
            <a:ext cx="665226" cy="73075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74775" y="1104900"/>
            <a:ext cx="634745" cy="73075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75944" y="1089660"/>
            <a:ext cx="954786" cy="73075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597152" y="1104900"/>
            <a:ext cx="657606" cy="73075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821179" y="1089660"/>
            <a:ext cx="781050" cy="73075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64691" y="1682495"/>
            <a:ext cx="1312925" cy="73380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37972" y="2276855"/>
            <a:ext cx="2172462" cy="73380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04444" y="2872739"/>
            <a:ext cx="1739645" cy="73075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810511" y="2887979"/>
            <a:ext cx="595122" cy="73075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972055" y="2872739"/>
            <a:ext cx="767333" cy="73075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83108" y="3467100"/>
            <a:ext cx="1681733" cy="73075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731264" y="3482340"/>
            <a:ext cx="685038" cy="730758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982723" y="3467100"/>
            <a:ext cx="784098" cy="73075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09016" y="4061459"/>
            <a:ext cx="1655826" cy="73075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731264" y="4076700"/>
            <a:ext cx="657606" cy="73075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955292" y="4061459"/>
            <a:ext cx="781050" cy="73075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979932" y="4654296"/>
            <a:ext cx="1287018" cy="733805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94359" y="5250179"/>
            <a:ext cx="659129" cy="730757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819911" y="5265420"/>
            <a:ext cx="657606" cy="73075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043939" y="5250179"/>
            <a:ext cx="1517142" cy="730757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675538" y="978591"/>
            <a:ext cx="1783080" cy="478218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-1905" algn="ctr">
              <a:lnSpc>
                <a:spcPct val="150000"/>
              </a:lnSpc>
              <a:spcBef>
                <a:spcPts val="105"/>
              </a:spcBef>
            </a:pPr>
            <a:r>
              <a:rPr sz="2600" b="1" spc="-315" dirty="0">
                <a:solidFill>
                  <a:srgbClr val="FFFFFF"/>
                </a:solidFill>
                <a:latin typeface="Verdana"/>
                <a:cs typeface="Verdana"/>
              </a:rPr>
              <a:t>D</a:t>
            </a:r>
            <a:r>
              <a:rPr sz="2600" b="1" spc="-315" dirty="0">
                <a:solidFill>
                  <a:srgbClr val="FFFFFF"/>
                </a:solidFill>
                <a:latin typeface="Arial"/>
                <a:cs typeface="Arial"/>
              </a:rPr>
              <a:t>Ạ</a:t>
            </a:r>
            <a:r>
              <a:rPr sz="2600" b="1" spc="-315" dirty="0">
                <a:solidFill>
                  <a:srgbClr val="FFFFFF"/>
                </a:solidFill>
                <a:latin typeface="Verdana"/>
                <a:cs typeface="Verdana"/>
              </a:rPr>
              <a:t>Y </a:t>
            </a:r>
            <a:r>
              <a:rPr sz="2600" b="1" spc="-175" dirty="0">
                <a:solidFill>
                  <a:srgbClr val="FFFFFF"/>
                </a:solidFill>
                <a:latin typeface="Verdana"/>
                <a:cs typeface="Verdana"/>
              </a:rPr>
              <a:t>H</a:t>
            </a:r>
            <a:r>
              <a:rPr sz="2600" b="1" spc="-175" dirty="0">
                <a:solidFill>
                  <a:srgbClr val="FFFFFF"/>
                </a:solidFill>
                <a:latin typeface="Arial"/>
                <a:cs typeface="Arial"/>
              </a:rPr>
              <a:t>Ọ</a:t>
            </a:r>
            <a:r>
              <a:rPr sz="2600" b="1" spc="-175" dirty="0">
                <a:solidFill>
                  <a:srgbClr val="FFFFFF"/>
                </a:solidFill>
                <a:latin typeface="Verdana"/>
                <a:cs typeface="Verdana"/>
              </a:rPr>
              <a:t>C  </a:t>
            </a:r>
            <a:r>
              <a:rPr sz="2600" b="1" spc="-450" dirty="0">
                <a:solidFill>
                  <a:srgbClr val="FFFFFF"/>
                </a:solidFill>
                <a:latin typeface="Verdana"/>
                <a:cs typeface="Verdana"/>
              </a:rPr>
              <a:t>HÌNH  </a:t>
            </a:r>
            <a:r>
              <a:rPr sz="2600" b="1" spc="-375" dirty="0">
                <a:solidFill>
                  <a:srgbClr val="FFFFFF"/>
                </a:solidFill>
                <a:latin typeface="Verdana"/>
                <a:cs typeface="Verdana"/>
              </a:rPr>
              <a:t>THÀNH </a:t>
            </a:r>
            <a:r>
              <a:rPr sz="2600" b="1" spc="-135" dirty="0">
                <a:solidFill>
                  <a:srgbClr val="FFFFFF"/>
                </a:solidFill>
                <a:latin typeface="Verdana"/>
                <a:cs typeface="Verdana"/>
              </a:rPr>
              <a:t>VÀ  </a:t>
            </a:r>
            <a:r>
              <a:rPr sz="2600" b="1" spc="-409" dirty="0">
                <a:solidFill>
                  <a:srgbClr val="FFFFFF"/>
                </a:solidFill>
                <a:latin typeface="Verdana"/>
                <a:cs typeface="Verdana"/>
              </a:rPr>
              <a:t>PHÁT </a:t>
            </a:r>
            <a:r>
              <a:rPr sz="2600" b="1" spc="-530" dirty="0">
                <a:solidFill>
                  <a:srgbClr val="FFFFFF"/>
                </a:solidFill>
                <a:latin typeface="Verdana"/>
                <a:cs typeface="Verdana"/>
              </a:rPr>
              <a:t>TRI</a:t>
            </a:r>
            <a:r>
              <a:rPr sz="2600" b="1" spc="-530" dirty="0">
                <a:solidFill>
                  <a:srgbClr val="FFFFFF"/>
                </a:solidFill>
                <a:latin typeface="Arial"/>
                <a:cs typeface="Arial"/>
              </a:rPr>
              <a:t>Ể</a:t>
            </a:r>
            <a:r>
              <a:rPr sz="2600" b="1" spc="-530" dirty="0">
                <a:solidFill>
                  <a:srgbClr val="FFFFFF"/>
                </a:solidFill>
                <a:latin typeface="Verdana"/>
                <a:cs typeface="Verdana"/>
              </a:rPr>
              <a:t>N  </a:t>
            </a:r>
            <a:r>
              <a:rPr sz="2600" b="1" spc="-140" dirty="0">
                <a:solidFill>
                  <a:srgbClr val="FFFFFF"/>
                </a:solidFill>
                <a:latin typeface="Verdana"/>
                <a:cs typeface="Verdana"/>
              </a:rPr>
              <a:t>NĂNG</a:t>
            </a:r>
            <a:r>
              <a:rPr sz="2600" b="1" spc="-27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600" b="1" spc="-185" dirty="0">
                <a:solidFill>
                  <a:srgbClr val="FFFFFF"/>
                </a:solidFill>
                <a:latin typeface="Verdana"/>
                <a:cs typeface="Verdana"/>
              </a:rPr>
              <a:t>L</a:t>
            </a:r>
            <a:r>
              <a:rPr sz="2600" b="1" spc="-185" dirty="0">
                <a:solidFill>
                  <a:srgbClr val="FFFFFF"/>
                </a:solidFill>
                <a:latin typeface="Arial"/>
                <a:cs typeface="Arial"/>
              </a:rPr>
              <a:t>Ự</a:t>
            </a:r>
            <a:r>
              <a:rPr sz="2600" b="1" spc="-185" dirty="0">
                <a:solidFill>
                  <a:srgbClr val="FFFFFF"/>
                </a:solidFill>
                <a:latin typeface="Verdana"/>
                <a:cs typeface="Verdana"/>
              </a:rPr>
              <a:t>C  </a:t>
            </a:r>
            <a:r>
              <a:rPr sz="2600" b="1" spc="-270" dirty="0">
                <a:solidFill>
                  <a:srgbClr val="FFFFFF"/>
                </a:solidFill>
                <a:latin typeface="Verdana"/>
                <a:cs typeface="Verdana"/>
              </a:rPr>
              <a:t>TOÁN </a:t>
            </a:r>
            <a:r>
              <a:rPr sz="2600" b="1" spc="-175" dirty="0">
                <a:solidFill>
                  <a:srgbClr val="FFFFFF"/>
                </a:solidFill>
                <a:latin typeface="Verdana"/>
                <a:cs typeface="Verdana"/>
              </a:rPr>
              <a:t>H</a:t>
            </a:r>
            <a:r>
              <a:rPr sz="2600" b="1" spc="-175" dirty="0">
                <a:solidFill>
                  <a:srgbClr val="FFFFFF"/>
                </a:solidFill>
                <a:latin typeface="Arial"/>
                <a:cs typeface="Arial"/>
              </a:rPr>
              <a:t>Ọ</a:t>
            </a:r>
            <a:r>
              <a:rPr sz="2600" b="1" spc="-175" dirty="0">
                <a:solidFill>
                  <a:srgbClr val="FFFFFF"/>
                </a:solidFill>
                <a:latin typeface="Verdana"/>
                <a:cs typeface="Verdana"/>
              </a:rPr>
              <a:t>C  </a:t>
            </a:r>
            <a:r>
              <a:rPr sz="2600" b="1" spc="-95" dirty="0">
                <a:solidFill>
                  <a:srgbClr val="FFFFFF"/>
                </a:solidFill>
                <a:latin typeface="Verdana"/>
                <a:cs typeface="Verdana"/>
              </a:rPr>
              <a:t>CHO</a:t>
            </a:r>
            <a:endParaRPr sz="2600">
              <a:latin typeface="Verdana"/>
              <a:cs typeface="Verdana"/>
            </a:endParaRPr>
          </a:p>
          <a:p>
            <a:pPr algn="ctr">
              <a:lnSpc>
                <a:spcPct val="100000"/>
              </a:lnSpc>
              <a:spcBef>
                <a:spcPts val="1560"/>
              </a:spcBef>
            </a:pPr>
            <a:r>
              <a:rPr sz="2600" b="1" spc="-175" dirty="0">
                <a:solidFill>
                  <a:srgbClr val="FFFFFF"/>
                </a:solidFill>
                <a:latin typeface="Verdana"/>
                <a:cs typeface="Verdana"/>
              </a:rPr>
              <a:t>H</a:t>
            </a:r>
            <a:r>
              <a:rPr sz="2600" b="1" spc="-175" dirty="0">
                <a:solidFill>
                  <a:srgbClr val="FFFFFF"/>
                </a:solidFill>
                <a:latin typeface="Arial"/>
                <a:cs typeface="Arial"/>
              </a:rPr>
              <a:t>Ọ</a:t>
            </a:r>
            <a:r>
              <a:rPr sz="2600" b="1" spc="-175" dirty="0">
                <a:solidFill>
                  <a:srgbClr val="FFFFFF"/>
                </a:solidFill>
                <a:latin typeface="Verdana"/>
                <a:cs typeface="Verdana"/>
              </a:rPr>
              <a:t>C</a:t>
            </a:r>
            <a:r>
              <a:rPr sz="2600" b="1" spc="-22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600" b="1" spc="-470" dirty="0">
                <a:solidFill>
                  <a:srgbClr val="FFFFFF"/>
                </a:solidFill>
                <a:latin typeface="Verdana"/>
                <a:cs typeface="Verdana"/>
              </a:rPr>
              <a:t>SINH</a:t>
            </a:r>
            <a:endParaRPr sz="2600">
              <a:latin typeface="Verdana"/>
              <a:cs typeface="Verdan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6755" y="234694"/>
            <a:ext cx="8764524" cy="66233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14756"/>
            <a:ext cx="1592580" cy="508000"/>
          </a:xfrm>
          <a:custGeom>
            <a:avLst/>
            <a:gdLst/>
            <a:ahLst/>
            <a:cxnLst/>
            <a:rect l="l" t="t" r="r" b="b"/>
            <a:pathLst>
              <a:path w="1592580" h="508000">
                <a:moveTo>
                  <a:pt x="0" y="0"/>
                </a:moveTo>
                <a:lnTo>
                  <a:pt x="0" y="503948"/>
                </a:lnTo>
                <a:lnTo>
                  <a:pt x="1245844" y="507491"/>
                </a:lnTo>
                <a:lnTo>
                  <a:pt x="1346200" y="507491"/>
                </a:lnTo>
                <a:lnTo>
                  <a:pt x="1350899" y="502665"/>
                </a:lnTo>
                <a:lnTo>
                  <a:pt x="1352423" y="501141"/>
                </a:lnTo>
                <a:lnTo>
                  <a:pt x="1354328" y="499617"/>
                </a:lnTo>
                <a:lnTo>
                  <a:pt x="1355852" y="497966"/>
                </a:lnTo>
                <a:lnTo>
                  <a:pt x="1584960" y="268858"/>
                </a:lnTo>
                <a:lnTo>
                  <a:pt x="1590246" y="261714"/>
                </a:lnTo>
                <a:lnTo>
                  <a:pt x="1592008" y="254571"/>
                </a:lnTo>
                <a:lnTo>
                  <a:pt x="1590246" y="247427"/>
                </a:lnTo>
                <a:lnTo>
                  <a:pt x="1584960" y="240283"/>
                </a:lnTo>
                <a:lnTo>
                  <a:pt x="1355852" y="11302"/>
                </a:lnTo>
                <a:lnTo>
                  <a:pt x="1350899" y="11302"/>
                </a:lnTo>
                <a:lnTo>
                  <a:pt x="1350899" y="6476"/>
                </a:lnTo>
                <a:lnTo>
                  <a:pt x="1346200" y="6476"/>
                </a:lnTo>
                <a:lnTo>
                  <a:pt x="1341374" y="1777"/>
                </a:lnTo>
                <a:lnTo>
                  <a:pt x="1245844" y="1777"/>
                </a:lnTo>
                <a:lnTo>
                  <a:pt x="0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4191" y="1222247"/>
            <a:ext cx="5857240" cy="4434840"/>
          </a:xfrm>
          <a:custGeom>
            <a:avLst/>
            <a:gdLst/>
            <a:ahLst/>
            <a:cxnLst/>
            <a:rect l="l" t="t" r="r" b="b"/>
            <a:pathLst>
              <a:path w="5857240" h="4434840">
                <a:moveTo>
                  <a:pt x="0" y="4434840"/>
                </a:moveTo>
                <a:lnTo>
                  <a:pt x="5856732" y="4434840"/>
                </a:lnTo>
                <a:lnTo>
                  <a:pt x="5856732" y="0"/>
                </a:lnTo>
                <a:lnTo>
                  <a:pt x="0" y="0"/>
                </a:lnTo>
                <a:lnTo>
                  <a:pt x="0" y="4434840"/>
                </a:lnTo>
                <a:close/>
              </a:path>
            </a:pathLst>
          </a:custGeom>
          <a:solidFill>
            <a:srgbClr val="E4E2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4191" y="1222247"/>
            <a:ext cx="5857240" cy="4434840"/>
          </a:xfrm>
          <a:custGeom>
            <a:avLst/>
            <a:gdLst/>
            <a:ahLst/>
            <a:cxnLst/>
            <a:rect l="l" t="t" r="r" b="b"/>
            <a:pathLst>
              <a:path w="5857240" h="4434840">
                <a:moveTo>
                  <a:pt x="0" y="4434840"/>
                </a:moveTo>
                <a:lnTo>
                  <a:pt x="5856732" y="4434840"/>
                </a:lnTo>
                <a:lnTo>
                  <a:pt x="5856732" y="0"/>
                </a:lnTo>
                <a:lnTo>
                  <a:pt x="0" y="0"/>
                </a:lnTo>
                <a:lnTo>
                  <a:pt x="0" y="4434840"/>
                </a:lnTo>
                <a:close/>
              </a:path>
            </a:pathLst>
          </a:custGeom>
          <a:ln w="9144">
            <a:solidFill>
              <a:srgbClr val="CCC6B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853236" y="1397000"/>
            <a:ext cx="5699760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3879215" algn="l"/>
                <a:tab pos="4872990" algn="l"/>
              </a:tabLst>
            </a:pPr>
            <a:r>
              <a:rPr sz="3200" b="1" spc="-335" dirty="0">
                <a:solidFill>
                  <a:srgbClr val="FF0000"/>
                </a:solidFill>
                <a:latin typeface="Verdana"/>
                <a:cs typeface="Verdana"/>
              </a:rPr>
              <a:t>N</a:t>
            </a:r>
            <a:r>
              <a:rPr sz="3200" b="1" spc="-245" dirty="0">
                <a:solidFill>
                  <a:srgbClr val="FF0000"/>
                </a:solidFill>
                <a:latin typeface="Arial"/>
                <a:cs typeface="Arial"/>
              </a:rPr>
              <a:t>ộ</a:t>
            </a:r>
            <a:r>
              <a:rPr sz="3200" b="1" spc="-330" dirty="0">
                <a:solidFill>
                  <a:srgbClr val="FF0000"/>
                </a:solidFill>
                <a:latin typeface="Verdana"/>
                <a:cs typeface="Verdana"/>
              </a:rPr>
              <a:t>i</a:t>
            </a:r>
            <a:r>
              <a:rPr sz="3200" b="1" spc="509" dirty="0">
                <a:solidFill>
                  <a:srgbClr val="FF0000"/>
                </a:solidFill>
                <a:latin typeface="Verdana"/>
                <a:cs typeface="Verdana"/>
              </a:rPr>
              <a:t> </a:t>
            </a:r>
            <a:r>
              <a:rPr sz="3200" b="1" spc="-245">
                <a:solidFill>
                  <a:srgbClr val="FF0000"/>
                </a:solidFill>
                <a:latin typeface="Verdana"/>
                <a:cs typeface="Verdana"/>
              </a:rPr>
              <a:t>d</a:t>
            </a:r>
            <a:r>
              <a:rPr sz="3200" b="1" spc="-265">
                <a:solidFill>
                  <a:srgbClr val="FF0000"/>
                </a:solidFill>
                <a:latin typeface="Verdana"/>
                <a:cs typeface="Verdana"/>
              </a:rPr>
              <a:t>u</a:t>
            </a:r>
            <a:r>
              <a:rPr sz="3200" b="1" spc="-250">
                <a:solidFill>
                  <a:srgbClr val="FF0000"/>
                </a:solidFill>
                <a:latin typeface="Verdana"/>
                <a:cs typeface="Verdana"/>
              </a:rPr>
              <a:t>ng</a:t>
            </a:r>
            <a:r>
              <a:rPr sz="3200" b="1" spc="-395" smtClean="0">
                <a:solidFill>
                  <a:srgbClr val="FF0000"/>
                </a:solidFill>
                <a:latin typeface="Verdana"/>
                <a:cs typeface="Verdana"/>
              </a:rPr>
              <a:t>: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53236" y="1885543"/>
            <a:ext cx="5699456" cy="371383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  <a:tabLst>
                <a:tab pos="1141730" algn="l"/>
                <a:tab pos="2000885" algn="l"/>
                <a:tab pos="3101975" algn="l"/>
                <a:tab pos="3884929" algn="l"/>
              </a:tabLst>
            </a:pPr>
            <a:r>
              <a:rPr lang="vi-VN" sz="3200" b="1" spc="-195" smtClean="0">
                <a:solidFill>
                  <a:srgbClr val="FF0000"/>
                </a:solidFill>
                <a:latin typeface="Verdana"/>
                <a:cs typeface="Verdana"/>
              </a:rPr>
              <a:t>-</a:t>
            </a:r>
            <a:r>
              <a:rPr lang="vi-VN" sz="3200" b="1" spc="509" smtClean="0">
                <a:solidFill>
                  <a:srgbClr val="FF0000"/>
                </a:solidFill>
                <a:latin typeface="Verdana"/>
                <a:cs typeface="Verdana"/>
              </a:rPr>
              <a:t> </a:t>
            </a:r>
            <a:r>
              <a:rPr lang="en-US" sz="3200" spc="-5" smtClean="0">
                <a:solidFill>
                  <a:srgbClr val="00006E"/>
                </a:solidFill>
              </a:rPr>
              <a:t>Q</a:t>
            </a:r>
            <a:r>
              <a:rPr lang="vi-VN" sz="3200" spc="-15" smtClean="0">
                <a:solidFill>
                  <a:srgbClr val="00006E"/>
                </a:solidFill>
              </a:rPr>
              <a:t>u</a:t>
            </a:r>
            <a:r>
              <a:rPr lang="vi-VN" sz="3200" smtClean="0">
                <a:solidFill>
                  <a:srgbClr val="00006E"/>
                </a:solidFill>
              </a:rPr>
              <a:t>an</a:t>
            </a:r>
            <a:r>
              <a:rPr lang="en-US" sz="3200">
                <a:solidFill>
                  <a:srgbClr val="00006E"/>
                </a:solidFill>
              </a:rPr>
              <a:t> </a:t>
            </a:r>
            <a:r>
              <a:rPr lang="vi-VN" sz="3200" smtClean="0">
                <a:solidFill>
                  <a:srgbClr val="00006E"/>
                </a:solidFill>
              </a:rPr>
              <a:t>điểm </a:t>
            </a:r>
            <a:r>
              <a:rPr sz="3200" smtClean="0">
                <a:solidFill>
                  <a:srgbClr val="00006E"/>
                </a:solidFill>
                <a:latin typeface="Times New Roman"/>
                <a:cs typeface="Times New Roman"/>
              </a:rPr>
              <a:t>xây</a:t>
            </a:r>
            <a:r>
              <a:rPr lang="en-US" sz="3200" smtClean="0">
                <a:solidFill>
                  <a:srgbClr val="00006E"/>
                </a:solidFill>
                <a:latin typeface="Times New Roman"/>
                <a:cs typeface="Times New Roman"/>
              </a:rPr>
              <a:t> </a:t>
            </a:r>
            <a:r>
              <a:rPr sz="3200" smtClean="0">
                <a:solidFill>
                  <a:srgbClr val="00006E"/>
                </a:solidFill>
                <a:latin typeface="Times New Roman"/>
                <a:cs typeface="Times New Roman"/>
              </a:rPr>
              <a:t>dựng</a:t>
            </a:r>
            <a:r>
              <a:rPr lang="en-US" sz="3200">
                <a:solidFill>
                  <a:srgbClr val="00006E"/>
                </a:solidFill>
                <a:latin typeface="Times New Roman"/>
                <a:cs typeface="Times New Roman"/>
              </a:rPr>
              <a:t> </a:t>
            </a:r>
            <a:r>
              <a:rPr sz="3200" smtClean="0">
                <a:solidFill>
                  <a:srgbClr val="00006E"/>
                </a:solidFill>
                <a:latin typeface="Times New Roman"/>
                <a:cs typeface="Times New Roman"/>
              </a:rPr>
              <a:t>CT</a:t>
            </a:r>
            <a:r>
              <a:rPr lang="en-US" sz="3200" smtClean="0">
                <a:solidFill>
                  <a:srgbClr val="00006E"/>
                </a:solidFill>
                <a:latin typeface="Times New Roman"/>
                <a:cs typeface="Times New Roman"/>
              </a:rPr>
              <a:t> GDPT </a:t>
            </a:r>
            <a:r>
              <a:rPr sz="3200" smtClean="0">
                <a:solidFill>
                  <a:srgbClr val="00006E"/>
                </a:solidFill>
                <a:latin typeface="Times New Roman"/>
                <a:cs typeface="Times New Roman"/>
              </a:rPr>
              <a:t>môn</a:t>
            </a:r>
            <a:r>
              <a:rPr lang="en-US" sz="3200" smtClean="0">
                <a:solidFill>
                  <a:srgbClr val="00006E"/>
                </a:solidFill>
                <a:latin typeface="Times New Roman"/>
                <a:cs typeface="Times New Roman"/>
              </a:rPr>
              <a:t> </a:t>
            </a:r>
            <a:r>
              <a:rPr lang="en-US" sz="3200" spc="-240" smtClean="0">
                <a:solidFill>
                  <a:srgbClr val="00006E"/>
                </a:solidFill>
                <a:latin typeface="Times New Roman"/>
                <a:cs typeface="Times New Roman"/>
              </a:rPr>
              <a:t>T</a:t>
            </a:r>
            <a:r>
              <a:rPr lang="en-US" sz="3200" smtClean="0">
                <a:solidFill>
                  <a:srgbClr val="00006E"/>
                </a:solidFill>
                <a:latin typeface="Times New Roman"/>
                <a:cs typeface="Times New Roman"/>
              </a:rPr>
              <a:t>oán</a:t>
            </a:r>
            <a:r>
              <a:rPr lang="en-US" sz="3200">
                <a:solidFill>
                  <a:srgbClr val="00006E"/>
                </a:solidFill>
                <a:latin typeface="Times New Roman"/>
                <a:cs typeface="Times New Roman"/>
              </a:rPr>
              <a:t> </a:t>
            </a:r>
            <a:r>
              <a:rPr sz="3200" spc="5" smtClean="0">
                <a:solidFill>
                  <a:srgbClr val="00006E"/>
                </a:solidFill>
                <a:latin typeface="Times New Roman"/>
                <a:cs typeface="Times New Roman"/>
              </a:rPr>
              <a:t>2018</a:t>
            </a:r>
            <a:r>
              <a:rPr sz="3200" spc="5" dirty="0">
                <a:solidFill>
                  <a:srgbClr val="00006E"/>
                </a:solidFill>
                <a:latin typeface="Times New Roman"/>
                <a:cs typeface="Times New Roman"/>
              </a:rPr>
              <a:t>.</a:t>
            </a:r>
            <a:endParaRPr sz="3200">
              <a:latin typeface="Times New Roman"/>
              <a:cs typeface="Times New Roman"/>
            </a:endParaRPr>
          </a:p>
          <a:p>
            <a:pPr marL="12700" marR="26034">
              <a:lnSpc>
                <a:spcPts val="5760"/>
              </a:lnSpc>
              <a:spcBef>
                <a:spcPts val="509"/>
              </a:spcBef>
            </a:pPr>
            <a:r>
              <a:rPr sz="3200" dirty="0">
                <a:solidFill>
                  <a:srgbClr val="00006E"/>
                </a:solidFill>
                <a:latin typeface="Times New Roman"/>
                <a:cs typeface="Times New Roman"/>
              </a:rPr>
              <a:t>- Mục tiêu của CT môn</a:t>
            </a:r>
            <a:r>
              <a:rPr sz="3200" spc="-215" dirty="0">
                <a:solidFill>
                  <a:srgbClr val="00006E"/>
                </a:solidFill>
                <a:latin typeface="Times New Roman"/>
                <a:cs typeface="Times New Roman"/>
              </a:rPr>
              <a:t> </a:t>
            </a:r>
            <a:r>
              <a:rPr sz="3200" spc="-45" dirty="0">
                <a:solidFill>
                  <a:srgbClr val="00006E"/>
                </a:solidFill>
                <a:latin typeface="Times New Roman"/>
                <a:cs typeface="Times New Roman"/>
              </a:rPr>
              <a:t>Toán. </a:t>
            </a:r>
            <a:r>
              <a:rPr sz="3200" spc="-4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FF0000"/>
                </a:solidFill>
                <a:latin typeface="Times New Roman"/>
                <a:cs typeface="Times New Roman"/>
              </a:rPr>
              <a:t>Thời gian: </a:t>
            </a:r>
            <a:r>
              <a:rPr sz="3200" dirty="0">
                <a:solidFill>
                  <a:srgbClr val="00006E"/>
                </a:solidFill>
                <a:latin typeface="Times New Roman"/>
                <a:cs typeface="Times New Roman"/>
              </a:rPr>
              <a:t>15</a:t>
            </a:r>
            <a:r>
              <a:rPr sz="3200" spc="-75" dirty="0">
                <a:solidFill>
                  <a:srgbClr val="00006E"/>
                </a:solidFill>
                <a:latin typeface="Times New Roman"/>
                <a:cs typeface="Times New Roman"/>
              </a:rPr>
              <a:t> </a:t>
            </a:r>
            <a:r>
              <a:rPr sz="3200" spc="5" dirty="0">
                <a:solidFill>
                  <a:srgbClr val="00006E"/>
                </a:solidFill>
                <a:latin typeface="Times New Roman"/>
                <a:cs typeface="Times New Roman"/>
              </a:rPr>
              <a:t>phút</a:t>
            </a:r>
            <a:endParaRPr sz="3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410"/>
              </a:spcBef>
            </a:pPr>
            <a:r>
              <a:rPr sz="3200" dirty="0">
                <a:solidFill>
                  <a:srgbClr val="FF0000"/>
                </a:solidFill>
                <a:latin typeface="Times New Roman"/>
                <a:cs typeface="Times New Roman"/>
              </a:rPr>
              <a:t>Hình thức: </a:t>
            </a:r>
            <a:r>
              <a:rPr sz="3200" dirty="0">
                <a:solidFill>
                  <a:srgbClr val="00006E"/>
                </a:solidFill>
                <a:latin typeface="Times New Roman"/>
                <a:cs typeface="Times New Roman"/>
              </a:rPr>
              <a:t>Thảo luận</a:t>
            </a:r>
            <a:r>
              <a:rPr sz="3200" spc="-140" dirty="0">
                <a:solidFill>
                  <a:srgbClr val="00006E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00006E"/>
                </a:solidFill>
                <a:latin typeface="Times New Roman"/>
                <a:cs typeface="Times New Roman"/>
              </a:rPr>
              <a:t>nhóm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7306056" y="2046732"/>
            <a:ext cx="4041648" cy="302361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214627" y="97548"/>
            <a:ext cx="9977628" cy="116889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427988" y="118884"/>
            <a:ext cx="9662160" cy="126033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258824" y="115823"/>
            <a:ext cx="9893935" cy="1085215"/>
          </a:xfrm>
          <a:custGeom>
            <a:avLst/>
            <a:gdLst/>
            <a:ahLst/>
            <a:cxnLst/>
            <a:rect l="l" t="t" r="r" b="b"/>
            <a:pathLst>
              <a:path w="9893935" h="1085215">
                <a:moveTo>
                  <a:pt x="0" y="1085088"/>
                </a:moveTo>
                <a:lnTo>
                  <a:pt x="9893808" y="1085088"/>
                </a:lnTo>
                <a:lnTo>
                  <a:pt x="9893808" y="0"/>
                </a:lnTo>
                <a:lnTo>
                  <a:pt x="0" y="0"/>
                </a:lnTo>
                <a:lnTo>
                  <a:pt x="0" y="1085088"/>
                </a:lnTo>
                <a:close/>
              </a:path>
            </a:pathLst>
          </a:custGeom>
          <a:solidFill>
            <a:srgbClr val="073A2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258824" y="115823"/>
            <a:ext cx="9893935" cy="1085215"/>
          </a:xfrm>
          <a:custGeom>
            <a:avLst/>
            <a:gdLst/>
            <a:ahLst/>
            <a:cxnLst/>
            <a:rect l="l" t="t" r="r" b="b"/>
            <a:pathLst>
              <a:path w="9893935" h="1085215">
                <a:moveTo>
                  <a:pt x="0" y="1085088"/>
                </a:moveTo>
                <a:lnTo>
                  <a:pt x="9893808" y="1085088"/>
                </a:lnTo>
                <a:lnTo>
                  <a:pt x="9893808" y="0"/>
                </a:lnTo>
                <a:lnTo>
                  <a:pt x="0" y="0"/>
                </a:lnTo>
                <a:lnTo>
                  <a:pt x="0" y="1085088"/>
                </a:lnTo>
                <a:close/>
              </a:path>
            </a:pathLst>
          </a:custGeom>
          <a:ln w="9143">
            <a:solidFill>
              <a:srgbClr val="FFFB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638680" y="133096"/>
            <a:ext cx="9130030" cy="9893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52065" marR="5080" indent="-2539365">
              <a:lnSpc>
                <a:spcPct val="1193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FFFF00"/>
                </a:solidFill>
                <a:latin typeface="Arial"/>
                <a:cs typeface="Arial"/>
              </a:rPr>
              <a:t>HOẠT ĐỘNG 1</a:t>
            </a:r>
            <a:r>
              <a:rPr sz="2650" b="1" spc="-5" dirty="0">
                <a:solidFill>
                  <a:srgbClr val="FFFFFF"/>
                </a:solidFill>
                <a:latin typeface="Arial"/>
                <a:cs typeface="Arial"/>
              </a:rPr>
              <a:t>. </a:t>
            </a:r>
            <a:r>
              <a:rPr sz="2650" b="1" spc="-10" dirty="0">
                <a:solidFill>
                  <a:srgbClr val="FFFFFF"/>
                </a:solidFill>
                <a:latin typeface="Arial"/>
                <a:cs typeface="Arial"/>
              </a:rPr>
              <a:t>TÌM HIỂU QUAN ĐIỂM XÂY </a:t>
            </a:r>
            <a:r>
              <a:rPr sz="2650" b="1" spc="-15" dirty="0">
                <a:solidFill>
                  <a:srgbClr val="FFFFFF"/>
                </a:solidFill>
                <a:latin typeface="Arial"/>
                <a:cs typeface="Arial"/>
              </a:rPr>
              <a:t>DỰNG </a:t>
            </a:r>
            <a:r>
              <a:rPr sz="2650" b="1" spc="-10" dirty="0">
                <a:solidFill>
                  <a:srgbClr val="FFFFFF"/>
                </a:solidFill>
                <a:latin typeface="Arial"/>
                <a:cs typeface="Arial"/>
              </a:rPr>
              <a:t>VÀ MỤC  TIÊU </a:t>
            </a:r>
            <a:r>
              <a:rPr sz="2650" b="1" spc="-15" dirty="0">
                <a:solidFill>
                  <a:srgbClr val="FFFFFF"/>
                </a:solidFill>
                <a:latin typeface="Arial"/>
                <a:cs typeface="Arial"/>
              </a:rPr>
              <a:t>CỦA </a:t>
            </a:r>
            <a:r>
              <a:rPr sz="2650" b="1" spc="-10" dirty="0">
                <a:solidFill>
                  <a:srgbClr val="FFFFFF"/>
                </a:solidFill>
                <a:latin typeface="Arial"/>
                <a:cs typeface="Arial"/>
              </a:rPr>
              <a:t>CT MÔN</a:t>
            </a:r>
            <a:r>
              <a:rPr sz="2650" b="1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650" b="1" spc="-25" dirty="0">
                <a:solidFill>
                  <a:srgbClr val="FFFFFF"/>
                </a:solidFill>
                <a:latin typeface="Arial"/>
                <a:cs typeface="Arial"/>
              </a:rPr>
              <a:t>TOÁN</a:t>
            </a:r>
            <a:endParaRPr sz="265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374647" y="640080"/>
            <a:ext cx="9663684" cy="59039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680970" y="6244377"/>
            <a:ext cx="464820" cy="144145"/>
          </a:xfrm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"/>
              </a:spcBef>
            </a:pPr>
            <a:r>
              <a:rPr sz="900" spc="-150" dirty="0">
                <a:solidFill>
                  <a:srgbClr val="888888"/>
                </a:solidFill>
                <a:latin typeface="Verdana"/>
                <a:cs typeface="Verdana"/>
              </a:rPr>
              <a:t>LTT</a:t>
            </a:r>
            <a:r>
              <a:rPr sz="900" spc="-130" dirty="0">
                <a:solidFill>
                  <a:srgbClr val="888888"/>
                </a:solidFill>
                <a:latin typeface="Verdana"/>
                <a:cs typeface="Verdana"/>
              </a:rPr>
              <a:t> </a:t>
            </a:r>
            <a:r>
              <a:rPr sz="900" spc="-60" dirty="0">
                <a:solidFill>
                  <a:srgbClr val="888888"/>
                </a:solidFill>
                <a:latin typeface="Verdana"/>
                <a:cs typeface="Verdana"/>
              </a:rPr>
              <a:t>H</a:t>
            </a:r>
            <a:r>
              <a:rPr sz="900" spc="-60" dirty="0">
                <a:solidFill>
                  <a:srgbClr val="888888"/>
                </a:solidFill>
                <a:latin typeface="Arial"/>
                <a:cs typeface="Arial"/>
              </a:rPr>
              <a:t>ươ</a:t>
            </a:r>
            <a:r>
              <a:rPr sz="900" spc="-60" dirty="0">
                <a:solidFill>
                  <a:srgbClr val="888888"/>
                </a:solidFill>
                <a:latin typeface="Verdana"/>
                <a:cs typeface="Verdana"/>
              </a:rPr>
              <a:t>n</a:t>
            </a:r>
            <a:endParaRPr sz="900">
              <a:latin typeface="Verdana"/>
              <a:cs typeface="Verdan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145637" y="6244377"/>
            <a:ext cx="537210" cy="140335"/>
          </a:xfrm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"/>
              </a:spcBef>
            </a:pPr>
            <a:r>
              <a:rPr sz="900" spc="-25" dirty="0">
                <a:solidFill>
                  <a:srgbClr val="888888"/>
                </a:solidFill>
                <a:latin typeface="Verdana"/>
                <a:cs typeface="Verdana"/>
              </a:rPr>
              <a:t>g, </a:t>
            </a:r>
            <a:r>
              <a:rPr sz="900" spc="-100" dirty="0">
                <a:solidFill>
                  <a:srgbClr val="888888"/>
                </a:solidFill>
                <a:latin typeface="Verdana"/>
                <a:cs typeface="Verdana"/>
              </a:rPr>
              <a:t>TN</a:t>
            </a:r>
            <a:r>
              <a:rPr sz="900" spc="-170" dirty="0">
                <a:solidFill>
                  <a:srgbClr val="888888"/>
                </a:solidFill>
                <a:latin typeface="Verdana"/>
                <a:cs typeface="Verdana"/>
              </a:rPr>
              <a:t> </a:t>
            </a:r>
            <a:r>
              <a:rPr sz="900" spc="-25" dirty="0">
                <a:solidFill>
                  <a:srgbClr val="888888"/>
                </a:solidFill>
                <a:latin typeface="Verdana"/>
                <a:cs typeface="Verdana"/>
              </a:rPr>
              <a:t>Bích</a:t>
            </a:r>
            <a:endParaRPr sz="900">
              <a:latin typeface="Verdana"/>
              <a:cs typeface="Verdan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385316" y="0"/>
            <a:ext cx="10236708" cy="9022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608832" y="0"/>
            <a:ext cx="5865875" cy="10271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429511" y="12191"/>
            <a:ext cx="10153015" cy="824865"/>
          </a:xfrm>
          <a:prstGeom prst="rect">
            <a:avLst/>
          </a:prstGeom>
          <a:solidFill>
            <a:srgbClr val="00006E"/>
          </a:solidFill>
          <a:ln w="9144">
            <a:solidFill>
              <a:srgbClr val="FFFB00"/>
            </a:solidFill>
          </a:ln>
        </p:spPr>
        <p:txBody>
          <a:bodyPr vert="horz" wrap="square" lIns="0" tIns="57785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455"/>
              </a:spcBef>
            </a:pPr>
            <a:r>
              <a:rPr sz="2150" b="1" spc="5" dirty="0">
                <a:solidFill>
                  <a:srgbClr val="FFFFFF"/>
                </a:solidFill>
                <a:latin typeface="Arial"/>
                <a:cs typeface="Arial"/>
              </a:rPr>
              <a:t>SO SÁNH DẠY HỌC TIẾP CẬN </a:t>
            </a:r>
            <a:r>
              <a:rPr sz="2150" b="1" dirty="0">
                <a:solidFill>
                  <a:srgbClr val="FFFFFF"/>
                </a:solidFill>
                <a:latin typeface="Arial"/>
                <a:cs typeface="Arial"/>
              </a:rPr>
              <a:t>NỘI</a:t>
            </a:r>
            <a:r>
              <a:rPr sz="2150" b="1" spc="-1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50" b="1" dirty="0">
                <a:solidFill>
                  <a:srgbClr val="FFFFFF"/>
                </a:solidFill>
                <a:latin typeface="Arial"/>
                <a:cs typeface="Arial"/>
              </a:rPr>
              <a:t>DUNG</a:t>
            </a:r>
            <a:endParaRPr sz="2150">
              <a:latin typeface="Arial"/>
              <a:cs typeface="Arial"/>
            </a:endParaRPr>
          </a:p>
          <a:p>
            <a:pPr marL="1270" algn="ctr">
              <a:lnSpc>
                <a:spcPct val="100000"/>
              </a:lnSpc>
              <a:spcBef>
                <a:spcPts val="540"/>
              </a:spcBef>
              <a:tabLst>
                <a:tab pos="534670" algn="l"/>
              </a:tabLst>
            </a:pPr>
            <a:r>
              <a:rPr sz="2150" b="1" spc="5" dirty="0">
                <a:solidFill>
                  <a:srgbClr val="FFFFFF"/>
                </a:solidFill>
                <a:latin typeface="Arial"/>
                <a:cs typeface="Arial"/>
              </a:rPr>
              <a:t>VÀ	</a:t>
            </a:r>
            <a:r>
              <a:rPr sz="2150" b="1" dirty="0">
                <a:solidFill>
                  <a:srgbClr val="FFFFFF"/>
                </a:solidFill>
                <a:latin typeface="Arial"/>
                <a:cs typeface="Arial"/>
              </a:rPr>
              <a:t>DẠY HỌC </a:t>
            </a:r>
            <a:r>
              <a:rPr sz="2150" b="1" spc="5" dirty="0">
                <a:solidFill>
                  <a:srgbClr val="FFFFFF"/>
                </a:solidFill>
                <a:latin typeface="Arial"/>
                <a:cs typeface="Arial"/>
              </a:rPr>
              <a:t>TIẾP </a:t>
            </a:r>
            <a:r>
              <a:rPr sz="2150" b="1" dirty="0">
                <a:solidFill>
                  <a:srgbClr val="FFFFFF"/>
                </a:solidFill>
                <a:latin typeface="Arial"/>
                <a:cs typeface="Arial"/>
              </a:rPr>
              <a:t>CẬN NĂNG</a:t>
            </a:r>
            <a:r>
              <a:rPr sz="2150" b="1" spc="-7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50" b="1" spc="5" dirty="0">
                <a:solidFill>
                  <a:srgbClr val="FFFFFF"/>
                </a:solidFill>
                <a:latin typeface="Arial"/>
                <a:cs typeface="Arial"/>
              </a:rPr>
              <a:t>LỰC</a:t>
            </a:r>
            <a:endParaRPr sz="215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94359" y="829055"/>
            <a:ext cx="848106" cy="86639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905078" y="1003172"/>
          <a:ext cx="10670540" cy="57823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46630"/>
                <a:gridCol w="3801745"/>
                <a:gridCol w="4622165"/>
              </a:tblGrid>
              <a:tr h="444500">
                <a:tc>
                  <a:txBody>
                    <a:bodyPr/>
                    <a:lstStyle/>
                    <a:p>
                      <a:pPr marL="133350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2200" b="1" spc="-5" dirty="0">
                          <a:solidFill>
                            <a:srgbClr val="800000"/>
                          </a:solidFill>
                          <a:latin typeface="Arial"/>
                          <a:cs typeface="Arial"/>
                        </a:rPr>
                        <a:t>Yếu tố so sánh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46990" marB="0">
                    <a:lnL w="12700">
                      <a:solidFill>
                        <a:srgbClr val="92AA4B"/>
                      </a:solidFill>
                      <a:prstDash val="solid"/>
                    </a:lnL>
                    <a:lnR w="12700">
                      <a:solidFill>
                        <a:srgbClr val="92AA4B"/>
                      </a:solidFill>
                      <a:prstDash val="solid"/>
                    </a:lnR>
                    <a:lnT w="12700">
                      <a:solidFill>
                        <a:srgbClr val="92AA4B"/>
                      </a:solidFill>
                      <a:prstDash val="solid"/>
                    </a:lnT>
                    <a:lnB w="12700">
                      <a:solidFill>
                        <a:srgbClr val="92AA4B"/>
                      </a:solidFill>
                      <a:prstDash val="solid"/>
                    </a:lnB>
                    <a:solidFill>
                      <a:srgbClr val="EDF0E9"/>
                    </a:solidFill>
                  </a:tcPr>
                </a:tc>
                <a:tc>
                  <a:txBody>
                    <a:bodyPr/>
                    <a:lstStyle/>
                    <a:p>
                      <a:pPr marL="711200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2200" b="1" spc="-15" dirty="0">
                          <a:solidFill>
                            <a:srgbClr val="800000"/>
                          </a:solidFill>
                          <a:latin typeface="Arial"/>
                          <a:cs typeface="Arial"/>
                        </a:rPr>
                        <a:t>Tiếp </a:t>
                      </a:r>
                      <a:r>
                        <a:rPr sz="2200" b="1" spc="-5" dirty="0">
                          <a:solidFill>
                            <a:srgbClr val="800000"/>
                          </a:solidFill>
                          <a:latin typeface="Arial"/>
                          <a:cs typeface="Arial"/>
                        </a:rPr>
                        <a:t>cận nội</a:t>
                      </a:r>
                      <a:r>
                        <a:rPr sz="2200" b="1" spc="45" dirty="0">
                          <a:solidFill>
                            <a:srgbClr val="8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200" b="1" spc="-5" dirty="0">
                          <a:solidFill>
                            <a:srgbClr val="800000"/>
                          </a:solidFill>
                          <a:latin typeface="Arial"/>
                          <a:cs typeface="Arial"/>
                        </a:rPr>
                        <a:t>dung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46990" marB="0">
                    <a:lnL w="12700">
                      <a:solidFill>
                        <a:srgbClr val="92AA4B"/>
                      </a:solidFill>
                      <a:prstDash val="solid"/>
                    </a:lnL>
                    <a:lnR w="12700">
                      <a:solidFill>
                        <a:srgbClr val="92AA4B"/>
                      </a:solidFill>
                      <a:prstDash val="solid"/>
                    </a:lnR>
                    <a:lnT w="12700">
                      <a:solidFill>
                        <a:srgbClr val="92AA4B"/>
                      </a:solidFill>
                      <a:prstDash val="solid"/>
                    </a:lnT>
                    <a:lnB w="12700">
                      <a:solidFill>
                        <a:srgbClr val="92AA4B"/>
                      </a:solidFill>
                      <a:prstDash val="solid"/>
                    </a:lnB>
                    <a:solidFill>
                      <a:srgbClr val="EDF0E9"/>
                    </a:solidFill>
                  </a:tcPr>
                </a:tc>
                <a:tc>
                  <a:txBody>
                    <a:bodyPr/>
                    <a:lstStyle/>
                    <a:p>
                      <a:pPr marL="1122045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2200" b="1" spc="-15" dirty="0">
                          <a:solidFill>
                            <a:srgbClr val="800000"/>
                          </a:solidFill>
                          <a:latin typeface="Arial"/>
                          <a:cs typeface="Arial"/>
                        </a:rPr>
                        <a:t>Tiếp </a:t>
                      </a:r>
                      <a:r>
                        <a:rPr sz="2200" b="1" spc="-5" dirty="0">
                          <a:solidFill>
                            <a:srgbClr val="800000"/>
                          </a:solidFill>
                          <a:latin typeface="Arial"/>
                          <a:cs typeface="Arial"/>
                        </a:rPr>
                        <a:t>cận năng</a:t>
                      </a:r>
                      <a:r>
                        <a:rPr sz="2200" b="1" spc="55" dirty="0">
                          <a:solidFill>
                            <a:srgbClr val="8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200" b="1" spc="-5" dirty="0">
                          <a:solidFill>
                            <a:srgbClr val="800000"/>
                          </a:solidFill>
                          <a:latin typeface="Arial"/>
                          <a:cs typeface="Arial"/>
                        </a:rPr>
                        <a:t>lực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46990" marB="0">
                    <a:lnL w="12700">
                      <a:solidFill>
                        <a:srgbClr val="92AA4B"/>
                      </a:solidFill>
                      <a:prstDash val="solid"/>
                    </a:lnL>
                    <a:lnR w="12700">
                      <a:solidFill>
                        <a:srgbClr val="92AA4B"/>
                      </a:solidFill>
                      <a:prstDash val="solid"/>
                    </a:lnR>
                    <a:lnT w="12700">
                      <a:solidFill>
                        <a:srgbClr val="92AA4B"/>
                      </a:solidFill>
                      <a:prstDash val="solid"/>
                    </a:lnT>
                    <a:lnB w="12700">
                      <a:solidFill>
                        <a:srgbClr val="92AA4B"/>
                      </a:solidFill>
                      <a:prstDash val="solid"/>
                    </a:lnB>
                    <a:solidFill>
                      <a:srgbClr val="EDF0E9"/>
                    </a:solidFill>
                  </a:tcPr>
                </a:tc>
              </a:tr>
              <a:tr h="779780">
                <a:tc>
                  <a:txBody>
                    <a:bodyPr/>
                    <a:lstStyle/>
                    <a:p>
                      <a:pPr marL="116205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Mục</a:t>
                      </a:r>
                      <a:r>
                        <a:rPr sz="2200" spc="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tiêu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46990" marB="0">
                    <a:lnL w="12700">
                      <a:solidFill>
                        <a:srgbClr val="92AA4B"/>
                      </a:solidFill>
                      <a:prstDash val="solid"/>
                    </a:lnL>
                    <a:lnR w="12700">
                      <a:solidFill>
                        <a:srgbClr val="92AA4B"/>
                      </a:solidFill>
                      <a:prstDash val="solid"/>
                    </a:lnR>
                    <a:lnT w="12700">
                      <a:solidFill>
                        <a:srgbClr val="92AA4B"/>
                      </a:solidFill>
                      <a:prstDash val="solid"/>
                    </a:lnT>
                    <a:lnB w="12700">
                      <a:solidFill>
                        <a:srgbClr val="92AA4B"/>
                      </a:solidFill>
                      <a:prstDash val="solid"/>
                    </a:lnB>
                    <a:solidFill>
                      <a:srgbClr val="DCE1D0"/>
                    </a:solidFill>
                  </a:tcPr>
                </a:tc>
                <a:tc>
                  <a:txBody>
                    <a:bodyPr/>
                    <a:lstStyle/>
                    <a:p>
                      <a:pPr marL="459105" indent="-342900">
                        <a:lnSpc>
                          <a:spcPct val="100000"/>
                        </a:lnSpc>
                        <a:spcBef>
                          <a:spcPts val="370"/>
                        </a:spcBef>
                        <a:buChar char="-"/>
                        <a:tabLst>
                          <a:tab pos="459105" algn="l"/>
                          <a:tab pos="459740" algn="l"/>
                        </a:tabLst>
                      </a:pPr>
                      <a:r>
                        <a:rPr sz="2200" spc="-10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Dạy </a:t>
                      </a: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cái</a:t>
                      </a:r>
                      <a:r>
                        <a:rPr sz="2200" spc="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gì?</a:t>
                      </a:r>
                      <a:endParaRPr sz="2200">
                        <a:latin typeface="Arial"/>
                        <a:cs typeface="Arial"/>
                      </a:endParaRPr>
                    </a:p>
                    <a:p>
                      <a:pPr marL="459105" indent="-342900">
                        <a:lnSpc>
                          <a:spcPct val="100000"/>
                        </a:lnSpc>
                        <a:buChar char="-"/>
                        <a:tabLst>
                          <a:tab pos="459105" algn="l"/>
                          <a:tab pos="459740" algn="l"/>
                        </a:tabLst>
                      </a:pPr>
                      <a:r>
                        <a:rPr sz="2200" spc="-20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Trang </a:t>
                      </a: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bị tri</a:t>
                      </a:r>
                      <a:r>
                        <a:rPr sz="2200" spc="3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thức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46990" marB="0">
                    <a:lnL w="12700">
                      <a:solidFill>
                        <a:srgbClr val="92AA4B"/>
                      </a:solidFill>
                      <a:prstDash val="solid"/>
                    </a:lnL>
                    <a:lnR w="12700">
                      <a:solidFill>
                        <a:srgbClr val="92AA4B"/>
                      </a:solidFill>
                      <a:prstDash val="solid"/>
                    </a:lnR>
                    <a:lnT w="12700">
                      <a:solidFill>
                        <a:srgbClr val="92AA4B"/>
                      </a:solidFill>
                      <a:prstDash val="solid"/>
                    </a:lnT>
                    <a:lnB w="12700">
                      <a:solidFill>
                        <a:srgbClr val="92AA4B"/>
                      </a:solidFill>
                      <a:prstDash val="solid"/>
                    </a:lnB>
                    <a:solidFill>
                      <a:srgbClr val="DCE1D0"/>
                    </a:solidFill>
                  </a:tcPr>
                </a:tc>
                <a:tc>
                  <a:txBody>
                    <a:bodyPr/>
                    <a:lstStyle/>
                    <a:p>
                      <a:pPr marL="459740" indent="-342900">
                        <a:lnSpc>
                          <a:spcPct val="100000"/>
                        </a:lnSpc>
                        <a:spcBef>
                          <a:spcPts val="370"/>
                        </a:spcBef>
                        <a:buChar char="-"/>
                        <a:tabLst>
                          <a:tab pos="459740" algn="l"/>
                          <a:tab pos="460375" algn="l"/>
                        </a:tabLst>
                      </a:pPr>
                      <a:r>
                        <a:rPr sz="2200" spc="-10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Dạy </a:t>
                      </a: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để làm</a:t>
                      </a:r>
                      <a:r>
                        <a:rPr sz="2200" spc="2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gì?</a:t>
                      </a:r>
                      <a:endParaRPr sz="2200">
                        <a:latin typeface="Arial"/>
                        <a:cs typeface="Arial"/>
                      </a:endParaRPr>
                    </a:p>
                    <a:p>
                      <a:pPr marL="459740" indent="-342900">
                        <a:lnSpc>
                          <a:spcPct val="100000"/>
                        </a:lnSpc>
                        <a:buChar char="-"/>
                        <a:tabLst>
                          <a:tab pos="459740" algn="l"/>
                          <a:tab pos="460375" algn="l"/>
                        </a:tabLst>
                      </a:pP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Phát triển PC &amp;</a:t>
                      </a:r>
                      <a:r>
                        <a:rPr sz="2200" spc="20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NL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46990" marB="0">
                    <a:lnL w="12700">
                      <a:solidFill>
                        <a:srgbClr val="92AA4B"/>
                      </a:solidFill>
                      <a:prstDash val="solid"/>
                    </a:lnL>
                    <a:lnR w="12700">
                      <a:solidFill>
                        <a:srgbClr val="92AA4B"/>
                      </a:solidFill>
                      <a:prstDash val="solid"/>
                    </a:lnR>
                    <a:lnT w="12700">
                      <a:solidFill>
                        <a:srgbClr val="92AA4B"/>
                      </a:solidFill>
                      <a:prstDash val="solid"/>
                    </a:lnT>
                    <a:lnB w="12700">
                      <a:solidFill>
                        <a:srgbClr val="92AA4B"/>
                      </a:solidFill>
                      <a:prstDash val="solid"/>
                    </a:lnB>
                    <a:solidFill>
                      <a:srgbClr val="DCE1D0"/>
                    </a:solidFill>
                  </a:tcPr>
                </a:tc>
              </a:tr>
              <a:tr h="786765">
                <a:tc>
                  <a:txBody>
                    <a:bodyPr/>
                    <a:lstStyle/>
                    <a:p>
                      <a:pPr marL="116205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2200" spc="-10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Nội</a:t>
                      </a: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 dung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46990" marB="0">
                    <a:lnL w="12700">
                      <a:solidFill>
                        <a:srgbClr val="92AA4B"/>
                      </a:solidFill>
                      <a:prstDash val="solid"/>
                    </a:lnL>
                    <a:lnR w="12700">
                      <a:solidFill>
                        <a:srgbClr val="92AA4B"/>
                      </a:solidFill>
                      <a:prstDash val="solid"/>
                    </a:lnR>
                    <a:lnT w="12700">
                      <a:solidFill>
                        <a:srgbClr val="92AA4B"/>
                      </a:solidFill>
                      <a:prstDash val="solid"/>
                    </a:lnT>
                    <a:lnB w="12700">
                      <a:solidFill>
                        <a:srgbClr val="92AA4B"/>
                      </a:solidFill>
                      <a:prstDash val="solid"/>
                    </a:lnB>
                    <a:solidFill>
                      <a:srgbClr val="EDF0E9"/>
                    </a:solidFill>
                  </a:tcPr>
                </a:tc>
                <a:tc>
                  <a:txBody>
                    <a:bodyPr/>
                    <a:lstStyle/>
                    <a:p>
                      <a:pPr marL="459105" indent="-342900">
                        <a:lnSpc>
                          <a:spcPct val="100000"/>
                        </a:lnSpc>
                        <a:spcBef>
                          <a:spcPts val="370"/>
                        </a:spcBef>
                        <a:buChar char="-"/>
                        <a:tabLst>
                          <a:tab pos="459105" algn="l"/>
                          <a:tab pos="459740" algn="l"/>
                        </a:tabLst>
                      </a:pP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Đóng,</a:t>
                      </a:r>
                      <a:r>
                        <a:rPr sz="2200" spc="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kín</a:t>
                      </a:r>
                      <a:endParaRPr sz="2200">
                        <a:latin typeface="Arial"/>
                        <a:cs typeface="Arial"/>
                      </a:endParaRPr>
                    </a:p>
                    <a:p>
                      <a:pPr marL="459105" indent="-342900">
                        <a:lnSpc>
                          <a:spcPct val="100000"/>
                        </a:lnSpc>
                        <a:buChar char="-"/>
                        <a:tabLst>
                          <a:tab pos="459105" algn="l"/>
                          <a:tab pos="459740" algn="l"/>
                        </a:tabLst>
                      </a:pPr>
                      <a:r>
                        <a:rPr sz="2200" spc="-30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Tri</a:t>
                      </a:r>
                      <a:r>
                        <a:rPr sz="2200" spc="10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thức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46990" marB="0">
                    <a:lnL w="12700">
                      <a:solidFill>
                        <a:srgbClr val="92AA4B"/>
                      </a:solidFill>
                      <a:prstDash val="solid"/>
                    </a:lnL>
                    <a:lnR w="12700">
                      <a:solidFill>
                        <a:srgbClr val="92AA4B"/>
                      </a:solidFill>
                      <a:prstDash val="solid"/>
                    </a:lnR>
                    <a:lnT w="12700">
                      <a:solidFill>
                        <a:srgbClr val="92AA4B"/>
                      </a:solidFill>
                      <a:prstDash val="solid"/>
                    </a:lnT>
                    <a:lnB w="12700">
                      <a:solidFill>
                        <a:srgbClr val="92AA4B"/>
                      </a:solidFill>
                      <a:prstDash val="solid"/>
                    </a:lnB>
                    <a:solidFill>
                      <a:srgbClr val="EDF0E9"/>
                    </a:solidFill>
                  </a:tcPr>
                </a:tc>
                <a:tc>
                  <a:txBody>
                    <a:bodyPr/>
                    <a:lstStyle/>
                    <a:p>
                      <a:pPr marL="459740" indent="-342900">
                        <a:lnSpc>
                          <a:spcPct val="100000"/>
                        </a:lnSpc>
                        <a:spcBef>
                          <a:spcPts val="370"/>
                        </a:spcBef>
                        <a:buChar char="-"/>
                        <a:tabLst>
                          <a:tab pos="459740" algn="l"/>
                          <a:tab pos="460375" algn="l"/>
                        </a:tabLst>
                      </a:pPr>
                      <a:r>
                        <a:rPr sz="2200" spc="-10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Mở, </a:t>
                      </a: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linh</a:t>
                      </a:r>
                      <a:r>
                        <a:rPr sz="2200" spc="1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hoạt</a:t>
                      </a:r>
                      <a:endParaRPr sz="2200">
                        <a:latin typeface="Arial"/>
                        <a:cs typeface="Arial"/>
                      </a:endParaRPr>
                    </a:p>
                    <a:p>
                      <a:pPr marL="459740" indent="-342900">
                        <a:lnSpc>
                          <a:spcPct val="100000"/>
                        </a:lnSpc>
                        <a:buChar char="-"/>
                        <a:tabLst>
                          <a:tab pos="459740" algn="l"/>
                          <a:tab pos="460375" algn="l"/>
                        </a:tabLst>
                      </a:pPr>
                      <a:r>
                        <a:rPr sz="2200" spc="-30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Tri </a:t>
                      </a: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thức + PP nhận thức tri</a:t>
                      </a:r>
                      <a:r>
                        <a:rPr sz="2200" spc="3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thức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46990" marB="0">
                    <a:lnL w="12700">
                      <a:solidFill>
                        <a:srgbClr val="92AA4B"/>
                      </a:solidFill>
                      <a:prstDash val="solid"/>
                    </a:lnL>
                    <a:lnR w="12700">
                      <a:solidFill>
                        <a:srgbClr val="92AA4B"/>
                      </a:solidFill>
                      <a:prstDash val="solid"/>
                    </a:lnR>
                    <a:lnT w="12700">
                      <a:solidFill>
                        <a:srgbClr val="92AA4B"/>
                      </a:solidFill>
                      <a:prstDash val="solid"/>
                    </a:lnT>
                    <a:lnB w="12700">
                      <a:solidFill>
                        <a:srgbClr val="92AA4B"/>
                      </a:solidFill>
                      <a:prstDash val="solid"/>
                    </a:lnB>
                    <a:solidFill>
                      <a:srgbClr val="EDF0E9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116205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Hình thức </a:t>
                      </a:r>
                      <a:r>
                        <a:rPr sz="2200" spc="-10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DH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46990" marB="0">
                    <a:lnL w="12700">
                      <a:solidFill>
                        <a:srgbClr val="92AA4B"/>
                      </a:solidFill>
                      <a:prstDash val="solid"/>
                    </a:lnL>
                    <a:lnR w="12700">
                      <a:solidFill>
                        <a:srgbClr val="92AA4B"/>
                      </a:solidFill>
                      <a:prstDash val="solid"/>
                    </a:lnR>
                    <a:lnT w="12700">
                      <a:solidFill>
                        <a:srgbClr val="92AA4B"/>
                      </a:solidFill>
                      <a:prstDash val="solid"/>
                    </a:lnT>
                    <a:lnB w="12700">
                      <a:solidFill>
                        <a:srgbClr val="92AA4B"/>
                      </a:solidFill>
                      <a:prstDash val="solid"/>
                    </a:lnB>
                    <a:solidFill>
                      <a:srgbClr val="DCE1D0"/>
                    </a:solidFill>
                  </a:tcPr>
                </a:tc>
                <a:tc>
                  <a:txBody>
                    <a:bodyPr/>
                    <a:lstStyle/>
                    <a:p>
                      <a:pPr marL="116205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2200" spc="-10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Đơn</a:t>
                      </a:r>
                      <a:r>
                        <a:rPr sz="2200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0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điệu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46990" marB="0">
                    <a:lnL w="12700">
                      <a:solidFill>
                        <a:srgbClr val="92AA4B"/>
                      </a:solidFill>
                      <a:prstDash val="solid"/>
                    </a:lnL>
                    <a:lnR w="12700">
                      <a:solidFill>
                        <a:srgbClr val="92AA4B"/>
                      </a:solidFill>
                      <a:prstDash val="solid"/>
                    </a:lnR>
                    <a:lnT w="12700">
                      <a:solidFill>
                        <a:srgbClr val="92AA4B"/>
                      </a:solidFill>
                      <a:prstDash val="solid"/>
                    </a:lnT>
                    <a:lnB w="12700">
                      <a:solidFill>
                        <a:srgbClr val="92AA4B"/>
                      </a:solidFill>
                      <a:prstDash val="solid"/>
                    </a:lnB>
                    <a:solidFill>
                      <a:srgbClr val="DCE1D0"/>
                    </a:solidFill>
                  </a:tcPr>
                </a:tc>
                <a:tc>
                  <a:txBody>
                    <a:bodyPr/>
                    <a:lstStyle/>
                    <a:p>
                      <a:pPr marL="116839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2200" spc="-10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Đa</a:t>
                      </a: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 dạng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46990" marB="0">
                    <a:lnL w="12700">
                      <a:solidFill>
                        <a:srgbClr val="92AA4B"/>
                      </a:solidFill>
                      <a:prstDash val="solid"/>
                    </a:lnL>
                    <a:lnR w="12700">
                      <a:solidFill>
                        <a:srgbClr val="92AA4B"/>
                      </a:solidFill>
                      <a:prstDash val="solid"/>
                    </a:lnR>
                    <a:lnT w="12700">
                      <a:solidFill>
                        <a:srgbClr val="92AA4B"/>
                      </a:solidFill>
                      <a:prstDash val="solid"/>
                    </a:lnT>
                    <a:lnB w="12700">
                      <a:solidFill>
                        <a:srgbClr val="92AA4B"/>
                      </a:solidFill>
                      <a:prstDash val="solid"/>
                    </a:lnB>
                    <a:solidFill>
                      <a:srgbClr val="DCE1D0"/>
                    </a:solidFill>
                  </a:tcPr>
                </a:tc>
              </a:tr>
              <a:tr h="604520">
                <a:tc>
                  <a:txBody>
                    <a:bodyPr/>
                    <a:lstStyle/>
                    <a:p>
                      <a:pPr marL="116205">
                        <a:lnSpc>
                          <a:spcPct val="100000"/>
                        </a:lnSpc>
                        <a:spcBef>
                          <a:spcPts val="375"/>
                        </a:spcBef>
                      </a:pP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PP</a:t>
                      </a:r>
                      <a:r>
                        <a:rPr sz="2200" spc="-5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DH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47625" marB="0">
                    <a:lnL w="12700">
                      <a:solidFill>
                        <a:srgbClr val="92AA4B"/>
                      </a:solidFill>
                      <a:prstDash val="solid"/>
                    </a:lnL>
                    <a:lnR w="12700">
                      <a:solidFill>
                        <a:srgbClr val="92AA4B"/>
                      </a:solidFill>
                      <a:prstDash val="solid"/>
                    </a:lnR>
                    <a:lnT w="12700">
                      <a:solidFill>
                        <a:srgbClr val="92AA4B"/>
                      </a:solidFill>
                      <a:prstDash val="solid"/>
                    </a:lnT>
                    <a:lnB w="12700">
                      <a:solidFill>
                        <a:srgbClr val="92AA4B"/>
                      </a:solidFill>
                      <a:prstDash val="solid"/>
                    </a:lnB>
                    <a:solidFill>
                      <a:srgbClr val="EDF0E9"/>
                    </a:solidFill>
                  </a:tcPr>
                </a:tc>
                <a:tc>
                  <a:txBody>
                    <a:bodyPr/>
                    <a:lstStyle/>
                    <a:p>
                      <a:pPr marL="116205">
                        <a:lnSpc>
                          <a:spcPct val="100000"/>
                        </a:lnSpc>
                        <a:spcBef>
                          <a:spcPts val="375"/>
                        </a:spcBef>
                      </a:pPr>
                      <a:r>
                        <a:rPr sz="2200" spc="-10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Nặng về </a:t>
                      </a: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truyền</a:t>
                      </a:r>
                      <a:r>
                        <a:rPr sz="2200" spc="5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thụ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47625" marB="0">
                    <a:lnL w="12700">
                      <a:solidFill>
                        <a:srgbClr val="92AA4B"/>
                      </a:solidFill>
                      <a:prstDash val="solid"/>
                    </a:lnL>
                    <a:lnR w="12700">
                      <a:solidFill>
                        <a:srgbClr val="92AA4B"/>
                      </a:solidFill>
                      <a:prstDash val="solid"/>
                    </a:lnR>
                    <a:lnT w="12700">
                      <a:solidFill>
                        <a:srgbClr val="92AA4B"/>
                      </a:solidFill>
                      <a:prstDash val="solid"/>
                    </a:lnT>
                    <a:lnB w="12700">
                      <a:solidFill>
                        <a:srgbClr val="92AA4B"/>
                      </a:solidFill>
                      <a:prstDash val="solid"/>
                    </a:lnB>
                    <a:solidFill>
                      <a:srgbClr val="EDF0E9"/>
                    </a:solidFill>
                  </a:tcPr>
                </a:tc>
                <a:tc>
                  <a:txBody>
                    <a:bodyPr/>
                    <a:lstStyle/>
                    <a:p>
                      <a:pPr marL="116839">
                        <a:lnSpc>
                          <a:spcPct val="100000"/>
                        </a:lnSpc>
                        <a:spcBef>
                          <a:spcPts val="375"/>
                        </a:spcBef>
                      </a:pP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Kiến tạo tri</a:t>
                      </a:r>
                      <a:r>
                        <a:rPr sz="2200" spc="1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thức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47625" marB="0">
                    <a:lnL w="12700">
                      <a:solidFill>
                        <a:srgbClr val="92AA4B"/>
                      </a:solidFill>
                      <a:prstDash val="solid"/>
                    </a:lnL>
                    <a:lnR w="12700">
                      <a:solidFill>
                        <a:srgbClr val="92AA4B"/>
                      </a:solidFill>
                      <a:prstDash val="solid"/>
                    </a:lnR>
                    <a:lnT w="12700">
                      <a:solidFill>
                        <a:srgbClr val="92AA4B"/>
                      </a:solidFill>
                      <a:prstDash val="solid"/>
                    </a:lnT>
                    <a:lnB w="12700">
                      <a:solidFill>
                        <a:srgbClr val="92AA4B"/>
                      </a:solidFill>
                      <a:prstDash val="solid"/>
                    </a:lnB>
                    <a:solidFill>
                      <a:srgbClr val="EDF0E9"/>
                    </a:solidFill>
                  </a:tcPr>
                </a:tc>
              </a:tr>
              <a:tr h="1209675">
                <a:tc>
                  <a:txBody>
                    <a:bodyPr/>
                    <a:lstStyle/>
                    <a:p>
                      <a:pPr marL="116205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Đánh</a:t>
                      </a:r>
                      <a:r>
                        <a:rPr sz="2200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giá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46990" marB="0">
                    <a:lnL w="12700">
                      <a:solidFill>
                        <a:srgbClr val="92AA4B"/>
                      </a:solidFill>
                      <a:prstDash val="solid"/>
                    </a:lnL>
                    <a:lnR w="12700">
                      <a:solidFill>
                        <a:srgbClr val="92AA4B"/>
                      </a:solidFill>
                      <a:prstDash val="solid"/>
                    </a:lnR>
                    <a:lnT w="12700">
                      <a:solidFill>
                        <a:srgbClr val="92AA4B"/>
                      </a:solidFill>
                      <a:prstDash val="solid"/>
                    </a:lnT>
                    <a:lnB w="12700">
                      <a:solidFill>
                        <a:srgbClr val="92AA4B"/>
                      </a:solidFill>
                      <a:prstDash val="solid"/>
                    </a:lnB>
                    <a:solidFill>
                      <a:srgbClr val="DCE1D0"/>
                    </a:solidFill>
                  </a:tcPr>
                </a:tc>
                <a:tc>
                  <a:txBody>
                    <a:bodyPr/>
                    <a:lstStyle/>
                    <a:p>
                      <a:pPr marL="459105" indent="-342900">
                        <a:lnSpc>
                          <a:spcPct val="100000"/>
                        </a:lnSpc>
                        <a:spcBef>
                          <a:spcPts val="370"/>
                        </a:spcBef>
                        <a:buChar char="-"/>
                        <a:tabLst>
                          <a:tab pos="459105" algn="l"/>
                          <a:tab pos="459740" algn="l"/>
                        </a:tabLst>
                      </a:pP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Ghi nhớ, tái</a:t>
                      </a:r>
                      <a:r>
                        <a:rPr sz="2200" spc="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hiện</a:t>
                      </a:r>
                      <a:endParaRPr sz="2200">
                        <a:latin typeface="Arial"/>
                        <a:cs typeface="Arial"/>
                      </a:endParaRPr>
                    </a:p>
                    <a:p>
                      <a:pPr marL="459105" indent="-342900">
                        <a:lnSpc>
                          <a:spcPct val="100000"/>
                        </a:lnSpc>
                        <a:spcBef>
                          <a:spcPts val="5"/>
                        </a:spcBef>
                        <a:buChar char="-"/>
                        <a:tabLst>
                          <a:tab pos="459105" algn="l"/>
                          <a:tab pos="459740" algn="l"/>
                        </a:tabLst>
                      </a:pP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Kết quả</a:t>
                      </a:r>
                      <a:endParaRPr sz="2200">
                        <a:latin typeface="Arial"/>
                        <a:cs typeface="Arial"/>
                      </a:endParaRPr>
                    </a:p>
                    <a:p>
                      <a:pPr marL="459105" indent="-342900">
                        <a:lnSpc>
                          <a:spcPct val="100000"/>
                        </a:lnSpc>
                        <a:buChar char="-"/>
                        <a:tabLst>
                          <a:tab pos="459105" algn="l"/>
                          <a:tab pos="459740" algn="l"/>
                        </a:tabLst>
                      </a:pP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So sánh, xếp loại</a:t>
                      </a:r>
                      <a:r>
                        <a:rPr sz="2200" spc="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0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HS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46990" marB="0">
                    <a:lnL w="12700">
                      <a:solidFill>
                        <a:srgbClr val="92AA4B"/>
                      </a:solidFill>
                      <a:prstDash val="solid"/>
                    </a:lnL>
                    <a:lnR w="12700">
                      <a:solidFill>
                        <a:srgbClr val="92AA4B"/>
                      </a:solidFill>
                      <a:prstDash val="solid"/>
                    </a:lnR>
                    <a:lnT w="12700">
                      <a:solidFill>
                        <a:srgbClr val="92AA4B"/>
                      </a:solidFill>
                      <a:prstDash val="solid"/>
                    </a:lnT>
                    <a:lnB w="12700">
                      <a:solidFill>
                        <a:srgbClr val="92AA4B"/>
                      </a:solidFill>
                      <a:prstDash val="solid"/>
                    </a:lnB>
                    <a:solidFill>
                      <a:srgbClr val="DCE1D0"/>
                    </a:solidFill>
                  </a:tcPr>
                </a:tc>
                <a:tc>
                  <a:txBody>
                    <a:bodyPr/>
                    <a:lstStyle/>
                    <a:p>
                      <a:pPr marL="459740" indent="-342900">
                        <a:lnSpc>
                          <a:spcPct val="100000"/>
                        </a:lnSpc>
                        <a:spcBef>
                          <a:spcPts val="370"/>
                        </a:spcBef>
                        <a:buChar char="-"/>
                        <a:tabLst>
                          <a:tab pos="459740" algn="l"/>
                          <a:tab pos="460375" algn="l"/>
                        </a:tabLst>
                      </a:pP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Vận dụng</a:t>
                      </a:r>
                      <a:endParaRPr sz="2200">
                        <a:latin typeface="Arial"/>
                        <a:cs typeface="Arial"/>
                      </a:endParaRPr>
                    </a:p>
                    <a:p>
                      <a:pPr marL="459740" indent="-342900">
                        <a:lnSpc>
                          <a:spcPct val="100000"/>
                        </a:lnSpc>
                        <a:spcBef>
                          <a:spcPts val="5"/>
                        </a:spcBef>
                        <a:buChar char="-"/>
                        <a:tabLst>
                          <a:tab pos="459740" algn="l"/>
                          <a:tab pos="460375" algn="l"/>
                        </a:tabLst>
                      </a:pPr>
                      <a:r>
                        <a:rPr sz="2200" spc="-1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Việc</a:t>
                      </a:r>
                      <a:r>
                        <a:rPr sz="2200" spc="-10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học</a:t>
                      </a:r>
                      <a:endParaRPr sz="2200">
                        <a:latin typeface="Arial"/>
                        <a:cs typeface="Arial"/>
                      </a:endParaRPr>
                    </a:p>
                    <a:p>
                      <a:pPr marL="459740" indent="-342900">
                        <a:lnSpc>
                          <a:spcPct val="100000"/>
                        </a:lnSpc>
                        <a:buChar char="-"/>
                        <a:tabLst>
                          <a:tab pos="459740" algn="l"/>
                          <a:tab pos="460375" algn="l"/>
                        </a:tabLst>
                      </a:pPr>
                      <a:r>
                        <a:rPr sz="2200" spc="-10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Đối </a:t>
                      </a: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chiếu tiêu</a:t>
                      </a:r>
                      <a:r>
                        <a:rPr sz="2200" spc="30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chí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46990" marB="0">
                    <a:lnL w="12700">
                      <a:solidFill>
                        <a:srgbClr val="92AA4B"/>
                      </a:solidFill>
                      <a:prstDash val="solid"/>
                    </a:lnL>
                    <a:lnR w="12700">
                      <a:solidFill>
                        <a:srgbClr val="92AA4B"/>
                      </a:solidFill>
                      <a:prstDash val="solid"/>
                    </a:lnR>
                    <a:lnT w="12700">
                      <a:solidFill>
                        <a:srgbClr val="92AA4B"/>
                      </a:solidFill>
                      <a:prstDash val="solid"/>
                    </a:lnT>
                    <a:lnB w="12700">
                      <a:solidFill>
                        <a:srgbClr val="92AA4B"/>
                      </a:solidFill>
                      <a:prstDash val="solid"/>
                    </a:lnB>
                    <a:solidFill>
                      <a:srgbClr val="DCE1D0"/>
                    </a:solidFill>
                  </a:tcPr>
                </a:tc>
              </a:tr>
              <a:tr h="504190">
                <a:tc>
                  <a:txBody>
                    <a:bodyPr/>
                    <a:lstStyle/>
                    <a:p>
                      <a:pPr marL="116205">
                        <a:lnSpc>
                          <a:spcPct val="100000"/>
                        </a:lnSpc>
                        <a:spcBef>
                          <a:spcPts val="375"/>
                        </a:spcBef>
                      </a:pPr>
                      <a:r>
                        <a:rPr sz="2200" spc="-60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Vai </a:t>
                      </a: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trò của</a:t>
                      </a:r>
                      <a:r>
                        <a:rPr sz="2200" spc="4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10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GV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47625" marB="0">
                    <a:lnL w="12700">
                      <a:solidFill>
                        <a:srgbClr val="92AA4B"/>
                      </a:solidFill>
                      <a:prstDash val="solid"/>
                    </a:lnL>
                    <a:lnR w="12700">
                      <a:solidFill>
                        <a:srgbClr val="92AA4B"/>
                      </a:solidFill>
                      <a:prstDash val="solid"/>
                    </a:lnR>
                    <a:lnT w="12700">
                      <a:solidFill>
                        <a:srgbClr val="92AA4B"/>
                      </a:solidFill>
                      <a:prstDash val="solid"/>
                    </a:lnT>
                    <a:lnB w="12700">
                      <a:solidFill>
                        <a:srgbClr val="92AA4B"/>
                      </a:solidFill>
                      <a:prstDash val="solid"/>
                    </a:lnB>
                    <a:solidFill>
                      <a:srgbClr val="EDF0E9"/>
                    </a:solidFill>
                  </a:tcPr>
                </a:tc>
                <a:tc>
                  <a:txBody>
                    <a:bodyPr/>
                    <a:lstStyle/>
                    <a:p>
                      <a:pPr marL="116205">
                        <a:lnSpc>
                          <a:spcPct val="100000"/>
                        </a:lnSpc>
                        <a:spcBef>
                          <a:spcPts val="375"/>
                        </a:spcBef>
                        <a:tabLst>
                          <a:tab pos="459105" algn="l"/>
                        </a:tabLst>
                      </a:pP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-	</a:t>
                      </a:r>
                      <a:r>
                        <a:rPr sz="2200" spc="-20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Truyền</a:t>
                      </a:r>
                      <a:r>
                        <a:rPr sz="2200" spc="20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thụ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47625" marB="0">
                    <a:lnL w="12700">
                      <a:solidFill>
                        <a:srgbClr val="92AA4B"/>
                      </a:solidFill>
                      <a:prstDash val="solid"/>
                    </a:lnL>
                    <a:lnR w="12700">
                      <a:solidFill>
                        <a:srgbClr val="92AA4B"/>
                      </a:solidFill>
                      <a:prstDash val="solid"/>
                    </a:lnR>
                    <a:lnT w="12700">
                      <a:solidFill>
                        <a:srgbClr val="92AA4B"/>
                      </a:solidFill>
                      <a:prstDash val="solid"/>
                    </a:lnT>
                    <a:lnB w="12700">
                      <a:solidFill>
                        <a:srgbClr val="92AA4B"/>
                      </a:solidFill>
                      <a:prstDash val="solid"/>
                    </a:lnB>
                    <a:solidFill>
                      <a:srgbClr val="EDF0E9"/>
                    </a:solidFill>
                  </a:tcPr>
                </a:tc>
                <a:tc>
                  <a:txBody>
                    <a:bodyPr/>
                    <a:lstStyle/>
                    <a:p>
                      <a:pPr marL="116839">
                        <a:lnSpc>
                          <a:spcPct val="100000"/>
                        </a:lnSpc>
                        <a:spcBef>
                          <a:spcPts val="375"/>
                        </a:spcBef>
                        <a:tabLst>
                          <a:tab pos="459740" algn="l"/>
                        </a:tabLst>
                      </a:pP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-	Thúc</a:t>
                      </a:r>
                      <a:r>
                        <a:rPr sz="2200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đẩy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47625" marB="0">
                    <a:lnL w="12700">
                      <a:solidFill>
                        <a:srgbClr val="92AA4B"/>
                      </a:solidFill>
                      <a:prstDash val="solid"/>
                    </a:lnL>
                    <a:lnR w="12700">
                      <a:solidFill>
                        <a:srgbClr val="92AA4B"/>
                      </a:solidFill>
                      <a:prstDash val="solid"/>
                    </a:lnR>
                    <a:lnT w="12700">
                      <a:solidFill>
                        <a:srgbClr val="92AA4B"/>
                      </a:solidFill>
                      <a:prstDash val="solid"/>
                    </a:lnT>
                    <a:lnB w="12700">
                      <a:solidFill>
                        <a:srgbClr val="92AA4B"/>
                      </a:solidFill>
                      <a:prstDash val="solid"/>
                    </a:lnB>
                    <a:solidFill>
                      <a:srgbClr val="EDF0E9"/>
                    </a:solidFill>
                  </a:tcPr>
                </a:tc>
              </a:tr>
              <a:tr h="504190">
                <a:tc>
                  <a:txBody>
                    <a:bodyPr/>
                    <a:lstStyle/>
                    <a:p>
                      <a:pPr marL="116205">
                        <a:lnSpc>
                          <a:spcPct val="100000"/>
                        </a:lnSpc>
                        <a:spcBef>
                          <a:spcPts val="375"/>
                        </a:spcBef>
                      </a:pP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Người học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47625" marB="0">
                    <a:lnL w="12700">
                      <a:solidFill>
                        <a:srgbClr val="92AA4B"/>
                      </a:solidFill>
                      <a:prstDash val="solid"/>
                    </a:lnL>
                    <a:lnR w="12700">
                      <a:solidFill>
                        <a:srgbClr val="92AA4B"/>
                      </a:solidFill>
                      <a:prstDash val="solid"/>
                    </a:lnR>
                    <a:lnT w="12700">
                      <a:solidFill>
                        <a:srgbClr val="92AA4B"/>
                      </a:solidFill>
                      <a:prstDash val="solid"/>
                    </a:lnT>
                    <a:lnB w="12700">
                      <a:solidFill>
                        <a:srgbClr val="92AA4B"/>
                      </a:solidFill>
                      <a:prstDash val="solid"/>
                    </a:lnB>
                    <a:solidFill>
                      <a:srgbClr val="DCE1D0"/>
                    </a:solidFill>
                  </a:tcPr>
                </a:tc>
                <a:tc>
                  <a:txBody>
                    <a:bodyPr/>
                    <a:lstStyle/>
                    <a:p>
                      <a:pPr marL="116205">
                        <a:lnSpc>
                          <a:spcPct val="100000"/>
                        </a:lnSpc>
                        <a:spcBef>
                          <a:spcPts val="375"/>
                        </a:spcBef>
                        <a:tabLst>
                          <a:tab pos="459105" algn="l"/>
                        </a:tabLst>
                      </a:pP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-	Thụ động (phụ thuộc</a:t>
                      </a:r>
                      <a:r>
                        <a:rPr sz="2200" spc="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GV)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47625" marB="0">
                    <a:lnL w="12700">
                      <a:solidFill>
                        <a:srgbClr val="92AA4B"/>
                      </a:solidFill>
                      <a:prstDash val="solid"/>
                    </a:lnL>
                    <a:lnR w="12700">
                      <a:solidFill>
                        <a:srgbClr val="92AA4B"/>
                      </a:solidFill>
                      <a:prstDash val="solid"/>
                    </a:lnR>
                    <a:lnT w="12700">
                      <a:solidFill>
                        <a:srgbClr val="92AA4B"/>
                      </a:solidFill>
                      <a:prstDash val="solid"/>
                    </a:lnT>
                    <a:lnB w="12700">
                      <a:solidFill>
                        <a:srgbClr val="92AA4B"/>
                      </a:solidFill>
                      <a:prstDash val="solid"/>
                    </a:lnB>
                    <a:solidFill>
                      <a:srgbClr val="DCE1D0"/>
                    </a:solidFill>
                  </a:tcPr>
                </a:tc>
                <a:tc>
                  <a:txBody>
                    <a:bodyPr/>
                    <a:lstStyle/>
                    <a:p>
                      <a:pPr marL="116839">
                        <a:lnSpc>
                          <a:spcPct val="100000"/>
                        </a:lnSpc>
                        <a:spcBef>
                          <a:spcPts val="375"/>
                        </a:spcBef>
                        <a:tabLst>
                          <a:tab pos="459740" algn="l"/>
                        </a:tabLst>
                      </a:pP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-	Chủ động, độc lập, trách</a:t>
                      </a:r>
                      <a:r>
                        <a:rPr sz="2200" spc="30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nhiệm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47625" marB="0">
                    <a:lnL w="12700">
                      <a:solidFill>
                        <a:srgbClr val="92AA4B"/>
                      </a:solidFill>
                      <a:prstDash val="solid"/>
                    </a:lnL>
                    <a:lnR w="12700">
                      <a:solidFill>
                        <a:srgbClr val="92AA4B"/>
                      </a:solidFill>
                      <a:prstDash val="solid"/>
                    </a:lnR>
                    <a:lnT w="12700">
                      <a:solidFill>
                        <a:srgbClr val="92AA4B"/>
                      </a:solidFill>
                      <a:prstDash val="solid"/>
                    </a:lnT>
                    <a:lnB w="12700">
                      <a:solidFill>
                        <a:srgbClr val="92AA4B"/>
                      </a:solidFill>
                      <a:prstDash val="solid"/>
                    </a:lnB>
                    <a:solidFill>
                      <a:srgbClr val="DCE1D0"/>
                    </a:solidFill>
                  </a:tcPr>
                </a:tc>
              </a:tr>
              <a:tr h="504190">
                <a:tc>
                  <a:txBody>
                    <a:bodyPr/>
                    <a:lstStyle/>
                    <a:p>
                      <a:pPr marL="116205">
                        <a:lnSpc>
                          <a:spcPct val="100000"/>
                        </a:lnSpc>
                        <a:spcBef>
                          <a:spcPts val="380"/>
                        </a:spcBef>
                      </a:pP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Phản hồi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48260" marB="0">
                    <a:lnL w="12700">
                      <a:solidFill>
                        <a:srgbClr val="92AA4B"/>
                      </a:solidFill>
                      <a:prstDash val="solid"/>
                    </a:lnL>
                    <a:lnR w="12700">
                      <a:solidFill>
                        <a:srgbClr val="92AA4B"/>
                      </a:solidFill>
                      <a:prstDash val="solid"/>
                    </a:lnR>
                    <a:lnT w="12700">
                      <a:solidFill>
                        <a:srgbClr val="92AA4B"/>
                      </a:solidFill>
                      <a:prstDash val="solid"/>
                    </a:lnT>
                    <a:lnB w="12700">
                      <a:solidFill>
                        <a:srgbClr val="92AA4B"/>
                      </a:solidFill>
                      <a:prstDash val="solid"/>
                    </a:lnB>
                    <a:solidFill>
                      <a:srgbClr val="EDF0E9"/>
                    </a:solidFill>
                  </a:tcPr>
                </a:tc>
                <a:tc>
                  <a:txBody>
                    <a:bodyPr/>
                    <a:lstStyle/>
                    <a:p>
                      <a:pPr marL="116205">
                        <a:lnSpc>
                          <a:spcPct val="100000"/>
                        </a:lnSpc>
                        <a:spcBef>
                          <a:spcPts val="380"/>
                        </a:spcBef>
                        <a:tabLst>
                          <a:tab pos="459105" algn="l"/>
                        </a:tabLst>
                      </a:pP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-	</a:t>
                      </a:r>
                      <a:r>
                        <a:rPr sz="2200" spc="-10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Chậm, </a:t>
                      </a: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định</a:t>
                      </a:r>
                      <a:r>
                        <a:rPr sz="2200" spc="30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200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kì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48260" marB="0">
                    <a:lnL w="12700">
                      <a:solidFill>
                        <a:srgbClr val="92AA4B"/>
                      </a:solidFill>
                      <a:prstDash val="solid"/>
                    </a:lnL>
                    <a:lnR w="12700">
                      <a:solidFill>
                        <a:srgbClr val="92AA4B"/>
                      </a:solidFill>
                      <a:prstDash val="solid"/>
                    </a:lnR>
                    <a:lnT w="12700">
                      <a:solidFill>
                        <a:srgbClr val="92AA4B"/>
                      </a:solidFill>
                      <a:prstDash val="solid"/>
                    </a:lnT>
                    <a:lnB w="12700">
                      <a:solidFill>
                        <a:srgbClr val="92AA4B"/>
                      </a:solidFill>
                      <a:prstDash val="solid"/>
                    </a:lnB>
                    <a:solidFill>
                      <a:srgbClr val="EDF0E9"/>
                    </a:solidFill>
                  </a:tcPr>
                </a:tc>
                <a:tc>
                  <a:txBody>
                    <a:bodyPr/>
                    <a:lstStyle/>
                    <a:p>
                      <a:pPr marL="116839">
                        <a:lnSpc>
                          <a:spcPct val="100000"/>
                        </a:lnSpc>
                        <a:spcBef>
                          <a:spcPts val="380"/>
                        </a:spcBef>
                        <a:tabLst>
                          <a:tab pos="459740" algn="l"/>
                        </a:tabLst>
                      </a:pP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-	Kịp </a:t>
                      </a:r>
                      <a:r>
                        <a:rPr sz="2200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thời, </a:t>
                      </a:r>
                      <a:r>
                        <a:rPr sz="2200" spc="-5" dirty="0">
                          <a:solidFill>
                            <a:srgbClr val="00006E"/>
                          </a:solidFill>
                          <a:latin typeface="Arial"/>
                          <a:cs typeface="Arial"/>
                        </a:rPr>
                        <a:t>liên tục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48260" marB="0">
                    <a:lnL w="12700">
                      <a:solidFill>
                        <a:srgbClr val="92AA4B"/>
                      </a:solidFill>
                      <a:prstDash val="solid"/>
                    </a:lnL>
                    <a:lnR w="12700">
                      <a:solidFill>
                        <a:srgbClr val="92AA4B"/>
                      </a:solidFill>
                      <a:prstDash val="solid"/>
                    </a:lnR>
                    <a:lnT w="12700">
                      <a:solidFill>
                        <a:srgbClr val="92AA4B"/>
                      </a:solidFill>
                      <a:prstDash val="solid"/>
                    </a:lnT>
                    <a:lnB w="12700">
                      <a:solidFill>
                        <a:srgbClr val="92AA4B"/>
                      </a:solidFill>
                      <a:prstDash val="solid"/>
                    </a:lnB>
                    <a:solidFill>
                      <a:srgbClr val="EDF0E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22272" y="1814576"/>
            <a:ext cx="3049270" cy="8470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99700"/>
              </a:lnSpc>
              <a:spcBef>
                <a:spcPts val="105"/>
              </a:spcBef>
              <a:tabLst>
                <a:tab pos="2591435" algn="l"/>
              </a:tabLst>
            </a:pPr>
            <a:r>
              <a:rPr sz="1800" i="1" spc="-10" dirty="0">
                <a:solidFill>
                  <a:srgbClr val="00006E"/>
                </a:solidFill>
                <a:latin typeface="Arial"/>
                <a:cs typeface="Arial"/>
              </a:rPr>
              <a:t>Là</a:t>
            </a:r>
            <a:r>
              <a:rPr sz="1800" i="1" spc="-5" dirty="0">
                <a:solidFill>
                  <a:srgbClr val="00006E"/>
                </a:solidFill>
                <a:latin typeface="Arial"/>
                <a:cs typeface="Arial"/>
              </a:rPr>
              <a:t>m</a:t>
            </a:r>
            <a:r>
              <a:rPr sz="1800" i="1" spc="5" dirty="0">
                <a:solidFill>
                  <a:srgbClr val="00006E"/>
                </a:solidFill>
                <a:latin typeface="Arial"/>
                <a:cs typeface="Arial"/>
              </a:rPr>
              <a:t> </a:t>
            </a:r>
            <a:r>
              <a:rPr sz="1800" i="1" dirty="0">
                <a:solidFill>
                  <a:srgbClr val="00006E"/>
                </a:solidFill>
                <a:latin typeface="Arial"/>
                <a:cs typeface="Arial"/>
              </a:rPr>
              <a:t>thế</a:t>
            </a:r>
            <a:r>
              <a:rPr sz="1800" i="1" spc="-5" dirty="0">
                <a:solidFill>
                  <a:srgbClr val="00006E"/>
                </a:solidFill>
                <a:latin typeface="Arial"/>
                <a:cs typeface="Arial"/>
              </a:rPr>
              <a:t> </a:t>
            </a:r>
            <a:r>
              <a:rPr sz="1800" i="1" spc="-10" dirty="0">
                <a:solidFill>
                  <a:srgbClr val="00006E"/>
                </a:solidFill>
                <a:latin typeface="Arial"/>
                <a:cs typeface="Arial"/>
              </a:rPr>
              <a:t>nà</a:t>
            </a:r>
            <a:r>
              <a:rPr sz="1800" i="1" spc="-5" dirty="0">
                <a:solidFill>
                  <a:srgbClr val="00006E"/>
                </a:solidFill>
                <a:latin typeface="Arial"/>
                <a:cs typeface="Arial"/>
              </a:rPr>
              <a:t>o</a:t>
            </a:r>
            <a:r>
              <a:rPr sz="1800" i="1" spc="10" dirty="0">
                <a:solidFill>
                  <a:srgbClr val="00006E"/>
                </a:solidFill>
                <a:latin typeface="Arial"/>
                <a:cs typeface="Arial"/>
              </a:rPr>
              <a:t> </a:t>
            </a:r>
            <a:r>
              <a:rPr sz="1800" i="1" spc="-10" dirty="0">
                <a:solidFill>
                  <a:srgbClr val="00006E"/>
                </a:solidFill>
                <a:latin typeface="Arial"/>
                <a:cs typeface="Arial"/>
              </a:rPr>
              <a:t>đ</a:t>
            </a:r>
            <a:r>
              <a:rPr sz="1800" i="1" dirty="0">
                <a:solidFill>
                  <a:srgbClr val="00006E"/>
                </a:solidFill>
                <a:latin typeface="Arial"/>
                <a:cs typeface="Arial"/>
              </a:rPr>
              <a:t>ể</a:t>
            </a:r>
            <a:r>
              <a:rPr sz="1800" i="1" spc="-5" dirty="0">
                <a:solidFill>
                  <a:srgbClr val="00006E"/>
                </a:solidFill>
                <a:latin typeface="Arial"/>
                <a:cs typeface="Arial"/>
              </a:rPr>
              <a:t> </a:t>
            </a:r>
            <a:r>
              <a:rPr sz="1800" i="1" spc="-10" dirty="0">
                <a:solidFill>
                  <a:srgbClr val="00006E"/>
                </a:solidFill>
                <a:latin typeface="Arial"/>
                <a:cs typeface="Arial"/>
              </a:rPr>
              <a:t>dạ</a:t>
            </a:r>
            <a:r>
              <a:rPr sz="1800" i="1" dirty="0">
                <a:solidFill>
                  <a:srgbClr val="00006E"/>
                </a:solidFill>
                <a:latin typeface="Arial"/>
                <a:cs typeface="Arial"/>
              </a:rPr>
              <a:t>y</a:t>
            </a:r>
            <a:r>
              <a:rPr sz="1800" i="1" spc="15" dirty="0">
                <a:solidFill>
                  <a:srgbClr val="00006E"/>
                </a:solidFill>
                <a:latin typeface="Arial"/>
                <a:cs typeface="Arial"/>
              </a:rPr>
              <a:t> </a:t>
            </a:r>
            <a:r>
              <a:rPr sz="1800" i="1" spc="-10" dirty="0">
                <a:solidFill>
                  <a:srgbClr val="00006E"/>
                </a:solidFill>
                <a:latin typeface="Arial"/>
                <a:cs typeface="Arial"/>
              </a:rPr>
              <a:t>họ</a:t>
            </a:r>
            <a:r>
              <a:rPr sz="1800" i="1" dirty="0">
                <a:solidFill>
                  <a:srgbClr val="00006E"/>
                </a:solidFill>
                <a:latin typeface="Arial"/>
                <a:cs typeface="Arial"/>
              </a:rPr>
              <a:t>c	</a:t>
            </a:r>
            <a:r>
              <a:rPr sz="1800" i="1" spc="-5" dirty="0">
                <a:solidFill>
                  <a:srgbClr val="00006E"/>
                </a:solidFill>
                <a:latin typeface="Arial"/>
                <a:cs typeface="Arial"/>
              </a:rPr>
              <a:t>hình  thành và phát </a:t>
            </a:r>
            <a:r>
              <a:rPr sz="1800" i="1" dirty="0">
                <a:solidFill>
                  <a:srgbClr val="00006E"/>
                </a:solidFill>
                <a:latin typeface="Arial"/>
                <a:cs typeface="Arial"/>
              </a:rPr>
              <a:t>triển </a:t>
            </a:r>
            <a:r>
              <a:rPr sz="1800" i="1" spc="-10" dirty="0">
                <a:solidFill>
                  <a:srgbClr val="00006E"/>
                </a:solidFill>
                <a:latin typeface="Arial"/>
                <a:cs typeface="Arial"/>
              </a:rPr>
              <a:t>năng </a:t>
            </a:r>
            <a:r>
              <a:rPr sz="1800" i="1" spc="-5" dirty="0">
                <a:solidFill>
                  <a:srgbClr val="00006E"/>
                </a:solidFill>
                <a:latin typeface="Arial"/>
                <a:cs typeface="Arial"/>
              </a:rPr>
              <a:t>lực  cho </a:t>
            </a:r>
            <a:r>
              <a:rPr sz="1800" i="1" spc="-10" dirty="0">
                <a:solidFill>
                  <a:srgbClr val="00006E"/>
                </a:solidFill>
                <a:latin typeface="Arial"/>
                <a:cs typeface="Arial"/>
              </a:rPr>
              <a:t>học</a:t>
            </a:r>
            <a:r>
              <a:rPr sz="1800" i="1" spc="10" dirty="0">
                <a:solidFill>
                  <a:srgbClr val="00006E"/>
                </a:solidFill>
                <a:latin typeface="Arial"/>
                <a:cs typeface="Arial"/>
              </a:rPr>
              <a:t> </a:t>
            </a:r>
            <a:r>
              <a:rPr sz="1800" i="1" spc="-5" dirty="0">
                <a:solidFill>
                  <a:srgbClr val="00006E"/>
                </a:solidFill>
                <a:latin typeface="Arial"/>
                <a:cs typeface="Arial"/>
              </a:rPr>
              <a:t>sinh?</a:t>
            </a:r>
            <a:endParaRPr sz="18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577840" y="1805939"/>
            <a:ext cx="5269992" cy="44317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644395" y="0"/>
            <a:ext cx="9977628" cy="11612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360676" y="0"/>
            <a:ext cx="8645652" cy="13365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688592" y="12191"/>
            <a:ext cx="9893935" cy="1083945"/>
          </a:xfrm>
          <a:prstGeom prst="rect">
            <a:avLst/>
          </a:prstGeom>
          <a:solidFill>
            <a:srgbClr val="00006E"/>
          </a:solidFill>
          <a:ln w="9144">
            <a:solidFill>
              <a:srgbClr val="FFFB00"/>
            </a:solidFill>
          </a:ln>
        </p:spPr>
        <p:txBody>
          <a:bodyPr vert="horz" wrap="square" lIns="0" tIns="71755" rIns="0" bIns="0" rtlCol="0">
            <a:spAutoFit/>
          </a:bodyPr>
          <a:lstStyle/>
          <a:p>
            <a:pPr marL="3810" algn="ctr">
              <a:lnSpc>
                <a:spcPct val="100000"/>
              </a:lnSpc>
              <a:spcBef>
                <a:spcPts val="565"/>
              </a:spcBef>
            </a:pPr>
            <a:r>
              <a:rPr sz="2850" b="1" spc="15" dirty="0">
                <a:solidFill>
                  <a:srgbClr val="FFFFFF"/>
                </a:solidFill>
                <a:latin typeface="Arial"/>
                <a:cs typeface="Arial"/>
              </a:rPr>
              <a:t>TIẾN</a:t>
            </a:r>
            <a:r>
              <a:rPr sz="2850" b="1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50" b="1" spc="15" dirty="0">
                <a:solidFill>
                  <a:srgbClr val="FFFFFF"/>
                </a:solidFill>
                <a:latin typeface="Arial"/>
                <a:cs typeface="Arial"/>
              </a:rPr>
              <a:t>TRÌNH</a:t>
            </a:r>
            <a:endParaRPr sz="2850">
              <a:latin typeface="Arial"/>
              <a:cs typeface="Arial"/>
            </a:endParaRPr>
          </a:p>
          <a:p>
            <a:pPr marL="635" algn="ctr">
              <a:lnSpc>
                <a:spcPct val="100000"/>
              </a:lnSpc>
              <a:spcBef>
                <a:spcPts val="735"/>
              </a:spcBef>
              <a:tabLst>
                <a:tab pos="1882775" algn="l"/>
              </a:tabLst>
            </a:pPr>
            <a:r>
              <a:rPr sz="2850" b="1" spc="15" dirty="0">
                <a:solidFill>
                  <a:srgbClr val="FFFFFF"/>
                </a:solidFill>
                <a:latin typeface="Arial"/>
                <a:cs typeface="Arial"/>
              </a:rPr>
              <a:t>DẠY</a:t>
            </a:r>
            <a:r>
              <a:rPr sz="2850" b="1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50" b="1" spc="15" dirty="0">
                <a:solidFill>
                  <a:srgbClr val="FFFFFF"/>
                </a:solidFill>
                <a:latin typeface="Arial"/>
                <a:cs typeface="Arial"/>
              </a:rPr>
              <a:t>HỌC	PHÁT TRIỂN NĂNG </a:t>
            </a:r>
            <a:r>
              <a:rPr sz="2850" b="1" spc="20" dirty="0">
                <a:solidFill>
                  <a:srgbClr val="FFFFFF"/>
                </a:solidFill>
                <a:latin typeface="Arial"/>
                <a:cs typeface="Arial"/>
              </a:rPr>
              <a:t>LỰC </a:t>
            </a:r>
            <a:r>
              <a:rPr sz="2850" b="1" spc="15" dirty="0">
                <a:solidFill>
                  <a:srgbClr val="FFFFFF"/>
                </a:solidFill>
                <a:latin typeface="Arial"/>
                <a:cs typeface="Arial"/>
              </a:rPr>
              <a:t>HỌC</a:t>
            </a:r>
            <a:r>
              <a:rPr sz="2850" b="1" spc="-8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50" b="1" spc="15" dirty="0">
                <a:solidFill>
                  <a:srgbClr val="FFFFFF"/>
                </a:solidFill>
                <a:latin typeface="Arial"/>
                <a:cs typeface="Arial"/>
              </a:rPr>
              <a:t>SINH</a:t>
            </a:r>
            <a:endParaRPr sz="285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94359" y="1092708"/>
            <a:ext cx="1107186" cy="113004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229664" y="6235395"/>
            <a:ext cx="122555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dirty="0">
                <a:solidFill>
                  <a:srgbClr val="888888"/>
                </a:solidFill>
                <a:latin typeface="Verdana"/>
                <a:cs typeface="Verdana"/>
              </a:rPr>
              <a:t>Ha </a:t>
            </a:r>
            <a:r>
              <a:rPr sz="900" spc="70" dirty="0">
                <a:solidFill>
                  <a:srgbClr val="888888"/>
                </a:solidFill>
                <a:latin typeface="Verdana"/>
                <a:cs typeface="Verdana"/>
              </a:rPr>
              <a:t>Cao </a:t>
            </a:r>
            <a:r>
              <a:rPr sz="900" spc="-95" dirty="0">
                <a:solidFill>
                  <a:srgbClr val="888888"/>
                </a:solidFill>
                <a:latin typeface="Verdana"/>
                <a:cs typeface="Verdana"/>
              </a:rPr>
              <a:t>Thi </a:t>
            </a:r>
            <a:r>
              <a:rPr sz="900" spc="-125" dirty="0">
                <a:solidFill>
                  <a:srgbClr val="888888"/>
                </a:solidFill>
                <a:latin typeface="Verdana"/>
                <a:cs typeface="Verdana"/>
              </a:rPr>
              <a:t>– </a:t>
            </a:r>
            <a:r>
              <a:rPr sz="900" spc="-114" dirty="0">
                <a:solidFill>
                  <a:srgbClr val="888888"/>
                </a:solidFill>
                <a:latin typeface="Verdana"/>
                <a:cs typeface="Verdana"/>
              </a:rPr>
              <a:t>TUE</a:t>
            </a:r>
            <a:r>
              <a:rPr sz="900" spc="-220" dirty="0">
                <a:solidFill>
                  <a:srgbClr val="888888"/>
                </a:solidFill>
                <a:latin typeface="Verdana"/>
                <a:cs typeface="Verdana"/>
              </a:rPr>
              <a:t> </a:t>
            </a:r>
            <a:r>
              <a:rPr sz="900" spc="-75" dirty="0">
                <a:solidFill>
                  <a:srgbClr val="888888"/>
                </a:solidFill>
                <a:latin typeface="Verdana"/>
                <a:cs typeface="Verdana"/>
              </a:rPr>
              <a:t>2019</a:t>
            </a:r>
            <a:endParaRPr sz="900">
              <a:latin typeface="Verdana"/>
              <a:cs typeface="Verdan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14756"/>
            <a:ext cx="1592580" cy="508000"/>
          </a:xfrm>
          <a:custGeom>
            <a:avLst/>
            <a:gdLst/>
            <a:ahLst/>
            <a:cxnLst/>
            <a:rect l="l" t="t" r="r" b="b"/>
            <a:pathLst>
              <a:path w="1592580" h="508000">
                <a:moveTo>
                  <a:pt x="0" y="0"/>
                </a:moveTo>
                <a:lnTo>
                  <a:pt x="0" y="503948"/>
                </a:lnTo>
                <a:lnTo>
                  <a:pt x="1245844" y="507491"/>
                </a:lnTo>
                <a:lnTo>
                  <a:pt x="1346200" y="507491"/>
                </a:lnTo>
                <a:lnTo>
                  <a:pt x="1350899" y="502665"/>
                </a:lnTo>
                <a:lnTo>
                  <a:pt x="1352423" y="501141"/>
                </a:lnTo>
                <a:lnTo>
                  <a:pt x="1354328" y="499617"/>
                </a:lnTo>
                <a:lnTo>
                  <a:pt x="1355852" y="497966"/>
                </a:lnTo>
                <a:lnTo>
                  <a:pt x="1584960" y="268858"/>
                </a:lnTo>
                <a:lnTo>
                  <a:pt x="1590246" y="261714"/>
                </a:lnTo>
                <a:lnTo>
                  <a:pt x="1592008" y="254571"/>
                </a:lnTo>
                <a:lnTo>
                  <a:pt x="1590246" y="247427"/>
                </a:lnTo>
                <a:lnTo>
                  <a:pt x="1584960" y="240283"/>
                </a:lnTo>
                <a:lnTo>
                  <a:pt x="1355852" y="11302"/>
                </a:lnTo>
                <a:lnTo>
                  <a:pt x="1350899" y="11302"/>
                </a:lnTo>
                <a:lnTo>
                  <a:pt x="1350899" y="6476"/>
                </a:lnTo>
                <a:lnTo>
                  <a:pt x="1346200" y="6476"/>
                </a:lnTo>
                <a:lnTo>
                  <a:pt x="1341374" y="1777"/>
                </a:lnTo>
                <a:lnTo>
                  <a:pt x="1245844" y="1777"/>
                </a:lnTo>
                <a:lnTo>
                  <a:pt x="0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644395" y="0"/>
            <a:ext cx="9977628" cy="11612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590800" y="0"/>
            <a:ext cx="8186928" cy="13365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688592" y="12191"/>
            <a:ext cx="9893935" cy="1083945"/>
          </a:xfrm>
          <a:prstGeom prst="rect">
            <a:avLst/>
          </a:prstGeom>
          <a:solidFill>
            <a:srgbClr val="00006E"/>
          </a:solidFill>
          <a:ln w="9144">
            <a:solidFill>
              <a:srgbClr val="FFFB00"/>
            </a:solidFill>
          </a:ln>
        </p:spPr>
        <p:txBody>
          <a:bodyPr vert="horz" wrap="square" lIns="0" tIns="12065" rIns="0" bIns="0" rtlCol="0">
            <a:spAutoFit/>
          </a:bodyPr>
          <a:lstStyle/>
          <a:p>
            <a:pPr marL="1871345" marR="1150620" indent="-710565">
              <a:lnSpc>
                <a:spcPts val="4150"/>
              </a:lnSpc>
              <a:spcBef>
                <a:spcPts val="95"/>
              </a:spcBef>
              <a:tabLst>
                <a:tab pos="5194935" algn="l"/>
              </a:tabLst>
            </a:pPr>
            <a:r>
              <a:rPr sz="2850" b="1" spc="15" dirty="0">
                <a:solidFill>
                  <a:srgbClr val="FFFFFF"/>
                </a:solidFill>
                <a:latin typeface="Arial"/>
                <a:cs typeface="Arial"/>
              </a:rPr>
              <a:t>TIẾN TRÌNH</a:t>
            </a:r>
            <a:r>
              <a:rPr sz="285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50" b="1" spc="15" dirty="0">
                <a:solidFill>
                  <a:srgbClr val="FFFFFF"/>
                </a:solidFill>
                <a:latin typeface="Arial"/>
                <a:cs typeface="Arial"/>
              </a:rPr>
              <a:t>DẠY</a:t>
            </a:r>
            <a:r>
              <a:rPr sz="2850" b="1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50" b="1" spc="20" dirty="0">
                <a:solidFill>
                  <a:srgbClr val="FFFFFF"/>
                </a:solidFill>
                <a:latin typeface="Arial"/>
                <a:cs typeface="Arial"/>
              </a:rPr>
              <a:t>HỌC	THEO </a:t>
            </a:r>
            <a:r>
              <a:rPr sz="2850" b="1" spc="15" dirty="0">
                <a:solidFill>
                  <a:srgbClr val="FFFFFF"/>
                </a:solidFill>
                <a:latin typeface="Arial"/>
                <a:cs typeface="Arial"/>
              </a:rPr>
              <a:t>ĐỊNH</a:t>
            </a:r>
            <a:r>
              <a:rPr sz="2850" b="1" spc="-1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50" b="1" spc="15" dirty="0">
                <a:solidFill>
                  <a:srgbClr val="FFFFFF"/>
                </a:solidFill>
                <a:latin typeface="Arial"/>
                <a:cs typeface="Arial"/>
              </a:rPr>
              <a:t>HƯỚNG  </a:t>
            </a:r>
            <a:r>
              <a:rPr sz="2850" b="1" spc="20" dirty="0">
                <a:solidFill>
                  <a:srgbClr val="FFFFFF"/>
                </a:solidFill>
                <a:latin typeface="Arial"/>
                <a:cs typeface="Arial"/>
              </a:rPr>
              <a:t>PHÁT </a:t>
            </a:r>
            <a:r>
              <a:rPr sz="2850" b="1" spc="15" dirty="0">
                <a:solidFill>
                  <a:srgbClr val="FFFFFF"/>
                </a:solidFill>
                <a:latin typeface="Arial"/>
                <a:cs typeface="Arial"/>
              </a:rPr>
              <a:t>TRIỂN NĂNG </a:t>
            </a:r>
            <a:r>
              <a:rPr sz="2850" b="1" spc="20" dirty="0">
                <a:solidFill>
                  <a:srgbClr val="FFFFFF"/>
                </a:solidFill>
                <a:latin typeface="Arial"/>
                <a:cs typeface="Arial"/>
              </a:rPr>
              <a:t>LỰC </a:t>
            </a:r>
            <a:r>
              <a:rPr sz="2850" b="1" spc="15" dirty="0">
                <a:solidFill>
                  <a:srgbClr val="FFFFFF"/>
                </a:solidFill>
                <a:latin typeface="Arial"/>
                <a:cs typeface="Arial"/>
              </a:rPr>
              <a:t>HỌC</a:t>
            </a:r>
            <a:r>
              <a:rPr sz="2850" b="1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50" b="1" spc="15" dirty="0">
                <a:solidFill>
                  <a:srgbClr val="FFFFFF"/>
                </a:solidFill>
                <a:latin typeface="Arial"/>
                <a:cs typeface="Arial"/>
              </a:rPr>
              <a:t>SINH</a:t>
            </a:r>
            <a:endParaRPr sz="285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94359" y="1092708"/>
            <a:ext cx="1107186" cy="113004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02729" y="1274089"/>
            <a:ext cx="1642745" cy="5207000"/>
          </a:xfrm>
          <a:custGeom>
            <a:avLst/>
            <a:gdLst/>
            <a:ahLst/>
            <a:cxnLst/>
            <a:rect l="l" t="t" r="r" b="b"/>
            <a:pathLst>
              <a:path w="1642745" h="5207000">
                <a:moveTo>
                  <a:pt x="75218" y="0"/>
                </a:moveTo>
                <a:lnTo>
                  <a:pt x="774" y="0"/>
                </a:lnTo>
                <a:lnTo>
                  <a:pt x="0" y="76200"/>
                </a:lnTo>
                <a:lnTo>
                  <a:pt x="37236" y="76200"/>
                </a:lnTo>
                <a:lnTo>
                  <a:pt x="74256" y="88900"/>
                </a:lnTo>
                <a:lnTo>
                  <a:pt x="147610" y="88900"/>
                </a:lnTo>
                <a:lnTo>
                  <a:pt x="219990" y="114300"/>
                </a:lnTo>
                <a:lnTo>
                  <a:pt x="255792" y="114300"/>
                </a:lnTo>
                <a:lnTo>
                  <a:pt x="430568" y="177800"/>
                </a:lnTo>
                <a:lnTo>
                  <a:pt x="464613" y="203200"/>
                </a:lnTo>
                <a:lnTo>
                  <a:pt x="531722" y="228600"/>
                </a:lnTo>
                <a:lnTo>
                  <a:pt x="597462" y="279400"/>
                </a:lnTo>
                <a:lnTo>
                  <a:pt x="629797" y="292100"/>
                </a:lnTo>
                <a:lnTo>
                  <a:pt x="661763" y="317500"/>
                </a:lnTo>
                <a:lnTo>
                  <a:pt x="724551" y="368300"/>
                </a:lnTo>
                <a:lnTo>
                  <a:pt x="755355" y="393700"/>
                </a:lnTo>
                <a:lnTo>
                  <a:pt x="785755" y="419100"/>
                </a:lnTo>
                <a:lnTo>
                  <a:pt x="815741" y="444500"/>
                </a:lnTo>
                <a:lnTo>
                  <a:pt x="845304" y="469900"/>
                </a:lnTo>
                <a:lnTo>
                  <a:pt x="874436" y="508000"/>
                </a:lnTo>
                <a:lnTo>
                  <a:pt x="903126" y="533400"/>
                </a:lnTo>
                <a:lnTo>
                  <a:pt x="931367" y="571500"/>
                </a:lnTo>
                <a:lnTo>
                  <a:pt x="959149" y="596900"/>
                </a:lnTo>
                <a:lnTo>
                  <a:pt x="986463" y="635000"/>
                </a:lnTo>
                <a:lnTo>
                  <a:pt x="1013301" y="673100"/>
                </a:lnTo>
                <a:lnTo>
                  <a:pt x="1039653" y="698500"/>
                </a:lnTo>
                <a:lnTo>
                  <a:pt x="1065511" y="736600"/>
                </a:lnTo>
                <a:lnTo>
                  <a:pt x="1090865" y="774700"/>
                </a:lnTo>
                <a:lnTo>
                  <a:pt x="1115707" y="812800"/>
                </a:lnTo>
                <a:lnTo>
                  <a:pt x="1140027" y="850900"/>
                </a:lnTo>
                <a:lnTo>
                  <a:pt x="1163817" y="889000"/>
                </a:lnTo>
                <a:lnTo>
                  <a:pt x="1187067" y="927100"/>
                </a:lnTo>
                <a:lnTo>
                  <a:pt x="1209769" y="977900"/>
                </a:lnTo>
                <a:lnTo>
                  <a:pt x="1231914" y="1016000"/>
                </a:lnTo>
                <a:lnTo>
                  <a:pt x="1253492" y="1054100"/>
                </a:lnTo>
                <a:lnTo>
                  <a:pt x="1274495" y="1104900"/>
                </a:lnTo>
                <a:lnTo>
                  <a:pt x="1294914" y="1143000"/>
                </a:lnTo>
                <a:lnTo>
                  <a:pt x="1314740" y="1193800"/>
                </a:lnTo>
                <a:lnTo>
                  <a:pt x="1333963" y="1231900"/>
                </a:lnTo>
                <a:lnTo>
                  <a:pt x="1352576" y="1282700"/>
                </a:lnTo>
                <a:lnTo>
                  <a:pt x="1370568" y="1333500"/>
                </a:lnTo>
                <a:lnTo>
                  <a:pt x="1387932" y="1371600"/>
                </a:lnTo>
                <a:lnTo>
                  <a:pt x="1404657" y="1422400"/>
                </a:lnTo>
                <a:lnTo>
                  <a:pt x="1420735" y="1473200"/>
                </a:lnTo>
                <a:lnTo>
                  <a:pt x="1436158" y="1524000"/>
                </a:lnTo>
                <a:lnTo>
                  <a:pt x="1450915" y="1574800"/>
                </a:lnTo>
                <a:lnTo>
                  <a:pt x="1464999" y="1625600"/>
                </a:lnTo>
                <a:lnTo>
                  <a:pt x="1478400" y="1676400"/>
                </a:lnTo>
                <a:lnTo>
                  <a:pt x="1491109" y="1727200"/>
                </a:lnTo>
                <a:lnTo>
                  <a:pt x="1503117" y="1778000"/>
                </a:lnTo>
                <a:lnTo>
                  <a:pt x="1514415" y="1828800"/>
                </a:lnTo>
                <a:lnTo>
                  <a:pt x="1524995" y="1879600"/>
                </a:lnTo>
                <a:lnTo>
                  <a:pt x="1534847" y="1930400"/>
                </a:lnTo>
                <a:lnTo>
                  <a:pt x="1543962" y="1981200"/>
                </a:lnTo>
                <a:lnTo>
                  <a:pt x="1552332" y="2044700"/>
                </a:lnTo>
                <a:lnTo>
                  <a:pt x="1559947" y="2095500"/>
                </a:lnTo>
                <a:lnTo>
                  <a:pt x="1566799" y="2146300"/>
                </a:lnTo>
                <a:lnTo>
                  <a:pt x="1572878" y="2209800"/>
                </a:lnTo>
                <a:lnTo>
                  <a:pt x="1578176" y="2260600"/>
                </a:lnTo>
                <a:lnTo>
                  <a:pt x="1582683" y="2324100"/>
                </a:lnTo>
                <a:lnTo>
                  <a:pt x="1586391" y="2374900"/>
                </a:lnTo>
                <a:lnTo>
                  <a:pt x="1589291" y="2438400"/>
                </a:lnTo>
                <a:lnTo>
                  <a:pt x="1591373" y="2489200"/>
                </a:lnTo>
                <a:lnTo>
                  <a:pt x="1592629" y="2552700"/>
                </a:lnTo>
                <a:lnTo>
                  <a:pt x="1593049" y="2603500"/>
                </a:lnTo>
                <a:lnTo>
                  <a:pt x="1592629" y="2667000"/>
                </a:lnTo>
                <a:lnTo>
                  <a:pt x="1591373" y="2717800"/>
                </a:lnTo>
                <a:lnTo>
                  <a:pt x="1589291" y="2781300"/>
                </a:lnTo>
                <a:lnTo>
                  <a:pt x="1586391" y="2844800"/>
                </a:lnTo>
                <a:lnTo>
                  <a:pt x="1582683" y="2895600"/>
                </a:lnTo>
                <a:lnTo>
                  <a:pt x="1578176" y="2946400"/>
                </a:lnTo>
                <a:lnTo>
                  <a:pt x="1572878" y="3009900"/>
                </a:lnTo>
                <a:lnTo>
                  <a:pt x="1566799" y="3060700"/>
                </a:lnTo>
                <a:lnTo>
                  <a:pt x="1559947" y="3124200"/>
                </a:lnTo>
                <a:lnTo>
                  <a:pt x="1552332" y="3175000"/>
                </a:lnTo>
                <a:lnTo>
                  <a:pt x="1543962" y="3225800"/>
                </a:lnTo>
                <a:lnTo>
                  <a:pt x="1534847" y="3276600"/>
                </a:lnTo>
                <a:lnTo>
                  <a:pt x="1524995" y="3340100"/>
                </a:lnTo>
                <a:lnTo>
                  <a:pt x="1514415" y="3390900"/>
                </a:lnTo>
                <a:lnTo>
                  <a:pt x="1503117" y="3441700"/>
                </a:lnTo>
                <a:lnTo>
                  <a:pt x="1491109" y="3492500"/>
                </a:lnTo>
                <a:lnTo>
                  <a:pt x="1478400" y="3543300"/>
                </a:lnTo>
                <a:lnTo>
                  <a:pt x="1464999" y="3594100"/>
                </a:lnTo>
                <a:lnTo>
                  <a:pt x="1450915" y="3644900"/>
                </a:lnTo>
                <a:lnTo>
                  <a:pt x="1436158" y="3695700"/>
                </a:lnTo>
                <a:lnTo>
                  <a:pt x="1420735" y="3746500"/>
                </a:lnTo>
                <a:lnTo>
                  <a:pt x="1404657" y="3797300"/>
                </a:lnTo>
                <a:lnTo>
                  <a:pt x="1387932" y="3835400"/>
                </a:lnTo>
                <a:lnTo>
                  <a:pt x="1370568" y="3886200"/>
                </a:lnTo>
                <a:lnTo>
                  <a:pt x="1352576" y="3937000"/>
                </a:lnTo>
                <a:lnTo>
                  <a:pt x="1333963" y="3975100"/>
                </a:lnTo>
                <a:lnTo>
                  <a:pt x="1314740" y="4025900"/>
                </a:lnTo>
                <a:lnTo>
                  <a:pt x="1294914" y="4076700"/>
                </a:lnTo>
                <a:lnTo>
                  <a:pt x="1274495" y="4114800"/>
                </a:lnTo>
                <a:lnTo>
                  <a:pt x="1253492" y="4152900"/>
                </a:lnTo>
                <a:lnTo>
                  <a:pt x="1231914" y="4203700"/>
                </a:lnTo>
                <a:lnTo>
                  <a:pt x="1209769" y="4241800"/>
                </a:lnTo>
                <a:lnTo>
                  <a:pt x="1187067" y="4279900"/>
                </a:lnTo>
                <a:lnTo>
                  <a:pt x="1163817" y="4318000"/>
                </a:lnTo>
                <a:lnTo>
                  <a:pt x="1140027" y="4356100"/>
                </a:lnTo>
                <a:lnTo>
                  <a:pt x="1115707" y="4406900"/>
                </a:lnTo>
                <a:lnTo>
                  <a:pt x="1090865" y="4445000"/>
                </a:lnTo>
                <a:lnTo>
                  <a:pt x="1065511" y="4470400"/>
                </a:lnTo>
                <a:lnTo>
                  <a:pt x="1039653" y="4508500"/>
                </a:lnTo>
                <a:lnTo>
                  <a:pt x="1013301" y="4546600"/>
                </a:lnTo>
                <a:lnTo>
                  <a:pt x="986463" y="4584700"/>
                </a:lnTo>
                <a:lnTo>
                  <a:pt x="959149" y="4610100"/>
                </a:lnTo>
                <a:lnTo>
                  <a:pt x="931367" y="4648200"/>
                </a:lnTo>
                <a:lnTo>
                  <a:pt x="903126" y="4673600"/>
                </a:lnTo>
                <a:lnTo>
                  <a:pt x="874436" y="4711700"/>
                </a:lnTo>
                <a:lnTo>
                  <a:pt x="845304" y="4737100"/>
                </a:lnTo>
                <a:lnTo>
                  <a:pt x="815741" y="4762500"/>
                </a:lnTo>
                <a:lnTo>
                  <a:pt x="785755" y="4800600"/>
                </a:lnTo>
                <a:lnTo>
                  <a:pt x="755355" y="4826000"/>
                </a:lnTo>
                <a:lnTo>
                  <a:pt x="724551" y="4851400"/>
                </a:lnTo>
                <a:lnTo>
                  <a:pt x="661763" y="4902200"/>
                </a:lnTo>
                <a:lnTo>
                  <a:pt x="629797" y="4914900"/>
                </a:lnTo>
                <a:lnTo>
                  <a:pt x="564768" y="4965700"/>
                </a:lnTo>
                <a:lnTo>
                  <a:pt x="531722" y="4978400"/>
                </a:lnTo>
                <a:lnTo>
                  <a:pt x="498334" y="5003800"/>
                </a:lnTo>
                <a:lnTo>
                  <a:pt x="430568" y="5029200"/>
                </a:lnTo>
                <a:lnTo>
                  <a:pt x="396207" y="5054600"/>
                </a:lnTo>
                <a:lnTo>
                  <a:pt x="291324" y="5092700"/>
                </a:lnTo>
                <a:lnTo>
                  <a:pt x="255792" y="5092700"/>
                </a:lnTo>
                <a:lnTo>
                  <a:pt x="183926" y="5118100"/>
                </a:lnTo>
                <a:lnTo>
                  <a:pt x="147610" y="5118100"/>
                </a:lnTo>
                <a:lnTo>
                  <a:pt x="111050" y="5130800"/>
                </a:lnTo>
                <a:lnTo>
                  <a:pt x="0" y="5130800"/>
                </a:lnTo>
                <a:lnTo>
                  <a:pt x="774" y="5207000"/>
                </a:lnTo>
                <a:lnTo>
                  <a:pt x="112115" y="5207000"/>
                </a:lnTo>
                <a:lnTo>
                  <a:pt x="148785" y="5194300"/>
                </a:lnTo>
                <a:lnTo>
                  <a:pt x="185218" y="5194300"/>
                </a:lnTo>
                <a:lnTo>
                  <a:pt x="221406" y="5181600"/>
                </a:lnTo>
                <a:lnTo>
                  <a:pt x="257341" y="5181600"/>
                </a:lnTo>
                <a:lnTo>
                  <a:pt x="432919" y="5118100"/>
                </a:lnTo>
                <a:lnTo>
                  <a:pt x="467156" y="5092700"/>
                </a:lnTo>
                <a:lnTo>
                  <a:pt x="534682" y="5067300"/>
                </a:lnTo>
                <a:lnTo>
                  <a:pt x="567954" y="5041900"/>
                </a:lnTo>
                <a:lnTo>
                  <a:pt x="665707" y="4978400"/>
                </a:lnTo>
                <a:lnTo>
                  <a:pt x="729071" y="4927600"/>
                </a:lnTo>
                <a:lnTo>
                  <a:pt x="760185" y="4902200"/>
                </a:lnTo>
                <a:lnTo>
                  <a:pt x="790911" y="4876800"/>
                </a:lnTo>
                <a:lnTo>
                  <a:pt x="821238" y="4851400"/>
                </a:lnTo>
                <a:lnTo>
                  <a:pt x="851159" y="4826000"/>
                </a:lnTo>
                <a:lnTo>
                  <a:pt x="880665" y="4800600"/>
                </a:lnTo>
                <a:lnTo>
                  <a:pt x="909748" y="4762500"/>
                </a:lnTo>
                <a:lnTo>
                  <a:pt x="938398" y="4737100"/>
                </a:lnTo>
                <a:lnTo>
                  <a:pt x="966609" y="4699000"/>
                </a:lnTo>
                <a:lnTo>
                  <a:pt x="994370" y="4673600"/>
                </a:lnTo>
                <a:lnTo>
                  <a:pt x="1021674" y="4635500"/>
                </a:lnTo>
                <a:lnTo>
                  <a:pt x="1048512" y="4597400"/>
                </a:lnTo>
                <a:lnTo>
                  <a:pt x="1074875" y="4572000"/>
                </a:lnTo>
                <a:lnTo>
                  <a:pt x="1100755" y="4533900"/>
                </a:lnTo>
                <a:lnTo>
                  <a:pt x="1126144" y="4495800"/>
                </a:lnTo>
                <a:lnTo>
                  <a:pt x="1151033" y="4457700"/>
                </a:lnTo>
                <a:lnTo>
                  <a:pt x="1175414" y="4419600"/>
                </a:lnTo>
                <a:lnTo>
                  <a:pt x="1199277" y="4381500"/>
                </a:lnTo>
                <a:lnTo>
                  <a:pt x="1222615" y="4343400"/>
                </a:lnTo>
                <a:lnTo>
                  <a:pt x="1245419" y="4292600"/>
                </a:lnTo>
                <a:lnTo>
                  <a:pt x="1267681" y="4254500"/>
                </a:lnTo>
                <a:lnTo>
                  <a:pt x="1289392" y="4216400"/>
                </a:lnTo>
                <a:lnTo>
                  <a:pt x="1310542" y="4165600"/>
                </a:lnTo>
                <a:lnTo>
                  <a:pt x="1331125" y="4127500"/>
                </a:lnTo>
                <a:lnTo>
                  <a:pt x="1351132" y="4076700"/>
                </a:lnTo>
                <a:lnTo>
                  <a:pt x="1370553" y="4038600"/>
                </a:lnTo>
                <a:lnTo>
                  <a:pt x="1389381" y="3987800"/>
                </a:lnTo>
                <a:lnTo>
                  <a:pt x="1407607" y="3937000"/>
                </a:lnTo>
                <a:lnTo>
                  <a:pt x="1425222" y="3898900"/>
                </a:lnTo>
                <a:lnTo>
                  <a:pt x="1442218" y="3848100"/>
                </a:lnTo>
                <a:lnTo>
                  <a:pt x="1458587" y="3797300"/>
                </a:lnTo>
                <a:lnTo>
                  <a:pt x="1474319" y="3746500"/>
                </a:lnTo>
                <a:lnTo>
                  <a:pt x="1489407" y="3695700"/>
                </a:lnTo>
                <a:lnTo>
                  <a:pt x="1503842" y="3644900"/>
                </a:lnTo>
                <a:lnTo>
                  <a:pt x="1517616" y="3594100"/>
                </a:lnTo>
                <a:lnTo>
                  <a:pt x="1530719" y="3543300"/>
                </a:lnTo>
                <a:lnTo>
                  <a:pt x="1543143" y="3492500"/>
                </a:lnTo>
                <a:lnTo>
                  <a:pt x="1554881" y="3441700"/>
                </a:lnTo>
                <a:lnTo>
                  <a:pt x="1565923" y="3390900"/>
                </a:lnTo>
                <a:lnTo>
                  <a:pt x="1576261" y="3340100"/>
                </a:lnTo>
                <a:lnTo>
                  <a:pt x="1585886" y="3289300"/>
                </a:lnTo>
                <a:lnTo>
                  <a:pt x="1594790" y="3225800"/>
                </a:lnTo>
                <a:lnTo>
                  <a:pt x="1602964" y="3175000"/>
                </a:lnTo>
                <a:lnTo>
                  <a:pt x="1610400" y="3124200"/>
                </a:lnTo>
                <a:lnTo>
                  <a:pt x="1617090" y="3060700"/>
                </a:lnTo>
                <a:lnTo>
                  <a:pt x="1623024" y="3009900"/>
                </a:lnTo>
                <a:lnTo>
                  <a:pt x="1628195" y="2959100"/>
                </a:lnTo>
                <a:lnTo>
                  <a:pt x="1632594" y="2895600"/>
                </a:lnTo>
                <a:lnTo>
                  <a:pt x="1636212" y="2844800"/>
                </a:lnTo>
                <a:lnTo>
                  <a:pt x="1639040" y="2781300"/>
                </a:lnTo>
                <a:lnTo>
                  <a:pt x="1641071" y="2717800"/>
                </a:lnTo>
                <a:lnTo>
                  <a:pt x="1642296" y="2667000"/>
                </a:lnTo>
                <a:lnTo>
                  <a:pt x="1642706" y="2603500"/>
                </a:lnTo>
                <a:lnTo>
                  <a:pt x="1642296" y="2552700"/>
                </a:lnTo>
                <a:lnTo>
                  <a:pt x="1641071" y="2489200"/>
                </a:lnTo>
                <a:lnTo>
                  <a:pt x="1639040" y="2438400"/>
                </a:lnTo>
                <a:lnTo>
                  <a:pt x="1636212" y="2374900"/>
                </a:lnTo>
                <a:lnTo>
                  <a:pt x="1632594" y="2324100"/>
                </a:lnTo>
                <a:lnTo>
                  <a:pt x="1628195" y="2260600"/>
                </a:lnTo>
                <a:lnTo>
                  <a:pt x="1623024" y="2209800"/>
                </a:lnTo>
                <a:lnTo>
                  <a:pt x="1617090" y="2146300"/>
                </a:lnTo>
                <a:lnTo>
                  <a:pt x="1610400" y="2095500"/>
                </a:lnTo>
                <a:lnTo>
                  <a:pt x="1602964" y="2044700"/>
                </a:lnTo>
                <a:lnTo>
                  <a:pt x="1594790" y="1981200"/>
                </a:lnTo>
                <a:lnTo>
                  <a:pt x="1585886" y="1930400"/>
                </a:lnTo>
                <a:lnTo>
                  <a:pt x="1576261" y="1879600"/>
                </a:lnTo>
                <a:lnTo>
                  <a:pt x="1565923" y="1828800"/>
                </a:lnTo>
                <a:lnTo>
                  <a:pt x="1554881" y="1765300"/>
                </a:lnTo>
                <a:lnTo>
                  <a:pt x="1543143" y="1714500"/>
                </a:lnTo>
                <a:lnTo>
                  <a:pt x="1530719" y="1663700"/>
                </a:lnTo>
                <a:lnTo>
                  <a:pt x="1517616" y="1612900"/>
                </a:lnTo>
                <a:lnTo>
                  <a:pt x="1503842" y="1562100"/>
                </a:lnTo>
                <a:lnTo>
                  <a:pt x="1489407" y="1511300"/>
                </a:lnTo>
                <a:lnTo>
                  <a:pt x="1474319" y="1460500"/>
                </a:lnTo>
                <a:lnTo>
                  <a:pt x="1458587" y="1422400"/>
                </a:lnTo>
                <a:lnTo>
                  <a:pt x="1442218" y="1371600"/>
                </a:lnTo>
                <a:lnTo>
                  <a:pt x="1425222" y="1320800"/>
                </a:lnTo>
                <a:lnTo>
                  <a:pt x="1407607" y="1270000"/>
                </a:lnTo>
                <a:lnTo>
                  <a:pt x="1389381" y="1231900"/>
                </a:lnTo>
                <a:lnTo>
                  <a:pt x="1370553" y="1181100"/>
                </a:lnTo>
                <a:lnTo>
                  <a:pt x="1351132" y="1130300"/>
                </a:lnTo>
                <a:lnTo>
                  <a:pt x="1331125" y="1092200"/>
                </a:lnTo>
                <a:lnTo>
                  <a:pt x="1310542" y="1041400"/>
                </a:lnTo>
                <a:lnTo>
                  <a:pt x="1289392" y="1003300"/>
                </a:lnTo>
                <a:lnTo>
                  <a:pt x="1267681" y="965200"/>
                </a:lnTo>
                <a:lnTo>
                  <a:pt x="1245419" y="914400"/>
                </a:lnTo>
                <a:lnTo>
                  <a:pt x="1222615" y="876300"/>
                </a:lnTo>
                <a:lnTo>
                  <a:pt x="1199277" y="838200"/>
                </a:lnTo>
                <a:lnTo>
                  <a:pt x="1175414" y="800100"/>
                </a:lnTo>
                <a:lnTo>
                  <a:pt x="1151033" y="762000"/>
                </a:lnTo>
                <a:lnTo>
                  <a:pt x="1126144" y="723900"/>
                </a:lnTo>
                <a:lnTo>
                  <a:pt x="1100755" y="685800"/>
                </a:lnTo>
                <a:lnTo>
                  <a:pt x="1074875" y="647700"/>
                </a:lnTo>
                <a:lnTo>
                  <a:pt x="1048512" y="609600"/>
                </a:lnTo>
                <a:lnTo>
                  <a:pt x="1021674" y="584200"/>
                </a:lnTo>
                <a:lnTo>
                  <a:pt x="994370" y="546100"/>
                </a:lnTo>
                <a:lnTo>
                  <a:pt x="966609" y="508000"/>
                </a:lnTo>
                <a:lnTo>
                  <a:pt x="938398" y="482600"/>
                </a:lnTo>
                <a:lnTo>
                  <a:pt x="909748" y="444500"/>
                </a:lnTo>
                <a:lnTo>
                  <a:pt x="880665" y="419100"/>
                </a:lnTo>
                <a:lnTo>
                  <a:pt x="851159" y="393700"/>
                </a:lnTo>
                <a:lnTo>
                  <a:pt x="821238" y="355600"/>
                </a:lnTo>
                <a:lnTo>
                  <a:pt x="790911" y="330200"/>
                </a:lnTo>
                <a:lnTo>
                  <a:pt x="760185" y="304800"/>
                </a:lnTo>
                <a:lnTo>
                  <a:pt x="697575" y="254000"/>
                </a:lnTo>
                <a:lnTo>
                  <a:pt x="665707" y="228600"/>
                </a:lnTo>
                <a:lnTo>
                  <a:pt x="633475" y="215900"/>
                </a:lnTo>
                <a:lnTo>
                  <a:pt x="567954" y="165100"/>
                </a:lnTo>
                <a:lnTo>
                  <a:pt x="501079" y="139700"/>
                </a:lnTo>
                <a:lnTo>
                  <a:pt x="467156" y="114300"/>
                </a:lnTo>
                <a:lnTo>
                  <a:pt x="221406" y="25400"/>
                </a:lnTo>
                <a:lnTo>
                  <a:pt x="185218" y="25400"/>
                </a:lnTo>
                <a:lnTo>
                  <a:pt x="148785" y="12700"/>
                </a:lnTo>
                <a:lnTo>
                  <a:pt x="112115" y="12700"/>
                </a:lnTo>
                <a:lnTo>
                  <a:pt x="75218" y="0"/>
                </a:lnTo>
                <a:close/>
              </a:path>
            </a:pathLst>
          </a:custGeom>
          <a:solidFill>
            <a:srgbClr val="6C7E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65404" y="1635251"/>
            <a:ext cx="1371600" cy="4356100"/>
          </a:xfrm>
          <a:custGeom>
            <a:avLst/>
            <a:gdLst/>
            <a:ahLst/>
            <a:cxnLst/>
            <a:rect l="l" t="t" r="r" b="b"/>
            <a:pathLst>
              <a:path w="1371600" h="4356100">
                <a:moveTo>
                  <a:pt x="0" y="0"/>
                </a:moveTo>
                <a:lnTo>
                  <a:pt x="0" y="2166493"/>
                </a:lnTo>
                <a:lnTo>
                  <a:pt x="3936" y="2166493"/>
                </a:lnTo>
                <a:lnTo>
                  <a:pt x="7111" y="2171700"/>
                </a:lnTo>
                <a:lnTo>
                  <a:pt x="7111" y="2184019"/>
                </a:lnTo>
                <a:lnTo>
                  <a:pt x="3936" y="2189099"/>
                </a:lnTo>
                <a:lnTo>
                  <a:pt x="0" y="2189099"/>
                </a:lnTo>
                <a:lnTo>
                  <a:pt x="126" y="4355592"/>
                </a:lnTo>
                <a:lnTo>
                  <a:pt x="74149" y="4352474"/>
                </a:lnTo>
                <a:lnTo>
                  <a:pt x="147146" y="4343225"/>
                </a:lnTo>
                <a:lnTo>
                  <a:pt x="219020" y="4328004"/>
                </a:lnTo>
                <a:lnTo>
                  <a:pt x="289671" y="4306969"/>
                </a:lnTo>
                <a:lnTo>
                  <a:pt x="358998" y="4280277"/>
                </a:lnTo>
                <a:lnTo>
                  <a:pt x="426904" y="4248087"/>
                </a:lnTo>
                <a:lnTo>
                  <a:pt x="493287" y="4210556"/>
                </a:lnTo>
                <a:lnTo>
                  <a:pt x="525876" y="4189837"/>
                </a:lnTo>
                <a:lnTo>
                  <a:pt x="558048" y="4167842"/>
                </a:lnTo>
                <a:lnTo>
                  <a:pt x="589790" y="4144591"/>
                </a:lnTo>
                <a:lnTo>
                  <a:pt x="621089" y="4120104"/>
                </a:lnTo>
                <a:lnTo>
                  <a:pt x="651933" y="4094400"/>
                </a:lnTo>
                <a:lnTo>
                  <a:pt x="682309" y="4067500"/>
                </a:lnTo>
                <a:lnTo>
                  <a:pt x="712205" y="4039422"/>
                </a:lnTo>
                <a:lnTo>
                  <a:pt x="741609" y="4010187"/>
                </a:lnTo>
                <a:lnTo>
                  <a:pt x="770508" y="3979814"/>
                </a:lnTo>
                <a:lnTo>
                  <a:pt x="798889" y="3948323"/>
                </a:lnTo>
                <a:lnTo>
                  <a:pt x="826741" y="3915735"/>
                </a:lnTo>
                <a:lnTo>
                  <a:pt x="854050" y="3882067"/>
                </a:lnTo>
                <a:lnTo>
                  <a:pt x="880805" y="3847342"/>
                </a:lnTo>
                <a:lnTo>
                  <a:pt x="906992" y="3811577"/>
                </a:lnTo>
                <a:lnTo>
                  <a:pt x="932600" y="3774793"/>
                </a:lnTo>
                <a:lnTo>
                  <a:pt x="957616" y="3737010"/>
                </a:lnTo>
                <a:lnTo>
                  <a:pt x="982028" y="3698247"/>
                </a:lnTo>
                <a:lnTo>
                  <a:pt x="1005823" y="3658525"/>
                </a:lnTo>
                <a:lnTo>
                  <a:pt x="1028988" y="3617862"/>
                </a:lnTo>
                <a:lnTo>
                  <a:pt x="1051512" y="3576279"/>
                </a:lnTo>
                <a:lnTo>
                  <a:pt x="1073381" y="3533795"/>
                </a:lnTo>
                <a:lnTo>
                  <a:pt x="1094584" y="3490430"/>
                </a:lnTo>
                <a:lnTo>
                  <a:pt x="1115107" y="3446204"/>
                </a:lnTo>
                <a:lnTo>
                  <a:pt x="1134940" y="3401137"/>
                </a:lnTo>
                <a:lnTo>
                  <a:pt x="1154068" y="3355248"/>
                </a:lnTo>
                <a:lnTo>
                  <a:pt x="1172479" y="3308557"/>
                </a:lnTo>
                <a:lnTo>
                  <a:pt x="1190162" y="3261085"/>
                </a:lnTo>
                <a:lnTo>
                  <a:pt x="1207104" y="3212849"/>
                </a:lnTo>
                <a:lnTo>
                  <a:pt x="1223292" y="3163872"/>
                </a:lnTo>
                <a:lnTo>
                  <a:pt x="1238713" y="3114171"/>
                </a:lnTo>
                <a:lnTo>
                  <a:pt x="1253356" y="3063767"/>
                </a:lnTo>
                <a:lnTo>
                  <a:pt x="1267208" y="3012680"/>
                </a:lnTo>
                <a:lnTo>
                  <a:pt x="1280257" y="2960929"/>
                </a:lnTo>
                <a:lnTo>
                  <a:pt x="1292489" y="2908534"/>
                </a:lnTo>
                <a:lnTo>
                  <a:pt x="1303893" y="2855515"/>
                </a:lnTo>
                <a:lnTo>
                  <a:pt x="1314457" y="2801892"/>
                </a:lnTo>
                <a:lnTo>
                  <a:pt x="1324167" y="2747684"/>
                </a:lnTo>
                <a:lnTo>
                  <a:pt x="1333011" y="2692911"/>
                </a:lnTo>
                <a:lnTo>
                  <a:pt x="1340977" y="2637593"/>
                </a:lnTo>
                <a:lnTo>
                  <a:pt x="1348053" y="2581750"/>
                </a:lnTo>
                <a:lnTo>
                  <a:pt x="1354225" y="2525401"/>
                </a:lnTo>
                <a:lnTo>
                  <a:pt x="1359482" y="2468566"/>
                </a:lnTo>
                <a:lnTo>
                  <a:pt x="1363811" y="2411266"/>
                </a:lnTo>
                <a:lnTo>
                  <a:pt x="1367200" y="2353518"/>
                </a:lnTo>
                <a:lnTo>
                  <a:pt x="1369636" y="2295344"/>
                </a:lnTo>
                <a:lnTo>
                  <a:pt x="1371107" y="2236763"/>
                </a:lnTo>
                <a:lnTo>
                  <a:pt x="1371505" y="2189099"/>
                </a:lnTo>
                <a:lnTo>
                  <a:pt x="1371505" y="2166493"/>
                </a:lnTo>
                <a:lnTo>
                  <a:pt x="1371107" y="2118834"/>
                </a:lnTo>
                <a:lnTo>
                  <a:pt x="1369636" y="2060258"/>
                </a:lnTo>
                <a:lnTo>
                  <a:pt x="1367200" y="2002090"/>
                </a:lnTo>
                <a:lnTo>
                  <a:pt x="1363811" y="1944347"/>
                </a:lnTo>
                <a:lnTo>
                  <a:pt x="1359482" y="1887051"/>
                </a:lnTo>
                <a:lnTo>
                  <a:pt x="1354225" y="1830220"/>
                </a:lnTo>
                <a:lnTo>
                  <a:pt x="1348052" y="1773875"/>
                </a:lnTo>
                <a:lnTo>
                  <a:pt x="1340977" y="1718035"/>
                </a:lnTo>
                <a:lnTo>
                  <a:pt x="1333011" y="1662721"/>
                </a:lnTo>
                <a:lnTo>
                  <a:pt x="1324166" y="1607951"/>
                </a:lnTo>
                <a:lnTo>
                  <a:pt x="1314456" y="1553745"/>
                </a:lnTo>
                <a:lnTo>
                  <a:pt x="1303892" y="1500124"/>
                </a:lnTo>
                <a:lnTo>
                  <a:pt x="1292488" y="1447107"/>
                </a:lnTo>
                <a:lnTo>
                  <a:pt x="1280255" y="1394714"/>
                </a:lnTo>
                <a:lnTo>
                  <a:pt x="1267206" y="1342965"/>
                </a:lnTo>
                <a:lnTo>
                  <a:pt x="1253354" y="1291878"/>
                </a:lnTo>
                <a:lnTo>
                  <a:pt x="1238711" y="1241475"/>
                </a:lnTo>
                <a:lnTo>
                  <a:pt x="1223288" y="1191775"/>
                </a:lnTo>
                <a:lnTo>
                  <a:pt x="1207100" y="1142798"/>
                </a:lnTo>
                <a:lnTo>
                  <a:pt x="1190158" y="1094563"/>
                </a:lnTo>
                <a:lnTo>
                  <a:pt x="1172474" y="1047090"/>
                </a:lnTo>
                <a:lnTo>
                  <a:pt x="1154062" y="1000399"/>
                </a:lnTo>
                <a:lnTo>
                  <a:pt x="1134933" y="954510"/>
                </a:lnTo>
                <a:lnTo>
                  <a:pt x="1115100" y="909442"/>
                </a:lnTo>
                <a:lnTo>
                  <a:pt x="1094575" y="865215"/>
                </a:lnTo>
                <a:lnTo>
                  <a:pt x="1073371" y="821850"/>
                </a:lnTo>
                <a:lnTo>
                  <a:pt x="1051501" y="779365"/>
                </a:lnTo>
                <a:lnTo>
                  <a:pt x="1028976" y="737780"/>
                </a:lnTo>
                <a:lnTo>
                  <a:pt x="1005809" y="697116"/>
                </a:lnTo>
                <a:lnTo>
                  <a:pt x="982013" y="657392"/>
                </a:lnTo>
                <a:lnTo>
                  <a:pt x="957600" y="618628"/>
                </a:lnTo>
                <a:lnTo>
                  <a:pt x="932582" y="580843"/>
                </a:lnTo>
                <a:lnTo>
                  <a:pt x="906972" y="544057"/>
                </a:lnTo>
                <a:lnTo>
                  <a:pt x="880783" y="508291"/>
                </a:lnTo>
                <a:lnTo>
                  <a:pt x="854026" y="473563"/>
                </a:lnTo>
                <a:lnTo>
                  <a:pt x="826714" y="439894"/>
                </a:lnTo>
                <a:lnTo>
                  <a:pt x="798861" y="407303"/>
                </a:lnTo>
                <a:lnTo>
                  <a:pt x="770477" y="375811"/>
                </a:lnTo>
                <a:lnTo>
                  <a:pt x="741576" y="345436"/>
                </a:lnTo>
                <a:lnTo>
                  <a:pt x="712169" y="316199"/>
                </a:lnTo>
                <a:lnTo>
                  <a:pt x="682270" y="288119"/>
                </a:lnTo>
                <a:lnTo>
                  <a:pt x="651891" y="261216"/>
                </a:lnTo>
                <a:lnTo>
                  <a:pt x="621044" y="235510"/>
                </a:lnTo>
                <a:lnTo>
                  <a:pt x="589742" y="211021"/>
                </a:lnTo>
                <a:lnTo>
                  <a:pt x="557997" y="187768"/>
                </a:lnTo>
                <a:lnTo>
                  <a:pt x="525822" y="165772"/>
                </a:lnTo>
                <a:lnTo>
                  <a:pt x="493229" y="145051"/>
                </a:lnTo>
                <a:lnTo>
                  <a:pt x="460230" y="125626"/>
                </a:lnTo>
                <a:lnTo>
                  <a:pt x="393065" y="90742"/>
                </a:lnTo>
                <a:lnTo>
                  <a:pt x="324428" y="61278"/>
                </a:lnTo>
                <a:lnTo>
                  <a:pt x="254417" y="37392"/>
                </a:lnTo>
                <a:lnTo>
                  <a:pt x="183132" y="19242"/>
                </a:lnTo>
                <a:lnTo>
                  <a:pt x="110673" y="6986"/>
                </a:lnTo>
                <a:lnTo>
                  <a:pt x="37139" y="782"/>
                </a:lnTo>
                <a:lnTo>
                  <a:pt x="0" y="0"/>
                </a:lnTo>
                <a:close/>
              </a:path>
            </a:pathLst>
          </a:custGeom>
          <a:solidFill>
            <a:srgbClr val="EAEE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035301" y="5503926"/>
            <a:ext cx="7595870" cy="675640"/>
          </a:xfrm>
          <a:custGeom>
            <a:avLst/>
            <a:gdLst/>
            <a:ahLst/>
            <a:cxnLst/>
            <a:rect l="l" t="t" r="r" b="b"/>
            <a:pathLst>
              <a:path w="7595870" h="675639">
                <a:moveTo>
                  <a:pt x="0" y="337566"/>
                </a:moveTo>
                <a:lnTo>
                  <a:pt x="3081" y="291759"/>
                </a:lnTo>
                <a:lnTo>
                  <a:pt x="12057" y="247826"/>
                </a:lnTo>
                <a:lnTo>
                  <a:pt x="26527" y="206168"/>
                </a:lnTo>
                <a:lnTo>
                  <a:pt x="46086" y="167188"/>
                </a:lnTo>
                <a:lnTo>
                  <a:pt x="70335" y="131288"/>
                </a:lnTo>
                <a:lnTo>
                  <a:pt x="98869" y="98869"/>
                </a:lnTo>
                <a:lnTo>
                  <a:pt x="131288" y="70335"/>
                </a:lnTo>
                <a:lnTo>
                  <a:pt x="167188" y="46086"/>
                </a:lnTo>
                <a:lnTo>
                  <a:pt x="206168" y="26527"/>
                </a:lnTo>
                <a:lnTo>
                  <a:pt x="247826" y="12057"/>
                </a:lnTo>
                <a:lnTo>
                  <a:pt x="291759" y="3081"/>
                </a:lnTo>
                <a:lnTo>
                  <a:pt x="337566" y="0"/>
                </a:lnTo>
                <a:lnTo>
                  <a:pt x="7258050" y="0"/>
                </a:lnTo>
                <a:lnTo>
                  <a:pt x="7303856" y="3081"/>
                </a:lnTo>
                <a:lnTo>
                  <a:pt x="7347789" y="12057"/>
                </a:lnTo>
                <a:lnTo>
                  <a:pt x="7389447" y="26527"/>
                </a:lnTo>
                <a:lnTo>
                  <a:pt x="7428427" y="46086"/>
                </a:lnTo>
                <a:lnTo>
                  <a:pt x="7464327" y="70335"/>
                </a:lnTo>
                <a:lnTo>
                  <a:pt x="7496746" y="98869"/>
                </a:lnTo>
                <a:lnTo>
                  <a:pt x="7525280" y="131288"/>
                </a:lnTo>
                <a:lnTo>
                  <a:pt x="7549529" y="167188"/>
                </a:lnTo>
                <a:lnTo>
                  <a:pt x="7569088" y="206168"/>
                </a:lnTo>
                <a:lnTo>
                  <a:pt x="7583558" y="247826"/>
                </a:lnTo>
                <a:lnTo>
                  <a:pt x="7592534" y="291759"/>
                </a:lnTo>
                <a:lnTo>
                  <a:pt x="7595616" y="337566"/>
                </a:lnTo>
                <a:lnTo>
                  <a:pt x="7592534" y="383372"/>
                </a:lnTo>
                <a:lnTo>
                  <a:pt x="7583558" y="427306"/>
                </a:lnTo>
                <a:lnTo>
                  <a:pt x="7569088" y="468965"/>
                </a:lnTo>
                <a:lnTo>
                  <a:pt x="7549529" y="507946"/>
                </a:lnTo>
                <a:lnTo>
                  <a:pt x="7525280" y="543848"/>
                </a:lnTo>
                <a:lnTo>
                  <a:pt x="7496746" y="576268"/>
                </a:lnTo>
                <a:lnTo>
                  <a:pt x="7464327" y="604804"/>
                </a:lnTo>
                <a:lnTo>
                  <a:pt x="7428427" y="629054"/>
                </a:lnTo>
                <a:lnTo>
                  <a:pt x="7389447" y="648615"/>
                </a:lnTo>
                <a:lnTo>
                  <a:pt x="7347789" y="663085"/>
                </a:lnTo>
                <a:lnTo>
                  <a:pt x="7303856" y="672062"/>
                </a:lnTo>
                <a:lnTo>
                  <a:pt x="7258050" y="675144"/>
                </a:lnTo>
                <a:lnTo>
                  <a:pt x="337566" y="675132"/>
                </a:lnTo>
                <a:lnTo>
                  <a:pt x="291759" y="672050"/>
                </a:lnTo>
                <a:lnTo>
                  <a:pt x="247826" y="663074"/>
                </a:lnTo>
                <a:lnTo>
                  <a:pt x="206168" y="648604"/>
                </a:lnTo>
                <a:lnTo>
                  <a:pt x="167188" y="629045"/>
                </a:lnTo>
                <a:lnTo>
                  <a:pt x="131288" y="604796"/>
                </a:lnTo>
                <a:lnTo>
                  <a:pt x="98869" y="576262"/>
                </a:lnTo>
                <a:lnTo>
                  <a:pt x="70335" y="543843"/>
                </a:lnTo>
                <a:lnTo>
                  <a:pt x="46086" y="507943"/>
                </a:lnTo>
                <a:lnTo>
                  <a:pt x="26527" y="468963"/>
                </a:lnTo>
                <a:lnTo>
                  <a:pt x="12057" y="427305"/>
                </a:lnTo>
                <a:lnTo>
                  <a:pt x="3081" y="383372"/>
                </a:lnTo>
                <a:lnTo>
                  <a:pt x="0" y="337566"/>
                </a:lnTo>
                <a:close/>
              </a:path>
            </a:pathLst>
          </a:custGeom>
          <a:ln w="28956">
            <a:solidFill>
              <a:srgbClr val="FF6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854200" y="5637987"/>
            <a:ext cx="3486785" cy="782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70840">
              <a:lnSpc>
                <a:spcPct val="100000"/>
              </a:lnSpc>
              <a:spcBef>
                <a:spcPts val="100"/>
              </a:spcBef>
            </a:pPr>
            <a:r>
              <a:rPr sz="2400" i="1" spc="-5" dirty="0">
                <a:solidFill>
                  <a:srgbClr val="00006E"/>
                </a:solidFill>
                <a:latin typeface="Arial"/>
                <a:cs typeface="Arial"/>
              </a:rPr>
              <a:t>Đánh giá và điều</a:t>
            </a:r>
            <a:r>
              <a:rPr sz="2400" i="1" spc="-25" dirty="0">
                <a:solidFill>
                  <a:srgbClr val="00006E"/>
                </a:solidFill>
                <a:latin typeface="Arial"/>
                <a:cs typeface="Arial"/>
              </a:rPr>
              <a:t> </a:t>
            </a:r>
            <a:r>
              <a:rPr sz="2400" i="1" spc="-5" dirty="0">
                <a:solidFill>
                  <a:srgbClr val="00006E"/>
                </a:solidFill>
                <a:latin typeface="Arial"/>
                <a:cs typeface="Arial"/>
              </a:rPr>
              <a:t>chỉnh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000"/>
              </a:spcBef>
            </a:pPr>
            <a:r>
              <a:rPr sz="900" spc="-10" dirty="0">
                <a:solidFill>
                  <a:srgbClr val="888888"/>
                </a:solidFill>
                <a:latin typeface="Verdana"/>
                <a:cs typeface="Verdana"/>
              </a:rPr>
              <a:t>HA </a:t>
            </a:r>
            <a:r>
              <a:rPr sz="900" spc="55" dirty="0">
                <a:solidFill>
                  <a:srgbClr val="888888"/>
                </a:solidFill>
                <a:latin typeface="Verdana"/>
                <a:cs typeface="Verdana"/>
              </a:rPr>
              <a:t>CAO </a:t>
            </a:r>
            <a:r>
              <a:rPr sz="900" spc="-145" dirty="0">
                <a:solidFill>
                  <a:srgbClr val="888888"/>
                </a:solidFill>
                <a:latin typeface="Verdana"/>
                <a:cs typeface="Verdana"/>
              </a:rPr>
              <a:t>THI </a:t>
            </a:r>
            <a:r>
              <a:rPr sz="900" spc="-114" dirty="0">
                <a:solidFill>
                  <a:srgbClr val="888888"/>
                </a:solidFill>
                <a:latin typeface="Verdana"/>
                <a:cs typeface="Verdana"/>
              </a:rPr>
              <a:t>–TUE</a:t>
            </a:r>
            <a:r>
              <a:rPr sz="900" spc="-100" dirty="0">
                <a:solidFill>
                  <a:srgbClr val="888888"/>
                </a:solidFill>
                <a:latin typeface="Verdana"/>
                <a:cs typeface="Verdana"/>
              </a:rPr>
              <a:t> </a:t>
            </a:r>
            <a:r>
              <a:rPr sz="900" spc="-70" dirty="0">
                <a:solidFill>
                  <a:srgbClr val="888888"/>
                </a:solidFill>
                <a:latin typeface="Verdana"/>
                <a:cs typeface="Verdana"/>
              </a:rPr>
              <a:t>2019</a:t>
            </a:r>
            <a:endParaRPr sz="900">
              <a:latin typeface="Verdana"/>
              <a:cs typeface="Verdana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553461" y="3170682"/>
            <a:ext cx="8036559" cy="690880"/>
          </a:xfrm>
          <a:custGeom>
            <a:avLst/>
            <a:gdLst/>
            <a:ahLst/>
            <a:cxnLst/>
            <a:rect l="l" t="t" r="r" b="b"/>
            <a:pathLst>
              <a:path w="8036559" h="690879">
                <a:moveTo>
                  <a:pt x="0" y="345185"/>
                </a:moveTo>
                <a:lnTo>
                  <a:pt x="3151" y="298349"/>
                </a:lnTo>
                <a:lnTo>
                  <a:pt x="12331" y="253426"/>
                </a:lnTo>
                <a:lnTo>
                  <a:pt x="27128" y="210829"/>
                </a:lnTo>
                <a:lnTo>
                  <a:pt x="47131" y="170970"/>
                </a:lnTo>
                <a:lnTo>
                  <a:pt x="71928" y="134259"/>
                </a:lnTo>
                <a:lnTo>
                  <a:pt x="101107" y="101107"/>
                </a:lnTo>
                <a:lnTo>
                  <a:pt x="134259" y="71928"/>
                </a:lnTo>
                <a:lnTo>
                  <a:pt x="170970" y="47131"/>
                </a:lnTo>
                <a:lnTo>
                  <a:pt x="210829" y="27128"/>
                </a:lnTo>
                <a:lnTo>
                  <a:pt x="253426" y="12331"/>
                </a:lnTo>
                <a:lnTo>
                  <a:pt x="298349" y="3151"/>
                </a:lnTo>
                <a:lnTo>
                  <a:pt x="345186" y="0"/>
                </a:lnTo>
                <a:lnTo>
                  <a:pt x="7690865" y="0"/>
                </a:lnTo>
                <a:lnTo>
                  <a:pt x="7737702" y="3151"/>
                </a:lnTo>
                <a:lnTo>
                  <a:pt x="7782625" y="12331"/>
                </a:lnTo>
                <a:lnTo>
                  <a:pt x="7825222" y="27128"/>
                </a:lnTo>
                <a:lnTo>
                  <a:pt x="7865081" y="47131"/>
                </a:lnTo>
                <a:lnTo>
                  <a:pt x="7901792" y="71928"/>
                </a:lnTo>
                <a:lnTo>
                  <a:pt x="7934944" y="101107"/>
                </a:lnTo>
                <a:lnTo>
                  <a:pt x="7964123" y="134259"/>
                </a:lnTo>
                <a:lnTo>
                  <a:pt x="7988920" y="170970"/>
                </a:lnTo>
                <a:lnTo>
                  <a:pt x="8008923" y="210829"/>
                </a:lnTo>
                <a:lnTo>
                  <a:pt x="8023720" y="253426"/>
                </a:lnTo>
                <a:lnTo>
                  <a:pt x="8032900" y="298349"/>
                </a:lnTo>
                <a:lnTo>
                  <a:pt x="8036052" y="345185"/>
                </a:lnTo>
                <a:lnTo>
                  <a:pt x="8032900" y="392022"/>
                </a:lnTo>
                <a:lnTo>
                  <a:pt x="8023720" y="436945"/>
                </a:lnTo>
                <a:lnTo>
                  <a:pt x="8008923" y="479542"/>
                </a:lnTo>
                <a:lnTo>
                  <a:pt x="7988920" y="519401"/>
                </a:lnTo>
                <a:lnTo>
                  <a:pt x="7964123" y="556112"/>
                </a:lnTo>
                <a:lnTo>
                  <a:pt x="7934944" y="589264"/>
                </a:lnTo>
                <a:lnTo>
                  <a:pt x="7901792" y="618443"/>
                </a:lnTo>
                <a:lnTo>
                  <a:pt x="7865081" y="643240"/>
                </a:lnTo>
                <a:lnTo>
                  <a:pt x="7825222" y="663243"/>
                </a:lnTo>
                <a:lnTo>
                  <a:pt x="7782625" y="678040"/>
                </a:lnTo>
                <a:lnTo>
                  <a:pt x="7737702" y="687220"/>
                </a:lnTo>
                <a:lnTo>
                  <a:pt x="7690865" y="690371"/>
                </a:lnTo>
                <a:lnTo>
                  <a:pt x="345186" y="690371"/>
                </a:lnTo>
                <a:lnTo>
                  <a:pt x="298349" y="687220"/>
                </a:lnTo>
                <a:lnTo>
                  <a:pt x="253426" y="678040"/>
                </a:lnTo>
                <a:lnTo>
                  <a:pt x="210829" y="663243"/>
                </a:lnTo>
                <a:lnTo>
                  <a:pt x="170970" y="643240"/>
                </a:lnTo>
                <a:lnTo>
                  <a:pt x="134259" y="618443"/>
                </a:lnTo>
                <a:lnTo>
                  <a:pt x="101107" y="589264"/>
                </a:lnTo>
                <a:lnTo>
                  <a:pt x="71928" y="556112"/>
                </a:lnTo>
                <a:lnTo>
                  <a:pt x="47131" y="519401"/>
                </a:lnTo>
                <a:lnTo>
                  <a:pt x="27128" y="479542"/>
                </a:lnTo>
                <a:lnTo>
                  <a:pt x="12331" y="436945"/>
                </a:lnTo>
                <a:lnTo>
                  <a:pt x="3151" y="392022"/>
                </a:lnTo>
                <a:lnTo>
                  <a:pt x="0" y="345185"/>
                </a:lnTo>
                <a:close/>
              </a:path>
            </a:pathLst>
          </a:custGeom>
          <a:ln w="28956">
            <a:solidFill>
              <a:srgbClr val="FF6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2733548" y="3130041"/>
            <a:ext cx="7842884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00006E"/>
                </a:solidFill>
                <a:latin typeface="Arial"/>
                <a:cs typeface="Arial"/>
              </a:rPr>
              <a:t>Chọn lựa các </a:t>
            </a:r>
            <a:r>
              <a:rPr sz="2400" i="1" spc="-5" dirty="0">
                <a:solidFill>
                  <a:srgbClr val="00006E"/>
                </a:solidFill>
                <a:latin typeface="Arial"/>
                <a:cs typeface="Arial"/>
              </a:rPr>
              <a:t>phương pháp và hình </a:t>
            </a:r>
            <a:r>
              <a:rPr sz="2400" i="1" dirty="0">
                <a:solidFill>
                  <a:srgbClr val="00006E"/>
                </a:solidFill>
                <a:latin typeface="Arial"/>
                <a:cs typeface="Arial"/>
              </a:rPr>
              <a:t>thức tổ chức </a:t>
            </a:r>
            <a:r>
              <a:rPr sz="2400" i="1" spc="-5" dirty="0">
                <a:solidFill>
                  <a:srgbClr val="00006E"/>
                </a:solidFill>
                <a:latin typeface="Arial"/>
                <a:cs typeface="Arial"/>
              </a:rPr>
              <a:t>dạy học;  Thiết </a:t>
            </a:r>
            <a:r>
              <a:rPr sz="2400" i="1" dirty="0">
                <a:solidFill>
                  <a:srgbClr val="00006E"/>
                </a:solidFill>
                <a:latin typeface="Arial"/>
                <a:cs typeface="Arial"/>
              </a:rPr>
              <a:t>kế </a:t>
            </a:r>
            <a:r>
              <a:rPr sz="2400" i="1" spc="-5" dirty="0">
                <a:solidFill>
                  <a:srgbClr val="00006E"/>
                </a:solidFill>
                <a:latin typeface="Arial"/>
                <a:cs typeface="Arial"/>
              </a:rPr>
              <a:t>KH</a:t>
            </a:r>
            <a:r>
              <a:rPr sz="2400" i="1" spc="5" dirty="0">
                <a:solidFill>
                  <a:srgbClr val="00006E"/>
                </a:solidFill>
                <a:latin typeface="Arial"/>
                <a:cs typeface="Arial"/>
              </a:rPr>
              <a:t> </a:t>
            </a:r>
            <a:r>
              <a:rPr sz="2400" i="1" spc="-10" dirty="0">
                <a:solidFill>
                  <a:srgbClr val="00006E"/>
                </a:solidFill>
                <a:latin typeface="Arial"/>
                <a:cs typeface="Arial"/>
              </a:rPr>
              <a:t>DH</a:t>
            </a:r>
            <a:endParaRPr sz="240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381250" y="2306573"/>
            <a:ext cx="8900160" cy="605155"/>
          </a:xfrm>
          <a:custGeom>
            <a:avLst/>
            <a:gdLst/>
            <a:ahLst/>
            <a:cxnLst/>
            <a:rect l="l" t="t" r="r" b="b"/>
            <a:pathLst>
              <a:path w="8900160" h="605155">
                <a:moveTo>
                  <a:pt x="0" y="302513"/>
                </a:moveTo>
                <a:lnTo>
                  <a:pt x="3957" y="253430"/>
                </a:lnTo>
                <a:lnTo>
                  <a:pt x="15416" y="206873"/>
                </a:lnTo>
                <a:lnTo>
                  <a:pt x="33755" y="163465"/>
                </a:lnTo>
                <a:lnTo>
                  <a:pt x="58350" y="123828"/>
                </a:lnTo>
                <a:lnTo>
                  <a:pt x="88582" y="88582"/>
                </a:lnTo>
                <a:lnTo>
                  <a:pt x="123828" y="58350"/>
                </a:lnTo>
                <a:lnTo>
                  <a:pt x="163465" y="33755"/>
                </a:lnTo>
                <a:lnTo>
                  <a:pt x="206873" y="15416"/>
                </a:lnTo>
                <a:lnTo>
                  <a:pt x="253430" y="3957"/>
                </a:lnTo>
                <a:lnTo>
                  <a:pt x="302513" y="0"/>
                </a:lnTo>
                <a:lnTo>
                  <a:pt x="8597646" y="0"/>
                </a:lnTo>
                <a:lnTo>
                  <a:pt x="8646729" y="3957"/>
                </a:lnTo>
                <a:lnTo>
                  <a:pt x="8693286" y="15416"/>
                </a:lnTo>
                <a:lnTo>
                  <a:pt x="8736694" y="33755"/>
                </a:lnTo>
                <a:lnTo>
                  <a:pt x="8776331" y="58350"/>
                </a:lnTo>
                <a:lnTo>
                  <a:pt x="8811577" y="88582"/>
                </a:lnTo>
                <a:lnTo>
                  <a:pt x="8841809" y="123828"/>
                </a:lnTo>
                <a:lnTo>
                  <a:pt x="8866404" y="163465"/>
                </a:lnTo>
                <a:lnTo>
                  <a:pt x="8884743" y="206873"/>
                </a:lnTo>
                <a:lnTo>
                  <a:pt x="8896202" y="253430"/>
                </a:lnTo>
                <a:lnTo>
                  <a:pt x="8900160" y="302513"/>
                </a:lnTo>
                <a:lnTo>
                  <a:pt x="8896202" y="351597"/>
                </a:lnTo>
                <a:lnTo>
                  <a:pt x="8884743" y="398154"/>
                </a:lnTo>
                <a:lnTo>
                  <a:pt x="8866404" y="441562"/>
                </a:lnTo>
                <a:lnTo>
                  <a:pt x="8841809" y="481199"/>
                </a:lnTo>
                <a:lnTo>
                  <a:pt x="8811577" y="516445"/>
                </a:lnTo>
                <a:lnTo>
                  <a:pt x="8776331" y="546677"/>
                </a:lnTo>
                <a:lnTo>
                  <a:pt x="8736694" y="571272"/>
                </a:lnTo>
                <a:lnTo>
                  <a:pt x="8693286" y="589611"/>
                </a:lnTo>
                <a:lnTo>
                  <a:pt x="8646729" y="601070"/>
                </a:lnTo>
                <a:lnTo>
                  <a:pt x="8597646" y="605027"/>
                </a:lnTo>
                <a:lnTo>
                  <a:pt x="302513" y="605027"/>
                </a:lnTo>
                <a:lnTo>
                  <a:pt x="253430" y="601070"/>
                </a:lnTo>
                <a:lnTo>
                  <a:pt x="206873" y="589611"/>
                </a:lnTo>
                <a:lnTo>
                  <a:pt x="163465" y="571272"/>
                </a:lnTo>
                <a:lnTo>
                  <a:pt x="123828" y="546677"/>
                </a:lnTo>
                <a:lnTo>
                  <a:pt x="88582" y="516445"/>
                </a:lnTo>
                <a:lnTo>
                  <a:pt x="58350" y="481199"/>
                </a:lnTo>
                <a:lnTo>
                  <a:pt x="33755" y="441562"/>
                </a:lnTo>
                <a:lnTo>
                  <a:pt x="15416" y="398154"/>
                </a:lnTo>
                <a:lnTo>
                  <a:pt x="3957" y="351597"/>
                </a:lnTo>
                <a:lnTo>
                  <a:pt x="0" y="302513"/>
                </a:lnTo>
                <a:close/>
              </a:path>
            </a:pathLst>
          </a:custGeom>
          <a:ln w="28956">
            <a:solidFill>
              <a:srgbClr val="FF6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2547873" y="2405634"/>
            <a:ext cx="51987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00006E"/>
                </a:solidFill>
                <a:latin typeface="Arial"/>
                <a:cs typeface="Arial"/>
              </a:rPr>
              <a:t>Chọn lựa và </a:t>
            </a:r>
            <a:r>
              <a:rPr sz="2400" dirty="0">
                <a:solidFill>
                  <a:srgbClr val="00006E"/>
                </a:solidFill>
                <a:latin typeface="Arial"/>
                <a:cs typeface="Arial"/>
              </a:rPr>
              <a:t>tổ chức </a:t>
            </a:r>
            <a:r>
              <a:rPr sz="2400" i="1" spc="-5" dirty="0">
                <a:solidFill>
                  <a:srgbClr val="00006E"/>
                </a:solidFill>
                <a:latin typeface="Arial"/>
                <a:cs typeface="Arial"/>
              </a:rPr>
              <a:t>nội dung </a:t>
            </a:r>
            <a:r>
              <a:rPr sz="2400" spc="-5" dirty="0">
                <a:solidFill>
                  <a:srgbClr val="00006E"/>
                </a:solidFill>
                <a:latin typeface="Arial"/>
                <a:cs typeface="Arial"/>
              </a:rPr>
              <a:t>dạy</a:t>
            </a:r>
            <a:r>
              <a:rPr sz="2400" dirty="0">
                <a:solidFill>
                  <a:srgbClr val="00006E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00006E"/>
                </a:solidFill>
                <a:latin typeface="Arial"/>
                <a:cs typeface="Arial"/>
              </a:rPr>
              <a:t>học</a:t>
            </a:r>
            <a:endParaRPr sz="240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1948433" y="1270253"/>
            <a:ext cx="9161145" cy="806450"/>
          </a:xfrm>
          <a:custGeom>
            <a:avLst/>
            <a:gdLst/>
            <a:ahLst/>
            <a:cxnLst/>
            <a:rect l="l" t="t" r="r" b="b"/>
            <a:pathLst>
              <a:path w="9161145" h="806450">
                <a:moveTo>
                  <a:pt x="0" y="403098"/>
                </a:moveTo>
                <a:lnTo>
                  <a:pt x="2711" y="356087"/>
                </a:lnTo>
                <a:lnTo>
                  <a:pt x="10645" y="310669"/>
                </a:lnTo>
                <a:lnTo>
                  <a:pt x="23499" y="267147"/>
                </a:lnTo>
                <a:lnTo>
                  <a:pt x="40970" y="225823"/>
                </a:lnTo>
                <a:lnTo>
                  <a:pt x="62756" y="186999"/>
                </a:lnTo>
                <a:lnTo>
                  <a:pt x="88554" y="150978"/>
                </a:lnTo>
                <a:lnTo>
                  <a:pt x="118062" y="118062"/>
                </a:lnTo>
                <a:lnTo>
                  <a:pt x="150978" y="88554"/>
                </a:lnTo>
                <a:lnTo>
                  <a:pt x="186999" y="62756"/>
                </a:lnTo>
                <a:lnTo>
                  <a:pt x="225823" y="40970"/>
                </a:lnTo>
                <a:lnTo>
                  <a:pt x="267147" y="23499"/>
                </a:lnTo>
                <a:lnTo>
                  <a:pt x="310669" y="10645"/>
                </a:lnTo>
                <a:lnTo>
                  <a:pt x="356087" y="2711"/>
                </a:lnTo>
                <a:lnTo>
                  <a:pt x="403098" y="0"/>
                </a:lnTo>
                <a:lnTo>
                  <a:pt x="8757666" y="0"/>
                </a:lnTo>
                <a:lnTo>
                  <a:pt x="8804676" y="2711"/>
                </a:lnTo>
                <a:lnTo>
                  <a:pt x="8850094" y="10645"/>
                </a:lnTo>
                <a:lnTo>
                  <a:pt x="8893616" y="23499"/>
                </a:lnTo>
                <a:lnTo>
                  <a:pt x="8934940" y="40970"/>
                </a:lnTo>
                <a:lnTo>
                  <a:pt x="8973764" y="62756"/>
                </a:lnTo>
                <a:lnTo>
                  <a:pt x="9009785" y="88554"/>
                </a:lnTo>
                <a:lnTo>
                  <a:pt x="9042701" y="118062"/>
                </a:lnTo>
                <a:lnTo>
                  <a:pt x="9072209" y="150978"/>
                </a:lnTo>
                <a:lnTo>
                  <a:pt x="9098007" y="186999"/>
                </a:lnTo>
                <a:lnTo>
                  <a:pt x="9119793" y="225823"/>
                </a:lnTo>
                <a:lnTo>
                  <a:pt x="9137264" y="267147"/>
                </a:lnTo>
                <a:lnTo>
                  <a:pt x="9150118" y="310669"/>
                </a:lnTo>
                <a:lnTo>
                  <a:pt x="9158052" y="356087"/>
                </a:lnTo>
                <a:lnTo>
                  <a:pt x="9160764" y="403098"/>
                </a:lnTo>
                <a:lnTo>
                  <a:pt x="9158052" y="450108"/>
                </a:lnTo>
                <a:lnTo>
                  <a:pt x="9150118" y="495526"/>
                </a:lnTo>
                <a:lnTo>
                  <a:pt x="9137264" y="539048"/>
                </a:lnTo>
                <a:lnTo>
                  <a:pt x="9119793" y="580372"/>
                </a:lnTo>
                <a:lnTo>
                  <a:pt x="9098007" y="619196"/>
                </a:lnTo>
                <a:lnTo>
                  <a:pt x="9072209" y="655217"/>
                </a:lnTo>
                <a:lnTo>
                  <a:pt x="9042701" y="688133"/>
                </a:lnTo>
                <a:lnTo>
                  <a:pt x="9009785" y="717641"/>
                </a:lnTo>
                <a:lnTo>
                  <a:pt x="8973764" y="743439"/>
                </a:lnTo>
                <a:lnTo>
                  <a:pt x="8934940" y="765225"/>
                </a:lnTo>
                <a:lnTo>
                  <a:pt x="8893616" y="782696"/>
                </a:lnTo>
                <a:lnTo>
                  <a:pt x="8850094" y="795550"/>
                </a:lnTo>
                <a:lnTo>
                  <a:pt x="8804676" y="803484"/>
                </a:lnTo>
                <a:lnTo>
                  <a:pt x="8757666" y="806196"/>
                </a:lnTo>
                <a:lnTo>
                  <a:pt x="403098" y="806196"/>
                </a:lnTo>
                <a:lnTo>
                  <a:pt x="356087" y="803484"/>
                </a:lnTo>
                <a:lnTo>
                  <a:pt x="310669" y="795550"/>
                </a:lnTo>
                <a:lnTo>
                  <a:pt x="267147" y="782696"/>
                </a:lnTo>
                <a:lnTo>
                  <a:pt x="225823" y="765225"/>
                </a:lnTo>
                <a:lnTo>
                  <a:pt x="186999" y="743439"/>
                </a:lnTo>
                <a:lnTo>
                  <a:pt x="150978" y="717641"/>
                </a:lnTo>
                <a:lnTo>
                  <a:pt x="118062" y="688133"/>
                </a:lnTo>
                <a:lnTo>
                  <a:pt x="88554" y="655217"/>
                </a:lnTo>
                <a:lnTo>
                  <a:pt x="62756" y="619196"/>
                </a:lnTo>
                <a:lnTo>
                  <a:pt x="40970" y="580372"/>
                </a:lnTo>
                <a:lnTo>
                  <a:pt x="23499" y="539048"/>
                </a:lnTo>
                <a:lnTo>
                  <a:pt x="10645" y="495526"/>
                </a:lnTo>
                <a:lnTo>
                  <a:pt x="2711" y="450108"/>
                </a:lnTo>
                <a:lnTo>
                  <a:pt x="0" y="403098"/>
                </a:lnTo>
                <a:close/>
              </a:path>
            </a:pathLst>
          </a:custGeom>
          <a:ln w="28956">
            <a:solidFill>
              <a:srgbClr val="FF6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2145538" y="1469263"/>
            <a:ext cx="87668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00006E"/>
                </a:solidFill>
                <a:latin typeface="Arial"/>
                <a:cs typeface="Arial"/>
              </a:rPr>
              <a:t>Xác định </a:t>
            </a:r>
            <a:r>
              <a:rPr sz="2400" dirty="0">
                <a:solidFill>
                  <a:srgbClr val="00006E"/>
                </a:solidFill>
                <a:latin typeface="Arial"/>
                <a:cs typeface="Arial"/>
              </a:rPr>
              <a:t>các </a:t>
            </a:r>
            <a:r>
              <a:rPr sz="2400" spc="-5" dirty="0">
                <a:solidFill>
                  <a:srgbClr val="00006E"/>
                </a:solidFill>
                <a:latin typeface="Arial"/>
                <a:cs typeface="Arial"/>
              </a:rPr>
              <a:t>YC </a:t>
            </a:r>
            <a:r>
              <a:rPr sz="2400" dirty="0">
                <a:solidFill>
                  <a:srgbClr val="00006E"/>
                </a:solidFill>
                <a:latin typeface="Arial"/>
                <a:cs typeface="Arial"/>
              </a:rPr>
              <a:t>về </a:t>
            </a:r>
            <a:r>
              <a:rPr sz="2400" spc="-5" dirty="0">
                <a:solidFill>
                  <a:srgbClr val="00006E"/>
                </a:solidFill>
                <a:latin typeface="Arial"/>
                <a:cs typeface="Arial"/>
              </a:rPr>
              <a:t>NL môn toán và </a:t>
            </a:r>
            <a:r>
              <a:rPr sz="2400" dirty="0">
                <a:solidFill>
                  <a:srgbClr val="00006E"/>
                </a:solidFill>
                <a:latin typeface="Arial"/>
                <a:cs typeface="Arial"/>
              </a:rPr>
              <a:t>các yếu tố của </a:t>
            </a:r>
            <a:r>
              <a:rPr sz="2400" spc="-5" dirty="0">
                <a:solidFill>
                  <a:srgbClr val="00006E"/>
                </a:solidFill>
                <a:latin typeface="Arial"/>
                <a:cs typeface="Arial"/>
              </a:rPr>
              <a:t>quá </a:t>
            </a:r>
            <a:r>
              <a:rPr sz="2400" dirty="0">
                <a:solidFill>
                  <a:srgbClr val="00006E"/>
                </a:solidFill>
                <a:latin typeface="Arial"/>
                <a:cs typeface="Arial"/>
              </a:rPr>
              <a:t>trình</a:t>
            </a:r>
            <a:r>
              <a:rPr sz="2400" spc="-130" dirty="0">
                <a:solidFill>
                  <a:srgbClr val="00006E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00006E"/>
                </a:solidFill>
                <a:latin typeface="Arial"/>
                <a:cs typeface="Arial"/>
              </a:rPr>
              <a:t>DH</a:t>
            </a:r>
            <a:endParaRPr sz="2400">
              <a:latin typeface="Arial"/>
              <a:cs typeface="Arial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1412747" y="1528572"/>
            <a:ext cx="609600" cy="4114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510283" y="1453896"/>
            <a:ext cx="414655" cy="597535"/>
          </a:xfrm>
          <a:custGeom>
            <a:avLst/>
            <a:gdLst/>
            <a:ahLst/>
            <a:cxnLst/>
            <a:rect l="l" t="t" r="r" b="b"/>
            <a:pathLst>
              <a:path w="414655" h="597535">
                <a:moveTo>
                  <a:pt x="207264" y="0"/>
                </a:moveTo>
                <a:lnTo>
                  <a:pt x="134959" y="18687"/>
                </a:lnTo>
                <a:lnTo>
                  <a:pt x="102672" y="40781"/>
                </a:lnTo>
                <a:lnTo>
                  <a:pt x="73743" y="70250"/>
                </a:lnTo>
                <a:lnTo>
                  <a:pt x="48759" y="106251"/>
                </a:lnTo>
                <a:lnTo>
                  <a:pt x="28306" y="147940"/>
                </a:lnTo>
                <a:lnTo>
                  <a:pt x="12971" y="194475"/>
                </a:lnTo>
                <a:lnTo>
                  <a:pt x="3340" y="245010"/>
                </a:lnTo>
                <a:lnTo>
                  <a:pt x="0" y="298703"/>
                </a:lnTo>
                <a:lnTo>
                  <a:pt x="3340" y="352397"/>
                </a:lnTo>
                <a:lnTo>
                  <a:pt x="12971" y="402932"/>
                </a:lnTo>
                <a:lnTo>
                  <a:pt x="28306" y="449467"/>
                </a:lnTo>
                <a:lnTo>
                  <a:pt x="48759" y="491156"/>
                </a:lnTo>
                <a:lnTo>
                  <a:pt x="73743" y="527157"/>
                </a:lnTo>
                <a:lnTo>
                  <a:pt x="102672" y="556626"/>
                </a:lnTo>
                <a:lnTo>
                  <a:pt x="134959" y="578720"/>
                </a:lnTo>
                <a:lnTo>
                  <a:pt x="207264" y="597407"/>
                </a:lnTo>
                <a:lnTo>
                  <a:pt x="244508" y="592595"/>
                </a:lnTo>
                <a:lnTo>
                  <a:pt x="311855" y="556626"/>
                </a:lnTo>
                <a:lnTo>
                  <a:pt x="340784" y="527157"/>
                </a:lnTo>
                <a:lnTo>
                  <a:pt x="365768" y="491156"/>
                </a:lnTo>
                <a:lnTo>
                  <a:pt x="386221" y="449467"/>
                </a:lnTo>
                <a:lnTo>
                  <a:pt x="401556" y="402932"/>
                </a:lnTo>
                <a:lnTo>
                  <a:pt x="411187" y="352397"/>
                </a:lnTo>
                <a:lnTo>
                  <a:pt x="414528" y="298703"/>
                </a:lnTo>
                <a:lnTo>
                  <a:pt x="411187" y="245010"/>
                </a:lnTo>
                <a:lnTo>
                  <a:pt x="401556" y="194475"/>
                </a:lnTo>
                <a:lnTo>
                  <a:pt x="386221" y="147940"/>
                </a:lnTo>
                <a:lnTo>
                  <a:pt x="365768" y="106251"/>
                </a:lnTo>
                <a:lnTo>
                  <a:pt x="340784" y="70250"/>
                </a:lnTo>
                <a:lnTo>
                  <a:pt x="311855" y="40781"/>
                </a:lnTo>
                <a:lnTo>
                  <a:pt x="279568" y="18687"/>
                </a:lnTo>
                <a:lnTo>
                  <a:pt x="207264" y="0"/>
                </a:lnTo>
                <a:close/>
              </a:path>
            </a:pathLst>
          </a:custGeom>
          <a:solidFill>
            <a:srgbClr val="00905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649983" y="1571066"/>
            <a:ext cx="179705" cy="3549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150" b="1" spc="-320" dirty="0">
                <a:latin typeface="Verdana"/>
                <a:cs typeface="Verdana"/>
              </a:rPr>
              <a:t>1</a:t>
            </a:r>
            <a:endParaRPr sz="2150">
              <a:latin typeface="Verdana"/>
              <a:cs typeface="Verdana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1857755" y="2410967"/>
            <a:ext cx="609600" cy="41148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955292" y="2299716"/>
            <a:ext cx="413384" cy="597535"/>
          </a:xfrm>
          <a:custGeom>
            <a:avLst/>
            <a:gdLst/>
            <a:ahLst/>
            <a:cxnLst/>
            <a:rect l="l" t="t" r="r" b="b"/>
            <a:pathLst>
              <a:path w="413385" h="597535">
                <a:moveTo>
                  <a:pt x="206501" y="0"/>
                </a:moveTo>
                <a:lnTo>
                  <a:pt x="134447" y="18687"/>
                </a:lnTo>
                <a:lnTo>
                  <a:pt x="102277" y="40781"/>
                </a:lnTo>
                <a:lnTo>
                  <a:pt x="73456" y="70250"/>
                </a:lnTo>
                <a:lnTo>
                  <a:pt x="48567" y="106251"/>
                </a:lnTo>
                <a:lnTo>
                  <a:pt x="28194" y="147940"/>
                </a:lnTo>
                <a:lnTo>
                  <a:pt x="12919" y="194475"/>
                </a:lnTo>
                <a:lnTo>
                  <a:pt x="3327" y="245010"/>
                </a:lnTo>
                <a:lnTo>
                  <a:pt x="0" y="298704"/>
                </a:lnTo>
                <a:lnTo>
                  <a:pt x="3327" y="352397"/>
                </a:lnTo>
                <a:lnTo>
                  <a:pt x="12919" y="402932"/>
                </a:lnTo>
                <a:lnTo>
                  <a:pt x="28194" y="449467"/>
                </a:lnTo>
                <a:lnTo>
                  <a:pt x="48567" y="491156"/>
                </a:lnTo>
                <a:lnTo>
                  <a:pt x="73456" y="527157"/>
                </a:lnTo>
                <a:lnTo>
                  <a:pt x="102277" y="556626"/>
                </a:lnTo>
                <a:lnTo>
                  <a:pt x="134447" y="578720"/>
                </a:lnTo>
                <a:lnTo>
                  <a:pt x="206501" y="597408"/>
                </a:lnTo>
                <a:lnTo>
                  <a:pt x="243620" y="592595"/>
                </a:lnTo>
                <a:lnTo>
                  <a:pt x="310726" y="556626"/>
                </a:lnTo>
                <a:lnTo>
                  <a:pt x="339547" y="527157"/>
                </a:lnTo>
                <a:lnTo>
                  <a:pt x="364436" y="491156"/>
                </a:lnTo>
                <a:lnTo>
                  <a:pt x="384809" y="449467"/>
                </a:lnTo>
                <a:lnTo>
                  <a:pt x="400084" y="402932"/>
                </a:lnTo>
                <a:lnTo>
                  <a:pt x="409676" y="352397"/>
                </a:lnTo>
                <a:lnTo>
                  <a:pt x="413003" y="298704"/>
                </a:lnTo>
                <a:lnTo>
                  <a:pt x="409676" y="245010"/>
                </a:lnTo>
                <a:lnTo>
                  <a:pt x="400084" y="194475"/>
                </a:lnTo>
                <a:lnTo>
                  <a:pt x="384809" y="147940"/>
                </a:lnTo>
                <a:lnTo>
                  <a:pt x="364436" y="106251"/>
                </a:lnTo>
                <a:lnTo>
                  <a:pt x="339547" y="70250"/>
                </a:lnTo>
                <a:lnTo>
                  <a:pt x="310726" y="40781"/>
                </a:lnTo>
                <a:lnTo>
                  <a:pt x="278556" y="18687"/>
                </a:lnTo>
                <a:lnTo>
                  <a:pt x="206501" y="0"/>
                </a:lnTo>
                <a:close/>
              </a:path>
            </a:pathLst>
          </a:custGeom>
          <a:solidFill>
            <a:srgbClr val="FF6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2094357" y="2417445"/>
            <a:ext cx="179070" cy="3549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150" b="1" spc="-320" dirty="0">
                <a:latin typeface="Verdana"/>
                <a:cs typeface="Verdana"/>
              </a:rPr>
              <a:t>2</a:t>
            </a:r>
            <a:endParaRPr sz="2150">
              <a:latin typeface="Verdana"/>
              <a:cs typeface="Verdana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2034539" y="3363467"/>
            <a:ext cx="609600" cy="41148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132076" y="3250692"/>
            <a:ext cx="414655" cy="597535"/>
          </a:xfrm>
          <a:custGeom>
            <a:avLst/>
            <a:gdLst/>
            <a:ahLst/>
            <a:cxnLst/>
            <a:rect l="l" t="t" r="r" b="b"/>
            <a:pathLst>
              <a:path w="414655" h="597535">
                <a:moveTo>
                  <a:pt x="207263" y="0"/>
                </a:moveTo>
                <a:lnTo>
                  <a:pt x="134959" y="18687"/>
                </a:lnTo>
                <a:lnTo>
                  <a:pt x="102672" y="40781"/>
                </a:lnTo>
                <a:lnTo>
                  <a:pt x="73743" y="70250"/>
                </a:lnTo>
                <a:lnTo>
                  <a:pt x="48759" y="106251"/>
                </a:lnTo>
                <a:lnTo>
                  <a:pt x="28306" y="147940"/>
                </a:lnTo>
                <a:lnTo>
                  <a:pt x="12971" y="194475"/>
                </a:lnTo>
                <a:lnTo>
                  <a:pt x="3340" y="245010"/>
                </a:lnTo>
                <a:lnTo>
                  <a:pt x="0" y="298704"/>
                </a:lnTo>
                <a:lnTo>
                  <a:pt x="3340" y="352397"/>
                </a:lnTo>
                <a:lnTo>
                  <a:pt x="12971" y="402932"/>
                </a:lnTo>
                <a:lnTo>
                  <a:pt x="28306" y="449467"/>
                </a:lnTo>
                <a:lnTo>
                  <a:pt x="48759" y="491156"/>
                </a:lnTo>
                <a:lnTo>
                  <a:pt x="73743" y="527157"/>
                </a:lnTo>
                <a:lnTo>
                  <a:pt x="102672" y="556626"/>
                </a:lnTo>
                <a:lnTo>
                  <a:pt x="134959" y="578720"/>
                </a:lnTo>
                <a:lnTo>
                  <a:pt x="207263" y="597408"/>
                </a:lnTo>
                <a:lnTo>
                  <a:pt x="244508" y="592595"/>
                </a:lnTo>
                <a:lnTo>
                  <a:pt x="311855" y="556626"/>
                </a:lnTo>
                <a:lnTo>
                  <a:pt x="340784" y="527157"/>
                </a:lnTo>
                <a:lnTo>
                  <a:pt x="365768" y="491156"/>
                </a:lnTo>
                <a:lnTo>
                  <a:pt x="386221" y="449467"/>
                </a:lnTo>
                <a:lnTo>
                  <a:pt x="401556" y="402932"/>
                </a:lnTo>
                <a:lnTo>
                  <a:pt x="411187" y="352397"/>
                </a:lnTo>
                <a:lnTo>
                  <a:pt x="414528" y="298704"/>
                </a:lnTo>
                <a:lnTo>
                  <a:pt x="411187" y="245010"/>
                </a:lnTo>
                <a:lnTo>
                  <a:pt x="401556" y="194475"/>
                </a:lnTo>
                <a:lnTo>
                  <a:pt x="386221" y="147940"/>
                </a:lnTo>
                <a:lnTo>
                  <a:pt x="365768" y="106251"/>
                </a:lnTo>
                <a:lnTo>
                  <a:pt x="340784" y="70250"/>
                </a:lnTo>
                <a:lnTo>
                  <a:pt x="311855" y="40781"/>
                </a:lnTo>
                <a:lnTo>
                  <a:pt x="279568" y="18687"/>
                </a:lnTo>
                <a:lnTo>
                  <a:pt x="207263" y="0"/>
                </a:lnTo>
                <a:close/>
              </a:path>
            </a:pathLst>
          </a:custGeom>
          <a:solidFill>
            <a:srgbClr val="0095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2272029" y="3368166"/>
            <a:ext cx="179070" cy="3549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150" b="1" spc="-320" dirty="0">
                <a:latin typeface="Verdana"/>
                <a:cs typeface="Verdana"/>
              </a:rPr>
              <a:t>3</a:t>
            </a:r>
            <a:endParaRPr sz="2150">
              <a:latin typeface="Verdana"/>
              <a:cs typeface="Verdana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1429511" y="5515355"/>
            <a:ext cx="609600" cy="59740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1667382" y="5633110"/>
            <a:ext cx="179705" cy="3549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150" b="1" spc="-320" dirty="0">
                <a:latin typeface="Verdana"/>
                <a:cs typeface="Verdana"/>
              </a:rPr>
              <a:t>5</a:t>
            </a:r>
            <a:endParaRPr sz="2150">
              <a:latin typeface="Verdana"/>
              <a:cs typeface="Verdana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1862327" y="4552188"/>
            <a:ext cx="609600" cy="41148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947672" y="4479035"/>
            <a:ext cx="426720" cy="597535"/>
          </a:xfrm>
          <a:custGeom>
            <a:avLst/>
            <a:gdLst/>
            <a:ahLst/>
            <a:cxnLst/>
            <a:rect l="l" t="t" r="r" b="b"/>
            <a:pathLst>
              <a:path w="426719" h="597535">
                <a:moveTo>
                  <a:pt x="213359" y="0"/>
                </a:moveTo>
                <a:lnTo>
                  <a:pt x="175002" y="4812"/>
                </a:lnTo>
                <a:lnTo>
                  <a:pt x="138903" y="18687"/>
                </a:lnTo>
                <a:lnTo>
                  <a:pt x="105663" y="40781"/>
                </a:lnTo>
                <a:lnTo>
                  <a:pt x="75886" y="70250"/>
                </a:lnTo>
                <a:lnTo>
                  <a:pt x="50172" y="106251"/>
                </a:lnTo>
                <a:lnTo>
                  <a:pt x="29125" y="147940"/>
                </a:lnTo>
                <a:lnTo>
                  <a:pt x="13345" y="194475"/>
                </a:lnTo>
                <a:lnTo>
                  <a:pt x="3436" y="245010"/>
                </a:lnTo>
                <a:lnTo>
                  <a:pt x="0" y="298703"/>
                </a:lnTo>
                <a:lnTo>
                  <a:pt x="3436" y="352397"/>
                </a:lnTo>
                <a:lnTo>
                  <a:pt x="13345" y="402932"/>
                </a:lnTo>
                <a:lnTo>
                  <a:pt x="29125" y="449467"/>
                </a:lnTo>
                <a:lnTo>
                  <a:pt x="50172" y="491156"/>
                </a:lnTo>
                <a:lnTo>
                  <a:pt x="75886" y="527157"/>
                </a:lnTo>
                <a:lnTo>
                  <a:pt x="105663" y="556626"/>
                </a:lnTo>
                <a:lnTo>
                  <a:pt x="138903" y="578720"/>
                </a:lnTo>
                <a:lnTo>
                  <a:pt x="175002" y="592595"/>
                </a:lnTo>
                <a:lnTo>
                  <a:pt x="213359" y="597407"/>
                </a:lnTo>
                <a:lnTo>
                  <a:pt x="251717" y="592595"/>
                </a:lnTo>
                <a:lnTo>
                  <a:pt x="287816" y="578720"/>
                </a:lnTo>
                <a:lnTo>
                  <a:pt x="321055" y="556626"/>
                </a:lnTo>
                <a:lnTo>
                  <a:pt x="350833" y="527157"/>
                </a:lnTo>
                <a:lnTo>
                  <a:pt x="376547" y="491156"/>
                </a:lnTo>
                <a:lnTo>
                  <a:pt x="397594" y="449467"/>
                </a:lnTo>
                <a:lnTo>
                  <a:pt x="413374" y="402932"/>
                </a:lnTo>
                <a:lnTo>
                  <a:pt x="423283" y="352397"/>
                </a:lnTo>
                <a:lnTo>
                  <a:pt x="426719" y="298703"/>
                </a:lnTo>
                <a:lnTo>
                  <a:pt x="423283" y="245010"/>
                </a:lnTo>
                <a:lnTo>
                  <a:pt x="413374" y="194475"/>
                </a:lnTo>
                <a:lnTo>
                  <a:pt x="397594" y="147940"/>
                </a:lnTo>
                <a:lnTo>
                  <a:pt x="376547" y="106251"/>
                </a:lnTo>
                <a:lnTo>
                  <a:pt x="350833" y="70250"/>
                </a:lnTo>
                <a:lnTo>
                  <a:pt x="321056" y="40781"/>
                </a:lnTo>
                <a:lnTo>
                  <a:pt x="287816" y="18687"/>
                </a:lnTo>
                <a:lnTo>
                  <a:pt x="251717" y="4812"/>
                </a:lnTo>
                <a:lnTo>
                  <a:pt x="213359" y="0"/>
                </a:lnTo>
                <a:close/>
              </a:path>
            </a:pathLst>
          </a:custGeom>
          <a:solidFill>
            <a:srgbClr val="FFFB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2089785" y="4596206"/>
            <a:ext cx="179705" cy="3549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150" b="1" spc="-320" dirty="0">
                <a:latin typeface="Verdana"/>
                <a:cs typeface="Verdana"/>
              </a:rPr>
              <a:t>4</a:t>
            </a:r>
            <a:endParaRPr sz="2150">
              <a:latin typeface="Verdana"/>
              <a:cs typeface="Verdana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2468117" y="4207002"/>
            <a:ext cx="8121650" cy="951230"/>
          </a:xfrm>
          <a:custGeom>
            <a:avLst/>
            <a:gdLst/>
            <a:ahLst/>
            <a:cxnLst/>
            <a:rect l="l" t="t" r="r" b="b"/>
            <a:pathLst>
              <a:path w="8121650" h="951229">
                <a:moveTo>
                  <a:pt x="0" y="475488"/>
                </a:moveTo>
                <a:lnTo>
                  <a:pt x="2454" y="426866"/>
                </a:lnTo>
                <a:lnTo>
                  <a:pt x="9658" y="379651"/>
                </a:lnTo>
                <a:lnTo>
                  <a:pt x="21374" y="334080"/>
                </a:lnTo>
                <a:lnTo>
                  <a:pt x="37361" y="290393"/>
                </a:lnTo>
                <a:lnTo>
                  <a:pt x="57382" y="248828"/>
                </a:lnTo>
                <a:lnTo>
                  <a:pt x="81197" y="209624"/>
                </a:lnTo>
                <a:lnTo>
                  <a:pt x="108568" y="173020"/>
                </a:lnTo>
                <a:lnTo>
                  <a:pt x="139255" y="139255"/>
                </a:lnTo>
                <a:lnTo>
                  <a:pt x="173020" y="108568"/>
                </a:lnTo>
                <a:lnTo>
                  <a:pt x="209624" y="81197"/>
                </a:lnTo>
                <a:lnTo>
                  <a:pt x="248828" y="57382"/>
                </a:lnTo>
                <a:lnTo>
                  <a:pt x="290393" y="37361"/>
                </a:lnTo>
                <a:lnTo>
                  <a:pt x="334080" y="21374"/>
                </a:lnTo>
                <a:lnTo>
                  <a:pt x="379651" y="9658"/>
                </a:lnTo>
                <a:lnTo>
                  <a:pt x="426866" y="2454"/>
                </a:lnTo>
                <a:lnTo>
                  <a:pt x="475488" y="0"/>
                </a:lnTo>
                <a:lnTo>
                  <a:pt x="7645908" y="0"/>
                </a:lnTo>
                <a:lnTo>
                  <a:pt x="7694529" y="2454"/>
                </a:lnTo>
                <a:lnTo>
                  <a:pt x="7741744" y="9658"/>
                </a:lnTo>
                <a:lnTo>
                  <a:pt x="7787315" y="21374"/>
                </a:lnTo>
                <a:lnTo>
                  <a:pt x="7831002" y="37361"/>
                </a:lnTo>
                <a:lnTo>
                  <a:pt x="7872567" y="57382"/>
                </a:lnTo>
                <a:lnTo>
                  <a:pt x="7911771" y="81197"/>
                </a:lnTo>
                <a:lnTo>
                  <a:pt x="7948375" y="108568"/>
                </a:lnTo>
                <a:lnTo>
                  <a:pt x="7982140" y="139255"/>
                </a:lnTo>
                <a:lnTo>
                  <a:pt x="8012827" y="173020"/>
                </a:lnTo>
                <a:lnTo>
                  <a:pt x="8040198" y="209624"/>
                </a:lnTo>
                <a:lnTo>
                  <a:pt x="8064013" y="248828"/>
                </a:lnTo>
                <a:lnTo>
                  <a:pt x="8084034" y="290393"/>
                </a:lnTo>
                <a:lnTo>
                  <a:pt x="8100021" y="334080"/>
                </a:lnTo>
                <a:lnTo>
                  <a:pt x="8111737" y="379651"/>
                </a:lnTo>
                <a:lnTo>
                  <a:pt x="8118941" y="426866"/>
                </a:lnTo>
                <a:lnTo>
                  <a:pt x="8121396" y="475488"/>
                </a:lnTo>
                <a:lnTo>
                  <a:pt x="8118941" y="524109"/>
                </a:lnTo>
                <a:lnTo>
                  <a:pt x="8111737" y="571324"/>
                </a:lnTo>
                <a:lnTo>
                  <a:pt x="8100021" y="616895"/>
                </a:lnTo>
                <a:lnTo>
                  <a:pt x="8084034" y="660582"/>
                </a:lnTo>
                <a:lnTo>
                  <a:pt x="8064013" y="702147"/>
                </a:lnTo>
                <a:lnTo>
                  <a:pt x="8040198" y="741351"/>
                </a:lnTo>
                <a:lnTo>
                  <a:pt x="8012827" y="777955"/>
                </a:lnTo>
                <a:lnTo>
                  <a:pt x="7982140" y="811720"/>
                </a:lnTo>
                <a:lnTo>
                  <a:pt x="7948375" y="842407"/>
                </a:lnTo>
                <a:lnTo>
                  <a:pt x="7911771" y="869778"/>
                </a:lnTo>
                <a:lnTo>
                  <a:pt x="7872567" y="893593"/>
                </a:lnTo>
                <a:lnTo>
                  <a:pt x="7831002" y="913614"/>
                </a:lnTo>
                <a:lnTo>
                  <a:pt x="7787315" y="929601"/>
                </a:lnTo>
                <a:lnTo>
                  <a:pt x="7741744" y="941317"/>
                </a:lnTo>
                <a:lnTo>
                  <a:pt x="7694529" y="948521"/>
                </a:lnTo>
                <a:lnTo>
                  <a:pt x="7645908" y="950976"/>
                </a:lnTo>
                <a:lnTo>
                  <a:pt x="475488" y="950976"/>
                </a:lnTo>
                <a:lnTo>
                  <a:pt x="426866" y="948521"/>
                </a:lnTo>
                <a:lnTo>
                  <a:pt x="379651" y="941317"/>
                </a:lnTo>
                <a:lnTo>
                  <a:pt x="334080" y="929601"/>
                </a:lnTo>
                <a:lnTo>
                  <a:pt x="290393" y="913614"/>
                </a:lnTo>
                <a:lnTo>
                  <a:pt x="248828" y="893593"/>
                </a:lnTo>
                <a:lnTo>
                  <a:pt x="209624" y="869778"/>
                </a:lnTo>
                <a:lnTo>
                  <a:pt x="173020" y="842407"/>
                </a:lnTo>
                <a:lnTo>
                  <a:pt x="139255" y="811720"/>
                </a:lnTo>
                <a:lnTo>
                  <a:pt x="108568" y="777955"/>
                </a:lnTo>
                <a:lnTo>
                  <a:pt x="81197" y="741351"/>
                </a:lnTo>
                <a:lnTo>
                  <a:pt x="57382" y="702147"/>
                </a:lnTo>
                <a:lnTo>
                  <a:pt x="37361" y="660582"/>
                </a:lnTo>
                <a:lnTo>
                  <a:pt x="21374" y="616895"/>
                </a:lnTo>
                <a:lnTo>
                  <a:pt x="9658" y="571324"/>
                </a:lnTo>
                <a:lnTo>
                  <a:pt x="2454" y="524109"/>
                </a:lnTo>
                <a:lnTo>
                  <a:pt x="0" y="475488"/>
                </a:lnTo>
                <a:close/>
              </a:path>
            </a:pathLst>
          </a:custGeom>
          <a:ln w="28956">
            <a:solidFill>
              <a:srgbClr val="FF6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2685033" y="4479797"/>
            <a:ext cx="22967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00006E"/>
                </a:solidFill>
                <a:latin typeface="Arial"/>
                <a:cs typeface="Arial"/>
              </a:rPr>
              <a:t>Tổ chức </a:t>
            </a:r>
            <a:r>
              <a:rPr sz="2400" spc="-5" dirty="0">
                <a:solidFill>
                  <a:srgbClr val="00006E"/>
                </a:solidFill>
                <a:latin typeface="Arial"/>
                <a:cs typeface="Arial"/>
              </a:rPr>
              <a:t>dạy</a:t>
            </a:r>
            <a:r>
              <a:rPr sz="2400" spc="-95" dirty="0">
                <a:solidFill>
                  <a:srgbClr val="00006E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00006E"/>
                </a:solidFill>
                <a:latin typeface="Arial"/>
                <a:cs typeface="Arial"/>
              </a:rPr>
              <a:t>học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43200" y="0"/>
            <a:ext cx="86868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32231" y="589787"/>
            <a:ext cx="2282190" cy="555879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23672" y="658368"/>
            <a:ext cx="2099310" cy="73380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46531" y="1252727"/>
            <a:ext cx="2053589" cy="73380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49808" y="1847088"/>
            <a:ext cx="1443990" cy="73380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45236" y="2441448"/>
            <a:ext cx="1456182" cy="73380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60831" y="3035807"/>
            <a:ext cx="1823466" cy="73380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57427" y="3630167"/>
            <a:ext cx="1430273" cy="73380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76655" y="4224528"/>
            <a:ext cx="1591818" cy="73380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33756" y="4818888"/>
            <a:ext cx="2279142" cy="73380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56615" y="5413247"/>
            <a:ext cx="2137410" cy="733805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527100" y="552678"/>
            <a:ext cx="1772285" cy="53759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2235" marR="95250" algn="ctr">
              <a:lnSpc>
                <a:spcPct val="150000"/>
              </a:lnSpc>
              <a:spcBef>
                <a:spcPts val="100"/>
              </a:spcBef>
            </a:pPr>
            <a:r>
              <a:rPr sz="2600" b="1" dirty="0">
                <a:solidFill>
                  <a:srgbClr val="FFFFFF"/>
                </a:solidFill>
                <a:latin typeface="Tahoma"/>
                <a:cs typeface="Tahoma"/>
              </a:rPr>
              <a:t>MÔ</a:t>
            </a:r>
            <a:r>
              <a:rPr sz="2600" b="1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600" b="1" spc="-5" dirty="0">
                <a:solidFill>
                  <a:srgbClr val="FFFFFF"/>
                </a:solidFill>
                <a:latin typeface="Tahoma"/>
                <a:cs typeface="Tahoma"/>
              </a:rPr>
              <a:t>HÌNH  </a:t>
            </a:r>
            <a:r>
              <a:rPr sz="2600" b="1" spc="-275" dirty="0">
                <a:solidFill>
                  <a:srgbClr val="FFFFFF"/>
                </a:solidFill>
                <a:latin typeface="Tahoma"/>
                <a:cs typeface="Tahoma"/>
              </a:rPr>
              <a:t>DẠY </a:t>
            </a:r>
            <a:r>
              <a:rPr sz="2600" b="1" spc="-204" dirty="0">
                <a:solidFill>
                  <a:srgbClr val="FFFFFF"/>
                </a:solidFill>
                <a:latin typeface="Tahoma"/>
                <a:cs typeface="Tahoma"/>
              </a:rPr>
              <a:t>HỌC  </a:t>
            </a:r>
            <a:r>
              <a:rPr sz="2600" b="1" spc="-5" dirty="0">
                <a:solidFill>
                  <a:srgbClr val="FFFFFF"/>
                </a:solidFill>
                <a:latin typeface="Tahoma"/>
                <a:cs typeface="Tahoma"/>
              </a:rPr>
              <a:t>THEO</a:t>
            </a:r>
            <a:endParaRPr sz="2600">
              <a:latin typeface="Tahoma"/>
              <a:cs typeface="Tahoma"/>
            </a:endParaRPr>
          </a:p>
          <a:p>
            <a:pPr marL="239395" marR="230504" indent="-1905" algn="ctr">
              <a:lnSpc>
                <a:spcPct val="150000"/>
              </a:lnSpc>
            </a:pPr>
            <a:r>
              <a:rPr sz="2600" b="1" spc="-335" dirty="0">
                <a:solidFill>
                  <a:srgbClr val="FFFFFF"/>
                </a:solidFill>
                <a:latin typeface="Tahoma"/>
                <a:cs typeface="Tahoma"/>
              </a:rPr>
              <a:t>ĐỊNH  </a:t>
            </a:r>
            <a:r>
              <a:rPr sz="2600" b="1" spc="-310" dirty="0">
                <a:solidFill>
                  <a:srgbClr val="FFFFFF"/>
                </a:solidFill>
                <a:latin typeface="Tahoma"/>
                <a:cs typeface="Tahoma"/>
              </a:rPr>
              <a:t>HƯ</a:t>
            </a:r>
            <a:r>
              <a:rPr sz="2600" b="1" spc="-350" dirty="0">
                <a:solidFill>
                  <a:srgbClr val="FFFFFF"/>
                </a:solidFill>
                <a:latin typeface="Tahoma"/>
                <a:cs typeface="Tahoma"/>
              </a:rPr>
              <a:t>Ớ</a:t>
            </a:r>
            <a:r>
              <a:rPr sz="2600" b="1" dirty="0">
                <a:solidFill>
                  <a:srgbClr val="FFFFFF"/>
                </a:solidFill>
                <a:latin typeface="Tahoma"/>
                <a:cs typeface="Tahoma"/>
              </a:rPr>
              <a:t>NG  PHÁT  </a:t>
            </a:r>
            <a:r>
              <a:rPr sz="2600" b="1" spc="-200" dirty="0">
                <a:solidFill>
                  <a:srgbClr val="FFFFFF"/>
                </a:solidFill>
                <a:latin typeface="Tahoma"/>
                <a:cs typeface="Tahoma"/>
              </a:rPr>
              <a:t>TRIỂN</a:t>
            </a:r>
            <a:endParaRPr sz="2600">
              <a:latin typeface="Tahoma"/>
              <a:cs typeface="Tahoma"/>
            </a:endParaRPr>
          </a:p>
          <a:p>
            <a:pPr marL="12065" marR="5080" algn="ctr">
              <a:lnSpc>
                <a:spcPts val="4680"/>
              </a:lnSpc>
              <a:spcBef>
                <a:spcPts val="415"/>
              </a:spcBef>
            </a:pPr>
            <a:r>
              <a:rPr sz="2600" b="1" dirty="0">
                <a:solidFill>
                  <a:srgbClr val="FFFFFF"/>
                </a:solidFill>
                <a:latin typeface="Tahoma"/>
                <a:cs typeface="Tahoma"/>
              </a:rPr>
              <a:t>NĂNG</a:t>
            </a:r>
            <a:r>
              <a:rPr sz="2600" b="1" spc="-1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600" b="1" spc="-185" dirty="0">
                <a:solidFill>
                  <a:srgbClr val="FFFFFF"/>
                </a:solidFill>
                <a:latin typeface="Tahoma"/>
                <a:cs typeface="Tahoma"/>
              </a:rPr>
              <a:t>LỰC  </a:t>
            </a:r>
            <a:r>
              <a:rPr sz="2600" b="1" spc="-200" dirty="0">
                <a:solidFill>
                  <a:srgbClr val="FFFFFF"/>
                </a:solidFill>
                <a:latin typeface="Tahoma"/>
                <a:cs typeface="Tahoma"/>
              </a:rPr>
              <a:t>HỌC</a:t>
            </a:r>
            <a:r>
              <a:rPr sz="2600" b="1" spc="-7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600" b="1" spc="-5" dirty="0">
                <a:solidFill>
                  <a:srgbClr val="FFFFFF"/>
                </a:solidFill>
                <a:latin typeface="Tahoma"/>
                <a:cs typeface="Tahoma"/>
              </a:rPr>
              <a:t>SINH</a:t>
            </a:r>
            <a:endParaRPr sz="2600"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14756"/>
            <a:ext cx="1592580" cy="508000"/>
          </a:xfrm>
          <a:custGeom>
            <a:avLst/>
            <a:gdLst/>
            <a:ahLst/>
            <a:cxnLst/>
            <a:rect l="l" t="t" r="r" b="b"/>
            <a:pathLst>
              <a:path w="1592580" h="508000">
                <a:moveTo>
                  <a:pt x="0" y="0"/>
                </a:moveTo>
                <a:lnTo>
                  <a:pt x="0" y="503948"/>
                </a:lnTo>
                <a:lnTo>
                  <a:pt x="1245844" y="507491"/>
                </a:lnTo>
                <a:lnTo>
                  <a:pt x="1346200" y="507491"/>
                </a:lnTo>
                <a:lnTo>
                  <a:pt x="1350899" y="502665"/>
                </a:lnTo>
                <a:lnTo>
                  <a:pt x="1352423" y="501141"/>
                </a:lnTo>
                <a:lnTo>
                  <a:pt x="1354328" y="499617"/>
                </a:lnTo>
                <a:lnTo>
                  <a:pt x="1355852" y="497966"/>
                </a:lnTo>
                <a:lnTo>
                  <a:pt x="1584960" y="268858"/>
                </a:lnTo>
                <a:lnTo>
                  <a:pt x="1590246" y="261714"/>
                </a:lnTo>
                <a:lnTo>
                  <a:pt x="1592008" y="254571"/>
                </a:lnTo>
                <a:lnTo>
                  <a:pt x="1590246" y="247427"/>
                </a:lnTo>
                <a:lnTo>
                  <a:pt x="1584960" y="240283"/>
                </a:lnTo>
                <a:lnTo>
                  <a:pt x="1355852" y="11302"/>
                </a:lnTo>
                <a:lnTo>
                  <a:pt x="1350899" y="11302"/>
                </a:lnTo>
                <a:lnTo>
                  <a:pt x="1350899" y="6476"/>
                </a:lnTo>
                <a:lnTo>
                  <a:pt x="1346200" y="6476"/>
                </a:lnTo>
                <a:lnTo>
                  <a:pt x="1341374" y="1777"/>
                </a:lnTo>
                <a:lnTo>
                  <a:pt x="1245844" y="1777"/>
                </a:lnTo>
                <a:lnTo>
                  <a:pt x="0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66368" y="1460986"/>
            <a:ext cx="10152380" cy="45078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just">
              <a:lnSpc>
                <a:spcPct val="150000"/>
              </a:lnSpc>
              <a:spcBef>
                <a:spcPts val="105"/>
              </a:spcBef>
            </a:pP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- </a:t>
            </a:r>
            <a:r>
              <a:rPr sz="2800" spc="-30" dirty="0">
                <a:solidFill>
                  <a:srgbClr val="FF0000"/>
                </a:solidFill>
                <a:latin typeface="Times New Roman"/>
                <a:cs typeface="Times New Roman"/>
              </a:rPr>
              <a:t>Trải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nghiệm: </a:t>
            </a:r>
            <a:r>
              <a:rPr sz="2800" spc="-20" dirty="0">
                <a:latin typeface="Times New Roman"/>
                <a:cs typeface="Times New Roman"/>
              </a:rPr>
              <a:t>Trong </a:t>
            </a:r>
            <a:r>
              <a:rPr sz="2800" spc="-5" dirty="0">
                <a:latin typeface="Times New Roman"/>
                <a:cs typeface="Times New Roman"/>
              </a:rPr>
              <a:t>dạy học dựa trên trải nghiệm, </a:t>
            </a:r>
            <a:r>
              <a:rPr sz="2800" dirty="0">
                <a:latin typeface="Times New Roman"/>
                <a:cs typeface="Times New Roman"/>
              </a:rPr>
              <a:t>giáo </a:t>
            </a:r>
            <a:r>
              <a:rPr sz="2800" spc="-5" dirty="0">
                <a:latin typeface="Times New Roman"/>
                <a:cs typeface="Times New Roman"/>
              </a:rPr>
              <a:t>viên </a:t>
            </a:r>
            <a:r>
              <a:rPr sz="2800" spc="-10" dirty="0">
                <a:latin typeface="Times New Roman"/>
                <a:cs typeface="Times New Roman"/>
              </a:rPr>
              <a:t>cần </a:t>
            </a:r>
            <a:r>
              <a:rPr sz="2800" spc="-5" dirty="0">
                <a:latin typeface="Times New Roman"/>
                <a:cs typeface="Times New Roman"/>
              </a:rPr>
              <a:t>tạo ra  </a:t>
            </a:r>
            <a:r>
              <a:rPr sz="2800" spc="-10" dirty="0">
                <a:latin typeface="Times New Roman"/>
                <a:cs typeface="Times New Roman"/>
              </a:rPr>
              <a:t>các </a:t>
            </a:r>
            <a:r>
              <a:rPr sz="2800" spc="-5" dirty="0">
                <a:latin typeface="Times New Roman"/>
                <a:cs typeface="Times New Roman"/>
              </a:rPr>
              <a:t>tình </a:t>
            </a:r>
            <a:r>
              <a:rPr sz="2800" dirty="0">
                <a:latin typeface="Times New Roman"/>
                <a:cs typeface="Times New Roman"/>
              </a:rPr>
              <a:t>huống </a:t>
            </a:r>
            <a:r>
              <a:rPr sz="2800" spc="-5" dirty="0">
                <a:latin typeface="Times New Roman"/>
                <a:cs typeface="Times New Roman"/>
              </a:rPr>
              <a:t>gợi </a:t>
            </a:r>
            <a:r>
              <a:rPr sz="2800" spc="-10" dirty="0">
                <a:latin typeface="Times New Roman"/>
                <a:cs typeface="Times New Roman"/>
              </a:rPr>
              <a:t>vấn </a:t>
            </a:r>
            <a:r>
              <a:rPr sz="2800" dirty="0">
                <a:latin typeface="Times New Roman"/>
                <a:cs typeface="Times New Roman"/>
              </a:rPr>
              <a:t>đề để học </a:t>
            </a:r>
            <a:r>
              <a:rPr sz="2800" spc="-5" dirty="0">
                <a:latin typeface="Times New Roman"/>
                <a:cs typeface="Times New Roman"/>
              </a:rPr>
              <a:t>sinh được trải nghiệm bằng </a:t>
            </a:r>
            <a:r>
              <a:rPr sz="2800" spc="-10" dirty="0">
                <a:latin typeface="Times New Roman"/>
                <a:cs typeface="Times New Roman"/>
              </a:rPr>
              <a:t>cách </a:t>
            </a:r>
            <a:r>
              <a:rPr sz="2800" dirty="0">
                <a:latin typeface="Times New Roman"/>
                <a:cs typeface="Times New Roman"/>
              </a:rPr>
              <a:t>huy  </a:t>
            </a:r>
            <a:r>
              <a:rPr sz="2800" spc="-5" dirty="0">
                <a:latin typeface="Times New Roman"/>
                <a:cs typeface="Times New Roman"/>
              </a:rPr>
              <a:t>động </a:t>
            </a:r>
            <a:r>
              <a:rPr sz="2800" spc="-10" dirty="0">
                <a:latin typeface="Times New Roman"/>
                <a:cs typeface="Times New Roman"/>
              </a:rPr>
              <a:t>các </a:t>
            </a:r>
            <a:r>
              <a:rPr sz="2800" spc="-5" dirty="0">
                <a:latin typeface="Times New Roman"/>
                <a:cs typeface="Times New Roman"/>
              </a:rPr>
              <a:t>kiến thức và </a:t>
            </a:r>
            <a:r>
              <a:rPr sz="2800" dirty="0">
                <a:latin typeface="Times New Roman"/>
                <a:cs typeface="Times New Roman"/>
              </a:rPr>
              <a:t>kinh </a:t>
            </a:r>
            <a:r>
              <a:rPr sz="2800" spc="-5" dirty="0">
                <a:latin typeface="Times New Roman"/>
                <a:cs typeface="Times New Roman"/>
              </a:rPr>
              <a:t>nghiệm thực tiễn để suy nghĩ, biến </a:t>
            </a:r>
            <a:r>
              <a:rPr sz="2800" dirty="0">
                <a:latin typeface="Times New Roman"/>
                <a:cs typeface="Times New Roman"/>
              </a:rPr>
              <a:t>đổi </a:t>
            </a:r>
            <a:r>
              <a:rPr sz="2800" spc="-5" dirty="0">
                <a:latin typeface="Times New Roman"/>
                <a:cs typeface="Times New Roman"/>
              </a:rPr>
              <a:t>đối  tượng hoạt </a:t>
            </a:r>
            <a:r>
              <a:rPr sz="2800" dirty="0">
                <a:latin typeface="Times New Roman"/>
                <a:cs typeface="Times New Roman"/>
              </a:rPr>
              <a:t>động, </a:t>
            </a:r>
            <a:r>
              <a:rPr sz="2800" spc="-10" dirty="0">
                <a:latin typeface="Times New Roman"/>
                <a:cs typeface="Times New Roman"/>
              </a:rPr>
              <a:t>tìm </a:t>
            </a:r>
            <a:r>
              <a:rPr sz="2800" spc="-5" dirty="0">
                <a:latin typeface="Times New Roman"/>
                <a:cs typeface="Times New Roman"/>
              </a:rPr>
              <a:t>ra hướng </a:t>
            </a:r>
            <a:r>
              <a:rPr sz="2800" spc="-10" dirty="0">
                <a:latin typeface="Times New Roman"/>
                <a:cs typeface="Times New Roman"/>
              </a:rPr>
              <a:t>giải </a:t>
            </a:r>
            <a:r>
              <a:rPr sz="2800" spc="-5" dirty="0">
                <a:latin typeface="Times New Roman"/>
                <a:cs typeface="Times New Roman"/>
              </a:rPr>
              <a:t>quyết </a:t>
            </a:r>
            <a:r>
              <a:rPr sz="2800" spc="-10" dirty="0">
                <a:latin typeface="Times New Roman"/>
                <a:cs typeface="Times New Roman"/>
              </a:rPr>
              <a:t>vấn </a:t>
            </a:r>
            <a:r>
              <a:rPr sz="2800" spc="-5" dirty="0">
                <a:latin typeface="Times New Roman"/>
                <a:cs typeface="Times New Roman"/>
              </a:rPr>
              <a:t>đề. Hoạt </a:t>
            </a:r>
            <a:r>
              <a:rPr sz="2800" dirty="0">
                <a:latin typeface="Times New Roman"/>
                <a:cs typeface="Times New Roman"/>
              </a:rPr>
              <a:t>động</a:t>
            </a:r>
            <a:r>
              <a:rPr sz="2800" spc="45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trải  nghiệm được thiết </a:t>
            </a:r>
            <a:r>
              <a:rPr sz="2800" dirty="0">
                <a:latin typeface="Times New Roman"/>
                <a:cs typeface="Times New Roman"/>
              </a:rPr>
              <a:t>kế </a:t>
            </a:r>
            <a:r>
              <a:rPr sz="2800" spc="-5" dirty="0">
                <a:latin typeface="Times New Roman"/>
                <a:cs typeface="Times New Roman"/>
              </a:rPr>
              <a:t>dựa trên </a:t>
            </a:r>
            <a:r>
              <a:rPr sz="2800" spc="-10" dirty="0">
                <a:latin typeface="Times New Roman"/>
                <a:cs typeface="Times New Roman"/>
              </a:rPr>
              <a:t>mục </a:t>
            </a:r>
            <a:r>
              <a:rPr sz="2800" spc="-5" dirty="0">
                <a:latin typeface="Times New Roman"/>
                <a:cs typeface="Times New Roman"/>
              </a:rPr>
              <a:t>tiêu </a:t>
            </a:r>
            <a:r>
              <a:rPr sz="2800" dirty="0">
                <a:latin typeface="Times New Roman"/>
                <a:cs typeface="Times New Roman"/>
              </a:rPr>
              <a:t>bài học và những </a:t>
            </a:r>
            <a:r>
              <a:rPr sz="2800" spc="-10" dirty="0">
                <a:latin typeface="Times New Roman"/>
                <a:cs typeface="Times New Roman"/>
              </a:rPr>
              <a:t>kiến </a:t>
            </a:r>
            <a:r>
              <a:rPr sz="2800" spc="-5" dirty="0">
                <a:latin typeface="Times New Roman"/>
                <a:cs typeface="Times New Roman"/>
              </a:rPr>
              <a:t>thức </a:t>
            </a:r>
            <a:r>
              <a:rPr sz="2800" dirty="0">
                <a:latin typeface="Times New Roman"/>
                <a:cs typeface="Times New Roman"/>
              </a:rPr>
              <a:t>đã  </a:t>
            </a:r>
            <a:r>
              <a:rPr sz="2800" spc="-5" dirty="0">
                <a:latin typeface="Times New Roman"/>
                <a:cs typeface="Times New Roman"/>
              </a:rPr>
              <a:t>có của </a:t>
            </a:r>
            <a:r>
              <a:rPr sz="2800" dirty="0">
                <a:latin typeface="Times New Roman"/>
                <a:cs typeface="Times New Roman"/>
              </a:rPr>
              <a:t>học sinh. </a:t>
            </a:r>
            <a:r>
              <a:rPr sz="2800" spc="-5" dirty="0">
                <a:latin typeface="Times New Roman"/>
                <a:cs typeface="Times New Roman"/>
              </a:rPr>
              <a:t>Hoạt </a:t>
            </a:r>
            <a:r>
              <a:rPr sz="2800" dirty="0">
                <a:latin typeface="Times New Roman"/>
                <a:cs typeface="Times New Roman"/>
              </a:rPr>
              <a:t>động </a:t>
            </a:r>
            <a:r>
              <a:rPr sz="2800" spc="-5" dirty="0">
                <a:latin typeface="Times New Roman"/>
                <a:cs typeface="Times New Roman"/>
              </a:rPr>
              <a:t>trải nghiệm sẽ giúp học sinh có hứng </a:t>
            </a:r>
            <a:r>
              <a:rPr sz="2800" dirty="0">
                <a:latin typeface="Times New Roman"/>
                <a:cs typeface="Times New Roman"/>
              </a:rPr>
              <a:t>thú  trong học </a:t>
            </a:r>
            <a:r>
              <a:rPr sz="2800" spc="-5" dirty="0">
                <a:latin typeface="Times New Roman"/>
                <a:cs typeface="Times New Roman"/>
              </a:rPr>
              <a:t>tập, </a:t>
            </a:r>
            <a:r>
              <a:rPr sz="2800" dirty="0">
                <a:latin typeface="Times New Roman"/>
                <a:cs typeface="Times New Roman"/>
              </a:rPr>
              <a:t>thôi </a:t>
            </a:r>
            <a:r>
              <a:rPr sz="2800" spc="-5" dirty="0">
                <a:latin typeface="Times New Roman"/>
                <a:cs typeface="Times New Roman"/>
              </a:rPr>
              <a:t>thúc </a:t>
            </a:r>
            <a:r>
              <a:rPr sz="2800" dirty="0">
                <a:latin typeface="Times New Roman"/>
                <a:cs typeface="Times New Roman"/>
              </a:rPr>
              <a:t>học </a:t>
            </a:r>
            <a:r>
              <a:rPr sz="2800" spc="-5" dirty="0">
                <a:latin typeface="Times New Roman"/>
                <a:cs typeface="Times New Roman"/>
              </a:rPr>
              <a:t>sinh khám phá, tìm hiểu kiến thức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mới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766368" y="412445"/>
            <a:ext cx="970470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>
                <a:solidFill>
                  <a:srgbClr val="FF0000"/>
                </a:solidFill>
              </a:rPr>
              <a:t>Cấu </a:t>
            </a:r>
            <a:r>
              <a:rPr dirty="0">
                <a:solidFill>
                  <a:srgbClr val="FF0000"/>
                </a:solidFill>
              </a:rPr>
              <a:t>trúc bài </a:t>
            </a:r>
            <a:r>
              <a:rPr spc="-5" dirty="0">
                <a:solidFill>
                  <a:srgbClr val="FF0000"/>
                </a:solidFill>
              </a:rPr>
              <a:t>học </a:t>
            </a:r>
            <a:r>
              <a:rPr dirty="0">
                <a:solidFill>
                  <a:srgbClr val="FF0000"/>
                </a:solidFill>
              </a:rPr>
              <a:t>theo định hướng phát </a:t>
            </a:r>
            <a:r>
              <a:rPr spc="-5" dirty="0">
                <a:solidFill>
                  <a:srgbClr val="FF0000"/>
                </a:solidFill>
              </a:rPr>
              <a:t>triển </a:t>
            </a:r>
            <a:r>
              <a:rPr dirty="0">
                <a:solidFill>
                  <a:srgbClr val="FF0000"/>
                </a:solidFill>
              </a:rPr>
              <a:t>năng</a:t>
            </a:r>
            <a:r>
              <a:rPr spc="-45" dirty="0">
                <a:solidFill>
                  <a:srgbClr val="FF0000"/>
                </a:solidFill>
              </a:rPr>
              <a:t> </a:t>
            </a:r>
            <a:r>
              <a:rPr dirty="0">
                <a:solidFill>
                  <a:srgbClr val="FF0000"/>
                </a:solidFill>
              </a:rPr>
              <a:t>lực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14756"/>
            <a:ext cx="1592580" cy="508000"/>
          </a:xfrm>
          <a:custGeom>
            <a:avLst/>
            <a:gdLst/>
            <a:ahLst/>
            <a:cxnLst/>
            <a:rect l="l" t="t" r="r" b="b"/>
            <a:pathLst>
              <a:path w="1592580" h="508000">
                <a:moveTo>
                  <a:pt x="0" y="0"/>
                </a:moveTo>
                <a:lnTo>
                  <a:pt x="0" y="503948"/>
                </a:lnTo>
                <a:lnTo>
                  <a:pt x="1245844" y="507491"/>
                </a:lnTo>
                <a:lnTo>
                  <a:pt x="1346200" y="507491"/>
                </a:lnTo>
                <a:lnTo>
                  <a:pt x="1350899" y="502665"/>
                </a:lnTo>
                <a:lnTo>
                  <a:pt x="1352423" y="501141"/>
                </a:lnTo>
                <a:lnTo>
                  <a:pt x="1354328" y="499617"/>
                </a:lnTo>
                <a:lnTo>
                  <a:pt x="1355852" y="497966"/>
                </a:lnTo>
                <a:lnTo>
                  <a:pt x="1584960" y="268858"/>
                </a:lnTo>
                <a:lnTo>
                  <a:pt x="1590246" y="261714"/>
                </a:lnTo>
                <a:lnTo>
                  <a:pt x="1592008" y="254571"/>
                </a:lnTo>
                <a:lnTo>
                  <a:pt x="1590246" y="247427"/>
                </a:lnTo>
                <a:lnTo>
                  <a:pt x="1584960" y="240283"/>
                </a:lnTo>
                <a:lnTo>
                  <a:pt x="1355852" y="11302"/>
                </a:lnTo>
                <a:lnTo>
                  <a:pt x="1350899" y="11302"/>
                </a:lnTo>
                <a:lnTo>
                  <a:pt x="1350899" y="6476"/>
                </a:lnTo>
                <a:lnTo>
                  <a:pt x="1346200" y="6476"/>
                </a:lnTo>
                <a:lnTo>
                  <a:pt x="1341374" y="1777"/>
                </a:lnTo>
                <a:lnTo>
                  <a:pt x="1245844" y="1777"/>
                </a:lnTo>
                <a:lnTo>
                  <a:pt x="0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28191" y="1159890"/>
            <a:ext cx="9486265" cy="39033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450" dirty="0">
                <a:solidFill>
                  <a:srgbClr val="A42F0F"/>
                </a:solidFill>
                <a:latin typeface="Arial"/>
                <a:cs typeface="Arial"/>
              </a:rPr>
              <a:t> </a:t>
            </a:r>
            <a:r>
              <a:rPr sz="2400" dirty="0">
                <a:solidFill>
                  <a:srgbClr val="404040"/>
                </a:solidFill>
                <a:latin typeface="Tahoma"/>
                <a:cs typeface="Tahoma"/>
              </a:rPr>
              <a:t>– </a:t>
            </a:r>
            <a:r>
              <a:rPr sz="2400" spc="-5" dirty="0">
                <a:solidFill>
                  <a:srgbClr val="FF0000"/>
                </a:solidFill>
                <a:latin typeface="Tahoma"/>
                <a:cs typeface="Tahoma"/>
              </a:rPr>
              <a:t>Phân tích, khám phá, </a:t>
            </a:r>
            <a:r>
              <a:rPr sz="2400" spc="-605" dirty="0">
                <a:solidFill>
                  <a:srgbClr val="FF0000"/>
                </a:solidFill>
                <a:latin typeface="Tahoma"/>
                <a:cs typeface="Tahoma"/>
              </a:rPr>
              <a:t>rút </a:t>
            </a:r>
            <a:r>
              <a:rPr sz="2400" spc="-5" dirty="0">
                <a:solidFill>
                  <a:srgbClr val="FF0000"/>
                </a:solidFill>
                <a:latin typeface="Tahoma"/>
                <a:cs typeface="Tahoma"/>
              </a:rPr>
              <a:t>ra </a:t>
            </a:r>
            <a:r>
              <a:rPr sz="2400" dirty="0">
                <a:solidFill>
                  <a:srgbClr val="FF0000"/>
                </a:solidFill>
                <a:latin typeface="Tahoma"/>
                <a:cs typeface="Tahoma"/>
              </a:rPr>
              <a:t>bài </a:t>
            </a:r>
            <a:r>
              <a:rPr sz="2400" spc="-280" dirty="0">
                <a:solidFill>
                  <a:srgbClr val="FF0000"/>
                </a:solidFill>
                <a:latin typeface="Tahoma"/>
                <a:cs typeface="Tahoma"/>
              </a:rPr>
              <a:t>học: </a:t>
            </a:r>
            <a:r>
              <a:rPr sz="2400" spc="-5" dirty="0">
                <a:solidFill>
                  <a:srgbClr val="404040"/>
                </a:solidFill>
                <a:latin typeface="Tahoma"/>
                <a:cs typeface="Tahoma"/>
              </a:rPr>
              <a:t>Qua </a:t>
            </a:r>
            <a:r>
              <a:rPr sz="2400" spc="-285" dirty="0">
                <a:solidFill>
                  <a:srgbClr val="404040"/>
                </a:solidFill>
                <a:latin typeface="Tahoma"/>
                <a:cs typeface="Tahoma"/>
              </a:rPr>
              <a:t>hoạt </a:t>
            </a:r>
            <a:r>
              <a:rPr sz="2400" spc="-270" dirty="0">
                <a:solidFill>
                  <a:srgbClr val="404040"/>
                </a:solidFill>
                <a:latin typeface="Tahoma"/>
                <a:cs typeface="Tahoma"/>
              </a:rPr>
              <a:t>động </a:t>
            </a:r>
            <a:r>
              <a:rPr sz="2400" spc="-290" dirty="0">
                <a:solidFill>
                  <a:srgbClr val="404040"/>
                </a:solidFill>
                <a:latin typeface="Tahoma"/>
                <a:cs typeface="Tahoma"/>
              </a:rPr>
              <a:t>trải</a:t>
            </a:r>
            <a:r>
              <a:rPr sz="2400" spc="85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2400" spc="-250" dirty="0">
                <a:solidFill>
                  <a:srgbClr val="404040"/>
                </a:solidFill>
                <a:latin typeface="Tahoma"/>
                <a:cs typeface="Tahoma"/>
              </a:rPr>
              <a:t>nghiệm,</a:t>
            </a:r>
            <a:endParaRPr sz="2400">
              <a:latin typeface="Tahoma"/>
              <a:cs typeface="Tahoma"/>
            </a:endParaRPr>
          </a:p>
          <a:p>
            <a:pPr marL="355600" marR="5080" algn="just">
              <a:lnSpc>
                <a:spcPct val="160000"/>
              </a:lnSpc>
            </a:pPr>
            <a:r>
              <a:rPr sz="2400" spc="-365" dirty="0">
                <a:solidFill>
                  <a:srgbClr val="404040"/>
                </a:solidFill>
                <a:latin typeface="Tahoma"/>
                <a:cs typeface="Tahoma"/>
              </a:rPr>
              <a:t>học </a:t>
            </a:r>
            <a:r>
              <a:rPr sz="2400" spc="-5" dirty="0">
                <a:solidFill>
                  <a:srgbClr val="404040"/>
                </a:solidFill>
                <a:latin typeface="Tahoma"/>
                <a:cs typeface="Tahoma"/>
              </a:rPr>
              <a:t>sinh </a:t>
            </a:r>
            <a:r>
              <a:rPr sz="2400" spc="15" dirty="0">
                <a:solidFill>
                  <a:srgbClr val="404040"/>
                </a:solidFill>
                <a:latin typeface="Tahoma"/>
                <a:cs typeface="Tahoma"/>
              </a:rPr>
              <a:t>đã </a:t>
            </a:r>
            <a:r>
              <a:rPr sz="2400" spc="-500" dirty="0">
                <a:solidFill>
                  <a:srgbClr val="404040"/>
                </a:solidFill>
                <a:latin typeface="Tahoma"/>
                <a:cs typeface="Tahoma"/>
              </a:rPr>
              <a:t>bước </a:t>
            </a:r>
            <a:r>
              <a:rPr sz="2400" spc="-365" dirty="0">
                <a:solidFill>
                  <a:srgbClr val="404040"/>
                </a:solidFill>
                <a:latin typeface="Tahoma"/>
                <a:cs typeface="Tahoma"/>
              </a:rPr>
              <a:t>đầu </a:t>
            </a:r>
            <a:r>
              <a:rPr sz="2400" spc="-290" dirty="0">
                <a:solidFill>
                  <a:srgbClr val="404040"/>
                </a:solidFill>
                <a:latin typeface="Tahoma"/>
                <a:cs typeface="Tahoma"/>
              </a:rPr>
              <a:t>tiếp </a:t>
            </a:r>
            <a:r>
              <a:rPr sz="2400" spc="-385" dirty="0">
                <a:solidFill>
                  <a:srgbClr val="404040"/>
                </a:solidFill>
                <a:latin typeface="Tahoma"/>
                <a:cs typeface="Tahoma"/>
              </a:rPr>
              <a:t>cận </a:t>
            </a:r>
            <a:r>
              <a:rPr sz="2400" spc="-490" dirty="0">
                <a:solidFill>
                  <a:srgbClr val="404040"/>
                </a:solidFill>
                <a:latin typeface="Tahoma"/>
                <a:cs typeface="Tahoma"/>
              </a:rPr>
              <a:t>được </a:t>
            </a:r>
            <a:r>
              <a:rPr sz="2400" spc="-350" dirty="0">
                <a:solidFill>
                  <a:srgbClr val="404040"/>
                </a:solidFill>
                <a:latin typeface="Tahoma"/>
                <a:cs typeface="Tahoma"/>
              </a:rPr>
              <a:t>với </a:t>
            </a:r>
            <a:r>
              <a:rPr sz="2400" spc="-290" dirty="0">
                <a:solidFill>
                  <a:srgbClr val="404040"/>
                </a:solidFill>
                <a:latin typeface="Tahoma"/>
                <a:cs typeface="Tahoma"/>
              </a:rPr>
              <a:t>kiến </a:t>
            </a:r>
            <a:r>
              <a:rPr sz="2400" spc="-240" dirty="0">
                <a:solidFill>
                  <a:srgbClr val="404040"/>
                </a:solidFill>
                <a:latin typeface="Tahoma"/>
                <a:cs typeface="Tahoma"/>
              </a:rPr>
              <a:t>thức </a:t>
            </a:r>
            <a:r>
              <a:rPr sz="2400" spc="-355" dirty="0">
                <a:solidFill>
                  <a:srgbClr val="404040"/>
                </a:solidFill>
                <a:latin typeface="Tahoma"/>
                <a:cs typeface="Tahoma"/>
              </a:rPr>
              <a:t>của </a:t>
            </a:r>
            <a:r>
              <a:rPr sz="2400" dirty="0">
                <a:solidFill>
                  <a:srgbClr val="404040"/>
                </a:solidFill>
                <a:latin typeface="Tahoma"/>
                <a:cs typeface="Tahoma"/>
              </a:rPr>
              <a:t>bài </a:t>
            </a:r>
            <a:r>
              <a:rPr sz="2400" spc="-280" dirty="0">
                <a:solidFill>
                  <a:srgbClr val="404040"/>
                </a:solidFill>
                <a:latin typeface="Tahoma"/>
                <a:cs typeface="Tahoma"/>
              </a:rPr>
              <a:t>học. </a:t>
            </a:r>
            <a:r>
              <a:rPr sz="2400" spc="-20" dirty="0">
                <a:solidFill>
                  <a:srgbClr val="404040"/>
                </a:solidFill>
                <a:latin typeface="Tahoma"/>
                <a:cs typeface="Tahoma"/>
              </a:rPr>
              <a:t>Do  </a:t>
            </a:r>
            <a:r>
              <a:rPr sz="2400" spc="10" dirty="0">
                <a:solidFill>
                  <a:srgbClr val="404040"/>
                </a:solidFill>
                <a:latin typeface="Tahoma"/>
                <a:cs typeface="Tahoma"/>
              </a:rPr>
              <a:t>đó, </a:t>
            </a:r>
            <a:r>
              <a:rPr sz="2400" spc="-285" dirty="0">
                <a:solidFill>
                  <a:srgbClr val="404040"/>
                </a:solidFill>
                <a:latin typeface="Tahoma"/>
                <a:cs typeface="Tahoma"/>
              </a:rPr>
              <a:t>hoạt </a:t>
            </a:r>
            <a:r>
              <a:rPr sz="2400" spc="-270" dirty="0">
                <a:solidFill>
                  <a:srgbClr val="404040"/>
                </a:solidFill>
                <a:latin typeface="Tahoma"/>
                <a:cs typeface="Tahoma"/>
              </a:rPr>
              <a:t>động </a:t>
            </a:r>
            <a:r>
              <a:rPr sz="2400" spc="-5" dirty="0">
                <a:solidFill>
                  <a:srgbClr val="404040"/>
                </a:solidFill>
                <a:latin typeface="Tahoma"/>
                <a:cs typeface="Tahoma"/>
              </a:rPr>
              <a:t>phân tích </a:t>
            </a:r>
            <a:r>
              <a:rPr sz="2400" dirty="0">
                <a:solidFill>
                  <a:srgbClr val="404040"/>
                </a:solidFill>
                <a:latin typeface="Tahoma"/>
                <a:cs typeface="Tahoma"/>
              </a:rPr>
              <a:t>– </a:t>
            </a:r>
            <a:r>
              <a:rPr sz="2400" spc="-605" dirty="0">
                <a:solidFill>
                  <a:srgbClr val="404040"/>
                </a:solidFill>
                <a:latin typeface="Tahoma"/>
                <a:cs typeface="Tahoma"/>
              </a:rPr>
              <a:t>rút </a:t>
            </a:r>
            <a:r>
              <a:rPr sz="2400" spc="-5" dirty="0">
                <a:solidFill>
                  <a:srgbClr val="404040"/>
                </a:solidFill>
                <a:latin typeface="Tahoma"/>
                <a:cs typeface="Tahoma"/>
              </a:rPr>
              <a:t>ra bài </a:t>
            </a:r>
            <a:r>
              <a:rPr sz="2400" spc="-365" dirty="0">
                <a:solidFill>
                  <a:srgbClr val="404040"/>
                </a:solidFill>
                <a:latin typeface="Tahoma"/>
                <a:cs typeface="Tahoma"/>
              </a:rPr>
              <a:t>học </a:t>
            </a:r>
            <a:r>
              <a:rPr sz="2400" spc="-385" dirty="0">
                <a:solidFill>
                  <a:srgbClr val="404040"/>
                </a:solidFill>
                <a:latin typeface="Tahoma"/>
                <a:cs typeface="Tahoma"/>
              </a:rPr>
              <a:t>cần </a:t>
            </a:r>
            <a:r>
              <a:rPr sz="2400" spc="-290" dirty="0">
                <a:solidFill>
                  <a:srgbClr val="404040"/>
                </a:solidFill>
                <a:latin typeface="Tahoma"/>
                <a:cs typeface="Tahoma"/>
              </a:rPr>
              <a:t>phải </a:t>
            </a:r>
            <a:r>
              <a:rPr sz="2400" spc="-490" dirty="0">
                <a:solidFill>
                  <a:srgbClr val="404040"/>
                </a:solidFill>
                <a:latin typeface="Tahoma"/>
                <a:cs typeface="Tahoma"/>
              </a:rPr>
              <a:t>được </a:t>
            </a:r>
            <a:r>
              <a:rPr sz="2400" spc="-229" dirty="0">
                <a:solidFill>
                  <a:srgbClr val="404040"/>
                </a:solidFill>
                <a:latin typeface="Tahoma"/>
                <a:cs typeface="Tahoma"/>
              </a:rPr>
              <a:t>thiết </a:t>
            </a:r>
            <a:r>
              <a:rPr sz="2400" spc="-570" dirty="0">
                <a:solidFill>
                  <a:srgbClr val="404040"/>
                </a:solidFill>
                <a:latin typeface="Tahoma"/>
                <a:cs typeface="Tahoma"/>
              </a:rPr>
              <a:t>kế </a:t>
            </a:r>
            <a:r>
              <a:rPr sz="2400" spc="-350" dirty="0">
                <a:solidFill>
                  <a:srgbClr val="404040"/>
                </a:solidFill>
                <a:latin typeface="Tahoma"/>
                <a:cs typeface="Tahoma"/>
              </a:rPr>
              <a:t>với  </a:t>
            </a:r>
            <a:r>
              <a:rPr sz="2400" dirty="0">
                <a:solidFill>
                  <a:srgbClr val="404040"/>
                </a:solidFill>
                <a:latin typeface="Tahoma"/>
                <a:cs typeface="Tahoma"/>
              </a:rPr>
              <a:t>các </a:t>
            </a:r>
            <a:r>
              <a:rPr sz="2400" spc="-5" dirty="0">
                <a:solidFill>
                  <a:srgbClr val="404040"/>
                </a:solidFill>
                <a:latin typeface="Tahoma"/>
                <a:cs typeface="Tahoma"/>
              </a:rPr>
              <a:t>hình </a:t>
            </a:r>
            <a:r>
              <a:rPr sz="2400" spc="-240" dirty="0">
                <a:solidFill>
                  <a:srgbClr val="404040"/>
                </a:solidFill>
                <a:latin typeface="Tahoma"/>
                <a:cs typeface="Tahoma"/>
              </a:rPr>
              <a:t>thức </a:t>
            </a:r>
            <a:r>
              <a:rPr sz="2400" spc="-560" dirty="0">
                <a:solidFill>
                  <a:srgbClr val="404040"/>
                </a:solidFill>
                <a:latin typeface="Tahoma"/>
                <a:cs typeface="Tahoma"/>
              </a:rPr>
              <a:t>tổ </a:t>
            </a:r>
            <a:r>
              <a:rPr sz="2400" spc="-245" dirty="0">
                <a:solidFill>
                  <a:srgbClr val="404040"/>
                </a:solidFill>
                <a:latin typeface="Tahoma"/>
                <a:cs typeface="Tahoma"/>
              </a:rPr>
              <a:t>chức </a:t>
            </a:r>
            <a:r>
              <a:rPr sz="2400" spc="-365" dirty="0">
                <a:solidFill>
                  <a:srgbClr val="404040"/>
                </a:solidFill>
                <a:latin typeface="Tahoma"/>
                <a:cs typeface="Tahoma"/>
              </a:rPr>
              <a:t>học </a:t>
            </a:r>
            <a:r>
              <a:rPr sz="2400" spc="-385" dirty="0">
                <a:solidFill>
                  <a:srgbClr val="404040"/>
                </a:solidFill>
                <a:latin typeface="Tahoma"/>
                <a:cs typeface="Tahoma"/>
              </a:rPr>
              <a:t>tập </a:t>
            </a:r>
            <a:r>
              <a:rPr sz="2400" spc="-5" dirty="0">
                <a:solidFill>
                  <a:srgbClr val="404040"/>
                </a:solidFill>
                <a:latin typeface="Tahoma"/>
                <a:cs typeface="Tahoma"/>
              </a:rPr>
              <a:t>phong </a:t>
            </a:r>
            <a:r>
              <a:rPr sz="2400" spc="-605" dirty="0">
                <a:solidFill>
                  <a:srgbClr val="404040"/>
                </a:solidFill>
                <a:latin typeface="Tahoma"/>
                <a:cs typeface="Tahoma"/>
              </a:rPr>
              <a:t>phú </a:t>
            </a:r>
            <a:r>
              <a:rPr sz="2400" spc="-484" dirty="0">
                <a:solidFill>
                  <a:srgbClr val="404040"/>
                </a:solidFill>
                <a:latin typeface="Tahoma"/>
                <a:cs typeface="Tahoma"/>
              </a:rPr>
              <a:t>giúp </a:t>
            </a:r>
            <a:r>
              <a:rPr sz="2400" spc="-370" dirty="0">
                <a:solidFill>
                  <a:srgbClr val="404040"/>
                </a:solidFill>
                <a:latin typeface="Tahoma"/>
                <a:cs typeface="Tahoma"/>
              </a:rPr>
              <a:t>học  </a:t>
            </a:r>
            <a:r>
              <a:rPr sz="2400" spc="-5" dirty="0">
                <a:solidFill>
                  <a:srgbClr val="404040"/>
                </a:solidFill>
                <a:latin typeface="Tahoma"/>
                <a:cs typeface="Tahoma"/>
              </a:rPr>
              <a:t>sinh </a:t>
            </a:r>
            <a:r>
              <a:rPr sz="2400" spc="-285" dirty="0">
                <a:solidFill>
                  <a:srgbClr val="404040"/>
                </a:solidFill>
                <a:latin typeface="Tahoma"/>
                <a:cs typeface="Tahoma"/>
              </a:rPr>
              <a:t>biết </a:t>
            </a:r>
            <a:r>
              <a:rPr sz="2400" spc="-5" dirty="0">
                <a:solidFill>
                  <a:srgbClr val="404040"/>
                </a:solidFill>
                <a:latin typeface="Tahoma"/>
                <a:cs typeface="Tahoma"/>
              </a:rPr>
              <a:t>huy  </a:t>
            </a:r>
            <a:r>
              <a:rPr sz="2400" spc="-265" dirty="0">
                <a:solidFill>
                  <a:srgbClr val="404040"/>
                </a:solidFill>
                <a:latin typeface="Tahoma"/>
                <a:cs typeface="Tahoma"/>
              </a:rPr>
              <a:t>động </a:t>
            </a:r>
            <a:r>
              <a:rPr sz="2400" spc="-290" dirty="0">
                <a:solidFill>
                  <a:srgbClr val="404040"/>
                </a:solidFill>
                <a:latin typeface="Tahoma"/>
                <a:cs typeface="Tahoma"/>
              </a:rPr>
              <a:t>kiến </a:t>
            </a:r>
            <a:r>
              <a:rPr sz="2400" spc="-195" dirty="0">
                <a:solidFill>
                  <a:srgbClr val="404040"/>
                </a:solidFill>
                <a:latin typeface="Tahoma"/>
                <a:cs typeface="Tahoma"/>
              </a:rPr>
              <a:t>thức, </a:t>
            </a:r>
            <a:r>
              <a:rPr sz="2400" spc="-5" dirty="0">
                <a:solidFill>
                  <a:srgbClr val="404040"/>
                </a:solidFill>
                <a:latin typeface="Tahoma"/>
                <a:cs typeface="Tahoma"/>
              </a:rPr>
              <a:t>chia </a:t>
            </a:r>
            <a:r>
              <a:rPr sz="2400" spc="-805" dirty="0">
                <a:solidFill>
                  <a:srgbClr val="404040"/>
                </a:solidFill>
                <a:latin typeface="Tahoma"/>
                <a:cs typeface="Tahoma"/>
              </a:rPr>
              <a:t>sẻ</a:t>
            </a:r>
            <a:r>
              <a:rPr sz="2400" spc="100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2400" dirty="0">
                <a:solidFill>
                  <a:srgbClr val="404040"/>
                </a:solidFill>
                <a:latin typeface="Tahoma"/>
                <a:cs typeface="Tahoma"/>
              </a:rPr>
              <a:t>và </a:t>
            </a:r>
            <a:r>
              <a:rPr sz="2400" spc="-350" dirty="0">
                <a:solidFill>
                  <a:srgbClr val="404040"/>
                </a:solidFill>
                <a:latin typeface="Tahoma"/>
                <a:cs typeface="Tahoma"/>
              </a:rPr>
              <a:t>hợp </a:t>
            </a:r>
            <a:r>
              <a:rPr sz="2400" spc="-5" dirty="0">
                <a:solidFill>
                  <a:srgbClr val="404040"/>
                </a:solidFill>
                <a:latin typeface="Tahoma"/>
                <a:cs typeface="Tahoma"/>
              </a:rPr>
              <a:t>tác trong </a:t>
            </a:r>
            <a:r>
              <a:rPr sz="2400" spc="-370" dirty="0">
                <a:solidFill>
                  <a:srgbClr val="404040"/>
                </a:solidFill>
                <a:latin typeface="Tahoma"/>
                <a:cs typeface="Tahoma"/>
              </a:rPr>
              <a:t>học </a:t>
            </a:r>
            <a:r>
              <a:rPr sz="2400" spc="-385" dirty="0">
                <a:solidFill>
                  <a:srgbClr val="404040"/>
                </a:solidFill>
                <a:latin typeface="Tahoma"/>
                <a:cs typeface="Tahoma"/>
              </a:rPr>
              <a:t>tập </a:t>
            </a:r>
            <a:r>
              <a:rPr sz="2400" spc="-545" dirty="0">
                <a:solidFill>
                  <a:srgbClr val="404040"/>
                </a:solidFill>
                <a:latin typeface="Tahoma"/>
                <a:cs typeface="Tahoma"/>
              </a:rPr>
              <a:t>để </a:t>
            </a:r>
            <a:r>
              <a:rPr sz="2400" spc="-10" dirty="0">
                <a:solidFill>
                  <a:srgbClr val="404040"/>
                </a:solidFill>
                <a:latin typeface="Tahoma"/>
                <a:cs typeface="Tahoma"/>
              </a:rPr>
              <a:t>thu </a:t>
            </a:r>
            <a:r>
              <a:rPr sz="2400" spc="-290" dirty="0">
                <a:solidFill>
                  <a:srgbClr val="404040"/>
                </a:solidFill>
                <a:latin typeface="Tahoma"/>
                <a:cs typeface="Tahoma"/>
              </a:rPr>
              <a:t>nhận kiến  </a:t>
            </a:r>
            <a:r>
              <a:rPr sz="2400" spc="-240" dirty="0">
                <a:solidFill>
                  <a:srgbClr val="404040"/>
                </a:solidFill>
                <a:latin typeface="Tahoma"/>
                <a:cs typeface="Tahoma"/>
              </a:rPr>
              <a:t>thức </a:t>
            </a:r>
            <a:r>
              <a:rPr sz="2400" spc="-265" dirty="0">
                <a:solidFill>
                  <a:srgbClr val="404040"/>
                </a:solidFill>
                <a:latin typeface="Tahoma"/>
                <a:cs typeface="Tahoma"/>
              </a:rPr>
              <a:t>mới. </a:t>
            </a:r>
            <a:r>
              <a:rPr sz="2400" spc="-10" dirty="0">
                <a:solidFill>
                  <a:srgbClr val="404040"/>
                </a:solidFill>
                <a:latin typeface="Tahoma"/>
                <a:cs typeface="Tahoma"/>
              </a:rPr>
              <a:t>Sau </a:t>
            </a:r>
            <a:r>
              <a:rPr sz="2400" spc="-5" dirty="0">
                <a:solidFill>
                  <a:srgbClr val="404040"/>
                </a:solidFill>
                <a:latin typeface="Tahoma"/>
                <a:cs typeface="Tahoma"/>
              </a:rPr>
              <a:t>khi </a:t>
            </a:r>
            <a:r>
              <a:rPr sz="2400" spc="-365" dirty="0">
                <a:solidFill>
                  <a:srgbClr val="404040"/>
                </a:solidFill>
                <a:latin typeface="Tahoma"/>
                <a:cs typeface="Tahoma"/>
              </a:rPr>
              <a:t>học </a:t>
            </a:r>
            <a:r>
              <a:rPr sz="2400" spc="-5" dirty="0">
                <a:solidFill>
                  <a:srgbClr val="404040"/>
                </a:solidFill>
                <a:latin typeface="Tahoma"/>
                <a:cs typeface="Tahoma"/>
              </a:rPr>
              <a:t>sinh </a:t>
            </a:r>
            <a:r>
              <a:rPr sz="2400" spc="20" dirty="0">
                <a:solidFill>
                  <a:srgbClr val="404040"/>
                </a:solidFill>
                <a:latin typeface="Tahoma"/>
                <a:cs typeface="Tahoma"/>
              </a:rPr>
              <a:t>đã </a:t>
            </a:r>
            <a:r>
              <a:rPr sz="2400" spc="-5" dirty="0">
                <a:solidFill>
                  <a:srgbClr val="404040"/>
                </a:solidFill>
                <a:latin typeface="Tahoma"/>
                <a:cs typeface="Tahoma"/>
              </a:rPr>
              <a:t>phát </a:t>
            </a:r>
            <a:r>
              <a:rPr sz="2400" spc="-290" dirty="0">
                <a:solidFill>
                  <a:srgbClr val="404040"/>
                </a:solidFill>
                <a:latin typeface="Tahoma"/>
                <a:cs typeface="Tahoma"/>
              </a:rPr>
              <a:t>hiện </a:t>
            </a:r>
            <a:r>
              <a:rPr sz="2400" spc="-5" dirty="0">
                <a:solidFill>
                  <a:srgbClr val="404040"/>
                </a:solidFill>
                <a:latin typeface="Tahoma"/>
                <a:cs typeface="Tahoma"/>
              </a:rPr>
              <a:t>ra </a:t>
            </a:r>
            <a:r>
              <a:rPr sz="2400" spc="-290" dirty="0">
                <a:solidFill>
                  <a:srgbClr val="404040"/>
                </a:solidFill>
                <a:latin typeface="Tahoma"/>
                <a:cs typeface="Tahoma"/>
              </a:rPr>
              <a:t>kiến </a:t>
            </a:r>
            <a:r>
              <a:rPr sz="2400" spc="-240" dirty="0">
                <a:solidFill>
                  <a:srgbClr val="404040"/>
                </a:solidFill>
                <a:latin typeface="Tahoma"/>
                <a:cs typeface="Tahoma"/>
              </a:rPr>
              <a:t>thức </a:t>
            </a:r>
            <a:r>
              <a:rPr sz="2400" spc="-265" dirty="0">
                <a:solidFill>
                  <a:srgbClr val="404040"/>
                </a:solidFill>
                <a:latin typeface="Tahoma"/>
                <a:cs typeface="Tahoma"/>
              </a:rPr>
              <a:t>mới, </a:t>
            </a:r>
            <a:r>
              <a:rPr sz="2400" spc="-5" dirty="0">
                <a:solidFill>
                  <a:srgbClr val="404040"/>
                </a:solidFill>
                <a:latin typeface="Tahoma"/>
                <a:cs typeface="Tahoma"/>
              </a:rPr>
              <a:t>giáo </a:t>
            </a:r>
            <a:r>
              <a:rPr sz="2400" spc="-10" dirty="0">
                <a:solidFill>
                  <a:srgbClr val="404040"/>
                </a:solidFill>
                <a:latin typeface="Tahoma"/>
                <a:cs typeface="Tahoma"/>
              </a:rPr>
              <a:t>viên  </a:t>
            </a:r>
            <a:r>
              <a:rPr sz="2400" spc="-5" dirty="0">
                <a:solidFill>
                  <a:srgbClr val="404040"/>
                </a:solidFill>
                <a:latin typeface="Tahoma"/>
                <a:cs typeface="Tahoma"/>
              </a:rPr>
              <a:t>là </a:t>
            </a:r>
            <a:r>
              <a:rPr sz="2400" spc="-400" dirty="0">
                <a:solidFill>
                  <a:srgbClr val="404040"/>
                </a:solidFill>
                <a:latin typeface="Tahoma"/>
                <a:cs typeface="Tahoma"/>
              </a:rPr>
              <a:t>người </a:t>
            </a:r>
            <a:r>
              <a:rPr sz="2400" spc="-229" dirty="0">
                <a:solidFill>
                  <a:srgbClr val="404040"/>
                </a:solidFill>
                <a:latin typeface="Tahoma"/>
                <a:cs typeface="Tahoma"/>
              </a:rPr>
              <a:t>chuẩn </a:t>
            </a:r>
            <a:r>
              <a:rPr sz="2400" dirty="0">
                <a:solidFill>
                  <a:srgbClr val="404040"/>
                </a:solidFill>
                <a:latin typeface="Tahoma"/>
                <a:cs typeface="Tahoma"/>
              </a:rPr>
              <a:t>hoá </a:t>
            </a:r>
            <a:r>
              <a:rPr sz="2400" spc="-385" dirty="0">
                <a:solidFill>
                  <a:srgbClr val="404040"/>
                </a:solidFill>
                <a:latin typeface="Tahoma"/>
                <a:cs typeface="Tahoma"/>
              </a:rPr>
              <a:t>lại </a:t>
            </a:r>
            <a:r>
              <a:rPr sz="2400" spc="-290" dirty="0">
                <a:solidFill>
                  <a:srgbClr val="404040"/>
                </a:solidFill>
                <a:latin typeface="Tahoma"/>
                <a:cs typeface="Tahoma"/>
              </a:rPr>
              <a:t>kiến </a:t>
            </a:r>
            <a:r>
              <a:rPr sz="2400" spc="-240" dirty="0">
                <a:solidFill>
                  <a:srgbClr val="404040"/>
                </a:solidFill>
                <a:latin typeface="Tahoma"/>
                <a:cs typeface="Tahoma"/>
              </a:rPr>
              <a:t>thức </a:t>
            </a:r>
            <a:r>
              <a:rPr sz="2400" spc="-5" dirty="0">
                <a:solidFill>
                  <a:srgbClr val="404040"/>
                </a:solidFill>
                <a:latin typeface="Tahoma"/>
                <a:cs typeface="Tahoma"/>
              </a:rPr>
              <a:t>cho </a:t>
            </a:r>
            <a:r>
              <a:rPr sz="2400" spc="-365" dirty="0">
                <a:solidFill>
                  <a:srgbClr val="404040"/>
                </a:solidFill>
                <a:latin typeface="Tahoma"/>
                <a:cs typeface="Tahoma"/>
              </a:rPr>
              <a:t>học </a:t>
            </a:r>
            <a:r>
              <a:rPr sz="2400" spc="-5" dirty="0">
                <a:solidFill>
                  <a:srgbClr val="404040"/>
                </a:solidFill>
                <a:latin typeface="Tahoma"/>
                <a:cs typeface="Tahoma"/>
              </a:rPr>
              <a:t>sinh </a:t>
            </a:r>
            <a:r>
              <a:rPr sz="2400" spc="-545" dirty="0">
                <a:solidFill>
                  <a:srgbClr val="404040"/>
                </a:solidFill>
                <a:latin typeface="Tahoma"/>
                <a:cs typeface="Tahoma"/>
              </a:rPr>
              <a:t>để </a:t>
            </a:r>
            <a:r>
              <a:rPr sz="2400" spc="-600" dirty="0">
                <a:solidFill>
                  <a:srgbClr val="404040"/>
                </a:solidFill>
                <a:latin typeface="Tahoma"/>
                <a:cs typeface="Tahoma"/>
              </a:rPr>
              <a:t>rút </a:t>
            </a:r>
            <a:r>
              <a:rPr sz="2400" spc="-5" dirty="0">
                <a:solidFill>
                  <a:srgbClr val="404040"/>
                </a:solidFill>
                <a:latin typeface="Tahoma"/>
                <a:cs typeface="Tahoma"/>
              </a:rPr>
              <a:t>ra </a:t>
            </a:r>
            <a:r>
              <a:rPr sz="2400" dirty="0">
                <a:solidFill>
                  <a:srgbClr val="404040"/>
                </a:solidFill>
                <a:latin typeface="Tahoma"/>
                <a:cs typeface="Tahoma"/>
              </a:rPr>
              <a:t>bài</a:t>
            </a:r>
            <a:r>
              <a:rPr sz="2400" spc="235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2400" spc="-275" dirty="0">
                <a:solidFill>
                  <a:srgbClr val="404040"/>
                </a:solidFill>
                <a:latin typeface="Tahoma"/>
                <a:cs typeface="Tahoma"/>
              </a:rPr>
              <a:t>học.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771855" y="17475"/>
            <a:ext cx="970534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>
                <a:solidFill>
                  <a:srgbClr val="FF0000"/>
                </a:solidFill>
              </a:rPr>
              <a:t>Cấu </a:t>
            </a:r>
            <a:r>
              <a:rPr dirty="0">
                <a:solidFill>
                  <a:srgbClr val="FF0000"/>
                </a:solidFill>
              </a:rPr>
              <a:t>trúc bài </a:t>
            </a:r>
            <a:r>
              <a:rPr spc="-5" dirty="0">
                <a:solidFill>
                  <a:srgbClr val="FF0000"/>
                </a:solidFill>
              </a:rPr>
              <a:t>học </a:t>
            </a:r>
            <a:r>
              <a:rPr dirty="0">
                <a:solidFill>
                  <a:srgbClr val="FF0000"/>
                </a:solidFill>
              </a:rPr>
              <a:t>theo định hướng phát </a:t>
            </a:r>
            <a:r>
              <a:rPr spc="-5" dirty="0">
                <a:solidFill>
                  <a:srgbClr val="FF0000"/>
                </a:solidFill>
              </a:rPr>
              <a:t>triển </a:t>
            </a:r>
            <a:r>
              <a:rPr dirty="0">
                <a:solidFill>
                  <a:srgbClr val="FF0000"/>
                </a:solidFill>
              </a:rPr>
              <a:t>năng</a:t>
            </a:r>
            <a:r>
              <a:rPr spc="-45" dirty="0">
                <a:solidFill>
                  <a:srgbClr val="FF0000"/>
                </a:solidFill>
              </a:rPr>
              <a:t> </a:t>
            </a:r>
            <a:r>
              <a:rPr dirty="0">
                <a:solidFill>
                  <a:srgbClr val="FF0000"/>
                </a:solidFill>
              </a:rPr>
              <a:t>lực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14756"/>
            <a:ext cx="1592580" cy="508000"/>
          </a:xfrm>
          <a:custGeom>
            <a:avLst/>
            <a:gdLst/>
            <a:ahLst/>
            <a:cxnLst/>
            <a:rect l="l" t="t" r="r" b="b"/>
            <a:pathLst>
              <a:path w="1592580" h="508000">
                <a:moveTo>
                  <a:pt x="0" y="0"/>
                </a:moveTo>
                <a:lnTo>
                  <a:pt x="0" y="503948"/>
                </a:lnTo>
                <a:lnTo>
                  <a:pt x="1245844" y="507491"/>
                </a:lnTo>
                <a:lnTo>
                  <a:pt x="1346200" y="507491"/>
                </a:lnTo>
                <a:lnTo>
                  <a:pt x="1350899" y="502665"/>
                </a:lnTo>
                <a:lnTo>
                  <a:pt x="1352423" y="501141"/>
                </a:lnTo>
                <a:lnTo>
                  <a:pt x="1354328" y="499617"/>
                </a:lnTo>
                <a:lnTo>
                  <a:pt x="1355852" y="497966"/>
                </a:lnTo>
                <a:lnTo>
                  <a:pt x="1584960" y="268858"/>
                </a:lnTo>
                <a:lnTo>
                  <a:pt x="1590246" y="261714"/>
                </a:lnTo>
                <a:lnTo>
                  <a:pt x="1592008" y="254571"/>
                </a:lnTo>
                <a:lnTo>
                  <a:pt x="1590246" y="247427"/>
                </a:lnTo>
                <a:lnTo>
                  <a:pt x="1584960" y="240283"/>
                </a:lnTo>
                <a:lnTo>
                  <a:pt x="1355852" y="11302"/>
                </a:lnTo>
                <a:lnTo>
                  <a:pt x="1350899" y="11302"/>
                </a:lnTo>
                <a:lnTo>
                  <a:pt x="1350899" y="6476"/>
                </a:lnTo>
                <a:lnTo>
                  <a:pt x="1346200" y="6476"/>
                </a:lnTo>
                <a:lnTo>
                  <a:pt x="1341374" y="1777"/>
                </a:lnTo>
                <a:lnTo>
                  <a:pt x="1245844" y="1777"/>
                </a:lnTo>
                <a:lnTo>
                  <a:pt x="0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68832" y="953191"/>
            <a:ext cx="10583545" cy="466788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marR="5080" indent="-342900" algn="just">
              <a:lnSpc>
                <a:spcPct val="150000"/>
              </a:lnSpc>
              <a:spcBef>
                <a:spcPts val="105"/>
              </a:spcBef>
            </a:pPr>
            <a:r>
              <a:rPr sz="2900" spc="330" dirty="0">
                <a:solidFill>
                  <a:srgbClr val="A42F0F"/>
                </a:solidFill>
                <a:latin typeface="Arial"/>
                <a:cs typeface="Arial"/>
              </a:rPr>
              <a:t></a:t>
            </a:r>
            <a:r>
              <a:rPr sz="2900" spc="330" dirty="0">
                <a:solidFill>
                  <a:srgbClr val="FF0000"/>
                </a:solidFill>
                <a:latin typeface="Tahoma"/>
                <a:cs typeface="Tahoma"/>
              </a:rPr>
              <a:t>– </a:t>
            </a:r>
            <a:r>
              <a:rPr sz="2900" dirty="0">
                <a:solidFill>
                  <a:srgbClr val="FF0000"/>
                </a:solidFill>
                <a:latin typeface="Times New Roman"/>
                <a:cs typeface="Times New Roman"/>
              </a:rPr>
              <a:t>Thực hành, </a:t>
            </a:r>
            <a:r>
              <a:rPr sz="2900" spc="-120" dirty="0">
                <a:solidFill>
                  <a:srgbClr val="FF0000"/>
                </a:solidFill>
                <a:latin typeface="Times New Roman"/>
                <a:cs typeface="Times New Roman"/>
              </a:rPr>
              <a:t>luyẹ</a:t>
            </a:r>
            <a:r>
              <a:rPr sz="4350" spc="-179" baseline="3831" dirty="0">
                <a:solidFill>
                  <a:srgbClr val="FF0000"/>
                </a:solidFill>
                <a:latin typeface="Times New Roman"/>
                <a:cs typeface="Times New Roman"/>
              </a:rPr>
              <a:t>̂ </a:t>
            </a:r>
            <a:r>
              <a:rPr sz="2900" dirty="0">
                <a:solidFill>
                  <a:srgbClr val="FF0000"/>
                </a:solidFill>
                <a:latin typeface="Times New Roman"/>
                <a:cs typeface="Times New Roman"/>
              </a:rPr>
              <a:t>n </a:t>
            </a:r>
            <a:r>
              <a:rPr sz="2900" spc="-200" dirty="0">
                <a:solidFill>
                  <a:srgbClr val="FF0000"/>
                </a:solidFill>
                <a:latin typeface="Times New Roman"/>
                <a:cs typeface="Times New Roman"/>
              </a:rPr>
              <a:t>tạ</a:t>
            </a:r>
            <a:r>
              <a:rPr sz="4350" spc="-300" baseline="3831" dirty="0">
                <a:solidFill>
                  <a:srgbClr val="FF0000"/>
                </a:solidFill>
                <a:latin typeface="Times New Roman"/>
                <a:cs typeface="Times New Roman"/>
              </a:rPr>
              <a:t>̂ </a:t>
            </a:r>
            <a:r>
              <a:rPr sz="2900" dirty="0">
                <a:solidFill>
                  <a:srgbClr val="FF0000"/>
                </a:solidFill>
                <a:latin typeface="Times New Roman"/>
                <a:cs typeface="Times New Roman"/>
              </a:rPr>
              <a:t>p: </a:t>
            </a:r>
            <a:r>
              <a:rPr sz="2900" spc="-5" dirty="0">
                <a:solidFill>
                  <a:srgbClr val="404040"/>
                </a:solidFill>
                <a:latin typeface="Times New Roman"/>
                <a:cs typeface="Times New Roman"/>
              </a:rPr>
              <a:t>Hoạt động này cần </a:t>
            </a:r>
            <a:r>
              <a:rPr sz="2900" dirty="0">
                <a:solidFill>
                  <a:srgbClr val="404040"/>
                </a:solidFill>
                <a:latin typeface="Times New Roman"/>
                <a:cs typeface="Times New Roman"/>
              </a:rPr>
              <a:t>được </a:t>
            </a:r>
            <a:r>
              <a:rPr sz="2900" spc="-5" dirty="0">
                <a:solidFill>
                  <a:srgbClr val="404040"/>
                </a:solidFill>
                <a:latin typeface="Times New Roman"/>
                <a:cs typeface="Times New Roman"/>
              </a:rPr>
              <a:t>thiết kế </a:t>
            </a:r>
            <a:r>
              <a:rPr sz="2900" spc="-455" dirty="0">
                <a:solidFill>
                  <a:srgbClr val="404040"/>
                </a:solidFill>
                <a:latin typeface="Times New Roman"/>
                <a:cs typeface="Times New Roman"/>
              </a:rPr>
              <a:t>sao </a:t>
            </a:r>
            <a:r>
              <a:rPr sz="2900" spc="-185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2900" dirty="0">
                <a:solidFill>
                  <a:srgbClr val="404040"/>
                </a:solidFill>
                <a:latin typeface="Times New Roman"/>
                <a:cs typeface="Times New Roman"/>
              </a:rPr>
              <a:t>cho </a:t>
            </a:r>
            <a:r>
              <a:rPr sz="2900" spc="-10" dirty="0">
                <a:solidFill>
                  <a:srgbClr val="404040"/>
                </a:solidFill>
                <a:latin typeface="Times New Roman"/>
                <a:cs typeface="Times New Roman"/>
              </a:rPr>
              <a:t>mỗi </a:t>
            </a:r>
            <a:r>
              <a:rPr sz="2900" dirty="0">
                <a:solidFill>
                  <a:srgbClr val="404040"/>
                </a:solidFill>
                <a:latin typeface="Times New Roman"/>
                <a:cs typeface="Times New Roman"/>
              </a:rPr>
              <a:t>học </a:t>
            </a:r>
            <a:r>
              <a:rPr sz="2900" spc="-5" dirty="0">
                <a:solidFill>
                  <a:srgbClr val="404040"/>
                </a:solidFill>
                <a:latin typeface="Times New Roman"/>
                <a:cs typeface="Times New Roman"/>
              </a:rPr>
              <a:t>sinh </a:t>
            </a:r>
            <a:r>
              <a:rPr sz="2900" dirty="0">
                <a:solidFill>
                  <a:srgbClr val="404040"/>
                </a:solidFill>
                <a:latin typeface="Times New Roman"/>
                <a:cs typeface="Times New Roman"/>
              </a:rPr>
              <a:t>đều </a:t>
            </a:r>
            <a:r>
              <a:rPr sz="2900" spc="-5" dirty="0">
                <a:solidFill>
                  <a:srgbClr val="404040"/>
                </a:solidFill>
                <a:latin typeface="Times New Roman"/>
                <a:cs typeface="Times New Roman"/>
              </a:rPr>
              <a:t>được tự </a:t>
            </a:r>
            <a:r>
              <a:rPr sz="2900" spc="-10" dirty="0">
                <a:solidFill>
                  <a:srgbClr val="404040"/>
                </a:solidFill>
                <a:latin typeface="Times New Roman"/>
                <a:cs typeface="Times New Roman"/>
              </a:rPr>
              <a:t>mình </a:t>
            </a:r>
            <a:r>
              <a:rPr sz="2900" spc="-5" dirty="0">
                <a:solidFill>
                  <a:srgbClr val="404040"/>
                </a:solidFill>
                <a:latin typeface="Times New Roman"/>
                <a:cs typeface="Times New Roman"/>
              </a:rPr>
              <a:t>giải quyết </a:t>
            </a:r>
            <a:r>
              <a:rPr sz="2900" dirty="0">
                <a:solidFill>
                  <a:srgbClr val="404040"/>
                </a:solidFill>
                <a:latin typeface="Times New Roman"/>
                <a:cs typeface="Times New Roman"/>
              </a:rPr>
              <a:t>vấn đề rồi </a:t>
            </a:r>
            <a:r>
              <a:rPr sz="2900" spc="-5" dirty="0">
                <a:solidFill>
                  <a:srgbClr val="404040"/>
                </a:solidFill>
                <a:latin typeface="Times New Roman"/>
                <a:cs typeface="Times New Roman"/>
              </a:rPr>
              <a:t>chia sẻ </a:t>
            </a:r>
            <a:r>
              <a:rPr sz="2900" dirty="0">
                <a:solidFill>
                  <a:srgbClr val="404040"/>
                </a:solidFill>
                <a:latin typeface="Times New Roman"/>
                <a:cs typeface="Times New Roman"/>
              </a:rPr>
              <a:t>với  bạn về </a:t>
            </a:r>
            <a:r>
              <a:rPr sz="2900" spc="-5" dirty="0">
                <a:solidFill>
                  <a:srgbClr val="404040"/>
                </a:solidFill>
                <a:latin typeface="Times New Roman"/>
                <a:cs typeface="Times New Roman"/>
              </a:rPr>
              <a:t>cách giải </a:t>
            </a:r>
            <a:r>
              <a:rPr sz="2900" dirty="0">
                <a:solidFill>
                  <a:srgbClr val="404040"/>
                </a:solidFill>
                <a:latin typeface="Times New Roman"/>
                <a:cs typeface="Times New Roman"/>
              </a:rPr>
              <a:t>quyết </a:t>
            </a:r>
            <a:r>
              <a:rPr sz="2900" spc="-5" dirty="0">
                <a:solidFill>
                  <a:srgbClr val="404040"/>
                </a:solidFill>
                <a:latin typeface="Times New Roman"/>
                <a:cs typeface="Times New Roman"/>
              </a:rPr>
              <a:t>vấn đề. Khi thiết </a:t>
            </a:r>
            <a:r>
              <a:rPr sz="2900" dirty="0">
                <a:solidFill>
                  <a:srgbClr val="404040"/>
                </a:solidFill>
                <a:latin typeface="Times New Roman"/>
                <a:cs typeface="Times New Roman"/>
              </a:rPr>
              <a:t>kế </a:t>
            </a:r>
            <a:r>
              <a:rPr sz="2900" spc="-5" dirty="0">
                <a:solidFill>
                  <a:srgbClr val="404040"/>
                </a:solidFill>
                <a:latin typeface="Times New Roman"/>
                <a:cs typeface="Times New Roman"/>
              </a:rPr>
              <a:t>hoạt </a:t>
            </a:r>
            <a:r>
              <a:rPr sz="2900" dirty="0">
                <a:solidFill>
                  <a:srgbClr val="404040"/>
                </a:solidFill>
                <a:latin typeface="Times New Roman"/>
                <a:cs typeface="Times New Roman"/>
              </a:rPr>
              <a:t>động này, </a:t>
            </a:r>
            <a:r>
              <a:rPr sz="2900" spc="-5" dirty="0">
                <a:solidFill>
                  <a:srgbClr val="404040"/>
                </a:solidFill>
                <a:latin typeface="Times New Roman"/>
                <a:cs typeface="Times New Roman"/>
              </a:rPr>
              <a:t>giáo viên  cần xác </a:t>
            </a:r>
            <a:r>
              <a:rPr sz="2900" dirty="0">
                <a:solidFill>
                  <a:srgbClr val="404040"/>
                </a:solidFill>
                <a:latin typeface="Times New Roman"/>
                <a:cs typeface="Times New Roman"/>
              </a:rPr>
              <a:t>định được những </a:t>
            </a:r>
            <a:r>
              <a:rPr sz="2900" spc="-5" dirty="0">
                <a:solidFill>
                  <a:srgbClr val="404040"/>
                </a:solidFill>
                <a:latin typeface="Times New Roman"/>
                <a:cs typeface="Times New Roman"/>
              </a:rPr>
              <a:t>thuận lợi </a:t>
            </a:r>
            <a:r>
              <a:rPr sz="2900" dirty="0">
                <a:solidFill>
                  <a:srgbClr val="404040"/>
                </a:solidFill>
                <a:latin typeface="Times New Roman"/>
                <a:cs typeface="Times New Roman"/>
              </a:rPr>
              <a:t>và khó khăn của học </a:t>
            </a:r>
            <a:r>
              <a:rPr sz="2900" spc="-5" dirty="0">
                <a:solidFill>
                  <a:srgbClr val="404040"/>
                </a:solidFill>
                <a:latin typeface="Times New Roman"/>
                <a:cs typeface="Times New Roman"/>
              </a:rPr>
              <a:t>sinh, </a:t>
            </a:r>
            <a:r>
              <a:rPr sz="2900" dirty="0">
                <a:solidFill>
                  <a:srgbClr val="404040"/>
                </a:solidFill>
                <a:latin typeface="Times New Roman"/>
                <a:cs typeface="Times New Roman"/>
              </a:rPr>
              <a:t>dự  </a:t>
            </a:r>
            <a:r>
              <a:rPr sz="2900" spc="-5" dirty="0">
                <a:solidFill>
                  <a:srgbClr val="404040"/>
                </a:solidFill>
                <a:latin typeface="Times New Roman"/>
                <a:cs typeface="Times New Roman"/>
              </a:rPr>
              <a:t>kiến </a:t>
            </a:r>
            <a:r>
              <a:rPr sz="2900" dirty="0">
                <a:solidFill>
                  <a:srgbClr val="404040"/>
                </a:solidFill>
                <a:latin typeface="Times New Roman"/>
                <a:cs typeface="Times New Roman"/>
              </a:rPr>
              <a:t>được những </a:t>
            </a:r>
            <a:r>
              <a:rPr sz="2900" spc="-5" dirty="0">
                <a:solidFill>
                  <a:srgbClr val="404040"/>
                </a:solidFill>
                <a:latin typeface="Times New Roman"/>
                <a:cs typeface="Times New Roman"/>
              </a:rPr>
              <a:t>tình huống </a:t>
            </a:r>
            <a:r>
              <a:rPr sz="2900" dirty="0">
                <a:solidFill>
                  <a:srgbClr val="404040"/>
                </a:solidFill>
                <a:latin typeface="Times New Roman"/>
                <a:cs typeface="Times New Roman"/>
              </a:rPr>
              <a:t>học </a:t>
            </a:r>
            <a:r>
              <a:rPr sz="2900" spc="-10" dirty="0">
                <a:solidFill>
                  <a:srgbClr val="404040"/>
                </a:solidFill>
                <a:latin typeface="Times New Roman"/>
                <a:cs typeface="Times New Roman"/>
              </a:rPr>
              <a:t>sinh </a:t>
            </a:r>
            <a:r>
              <a:rPr sz="2900" spc="-5" dirty="0">
                <a:solidFill>
                  <a:srgbClr val="404040"/>
                </a:solidFill>
                <a:latin typeface="Times New Roman"/>
                <a:cs typeface="Times New Roman"/>
              </a:rPr>
              <a:t>cần sự </a:t>
            </a:r>
            <a:r>
              <a:rPr sz="2900" dirty="0">
                <a:solidFill>
                  <a:srgbClr val="404040"/>
                </a:solidFill>
                <a:latin typeface="Times New Roman"/>
                <a:cs typeface="Times New Roman"/>
              </a:rPr>
              <a:t>trợ </a:t>
            </a:r>
            <a:r>
              <a:rPr sz="2900" spc="-5" dirty="0">
                <a:solidFill>
                  <a:srgbClr val="404040"/>
                </a:solidFill>
                <a:latin typeface="Times New Roman"/>
                <a:cs typeface="Times New Roman"/>
              </a:rPr>
              <a:t>giúp trong </a:t>
            </a:r>
            <a:r>
              <a:rPr sz="2900" dirty="0">
                <a:solidFill>
                  <a:srgbClr val="404040"/>
                </a:solidFill>
                <a:latin typeface="Times New Roman"/>
                <a:cs typeface="Times New Roman"/>
              </a:rPr>
              <a:t>học </a:t>
            </a:r>
            <a:r>
              <a:rPr sz="2900" spc="-5" dirty="0">
                <a:solidFill>
                  <a:srgbClr val="404040"/>
                </a:solidFill>
                <a:latin typeface="Times New Roman"/>
                <a:cs typeface="Times New Roman"/>
              </a:rPr>
              <a:t>tập.  </a:t>
            </a:r>
            <a:r>
              <a:rPr sz="2900" dirty="0">
                <a:solidFill>
                  <a:srgbClr val="404040"/>
                </a:solidFill>
                <a:latin typeface="Times New Roman"/>
                <a:cs typeface="Times New Roman"/>
              </a:rPr>
              <a:t>Hoạt động này giúp học </a:t>
            </a:r>
            <a:r>
              <a:rPr sz="2900" spc="-5" dirty="0">
                <a:solidFill>
                  <a:srgbClr val="404040"/>
                </a:solidFill>
                <a:latin typeface="Times New Roman"/>
                <a:cs typeface="Times New Roman"/>
              </a:rPr>
              <a:t>sinh </a:t>
            </a:r>
            <a:r>
              <a:rPr sz="2900" dirty="0">
                <a:solidFill>
                  <a:srgbClr val="404040"/>
                </a:solidFill>
                <a:latin typeface="Times New Roman"/>
                <a:cs typeface="Times New Roman"/>
              </a:rPr>
              <a:t>củng </a:t>
            </a:r>
            <a:r>
              <a:rPr sz="2900" spc="-10" dirty="0">
                <a:solidFill>
                  <a:srgbClr val="404040"/>
                </a:solidFill>
                <a:latin typeface="Times New Roman"/>
                <a:cs typeface="Times New Roman"/>
              </a:rPr>
              <a:t>cố </a:t>
            </a:r>
            <a:r>
              <a:rPr sz="2900" spc="-5" dirty="0">
                <a:solidFill>
                  <a:srgbClr val="404040"/>
                </a:solidFill>
                <a:latin typeface="Times New Roman"/>
                <a:cs typeface="Times New Roman"/>
              </a:rPr>
              <a:t>kiến thức </a:t>
            </a:r>
            <a:r>
              <a:rPr sz="2900" dirty="0">
                <a:solidFill>
                  <a:srgbClr val="404040"/>
                </a:solidFill>
                <a:latin typeface="Times New Roman"/>
                <a:cs typeface="Times New Roman"/>
              </a:rPr>
              <a:t>vừa học và huy  </a:t>
            </a:r>
            <a:r>
              <a:rPr sz="2900" spc="-5" dirty="0">
                <a:solidFill>
                  <a:srgbClr val="404040"/>
                </a:solidFill>
                <a:latin typeface="Times New Roman"/>
                <a:cs typeface="Times New Roman"/>
              </a:rPr>
              <a:t>động, liên kết </a:t>
            </a:r>
            <a:r>
              <a:rPr sz="2900" dirty="0">
                <a:solidFill>
                  <a:srgbClr val="404040"/>
                </a:solidFill>
                <a:latin typeface="Times New Roman"/>
                <a:cs typeface="Times New Roman"/>
              </a:rPr>
              <a:t>với kiến </a:t>
            </a:r>
            <a:r>
              <a:rPr sz="2900" spc="-5" dirty="0">
                <a:solidFill>
                  <a:srgbClr val="404040"/>
                </a:solidFill>
                <a:latin typeface="Times New Roman"/>
                <a:cs typeface="Times New Roman"/>
              </a:rPr>
              <a:t>thức </a:t>
            </a:r>
            <a:r>
              <a:rPr sz="2900" dirty="0">
                <a:solidFill>
                  <a:srgbClr val="404040"/>
                </a:solidFill>
                <a:latin typeface="Times New Roman"/>
                <a:cs typeface="Times New Roman"/>
              </a:rPr>
              <a:t>đã </a:t>
            </a:r>
            <a:r>
              <a:rPr sz="2900" spc="-5" dirty="0">
                <a:solidFill>
                  <a:srgbClr val="404040"/>
                </a:solidFill>
                <a:latin typeface="Times New Roman"/>
                <a:cs typeface="Times New Roman"/>
              </a:rPr>
              <a:t>có </a:t>
            </a:r>
            <a:r>
              <a:rPr sz="2900" dirty="0">
                <a:solidFill>
                  <a:srgbClr val="404040"/>
                </a:solidFill>
                <a:latin typeface="Times New Roman"/>
                <a:cs typeface="Times New Roman"/>
              </a:rPr>
              <a:t>để </a:t>
            </a:r>
            <a:r>
              <a:rPr sz="2900" spc="-5" dirty="0">
                <a:solidFill>
                  <a:srgbClr val="404040"/>
                </a:solidFill>
                <a:latin typeface="Times New Roman"/>
                <a:cs typeface="Times New Roman"/>
              </a:rPr>
              <a:t>thực hiện giải quyết </a:t>
            </a:r>
            <a:r>
              <a:rPr sz="2900" dirty="0">
                <a:solidFill>
                  <a:srgbClr val="404040"/>
                </a:solidFill>
                <a:latin typeface="Times New Roman"/>
                <a:cs typeface="Times New Roman"/>
              </a:rPr>
              <a:t>vấn</a:t>
            </a:r>
            <a:r>
              <a:rPr sz="2900" spc="105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2900" spc="-5" dirty="0">
                <a:solidFill>
                  <a:srgbClr val="404040"/>
                </a:solidFill>
                <a:latin typeface="Times New Roman"/>
                <a:cs typeface="Times New Roman"/>
              </a:rPr>
              <a:t>đề.</a:t>
            </a:r>
            <a:endParaRPr sz="29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771855" y="17475"/>
            <a:ext cx="970534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>
                <a:solidFill>
                  <a:srgbClr val="FF0000"/>
                </a:solidFill>
              </a:rPr>
              <a:t>Cấu </a:t>
            </a:r>
            <a:r>
              <a:rPr dirty="0">
                <a:solidFill>
                  <a:srgbClr val="FF0000"/>
                </a:solidFill>
              </a:rPr>
              <a:t>trúc bài </a:t>
            </a:r>
            <a:r>
              <a:rPr spc="-5" dirty="0">
                <a:solidFill>
                  <a:srgbClr val="FF0000"/>
                </a:solidFill>
              </a:rPr>
              <a:t>học </a:t>
            </a:r>
            <a:r>
              <a:rPr dirty="0">
                <a:solidFill>
                  <a:srgbClr val="FF0000"/>
                </a:solidFill>
              </a:rPr>
              <a:t>theo định hướng phát </a:t>
            </a:r>
            <a:r>
              <a:rPr spc="-5" dirty="0">
                <a:solidFill>
                  <a:srgbClr val="FF0000"/>
                </a:solidFill>
              </a:rPr>
              <a:t>triển </a:t>
            </a:r>
            <a:r>
              <a:rPr dirty="0">
                <a:solidFill>
                  <a:srgbClr val="FF0000"/>
                </a:solidFill>
              </a:rPr>
              <a:t>năng</a:t>
            </a:r>
            <a:r>
              <a:rPr spc="-45" dirty="0">
                <a:solidFill>
                  <a:srgbClr val="FF0000"/>
                </a:solidFill>
              </a:rPr>
              <a:t> </a:t>
            </a:r>
            <a:r>
              <a:rPr dirty="0">
                <a:solidFill>
                  <a:srgbClr val="FF0000"/>
                </a:solidFill>
              </a:rPr>
              <a:t>lực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14756"/>
            <a:ext cx="1592580" cy="508000"/>
          </a:xfrm>
          <a:custGeom>
            <a:avLst/>
            <a:gdLst/>
            <a:ahLst/>
            <a:cxnLst/>
            <a:rect l="l" t="t" r="r" b="b"/>
            <a:pathLst>
              <a:path w="1592580" h="508000">
                <a:moveTo>
                  <a:pt x="0" y="0"/>
                </a:moveTo>
                <a:lnTo>
                  <a:pt x="0" y="503948"/>
                </a:lnTo>
                <a:lnTo>
                  <a:pt x="1245844" y="507491"/>
                </a:lnTo>
                <a:lnTo>
                  <a:pt x="1346200" y="507491"/>
                </a:lnTo>
                <a:lnTo>
                  <a:pt x="1350899" y="502665"/>
                </a:lnTo>
                <a:lnTo>
                  <a:pt x="1352423" y="501141"/>
                </a:lnTo>
                <a:lnTo>
                  <a:pt x="1354328" y="499617"/>
                </a:lnTo>
                <a:lnTo>
                  <a:pt x="1355852" y="497966"/>
                </a:lnTo>
                <a:lnTo>
                  <a:pt x="1584960" y="268858"/>
                </a:lnTo>
                <a:lnTo>
                  <a:pt x="1590246" y="261714"/>
                </a:lnTo>
                <a:lnTo>
                  <a:pt x="1592008" y="254571"/>
                </a:lnTo>
                <a:lnTo>
                  <a:pt x="1590246" y="247427"/>
                </a:lnTo>
                <a:lnTo>
                  <a:pt x="1584960" y="240283"/>
                </a:lnTo>
                <a:lnTo>
                  <a:pt x="1355852" y="11302"/>
                </a:lnTo>
                <a:lnTo>
                  <a:pt x="1350899" y="11302"/>
                </a:lnTo>
                <a:lnTo>
                  <a:pt x="1350899" y="6476"/>
                </a:lnTo>
                <a:lnTo>
                  <a:pt x="1346200" y="6476"/>
                </a:lnTo>
                <a:lnTo>
                  <a:pt x="1341374" y="1777"/>
                </a:lnTo>
                <a:lnTo>
                  <a:pt x="1245844" y="1777"/>
                </a:lnTo>
                <a:lnTo>
                  <a:pt x="0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23112" y="976274"/>
            <a:ext cx="10594975" cy="34556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marR="5080" indent="-342900" algn="just">
              <a:lnSpc>
                <a:spcPct val="150000"/>
              </a:lnSpc>
              <a:spcBef>
                <a:spcPts val="100"/>
              </a:spcBef>
            </a:pPr>
            <a:r>
              <a:rPr sz="2500" spc="465" dirty="0">
                <a:solidFill>
                  <a:srgbClr val="A42F0F"/>
                </a:solidFill>
                <a:latin typeface="Arial"/>
                <a:cs typeface="Arial"/>
              </a:rPr>
              <a:t> </a:t>
            </a:r>
            <a:r>
              <a:rPr sz="2500" spc="-5" dirty="0">
                <a:solidFill>
                  <a:srgbClr val="FF0000"/>
                </a:solidFill>
                <a:latin typeface="Tahoma"/>
                <a:cs typeface="Tahoma"/>
              </a:rPr>
              <a:t>– </a:t>
            </a:r>
            <a:r>
              <a:rPr sz="2500" spc="-405" dirty="0">
                <a:solidFill>
                  <a:srgbClr val="FF0000"/>
                </a:solidFill>
                <a:latin typeface="Tahoma"/>
                <a:cs typeface="Tahoma"/>
              </a:rPr>
              <a:t>Vận </a:t>
            </a:r>
            <a:r>
              <a:rPr sz="2500" spc="-500" dirty="0">
                <a:solidFill>
                  <a:srgbClr val="FF0000"/>
                </a:solidFill>
                <a:latin typeface="Tahoma"/>
                <a:cs typeface="Tahoma"/>
              </a:rPr>
              <a:t>dụng </a:t>
            </a:r>
            <a:r>
              <a:rPr sz="2500" spc="-300" dirty="0">
                <a:solidFill>
                  <a:srgbClr val="FF0000"/>
                </a:solidFill>
                <a:latin typeface="Tahoma"/>
                <a:cs typeface="Tahoma"/>
              </a:rPr>
              <a:t>kiến </a:t>
            </a:r>
            <a:r>
              <a:rPr sz="2500" spc="-200" dirty="0">
                <a:solidFill>
                  <a:srgbClr val="FF0000"/>
                </a:solidFill>
                <a:latin typeface="Tahoma"/>
                <a:cs typeface="Tahoma"/>
              </a:rPr>
              <a:t>thức, </a:t>
            </a:r>
            <a:r>
              <a:rPr sz="2500" spc="-5" dirty="0">
                <a:solidFill>
                  <a:srgbClr val="FF0000"/>
                </a:solidFill>
                <a:latin typeface="Tahoma"/>
                <a:cs typeface="Tahoma"/>
              </a:rPr>
              <a:t>kĩ </a:t>
            </a:r>
            <a:r>
              <a:rPr sz="2500" dirty="0">
                <a:solidFill>
                  <a:srgbClr val="FF0000"/>
                </a:solidFill>
                <a:latin typeface="Tahoma"/>
                <a:cs typeface="Tahoma"/>
              </a:rPr>
              <a:t>năng </a:t>
            </a:r>
            <a:r>
              <a:rPr sz="2500" spc="-5" dirty="0">
                <a:solidFill>
                  <a:srgbClr val="FF0000"/>
                </a:solidFill>
                <a:latin typeface="Tahoma"/>
                <a:cs typeface="Tahoma"/>
              </a:rPr>
              <a:t>vào </a:t>
            </a:r>
            <a:r>
              <a:rPr sz="2500" spc="-250" dirty="0">
                <a:solidFill>
                  <a:srgbClr val="FF0000"/>
                </a:solidFill>
                <a:latin typeface="Tahoma"/>
                <a:cs typeface="Tahoma"/>
              </a:rPr>
              <a:t>thực </a:t>
            </a:r>
            <a:r>
              <a:rPr sz="2500" spc="-420" dirty="0">
                <a:solidFill>
                  <a:srgbClr val="FF0000"/>
                </a:solidFill>
                <a:latin typeface="Tahoma"/>
                <a:cs typeface="Tahoma"/>
              </a:rPr>
              <a:t>tiễn: </a:t>
            </a:r>
            <a:r>
              <a:rPr sz="2500" spc="-5" dirty="0">
                <a:solidFill>
                  <a:srgbClr val="404040"/>
                </a:solidFill>
                <a:latin typeface="Tahoma"/>
                <a:cs typeface="Tahoma"/>
              </a:rPr>
              <a:t>Giáo viên nên </a:t>
            </a:r>
            <a:r>
              <a:rPr sz="2500" spc="-570" dirty="0">
                <a:solidFill>
                  <a:srgbClr val="404040"/>
                </a:solidFill>
                <a:latin typeface="Tahoma"/>
                <a:cs typeface="Tahoma"/>
              </a:rPr>
              <a:t>tổ </a:t>
            </a:r>
            <a:r>
              <a:rPr sz="2500" spc="-250" dirty="0">
                <a:solidFill>
                  <a:srgbClr val="404040"/>
                </a:solidFill>
                <a:latin typeface="Tahoma"/>
                <a:cs typeface="Tahoma"/>
              </a:rPr>
              <a:t>chức </a:t>
            </a:r>
            <a:r>
              <a:rPr sz="2500" spc="-225" dirty="0">
                <a:solidFill>
                  <a:srgbClr val="404040"/>
                </a:solidFill>
                <a:latin typeface="Tahoma"/>
                <a:cs typeface="Tahoma"/>
              </a:rPr>
              <a:t>các  </a:t>
            </a:r>
            <a:r>
              <a:rPr sz="2500" dirty="0">
                <a:solidFill>
                  <a:srgbClr val="404040"/>
                </a:solidFill>
                <a:latin typeface="Tahoma"/>
                <a:cs typeface="Tahoma"/>
              </a:rPr>
              <a:t>trò </a:t>
            </a:r>
            <a:r>
              <a:rPr sz="2500" spc="-275" dirty="0">
                <a:solidFill>
                  <a:srgbClr val="404040"/>
                </a:solidFill>
                <a:latin typeface="Tahoma"/>
                <a:cs typeface="Tahoma"/>
              </a:rPr>
              <a:t>chơi </a:t>
            </a:r>
            <a:r>
              <a:rPr sz="2500" spc="-380" dirty="0">
                <a:solidFill>
                  <a:srgbClr val="404040"/>
                </a:solidFill>
                <a:latin typeface="Tahoma"/>
                <a:cs typeface="Tahoma"/>
              </a:rPr>
              <a:t>học </a:t>
            </a:r>
            <a:r>
              <a:rPr sz="2500" spc="-395" dirty="0">
                <a:solidFill>
                  <a:srgbClr val="404040"/>
                </a:solidFill>
                <a:latin typeface="Tahoma"/>
                <a:cs typeface="Tahoma"/>
              </a:rPr>
              <a:t>tập  </a:t>
            </a:r>
            <a:r>
              <a:rPr sz="2500" spc="-575" dirty="0">
                <a:solidFill>
                  <a:srgbClr val="404040"/>
                </a:solidFill>
                <a:latin typeface="Tahoma"/>
                <a:cs typeface="Tahoma"/>
              </a:rPr>
              <a:t>để </a:t>
            </a:r>
            <a:r>
              <a:rPr sz="2500" spc="-380" dirty="0">
                <a:solidFill>
                  <a:srgbClr val="404040"/>
                </a:solidFill>
                <a:latin typeface="Tahoma"/>
                <a:cs typeface="Tahoma"/>
              </a:rPr>
              <a:t>học </a:t>
            </a:r>
            <a:r>
              <a:rPr sz="2500" spc="-5" dirty="0">
                <a:solidFill>
                  <a:srgbClr val="404040"/>
                </a:solidFill>
                <a:latin typeface="Tahoma"/>
                <a:cs typeface="Tahoma"/>
              </a:rPr>
              <a:t>sinh </a:t>
            </a:r>
            <a:r>
              <a:rPr sz="2500" spc="-280" dirty="0">
                <a:solidFill>
                  <a:srgbClr val="404040"/>
                </a:solidFill>
                <a:latin typeface="Tahoma"/>
                <a:cs typeface="Tahoma"/>
              </a:rPr>
              <a:t>củng </a:t>
            </a:r>
            <a:r>
              <a:rPr sz="2500" spc="-380" dirty="0">
                <a:solidFill>
                  <a:srgbClr val="404040"/>
                </a:solidFill>
                <a:latin typeface="Tahoma"/>
                <a:cs typeface="Tahoma"/>
              </a:rPr>
              <a:t>cố, </a:t>
            </a:r>
            <a:r>
              <a:rPr sz="2500" spc="-300" dirty="0">
                <a:solidFill>
                  <a:srgbClr val="404040"/>
                </a:solidFill>
                <a:latin typeface="Tahoma"/>
                <a:cs typeface="Tahoma"/>
              </a:rPr>
              <a:t>khắc </a:t>
            </a:r>
            <a:r>
              <a:rPr sz="2500" spc="-5" dirty="0">
                <a:solidFill>
                  <a:srgbClr val="404040"/>
                </a:solidFill>
                <a:latin typeface="Tahoma"/>
                <a:cs typeface="Tahoma"/>
              </a:rPr>
              <a:t>sâu </a:t>
            </a:r>
            <a:r>
              <a:rPr sz="2500" spc="5" dirty="0">
                <a:solidFill>
                  <a:srgbClr val="404040"/>
                </a:solidFill>
                <a:latin typeface="Tahoma"/>
                <a:cs typeface="Tahoma"/>
              </a:rPr>
              <a:t>và </a:t>
            </a:r>
            <a:r>
              <a:rPr sz="2500" spc="-365" dirty="0">
                <a:solidFill>
                  <a:srgbClr val="404040"/>
                </a:solidFill>
                <a:latin typeface="Tahoma"/>
                <a:cs typeface="Tahoma"/>
              </a:rPr>
              <a:t>nhớ </a:t>
            </a:r>
            <a:r>
              <a:rPr sz="2500" dirty="0">
                <a:solidFill>
                  <a:srgbClr val="404040"/>
                </a:solidFill>
                <a:latin typeface="Tahoma"/>
                <a:cs typeface="Tahoma"/>
              </a:rPr>
              <a:t>lâu </a:t>
            </a:r>
            <a:r>
              <a:rPr sz="2500" spc="-365" dirty="0">
                <a:solidFill>
                  <a:srgbClr val="404040"/>
                </a:solidFill>
                <a:latin typeface="Tahoma"/>
                <a:cs typeface="Tahoma"/>
              </a:rPr>
              <a:t>hơn </a:t>
            </a:r>
            <a:r>
              <a:rPr sz="2500" spc="-300" dirty="0">
                <a:solidFill>
                  <a:srgbClr val="404040"/>
                </a:solidFill>
                <a:latin typeface="Tahoma"/>
                <a:cs typeface="Tahoma"/>
              </a:rPr>
              <a:t>kiến  </a:t>
            </a:r>
            <a:r>
              <a:rPr sz="2500" spc="-200" dirty="0">
                <a:solidFill>
                  <a:srgbClr val="404040"/>
                </a:solidFill>
                <a:latin typeface="Tahoma"/>
                <a:cs typeface="Tahoma"/>
              </a:rPr>
              <a:t>thức. </a:t>
            </a:r>
            <a:r>
              <a:rPr sz="2500" spc="-335" dirty="0">
                <a:solidFill>
                  <a:srgbClr val="404040"/>
                </a:solidFill>
                <a:latin typeface="Tahoma"/>
                <a:cs typeface="Tahoma"/>
              </a:rPr>
              <a:t>Lưu </a:t>
            </a:r>
            <a:r>
              <a:rPr sz="2500" spc="-5" dirty="0">
                <a:solidFill>
                  <a:srgbClr val="404040"/>
                </a:solidFill>
                <a:latin typeface="Tahoma"/>
                <a:cs typeface="Tahoma"/>
              </a:rPr>
              <a:t>ý các </a:t>
            </a:r>
            <a:r>
              <a:rPr sz="2500" dirty="0">
                <a:solidFill>
                  <a:srgbClr val="404040"/>
                </a:solidFill>
                <a:latin typeface="Tahoma"/>
                <a:cs typeface="Tahoma"/>
              </a:rPr>
              <a:t>trò </a:t>
            </a:r>
            <a:r>
              <a:rPr sz="2500" spc="-275" dirty="0">
                <a:solidFill>
                  <a:srgbClr val="404040"/>
                </a:solidFill>
                <a:latin typeface="Tahoma"/>
                <a:cs typeface="Tahoma"/>
              </a:rPr>
              <a:t>chơi </a:t>
            </a:r>
            <a:r>
              <a:rPr sz="2500" spc="-300" dirty="0">
                <a:solidFill>
                  <a:srgbClr val="404040"/>
                </a:solidFill>
                <a:latin typeface="Tahoma"/>
                <a:cs typeface="Tahoma"/>
              </a:rPr>
              <a:t>phải </a:t>
            </a:r>
            <a:r>
              <a:rPr sz="2500" spc="-385" dirty="0">
                <a:solidFill>
                  <a:srgbClr val="404040"/>
                </a:solidFill>
                <a:latin typeface="Tahoma"/>
                <a:cs typeface="Tahoma"/>
              </a:rPr>
              <a:t>đạt </a:t>
            </a:r>
            <a:r>
              <a:rPr sz="2500" spc="-509" dirty="0">
                <a:solidFill>
                  <a:srgbClr val="404040"/>
                </a:solidFill>
                <a:latin typeface="Tahoma"/>
                <a:cs typeface="Tahoma"/>
              </a:rPr>
              <a:t>được </a:t>
            </a:r>
            <a:r>
              <a:rPr sz="2500" spc="-625" dirty="0">
                <a:solidFill>
                  <a:srgbClr val="404040"/>
                </a:solidFill>
                <a:latin typeface="Tahoma"/>
                <a:cs typeface="Tahoma"/>
              </a:rPr>
              <a:t>mục </a:t>
            </a:r>
            <a:r>
              <a:rPr sz="2500" dirty="0">
                <a:solidFill>
                  <a:srgbClr val="404040"/>
                </a:solidFill>
                <a:latin typeface="Tahoma"/>
                <a:cs typeface="Tahoma"/>
              </a:rPr>
              <a:t>tiêu </a:t>
            </a:r>
            <a:r>
              <a:rPr sz="2500" spc="-380" dirty="0">
                <a:solidFill>
                  <a:srgbClr val="404040"/>
                </a:solidFill>
                <a:latin typeface="Tahoma"/>
                <a:cs typeface="Tahoma"/>
              </a:rPr>
              <a:t>học </a:t>
            </a:r>
            <a:r>
              <a:rPr sz="2500" spc="-395" dirty="0">
                <a:solidFill>
                  <a:srgbClr val="404040"/>
                </a:solidFill>
                <a:latin typeface="Tahoma"/>
                <a:cs typeface="Tahoma"/>
              </a:rPr>
              <a:t>tập </a:t>
            </a:r>
            <a:r>
              <a:rPr sz="2500" spc="-5" dirty="0">
                <a:solidFill>
                  <a:srgbClr val="404040"/>
                </a:solidFill>
                <a:latin typeface="Tahoma"/>
                <a:cs typeface="Tahoma"/>
              </a:rPr>
              <a:t>và </a:t>
            </a:r>
            <a:r>
              <a:rPr sz="2500" spc="-630" dirty="0">
                <a:solidFill>
                  <a:srgbClr val="404040"/>
                </a:solidFill>
                <a:latin typeface="Tahoma"/>
                <a:cs typeface="Tahoma"/>
              </a:rPr>
              <a:t>phù </a:t>
            </a:r>
            <a:r>
              <a:rPr sz="2500" spc="-365" dirty="0">
                <a:solidFill>
                  <a:srgbClr val="404040"/>
                </a:solidFill>
                <a:latin typeface="Tahoma"/>
                <a:cs typeface="Tahoma"/>
              </a:rPr>
              <a:t>hợp với  </a:t>
            </a:r>
            <a:r>
              <a:rPr sz="2500" spc="-335" dirty="0">
                <a:solidFill>
                  <a:srgbClr val="404040"/>
                </a:solidFill>
                <a:latin typeface="Tahoma"/>
                <a:cs typeface="Tahoma"/>
              </a:rPr>
              <a:t>lứa </a:t>
            </a:r>
            <a:r>
              <a:rPr sz="2500" spc="-229" dirty="0">
                <a:solidFill>
                  <a:srgbClr val="404040"/>
                </a:solidFill>
                <a:latin typeface="Tahoma"/>
                <a:cs typeface="Tahoma"/>
              </a:rPr>
              <a:t>tuổi. </a:t>
            </a:r>
            <a:r>
              <a:rPr sz="2500" dirty="0">
                <a:solidFill>
                  <a:srgbClr val="404040"/>
                </a:solidFill>
                <a:latin typeface="Tahoma"/>
                <a:cs typeface="Tahoma"/>
              </a:rPr>
              <a:t>Giáo viên có </a:t>
            </a:r>
            <a:r>
              <a:rPr sz="2500" spc="-395" dirty="0">
                <a:solidFill>
                  <a:srgbClr val="404040"/>
                </a:solidFill>
                <a:latin typeface="Tahoma"/>
                <a:cs typeface="Tahoma"/>
              </a:rPr>
              <a:t>thể</a:t>
            </a:r>
            <a:r>
              <a:rPr sz="2500" spc="-10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2500" spc="-570" dirty="0">
                <a:solidFill>
                  <a:srgbClr val="404040"/>
                </a:solidFill>
                <a:latin typeface="Tahoma"/>
                <a:cs typeface="Tahoma"/>
              </a:rPr>
              <a:t>tổ </a:t>
            </a:r>
            <a:r>
              <a:rPr sz="2500" spc="-245" dirty="0">
                <a:solidFill>
                  <a:srgbClr val="404040"/>
                </a:solidFill>
                <a:latin typeface="Tahoma"/>
                <a:cs typeface="Tahoma"/>
              </a:rPr>
              <a:t>chức </a:t>
            </a:r>
            <a:r>
              <a:rPr sz="2500" spc="-5" dirty="0">
                <a:solidFill>
                  <a:srgbClr val="404040"/>
                </a:solidFill>
                <a:latin typeface="Tahoma"/>
                <a:cs typeface="Tahoma"/>
              </a:rPr>
              <a:t>cho </a:t>
            </a:r>
            <a:r>
              <a:rPr sz="2500" spc="-380" dirty="0">
                <a:solidFill>
                  <a:srgbClr val="404040"/>
                </a:solidFill>
                <a:latin typeface="Tahoma"/>
                <a:cs typeface="Tahoma"/>
              </a:rPr>
              <a:t>học </a:t>
            </a:r>
            <a:r>
              <a:rPr sz="2500" spc="-10" dirty="0">
                <a:solidFill>
                  <a:srgbClr val="404040"/>
                </a:solidFill>
                <a:latin typeface="Tahoma"/>
                <a:cs typeface="Tahoma"/>
              </a:rPr>
              <a:t>sinh </a:t>
            </a:r>
            <a:r>
              <a:rPr sz="2500" spc="-400" dirty="0">
                <a:solidFill>
                  <a:srgbClr val="404040"/>
                </a:solidFill>
                <a:latin typeface="Tahoma"/>
                <a:cs typeface="Tahoma"/>
              </a:rPr>
              <a:t>vận </a:t>
            </a:r>
            <a:r>
              <a:rPr sz="2500" spc="-500" dirty="0">
                <a:solidFill>
                  <a:srgbClr val="404040"/>
                </a:solidFill>
                <a:latin typeface="Tahoma"/>
                <a:cs typeface="Tahoma"/>
              </a:rPr>
              <a:t>dụng </a:t>
            </a:r>
            <a:r>
              <a:rPr sz="2500" spc="-300" dirty="0">
                <a:solidFill>
                  <a:srgbClr val="404040"/>
                </a:solidFill>
                <a:latin typeface="Tahoma"/>
                <a:cs typeface="Tahoma"/>
              </a:rPr>
              <a:t>kiến </a:t>
            </a:r>
            <a:r>
              <a:rPr sz="2500" spc="-250" dirty="0">
                <a:solidFill>
                  <a:srgbClr val="404040"/>
                </a:solidFill>
                <a:latin typeface="Tahoma"/>
                <a:cs typeface="Tahoma"/>
              </a:rPr>
              <a:t>thức </a:t>
            </a:r>
            <a:r>
              <a:rPr sz="2500" spc="-5" dirty="0">
                <a:solidFill>
                  <a:srgbClr val="404040"/>
                </a:solidFill>
                <a:latin typeface="Tahoma"/>
                <a:cs typeface="Tahoma"/>
              </a:rPr>
              <a:t>bài  </a:t>
            </a:r>
            <a:r>
              <a:rPr sz="2500" spc="-385" dirty="0">
                <a:solidFill>
                  <a:srgbClr val="404040"/>
                </a:solidFill>
                <a:latin typeface="Tahoma"/>
                <a:cs typeface="Tahoma"/>
              </a:rPr>
              <a:t>học </a:t>
            </a:r>
            <a:r>
              <a:rPr sz="2500" dirty="0">
                <a:solidFill>
                  <a:srgbClr val="404040"/>
                </a:solidFill>
                <a:latin typeface="Tahoma"/>
                <a:cs typeface="Tahoma"/>
              </a:rPr>
              <a:t>vào </a:t>
            </a:r>
            <a:r>
              <a:rPr sz="2500" spc="-250" dirty="0">
                <a:solidFill>
                  <a:srgbClr val="404040"/>
                </a:solidFill>
                <a:latin typeface="Tahoma"/>
                <a:cs typeface="Tahoma"/>
              </a:rPr>
              <a:t>thực </a:t>
            </a:r>
            <a:r>
              <a:rPr sz="2500" spc="-505" dirty="0">
                <a:solidFill>
                  <a:srgbClr val="404040"/>
                </a:solidFill>
                <a:latin typeface="Tahoma"/>
                <a:cs typeface="Tahoma"/>
              </a:rPr>
              <a:t>tiễn </a:t>
            </a:r>
            <a:r>
              <a:rPr sz="2500" spc="-740" dirty="0">
                <a:solidFill>
                  <a:srgbClr val="404040"/>
                </a:solidFill>
                <a:latin typeface="Tahoma"/>
                <a:cs typeface="Tahoma"/>
              </a:rPr>
              <a:t>hoặc </a:t>
            </a:r>
            <a:r>
              <a:rPr sz="2500" spc="-315" dirty="0">
                <a:solidFill>
                  <a:srgbClr val="404040"/>
                </a:solidFill>
                <a:latin typeface="Tahoma"/>
                <a:cs typeface="Tahoma"/>
              </a:rPr>
              <a:t>đưa </a:t>
            </a:r>
            <a:r>
              <a:rPr sz="2500" spc="-5" dirty="0">
                <a:solidFill>
                  <a:srgbClr val="404040"/>
                </a:solidFill>
                <a:latin typeface="Tahoma"/>
                <a:cs typeface="Tahoma"/>
              </a:rPr>
              <a:t>ra </a:t>
            </a:r>
            <a:r>
              <a:rPr sz="2500" spc="-10" dirty="0">
                <a:solidFill>
                  <a:srgbClr val="404040"/>
                </a:solidFill>
                <a:latin typeface="Tahoma"/>
                <a:cs typeface="Tahoma"/>
              </a:rPr>
              <a:t>yêu </a:t>
            </a:r>
            <a:r>
              <a:rPr sz="2500" spc="-300" dirty="0">
                <a:solidFill>
                  <a:srgbClr val="404040"/>
                </a:solidFill>
                <a:latin typeface="Tahoma"/>
                <a:cs typeface="Tahoma"/>
              </a:rPr>
              <a:t>cầu, </a:t>
            </a:r>
            <a:r>
              <a:rPr sz="2500" spc="-740" dirty="0">
                <a:solidFill>
                  <a:srgbClr val="404040"/>
                </a:solidFill>
                <a:latin typeface="Tahoma"/>
                <a:cs typeface="Tahoma"/>
              </a:rPr>
              <a:t>hoặc </a:t>
            </a:r>
            <a:r>
              <a:rPr sz="2500" spc="-495" dirty="0">
                <a:solidFill>
                  <a:srgbClr val="404040"/>
                </a:solidFill>
                <a:latin typeface="Tahoma"/>
                <a:cs typeface="Tahoma"/>
              </a:rPr>
              <a:t>dự  </a:t>
            </a:r>
            <a:r>
              <a:rPr sz="2500" spc="-5" dirty="0">
                <a:solidFill>
                  <a:srgbClr val="404040"/>
                </a:solidFill>
                <a:latin typeface="Tahoma"/>
                <a:cs typeface="Tahoma"/>
              </a:rPr>
              <a:t>án </a:t>
            </a:r>
            <a:r>
              <a:rPr sz="2500" spc="-385" dirty="0">
                <a:solidFill>
                  <a:srgbClr val="404040"/>
                </a:solidFill>
                <a:latin typeface="Tahoma"/>
                <a:cs typeface="Tahoma"/>
              </a:rPr>
              <a:t>học </a:t>
            </a:r>
            <a:r>
              <a:rPr sz="2500" spc="-395" dirty="0">
                <a:solidFill>
                  <a:srgbClr val="404040"/>
                </a:solidFill>
                <a:latin typeface="Tahoma"/>
                <a:cs typeface="Tahoma"/>
              </a:rPr>
              <a:t>tập</a:t>
            </a:r>
            <a:r>
              <a:rPr sz="2500" spc="-10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2500" spc="-380" dirty="0">
                <a:solidFill>
                  <a:srgbClr val="404040"/>
                </a:solidFill>
                <a:latin typeface="Tahoma"/>
                <a:cs typeface="Tahoma"/>
              </a:rPr>
              <a:t>nhỏ </a:t>
            </a:r>
            <a:r>
              <a:rPr sz="2500" spc="-575" dirty="0">
                <a:solidFill>
                  <a:srgbClr val="404040"/>
                </a:solidFill>
                <a:latin typeface="Tahoma"/>
                <a:cs typeface="Tahoma"/>
              </a:rPr>
              <a:t>để </a:t>
            </a:r>
            <a:r>
              <a:rPr sz="2500" spc="-385" dirty="0">
                <a:solidFill>
                  <a:srgbClr val="404040"/>
                </a:solidFill>
                <a:latin typeface="Tahoma"/>
                <a:cs typeface="Tahoma"/>
              </a:rPr>
              <a:t>học  </a:t>
            </a:r>
            <a:r>
              <a:rPr sz="2500" spc="-10" dirty="0">
                <a:solidFill>
                  <a:srgbClr val="404040"/>
                </a:solidFill>
                <a:latin typeface="Tahoma"/>
                <a:cs typeface="Tahoma"/>
              </a:rPr>
              <a:t>sinh </a:t>
            </a:r>
            <a:r>
              <a:rPr sz="2500" spc="-250" dirty="0">
                <a:solidFill>
                  <a:srgbClr val="404040"/>
                </a:solidFill>
                <a:latin typeface="Tahoma"/>
                <a:cs typeface="Tahoma"/>
              </a:rPr>
              <a:t>thực </a:t>
            </a:r>
            <a:r>
              <a:rPr sz="2500" spc="-305" dirty="0">
                <a:solidFill>
                  <a:srgbClr val="404040"/>
                </a:solidFill>
                <a:latin typeface="Tahoma"/>
                <a:cs typeface="Tahoma"/>
              </a:rPr>
              <a:t>hiện </a:t>
            </a:r>
            <a:r>
              <a:rPr sz="2500" spc="-10" dirty="0">
                <a:solidFill>
                  <a:srgbClr val="404040"/>
                </a:solidFill>
                <a:latin typeface="Tahoma"/>
                <a:cs typeface="Tahoma"/>
              </a:rPr>
              <a:t>theo </a:t>
            </a:r>
            <a:r>
              <a:rPr sz="2500" spc="-5" dirty="0">
                <a:solidFill>
                  <a:srgbClr val="404040"/>
                </a:solidFill>
                <a:latin typeface="Tahoma"/>
                <a:cs typeface="Tahoma"/>
              </a:rPr>
              <a:t>cá nhân,</a:t>
            </a:r>
            <a:r>
              <a:rPr sz="2500" spc="-300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2500" spc="-5" dirty="0">
                <a:solidFill>
                  <a:srgbClr val="404040"/>
                </a:solidFill>
                <a:latin typeface="Tahoma"/>
                <a:cs typeface="Tahoma"/>
              </a:rPr>
              <a:t>nhóm.</a:t>
            </a:r>
            <a:endParaRPr sz="2500">
              <a:latin typeface="Tahoma"/>
              <a:cs typeface="Tahoma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742899" y="115951"/>
            <a:ext cx="97047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FF0000"/>
                </a:solidFill>
              </a:rPr>
              <a:t>Cấu trúc bài học theo định hướng phát </a:t>
            </a:r>
            <a:r>
              <a:rPr spc="-5" dirty="0">
                <a:solidFill>
                  <a:srgbClr val="FF0000"/>
                </a:solidFill>
              </a:rPr>
              <a:t>triển </a:t>
            </a:r>
            <a:r>
              <a:rPr dirty="0">
                <a:solidFill>
                  <a:srgbClr val="FF0000"/>
                </a:solidFill>
              </a:rPr>
              <a:t>năng</a:t>
            </a:r>
            <a:r>
              <a:rPr spc="-70" dirty="0">
                <a:solidFill>
                  <a:srgbClr val="FF0000"/>
                </a:solidFill>
              </a:rPr>
              <a:t> </a:t>
            </a:r>
            <a:r>
              <a:rPr dirty="0">
                <a:solidFill>
                  <a:srgbClr val="FF0000"/>
                </a:solidFill>
              </a:rPr>
              <a:t>lực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23188" y="548640"/>
            <a:ext cx="9980675" cy="60868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14756"/>
            <a:ext cx="1592580" cy="508000"/>
          </a:xfrm>
          <a:custGeom>
            <a:avLst/>
            <a:gdLst/>
            <a:ahLst/>
            <a:cxnLst/>
            <a:rect l="l" t="t" r="r" b="b"/>
            <a:pathLst>
              <a:path w="1592580" h="508000">
                <a:moveTo>
                  <a:pt x="0" y="0"/>
                </a:moveTo>
                <a:lnTo>
                  <a:pt x="0" y="503948"/>
                </a:lnTo>
                <a:lnTo>
                  <a:pt x="1245844" y="507491"/>
                </a:lnTo>
                <a:lnTo>
                  <a:pt x="1346200" y="507491"/>
                </a:lnTo>
                <a:lnTo>
                  <a:pt x="1350899" y="502665"/>
                </a:lnTo>
                <a:lnTo>
                  <a:pt x="1352423" y="501141"/>
                </a:lnTo>
                <a:lnTo>
                  <a:pt x="1354328" y="499617"/>
                </a:lnTo>
                <a:lnTo>
                  <a:pt x="1355852" y="497966"/>
                </a:lnTo>
                <a:lnTo>
                  <a:pt x="1584960" y="268858"/>
                </a:lnTo>
                <a:lnTo>
                  <a:pt x="1590246" y="261714"/>
                </a:lnTo>
                <a:lnTo>
                  <a:pt x="1592008" y="254571"/>
                </a:lnTo>
                <a:lnTo>
                  <a:pt x="1590246" y="247427"/>
                </a:lnTo>
                <a:lnTo>
                  <a:pt x="1584960" y="240283"/>
                </a:lnTo>
                <a:lnTo>
                  <a:pt x="1355852" y="11302"/>
                </a:lnTo>
                <a:lnTo>
                  <a:pt x="1350899" y="11302"/>
                </a:lnTo>
                <a:lnTo>
                  <a:pt x="1350899" y="6476"/>
                </a:lnTo>
                <a:lnTo>
                  <a:pt x="1346200" y="6476"/>
                </a:lnTo>
                <a:lnTo>
                  <a:pt x="1341374" y="1777"/>
                </a:lnTo>
                <a:lnTo>
                  <a:pt x="1245844" y="1777"/>
                </a:lnTo>
                <a:lnTo>
                  <a:pt x="0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90372" y="2276855"/>
            <a:ext cx="6097905" cy="2486025"/>
          </a:xfrm>
          <a:prstGeom prst="rect">
            <a:avLst/>
          </a:prstGeom>
          <a:solidFill>
            <a:srgbClr val="E4E2DB"/>
          </a:solidFill>
          <a:ln w="9144">
            <a:solidFill>
              <a:srgbClr val="B1AC92"/>
            </a:solidFill>
          </a:ln>
        </p:spPr>
        <p:txBody>
          <a:bodyPr vert="horz" wrap="square" lIns="0" tIns="5080" rIns="0" bIns="0" rtlCol="0">
            <a:spAutoFit/>
          </a:bodyPr>
          <a:lstStyle/>
          <a:p>
            <a:pPr marL="91440" marR="231140">
              <a:lnSpc>
                <a:spcPts val="6480"/>
              </a:lnSpc>
              <a:spcBef>
                <a:spcPts val="40"/>
              </a:spcBef>
            </a:pPr>
            <a:r>
              <a:rPr sz="3600" dirty="0">
                <a:solidFill>
                  <a:srgbClr val="00006E"/>
                </a:solidFill>
                <a:latin typeface="Times New Roman"/>
                <a:cs typeface="Times New Roman"/>
              </a:rPr>
              <a:t>Chia sẻ kết quả thảo luận</a:t>
            </a:r>
            <a:r>
              <a:rPr sz="3600" spc="-114" dirty="0">
                <a:solidFill>
                  <a:srgbClr val="00006E"/>
                </a:solidFill>
                <a:latin typeface="Times New Roman"/>
                <a:cs typeface="Times New Roman"/>
              </a:rPr>
              <a:t> </a:t>
            </a:r>
            <a:r>
              <a:rPr sz="3600" dirty="0">
                <a:solidFill>
                  <a:srgbClr val="00006E"/>
                </a:solidFill>
                <a:latin typeface="Times New Roman"/>
                <a:cs typeface="Times New Roman"/>
              </a:rPr>
              <a:t>nhóm  </a:t>
            </a:r>
            <a:r>
              <a:rPr sz="3600" dirty="0">
                <a:solidFill>
                  <a:srgbClr val="FF6600"/>
                </a:solidFill>
                <a:latin typeface="Times New Roman"/>
                <a:cs typeface="Times New Roman"/>
              </a:rPr>
              <a:t>Thời </a:t>
            </a:r>
            <a:r>
              <a:rPr sz="3600" spc="-5" dirty="0">
                <a:solidFill>
                  <a:srgbClr val="FF6600"/>
                </a:solidFill>
                <a:latin typeface="Times New Roman"/>
                <a:cs typeface="Times New Roman"/>
              </a:rPr>
              <a:t>gian: </a:t>
            </a:r>
            <a:r>
              <a:rPr sz="3600" dirty="0">
                <a:solidFill>
                  <a:srgbClr val="00006E"/>
                </a:solidFill>
                <a:latin typeface="Times New Roman"/>
                <a:cs typeface="Times New Roman"/>
              </a:rPr>
              <a:t>30</a:t>
            </a:r>
            <a:r>
              <a:rPr sz="3600" spc="-15" dirty="0">
                <a:solidFill>
                  <a:srgbClr val="00006E"/>
                </a:solidFill>
                <a:latin typeface="Times New Roman"/>
                <a:cs typeface="Times New Roman"/>
              </a:rPr>
              <a:t> </a:t>
            </a:r>
            <a:r>
              <a:rPr sz="3600" dirty="0">
                <a:solidFill>
                  <a:srgbClr val="00006E"/>
                </a:solidFill>
                <a:latin typeface="Times New Roman"/>
                <a:cs typeface="Times New Roman"/>
              </a:rPr>
              <a:t>phút</a:t>
            </a:r>
            <a:endParaRPr sz="3600">
              <a:latin typeface="Times New Roman"/>
              <a:cs typeface="Times New Roman"/>
            </a:endParaRPr>
          </a:p>
          <a:p>
            <a:pPr marL="91440">
              <a:lnSpc>
                <a:spcPct val="100000"/>
              </a:lnSpc>
              <a:spcBef>
                <a:spcPts val="1585"/>
              </a:spcBef>
            </a:pPr>
            <a:r>
              <a:rPr sz="3600" spc="-5" dirty="0">
                <a:solidFill>
                  <a:srgbClr val="FF6600"/>
                </a:solidFill>
                <a:latin typeface="Times New Roman"/>
                <a:cs typeface="Times New Roman"/>
              </a:rPr>
              <a:t>Hình thức: </a:t>
            </a:r>
            <a:r>
              <a:rPr sz="3600" spc="-5" dirty="0">
                <a:solidFill>
                  <a:srgbClr val="00006E"/>
                </a:solidFill>
                <a:latin typeface="Times New Roman"/>
                <a:cs typeface="Times New Roman"/>
              </a:rPr>
              <a:t>Đại diện</a:t>
            </a:r>
            <a:r>
              <a:rPr sz="3600" spc="15" dirty="0">
                <a:solidFill>
                  <a:srgbClr val="00006E"/>
                </a:solidFill>
                <a:latin typeface="Times New Roman"/>
                <a:cs typeface="Times New Roman"/>
              </a:rPr>
              <a:t> </a:t>
            </a:r>
            <a:r>
              <a:rPr sz="3600" spc="-5" dirty="0">
                <a:solidFill>
                  <a:srgbClr val="00006E"/>
                </a:solidFill>
                <a:latin typeface="Times New Roman"/>
                <a:cs typeface="Times New Roman"/>
              </a:rPr>
              <a:t>nhóm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644395" y="0"/>
            <a:ext cx="9977628" cy="11612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604772" y="0"/>
            <a:ext cx="10155936" cy="13365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688592" y="12191"/>
            <a:ext cx="9893935" cy="1083945"/>
          </a:xfrm>
          <a:prstGeom prst="rect">
            <a:avLst/>
          </a:prstGeom>
          <a:solidFill>
            <a:srgbClr val="00006E"/>
          </a:solidFill>
          <a:ln w="9144">
            <a:solidFill>
              <a:srgbClr val="FFFB00"/>
            </a:solidFill>
          </a:ln>
        </p:spPr>
        <p:txBody>
          <a:bodyPr vert="horz" wrap="square" lIns="0" tIns="12065" rIns="0" bIns="0" rtlCol="0">
            <a:spAutoFit/>
          </a:bodyPr>
          <a:lstStyle/>
          <a:p>
            <a:pPr marL="3688079" marR="154305" indent="-3513454">
              <a:lnSpc>
                <a:spcPts val="4150"/>
              </a:lnSpc>
              <a:spcBef>
                <a:spcPts val="95"/>
              </a:spcBef>
            </a:pPr>
            <a:r>
              <a:rPr sz="2850" b="1" spc="20" dirty="0">
                <a:solidFill>
                  <a:srgbClr val="FFFFFF"/>
                </a:solidFill>
                <a:latin typeface="Arial"/>
                <a:cs typeface="Arial"/>
              </a:rPr>
              <a:t>QUAN </a:t>
            </a:r>
            <a:r>
              <a:rPr sz="2850" b="1" spc="15" dirty="0">
                <a:solidFill>
                  <a:srgbClr val="FFFFFF"/>
                </a:solidFill>
                <a:latin typeface="Arial"/>
                <a:cs typeface="Arial"/>
              </a:rPr>
              <a:t>ĐIỂM </a:t>
            </a:r>
            <a:r>
              <a:rPr sz="2850" b="1" spc="20" dirty="0">
                <a:solidFill>
                  <a:srgbClr val="FFFFFF"/>
                </a:solidFill>
                <a:latin typeface="Arial"/>
                <a:cs typeface="Arial"/>
              </a:rPr>
              <a:t>VÀ MỤC </a:t>
            </a:r>
            <a:r>
              <a:rPr sz="2850" b="1" spc="15" dirty="0">
                <a:solidFill>
                  <a:srgbClr val="FFFFFF"/>
                </a:solidFill>
                <a:latin typeface="Arial"/>
                <a:cs typeface="Arial"/>
              </a:rPr>
              <a:t>TIÊU </a:t>
            </a:r>
            <a:r>
              <a:rPr sz="2850" b="1" spc="20" dirty="0">
                <a:solidFill>
                  <a:srgbClr val="FFFFFF"/>
                </a:solidFill>
                <a:latin typeface="Arial"/>
                <a:cs typeface="Arial"/>
              </a:rPr>
              <a:t>CỦA </a:t>
            </a:r>
            <a:r>
              <a:rPr sz="2850" b="1" spc="15" dirty="0">
                <a:solidFill>
                  <a:srgbClr val="FFFFFF"/>
                </a:solidFill>
                <a:latin typeface="Arial"/>
                <a:cs typeface="Arial"/>
              </a:rPr>
              <a:t>CT </a:t>
            </a:r>
            <a:r>
              <a:rPr sz="2850" b="1" spc="25" dirty="0">
                <a:solidFill>
                  <a:srgbClr val="FFFFFF"/>
                </a:solidFill>
                <a:latin typeface="Arial"/>
                <a:cs typeface="Arial"/>
              </a:rPr>
              <a:t>MÔN </a:t>
            </a:r>
            <a:r>
              <a:rPr sz="2850" b="1" spc="10" dirty="0">
                <a:solidFill>
                  <a:srgbClr val="FFFFFF"/>
                </a:solidFill>
                <a:latin typeface="Arial"/>
                <a:cs typeface="Arial"/>
              </a:rPr>
              <a:t>TOÁN</a:t>
            </a:r>
            <a:r>
              <a:rPr sz="2850" b="1" spc="-2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50" b="1" spc="20" dirty="0">
                <a:solidFill>
                  <a:srgbClr val="FFFFFF"/>
                </a:solidFill>
                <a:latin typeface="Arial"/>
                <a:cs typeface="Arial"/>
              </a:rPr>
              <a:t>TRONG  CT </a:t>
            </a:r>
            <a:r>
              <a:rPr sz="2850" b="1" spc="15" dirty="0">
                <a:solidFill>
                  <a:srgbClr val="FFFFFF"/>
                </a:solidFill>
                <a:latin typeface="Arial"/>
                <a:cs typeface="Arial"/>
              </a:rPr>
              <a:t>GDPT</a:t>
            </a:r>
            <a:r>
              <a:rPr sz="2850" b="1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50" b="1" spc="15" dirty="0">
                <a:solidFill>
                  <a:srgbClr val="FFFFFF"/>
                </a:solidFill>
                <a:latin typeface="Arial"/>
                <a:cs typeface="Arial"/>
              </a:rPr>
              <a:t>2018</a:t>
            </a:r>
            <a:endParaRPr sz="285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94359" y="1092708"/>
            <a:ext cx="1107186" cy="113004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873240" y="2218944"/>
            <a:ext cx="4572000" cy="310896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66444" y="562355"/>
            <a:ext cx="9066276" cy="59161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10996" y="326136"/>
            <a:ext cx="9547860" cy="62712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40308" y="443483"/>
            <a:ext cx="10280904" cy="58917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14756"/>
            <a:ext cx="1592580" cy="508000"/>
          </a:xfrm>
          <a:custGeom>
            <a:avLst/>
            <a:gdLst/>
            <a:ahLst/>
            <a:cxnLst/>
            <a:rect l="l" t="t" r="r" b="b"/>
            <a:pathLst>
              <a:path w="1592580" h="508000">
                <a:moveTo>
                  <a:pt x="0" y="0"/>
                </a:moveTo>
                <a:lnTo>
                  <a:pt x="0" y="503948"/>
                </a:lnTo>
                <a:lnTo>
                  <a:pt x="1245844" y="507491"/>
                </a:lnTo>
                <a:lnTo>
                  <a:pt x="1346200" y="507491"/>
                </a:lnTo>
                <a:lnTo>
                  <a:pt x="1350899" y="502665"/>
                </a:lnTo>
                <a:lnTo>
                  <a:pt x="1352423" y="501141"/>
                </a:lnTo>
                <a:lnTo>
                  <a:pt x="1354328" y="499617"/>
                </a:lnTo>
                <a:lnTo>
                  <a:pt x="1355852" y="497966"/>
                </a:lnTo>
                <a:lnTo>
                  <a:pt x="1584960" y="268858"/>
                </a:lnTo>
                <a:lnTo>
                  <a:pt x="1590246" y="261714"/>
                </a:lnTo>
                <a:lnTo>
                  <a:pt x="1592008" y="254571"/>
                </a:lnTo>
                <a:lnTo>
                  <a:pt x="1590246" y="247427"/>
                </a:lnTo>
                <a:lnTo>
                  <a:pt x="1584960" y="240283"/>
                </a:lnTo>
                <a:lnTo>
                  <a:pt x="1355852" y="11302"/>
                </a:lnTo>
                <a:lnTo>
                  <a:pt x="1350899" y="11302"/>
                </a:lnTo>
                <a:lnTo>
                  <a:pt x="1350899" y="6476"/>
                </a:lnTo>
                <a:lnTo>
                  <a:pt x="1346200" y="6476"/>
                </a:lnTo>
                <a:lnTo>
                  <a:pt x="1341374" y="1777"/>
                </a:lnTo>
                <a:lnTo>
                  <a:pt x="1245844" y="1777"/>
                </a:lnTo>
                <a:lnTo>
                  <a:pt x="0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663445" y="286258"/>
            <a:ext cx="61722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05" dirty="0">
                <a:solidFill>
                  <a:srgbClr val="0000FF"/>
                </a:solidFill>
                <a:latin typeface="Verdana"/>
                <a:cs typeface="Verdana"/>
              </a:rPr>
              <a:t>TIÊU </a:t>
            </a:r>
            <a:r>
              <a:rPr spc="-180" dirty="0">
                <a:solidFill>
                  <a:srgbClr val="0000FF"/>
                </a:solidFill>
                <a:latin typeface="Verdana"/>
                <a:cs typeface="Verdana"/>
              </a:rPr>
              <a:t>CHÍ </a:t>
            </a:r>
            <a:r>
              <a:rPr spc="-10" dirty="0">
                <a:solidFill>
                  <a:srgbClr val="0000FF"/>
                </a:solidFill>
                <a:latin typeface="Verdana"/>
                <a:cs typeface="Verdana"/>
              </a:rPr>
              <a:t>ĐÁNH </a:t>
            </a:r>
            <a:r>
              <a:rPr spc="-55" dirty="0">
                <a:solidFill>
                  <a:srgbClr val="0000FF"/>
                </a:solidFill>
                <a:latin typeface="Verdana"/>
                <a:cs typeface="Verdana"/>
              </a:rPr>
              <a:t>GIÁ </a:t>
            </a:r>
            <a:r>
              <a:rPr spc="-305" dirty="0">
                <a:solidFill>
                  <a:srgbClr val="0000FF"/>
                </a:solidFill>
                <a:latin typeface="Verdana"/>
                <a:cs typeface="Verdana"/>
              </a:rPr>
              <a:t>BÀI</a:t>
            </a:r>
            <a:r>
              <a:rPr spc="-655" dirty="0">
                <a:solidFill>
                  <a:srgbClr val="0000FF"/>
                </a:solidFill>
                <a:latin typeface="Verdana"/>
                <a:cs typeface="Verdana"/>
              </a:rPr>
              <a:t> </a:t>
            </a:r>
            <a:r>
              <a:rPr spc="-85" dirty="0">
                <a:solidFill>
                  <a:srgbClr val="0000FF"/>
                </a:solidFill>
                <a:latin typeface="Verdana"/>
                <a:cs typeface="Verdana"/>
              </a:rPr>
              <a:t>H</a:t>
            </a:r>
            <a:r>
              <a:rPr spc="-85" dirty="0">
                <a:solidFill>
                  <a:srgbClr val="0000FF"/>
                </a:solidFill>
                <a:latin typeface="Arial"/>
                <a:cs typeface="Arial"/>
              </a:rPr>
              <a:t>Ọ</a:t>
            </a:r>
            <a:r>
              <a:rPr spc="-85" dirty="0">
                <a:solidFill>
                  <a:srgbClr val="0000FF"/>
                </a:solidFill>
                <a:latin typeface="Verdana"/>
                <a:cs typeface="Verdana"/>
              </a:rPr>
              <a:t>C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1671304" y="835957"/>
          <a:ext cx="9856470" cy="55860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49935"/>
                <a:gridCol w="9106535"/>
              </a:tblGrid>
              <a:tr h="88265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490220">
                <a:tc>
                  <a:txBody>
                    <a:bodyPr/>
                    <a:lstStyle/>
                    <a:p>
                      <a:pPr marL="45085" marR="19685" indent="111125">
                        <a:lnSpc>
                          <a:spcPct val="52100"/>
                        </a:lnSpc>
                        <a:spcBef>
                          <a:spcPts val="455"/>
                        </a:spcBef>
                      </a:pP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Nội  dung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0320" algn="ctr">
                        <a:lnSpc>
                          <a:spcPts val="2705"/>
                        </a:lnSpc>
                      </a:pPr>
                      <a:r>
                        <a:rPr sz="2400" spc="-3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Tiêu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chí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227455">
                <a:tc rowSpan="4">
                  <a:txBody>
                    <a:bodyPr/>
                    <a:lstStyle/>
                    <a:p>
                      <a:pPr marL="425450">
                        <a:lnSpc>
                          <a:spcPct val="100000"/>
                        </a:lnSpc>
                        <a:spcBef>
                          <a:spcPts val="955"/>
                        </a:spcBef>
                      </a:pP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1. Kế hoạch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và tài </a:t>
                      </a:r>
                      <a:r>
                        <a:rPr sz="2400" spc="-1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liệu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dạy</a:t>
                      </a:r>
                      <a:r>
                        <a:rPr sz="2400" spc="-2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học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21285" marB="0" vert="vert27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7465" marR="12065">
                        <a:lnSpc>
                          <a:spcPct val="114999"/>
                        </a:lnSpc>
                        <a:spcBef>
                          <a:spcPts val="1315"/>
                        </a:spcBef>
                      </a:pP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Mức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độ phù hợp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của chuỗi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hoạt động học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với mục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tiêu, nội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dung 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và phương pháp dạy học được sử</a:t>
                      </a:r>
                      <a:r>
                        <a:rPr sz="2400" spc="6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dụng.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670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3220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21285" marB="0" vert="vert27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7465" marR="10795">
                        <a:lnSpc>
                          <a:spcPct val="114999"/>
                        </a:lnSpc>
                        <a:spcBef>
                          <a:spcPts val="1695"/>
                        </a:spcBef>
                      </a:pP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Mức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độ rõ ràng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của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mục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tiêu,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nội dung,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kĩ thuật tổ chức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và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sản 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phẩm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cần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đạt được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của mỗi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nhiệm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vụ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học</a:t>
                      </a:r>
                      <a:r>
                        <a:rPr sz="2400" spc="4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tập.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21526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22745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21285" marB="0" vert="vert27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7465" marR="11430">
                        <a:lnSpc>
                          <a:spcPct val="114999"/>
                        </a:lnSpc>
                        <a:spcBef>
                          <a:spcPts val="1320"/>
                        </a:spcBef>
                      </a:pP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Mức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độ phù hợp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của thiết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bị dạy học và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học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liệu được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sử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dụng để 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tổ chức các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hoạt động học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của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học</a:t>
                      </a:r>
                      <a:r>
                        <a:rPr sz="2400" spc="1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sinh.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6764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23063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21285" marB="0" vert="vert27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7465" marR="8890">
                        <a:lnSpc>
                          <a:spcPct val="114999"/>
                        </a:lnSpc>
                        <a:spcBef>
                          <a:spcPts val="1325"/>
                        </a:spcBef>
                      </a:pP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Mức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độ hợp lí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của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phương án kiểm tra, đánh giá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trong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quá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trình </a:t>
                      </a:r>
                      <a:r>
                        <a:rPr sz="2400" spc="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tổ 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chức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hoạt động học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của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học</a:t>
                      </a:r>
                      <a:r>
                        <a:rPr sz="2400" spc="3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sinh.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14756"/>
            <a:ext cx="1592580" cy="508000"/>
          </a:xfrm>
          <a:custGeom>
            <a:avLst/>
            <a:gdLst/>
            <a:ahLst/>
            <a:cxnLst/>
            <a:rect l="l" t="t" r="r" b="b"/>
            <a:pathLst>
              <a:path w="1592580" h="508000">
                <a:moveTo>
                  <a:pt x="0" y="0"/>
                </a:moveTo>
                <a:lnTo>
                  <a:pt x="0" y="503948"/>
                </a:lnTo>
                <a:lnTo>
                  <a:pt x="1245844" y="507491"/>
                </a:lnTo>
                <a:lnTo>
                  <a:pt x="1346200" y="507491"/>
                </a:lnTo>
                <a:lnTo>
                  <a:pt x="1350899" y="502665"/>
                </a:lnTo>
                <a:lnTo>
                  <a:pt x="1352423" y="501141"/>
                </a:lnTo>
                <a:lnTo>
                  <a:pt x="1354328" y="499617"/>
                </a:lnTo>
                <a:lnTo>
                  <a:pt x="1355852" y="497966"/>
                </a:lnTo>
                <a:lnTo>
                  <a:pt x="1584960" y="268858"/>
                </a:lnTo>
                <a:lnTo>
                  <a:pt x="1590246" y="261714"/>
                </a:lnTo>
                <a:lnTo>
                  <a:pt x="1592008" y="254571"/>
                </a:lnTo>
                <a:lnTo>
                  <a:pt x="1590246" y="247427"/>
                </a:lnTo>
                <a:lnTo>
                  <a:pt x="1584960" y="240283"/>
                </a:lnTo>
                <a:lnTo>
                  <a:pt x="1355852" y="11302"/>
                </a:lnTo>
                <a:lnTo>
                  <a:pt x="1350899" y="11302"/>
                </a:lnTo>
                <a:lnTo>
                  <a:pt x="1350899" y="6476"/>
                </a:lnTo>
                <a:lnTo>
                  <a:pt x="1346200" y="6476"/>
                </a:lnTo>
                <a:lnTo>
                  <a:pt x="1341374" y="1777"/>
                </a:lnTo>
                <a:lnTo>
                  <a:pt x="1245844" y="1777"/>
                </a:lnTo>
                <a:lnTo>
                  <a:pt x="0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671952" y="632536"/>
            <a:ext cx="617283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05" dirty="0">
                <a:solidFill>
                  <a:srgbClr val="0000FF"/>
                </a:solidFill>
                <a:latin typeface="Verdana"/>
                <a:cs typeface="Verdana"/>
              </a:rPr>
              <a:t>TIÊU </a:t>
            </a:r>
            <a:r>
              <a:rPr spc="-180" dirty="0">
                <a:solidFill>
                  <a:srgbClr val="0000FF"/>
                </a:solidFill>
                <a:latin typeface="Verdana"/>
                <a:cs typeface="Verdana"/>
              </a:rPr>
              <a:t>CHÍ </a:t>
            </a:r>
            <a:r>
              <a:rPr spc="-10" dirty="0">
                <a:solidFill>
                  <a:srgbClr val="0000FF"/>
                </a:solidFill>
                <a:latin typeface="Verdana"/>
                <a:cs typeface="Verdana"/>
              </a:rPr>
              <a:t>ĐÁNH </a:t>
            </a:r>
            <a:r>
              <a:rPr spc="-50" dirty="0">
                <a:solidFill>
                  <a:srgbClr val="0000FF"/>
                </a:solidFill>
                <a:latin typeface="Verdana"/>
                <a:cs typeface="Verdana"/>
              </a:rPr>
              <a:t>GIÁ </a:t>
            </a:r>
            <a:r>
              <a:rPr spc="-305" dirty="0">
                <a:solidFill>
                  <a:srgbClr val="0000FF"/>
                </a:solidFill>
                <a:latin typeface="Verdana"/>
                <a:cs typeface="Verdana"/>
              </a:rPr>
              <a:t>BÀI</a:t>
            </a:r>
            <a:r>
              <a:rPr spc="-690" dirty="0">
                <a:solidFill>
                  <a:srgbClr val="0000FF"/>
                </a:solidFill>
                <a:latin typeface="Verdana"/>
                <a:cs typeface="Verdana"/>
              </a:rPr>
              <a:t> </a:t>
            </a:r>
            <a:r>
              <a:rPr spc="-80" dirty="0">
                <a:solidFill>
                  <a:srgbClr val="0000FF"/>
                </a:solidFill>
                <a:latin typeface="Verdana"/>
                <a:cs typeface="Verdana"/>
              </a:rPr>
              <a:t>H</a:t>
            </a:r>
            <a:r>
              <a:rPr spc="-80" dirty="0">
                <a:solidFill>
                  <a:srgbClr val="0000FF"/>
                </a:solidFill>
                <a:latin typeface="Arial"/>
                <a:cs typeface="Arial"/>
              </a:rPr>
              <a:t>Ọ</a:t>
            </a:r>
            <a:r>
              <a:rPr spc="-80" dirty="0">
                <a:solidFill>
                  <a:srgbClr val="0000FF"/>
                </a:solidFill>
                <a:latin typeface="Verdana"/>
                <a:cs typeface="Verdana"/>
              </a:rPr>
              <a:t>C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1577975" y="1289685"/>
          <a:ext cx="9725660" cy="49504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36955"/>
                <a:gridCol w="8688705"/>
              </a:tblGrid>
              <a:tr h="1194435">
                <a:tc row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  <a:p>
                      <a:pPr marL="2231390" marR="116205" indent="-2032635">
                        <a:lnSpc>
                          <a:spcPct val="55400"/>
                        </a:lnSpc>
                      </a:pP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2.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Tổ chức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hoạt động học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cho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học  sinh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905" marB="0" vert="vert27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0480" marR="7620">
                        <a:lnSpc>
                          <a:spcPct val="114999"/>
                        </a:lnSpc>
                        <a:spcBef>
                          <a:spcPts val="1185"/>
                        </a:spcBef>
                      </a:pP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Mức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độ sinh động, hấp dẫn học sinh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của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phương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pháp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và hình 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thức chuyển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giao nhiệm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vụ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học</a:t>
                      </a:r>
                      <a:r>
                        <a:rPr sz="2400" spc="4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tập.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504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3726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905" marB="0" vert="vert27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0480" marR="8890">
                        <a:lnSpc>
                          <a:spcPct val="114999"/>
                        </a:lnSpc>
                        <a:spcBef>
                          <a:spcPts val="175"/>
                        </a:spcBef>
                      </a:pP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Khả năng theo dõi, quan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sát,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phát hiện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kịp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thời những khó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khăn  của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học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sinh.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222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5379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905" marB="0" vert="vert27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0480" marR="7620" algn="just">
                        <a:lnSpc>
                          <a:spcPct val="114999"/>
                        </a:lnSpc>
                        <a:spcBef>
                          <a:spcPts val="885"/>
                        </a:spcBef>
                      </a:pP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Mức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độ phù hợp, hiệu quả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của các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biện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pháp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hỗ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trợ </a:t>
                      </a:r>
                      <a:r>
                        <a:rPr sz="2400" spc="-1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và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khuyến  khích học sinh hợp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tác,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giúp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đỡ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nhau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khi thực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hiện nhiệm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vụ 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học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tập.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123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28079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905" marB="0" vert="vert27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0480" algn="just">
                        <a:lnSpc>
                          <a:spcPts val="3310"/>
                        </a:lnSpc>
                        <a:spcBef>
                          <a:spcPts val="60"/>
                        </a:spcBef>
                      </a:pPr>
                      <a:r>
                        <a:rPr sz="2400" spc="-5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Mức</a:t>
                      </a:r>
                      <a:r>
                        <a:rPr sz="2400" spc="-114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3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độ</a:t>
                      </a:r>
                      <a:r>
                        <a:rPr sz="2400" spc="-12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hiệu</a:t>
                      </a:r>
                      <a:r>
                        <a:rPr sz="2400" spc="-12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quả</a:t>
                      </a:r>
                      <a:r>
                        <a:rPr sz="2400" spc="-10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hoạt</a:t>
                      </a:r>
                      <a:r>
                        <a:rPr sz="2400" spc="-11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động</a:t>
                      </a:r>
                      <a:r>
                        <a:rPr sz="2400" spc="-12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4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của</a:t>
                      </a:r>
                      <a:r>
                        <a:rPr sz="2400" spc="-114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giáo</a:t>
                      </a:r>
                      <a:r>
                        <a:rPr sz="2400" spc="-12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viên</a:t>
                      </a:r>
                      <a:r>
                        <a:rPr sz="2400" spc="-12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trong</a:t>
                      </a:r>
                      <a:r>
                        <a:rPr sz="2400" spc="-114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việc</a:t>
                      </a:r>
                      <a:r>
                        <a:rPr sz="2400" spc="-114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tổng</a:t>
                      </a:r>
                      <a:r>
                        <a:rPr sz="2400" spc="-11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hợp,</a:t>
                      </a:r>
                      <a:r>
                        <a:rPr sz="2400" spc="-11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phân  </a:t>
                      </a:r>
                      <a:r>
                        <a:rPr sz="2400" spc="-6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tích, </a:t>
                      </a:r>
                      <a:r>
                        <a:rPr sz="2400" spc="-5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đánh </a:t>
                      </a:r>
                      <a:r>
                        <a:rPr sz="2400" spc="-5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giá </a:t>
                      </a:r>
                      <a:r>
                        <a:rPr sz="2400" spc="-4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kết </a:t>
                      </a:r>
                      <a:r>
                        <a:rPr sz="2400" spc="-5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quả </a:t>
                      </a:r>
                      <a:r>
                        <a:rPr sz="2400" spc="-6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hoạt </a:t>
                      </a:r>
                      <a:r>
                        <a:rPr sz="2400" spc="-5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động </a:t>
                      </a:r>
                      <a:r>
                        <a:rPr sz="2400" spc="-4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và </a:t>
                      </a:r>
                      <a:r>
                        <a:rPr sz="2400" spc="-5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quá </a:t>
                      </a:r>
                      <a:r>
                        <a:rPr sz="2400" spc="-6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trình </a:t>
                      </a:r>
                      <a:r>
                        <a:rPr sz="2400" spc="-5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thảo luận </a:t>
                      </a:r>
                      <a:r>
                        <a:rPr sz="2400" spc="-4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của </a:t>
                      </a:r>
                      <a:r>
                        <a:rPr sz="2400" spc="-5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học  </a:t>
                      </a:r>
                      <a:r>
                        <a:rPr sz="2400" spc="-6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sinh.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762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14756"/>
            <a:ext cx="1592580" cy="508000"/>
          </a:xfrm>
          <a:custGeom>
            <a:avLst/>
            <a:gdLst/>
            <a:ahLst/>
            <a:cxnLst/>
            <a:rect l="l" t="t" r="r" b="b"/>
            <a:pathLst>
              <a:path w="1592580" h="508000">
                <a:moveTo>
                  <a:pt x="0" y="0"/>
                </a:moveTo>
                <a:lnTo>
                  <a:pt x="0" y="503948"/>
                </a:lnTo>
                <a:lnTo>
                  <a:pt x="1245844" y="507491"/>
                </a:lnTo>
                <a:lnTo>
                  <a:pt x="1346200" y="507491"/>
                </a:lnTo>
                <a:lnTo>
                  <a:pt x="1350899" y="502665"/>
                </a:lnTo>
                <a:lnTo>
                  <a:pt x="1352423" y="501141"/>
                </a:lnTo>
                <a:lnTo>
                  <a:pt x="1354328" y="499617"/>
                </a:lnTo>
                <a:lnTo>
                  <a:pt x="1355852" y="497966"/>
                </a:lnTo>
                <a:lnTo>
                  <a:pt x="1584960" y="268858"/>
                </a:lnTo>
                <a:lnTo>
                  <a:pt x="1590246" y="261714"/>
                </a:lnTo>
                <a:lnTo>
                  <a:pt x="1592008" y="254571"/>
                </a:lnTo>
                <a:lnTo>
                  <a:pt x="1590246" y="247427"/>
                </a:lnTo>
                <a:lnTo>
                  <a:pt x="1584960" y="240283"/>
                </a:lnTo>
                <a:lnTo>
                  <a:pt x="1355852" y="11302"/>
                </a:lnTo>
                <a:lnTo>
                  <a:pt x="1350899" y="11302"/>
                </a:lnTo>
                <a:lnTo>
                  <a:pt x="1350899" y="6476"/>
                </a:lnTo>
                <a:lnTo>
                  <a:pt x="1346200" y="6476"/>
                </a:lnTo>
                <a:lnTo>
                  <a:pt x="1341374" y="1777"/>
                </a:lnTo>
                <a:lnTo>
                  <a:pt x="1245844" y="1777"/>
                </a:lnTo>
                <a:lnTo>
                  <a:pt x="0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671952" y="632536"/>
            <a:ext cx="617283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05" dirty="0">
                <a:solidFill>
                  <a:srgbClr val="0000FF"/>
                </a:solidFill>
                <a:latin typeface="Verdana"/>
                <a:cs typeface="Verdana"/>
              </a:rPr>
              <a:t>TIÊU </a:t>
            </a:r>
            <a:r>
              <a:rPr spc="-180" dirty="0">
                <a:solidFill>
                  <a:srgbClr val="0000FF"/>
                </a:solidFill>
                <a:latin typeface="Verdana"/>
                <a:cs typeface="Verdana"/>
              </a:rPr>
              <a:t>CHÍ </a:t>
            </a:r>
            <a:r>
              <a:rPr spc="-10" dirty="0">
                <a:solidFill>
                  <a:srgbClr val="0000FF"/>
                </a:solidFill>
                <a:latin typeface="Verdana"/>
                <a:cs typeface="Verdana"/>
              </a:rPr>
              <a:t>ĐÁNH </a:t>
            </a:r>
            <a:r>
              <a:rPr spc="-50" dirty="0">
                <a:solidFill>
                  <a:srgbClr val="0000FF"/>
                </a:solidFill>
                <a:latin typeface="Verdana"/>
                <a:cs typeface="Verdana"/>
              </a:rPr>
              <a:t>GIÁ </a:t>
            </a:r>
            <a:r>
              <a:rPr spc="-305" dirty="0">
                <a:solidFill>
                  <a:srgbClr val="0000FF"/>
                </a:solidFill>
                <a:latin typeface="Verdana"/>
                <a:cs typeface="Verdana"/>
              </a:rPr>
              <a:t>BÀI</a:t>
            </a:r>
            <a:r>
              <a:rPr spc="-690" dirty="0">
                <a:solidFill>
                  <a:srgbClr val="0000FF"/>
                </a:solidFill>
                <a:latin typeface="Verdana"/>
                <a:cs typeface="Verdana"/>
              </a:rPr>
              <a:t> </a:t>
            </a:r>
            <a:r>
              <a:rPr spc="-80" dirty="0">
                <a:solidFill>
                  <a:srgbClr val="0000FF"/>
                </a:solidFill>
                <a:latin typeface="Verdana"/>
                <a:cs typeface="Verdana"/>
              </a:rPr>
              <a:t>H</a:t>
            </a:r>
            <a:r>
              <a:rPr spc="-80" dirty="0">
                <a:solidFill>
                  <a:srgbClr val="0000FF"/>
                </a:solidFill>
                <a:latin typeface="Arial"/>
                <a:cs typeface="Arial"/>
              </a:rPr>
              <a:t>Ọ</a:t>
            </a:r>
            <a:r>
              <a:rPr spc="-80" dirty="0">
                <a:solidFill>
                  <a:srgbClr val="0000FF"/>
                </a:solidFill>
                <a:latin typeface="Verdana"/>
                <a:cs typeface="Verdana"/>
              </a:rPr>
              <a:t>C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1577975" y="1371600"/>
          <a:ext cx="9954895" cy="49504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3885"/>
                <a:gridCol w="9351010"/>
              </a:tblGrid>
              <a:tr h="1370330">
                <a:tc rowSpan="4">
                  <a:txBody>
                    <a:bodyPr/>
                    <a:lstStyle/>
                    <a:p>
                      <a:pPr marL="70421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3. Hoạt động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của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học</a:t>
                      </a:r>
                      <a:r>
                        <a:rPr sz="2400" spc="-2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sinh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45085" marB="0" vert="vert27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5560" marR="16510">
                        <a:lnSpc>
                          <a:spcPct val="114999"/>
                        </a:lnSpc>
                        <a:spcBef>
                          <a:spcPts val="1880"/>
                        </a:spcBef>
                      </a:pP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Khả năng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tiếp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nhận và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sẵn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sàng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thực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hiện nhiệm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vụ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học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tập của tất  cả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học sinh </a:t>
                      </a:r>
                      <a:r>
                        <a:rPr sz="24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trong</a:t>
                      </a:r>
                      <a:r>
                        <a:rPr sz="2400" spc="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lớp.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2387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5760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45085" marB="0" vert="vert27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5560" marR="7620">
                        <a:lnSpc>
                          <a:spcPct val="114999"/>
                        </a:lnSpc>
                        <a:spcBef>
                          <a:spcPts val="1045"/>
                        </a:spcBef>
                      </a:pPr>
                      <a:r>
                        <a:rPr sz="2400" spc="-5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Mức </a:t>
                      </a:r>
                      <a:r>
                        <a:rPr sz="2400" spc="-4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độ </a:t>
                      </a:r>
                      <a:r>
                        <a:rPr sz="2400" spc="-6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tích cực, </a:t>
                      </a:r>
                      <a:r>
                        <a:rPr sz="2400" spc="-5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chủ </a:t>
                      </a:r>
                      <a:r>
                        <a:rPr sz="2400" spc="-6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động, </a:t>
                      </a:r>
                      <a:r>
                        <a:rPr sz="2400" spc="-5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sáng tạo, </a:t>
                      </a:r>
                      <a:r>
                        <a:rPr sz="2400" spc="-5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hợp </a:t>
                      </a:r>
                      <a:r>
                        <a:rPr sz="2400" spc="-5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tác </a:t>
                      </a:r>
                      <a:r>
                        <a:rPr sz="2400" spc="-5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của học </a:t>
                      </a:r>
                      <a:r>
                        <a:rPr sz="2400" spc="-6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sinh trong </a:t>
                      </a:r>
                      <a:r>
                        <a:rPr sz="2400" spc="-5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việc  thực </a:t>
                      </a:r>
                      <a:r>
                        <a:rPr sz="2400" spc="-6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hiện </a:t>
                      </a:r>
                      <a:r>
                        <a:rPr sz="2400" spc="-5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các </a:t>
                      </a:r>
                      <a:r>
                        <a:rPr sz="2400" spc="-6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nhiệm </a:t>
                      </a:r>
                      <a:r>
                        <a:rPr sz="2400" spc="-4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vụ </a:t>
                      </a:r>
                      <a:r>
                        <a:rPr sz="2400" spc="-5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học</a:t>
                      </a:r>
                      <a:r>
                        <a:rPr sz="2400" spc="-5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tập.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32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26428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45085" marB="0" vert="vert27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5560" marR="6985">
                        <a:lnSpc>
                          <a:spcPct val="114999"/>
                        </a:lnSpc>
                        <a:spcBef>
                          <a:spcPts val="1465"/>
                        </a:spcBef>
                      </a:pPr>
                      <a:r>
                        <a:rPr sz="2400" spc="-5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Mức</a:t>
                      </a:r>
                      <a:r>
                        <a:rPr sz="2400" spc="-114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3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độ</a:t>
                      </a:r>
                      <a:r>
                        <a:rPr sz="2400" spc="-12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tham</a:t>
                      </a:r>
                      <a:r>
                        <a:rPr sz="2400" spc="-11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gia</a:t>
                      </a:r>
                      <a:r>
                        <a:rPr sz="2400" spc="-12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tích</a:t>
                      </a:r>
                      <a:r>
                        <a:rPr sz="2400" spc="-114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cực</a:t>
                      </a:r>
                      <a:r>
                        <a:rPr sz="2400" spc="-114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của</a:t>
                      </a:r>
                      <a:r>
                        <a:rPr sz="2400" spc="-12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học</a:t>
                      </a:r>
                      <a:r>
                        <a:rPr sz="2400" spc="-10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sinh</a:t>
                      </a:r>
                      <a:r>
                        <a:rPr sz="2400" spc="-12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6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trong</a:t>
                      </a:r>
                      <a:r>
                        <a:rPr sz="2400" spc="-114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6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trình</a:t>
                      </a:r>
                      <a:r>
                        <a:rPr sz="2400" spc="-12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10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bày,</a:t>
                      </a:r>
                      <a:r>
                        <a:rPr sz="2400" spc="-11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trao</a:t>
                      </a:r>
                      <a:r>
                        <a:rPr sz="2400" spc="-12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đổi,</a:t>
                      </a:r>
                      <a:r>
                        <a:rPr sz="2400" spc="-10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thảo</a:t>
                      </a:r>
                      <a:r>
                        <a:rPr sz="2400" spc="-11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luận  </a:t>
                      </a:r>
                      <a:r>
                        <a:rPr sz="2400" spc="-4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về</a:t>
                      </a:r>
                      <a:r>
                        <a:rPr sz="2400" spc="-15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kết</a:t>
                      </a:r>
                      <a:r>
                        <a:rPr sz="2400" spc="-13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quả</a:t>
                      </a:r>
                      <a:r>
                        <a:rPr sz="2400" spc="-13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thực</a:t>
                      </a:r>
                      <a:r>
                        <a:rPr sz="2400" spc="-14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6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hiện</a:t>
                      </a:r>
                      <a:r>
                        <a:rPr sz="2400" spc="-12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6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nhiệm</a:t>
                      </a:r>
                      <a:r>
                        <a:rPr sz="2400" spc="-11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4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vụ</a:t>
                      </a:r>
                      <a:r>
                        <a:rPr sz="2400" spc="-15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học</a:t>
                      </a:r>
                      <a:r>
                        <a:rPr sz="2400" spc="-13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tập.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860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5824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45085" marB="0" vert="vert27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5560" marR="6985">
                        <a:lnSpc>
                          <a:spcPct val="114999"/>
                        </a:lnSpc>
                        <a:spcBef>
                          <a:spcPts val="1050"/>
                        </a:spcBef>
                      </a:pPr>
                      <a:r>
                        <a:rPr sz="2400" spc="-5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Mức </a:t>
                      </a:r>
                      <a:r>
                        <a:rPr sz="2400" spc="-4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độ </a:t>
                      </a:r>
                      <a:r>
                        <a:rPr sz="2400" spc="-5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đúng đắn, </a:t>
                      </a:r>
                      <a:r>
                        <a:rPr sz="2400" spc="-6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chính xác, </a:t>
                      </a:r>
                      <a:r>
                        <a:rPr sz="2400" spc="-5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phù </a:t>
                      </a:r>
                      <a:r>
                        <a:rPr sz="2400" spc="-5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hợp của các kết quả </a:t>
                      </a:r>
                      <a:r>
                        <a:rPr sz="2400" spc="-5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thực hiện nhiệm  </a:t>
                      </a:r>
                      <a:r>
                        <a:rPr sz="2400" spc="-4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vụ </a:t>
                      </a:r>
                      <a:r>
                        <a:rPr sz="2400" spc="-5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học tập của học</a:t>
                      </a:r>
                      <a:r>
                        <a:rPr sz="2400" spc="-49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6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sinh.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333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41320" y="0"/>
            <a:ext cx="9025128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9619" y="970788"/>
            <a:ext cx="1568958" cy="496443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16863" y="1039367"/>
            <a:ext cx="1520189" cy="73380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95172" y="1633727"/>
            <a:ext cx="1165098" cy="73380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93647" y="2228088"/>
            <a:ext cx="1168146" cy="73380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49452" y="2822448"/>
            <a:ext cx="1258061" cy="73380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68680" y="3416808"/>
            <a:ext cx="1419606" cy="73380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55547" y="4011167"/>
            <a:ext cx="1248917" cy="73380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09827" y="4605528"/>
            <a:ext cx="1337310" cy="73380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42772" y="5199888"/>
            <a:ext cx="1375410" cy="73380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010208" y="932871"/>
            <a:ext cx="1016635" cy="478218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ctr">
              <a:lnSpc>
                <a:spcPct val="150000"/>
              </a:lnSpc>
              <a:spcBef>
                <a:spcPts val="105"/>
              </a:spcBef>
            </a:pPr>
            <a:r>
              <a:rPr sz="2600" b="1" dirty="0">
                <a:latin typeface="Tahoma"/>
                <a:cs typeface="Tahoma"/>
              </a:rPr>
              <a:t>ĐÁNH  </a:t>
            </a:r>
            <a:r>
              <a:rPr sz="2600" b="1" spc="-5" dirty="0">
                <a:latin typeface="Tahoma"/>
                <a:cs typeface="Tahoma"/>
              </a:rPr>
              <a:t>GIÁ  </a:t>
            </a:r>
            <a:r>
              <a:rPr sz="2600" b="1" spc="-340" dirty="0">
                <a:latin typeface="Tahoma"/>
                <a:cs typeface="Tahoma"/>
              </a:rPr>
              <a:t>KẾT  </a:t>
            </a:r>
            <a:r>
              <a:rPr sz="2600" b="1" spc="-275" dirty="0">
                <a:latin typeface="Tahoma"/>
                <a:cs typeface="Tahoma"/>
              </a:rPr>
              <a:t>QUẢ  </a:t>
            </a:r>
            <a:r>
              <a:rPr sz="2600" b="1" dirty="0">
                <a:latin typeface="Tahoma"/>
                <a:cs typeface="Tahoma"/>
              </a:rPr>
              <a:t>GIÁO  </a:t>
            </a:r>
            <a:r>
              <a:rPr sz="2600" b="1" spc="-229" dirty="0">
                <a:latin typeface="Tahoma"/>
                <a:cs typeface="Tahoma"/>
              </a:rPr>
              <a:t>DỤC  </a:t>
            </a:r>
            <a:r>
              <a:rPr sz="2600" b="1" spc="-5" dirty="0">
                <a:latin typeface="Tahoma"/>
                <a:cs typeface="Tahoma"/>
              </a:rPr>
              <a:t>MÔN  TOÁN</a:t>
            </a:r>
            <a:endParaRPr sz="2600"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9619" y="970788"/>
            <a:ext cx="1568958" cy="49644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16863" y="1039367"/>
            <a:ext cx="1520189" cy="73380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95172" y="1633727"/>
            <a:ext cx="1165098" cy="73380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93647" y="2228088"/>
            <a:ext cx="1168146" cy="73380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49452" y="2822448"/>
            <a:ext cx="1258061" cy="73380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68680" y="3416808"/>
            <a:ext cx="1419606" cy="73380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55547" y="4011167"/>
            <a:ext cx="1248917" cy="73380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09827" y="4605528"/>
            <a:ext cx="1337310" cy="73380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42772" y="5199888"/>
            <a:ext cx="1375410" cy="73380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010208" y="932871"/>
            <a:ext cx="1016635" cy="478218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ctr">
              <a:lnSpc>
                <a:spcPct val="150000"/>
              </a:lnSpc>
              <a:spcBef>
                <a:spcPts val="105"/>
              </a:spcBef>
            </a:pPr>
            <a:r>
              <a:rPr sz="2600" b="1" dirty="0">
                <a:latin typeface="Tahoma"/>
                <a:cs typeface="Tahoma"/>
              </a:rPr>
              <a:t>ĐÁNH  </a:t>
            </a:r>
            <a:r>
              <a:rPr sz="2600" b="1" spc="-5" dirty="0">
                <a:latin typeface="Tahoma"/>
                <a:cs typeface="Tahoma"/>
              </a:rPr>
              <a:t>GIÁ  </a:t>
            </a:r>
            <a:r>
              <a:rPr sz="2600" b="1" spc="-340" dirty="0">
                <a:latin typeface="Tahoma"/>
                <a:cs typeface="Tahoma"/>
              </a:rPr>
              <a:t>KẾT  </a:t>
            </a:r>
            <a:r>
              <a:rPr sz="2600" b="1" spc="-275" dirty="0">
                <a:latin typeface="Tahoma"/>
                <a:cs typeface="Tahoma"/>
              </a:rPr>
              <a:t>QUẢ  </a:t>
            </a:r>
            <a:r>
              <a:rPr sz="2600" b="1" dirty="0">
                <a:latin typeface="Tahoma"/>
                <a:cs typeface="Tahoma"/>
              </a:rPr>
              <a:t>GIÁO  </a:t>
            </a:r>
            <a:r>
              <a:rPr sz="2600" b="1" spc="-229" dirty="0">
                <a:latin typeface="Tahoma"/>
                <a:cs typeface="Tahoma"/>
              </a:rPr>
              <a:t>DỤC  </a:t>
            </a:r>
            <a:r>
              <a:rPr sz="2600" b="1" spc="-5" dirty="0">
                <a:latin typeface="Tahoma"/>
                <a:cs typeface="Tahoma"/>
              </a:rPr>
              <a:t>MÔN  TOÁN</a:t>
            </a:r>
            <a:endParaRPr sz="2600">
              <a:latin typeface="Tahoma"/>
              <a:cs typeface="Tahoma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551176" y="251459"/>
            <a:ext cx="9438132" cy="635507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02436" y="624840"/>
            <a:ext cx="9953244" cy="60761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36903" y="562355"/>
            <a:ext cx="9182100" cy="58643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14756"/>
            <a:ext cx="1592580" cy="508000"/>
          </a:xfrm>
          <a:custGeom>
            <a:avLst/>
            <a:gdLst/>
            <a:ahLst/>
            <a:cxnLst/>
            <a:rect l="l" t="t" r="r" b="b"/>
            <a:pathLst>
              <a:path w="1592580" h="508000">
                <a:moveTo>
                  <a:pt x="0" y="0"/>
                </a:moveTo>
                <a:lnTo>
                  <a:pt x="0" y="503948"/>
                </a:lnTo>
                <a:lnTo>
                  <a:pt x="1245844" y="507491"/>
                </a:lnTo>
                <a:lnTo>
                  <a:pt x="1346200" y="507491"/>
                </a:lnTo>
                <a:lnTo>
                  <a:pt x="1350899" y="502665"/>
                </a:lnTo>
                <a:lnTo>
                  <a:pt x="1352423" y="501141"/>
                </a:lnTo>
                <a:lnTo>
                  <a:pt x="1354328" y="499617"/>
                </a:lnTo>
                <a:lnTo>
                  <a:pt x="1355852" y="497966"/>
                </a:lnTo>
                <a:lnTo>
                  <a:pt x="1584960" y="268858"/>
                </a:lnTo>
                <a:lnTo>
                  <a:pt x="1590246" y="261714"/>
                </a:lnTo>
                <a:lnTo>
                  <a:pt x="1592008" y="254571"/>
                </a:lnTo>
                <a:lnTo>
                  <a:pt x="1590246" y="247427"/>
                </a:lnTo>
                <a:lnTo>
                  <a:pt x="1584960" y="240283"/>
                </a:lnTo>
                <a:lnTo>
                  <a:pt x="1355852" y="11302"/>
                </a:lnTo>
                <a:lnTo>
                  <a:pt x="1350899" y="11302"/>
                </a:lnTo>
                <a:lnTo>
                  <a:pt x="1350899" y="6476"/>
                </a:lnTo>
                <a:lnTo>
                  <a:pt x="1346200" y="6476"/>
                </a:lnTo>
                <a:lnTo>
                  <a:pt x="1341374" y="1777"/>
                </a:lnTo>
                <a:lnTo>
                  <a:pt x="1245844" y="1777"/>
                </a:lnTo>
                <a:lnTo>
                  <a:pt x="0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685670" y="641680"/>
            <a:ext cx="923036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1. </a:t>
            </a:r>
            <a:r>
              <a:rPr spc="-5" dirty="0"/>
              <a:t>QUAN ĐIỂM XÂY DỰNG </a:t>
            </a:r>
            <a:r>
              <a:rPr dirty="0"/>
              <a:t>CHƯƠNG</a:t>
            </a:r>
            <a:r>
              <a:rPr spc="-265" dirty="0"/>
              <a:t> </a:t>
            </a:r>
            <a:r>
              <a:rPr dirty="0"/>
              <a:t>TRÌNH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19352" y="1960065"/>
            <a:ext cx="10408920" cy="3651885"/>
          </a:xfrm>
          <a:prstGeom prst="rect">
            <a:avLst/>
          </a:prstGeom>
        </p:spPr>
        <p:txBody>
          <a:bodyPr vert="horz" wrap="square" lIns="0" tIns="1974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55"/>
              </a:spcBef>
            </a:pPr>
            <a:r>
              <a:rPr lang="en-US" sz="3200" spc="-80" smtClean="0">
                <a:solidFill>
                  <a:srgbClr val="A42F0F"/>
                </a:solidFill>
                <a:latin typeface="Arial"/>
                <a:cs typeface="Arial"/>
              </a:rPr>
              <a:t>- </a:t>
            </a:r>
            <a:r>
              <a:rPr sz="3200" b="1" spc="-80" smtClean="0">
                <a:solidFill>
                  <a:srgbClr val="001F5F"/>
                </a:solidFill>
                <a:latin typeface="Verdana"/>
                <a:cs typeface="Verdana"/>
              </a:rPr>
              <a:t>B</a:t>
            </a:r>
            <a:r>
              <a:rPr sz="3200" b="1" spc="-80" smtClean="0">
                <a:solidFill>
                  <a:srgbClr val="001F5F"/>
                </a:solidFill>
                <a:latin typeface="Arial"/>
                <a:cs typeface="Arial"/>
              </a:rPr>
              <a:t>ả</a:t>
            </a:r>
            <a:r>
              <a:rPr sz="3200" b="1" spc="-80" smtClean="0">
                <a:solidFill>
                  <a:srgbClr val="001F5F"/>
                </a:solidFill>
                <a:latin typeface="Verdana"/>
                <a:cs typeface="Verdana"/>
              </a:rPr>
              <a:t>o </a:t>
            </a:r>
            <a:r>
              <a:rPr sz="3200" b="1" spc="-235" dirty="0">
                <a:solidFill>
                  <a:srgbClr val="001F5F"/>
                </a:solidFill>
                <a:latin typeface="Verdana"/>
                <a:cs typeface="Verdana"/>
              </a:rPr>
              <a:t>đ</a:t>
            </a:r>
            <a:r>
              <a:rPr sz="3200" b="1" spc="-235" dirty="0">
                <a:solidFill>
                  <a:srgbClr val="001F5F"/>
                </a:solidFill>
                <a:latin typeface="Arial"/>
                <a:cs typeface="Arial"/>
              </a:rPr>
              <a:t>ả</a:t>
            </a:r>
            <a:r>
              <a:rPr sz="3200" b="1" spc="-235" dirty="0">
                <a:solidFill>
                  <a:srgbClr val="001F5F"/>
                </a:solidFill>
                <a:latin typeface="Verdana"/>
                <a:cs typeface="Verdana"/>
              </a:rPr>
              <a:t>m </a:t>
            </a:r>
            <a:r>
              <a:rPr sz="3200" b="1" spc="-385" dirty="0">
                <a:solidFill>
                  <a:srgbClr val="001F5F"/>
                </a:solidFill>
                <a:latin typeface="Verdana"/>
                <a:cs typeface="Verdana"/>
              </a:rPr>
              <a:t>tính tinh </a:t>
            </a:r>
            <a:r>
              <a:rPr sz="3200" b="1" spc="-260" dirty="0">
                <a:solidFill>
                  <a:srgbClr val="001F5F"/>
                </a:solidFill>
                <a:latin typeface="Verdana"/>
                <a:cs typeface="Verdana"/>
              </a:rPr>
              <a:t>gi</a:t>
            </a:r>
            <a:r>
              <a:rPr sz="3200" b="1" spc="-260" dirty="0">
                <a:solidFill>
                  <a:srgbClr val="001F5F"/>
                </a:solidFill>
                <a:latin typeface="Arial"/>
                <a:cs typeface="Arial"/>
              </a:rPr>
              <a:t>ả</a:t>
            </a:r>
            <a:r>
              <a:rPr sz="3200" b="1" spc="-260" dirty="0">
                <a:solidFill>
                  <a:srgbClr val="001F5F"/>
                </a:solidFill>
                <a:latin typeface="Verdana"/>
                <a:cs typeface="Verdana"/>
              </a:rPr>
              <a:t>n, </a:t>
            </a:r>
            <a:r>
              <a:rPr sz="3200" b="1" spc="-375" dirty="0">
                <a:solidFill>
                  <a:srgbClr val="001F5F"/>
                </a:solidFill>
                <a:latin typeface="Verdana"/>
                <a:cs typeface="Verdana"/>
              </a:rPr>
              <a:t>thi</a:t>
            </a:r>
            <a:r>
              <a:rPr sz="3200" b="1" spc="-375" dirty="0">
                <a:solidFill>
                  <a:srgbClr val="001F5F"/>
                </a:solidFill>
                <a:latin typeface="Arial"/>
                <a:cs typeface="Arial"/>
              </a:rPr>
              <a:t>ế</a:t>
            </a:r>
            <a:r>
              <a:rPr sz="3200" b="1" spc="-375" dirty="0">
                <a:solidFill>
                  <a:srgbClr val="001F5F"/>
                </a:solidFill>
                <a:latin typeface="Verdana"/>
                <a:cs typeface="Verdana"/>
              </a:rPr>
              <a:t>t </a:t>
            </a:r>
            <a:r>
              <a:rPr sz="3200" b="1" spc="-240" dirty="0">
                <a:solidFill>
                  <a:srgbClr val="001F5F"/>
                </a:solidFill>
                <a:latin typeface="Verdana"/>
                <a:cs typeface="Verdana"/>
              </a:rPr>
              <a:t>th</a:t>
            </a:r>
            <a:r>
              <a:rPr sz="3200" b="1" spc="-240" dirty="0">
                <a:solidFill>
                  <a:srgbClr val="001F5F"/>
                </a:solidFill>
                <a:latin typeface="Arial"/>
                <a:cs typeface="Arial"/>
              </a:rPr>
              <a:t>ự</a:t>
            </a:r>
            <a:r>
              <a:rPr sz="3200" b="1" spc="-240" dirty="0">
                <a:solidFill>
                  <a:srgbClr val="001F5F"/>
                </a:solidFill>
                <a:latin typeface="Verdana"/>
                <a:cs typeface="Verdana"/>
              </a:rPr>
              <a:t>c, </a:t>
            </a:r>
            <a:r>
              <a:rPr sz="3200" b="1" spc="-310" dirty="0">
                <a:solidFill>
                  <a:srgbClr val="001F5F"/>
                </a:solidFill>
                <a:latin typeface="Verdana"/>
                <a:cs typeface="Verdana"/>
              </a:rPr>
              <a:t>hi</a:t>
            </a:r>
            <a:r>
              <a:rPr sz="3200" b="1" spc="-310" dirty="0">
                <a:solidFill>
                  <a:srgbClr val="001F5F"/>
                </a:solidFill>
                <a:latin typeface="Arial"/>
                <a:cs typeface="Arial"/>
              </a:rPr>
              <a:t>ệ</a:t>
            </a:r>
            <a:r>
              <a:rPr sz="3200" b="1" spc="-310" dirty="0">
                <a:solidFill>
                  <a:srgbClr val="001F5F"/>
                </a:solidFill>
                <a:latin typeface="Verdana"/>
                <a:cs typeface="Verdana"/>
              </a:rPr>
              <a:t>n</a:t>
            </a:r>
            <a:r>
              <a:rPr sz="3200" b="1" spc="39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b="1" spc="-220" dirty="0">
                <a:solidFill>
                  <a:srgbClr val="001F5F"/>
                </a:solidFill>
                <a:latin typeface="Verdana"/>
                <a:cs typeface="Verdana"/>
              </a:rPr>
              <a:t>đ</a:t>
            </a:r>
            <a:r>
              <a:rPr sz="3200" b="1" spc="-220" dirty="0">
                <a:solidFill>
                  <a:srgbClr val="001F5F"/>
                </a:solidFill>
                <a:latin typeface="Arial"/>
                <a:cs typeface="Arial"/>
              </a:rPr>
              <a:t>ạ</a:t>
            </a:r>
            <a:r>
              <a:rPr sz="3200" b="1" spc="-220" dirty="0">
                <a:solidFill>
                  <a:srgbClr val="001F5F"/>
                </a:solidFill>
                <a:latin typeface="Verdana"/>
                <a:cs typeface="Verdana"/>
              </a:rPr>
              <a:t>i</a:t>
            </a:r>
            <a:endParaRPr sz="3200">
              <a:latin typeface="Verdana"/>
              <a:cs typeface="Verdana"/>
            </a:endParaRPr>
          </a:p>
          <a:p>
            <a:pPr marL="12700" marR="5080" algn="just">
              <a:lnSpc>
                <a:spcPct val="100000"/>
              </a:lnSpc>
              <a:spcBef>
                <a:spcPts val="1085"/>
              </a:spcBef>
              <a:buChar char="-"/>
              <a:tabLst>
                <a:tab pos="270510" algn="l"/>
              </a:tabLst>
            </a:pP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Phản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ánh những nội dung cốt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lõi nhất, đáp ứng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nhu cầu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hiểu biết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thế </a:t>
            </a:r>
            <a:r>
              <a:rPr sz="2400" spc="-10" dirty="0">
                <a:solidFill>
                  <a:srgbClr val="001F5F"/>
                </a:solidFill>
                <a:latin typeface="Times New Roman"/>
                <a:cs typeface="Times New Roman"/>
              </a:rPr>
              <a:t>giới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cũng như 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hứng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thú, sở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thích của người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học,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phù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hợp với cách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tiếp cận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của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thế </a:t>
            </a:r>
            <a:r>
              <a:rPr sz="2400" spc="-10" dirty="0">
                <a:solidFill>
                  <a:srgbClr val="001F5F"/>
                </a:solidFill>
                <a:latin typeface="Times New Roman"/>
                <a:cs typeface="Times New Roman"/>
              </a:rPr>
              <a:t>giới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ngày nay . 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Quán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triệt tinh thần “toán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học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cho </a:t>
            </a:r>
            <a:r>
              <a:rPr sz="2400" spc="-10" dirty="0">
                <a:solidFill>
                  <a:srgbClr val="001F5F"/>
                </a:solidFill>
                <a:latin typeface="Times New Roman"/>
                <a:cs typeface="Times New Roman"/>
              </a:rPr>
              <a:t>mọi</a:t>
            </a:r>
            <a:r>
              <a:rPr sz="2400" spc="-10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người”.</a:t>
            </a:r>
            <a:endParaRPr sz="2400">
              <a:latin typeface="Times New Roman"/>
              <a:cs typeface="Times New Roman"/>
            </a:endParaRPr>
          </a:p>
          <a:p>
            <a:pPr marL="12700" marR="6350" algn="just">
              <a:lnSpc>
                <a:spcPct val="100000"/>
              </a:lnSpc>
              <a:spcBef>
                <a:spcPts val="1010"/>
              </a:spcBef>
              <a:buChar char="-"/>
              <a:tabLst>
                <a:tab pos="209550" algn="l"/>
              </a:tabLst>
            </a:pP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Chú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trọng ứng dụng thực tiễn, liên </a:t>
            </a:r>
            <a:r>
              <a:rPr sz="2400" spc="-10" dirty="0">
                <a:solidFill>
                  <a:srgbClr val="001F5F"/>
                </a:solidFill>
                <a:latin typeface="Times New Roman"/>
                <a:cs typeface="Times New Roman"/>
              </a:rPr>
              <a:t>môn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(đặc biệt với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các </a:t>
            </a:r>
            <a:r>
              <a:rPr sz="2400" spc="-10" dirty="0">
                <a:solidFill>
                  <a:srgbClr val="001F5F"/>
                </a:solidFill>
                <a:latin typeface="Times New Roman"/>
                <a:cs typeface="Times New Roman"/>
              </a:rPr>
              <a:t>môn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học thuộc lĩnh vực  giáo dục</a:t>
            </a:r>
            <a:r>
              <a:rPr sz="2400" spc="-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STEM),</a:t>
            </a:r>
            <a:endParaRPr sz="2400">
              <a:latin typeface="Times New Roman"/>
              <a:cs typeface="Times New Roman"/>
            </a:endParaRPr>
          </a:p>
          <a:p>
            <a:pPr marL="192405" indent="-179705" algn="just">
              <a:lnSpc>
                <a:spcPct val="100000"/>
              </a:lnSpc>
              <a:spcBef>
                <a:spcPts val="1000"/>
              </a:spcBef>
              <a:buChar char="-"/>
              <a:tabLst>
                <a:tab pos="193040" algn="l"/>
              </a:tabLst>
            </a:pP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Gắn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với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xu hướng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phát triển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hiện </a:t>
            </a:r>
            <a:r>
              <a:rPr sz="2400" spc="-10" dirty="0">
                <a:solidFill>
                  <a:srgbClr val="001F5F"/>
                </a:solidFill>
                <a:latin typeface="Times New Roman"/>
                <a:cs typeface="Times New Roman"/>
              </a:rPr>
              <a:t>đại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của </a:t>
            </a:r>
            <a:r>
              <a:rPr sz="2400" spc="-70" dirty="0">
                <a:solidFill>
                  <a:srgbClr val="001F5F"/>
                </a:solidFill>
                <a:latin typeface="Times New Roman"/>
                <a:cs typeface="Times New Roman"/>
              </a:rPr>
              <a:t>KT, </a:t>
            </a:r>
            <a:r>
              <a:rPr sz="2400" spc="-10" dirty="0">
                <a:solidFill>
                  <a:srgbClr val="001F5F"/>
                </a:solidFill>
                <a:latin typeface="Times New Roman"/>
                <a:cs typeface="Times New Roman"/>
              </a:rPr>
              <a:t>KH,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đời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sống xã hội và những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vấn</a:t>
            </a:r>
            <a:r>
              <a:rPr sz="2400" spc="27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đề</a:t>
            </a:r>
            <a:endParaRPr sz="2400">
              <a:latin typeface="Times New Roman"/>
              <a:cs typeface="Times New Roman"/>
            </a:endParaRPr>
          </a:p>
          <a:p>
            <a:pPr marL="12700" algn="just">
              <a:lnSpc>
                <a:spcPct val="100000"/>
              </a:lnSpc>
            </a:pP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cấp thiết có tính toàn</a:t>
            </a:r>
            <a:r>
              <a:rPr sz="2400" spc="-8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cầu.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701028" y="1959864"/>
            <a:ext cx="4619244" cy="34564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24483" y="1528572"/>
            <a:ext cx="5876925" cy="4579620"/>
          </a:xfrm>
          <a:custGeom>
            <a:avLst/>
            <a:gdLst/>
            <a:ahLst/>
            <a:cxnLst/>
            <a:rect l="l" t="t" r="r" b="b"/>
            <a:pathLst>
              <a:path w="5876925" h="4579620">
                <a:moveTo>
                  <a:pt x="0" y="4579620"/>
                </a:moveTo>
                <a:lnTo>
                  <a:pt x="5876544" y="4579620"/>
                </a:lnTo>
                <a:lnTo>
                  <a:pt x="5876544" y="0"/>
                </a:lnTo>
                <a:lnTo>
                  <a:pt x="0" y="0"/>
                </a:lnTo>
                <a:lnTo>
                  <a:pt x="0" y="4579620"/>
                </a:lnTo>
                <a:close/>
              </a:path>
            </a:pathLst>
          </a:custGeom>
          <a:solidFill>
            <a:srgbClr val="E4E2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24483" y="1528572"/>
            <a:ext cx="5876925" cy="4579620"/>
          </a:xfrm>
          <a:custGeom>
            <a:avLst/>
            <a:gdLst/>
            <a:ahLst/>
            <a:cxnLst/>
            <a:rect l="l" t="t" r="r" b="b"/>
            <a:pathLst>
              <a:path w="5876925" h="4579620">
                <a:moveTo>
                  <a:pt x="0" y="4579620"/>
                </a:moveTo>
                <a:lnTo>
                  <a:pt x="5876544" y="4579620"/>
                </a:lnTo>
                <a:lnTo>
                  <a:pt x="5876544" y="0"/>
                </a:lnTo>
                <a:lnTo>
                  <a:pt x="0" y="0"/>
                </a:lnTo>
                <a:lnTo>
                  <a:pt x="0" y="4579620"/>
                </a:lnTo>
                <a:close/>
              </a:path>
            </a:pathLst>
          </a:custGeom>
          <a:ln w="9144">
            <a:solidFill>
              <a:srgbClr val="64A3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903833" y="1548841"/>
            <a:ext cx="5720080" cy="28409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2800" spc="-10" dirty="0">
                <a:solidFill>
                  <a:srgbClr val="FF0000"/>
                </a:solidFill>
                <a:latin typeface="Times New Roman"/>
                <a:cs typeface="Times New Roman"/>
              </a:rPr>
              <a:t>Yêu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cầu: </a:t>
            </a:r>
            <a:r>
              <a:rPr sz="2800" spc="-10" dirty="0">
                <a:solidFill>
                  <a:srgbClr val="001F5F"/>
                </a:solidFill>
                <a:latin typeface="Times New Roman"/>
                <a:cs typeface="Times New Roman"/>
              </a:rPr>
              <a:t>Lựa </a:t>
            </a: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chọn nội </a:t>
            </a:r>
            <a:r>
              <a:rPr sz="2800" dirty="0">
                <a:solidFill>
                  <a:srgbClr val="001F5F"/>
                </a:solidFill>
                <a:latin typeface="Times New Roman"/>
                <a:cs typeface="Times New Roman"/>
              </a:rPr>
              <a:t>dung </a:t>
            </a:r>
            <a:r>
              <a:rPr sz="2800" spc="-10" dirty="0">
                <a:solidFill>
                  <a:srgbClr val="001F5F"/>
                </a:solidFill>
                <a:latin typeface="Times New Roman"/>
                <a:cs typeface="Times New Roman"/>
              </a:rPr>
              <a:t>có </a:t>
            </a:r>
            <a:r>
              <a:rPr sz="2800" dirty="0">
                <a:solidFill>
                  <a:srgbClr val="001F5F"/>
                </a:solidFill>
                <a:latin typeface="Times New Roman"/>
                <a:cs typeface="Times New Roman"/>
              </a:rPr>
              <a:t>trong  </a:t>
            </a: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chương trình </a:t>
            </a:r>
            <a:r>
              <a:rPr sz="2800" spc="-10" dirty="0">
                <a:solidFill>
                  <a:srgbClr val="001F5F"/>
                </a:solidFill>
                <a:latin typeface="Times New Roman"/>
                <a:cs typeface="Times New Roman"/>
              </a:rPr>
              <a:t>mới </a:t>
            </a:r>
            <a:r>
              <a:rPr sz="2800" dirty="0">
                <a:solidFill>
                  <a:srgbClr val="001F5F"/>
                </a:solidFill>
                <a:latin typeface="Times New Roman"/>
                <a:cs typeface="Times New Roman"/>
              </a:rPr>
              <a:t>để </a:t>
            </a: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xây dựng </a:t>
            </a:r>
            <a:r>
              <a:rPr sz="2800" dirty="0">
                <a:solidFill>
                  <a:srgbClr val="001F5F"/>
                </a:solidFill>
                <a:latin typeface="Times New Roman"/>
                <a:cs typeface="Times New Roman"/>
              </a:rPr>
              <a:t>kế </a:t>
            </a: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hoạch  bài </a:t>
            </a:r>
            <a:r>
              <a:rPr sz="2800" dirty="0">
                <a:solidFill>
                  <a:srgbClr val="001F5F"/>
                </a:solidFill>
                <a:latin typeface="Times New Roman"/>
                <a:cs typeface="Times New Roman"/>
              </a:rPr>
              <a:t>học </a:t>
            </a:r>
            <a:r>
              <a:rPr sz="2800" spc="-10" dirty="0">
                <a:solidFill>
                  <a:srgbClr val="001F5F"/>
                </a:solidFill>
                <a:latin typeface="Times New Roman"/>
                <a:cs typeface="Times New Roman"/>
              </a:rPr>
              <a:t>(có </a:t>
            </a:r>
            <a:r>
              <a:rPr sz="2800" dirty="0">
                <a:solidFill>
                  <a:srgbClr val="001F5F"/>
                </a:solidFill>
                <a:latin typeface="Times New Roman"/>
                <a:cs typeface="Times New Roman"/>
              </a:rPr>
              <a:t>thể </a:t>
            </a: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sử dung </a:t>
            </a:r>
            <a:r>
              <a:rPr sz="2800" spc="-10" dirty="0">
                <a:solidFill>
                  <a:srgbClr val="001F5F"/>
                </a:solidFill>
                <a:latin typeface="Times New Roman"/>
                <a:cs typeface="Times New Roman"/>
              </a:rPr>
              <a:t>SGK </a:t>
            </a: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hiện hành  </a:t>
            </a:r>
            <a:r>
              <a:rPr sz="2800" dirty="0">
                <a:solidFill>
                  <a:srgbClr val="001F5F"/>
                </a:solidFill>
                <a:latin typeface="Times New Roman"/>
                <a:cs typeface="Times New Roman"/>
              </a:rPr>
              <a:t>như </a:t>
            </a: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tài liệu tham</a:t>
            </a:r>
            <a:r>
              <a:rPr sz="2800" spc="-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1F5F"/>
                </a:solidFill>
                <a:latin typeface="Times New Roman"/>
                <a:cs typeface="Times New Roman"/>
              </a:rPr>
              <a:t>khảo).</a:t>
            </a:r>
            <a:endParaRPr sz="2800">
              <a:latin typeface="Times New Roman"/>
              <a:cs typeface="Times New Roman"/>
            </a:endParaRPr>
          </a:p>
          <a:p>
            <a:pPr marL="12700" marR="3051175">
              <a:lnSpc>
                <a:spcPct val="129600"/>
              </a:lnSpc>
              <a:spcBef>
                <a:spcPts val="20"/>
              </a:spcBef>
            </a:pP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Thời </a:t>
            </a:r>
            <a:r>
              <a:rPr sz="2800" dirty="0">
                <a:solidFill>
                  <a:srgbClr val="FF0000"/>
                </a:solidFill>
                <a:latin typeface="Times New Roman"/>
                <a:cs typeface="Times New Roman"/>
              </a:rPr>
              <a:t>gian</a:t>
            </a:r>
            <a:r>
              <a:rPr sz="2800" dirty="0">
                <a:solidFill>
                  <a:srgbClr val="9337FF"/>
                </a:solidFill>
                <a:latin typeface="Times New Roman"/>
                <a:cs typeface="Times New Roman"/>
              </a:rPr>
              <a:t>: </a:t>
            </a:r>
            <a:r>
              <a:rPr sz="2800" dirty="0">
                <a:solidFill>
                  <a:srgbClr val="001F5F"/>
                </a:solidFill>
                <a:latin typeface="Times New Roman"/>
                <a:cs typeface="Times New Roman"/>
              </a:rPr>
              <a:t>90</a:t>
            </a:r>
            <a:r>
              <a:rPr sz="2800" spc="-9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1F5F"/>
                </a:solidFill>
                <a:latin typeface="Times New Roman"/>
                <a:cs typeface="Times New Roman"/>
              </a:rPr>
              <a:t>phút  </a:t>
            </a:r>
            <a:r>
              <a:rPr sz="2800" spc="-10" dirty="0">
                <a:solidFill>
                  <a:srgbClr val="FF0000"/>
                </a:solidFill>
                <a:latin typeface="Times New Roman"/>
                <a:cs typeface="Times New Roman"/>
              </a:rPr>
              <a:t>Hình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thức:</a:t>
            </a:r>
            <a:r>
              <a:rPr sz="2800" spc="-3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Nhóm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644395" y="0"/>
            <a:ext cx="9977628" cy="11612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034539" y="35051"/>
            <a:ext cx="9284208" cy="12024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688592" y="12191"/>
            <a:ext cx="9893935" cy="1083945"/>
          </a:xfrm>
          <a:prstGeom prst="rect">
            <a:avLst/>
          </a:prstGeom>
          <a:solidFill>
            <a:srgbClr val="073A22"/>
          </a:solidFill>
          <a:ln w="9144">
            <a:solidFill>
              <a:srgbClr val="FFFB00"/>
            </a:solidFill>
          </a:ln>
        </p:spPr>
        <p:txBody>
          <a:bodyPr vert="horz" wrap="square" lIns="0" tIns="127000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00"/>
              </a:spcBef>
            </a:pPr>
            <a:r>
              <a:rPr sz="2400" b="1" spc="-5" dirty="0">
                <a:solidFill>
                  <a:srgbClr val="FFFF00"/>
                </a:solidFill>
                <a:latin typeface="Arial"/>
                <a:cs typeface="Arial"/>
              </a:rPr>
              <a:t>HOẠT ĐỘNG </a:t>
            </a:r>
            <a:r>
              <a:rPr sz="2400" b="1" spc="-10" dirty="0">
                <a:solidFill>
                  <a:srgbClr val="FFFF00"/>
                </a:solidFill>
                <a:latin typeface="Arial"/>
                <a:cs typeface="Arial"/>
              </a:rPr>
              <a:t>4</a:t>
            </a:r>
            <a:r>
              <a:rPr sz="2650" b="1" spc="-10" dirty="0">
                <a:solidFill>
                  <a:srgbClr val="FFFFFF"/>
                </a:solidFill>
                <a:latin typeface="Arial"/>
                <a:cs typeface="Arial"/>
              </a:rPr>
              <a:t>. </a:t>
            </a: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XÂY DỰNG KẾ HOẠCH 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BÀI </a:t>
            </a: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HỌC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MÔN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15" dirty="0">
                <a:solidFill>
                  <a:srgbClr val="FFFFFF"/>
                </a:solidFill>
                <a:latin typeface="Arial"/>
                <a:cs typeface="Arial"/>
              </a:rPr>
              <a:t>TOÁN</a:t>
            </a:r>
            <a:endParaRPr sz="24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615"/>
              </a:spcBef>
            </a:pP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THEO ĐỊNH HƯỚNG PHÁT TRIỂN NĂNG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LỰC </a:t>
            </a: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HỌC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 SINH</a:t>
            </a:r>
            <a:endParaRPr sz="24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582168" y="1357883"/>
            <a:ext cx="1107186" cy="113004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452752" y="6313423"/>
            <a:ext cx="122555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dirty="0">
                <a:solidFill>
                  <a:srgbClr val="888888"/>
                </a:solidFill>
                <a:latin typeface="Verdana"/>
                <a:cs typeface="Verdana"/>
              </a:rPr>
              <a:t>Ha </a:t>
            </a:r>
            <a:r>
              <a:rPr sz="900" spc="70" dirty="0">
                <a:solidFill>
                  <a:srgbClr val="888888"/>
                </a:solidFill>
                <a:latin typeface="Verdana"/>
                <a:cs typeface="Verdana"/>
              </a:rPr>
              <a:t>Cao </a:t>
            </a:r>
            <a:r>
              <a:rPr sz="900" spc="-95" dirty="0">
                <a:solidFill>
                  <a:srgbClr val="888888"/>
                </a:solidFill>
                <a:latin typeface="Verdana"/>
                <a:cs typeface="Verdana"/>
              </a:rPr>
              <a:t>Thi </a:t>
            </a:r>
            <a:r>
              <a:rPr sz="900" spc="-125" dirty="0">
                <a:solidFill>
                  <a:srgbClr val="888888"/>
                </a:solidFill>
                <a:latin typeface="Verdana"/>
                <a:cs typeface="Verdana"/>
              </a:rPr>
              <a:t>– </a:t>
            </a:r>
            <a:r>
              <a:rPr sz="900" spc="-114" dirty="0">
                <a:solidFill>
                  <a:srgbClr val="888888"/>
                </a:solidFill>
                <a:latin typeface="Verdana"/>
                <a:cs typeface="Verdana"/>
              </a:rPr>
              <a:t>TUE</a:t>
            </a:r>
            <a:r>
              <a:rPr sz="900" spc="-220" dirty="0">
                <a:solidFill>
                  <a:srgbClr val="888888"/>
                </a:solidFill>
                <a:latin typeface="Verdana"/>
                <a:cs typeface="Verdana"/>
              </a:rPr>
              <a:t> </a:t>
            </a:r>
            <a:r>
              <a:rPr sz="900" spc="-75" dirty="0">
                <a:solidFill>
                  <a:srgbClr val="888888"/>
                </a:solidFill>
                <a:latin typeface="Verdana"/>
                <a:cs typeface="Verdana"/>
              </a:rPr>
              <a:t>2019</a:t>
            </a:r>
            <a:endParaRPr sz="900">
              <a:latin typeface="Verdana"/>
              <a:cs typeface="Verdan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90372" y="2276855"/>
            <a:ext cx="6097905" cy="2280285"/>
          </a:xfrm>
          <a:prstGeom prst="rect">
            <a:avLst/>
          </a:prstGeom>
          <a:solidFill>
            <a:srgbClr val="E4E2DB"/>
          </a:solidFill>
          <a:ln w="9144">
            <a:solidFill>
              <a:srgbClr val="B1AC92"/>
            </a:solidFill>
          </a:ln>
        </p:spPr>
        <p:txBody>
          <a:bodyPr vert="horz" wrap="square" lIns="0" tIns="187325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1475"/>
              </a:spcBef>
            </a:pPr>
            <a:r>
              <a:rPr sz="3100" spc="85" dirty="0">
                <a:latin typeface="Verdana"/>
                <a:cs typeface="Verdana"/>
              </a:rPr>
              <a:t>Chia </a:t>
            </a:r>
            <a:r>
              <a:rPr sz="3100" spc="-290" dirty="0">
                <a:latin typeface="Verdana"/>
                <a:cs typeface="Verdana"/>
              </a:rPr>
              <a:t>s</a:t>
            </a:r>
            <a:r>
              <a:rPr sz="3100" spc="-290" dirty="0">
                <a:latin typeface="Arial"/>
                <a:cs typeface="Arial"/>
              </a:rPr>
              <a:t>ẻ </a:t>
            </a:r>
            <a:r>
              <a:rPr sz="3100" spc="-204" dirty="0">
                <a:latin typeface="Verdana"/>
                <a:cs typeface="Verdana"/>
              </a:rPr>
              <a:t>k</a:t>
            </a:r>
            <a:r>
              <a:rPr sz="3100" spc="-204" dirty="0">
                <a:latin typeface="Arial"/>
                <a:cs typeface="Arial"/>
              </a:rPr>
              <a:t>ế</a:t>
            </a:r>
            <a:r>
              <a:rPr sz="3100" spc="-204" dirty="0">
                <a:latin typeface="Verdana"/>
                <a:cs typeface="Verdana"/>
              </a:rPr>
              <a:t>t </a:t>
            </a:r>
            <a:r>
              <a:rPr sz="3100" spc="-40" dirty="0">
                <a:latin typeface="Verdana"/>
                <a:cs typeface="Verdana"/>
              </a:rPr>
              <a:t>qu</a:t>
            </a:r>
            <a:r>
              <a:rPr sz="3100" spc="-40" dirty="0">
                <a:latin typeface="Arial"/>
                <a:cs typeface="Arial"/>
              </a:rPr>
              <a:t>ả </a:t>
            </a:r>
            <a:r>
              <a:rPr sz="3100" spc="-75" dirty="0">
                <a:latin typeface="Verdana"/>
                <a:cs typeface="Verdana"/>
              </a:rPr>
              <a:t>th</a:t>
            </a:r>
            <a:r>
              <a:rPr sz="3100" spc="-75" dirty="0">
                <a:latin typeface="Arial"/>
                <a:cs typeface="Arial"/>
              </a:rPr>
              <a:t>ả</a:t>
            </a:r>
            <a:r>
              <a:rPr sz="3100" spc="-75" dirty="0">
                <a:latin typeface="Verdana"/>
                <a:cs typeface="Verdana"/>
              </a:rPr>
              <a:t>o </a:t>
            </a:r>
            <a:r>
              <a:rPr sz="3100" spc="-150" dirty="0">
                <a:latin typeface="Verdana"/>
                <a:cs typeface="Verdana"/>
              </a:rPr>
              <a:t>lu</a:t>
            </a:r>
            <a:r>
              <a:rPr sz="3100" spc="-150" dirty="0">
                <a:latin typeface="Arial"/>
                <a:cs typeface="Arial"/>
              </a:rPr>
              <a:t>ậ</a:t>
            </a:r>
            <a:r>
              <a:rPr sz="3100" spc="-150" dirty="0">
                <a:latin typeface="Verdana"/>
                <a:cs typeface="Verdana"/>
              </a:rPr>
              <a:t>n</a:t>
            </a:r>
            <a:r>
              <a:rPr sz="3100" spc="-420" dirty="0">
                <a:latin typeface="Verdana"/>
                <a:cs typeface="Verdana"/>
              </a:rPr>
              <a:t> </a:t>
            </a:r>
            <a:r>
              <a:rPr sz="3100" spc="-10" dirty="0">
                <a:latin typeface="Verdana"/>
                <a:cs typeface="Verdana"/>
              </a:rPr>
              <a:t>nhóm</a:t>
            </a:r>
            <a:endParaRPr sz="3100">
              <a:latin typeface="Verdana"/>
              <a:cs typeface="Verdana"/>
            </a:endParaRPr>
          </a:p>
          <a:p>
            <a:pPr marL="91440">
              <a:lnSpc>
                <a:spcPct val="100000"/>
              </a:lnSpc>
              <a:spcBef>
                <a:spcPts val="1970"/>
              </a:spcBef>
            </a:pPr>
            <a:r>
              <a:rPr sz="3350" spc="-305" dirty="0">
                <a:solidFill>
                  <a:srgbClr val="FF0000"/>
                </a:solidFill>
                <a:latin typeface="Verdana"/>
                <a:cs typeface="Verdana"/>
              </a:rPr>
              <a:t>Th</a:t>
            </a:r>
            <a:r>
              <a:rPr sz="3350" spc="-305" dirty="0">
                <a:solidFill>
                  <a:srgbClr val="FF0000"/>
                </a:solidFill>
                <a:latin typeface="Arial"/>
                <a:cs typeface="Arial"/>
              </a:rPr>
              <a:t>ờ</a:t>
            </a:r>
            <a:r>
              <a:rPr sz="3350" spc="-305" dirty="0">
                <a:solidFill>
                  <a:srgbClr val="FF0000"/>
                </a:solidFill>
                <a:latin typeface="Verdana"/>
                <a:cs typeface="Verdana"/>
              </a:rPr>
              <a:t>i </a:t>
            </a:r>
            <a:r>
              <a:rPr sz="3350" spc="-95" dirty="0">
                <a:solidFill>
                  <a:srgbClr val="FF0000"/>
                </a:solidFill>
                <a:latin typeface="Verdana"/>
                <a:cs typeface="Verdana"/>
              </a:rPr>
              <a:t>gian</a:t>
            </a:r>
            <a:r>
              <a:rPr sz="3350" spc="-95" dirty="0">
                <a:latin typeface="Verdana"/>
                <a:cs typeface="Verdana"/>
              </a:rPr>
              <a:t>: </a:t>
            </a:r>
            <a:r>
              <a:rPr sz="3100" spc="-245" dirty="0">
                <a:latin typeface="Verdana"/>
                <a:cs typeface="Verdana"/>
              </a:rPr>
              <a:t>60</a:t>
            </a:r>
            <a:r>
              <a:rPr sz="3100" spc="-360" dirty="0">
                <a:latin typeface="Verdana"/>
                <a:cs typeface="Verdana"/>
              </a:rPr>
              <a:t> </a:t>
            </a:r>
            <a:r>
              <a:rPr sz="3100" spc="-30" dirty="0">
                <a:latin typeface="Verdana"/>
                <a:cs typeface="Verdana"/>
              </a:rPr>
              <a:t>phút</a:t>
            </a:r>
            <a:endParaRPr sz="3100">
              <a:latin typeface="Verdana"/>
              <a:cs typeface="Verdana"/>
            </a:endParaRPr>
          </a:p>
          <a:p>
            <a:pPr marL="91440">
              <a:lnSpc>
                <a:spcPct val="100000"/>
              </a:lnSpc>
              <a:spcBef>
                <a:spcPts val="2030"/>
              </a:spcBef>
            </a:pPr>
            <a:r>
              <a:rPr sz="3350" spc="-160" dirty="0">
                <a:solidFill>
                  <a:srgbClr val="FF0000"/>
                </a:solidFill>
                <a:latin typeface="Verdana"/>
                <a:cs typeface="Verdana"/>
              </a:rPr>
              <a:t>Hình </a:t>
            </a:r>
            <a:r>
              <a:rPr sz="3350" spc="-130" dirty="0">
                <a:solidFill>
                  <a:srgbClr val="FF0000"/>
                </a:solidFill>
                <a:latin typeface="Verdana"/>
                <a:cs typeface="Verdana"/>
              </a:rPr>
              <a:t>th</a:t>
            </a:r>
            <a:r>
              <a:rPr sz="3350" spc="-130" dirty="0">
                <a:solidFill>
                  <a:srgbClr val="FF0000"/>
                </a:solidFill>
                <a:latin typeface="Arial"/>
                <a:cs typeface="Arial"/>
              </a:rPr>
              <a:t>ứ</a:t>
            </a:r>
            <a:r>
              <a:rPr sz="3350" spc="-130" dirty="0">
                <a:solidFill>
                  <a:srgbClr val="FF0000"/>
                </a:solidFill>
                <a:latin typeface="Verdana"/>
                <a:cs typeface="Verdana"/>
              </a:rPr>
              <a:t>c</a:t>
            </a:r>
            <a:r>
              <a:rPr sz="3350" spc="-130" dirty="0">
                <a:latin typeface="Verdana"/>
                <a:cs typeface="Verdana"/>
              </a:rPr>
              <a:t>: </a:t>
            </a:r>
            <a:r>
              <a:rPr sz="3100" spc="-135" dirty="0">
                <a:latin typeface="Verdana"/>
                <a:cs typeface="Verdana"/>
              </a:rPr>
              <a:t>Đ</a:t>
            </a:r>
            <a:r>
              <a:rPr sz="3100" spc="-135" dirty="0">
                <a:latin typeface="Arial"/>
                <a:cs typeface="Arial"/>
              </a:rPr>
              <a:t>ạ</a:t>
            </a:r>
            <a:r>
              <a:rPr sz="3100" spc="-135" dirty="0">
                <a:latin typeface="Verdana"/>
                <a:cs typeface="Verdana"/>
              </a:rPr>
              <a:t>i </a:t>
            </a:r>
            <a:r>
              <a:rPr sz="3100" spc="-70" dirty="0">
                <a:latin typeface="Verdana"/>
                <a:cs typeface="Verdana"/>
              </a:rPr>
              <a:t>di</a:t>
            </a:r>
            <a:r>
              <a:rPr sz="3100" spc="-70" dirty="0">
                <a:latin typeface="Arial"/>
                <a:cs typeface="Arial"/>
              </a:rPr>
              <a:t>ệ</a:t>
            </a:r>
            <a:r>
              <a:rPr sz="3100" spc="-70" dirty="0">
                <a:latin typeface="Verdana"/>
                <a:cs typeface="Verdana"/>
              </a:rPr>
              <a:t>n</a:t>
            </a:r>
            <a:r>
              <a:rPr sz="3100" spc="-550" dirty="0">
                <a:latin typeface="Verdana"/>
                <a:cs typeface="Verdana"/>
              </a:rPr>
              <a:t> </a:t>
            </a:r>
            <a:r>
              <a:rPr sz="3100" spc="-10" dirty="0">
                <a:latin typeface="Verdana"/>
                <a:cs typeface="Verdana"/>
              </a:rPr>
              <a:t>nhóm</a:t>
            </a:r>
            <a:endParaRPr sz="31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629155" y="0"/>
            <a:ext cx="9977628" cy="11490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023872" y="0"/>
            <a:ext cx="9186672" cy="13258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673351" y="0"/>
            <a:ext cx="9893935" cy="1083945"/>
          </a:xfrm>
          <a:custGeom>
            <a:avLst/>
            <a:gdLst/>
            <a:ahLst/>
            <a:cxnLst/>
            <a:rect l="l" t="t" r="r" b="b"/>
            <a:pathLst>
              <a:path w="9893935" h="1083945">
                <a:moveTo>
                  <a:pt x="0" y="1083564"/>
                </a:moveTo>
                <a:lnTo>
                  <a:pt x="9893808" y="1083564"/>
                </a:lnTo>
                <a:lnTo>
                  <a:pt x="9893808" y="0"/>
                </a:lnTo>
                <a:lnTo>
                  <a:pt x="0" y="0"/>
                </a:lnTo>
                <a:lnTo>
                  <a:pt x="0" y="1083564"/>
                </a:lnTo>
                <a:close/>
              </a:path>
            </a:pathLst>
          </a:custGeom>
          <a:ln w="9144">
            <a:solidFill>
              <a:srgbClr val="FFFB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673351" y="4572"/>
            <a:ext cx="9889490" cy="1074420"/>
          </a:xfrm>
          <a:prstGeom prst="rect">
            <a:avLst/>
          </a:prstGeom>
          <a:solidFill>
            <a:srgbClr val="00006E"/>
          </a:solidFill>
        </p:spPr>
        <p:txBody>
          <a:bodyPr vert="horz" wrap="square" lIns="0" tIns="8255" rIns="0" bIns="0" rtlCol="0">
            <a:spAutoFit/>
          </a:bodyPr>
          <a:lstStyle/>
          <a:p>
            <a:pPr marL="610235" marR="596900" indent="939800">
              <a:lnSpc>
                <a:spcPts val="4150"/>
              </a:lnSpc>
              <a:spcBef>
                <a:spcPts val="65"/>
              </a:spcBef>
            </a:pPr>
            <a:r>
              <a:rPr sz="2850" b="1" spc="15" dirty="0">
                <a:solidFill>
                  <a:srgbClr val="FFFFFF"/>
                </a:solidFill>
                <a:latin typeface="Arial"/>
                <a:cs typeface="Arial"/>
              </a:rPr>
              <a:t>KẾ HOẠCH </a:t>
            </a:r>
            <a:r>
              <a:rPr sz="2850" b="1" spc="10" dirty="0">
                <a:solidFill>
                  <a:srgbClr val="FFFFFF"/>
                </a:solidFill>
                <a:latin typeface="Arial"/>
                <a:cs typeface="Arial"/>
              </a:rPr>
              <a:t>BÀI </a:t>
            </a:r>
            <a:r>
              <a:rPr sz="2850" b="1" spc="15" dirty="0">
                <a:solidFill>
                  <a:srgbClr val="FFFFFF"/>
                </a:solidFill>
                <a:latin typeface="Arial"/>
                <a:cs typeface="Arial"/>
              </a:rPr>
              <a:t>HỌC </a:t>
            </a:r>
            <a:r>
              <a:rPr sz="2850" b="1" spc="20" dirty="0">
                <a:solidFill>
                  <a:srgbClr val="FFFFFF"/>
                </a:solidFill>
                <a:latin typeface="Arial"/>
                <a:cs typeface="Arial"/>
              </a:rPr>
              <a:t>MÔN </a:t>
            </a:r>
            <a:r>
              <a:rPr sz="2850" b="1" spc="5" dirty="0">
                <a:solidFill>
                  <a:srgbClr val="FFFFFF"/>
                </a:solidFill>
                <a:latin typeface="Arial"/>
                <a:cs typeface="Arial"/>
              </a:rPr>
              <a:t>TOÁN </a:t>
            </a:r>
            <a:r>
              <a:rPr sz="2850" b="1" spc="20" dirty="0">
                <a:solidFill>
                  <a:srgbClr val="FFFFFF"/>
                </a:solidFill>
                <a:latin typeface="Arial"/>
                <a:cs typeface="Arial"/>
              </a:rPr>
              <a:t>THEO  </a:t>
            </a:r>
            <a:r>
              <a:rPr sz="2850" b="1" spc="10" dirty="0">
                <a:solidFill>
                  <a:srgbClr val="FFFFFF"/>
                </a:solidFill>
                <a:latin typeface="Arial"/>
                <a:cs typeface="Arial"/>
              </a:rPr>
              <a:t>ĐỊNH </a:t>
            </a:r>
            <a:r>
              <a:rPr sz="2850" b="1" spc="15" dirty="0">
                <a:solidFill>
                  <a:srgbClr val="FFFFFF"/>
                </a:solidFill>
                <a:latin typeface="Arial"/>
                <a:cs typeface="Arial"/>
              </a:rPr>
              <a:t>HƯỚNG </a:t>
            </a:r>
            <a:r>
              <a:rPr sz="2850" b="1" spc="20" dirty="0">
                <a:solidFill>
                  <a:srgbClr val="FFFFFF"/>
                </a:solidFill>
                <a:latin typeface="Arial"/>
                <a:cs typeface="Arial"/>
              </a:rPr>
              <a:t>PHÁT </a:t>
            </a:r>
            <a:r>
              <a:rPr sz="2850" b="1" spc="15" dirty="0">
                <a:solidFill>
                  <a:srgbClr val="FFFFFF"/>
                </a:solidFill>
                <a:latin typeface="Arial"/>
                <a:cs typeface="Arial"/>
              </a:rPr>
              <a:t>TRIỂN NĂNG </a:t>
            </a:r>
            <a:r>
              <a:rPr sz="2850" b="1" spc="20" dirty="0">
                <a:solidFill>
                  <a:srgbClr val="FFFFFF"/>
                </a:solidFill>
                <a:latin typeface="Arial"/>
                <a:cs typeface="Arial"/>
              </a:rPr>
              <a:t>LỰC </a:t>
            </a:r>
            <a:r>
              <a:rPr sz="2850" b="1" spc="15" dirty="0">
                <a:solidFill>
                  <a:srgbClr val="FFFFFF"/>
                </a:solidFill>
                <a:latin typeface="Arial"/>
                <a:cs typeface="Arial"/>
              </a:rPr>
              <a:t>HỌC</a:t>
            </a:r>
            <a:r>
              <a:rPr sz="2850" b="1" spc="-11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50" b="1" spc="15" dirty="0">
                <a:solidFill>
                  <a:srgbClr val="FFFFFF"/>
                </a:solidFill>
                <a:latin typeface="Arial"/>
                <a:cs typeface="Arial"/>
              </a:rPr>
              <a:t>SINH</a:t>
            </a:r>
            <a:endParaRPr sz="285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94359" y="1092708"/>
            <a:ext cx="1107186" cy="113004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873240" y="2218944"/>
            <a:ext cx="4572000" cy="310896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990396" y="5184724"/>
            <a:ext cx="5167630" cy="68453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150" spc="-35" dirty="0">
                <a:latin typeface="Verdana"/>
                <a:cs typeface="Verdana"/>
              </a:rPr>
              <a:t>https://</a:t>
            </a:r>
            <a:r>
              <a:rPr sz="2150" spc="-35" dirty="0">
                <a:latin typeface="Verdana"/>
                <a:cs typeface="Verdana"/>
                <a:hlinkClick r:id="rId6"/>
              </a:rPr>
              <a:t>www.youtube.com/watch?v=2</a:t>
            </a:r>
            <a:endParaRPr sz="215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2150" spc="-110" dirty="0">
                <a:latin typeface="Verdana"/>
                <a:cs typeface="Verdana"/>
              </a:rPr>
              <a:t>WHJio4TRNY</a:t>
            </a:r>
            <a:endParaRPr sz="2150">
              <a:latin typeface="Verdana"/>
              <a:cs typeface="Verdan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608836" y="6268313"/>
            <a:ext cx="1226820" cy="163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5" dirty="0">
                <a:solidFill>
                  <a:srgbClr val="888888"/>
                </a:solidFill>
                <a:latin typeface="Verdana"/>
                <a:cs typeface="Verdana"/>
              </a:rPr>
              <a:t>Ha </a:t>
            </a:r>
            <a:r>
              <a:rPr sz="900" spc="70" dirty="0">
                <a:solidFill>
                  <a:srgbClr val="888888"/>
                </a:solidFill>
                <a:latin typeface="Verdana"/>
                <a:cs typeface="Verdana"/>
              </a:rPr>
              <a:t>Cao </a:t>
            </a:r>
            <a:r>
              <a:rPr sz="900" spc="-95" dirty="0">
                <a:solidFill>
                  <a:srgbClr val="888888"/>
                </a:solidFill>
                <a:latin typeface="Verdana"/>
                <a:cs typeface="Verdana"/>
              </a:rPr>
              <a:t>Thi </a:t>
            </a:r>
            <a:r>
              <a:rPr sz="900" spc="-125" dirty="0">
                <a:solidFill>
                  <a:srgbClr val="888888"/>
                </a:solidFill>
                <a:latin typeface="Verdana"/>
                <a:cs typeface="Verdana"/>
              </a:rPr>
              <a:t>– </a:t>
            </a:r>
            <a:r>
              <a:rPr sz="900" spc="-114" dirty="0">
                <a:solidFill>
                  <a:srgbClr val="888888"/>
                </a:solidFill>
                <a:latin typeface="Verdana"/>
                <a:cs typeface="Verdana"/>
              </a:rPr>
              <a:t>TUE</a:t>
            </a:r>
            <a:r>
              <a:rPr sz="900" spc="-229" dirty="0">
                <a:solidFill>
                  <a:srgbClr val="888888"/>
                </a:solidFill>
                <a:latin typeface="Verdana"/>
                <a:cs typeface="Verdana"/>
              </a:rPr>
              <a:t> </a:t>
            </a:r>
            <a:r>
              <a:rPr sz="900" spc="-75" dirty="0">
                <a:solidFill>
                  <a:srgbClr val="888888"/>
                </a:solidFill>
                <a:latin typeface="Verdana"/>
                <a:cs typeface="Verdana"/>
              </a:rPr>
              <a:t>2019</a:t>
            </a:r>
            <a:endParaRPr sz="900">
              <a:latin typeface="Verdana"/>
              <a:cs typeface="Verdan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701028" y="1959864"/>
            <a:ext cx="4619244" cy="34564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1528572"/>
            <a:ext cx="5984875" cy="4579620"/>
          </a:xfrm>
          <a:custGeom>
            <a:avLst/>
            <a:gdLst/>
            <a:ahLst/>
            <a:cxnLst/>
            <a:rect l="l" t="t" r="r" b="b"/>
            <a:pathLst>
              <a:path w="5984875" h="4579620">
                <a:moveTo>
                  <a:pt x="0" y="4579620"/>
                </a:moveTo>
                <a:lnTo>
                  <a:pt x="5984748" y="4579620"/>
                </a:lnTo>
                <a:lnTo>
                  <a:pt x="5984748" y="0"/>
                </a:lnTo>
                <a:lnTo>
                  <a:pt x="0" y="0"/>
                </a:lnTo>
                <a:lnTo>
                  <a:pt x="0" y="4579620"/>
                </a:lnTo>
                <a:close/>
              </a:path>
            </a:pathLst>
          </a:custGeom>
          <a:solidFill>
            <a:srgbClr val="E4E2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1528572"/>
            <a:ext cx="5984875" cy="4579620"/>
          </a:xfrm>
          <a:custGeom>
            <a:avLst/>
            <a:gdLst/>
            <a:ahLst/>
            <a:cxnLst/>
            <a:rect l="l" t="t" r="r" b="b"/>
            <a:pathLst>
              <a:path w="5984875" h="4579620">
                <a:moveTo>
                  <a:pt x="0" y="4579620"/>
                </a:moveTo>
                <a:lnTo>
                  <a:pt x="5984748" y="4579620"/>
                </a:lnTo>
                <a:lnTo>
                  <a:pt x="5984748" y="0"/>
                </a:lnTo>
                <a:lnTo>
                  <a:pt x="0" y="0"/>
                </a:lnTo>
                <a:lnTo>
                  <a:pt x="0" y="4579620"/>
                </a:lnTo>
                <a:close/>
              </a:path>
            </a:pathLst>
          </a:custGeom>
          <a:ln w="9144">
            <a:solidFill>
              <a:srgbClr val="64A3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35940" y="1545793"/>
            <a:ext cx="5826125" cy="302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FF0000"/>
                </a:solidFill>
              </a:rPr>
              <a:t>Yêu </a:t>
            </a:r>
            <a:r>
              <a:rPr spc="-5" dirty="0">
                <a:solidFill>
                  <a:srgbClr val="FF0000"/>
                </a:solidFill>
              </a:rPr>
              <a:t>cầu: </a:t>
            </a:r>
            <a:r>
              <a:rPr dirty="0">
                <a:solidFill>
                  <a:srgbClr val="001F5F"/>
                </a:solidFill>
              </a:rPr>
              <a:t>Xây dựng </a:t>
            </a:r>
            <a:r>
              <a:rPr spc="-10" dirty="0">
                <a:solidFill>
                  <a:srgbClr val="001F5F"/>
                </a:solidFill>
              </a:rPr>
              <a:t>kế </a:t>
            </a:r>
            <a:r>
              <a:rPr dirty="0">
                <a:solidFill>
                  <a:srgbClr val="001F5F"/>
                </a:solidFill>
              </a:rPr>
              <a:t>hoạch  tập huấn đồng nghiệp của Thầy  </a:t>
            </a:r>
            <a:r>
              <a:rPr spc="-5" dirty="0">
                <a:solidFill>
                  <a:srgbClr val="001F5F"/>
                </a:solidFill>
              </a:rPr>
              <a:t>(Cô)</a:t>
            </a:r>
          </a:p>
          <a:p>
            <a:pPr marL="12700" marR="2401570">
              <a:lnSpc>
                <a:spcPct val="123100"/>
              </a:lnSpc>
              <a:spcBef>
                <a:spcPts val="5"/>
              </a:spcBef>
            </a:pPr>
            <a:r>
              <a:rPr dirty="0">
                <a:solidFill>
                  <a:srgbClr val="FF0000"/>
                </a:solidFill>
              </a:rPr>
              <a:t>Thời </a:t>
            </a:r>
            <a:r>
              <a:rPr spc="-5" dirty="0">
                <a:solidFill>
                  <a:srgbClr val="FF0000"/>
                </a:solidFill>
              </a:rPr>
              <a:t>gian</a:t>
            </a:r>
            <a:r>
              <a:rPr spc="-5" dirty="0">
                <a:solidFill>
                  <a:srgbClr val="9337FF"/>
                </a:solidFill>
              </a:rPr>
              <a:t>: </a:t>
            </a:r>
            <a:r>
              <a:rPr dirty="0">
                <a:solidFill>
                  <a:srgbClr val="001F5F"/>
                </a:solidFill>
              </a:rPr>
              <a:t>30</a:t>
            </a:r>
            <a:r>
              <a:rPr spc="-80" dirty="0">
                <a:solidFill>
                  <a:srgbClr val="001F5F"/>
                </a:solidFill>
              </a:rPr>
              <a:t> </a:t>
            </a:r>
            <a:r>
              <a:rPr dirty="0">
                <a:solidFill>
                  <a:srgbClr val="001F5F"/>
                </a:solidFill>
              </a:rPr>
              <a:t>phút  </a:t>
            </a:r>
            <a:r>
              <a:rPr dirty="0">
                <a:solidFill>
                  <a:srgbClr val="FF0000"/>
                </a:solidFill>
              </a:rPr>
              <a:t>Hình </a:t>
            </a:r>
            <a:r>
              <a:rPr spc="-5" dirty="0">
                <a:solidFill>
                  <a:srgbClr val="FF0000"/>
                </a:solidFill>
              </a:rPr>
              <a:t>thức:</a:t>
            </a:r>
            <a:r>
              <a:rPr spc="-40" dirty="0">
                <a:solidFill>
                  <a:srgbClr val="FF0000"/>
                </a:solidFill>
              </a:rPr>
              <a:t> </a:t>
            </a:r>
            <a:r>
              <a:rPr dirty="0">
                <a:solidFill>
                  <a:srgbClr val="001F5F"/>
                </a:solidFill>
              </a:rPr>
              <a:t>Nhóm</a:t>
            </a:r>
          </a:p>
        </p:txBody>
      </p:sp>
      <p:sp>
        <p:nvSpPr>
          <p:cNvPr id="6" name="object 6"/>
          <p:cNvSpPr/>
          <p:nvPr/>
        </p:nvSpPr>
        <p:spPr>
          <a:xfrm>
            <a:off x="1644395" y="0"/>
            <a:ext cx="9977628" cy="11612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635251" y="256019"/>
            <a:ext cx="9997440" cy="7787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688592" y="12191"/>
            <a:ext cx="9893935" cy="1083945"/>
          </a:xfrm>
          <a:prstGeom prst="rect">
            <a:avLst/>
          </a:prstGeom>
          <a:solidFill>
            <a:srgbClr val="073A22"/>
          </a:solidFill>
          <a:ln w="9144">
            <a:solidFill>
              <a:srgbClr val="FFFB00"/>
            </a:solidFill>
          </a:ln>
        </p:spPr>
        <p:txBody>
          <a:bodyPr vert="horz" wrap="square" lIns="0" tIns="571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5"/>
              </a:spcBef>
            </a:pPr>
            <a:endParaRPr sz="2350">
              <a:latin typeface="Times New Roman"/>
              <a:cs typeface="Times New Roman"/>
            </a:endParaRPr>
          </a:p>
          <a:p>
            <a:pPr marL="168275">
              <a:lnSpc>
                <a:spcPct val="100000"/>
              </a:lnSpc>
            </a:pPr>
            <a:r>
              <a:rPr sz="2400" b="1" spc="-5" dirty="0">
                <a:solidFill>
                  <a:srgbClr val="FFFF00"/>
                </a:solidFill>
                <a:latin typeface="Arial"/>
                <a:cs typeface="Arial"/>
              </a:rPr>
              <a:t>HOẠT ĐỘNG 5</a:t>
            </a:r>
            <a:r>
              <a:rPr sz="2650" b="1" spc="-5" dirty="0">
                <a:solidFill>
                  <a:srgbClr val="FFFFFF"/>
                </a:solidFill>
                <a:latin typeface="Arial"/>
                <a:cs typeface="Arial"/>
              </a:rPr>
              <a:t>.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XÂY </a:t>
            </a: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DỰNG KẾ HOẠCH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TẬP </a:t>
            </a: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HUẤN ĐỒNG</a:t>
            </a:r>
            <a:r>
              <a:rPr sz="2400" b="1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NGHIỆP</a:t>
            </a:r>
            <a:endParaRPr sz="24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594359" y="1092708"/>
            <a:ext cx="1107186" cy="113004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675638" y="6335674"/>
            <a:ext cx="122555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dirty="0">
                <a:solidFill>
                  <a:srgbClr val="888888"/>
                </a:solidFill>
                <a:latin typeface="Verdana"/>
                <a:cs typeface="Verdana"/>
              </a:rPr>
              <a:t>Ha </a:t>
            </a:r>
            <a:r>
              <a:rPr sz="900" spc="70" dirty="0">
                <a:solidFill>
                  <a:srgbClr val="888888"/>
                </a:solidFill>
                <a:latin typeface="Verdana"/>
                <a:cs typeface="Verdana"/>
              </a:rPr>
              <a:t>Cao </a:t>
            </a:r>
            <a:r>
              <a:rPr sz="900" spc="-95" dirty="0">
                <a:solidFill>
                  <a:srgbClr val="888888"/>
                </a:solidFill>
                <a:latin typeface="Verdana"/>
                <a:cs typeface="Verdana"/>
              </a:rPr>
              <a:t>Thi </a:t>
            </a:r>
            <a:r>
              <a:rPr sz="900" spc="-125" dirty="0">
                <a:solidFill>
                  <a:srgbClr val="888888"/>
                </a:solidFill>
                <a:latin typeface="Verdana"/>
                <a:cs typeface="Verdana"/>
              </a:rPr>
              <a:t>– </a:t>
            </a:r>
            <a:r>
              <a:rPr sz="900" spc="-114" dirty="0">
                <a:solidFill>
                  <a:srgbClr val="888888"/>
                </a:solidFill>
                <a:latin typeface="Verdana"/>
                <a:cs typeface="Verdana"/>
              </a:rPr>
              <a:t>TUE</a:t>
            </a:r>
            <a:r>
              <a:rPr sz="900" spc="-229" dirty="0">
                <a:solidFill>
                  <a:srgbClr val="888888"/>
                </a:solidFill>
                <a:latin typeface="Verdana"/>
                <a:cs typeface="Verdana"/>
              </a:rPr>
              <a:t> </a:t>
            </a:r>
            <a:r>
              <a:rPr sz="900" spc="-75" dirty="0">
                <a:solidFill>
                  <a:srgbClr val="888888"/>
                </a:solidFill>
                <a:latin typeface="Verdana"/>
                <a:cs typeface="Verdana"/>
              </a:rPr>
              <a:t>2019</a:t>
            </a:r>
            <a:endParaRPr sz="900">
              <a:latin typeface="Verdana"/>
              <a:cs typeface="Verdan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90372" y="2276855"/>
            <a:ext cx="6097905" cy="2280285"/>
          </a:xfrm>
          <a:prstGeom prst="rect">
            <a:avLst/>
          </a:prstGeom>
          <a:solidFill>
            <a:srgbClr val="E4E2DB"/>
          </a:solidFill>
          <a:ln w="9144">
            <a:solidFill>
              <a:srgbClr val="B1AC92"/>
            </a:solidFill>
          </a:ln>
        </p:spPr>
        <p:txBody>
          <a:bodyPr vert="horz" wrap="square" lIns="0" tIns="187325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1475"/>
              </a:spcBef>
            </a:pPr>
            <a:r>
              <a:rPr sz="3100" spc="85" dirty="0">
                <a:latin typeface="Verdana"/>
                <a:cs typeface="Verdana"/>
              </a:rPr>
              <a:t>Chia </a:t>
            </a:r>
            <a:r>
              <a:rPr sz="3100" spc="-290" dirty="0">
                <a:latin typeface="Verdana"/>
                <a:cs typeface="Verdana"/>
              </a:rPr>
              <a:t>s</a:t>
            </a:r>
            <a:r>
              <a:rPr sz="3100" spc="-290" dirty="0">
                <a:latin typeface="Arial"/>
                <a:cs typeface="Arial"/>
              </a:rPr>
              <a:t>ẻ </a:t>
            </a:r>
            <a:r>
              <a:rPr sz="3100" spc="-204" dirty="0">
                <a:latin typeface="Verdana"/>
                <a:cs typeface="Verdana"/>
              </a:rPr>
              <a:t>k</a:t>
            </a:r>
            <a:r>
              <a:rPr sz="3100" spc="-204" dirty="0">
                <a:latin typeface="Arial"/>
                <a:cs typeface="Arial"/>
              </a:rPr>
              <a:t>ế</a:t>
            </a:r>
            <a:r>
              <a:rPr sz="3100" spc="-204" dirty="0">
                <a:latin typeface="Verdana"/>
                <a:cs typeface="Verdana"/>
              </a:rPr>
              <a:t>t </a:t>
            </a:r>
            <a:r>
              <a:rPr sz="3100" spc="-40" dirty="0">
                <a:latin typeface="Verdana"/>
                <a:cs typeface="Verdana"/>
              </a:rPr>
              <a:t>qu</a:t>
            </a:r>
            <a:r>
              <a:rPr sz="3100" spc="-40" dirty="0">
                <a:latin typeface="Arial"/>
                <a:cs typeface="Arial"/>
              </a:rPr>
              <a:t>ả </a:t>
            </a:r>
            <a:r>
              <a:rPr sz="3100" spc="-75" dirty="0">
                <a:latin typeface="Verdana"/>
                <a:cs typeface="Verdana"/>
              </a:rPr>
              <a:t>th</a:t>
            </a:r>
            <a:r>
              <a:rPr sz="3100" spc="-75" dirty="0">
                <a:latin typeface="Arial"/>
                <a:cs typeface="Arial"/>
              </a:rPr>
              <a:t>ả</a:t>
            </a:r>
            <a:r>
              <a:rPr sz="3100" spc="-75" dirty="0">
                <a:latin typeface="Verdana"/>
                <a:cs typeface="Verdana"/>
              </a:rPr>
              <a:t>o </a:t>
            </a:r>
            <a:r>
              <a:rPr sz="3100" spc="-150" dirty="0">
                <a:latin typeface="Verdana"/>
                <a:cs typeface="Verdana"/>
              </a:rPr>
              <a:t>lu</a:t>
            </a:r>
            <a:r>
              <a:rPr sz="3100" spc="-150" dirty="0">
                <a:latin typeface="Arial"/>
                <a:cs typeface="Arial"/>
              </a:rPr>
              <a:t>ậ</a:t>
            </a:r>
            <a:r>
              <a:rPr sz="3100" spc="-150" dirty="0">
                <a:latin typeface="Verdana"/>
                <a:cs typeface="Verdana"/>
              </a:rPr>
              <a:t>n</a:t>
            </a:r>
            <a:r>
              <a:rPr sz="3100" spc="-420" dirty="0">
                <a:latin typeface="Verdana"/>
                <a:cs typeface="Verdana"/>
              </a:rPr>
              <a:t> </a:t>
            </a:r>
            <a:r>
              <a:rPr sz="3100" spc="-10" dirty="0">
                <a:latin typeface="Verdana"/>
                <a:cs typeface="Verdana"/>
              </a:rPr>
              <a:t>nhóm</a:t>
            </a:r>
            <a:endParaRPr sz="3100">
              <a:latin typeface="Verdana"/>
              <a:cs typeface="Verdana"/>
            </a:endParaRPr>
          </a:p>
          <a:p>
            <a:pPr marL="91440">
              <a:lnSpc>
                <a:spcPct val="100000"/>
              </a:lnSpc>
              <a:spcBef>
                <a:spcPts val="1970"/>
              </a:spcBef>
            </a:pPr>
            <a:r>
              <a:rPr sz="3350" spc="-305" dirty="0">
                <a:solidFill>
                  <a:srgbClr val="FF0000"/>
                </a:solidFill>
                <a:latin typeface="Verdana"/>
                <a:cs typeface="Verdana"/>
              </a:rPr>
              <a:t>Th</a:t>
            </a:r>
            <a:r>
              <a:rPr sz="3350" spc="-305" dirty="0">
                <a:solidFill>
                  <a:srgbClr val="FF0000"/>
                </a:solidFill>
                <a:latin typeface="Arial"/>
                <a:cs typeface="Arial"/>
              </a:rPr>
              <a:t>ờ</a:t>
            </a:r>
            <a:r>
              <a:rPr sz="3350" spc="-305" dirty="0">
                <a:solidFill>
                  <a:srgbClr val="FF0000"/>
                </a:solidFill>
                <a:latin typeface="Verdana"/>
                <a:cs typeface="Verdana"/>
              </a:rPr>
              <a:t>i </a:t>
            </a:r>
            <a:r>
              <a:rPr sz="3350" spc="-95" dirty="0">
                <a:solidFill>
                  <a:srgbClr val="FF0000"/>
                </a:solidFill>
                <a:latin typeface="Verdana"/>
                <a:cs typeface="Verdana"/>
              </a:rPr>
              <a:t>gian</a:t>
            </a:r>
            <a:r>
              <a:rPr sz="3350" spc="-95" dirty="0">
                <a:latin typeface="Verdana"/>
                <a:cs typeface="Verdana"/>
              </a:rPr>
              <a:t>: </a:t>
            </a:r>
            <a:r>
              <a:rPr sz="3100" spc="-245" dirty="0">
                <a:latin typeface="Verdana"/>
                <a:cs typeface="Verdana"/>
              </a:rPr>
              <a:t>30</a:t>
            </a:r>
            <a:r>
              <a:rPr sz="3100" spc="-360" dirty="0">
                <a:latin typeface="Verdana"/>
                <a:cs typeface="Verdana"/>
              </a:rPr>
              <a:t> </a:t>
            </a:r>
            <a:r>
              <a:rPr sz="3100" spc="-30" dirty="0">
                <a:latin typeface="Verdana"/>
                <a:cs typeface="Verdana"/>
              </a:rPr>
              <a:t>phút</a:t>
            </a:r>
            <a:endParaRPr sz="3100">
              <a:latin typeface="Verdana"/>
              <a:cs typeface="Verdana"/>
            </a:endParaRPr>
          </a:p>
          <a:p>
            <a:pPr marL="91440">
              <a:lnSpc>
                <a:spcPct val="100000"/>
              </a:lnSpc>
              <a:spcBef>
                <a:spcPts val="2030"/>
              </a:spcBef>
            </a:pPr>
            <a:r>
              <a:rPr sz="3350" spc="-160" dirty="0">
                <a:solidFill>
                  <a:srgbClr val="FF0000"/>
                </a:solidFill>
                <a:latin typeface="Verdana"/>
                <a:cs typeface="Verdana"/>
              </a:rPr>
              <a:t>Hình </a:t>
            </a:r>
            <a:r>
              <a:rPr sz="3350" spc="-130" dirty="0">
                <a:solidFill>
                  <a:srgbClr val="FF0000"/>
                </a:solidFill>
                <a:latin typeface="Verdana"/>
                <a:cs typeface="Verdana"/>
              </a:rPr>
              <a:t>th</a:t>
            </a:r>
            <a:r>
              <a:rPr sz="3350" spc="-130" dirty="0">
                <a:solidFill>
                  <a:srgbClr val="FF0000"/>
                </a:solidFill>
                <a:latin typeface="Arial"/>
                <a:cs typeface="Arial"/>
              </a:rPr>
              <a:t>ứ</a:t>
            </a:r>
            <a:r>
              <a:rPr sz="3350" spc="-130" dirty="0">
                <a:solidFill>
                  <a:srgbClr val="FF0000"/>
                </a:solidFill>
                <a:latin typeface="Verdana"/>
                <a:cs typeface="Verdana"/>
              </a:rPr>
              <a:t>c</a:t>
            </a:r>
            <a:r>
              <a:rPr sz="3350" spc="-130" dirty="0">
                <a:latin typeface="Verdana"/>
                <a:cs typeface="Verdana"/>
              </a:rPr>
              <a:t>: </a:t>
            </a:r>
            <a:r>
              <a:rPr sz="3100" spc="-135" dirty="0">
                <a:latin typeface="Verdana"/>
                <a:cs typeface="Verdana"/>
              </a:rPr>
              <a:t>Đ</a:t>
            </a:r>
            <a:r>
              <a:rPr sz="3100" spc="-135" dirty="0">
                <a:latin typeface="Arial"/>
                <a:cs typeface="Arial"/>
              </a:rPr>
              <a:t>ạ</a:t>
            </a:r>
            <a:r>
              <a:rPr sz="3100" spc="-135" dirty="0">
                <a:latin typeface="Verdana"/>
                <a:cs typeface="Verdana"/>
              </a:rPr>
              <a:t>i </a:t>
            </a:r>
            <a:r>
              <a:rPr sz="3100" spc="-70" dirty="0">
                <a:latin typeface="Verdana"/>
                <a:cs typeface="Verdana"/>
              </a:rPr>
              <a:t>di</a:t>
            </a:r>
            <a:r>
              <a:rPr sz="3100" spc="-70" dirty="0">
                <a:latin typeface="Arial"/>
                <a:cs typeface="Arial"/>
              </a:rPr>
              <a:t>ệ</a:t>
            </a:r>
            <a:r>
              <a:rPr sz="3100" spc="-70" dirty="0">
                <a:latin typeface="Verdana"/>
                <a:cs typeface="Verdana"/>
              </a:rPr>
              <a:t>n</a:t>
            </a:r>
            <a:r>
              <a:rPr sz="3100" spc="-550" dirty="0">
                <a:latin typeface="Verdana"/>
                <a:cs typeface="Verdana"/>
              </a:rPr>
              <a:t> </a:t>
            </a:r>
            <a:r>
              <a:rPr sz="3100" spc="-10" dirty="0">
                <a:latin typeface="Verdana"/>
                <a:cs typeface="Verdana"/>
              </a:rPr>
              <a:t>nhóm</a:t>
            </a:r>
            <a:endParaRPr sz="3100">
              <a:latin typeface="Verdana"/>
              <a:cs typeface="Verdan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668270" y="6235395"/>
            <a:ext cx="122555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dirty="0">
                <a:solidFill>
                  <a:srgbClr val="888888"/>
                </a:solidFill>
                <a:latin typeface="Verdana"/>
                <a:cs typeface="Verdana"/>
              </a:rPr>
              <a:t>Ha </a:t>
            </a:r>
            <a:r>
              <a:rPr sz="900" spc="70" dirty="0">
                <a:solidFill>
                  <a:srgbClr val="888888"/>
                </a:solidFill>
                <a:latin typeface="Verdana"/>
                <a:cs typeface="Verdana"/>
              </a:rPr>
              <a:t>Cao </a:t>
            </a:r>
            <a:r>
              <a:rPr sz="900" spc="-95" dirty="0">
                <a:solidFill>
                  <a:srgbClr val="888888"/>
                </a:solidFill>
                <a:latin typeface="Verdana"/>
                <a:cs typeface="Verdana"/>
              </a:rPr>
              <a:t>Thi </a:t>
            </a:r>
            <a:r>
              <a:rPr sz="900" spc="-125" dirty="0">
                <a:solidFill>
                  <a:srgbClr val="888888"/>
                </a:solidFill>
                <a:latin typeface="Verdana"/>
                <a:cs typeface="Verdana"/>
              </a:rPr>
              <a:t>– </a:t>
            </a:r>
            <a:r>
              <a:rPr sz="900" spc="-114" dirty="0">
                <a:solidFill>
                  <a:srgbClr val="888888"/>
                </a:solidFill>
                <a:latin typeface="Verdana"/>
                <a:cs typeface="Verdana"/>
              </a:rPr>
              <a:t>TUE</a:t>
            </a:r>
            <a:r>
              <a:rPr sz="900" spc="-220" dirty="0">
                <a:solidFill>
                  <a:srgbClr val="888888"/>
                </a:solidFill>
                <a:latin typeface="Verdana"/>
                <a:cs typeface="Verdana"/>
              </a:rPr>
              <a:t> </a:t>
            </a:r>
            <a:r>
              <a:rPr sz="900" spc="-75" dirty="0">
                <a:solidFill>
                  <a:srgbClr val="888888"/>
                </a:solidFill>
                <a:latin typeface="Verdana"/>
                <a:cs typeface="Verdana"/>
              </a:rPr>
              <a:t>2019</a:t>
            </a:r>
            <a:endParaRPr sz="900">
              <a:latin typeface="Verdana"/>
              <a:cs typeface="Verdan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629155" y="0"/>
            <a:ext cx="9977628" cy="11490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673351" y="0"/>
            <a:ext cx="9893935" cy="1083945"/>
          </a:xfrm>
          <a:custGeom>
            <a:avLst/>
            <a:gdLst/>
            <a:ahLst/>
            <a:cxnLst/>
            <a:rect l="l" t="t" r="r" b="b"/>
            <a:pathLst>
              <a:path w="9893935" h="1083945">
                <a:moveTo>
                  <a:pt x="0" y="1083564"/>
                </a:moveTo>
                <a:lnTo>
                  <a:pt x="9893808" y="1083564"/>
                </a:lnTo>
                <a:lnTo>
                  <a:pt x="9893808" y="0"/>
                </a:lnTo>
                <a:lnTo>
                  <a:pt x="0" y="0"/>
                </a:lnTo>
                <a:lnTo>
                  <a:pt x="0" y="1083564"/>
                </a:lnTo>
                <a:close/>
              </a:path>
            </a:pathLst>
          </a:custGeom>
          <a:ln w="9144">
            <a:solidFill>
              <a:srgbClr val="FFFB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673351" y="4572"/>
            <a:ext cx="9889490" cy="1074420"/>
          </a:xfrm>
          <a:prstGeom prst="rect">
            <a:avLst/>
          </a:prstGeom>
          <a:solidFill>
            <a:srgbClr val="00006E"/>
          </a:solidFill>
        </p:spPr>
        <p:txBody>
          <a:bodyPr vert="horz" wrap="square" lIns="0" tIns="330835" rIns="0" bIns="0" rtlCol="0">
            <a:spAutoFit/>
          </a:bodyPr>
          <a:lstStyle/>
          <a:p>
            <a:pPr marL="1631314">
              <a:lnSpc>
                <a:spcPct val="100000"/>
              </a:lnSpc>
              <a:spcBef>
                <a:spcPts val="2605"/>
              </a:spcBef>
            </a:pPr>
            <a:r>
              <a:rPr sz="2850" b="1" spc="15" dirty="0">
                <a:solidFill>
                  <a:srgbClr val="FFFFFF"/>
                </a:solidFill>
                <a:latin typeface="Arial"/>
                <a:cs typeface="Arial"/>
              </a:rPr>
              <a:t>KẾ HOẠCH </a:t>
            </a:r>
            <a:r>
              <a:rPr sz="2850" b="1" spc="20" dirty="0">
                <a:solidFill>
                  <a:srgbClr val="FFFFFF"/>
                </a:solidFill>
                <a:latin typeface="Arial"/>
                <a:cs typeface="Arial"/>
              </a:rPr>
              <a:t>TẬP </a:t>
            </a:r>
            <a:r>
              <a:rPr sz="2850" b="1" spc="15" dirty="0">
                <a:solidFill>
                  <a:srgbClr val="FFFFFF"/>
                </a:solidFill>
                <a:latin typeface="Arial"/>
                <a:cs typeface="Arial"/>
              </a:rPr>
              <a:t>HUẤN ĐỒNG</a:t>
            </a:r>
            <a:r>
              <a:rPr sz="2850" b="1" spc="-1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50" b="1" spc="10" dirty="0">
                <a:solidFill>
                  <a:srgbClr val="FFFFFF"/>
                </a:solidFill>
                <a:latin typeface="Arial"/>
                <a:cs typeface="Arial"/>
              </a:rPr>
              <a:t>NGHIỆP</a:t>
            </a:r>
            <a:endParaRPr sz="285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94359" y="1092708"/>
            <a:ext cx="1107186" cy="113004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873240" y="2218944"/>
            <a:ext cx="4572000" cy="310896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14756"/>
            <a:ext cx="1592580" cy="508000"/>
          </a:xfrm>
          <a:custGeom>
            <a:avLst/>
            <a:gdLst/>
            <a:ahLst/>
            <a:cxnLst/>
            <a:rect l="l" t="t" r="r" b="b"/>
            <a:pathLst>
              <a:path w="1592580" h="508000">
                <a:moveTo>
                  <a:pt x="0" y="0"/>
                </a:moveTo>
                <a:lnTo>
                  <a:pt x="0" y="503948"/>
                </a:lnTo>
                <a:lnTo>
                  <a:pt x="1245844" y="507491"/>
                </a:lnTo>
                <a:lnTo>
                  <a:pt x="1346200" y="507491"/>
                </a:lnTo>
                <a:lnTo>
                  <a:pt x="1350899" y="502665"/>
                </a:lnTo>
                <a:lnTo>
                  <a:pt x="1352423" y="501141"/>
                </a:lnTo>
                <a:lnTo>
                  <a:pt x="1354328" y="499617"/>
                </a:lnTo>
                <a:lnTo>
                  <a:pt x="1355852" y="497966"/>
                </a:lnTo>
                <a:lnTo>
                  <a:pt x="1584960" y="268858"/>
                </a:lnTo>
                <a:lnTo>
                  <a:pt x="1590246" y="261714"/>
                </a:lnTo>
                <a:lnTo>
                  <a:pt x="1592008" y="254571"/>
                </a:lnTo>
                <a:lnTo>
                  <a:pt x="1590246" y="247427"/>
                </a:lnTo>
                <a:lnTo>
                  <a:pt x="1584960" y="240283"/>
                </a:lnTo>
                <a:lnTo>
                  <a:pt x="1355852" y="11302"/>
                </a:lnTo>
                <a:lnTo>
                  <a:pt x="1350899" y="11302"/>
                </a:lnTo>
                <a:lnTo>
                  <a:pt x="1350899" y="6476"/>
                </a:lnTo>
                <a:lnTo>
                  <a:pt x="1346200" y="6476"/>
                </a:lnTo>
                <a:lnTo>
                  <a:pt x="1341374" y="1777"/>
                </a:lnTo>
                <a:lnTo>
                  <a:pt x="1245844" y="1777"/>
                </a:lnTo>
                <a:lnTo>
                  <a:pt x="0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09091" y="1981199"/>
            <a:ext cx="10801985" cy="2233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9900" marR="5080" indent="-457200">
              <a:lnSpc>
                <a:spcPct val="150100"/>
              </a:lnSpc>
              <a:spcBef>
                <a:spcPts val="100"/>
              </a:spcBef>
              <a:buAutoNum type="arabicPeriod"/>
              <a:tabLst>
                <a:tab pos="469265" algn="l"/>
                <a:tab pos="469900" algn="l"/>
              </a:tabLst>
            </a:pPr>
            <a:r>
              <a:rPr sz="2400" b="1" spc="-100" dirty="0">
                <a:solidFill>
                  <a:srgbClr val="00AF50"/>
                </a:solidFill>
                <a:latin typeface="Verdana"/>
                <a:cs typeface="Verdana"/>
              </a:rPr>
              <a:t>Vi</a:t>
            </a:r>
            <a:r>
              <a:rPr sz="2400" b="1" spc="-100" dirty="0">
                <a:solidFill>
                  <a:srgbClr val="00AF50"/>
                </a:solidFill>
                <a:latin typeface="Arial"/>
                <a:cs typeface="Arial"/>
              </a:rPr>
              <a:t>ệ</a:t>
            </a:r>
            <a:r>
              <a:rPr sz="2400" b="1" spc="-100" dirty="0">
                <a:solidFill>
                  <a:srgbClr val="00AF50"/>
                </a:solidFill>
                <a:latin typeface="Verdana"/>
                <a:cs typeface="Verdana"/>
              </a:rPr>
              <a:t>c </a:t>
            </a:r>
            <a:r>
              <a:rPr sz="2400" b="1" spc="-200" dirty="0">
                <a:solidFill>
                  <a:srgbClr val="00AF50"/>
                </a:solidFill>
                <a:latin typeface="Verdana"/>
                <a:cs typeface="Verdana"/>
              </a:rPr>
              <a:t>qu</a:t>
            </a:r>
            <a:r>
              <a:rPr sz="2400" b="1" spc="-200" dirty="0">
                <a:solidFill>
                  <a:srgbClr val="00AF50"/>
                </a:solidFill>
                <a:latin typeface="Arial"/>
                <a:cs typeface="Arial"/>
              </a:rPr>
              <a:t>ả</a:t>
            </a:r>
            <a:r>
              <a:rPr sz="2400" b="1" spc="-200" dirty="0">
                <a:solidFill>
                  <a:srgbClr val="00AF50"/>
                </a:solidFill>
                <a:latin typeface="Verdana"/>
                <a:cs typeface="Verdana"/>
              </a:rPr>
              <a:t>n </a:t>
            </a:r>
            <a:r>
              <a:rPr sz="2400" b="1" spc="-210" dirty="0">
                <a:solidFill>
                  <a:srgbClr val="00AF50"/>
                </a:solidFill>
                <a:latin typeface="Verdana"/>
                <a:cs typeface="Verdana"/>
              </a:rPr>
              <a:t>lý </a:t>
            </a:r>
            <a:r>
              <a:rPr sz="2400" b="1" spc="-150" dirty="0">
                <a:solidFill>
                  <a:srgbClr val="00AF50"/>
                </a:solidFill>
                <a:latin typeface="Verdana"/>
                <a:cs typeface="Verdana"/>
              </a:rPr>
              <a:t>ch</a:t>
            </a:r>
            <a:r>
              <a:rPr sz="2400" b="1" spc="-150" dirty="0">
                <a:solidFill>
                  <a:srgbClr val="00AF50"/>
                </a:solidFill>
                <a:latin typeface="Arial"/>
                <a:cs typeface="Arial"/>
              </a:rPr>
              <a:t>ươ</a:t>
            </a:r>
            <a:r>
              <a:rPr sz="2400" b="1" spc="-150" dirty="0">
                <a:solidFill>
                  <a:srgbClr val="00AF50"/>
                </a:solidFill>
                <a:latin typeface="Verdana"/>
                <a:cs typeface="Verdana"/>
              </a:rPr>
              <a:t>ng </a:t>
            </a:r>
            <a:r>
              <a:rPr sz="2400" b="1" spc="-320" dirty="0">
                <a:solidFill>
                  <a:srgbClr val="00AF50"/>
                </a:solidFill>
                <a:latin typeface="Verdana"/>
                <a:cs typeface="Verdana"/>
              </a:rPr>
              <a:t>trình </a:t>
            </a:r>
            <a:r>
              <a:rPr sz="2400" b="1" spc="-240" dirty="0">
                <a:solidFill>
                  <a:srgbClr val="00AF50"/>
                </a:solidFill>
                <a:latin typeface="Verdana"/>
                <a:cs typeface="Verdana"/>
              </a:rPr>
              <a:t>th</a:t>
            </a:r>
            <a:r>
              <a:rPr sz="2400" b="1" spc="-240" dirty="0">
                <a:solidFill>
                  <a:srgbClr val="00AF50"/>
                </a:solidFill>
                <a:latin typeface="Arial"/>
                <a:cs typeface="Arial"/>
              </a:rPr>
              <a:t>ố</a:t>
            </a:r>
            <a:r>
              <a:rPr sz="2400" b="1" spc="-240" dirty="0">
                <a:solidFill>
                  <a:srgbClr val="00AF50"/>
                </a:solidFill>
                <a:latin typeface="Verdana"/>
                <a:cs typeface="Verdana"/>
              </a:rPr>
              <a:t>ng </a:t>
            </a:r>
            <a:r>
              <a:rPr sz="2400" b="1" spc="-270" dirty="0">
                <a:solidFill>
                  <a:srgbClr val="00AF50"/>
                </a:solidFill>
                <a:latin typeface="Verdana"/>
                <a:cs typeface="Verdana"/>
              </a:rPr>
              <a:t>nh</a:t>
            </a:r>
            <a:r>
              <a:rPr sz="2400" b="1" spc="-270" dirty="0">
                <a:solidFill>
                  <a:srgbClr val="00AF50"/>
                </a:solidFill>
                <a:latin typeface="Arial"/>
                <a:cs typeface="Arial"/>
              </a:rPr>
              <a:t>ấ</a:t>
            </a:r>
            <a:r>
              <a:rPr sz="2400" b="1" spc="-270" dirty="0">
                <a:solidFill>
                  <a:srgbClr val="00AF50"/>
                </a:solidFill>
                <a:latin typeface="Verdana"/>
                <a:cs typeface="Verdana"/>
              </a:rPr>
              <a:t>t </a:t>
            </a:r>
            <a:r>
              <a:rPr sz="2400" b="1" spc="-245" dirty="0">
                <a:solidFill>
                  <a:srgbClr val="00AF50"/>
                </a:solidFill>
                <a:latin typeface="Verdana"/>
                <a:cs typeface="Verdana"/>
              </a:rPr>
              <a:t>nh</a:t>
            </a:r>
            <a:r>
              <a:rPr sz="2400" b="1" spc="-245" dirty="0">
                <a:solidFill>
                  <a:srgbClr val="00AF50"/>
                </a:solidFill>
                <a:latin typeface="Arial"/>
                <a:cs typeface="Arial"/>
              </a:rPr>
              <a:t>ư </a:t>
            </a:r>
            <a:r>
              <a:rPr sz="2400" b="1" spc="-270" dirty="0">
                <a:solidFill>
                  <a:srgbClr val="00AF50"/>
                </a:solidFill>
                <a:latin typeface="Verdana"/>
                <a:cs typeface="Verdana"/>
              </a:rPr>
              <a:t>s</a:t>
            </a:r>
            <a:r>
              <a:rPr sz="2400" b="1" spc="-270" dirty="0">
                <a:solidFill>
                  <a:srgbClr val="00AF50"/>
                </a:solidFill>
                <a:latin typeface="Arial"/>
                <a:cs typeface="Arial"/>
              </a:rPr>
              <a:t>ợ</a:t>
            </a:r>
            <a:r>
              <a:rPr sz="2400" b="1" spc="-270" dirty="0">
                <a:solidFill>
                  <a:srgbClr val="00AF50"/>
                </a:solidFill>
                <a:latin typeface="Verdana"/>
                <a:cs typeface="Verdana"/>
              </a:rPr>
              <a:t>i </a:t>
            </a:r>
            <a:r>
              <a:rPr sz="2400" b="1" spc="-100" dirty="0">
                <a:solidFill>
                  <a:srgbClr val="00AF50"/>
                </a:solidFill>
                <a:latin typeface="Verdana"/>
                <a:cs typeface="Verdana"/>
              </a:rPr>
              <a:t>dây </a:t>
            </a:r>
            <a:r>
              <a:rPr sz="2400" b="1" spc="-170" dirty="0">
                <a:solidFill>
                  <a:srgbClr val="00AF50"/>
                </a:solidFill>
                <a:latin typeface="Verdana"/>
                <a:cs typeface="Verdana"/>
              </a:rPr>
              <a:t>vô </a:t>
            </a:r>
            <a:r>
              <a:rPr sz="2400" b="1" spc="-270" dirty="0">
                <a:solidFill>
                  <a:srgbClr val="00AF50"/>
                </a:solidFill>
                <a:latin typeface="Verdana"/>
                <a:cs typeface="Verdana"/>
              </a:rPr>
              <a:t>hình </a:t>
            </a:r>
            <a:r>
              <a:rPr sz="2400" b="1" spc="-290" dirty="0">
                <a:solidFill>
                  <a:srgbClr val="00AF50"/>
                </a:solidFill>
                <a:latin typeface="Verdana"/>
                <a:cs typeface="Verdana"/>
              </a:rPr>
              <a:t>trói </a:t>
            </a:r>
            <a:r>
              <a:rPr sz="2400" b="1" spc="-190" dirty="0">
                <a:solidFill>
                  <a:srgbClr val="00AF50"/>
                </a:solidFill>
                <a:latin typeface="Verdana"/>
                <a:cs typeface="Verdana"/>
              </a:rPr>
              <a:t>tay </a:t>
            </a:r>
            <a:r>
              <a:rPr sz="2400" b="1" spc="-195" dirty="0">
                <a:solidFill>
                  <a:srgbClr val="00AF50"/>
                </a:solidFill>
                <a:latin typeface="Verdana"/>
                <a:cs typeface="Verdana"/>
              </a:rPr>
              <a:t>ng</a:t>
            </a:r>
            <a:r>
              <a:rPr sz="2400" b="1" spc="-195" dirty="0">
                <a:solidFill>
                  <a:srgbClr val="00AF50"/>
                </a:solidFill>
                <a:latin typeface="Arial"/>
                <a:cs typeface="Arial"/>
              </a:rPr>
              <a:t>ườ</a:t>
            </a:r>
            <a:r>
              <a:rPr sz="2400" b="1" spc="-195" dirty="0">
                <a:solidFill>
                  <a:srgbClr val="00AF50"/>
                </a:solidFill>
                <a:latin typeface="Verdana"/>
                <a:cs typeface="Verdana"/>
              </a:rPr>
              <a:t>i  </a:t>
            </a:r>
            <a:r>
              <a:rPr sz="2400" b="1" spc="-200" dirty="0">
                <a:solidFill>
                  <a:srgbClr val="00AF50"/>
                </a:solidFill>
                <a:latin typeface="Verdana"/>
                <a:cs typeface="Verdana"/>
              </a:rPr>
              <a:t>qu</a:t>
            </a:r>
            <a:r>
              <a:rPr sz="2400" b="1" spc="-200" dirty="0">
                <a:solidFill>
                  <a:srgbClr val="00AF50"/>
                </a:solidFill>
                <a:latin typeface="Arial"/>
                <a:cs typeface="Arial"/>
              </a:rPr>
              <a:t>ả</a:t>
            </a:r>
            <a:r>
              <a:rPr sz="2400" b="1" spc="-200" dirty="0">
                <a:solidFill>
                  <a:srgbClr val="00AF50"/>
                </a:solidFill>
                <a:latin typeface="Verdana"/>
                <a:cs typeface="Verdana"/>
              </a:rPr>
              <a:t>n </a:t>
            </a:r>
            <a:r>
              <a:rPr sz="2400" b="1" spc="-210" dirty="0">
                <a:solidFill>
                  <a:srgbClr val="00AF50"/>
                </a:solidFill>
                <a:latin typeface="Verdana"/>
                <a:cs typeface="Verdana"/>
              </a:rPr>
              <a:t>lý </a:t>
            </a:r>
            <a:r>
              <a:rPr sz="2400" b="1" spc="-120" dirty="0">
                <a:solidFill>
                  <a:srgbClr val="00AF50"/>
                </a:solidFill>
                <a:latin typeface="Verdana"/>
                <a:cs typeface="Verdana"/>
              </a:rPr>
              <a:t>và </a:t>
            </a:r>
            <a:r>
              <a:rPr sz="2400" b="1" spc="-125" dirty="0">
                <a:solidFill>
                  <a:srgbClr val="00AF50"/>
                </a:solidFill>
                <a:latin typeface="Verdana"/>
                <a:cs typeface="Verdana"/>
              </a:rPr>
              <a:t>giáo</a:t>
            </a:r>
            <a:r>
              <a:rPr sz="2400" b="1" spc="-55" dirty="0">
                <a:solidFill>
                  <a:srgbClr val="00AF50"/>
                </a:solidFill>
                <a:latin typeface="Verdana"/>
                <a:cs typeface="Verdana"/>
              </a:rPr>
              <a:t> </a:t>
            </a:r>
            <a:r>
              <a:rPr sz="2400" b="1" spc="-220" dirty="0">
                <a:solidFill>
                  <a:srgbClr val="00AF50"/>
                </a:solidFill>
                <a:latin typeface="Verdana"/>
                <a:cs typeface="Verdana"/>
              </a:rPr>
              <a:t>viên;</a:t>
            </a:r>
            <a:endParaRPr sz="2400">
              <a:latin typeface="Verdana"/>
              <a:cs typeface="Verdana"/>
            </a:endParaRPr>
          </a:p>
          <a:p>
            <a:pPr marL="469900" marR="33655" indent="-457200">
              <a:lnSpc>
                <a:spcPct val="150000"/>
              </a:lnSpc>
              <a:spcBef>
                <a:spcPts val="95"/>
              </a:spcBef>
              <a:buAutoNum type="arabicPeriod"/>
              <a:tabLst>
                <a:tab pos="469265" algn="l"/>
                <a:tab pos="469900" algn="l"/>
              </a:tabLst>
            </a:pPr>
            <a:r>
              <a:rPr sz="2400" b="1" spc="-100" dirty="0">
                <a:solidFill>
                  <a:srgbClr val="00AF50"/>
                </a:solidFill>
                <a:latin typeface="Verdana"/>
                <a:cs typeface="Verdana"/>
              </a:rPr>
              <a:t>Vi</a:t>
            </a:r>
            <a:r>
              <a:rPr sz="2400" b="1" spc="-100" dirty="0">
                <a:solidFill>
                  <a:srgbClr val="00AF50"/>
                </a:solidFill>
                <a:latin typeface="Arial"/>
                <a:cs typeface="Arial"/>
              </a:rPr>
              <a:t>ệ</a:t>
            </a:r>
            <a:r>
              <a:rPr sz="2400" b="1" spc="-100" dirty="0">
                <a:solidFill>
                  <a:srgbClr val="00AF50"/>
                </a:solidFill>
                <a:latin typeface="Verdana"/>
                <a:cs typeface="Verdana"/>
              </a:rPr>
              <a:t>c </a:t>
            </a:r>
            <a:r>
              <a:rPr sz="2400" b="1" spc="-110" dirty="0">
                <a:solidFill>
                  <a:srgbClr val="00AF50"/>
                </a:solidFill>
                <a:latin typeface="Verdana"/>
                <a:cs typeface="Verdana"/>
              </a:rPr>
              <a:t>h</a:t>
            </a:r>
            <a:r>
              <a:rPr sz="2400" b="1" spc="-110" dirty="0">
                <a:solidFill>
                  <a:srgbClr val="00AF50"/>
                </a:solidFill>
                <a:latin typeface="Arial"/>
                <a:cs typeface="Arial"/>
              </a:rPr>
              <a:t>ọ</a:t>
            </a:r>
            <a:r>
              <a:rPr sz="2400" b="1" spc="-110" dirty="0">
                <a:solidFill>
                  <a:srgbClr val="00AF50"/>
                </a:solidFill>
                <a:latin typeface="Verdana"/>
                <a:cs typeface="Verdana"/>
              </a:rPr>
              <a:t>c </a:t>
            </a:r>
            <a:r>
              <a:rPr sz="2400" b="1" spc="-210" dirty="0">
                <a:solidFill>
                  <a:srgbClr val="00AF50"/>
                </a:solidFill>
                <a:latin typeface="Verdana"/>
                <a:cs typeface="Verdana"/>
              </a:rPr>
              <a:t>t</a:t>
            </a:r>
            <a:r>
              <a:rPr sz="2400" b="1" spc="-210" dirty="0">
                <a:solidFill>
                  <a:srgbClr val="00AF50"/>
                </a:solidFill>
                <a:latin typeface="Arial"/>
                <a:cs typeface="Arial"/>
              </a:rPr>
              <a:t>ậ</a:t>
            </a:r>
            <a:r>
              <a:rPr sz="2400" b="1" spc="-210" dirty="0">
                <a:solidFill>
                  <a:srgbClr val="00AF50"/>
                </a:solidFill>
                <a:latin typeface="Verdana"/>
                <a:cs typeface="Verdana"/>
              </a:rPr>
              <a:t>p </a:t>
            </a:r>
            <a:r>
              <a:rPr sz="2400" b="1" spc="-245" dirty="0">
                <a:solidFill>
                  <a:srgbClr val="00AF50"/>
                </a:solidFill>
                <a:latin typeface="Verdana"/>
                <a:cs typeface="Verdana"/>
              </a:rPr>
              <a:t>nh</a:t>
            </a:r>
            <a:r>
              <a:rPr sz="2400" b="1" spc="-245" dirty="0">
                <a:solidFill>
                  <a:srgbClr val="00AF50"/>
                </a:solidFill>
                <a:latin typeface="Arial"/>
                <a:cs typeface="Arial"/>
              </a:rPr>
              <a:t>ư </a:t>
            </a:r>
            <a:r>
              <a:rPr sz="2400" b="1" spc="-200" dirty="0">
                <a:solidFill>
                  <a:srgbClr val="00AF50"/>
                </a:solidFill>
                <a:latin typeface="Verdana"/>
                <a:cs typeface="Verdana"/>
              </a:rPr>
              <a:t>ng</a:t>
            </a:r>
            <a:r>
              <a:rPr sz="2400" b="1" spc="-200" dirty="0">
                <a:solidFill>
                  <a:srgbClr val="00AF50"/>
                </a:solidFill>
                <a:latin typeface="Arial"/>
                <a:cs typeface="Arial"/>
              </a:rPr>
              <a:t>ườ</a:t>
            </a:r>
            <a:r>
              <a:rPr sz="2400" b="1" spc="-200" dirty="0">
                <a:solidFill>
                  <a:srgbClr val="00AF50"/>
                </a:solidFill>
                <a:latin typeface="Verdana"/>
                <a:cs typeface="Verdana"/>
              </a:rPr>
              <a:t>i </a:t>
            </a:r>
            <a:r>
              <a:rPr sz="2400" b="1" spc="-170" dirty="0">
                <a:solidFill>
                  <a:srgbClr val="00AF50"/>
                </a:solidFill>
                <a:latin typeface="Verdana"/>
                <a:cs typeface="Verdana"/>
              </a:rPr>
              <a:t>lái </a:t>
            </a:r>
            <a:r>
              <a:rPr sz="2400" b="1" spc="-90" dirty="0">
                <a:solidFill>
                  <a:srgbClr val="00AF50"/>
                </a:solidFill>
                <a:latin typeface="Verdana"/>
                <a:cs typeface="Verdana"/>
              </a:rPr>
              <a:t>con </a:t>
            </a:r>
            <a:r>
              <a:rPr sz="2400" b="1" spc="-250" dirty="0">
                <a:solidFill>
                  <a:srgbClr val="00AF50"/>
                </a:solidFill>
                <a:latin typeface="Verdana"/>
                <a:cs typeface="Verdana"/>
              </a:rPr>
              <a:t>thuy</a:t>
            </a:r>
            <a:r>
              <a:rPr sz="2400" b="1" spc="-250" dirty="0">
                <a:solidFill>
                  <a:srgbClr val="00AF50"/>
                </a:solidFill>
                <a:latin typeface="Arial"/>
                <a:cs typeface="Arial"/>
              </a:rPr>
              <a:t>ề</a:t>
            </a:r>
            <a:r>
              <a:rPr sz="2400" b="1" spc="-250" dirty="0">
                <a:solidFill>
                  <a:srgbClr val="00AF50"/>
                </a:solidFill>
                <a:latin typeface="Verdana"/>
                <a:cs typeface="Verdana"/>
              </a:rPr>
              <a:t>n </a:t>
            </a:r>
            <a:r>
              <a:rPr sz="2400" b="1" spc="-175" dirty="0">
                <a:solidFill>
                  <a:srgbClr val="00AF50"/>
                </a:solidFill>
                <a:latin typeface="Verdana"/>
                <a:cs typeface="Verdana"/>
              </a:rPr>
              <a:t>đi </a:t>
            </a:r>
            <a:r>
              <a:rPr sz="2400" b="1" spc="-125" dirty="0">
                <a:solidFill>
                  <a:srgbClr val="00AF50"/>
                </a:solidFill>
                <a:latin typeface="Verdana"/>
                <a:cs typeface="Verdana"/>
              </a:rPr>
              <a:t>ng</a:t>
            </a:r>
            <a:r>
              <a:rPr sz="2400" b="1" spc="-125" dirty="0">
                <a:solidFill>
                  <a:srgbClr val="00AF50"/>
                </a:solidFill>
                <a:latin typeface="Arial"/>
                <a:cs typeface="Arial"/>
              </a:rPr>
              <a:t>ượ</a:t>
            </a:r>
            <a:r>
              <a:rPr sz="2400" b="1" spc="-125" dirty="0">
                <a:solidFill>
                  <a:srgbClr val="00AF50"/>
                </a:solidFill>
                <a:latin typeface="Verdana"/>
                <a:cs typeface="Verdana"/>
              </a:rPr>
              <a:t>c </a:t>
            </a:r>
            <a:r>
              <a:rPr sz="2400" b="1" spc="-155" dirty="0">
                <a:solidFill>
                  <a:srgbClr val="00AF50"/>
                </a:solidFill>
                <a:latin typeface="Verdana"/>
                <a:cs typeface="Verdana"/>
              </a:rPr>
              <a:t>dòng, </a:t>
            </a:r>
            <a:r>
              <a:rPr sz="2400" b="1" spc="-135" dirty="0">
                <a:solidFill>
                  <a:srgbClr val="00AF50"/>
                </a:solidFill>
                <a:latin typeface="Verdana"/>
                <a:cs typeface="Verdana"/>
              </a:rPr>
              <a:t>ai </a:t>
            </a:r>
            <a:r>
              <a:rPr sz="2400" b="1" spc="-175" dirty="0">
                <a:solidFill>
                  <a:srgbClr val="00AF50"/>
                </a:solidFill>
                <a:latin typeface="Verdana"/>
                <a:cs typeface="Verdana"/>
              </a:rPr>
              <a:t>buông </a:t>
            </a:r>
            <a:r>
              <a:rPr sz="2400" b="1" spc="-190" dirty="0">
                <a:solidFill>
                  <a:srgbClr val="00AF50"/>
                </a:solidFill>
                <a:latin typeface="Verdana"/>
                <a:cs typeface="Verdana"/>
              </a:rPr>
              <a:t>tay </a:t>
            </a:r>
            <a:r>
              <a:rPr sz="2400" b="1" spc="-300" dirty="0">
                <a:solidFill>
                  <a:srgbClr val="00AF50"/>
                </a:solidFill>
                <a:latin typeface="Verdana"/>
                <a:cs typeface="Verdana"/>
              </a:rPr>
              <a:t>thì  </a:t>
            </a:r>
            <a:r>
              <a:rPr sz="2400" b="1" spc="-200" dirty="0">
                <a:solidFill>
                  <a:srgbClr val="00AF50"/>
                </a:solidFill>
                <a:latin typeface="Verdana"/>
                <a:cs typeface="Verdana"/>
              </a:rPr>
              <a:t>ng</a:t>
            </a:r>
            <a:r>
              <a:rPr sz="2400" b="1" spc="-200" dirty="0">
                <a:solidFill>
                  <a:srgbClr val="00AF50"/>
                </a:solidFill>
                <a:latin typeface="Arial"/>
                <a:cs typeface="Arial"/>
              </a:rPr>
              <a:t>ườ</a:t>
            </a:r>
            <a:r>
              <a:rPr sz="2400" b="1" spc="-200" dirty="0">
                <a:solidFill>
                  <a:srgbClr val="00AF50"/>
                </a:solidFill>
                <a:latin typeface="Verdana"/>
                <a:cs typeface="Verdana"/>
              </a:rPr>
              <a:t>i </a:t>
            </a:r>
            <a:r>
              <a:rPr sz="2400" b="1" spc="-105" dirty="0">
                <a:solidFill>
                  <a:srgbClr val="00AF50"/>
                </a:solidFill>
                <a:latin typeface="Verdana"/>
                <a:cs typeface="Verdana"/>
              </a:rPr>
              <a:t>đó </a:t>
            </a:r>
            <a:r>
              <a:rPr sz="2400" b="1" spc="-250" dirty="0">
                <a:solidFill>
                  <a:srgbClr val="00AF50"/>
                </a:solidFill>
                <a:latin typeface="Verdana"/>
                <a:cs typeface="Verdana"/>
              </a:rPr>
              <a:t>s</a:t>
            </a:r>
            <a:r>
              <a:rPr sz="2400" b="1" spc="-250" dirty="0">
                <a:solidFill>
                  <a:srgbClr val="00AF50"/>
                </a:solidFill>
                <a:latin typeface="Arial"/>
                <a:cs typeface="Arial"/>
              </a:rPr>
              <a:t>ẽ </a:t>
            </a:r>
            <a:r>
              <a:rPr sz="2400" b="1" spc="-315" dirty="0">
                <a:solidFill>
                  <a:srgbClr val="00AF50"/>
                </a:solidFill>
                <a:latin typeface="Verdana"/>
                <a:cs typeface="Verdana"/>
              </a:rPr>
              <a:t>t</a:t>
            </a:r>
            <a:r>
              <a:rPr sz="2400" b="1" spc="-315" dirty="0">
                <a:solidFill>
                  <a:srgbClr val="00AF50"/>
                </a:solidFill>
                <a:latin typeface="Arial"/>
                <a:cs typeface="Arial"/>
              </a:rPr>
              <a:t>ụ</a:t>
            </a:r>
            <a:r>
              <a:rPr sz="2400" b="1" spc="-315" dirty="0">
                <a:solidFill>
                  <a:srgbClr val="00AF50"/>
                </a:solidFill>
                <a:latin typeface="Verdana"/>
                <a:cs typeface="Verdana"/>
              </a:rPr>
              <a:t>t</a:t>
            </a:r>
            <a:r>
              <a:rPr sz="2400" b="1" spc="-305" dirty="0">
                <a:solidFill>
                  <a:srgbClr val="00AF50"/>
                </a:solidFill>
                <a:latin typeface="Verdana"/>
                <a:cs typeface="Verdana"/>
              </a:rPr>
              <a:t> </a:t>
            </a:r>
            <a:r>
              <a:rPr sz="2400" b="1" spc="-240" dirty="0">
                <a:solidFill>
                  <a:srgbClr val="00AF50"/>
                </a:solidFill>
                <a:latin typeface="Verdana"/>
                <a:cs typeface="Verdana"/>
              </a:rPr>
              <a:t>lùi.</a:t>
            </a:r>
            <a:endParaRPr sz="2400">
              <a:latin typeface="Verdana"/>
              <a:cs typeface="Verdan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183129" y="1296161"/>
            <a:ext cx="9246235" cy="6350"/>
          </a:xfrm>
          <a:custGeom>
            <a:avLst/>
            <a:gdLst/>
            <a:ahLst/>
            <a:cxnLst/>
            <a:rect l="l" t="t" r="r" b="b"/>
            <a:pathLst>
              <a:path w="9246235" h="6350">
                <a:moveTo>
                  <a:pt x="0" y="0"/>
                </a:moveTo>
                <a:lnTo>
                  <a:pt x="9246108" y="6096"/>
                </a:lnTo>
              </a:path>
            </a:pathLst>
          </a:custGeom>
          <a:ln w="2895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855209" y="633729"/>
            <a:ext cx="3503929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solidFill>
                  <a:srgbClr val="660033"/>
                </a:solidFill>
                <a:latin typeface="Arial"/>
                <a:cs typeface="Arial"/>
              </a:rPr>
              <a:t>MỘT VÀI SUY</a:t>
            </a:r>
            <a:r>
              <a:rPr sz="2800" b="1" spc="-170" dirty="0">
                <a:solidFill>
                  <a:srgbClr val="660033"/>
                </a:solidFill>
                <a:latin typeface="Arial"/>
                <a:cs typeface="Arial"/>
              </a:rPr>
              <a:t> </a:t>
            </a:r>
            <a:r>
              <a:rPr sz="2800" b="1" spc="-10" dirty="0">
                <a:solidFill>
                  <a:srgbClr val="660033"/>
                </a:solidFill>
                <a:latin typeface="Arial"/>
                <a:cs typeface="Arial"/>
              </a:rPr>
              <a:t>NGẪM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345" y="1917319"/>
            <a:ext cx="9319260" cy="1489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84400" marR="5080" indent="-2172335">
              <a:lnSpc>
                <a:spcPct val="100000"/>
              </a:lnSpc>
              <a:spcBef>
                <a:spcPts val="100"/>
              </a:spcBef>
            </a:pPr>
            <a:r>
              <a:rPr sz="4800" b="1" spc="-5" dirty="0">
                <a:solidFill>
                  <a:srgbClr val="00AFEF"/>
                </a:solidFill>
                <a:latin typeface="Times New Roman"/>
                <a:cs typeface="Times New Roman"/>
              </a:rPr>
              <a:t>CÁM </a:t>
            </a:r>
            <a:r>
              <a:rPr sz="4800" b="1" dirty="0">
                <a:solidFill>
                  <a:srgbClr val="00AFEF"/>
                </a:solidFill>
                <a:latin typeface="Times New Roman"/>
                <a:cs typeface="Times New Roman"/>
              </a:rPr>
              <a:t>ƠN </a:t>
            </a:r>
            <a:r>
              <a:rPr sz="4800" b="1" spc="-5" dirty="0">
                <a:solidFill>
                  <a:srgbClr val="00AFEF"/>
                </a:solidFill>
                <a:latin typeface="Times New Roman"/>
                <a:cs typeface="Times New Roman"/>
              </a:rPr>
              <a:t>CÁC ANH/CHỊ ĐÃ</a:t>
            </a:r>
            <a:r>
              <a:rPr sz="4800" b="1" spc="-360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4800" b="1" dirty="0">
                <a:solidFill>
                  <a:srgbClr val="00AFEF"/>
                </a:solidFill>
                <a:latin typeface="Times New Roman"/>
                <a:cs typeface="Times New Roman"/>
              </a:rPr>
              <a:t>HỢP  TÁC </a:t>
            </a:r>
            <a:r>
              <a:rPr sz="4800" b="1" spc="-5" dirty="0">
                <a:solidFill>
                  <a:srgbClr val="00AFEF"/>
                </a:solidFill>
                <a:latin typeface="Times New Roman"/>
                <a:cs typeface="Times New Roman"/>
              </a:rPr>
              <a:t>VÀ CHIA</a:t>
            </a:r>
            <a:r>
              <a:rPr sz="4800" b="1" spc="-395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4800" b="1" spc="-5" dirty="0">
                <a:solidFill>
                  <a:srgbClr val="00AFEF"/>
                </a:solidFill>
                <a:latin typeface="Times New Roman"/>
                <a:cs typeface="Times New Roman"/>
              </a:rPr>
              <a:t>SẺ</a:t>
            </a:r>
            <a:endParaRPr sz="48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668270" y="6235395"/>
            <a:ext cx="122555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dirty="0">
                <a:solidFill>
                  <a:srgbClr val="888888"/>
                </a:solidFill>
                <a:latin typeface="Verdana"/>
                <a:cs typeface="Verdana"/>
              </a:rPr>
              <a:t>Ha </a:t>
            </a:r>
            <a:r>
              <a:rPr sz="900" spc="70" dirty="0">
                <a:solidFill>
                  <a:srgbClr val="888888"/>
                </a:solidFill>
                <a:latin typeface="Verdana"/>
                <a:cs typeface="Verdana"/>
              </a:rPr>
              <a:t>Cao </a:t>
            </a:r>
            <a:r>
              <a:rPr sz="900" spc="-95" dirty="0">
                <a:solidFill>
                  <a:srgbClr val="888888"/>
                </a:solidFill>
                <a:latin typeface="Verdana"/>
                <a:cs typeface="Verdana"/>
              </a:rPr>
              <a:t>Thi </a:t>
            </a:r>
            <a:r>
              <a:rPr sz="900" spc="-125" dirty="0">
                <a:solidFill>
                  <a:srgbClr val="888888"/>
                </a:solidFill>
                <a:latin typeface="Verdana"/>
                <a:cs typeface="Verdana"/>
              </a:rPr>
              <a:t>– </a:t>
            </a:r>
            <a:r>
              <a:rPr sz="900" spc="-114" dirty="0">
                <a:solidFill>
                  <a:srgbClr val="888888"/>
                </a:solidFill>
                <a:latin typeface="Verdana"/>
                <a:cs typeface="Verdana"/>
              </a:rPr>
              <a:t>TUE</a:t>
            </a:r>
            <a:r>
              <a:rPr sz="900" spc="-220" dirty="0">
                <a:solidFill>
                  <a:srgbClr val="888888"/>
                </a:solidFill>
                <a:latin typeface="Verdana"/>
                <a:cs typeface="Verdana"/>
              </a:rPr>
              <a:t> </a:t>
            </a:r>
            <a:r>
              <a:rPr sz="900" spc="-75" dirty="0">
                <a:solidFill>
                  <a:srgbClr val="888888"/>
                </a:solidFill>
                <a:latin typeface="Verdana"/>
                <a:cs typeface="Verdana"/>
              </a:rPr>
              <a:t>2019</a:t>
            </a:r>
            <a:endParaRPr sz="900">
              <a:latin typeface="Verdana"/>
              <a:cs typeface="Verdan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14756"/>
            <a:ext cx="1592580" cy="508000"/>
          </a:xfrm>
          <a:custGeom>
            <a:avLst/>
            <a:gdLst/>
            <a:ahLst/>
            <a:cxnLst/>
            <a:rect l="l" t="t" r="r" b="b"/>
            <a:pathLst>
              <a:path w="1592580" h="508000">
                <a:moveTo>
                  <a:pt x="0" y="0"/>
                </a:moveTo>
                <a:lnTo>
                  <a:pt x="0" y="503948"/>
                </a:lnTo>
                <a:lnTo>
                  <a:pt x="1245844" y="507491"/>
                </a:lnTo>
                <a:lnTo>
                  <a:pt x="1346200" y="507491"/>
                </a:lnTo>
                <a:lnTo>
                  <a:pt x="1350899" y="502665"/>
                </a:lnTo>
                <a:lnTo>
                  <a:pt x="1352423" y="501141"/>
                </a:lnTo>
                <a:lnTo>
                  <a:pt x="1354328" y="499617"/>
                </a:lnTo>
                <a:lnTo>
                  <a:pt x="1355852" y="497966"/>
                </a:lnTo>
                <a:lnTo>
                  <a:pt x="1584960" y="268858"/>
                </a:lnTo>
                <a:lnTo>
                  <a:pt x="1590246" y="261714"/>
                </a:lnTo>
                <a:lnTo>
                  <a:pt x="1592008" y="254571"/>
                </a:lnTo>
                <a:lnTo>
                  <a:pt x="1590246" y="247427"/>
                </a:lnTo>
                <a:lnTo>
                  <a:pt x="1584960" y="240283"/>
                </a:lnTo>
                <a:lnTo>
                  <a:pt x="1355852" y="11302"/>
                </a:lnTo>
                <a:lnTo>
                  <a:pt x="1350899" y="11302"/>
                </a:lnTo>
                <a:lnTo>
                  <a:pt x="1350899" y="6476"/>
                </a:lnTo>
                <a:lnTo>
                  <a:pt x="1346200" y="6476"/>
                </a:lnTo>
                <a:lnTo>
                  <a:pt x="1341374" y="1777"/>
                </a:lnTo>
                <a:lnTo>
                  <a:pt x="1245844" y="1777"/>
                </a:lnTo>
                <a:lnTo>
                  <a:pt x="0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685670" y="641680"/>
            <a:ext cx="923036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1. </a:t>
            </a:r>
            <a:r>
              <a:rPr spc="-5" dirty="0"/>
              <a:t>QUAN ĐIỂM XÂY DỰNG </a:t>
            </a:r>
            <a:r>
              <a:rPr dirty="0"/>
              <a:t>CHƯƠNG</a:t>
            </a:r>
            <a:r>
              <a:rPr spc="-265" dirty="0"/>
              <a:t> </a:t>
            </a:r>
            <a:r>
              <a:rPr dirty="0"/>
              <a:t>TRÌNH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19352" y="1986172"/>
            <a:ext cx="10409555" cy="3070225"/>
          </a:xfrm>
          <a:prstGeom prst="rect">
            <a:avLst/>
          </a:prstGeom>
        </p:spPr>
        <p:txBody>
          <a:bodyPr vert="horz" wrap="square" lIns="0" tIns="1714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0"/>
              </a:spcBef>
            </a:pPr>
            <a:r>
              <a:rPr lang="en-US" sz="3200" spc="-80" smtClean="0">
                <a:solidFill>
                  <a:srgbClr val="A42F0F"/>
                </a:solidFill>
                <a:latin typeface="Arial"/>
                <a:cs typeface="Arial"/>
              </a:rPr>
              <a:t>- </a:t>
            </a:r>
            <a:r>
              <a:rPr sz="3200" b="1" spc="-80" smtClean="0">
                <a:solidFill>
                  <a:srgbClr val="001F5F"/>
                </a:solidFill>
                <a:latin typeface="Verdana"/>
                <a:cs typeface="Verdana"/>
              </a:rPr>
              <a:t>B</a:t>
            </a:r>
            <a:r>
              <a:rPr sz="3200" b="1" spc="-80" smtClean="0">
                <a:solidFill>
                  <a:srgbClr val="001F5F"/>
                </a:solidFill>
                <a:latin typeface="Arial"/>
                <a:cs typeface="Arial"/>
              </a:rPr>
              <a:t>ả</a:t>
            </a:r>
            <a:r>
              <a:rPr sz="3200" b="1" spc="-80" smtClean="0">
                <a:solidFill>
                  <a:srgbClr val="001F5F"/>
                </a:solidFill>
                <a:latin typeface="Verdana"/>
                <a:cs typeface="Verdana"/>
              </a:rPr>
              <a:t>o </a:t>
            </a:r>
            <a:r>
              <a:rPr sz="3200" b="1" spc="-235" dirty="0">
                <a:solidFill>
                  <a:srgbClr val="001F5F"/>
                </a:solidFill>
                <a:latin typeface="Verdana"/>
                <a:cs typeface="Verdana"/>
              </a:rPr>
              <a:t>đ</a:t>
            </a:r>
            <a:r>
              <a:rPr sz="3200" b="1" spc="-235" dirty="0">
                <a:solidFill>
                  <a:srgbClr val="001F5F"/>
                </a:solidFill>
                <a:latin typeface="Arial"/>
                <a:cs typeface="Arial"/>
              </a:rPr>
              <a:t>ả</a:t>
            </a:r>
            <a:r>
              <a:rPr sz="3200" b="1" spc="-235" dirty="0">
                <a:solidFill>
                  <a:srgbClr val="001F5F"/>
                </a:solidFill>
                <a:latin typeface="Verdana"/>
                <a:cs typeface="Verdana"/>
              </a:rPr>
              <a:t>m </a:t>
            </a:r>
            <a:r>
              <a:rPr sz="3200" b="1" spc="-385" dirty="0">
                <a:solidFill>
                  <a:srgbClr val="001F5F"/>
                </a:solidFill>
                <a:latin typeface="Verdana"/>
                <a:cs typeface="Verdana"/>
              </a:rPr>
              <a:t>tính </a:t>
            </a:r>
            <a:r>
              <a:rPr sz="3200" b="1" spc="-320" dirty="0">
                <a:solidFill>
                  <a:srgbClr val="001F5F"/>
                </a:solidFill>
                <a:latin typeface="Verdana"/>
                <a:cs typeface="Verdana"/>
              </a:rPr>
              <a:t>th</a:t>
            </a:r>
            <a:r>
              <a:rPr sz="3200" b="1" spc="-320" dirty="0">
                <a:solidFill>
                  <a:srgbClr val="001F5F"/>
                </a:solidFill>
                <a:latin typeface="Arial"/>
                <a:cs typeface="Arial"/>
              </a:rPr>
              <a:t>ố</a:t>
            </a:r>
            <a:r>
              <a:rPr sz="3200" b="1" spc="-320" dirty="0">
                <a:solidFill>
                  <a:srgbClr val="001F5F"/>
                </a:solidFill>
                <a:latin typeface="Verdana"/>
                <a:cs typeface="Verdana"/>
              </a:rPr>
              <a:t>ng </a:t>
            </a:r>
            <a:r>
              <a:rPr sz="3200" b="1" spc="-340" dirty="0">
                <a:solidFill>
                  <a:srgbClr val="001F5F"/>
                </a:solidFill>
                <a:latin typeface="Verdana"/>
                <a:cs typeface="Verdana"/>
              </a:rPr>
              <a:t>nh</a:t>
            </a:r>
            <a:r>
              <a:rPr sz="3200" b="1" spc="-340" dirty="0">
                <a:solidFill>
                  <a:srgbClr val="001F5F"/>
                </a:solidFill>
                <a:latin typeface="Arial"/>
                <a:cs typeface="Arial"/>
              </a:rPr>
              <a:t>ấ</a:t>
            </a:r>
            <a:r>
              <a:rPr sz="3200" b="1" spc="-340" dirty="0">
                <a:solidFill>
                  <a:srgbClr val="001F5F"/>
                </a:solidFill>
                <a:latin typeface="Verdana"/>
                <a:cs typeface="Verdana"/>
              </a:rPr>
              <a:t>t, </a:t>
            </a:r>
            <a:r>
              <a:rPr sz="3200" b="1" spc="-375" dirty="0">
                <a:solidFill>
                  <a:srgbClr val="001F5F"/>
                </a:solidFill>
                <a:latin typeface="Verdana"/>
                <a:cs typeface="Verdana"/>
              </a:rPr>
              <a:t>s</a:t>
            </a:r>
            <a:r>
              <a:rPr sz="3200" b="1" spc="-375" dirty="0">
                <a:solidFill>
                  <a:srgbClr val="001F5F"/>
                </a:solidFill>
                <a:latin typeface="Arial"/>
                <a:cs typeface="Arial"/>
              </a:rPr>
              <a:t>ự </a:t>
            </a:r>
            <a:r>
              <a:rPr sz="3200" b="1" spc="-254" dirty="0">
                <a:solidFill>
                  <a:srgbClr val="001F5F"/>
                </a:solidFill>
                <a:latin typeface="Verdana"/>
                <a:cs typeface="Verdana"/>
              </a:rPr>
              <a:t>phát </a:t>
            </a:r>
            <a:r>
              <a:rPr sz="3200" b="1" spc="-390" dirty="0">
                <a:solidFill>
                  <a:srgbClr val="001F5F"/>
                </a:solidFill>
                <a:latin typeface="Verdana"/>
                <a:cs typeface="Verdana"/>
              </a:rPr>
              <a:t>tri</a:t>
            </a:r>
            <a:r>
              <a:rPr sz="3200" b="1" spc="-390" dirty="0">
                <a:solidFill>
                  <a:srgbClr val="001F5F"/>
                </a:solidFill>
                <a:latin typeface="Arial"/>
                <a:cs typeface="Arial"/>
              </a:rPr>
              <a:t>ể</a:t>
            </a:r>
            <a:r>
              <a:rPr sz="3200" b="1" spc="-390" dirty="0">
                <a:solidFill>
                  <a:srgbClr val="001F5F"/>
                </a:solidFill>
                <a:latin typeface="Verdana"/>
                <a:cs typeface="Verdana"/>
              </a:rPr>
              <a:t>n </a:t>
            </a:r>
            <a:r>
              <a:rPr sz="3200" b="1" spc="-275" dirty="0">
                <a:solidFill>
                  <a:srgbClr val="001F5F"/>
                </a:solidFill>
                <a:latin typeface="Verdana"/>
                <a:cs typeface="Verdana"/>
              </a:rPr>
              <a:t>liên</a:t>
            </a:r>
            <a:r>
              <a:rPr sz="3200" b="1" spc="3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b="1" spc="-195" dirty="0">
                <a:solidFill>
                  <a:srgbClr val="001F5F"/>
                </a:solidFill>
                <a:latin typeface="Verdana"/>
                <a:cs typeface="Verdana"/>
              </a:rPr>
              <a:t>t</a:t>
            </a:r>
            <a:r>
              <a:rPr sz="3200" b="1" spc="-195" dirty="0">
                <a:solidFill>
                  <a:srgbClr val="001F5F"/>
                </a:solidFill>
                <a:latin typeface="Arial"/>
                <a:cs typeface="Arial"/>
              </a:rPr>
              <a:t>ụ</a:t>
            </a:r>
            <a:r>
              <a:rPr sz="3200" b="1" spc="-195" dirty="0">
                <a:solidFill>
                  <a:srgbClr val="001F5F"/>
                </a:solidFill>
                <a:latin typeface="Verdana"/>
                <a:cs typeface="Verdana"/>
              </a:rPr>
              <a:t>c</a:t>
            </a:r>
            <a:endParaRPr sz="3200">
              <a:latin typeface="Verdana"/>
              <a:cs typeface="Verdana"/>
            </a:endParaRPr>
          </a:p>
          <a:p>
            <a:pPr marL="12700" marR="5080" algn="just">
              <a:lnSpc>
                <a:spcPct val="100000"/>
              </a:lnSpc>
              <a:spcBef>
                <a:spcPts val="1080"/>
              </a:spcBef>
              <a:buChar char="-"/>
              <a:tabLst>
                <a:tab pos="227965" algn="l"/>
              </a:tabLst>
            </a:pP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Chương trình </a:t>
            </a:r>
            <a:r>
              <a:rPr sz="2800" spc="-10" dirty="0">
                <a:solidFill>
                  <a:srgbClr val="001F5F"/>
                </a:solidFill>
                <a:latin typeface="Times New Roman"/>
                <a:cs typeface="Times New Roman"/>
              </a:rPr>
              <a:t>môn </a:t>
            </a:r>
            <a:r>
              <a:rPr sz="2800" spc="-55" dirty="0">
                <a:solidFill>
                  <a:srgbClr val="001F5F"/>
                </a:solidFill>
                <a:latin typeface="Times New Roman"/>
                <a:cs typeface="Times New Roman"/>
              </a:rPr>
              <a:t>Toán </a:t>
            </a: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bảo đảm tính </a:t>
            </a:r>
            <a:r>
              <a:rPr sz="2800" dirty="0">
                <a:solidFill>
                  <a:srgbClr val="001F5F"/>
                </a:solidFill>
                <a:latin typeface="Times New Roman"/>
                <a:cs typeface="Times New Roman"/>
              </a:rPr>
              <a:t>thống </a:t>
            </a: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nhất, sự </a:t>
            </a:r>
            <a:r>
              <a:rPr sz="2800" dirty="0">
                <a:solidFill>
                  <a:srgbClr val="001F5F"/>
                </a:solidFill>
                <a:latin typeface="Times New Roman"/>
                <a:cs typeface="Times New Roman"/>
              </a:rPr>
              <a:t>phát </a:t>
            </a: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triển liên tục  (từ lớp 1 đến lớp</a:t>
            </a:r>
            <a:r>
              <a:rPr sz="2800" spc="-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12).</a:t>
            </a:r>
            <a:endParaRPr sz="2800">
              <a:latin typeface="Times New Roman"/>
              <a:cs typeface="Times New Roman"/>
            </a:endParaRPr>
          </a:p>
          <a:p>
            <a:pPr marL="12700" marR="5080" algn="just">
              <a:lnSpc>
                <a:spcPct val="100000"/>
              </a:lnSpc>
              <a:spcBef>
                <a:spcPts val="1000"/>
              </a:spcBef>
              <a:buClr>
                <a:srgbClr val="A42F0F"/>
              </a:buClr>
              <a:buChar char="-"/>
              <a:tabLst>
                <a:tab pos="220345" algn="l"/>
              </a:tabLst>
            </a:pP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Chương trình </a:t>
            </a:r>
            <a:r>
              <a:rPr sz="2800" spc="-10" dirty="0">
                <a:solidFill>
                  <a:srgbClr val="001F5F"/>
                </a:solidFill>
                <a:latin typeface="Times New Roman"/>
                <a:cs typeface="Times New Roman"/>
              </a:rPr>
              <a:t>môn </a:t>
            </a:r>
            <a:r>
              <a:rPr sz="2800" spc="-50" dirty="0">
                <a:solidFill>
                  <a:srgbClr val="001F5F"/>
                </a:solidFill>
                <a:latin typeface="Times New Roman"/>
                <a:cs typeface="Times New Roman"/>
              </a:rPr>
              <a:t>Toán </a:t>
            </a:r>
            <a:r>
              <a:rPr sz="2800" spc="-10" dirty="0">
                <a:solidFill>
                  <a:srgbClr val="001F5F"/>
                </a:solidFill>
                <a:latin typeface="Times New Roman"/>
                <a:cs typeface="Times New Roman"/>
              </a:rPr>
              <a:t>cần </a:t>
            </a: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chú ý tiếp </a:t>
            </a:r>
            <a:r>
              <a:rPr sz="2800" dirty="0">
                <a:solidFill>
                  <a:srgbClr val="001F5F"/>
                </a:solidFill>
                <a:latin typeface="Times New Roman"/>
                <a:cs typeface="Times New Roman"/>
              </a:rPr>
              <a:t>nối </a:t>
            </a: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với chương trình giáo </a:t>
            </a:r>
            <a:r>
              <a:rPr sz="2800" dirty="0">
                <a:solidFill>
                  <a:srgbClr val="001F5F"/>
                </a:solidFill>
                <a:latin typeface="Times New Roman"/>
                <a:cs typeface="Times New Roman"/>
              </a:rPr>
              <a:t>dục  </a:t>
            </a:r>
            <a:r>
              <a:rPr sz="2800" spc="-10" dirty="0">
                <a:solidFill>
                  <a:srgbClr val="001F5F"/>
                </a:solidFill>
                <a:latin typeface="Times New Roman"/>
                <a:cs typeface="Times New Roman"/>
              </a:rPr>
              <a:t>mầm </a:t>
            </a:r>
            <a:r>
              <a:rPr sz="2800" dirty="0">
                <a:solidFill>
                  <a:srgbClr val="001F5F"/>
                </a:solidFill>
                <a:latin typeface="Times New Roman"/>
                <a:cs typeface="Times New Roman"/>
              </a:rPr>
              <a:t>non, </a:t>
            </a: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cũng </a:t>
            </a:r>
            <a:r>
              <a:rPr sz="2800" dirty="0">
                <a:solidFill>
                  <a:srgbClr val="001F5F"/>
                </a:solidFill>
                <a:latin typeface="Times New Roman"/>
                <a:cs typeface="Times New Roman"/>
              </a:rPr>
              <a:t>như </a:t>
            </a:r>
            <a:r>
              <a:rPr sz="2800" spc="-10" dirty="0">
                <a:solidFill>
                  <a:srgbClr val="001F5F"/>
                </a:solidFill>
                <a:latin typeface="Times New Roman"/>
                <a:cs typeface="Times New Roman"/>
              </a:rPr>
              <a:t>tạo </a:t>
            </a: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nền tảng cho giáo </a:t>
            </a:r>
            <a:r>
              <a:rPr sz="2800" dirty="0">
                <a:solidFill>
                  <a:srgbClr val="001F5F"/>
                </a:solidFill>
                <a:latin typeface="Times New Roman"/>
                <a:cs typeface="Times New Roman"/>
              </a:rPr>
              <a:t>dục nghề </a:t>
            </a: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nghiệp </a:t>
            </a:r>
            <a:r>
              <a:rPr sz="2800" dirty="0">
                <a:solidFill>
                  <a:srgbClr val="001F5F"/>
                </a:solidFill>
                <a:latin typeface="Times New Roman"/>
                <a:cs typeface="Times New Roman"/>
              </a:rPr>
              <a:t>và </a:t>
            </a: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giáo </a:t>
            </a:r>
            <a:r>
              <a:rPr sz="2800" spc="-15" dirty="0">
                <a:solidFill>
                  <a:srgbClr val="001F5F"/>
                </a:solidFill>
                <a:latin typeface="Times New Roman"/>
                <a:cs typeface="Times New Roman"/>
              </a:rPr>
              <a:t>dục  </a:t>
            </a: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đại</a:t>
            </a:r>
            <a:r>
              <a:rPr sz="2800" spc="-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học.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14756"/>
            <a:ext cx="1592580" cy="508000"/>
          </a:xfrm>
          <a:custGeom>
            <a:avLst/>
            <a:gdLst/>
            <a:ahLst/>
            <a:cxnLst/>
            <a:rect l="l" t="t" r="r" b="b"/>
            <a:pathLst>
              <a:path w="1592580" h="508000">
                <a:moveTo>
                  <a:pt x="0" y="0"/>
                </a:moveTo>
                <a:lnTo>
                  <a:pt x="0" y="503948"/>
                </a:lnTo>
                <a:lnTo>
                  <a:pt x="1245844" y="507491"/>
                </a:lnTo>
                <a:lnTo>
                  <a:pt x="1346200" y="507491"/>
                </a:lnTo>
                <a:lnTo>
                  <a:pt x="1350899" y="502665"/>
                </a:lnTo>
                <a:lnTo>
                  <a:pt x="1352423" y="501141"/>
                </a:lnTo>
                <a:lnTo>
                  <a:pt x="1354328" y="499617"/>
                </a:lnTo>
                <a:lnTo>
                  <a:pt x="1355852" y="497966"/>
                </a:lnTo>
                <a:lnTo>
                  <a:pt x="1584960" y="268858"/>
                </a:lnTo>
                <a:lnTo>
                  <a:pt x="1590246" y="261714"/>
                </a:lnTo>
                <a:lnTo>
                  <a:pt x="1592008" y="254571"/>
                </a:lnTo>
                <a:lnTo>
                  <a:pt x="1590246" y="247427"/>
                </a:lnTo>
                <a:lnTo>
                  <a:pt x="1584960" y="240283"/>
                </a:lnTo>
                <a:lnTo>
                  <a:pt x="1355852" y="11302"/>
                </a:lnTo>
                <a:lnTo>
                  <a:pt x="1350899" y="11302"/>
                </a:lnTo>
                <a:lnTo>
                  <a:pt x="1350899" y="6476"/>
                </a:lnTo>
                <a:lnTo>
                  <a:pt x="1346200" y="6476"/>
                </a:lnTo>
                <a:lnTo>
                  <a:pt x="1341374" y="1777"/>
                </a:lnTo>
                <a:lnTo>
                  <a:pt x="1245844" y="1777"/>
                </a:lnTo>
                <a:lnTo>
                  <a:pt x="0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685670" y="641680"/>
            <a:ext cx="923036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1. </a:t>
            </a:r>
            <a:r>
              <a:rPr spc="-5" dirty="0"/>
              <a:t>QUAN ĐIỂM XÂY DỰNG </a:t>
            </a:r>
            <a:r>
              <a:rPr dirty="0"/>
              <a:t>CHƯƠNG</a:t>
            </a:r>
            <a:r>
              <a:rPr spc="-265" dirty="0"/>
              <a:t> </a:t>
            </a:r>
            <a:r>
              <a:rPr dirty="0"/>
              <a:t>TRÌNH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19352" y="1956008"/>
            <a:ext cx="10715448" cy="3834511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65"/>
              </a:spcBef>
            </a:pPr>
            <a:r>
              <a:rPr lang="en-US" sz="3200" spc="-80" smtClean="0">
                <a:solidFill>
                  <a:srgbClr val="A42F0F"/>
                </a:solidFill>
                <a:latin typeface="Arial"/>
                <a:cs typeface="Arial"/>
              </a:rPr>
              <a:t>- </a:t>
            </a:r>
            <a:r>
              <a:rPr sz="3200" b="1" spc="-80" smtClean="0">
                <a:solidFill>
                  <a:srgbClr val="001F5F"/>
                </a:solidFill>
                <a:latin typeface="Verdana"/>
                <a:cs typeface="Verdana"/>
              </a:rPr>
              <a:t>B</a:t>
            </a:r>
            <a:r>
              <a:rPr sz="3200" b="1" spc="-80" smtClean="0">
                <a:solidFill>
                  <a:srgbClr val="001F5F"/>
                </a:solidFill>
                <a:latin typeface="Arial"/>
                <a:cs typeface="Arial"/>
              </a:rPr>
              <a:t>ả</a:t>
            </a:r>
            <a:r>
              <a:rPr sz="3200" b="1" spc="-80" smtClean="0">
                <a:solidFill>
                  <a:srgbClr val="001F5F"/>
                </a:solidFill>
                <a:latin typeface="Verdana"/>
                <a:cs typeface="Verdana"/>
              </a:rPr>
              <a:t>o </a:t>
            </a:r>
            <a:r>
              <a:rPr sz="3200" b="1" spc="-235" dirty="0">
                <a:solidFill>
                  <a:srgbClr val="001F5F"/>
                </a:solidFill>
                <a:latin typeface="Verdana"/>
                <a:cs typeface="Verdana"/>
              </a:rPr>
              <a:t>đ</a:t>
            </a:r>
            <a:r>
              <a:rPr sz="3200" b="1" spc="-235" dirty="0">
                <a:solidFill>
                  <a:srgbClr val="001F5F"/>
                </a:solidFill>
                <a:latin typeface="Arial"/>
                <a:cs typeface="Arial"/>
              </a:rPr>
              <a:t>ả</a:t>
            </a:r>
            <a:r>
              <a:rPr sz="3200" b="1" spc="-235" dirty="0">
                <a:solidFill>
                  <a:srgbClr val="001F5F"/>
                </a:solidFill>
                <a:latin typeface="Verdana"/>
                <a:cs typeface="Verdana"/>
              </a:rPr>
              <a:t>m </a:t>
            </a:r>
            <a:r>
              <a:rPr sz="3200" b="1" spc="-385" dirty="0">
                <a:solidFill>
                  <a:srgbClr val="001F5F"/>
                </a:solidFill>
                <a:latin typeface="Verdana"/>
                <a:cs typeface="Verdana"/>
              </a:rPr>
              <a:t>tính </a:t>
            </a:r>
            <a:r>
              <a:rPr sz="3200" b="1" spc="-254" dirty="0">
                <a:solidFill>
                  <a:srgbClr val="001F5F"/>
                </a:solidFill>
                <a:latin typeface="Verdana"/>
                <a:cs typeface="Verdana"/>
              </a:rPr>
              <a:t>tích </a:t>
            </a:r>
            <a:r>
              <a:rPr sz="3200" b="1" spc="-245" dirty="0">
                <a:solidFill>
                  <a:srgbClr val="001F5F"/>
                </a:solidFill>
                <a:latin typeface="Verdana"/>
                <a:cs typeface="Verdana"/>
              </a:rPr>
              <a:t>h</a:t>
            </a:r>
            <a:r>
              <a:rPr sz="3200" b="1" spc="-245" dirty="0">
                <a:solidFill>
                  <a:srgbClr val="001F5F"/>
                </a:solidFill>
                <a:latin typeface="Arial"/>
                <a:cs typeface="Arial"/>
              </a:rPr>
              <a:t>ợ</a:t>
            </a:r>
            <a:r>
              <a:rPr sz="3200" b="1" spc="-245" dirty="0">
                <a:solidFill>
                  <a:srgbClr val="001F5F"/>
                </a:solidFill>
                <a:latin typeface="Verdana"/>
                <a:cs typeface="Verdana"/>
              </a:rPr>
              <a:t>p </a:t>
            </a:r>
            <a:r>
              <a:rPr sz="3200" b="1" spc="-155" dirty="0">
                <a:solidFill>
                  <a:srgbClr val="001F5F"/>
                </a:solidFill>
                <a:latin typeface="Verdana"/>
                <a:cs typeface="Verdana"/>
              </a:rPr>
              <a:t>và </a:t>
            </a:r>
            <a:r>
              <a:rPr sz="3200" b="1" spc="-220" dirty="0">
                <a:solidFill>
                  <a:srgbClr val="001F5F"/>
                </a:solidFill>
                <a:latin typeface="Verdana"/>
                <a:cs typeface="Verdana"/>
              </a:rPr>
              <a:t>phân</a:t>
            </a:r>
            <a:r>
              <a:rPr sz="3200" b="1" spc="-6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b="1" spc="-185" dirty="0">
                <a:solidFill>
                  <a:srgbClr val="001F5F"/>
                </a:solidFill>
                <a:latin typeface="Verdana"/>
                <a:cs typeface="Verdana"/>
              </a:rPr>
              <a:t>hóa</a:t>
            </a:r>
            <a:endParaRPr sz="3200">
              <a:latin typeface="Verdana"/>
              <a:cs typeface="Verdana"/>
            </a:endParaRPr>
          </a:p>
          <a:p>
            <a:pPr marL="12700" marR="6350">
              <a:lnSpc>
                <a:spcPct val="80000"/>
              </a:lnSpc>
              <a:spcBef>
                <a:spcPts val="1050"/>
              </a:spcBef>
              <a:buChar char="-"/>
              <a:tabLst>
                <a:tab pos="194310" algn="l"/>
              </a:tabLst>
            </a:pPr>
            <a:r>
              <a:rPr lang="en-US" sz="2400" spc="-5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5" smtClean="0">
                <a:solidFill>
                  <a:srgbClr val="001F5F"/>
                </a:solidFill>
                <a:latin typeface="Times New Roman"/>
                <a:cs typeface="Times New Roman"/>
              </a:rPr>
              <a:t>Chương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trình </a:t>
            </a:r>
            <a:r>
              <a:rPr sz="2400" spc="-10" dirty="0">
                <a:solidFill>
                  <a:srgbClr val="001F5F"/>
                </a:solidFill>
                <a:latin typeface="Times New Roman"/>
                <a:cs typeface="Times New Roman"/>
              </a:rPr>
              <a:t>môn </a:t>
            </a:r>
            <a:r>
              <a:rPr sz="2400" spc="-45" dirty="0">
                <a:solidFill>
                  <a:srgbClr val="001F5F"/>
                </a:solidFill>
                <a:latin typeface="Times New Roman"/>
                <a:cs typeface="Times New Roman"/>
              </a:rPr>
              <a:t>Toán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thực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hiện </a:t>
            </a:r>
            <a:r>
              <a:rPr sz="2400" spc="-10" dirty="0">
                <a:solidFill>
                  <a:srgbClr val="001F5F"/>
                </a:solidFill>
                <a:latin typeface="Times New Roman"/>
                <a:cs typeface="Times New Roman"/>
              </a:rPr>
              <a:t>tích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hợp liên môn thông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qua </a:t>
            </a:r>
            <a:r>
              <a:rPr sz="2400" spc="-10" dirty="0">
                <a:solidFill>
                  <a:srgbClr val="001F5F"/>
                </a:solidFill>
                <a:latin typeface="Times New Roman"/>
                <a:cs typeface="Times New Roman"/>
              </a:rPr>
              <a:t>các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nội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dung, chủ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đề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liên  quan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hoặc </a:t>
            </a:r>
            <a:r>
              <a:rPr sz="2400" spc="-10" dirty="0">
                <a:solidFill>
                  <a:srgbClr val="001F5F"/>
                </a:solidFill>
                <a:latin typeface="Times New Roman"/>
                <a:cs typeface="Times New Roman"/>
              </a:rPr>
              <a:t>các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kiến thức toán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học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được khai thác, sử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dụng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trong </a:t>
            </a:r>
            <a:r>
              <a:rPr sz="2400" spc="-10" dirty="0">
                <a:solidFill>
                  <a:srgbClr val="001F5F"/>
                </a:solidFill>
                <a:latin typeface="Times New Roman"/>
                <a:cs typeface="Times New Roman"/>
              </a:rPr>
              <a:t>các môn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học</a:t>
            </a:r>
            <a:r>
              <a:rPr sz="2400" spc="9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khác.</a:t>
            </a:r>
            <a:endParaRPr sz="2400">
              <a:latin typeface="Times New Roman"/>
              <a:cs typeface="Times New Roman"/>
            </a:endParaRPr>
          </a:p>
          <a:p>
            <a:pPr marL="12700" marR="8255">
              <a:lnSpc>
                <a:spcPts val="2110"/>
              </a:lnSpc>
              <a:spcBef>
                <a:spcPts val="990"/>
              </a:spcBef>
              <a:buClr>
                <a:srgbClr val="A42F0F"/>
              </a:buClr>
              <a:buChar char="-"/>
              <a:tabLst>
                <a:tab pos="175895" algn="l"/>
              </a:tabLst>
            </a:pPr>
            <a:r>
              <a:rPr lang="en-US" sz="2400" spc="-5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5" smtClean="0">
                <a:solidFill>
                  <a:srgbClr val="001F5F"/>
                </a:solidFill>
                <a:latin typeface="Times New Roman"/>
                <a:cs typeface="Times New Roman"/>
              </a:rPr>
              <a:t>Chương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trình </a:t>
            </a:r>
            <a:r>
              <a:rPr sz="2400" spc="-10" dirty="0">
                <a:solidFill>
                  <a:srgbClr val="001F5F"/>
                </a:solidFill>
                <a:latin typeface="Times New Roman"/>
                <a:cs typeface="Times New Roman"/>
              </a:rPr>
              <a:t>môn </a:t>
            </a:r>
            <a:r>
              <a:rPr sz="2400" spc="-45" dirty="0">
                <a:solidFill>
                  <a:srgbClr val="001F5F"/>
                </a:solidFill>
                <a:latin typeface="Times New Roman"/>
                <a:cs typeface="Times New Roman"/>
              </a:rPr>
              <a:t>Toán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còn thực hiện tích hợp nội </a:t>
            </a:r>
            <a:r>
              <a:rPr sz="2400" spc="-10" dirty="0">
                <a:solidFill>
                  <a:srgbClr val="001F5F"/>
                </a:solidFill>
                <a:latin typeface="Times New Roman"/>
                <a:cs typeface="Times New Roman"/>
              </a:rPr>
              <a:t>môn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và liên </a:t>
            </a:r>
            <a:r>
              <a:rPr sz="2400" spc="-10" dirty="0">
                <a:solidFill>
                  <a:srgbClr val="001F5F"/>
                </a:solidFill>
                <a:latin typeface="Times New Roman"/>
                <a:cs typeface="Times New Roman"/>
              </a:rPr>
              <a:t>môn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thông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qua các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hoạt 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động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thực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hành và trải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nghiệm trong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giáo dục toán</a:t>
            </a:r>
            <a:r>
              <a:rPr sz="2400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học.</a:t>
            </a:r>
            <a:endParaRPr sz="2400">
              <a:latin typeface="Times New Roman"/>
              <a:cs typeface="Times New Roman"/>
            </a:endParaRPr>
          </a:p>
          <a:p>
            <a:pPr marL="175260" indent="-162560">
              <a:lnSpc>
                <a:spcPct val="100000"/>
              </a:lnSpc>
              <a:spcBef>
                <a:spcPts val="490"/>
              </a:spcBef>
              <a:buClr>
                <a:srgbClr val="A42F0F"/>
              </a:buClr>
              <a:buChar char="-"/>
              <a:tabLst>
                <a:tab pos="175895" algn="l"/>
              </a:tabLst>
            </a:pPr>
            <a:r>
              <a:rPr lang="en-US"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C</a:t>
            </a:r>
            <a:r>
              <a:rPr sz="2400" spc="-5" smtClean="0">
                <a:solidFill>
                  <a:srgbClr val="001F5F"/>
                </a:solidFill>
                <a:latin typeface="Times New Roman"/>
                <a:cs typeface="Times New Roman"/>
              </a:rPr>
              <a:t>hương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trình </a:t>
            </a:r>
            <a:r>
              <a:rPr sz="2400" spc="-10" dirty="0">
                <a:solidFill>
                  <a:srgbClr val="001F5F"/>
                </a:solidFill>
                <a:latin typeface="Times New Roman"/>
                <a:cs typeface="Times New Roman"/>
              </a:rPr>
              <a:t>môn </a:t>
            </a:r>
            <a:r>
              <a:rPr sz="2400" spc="-45" dirty="0">
                <a:solidFill>
                  <a:srgbClr val="001F5F"/>
                </a:solidFill>
                <a:latin typeface="Times New Roman"/>
                <a:cs typeface="Times New Roman"/>
              </a:rPr>
              <a:t>Toán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phải bảo đảm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yêu </a:t>
            </a:r>
            <a:r>
              <a:rPr sz="2400" spc="-10" dirty="0">
                <a:solidFill>
                  <a:srgbClr val="001F5F"/>
                </a:solidFill>
                <a:latin typeface="Times New Roman"/>
                <a:cs typeface="Times New Roman"/>
              </a:rPr>
              <a:t>cầu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phân</a:t>
            </a:r>
            <a:r>
              <a:rPr sz="2400" spc="8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hoá:</a:t>
            </a:r>
            <a:endParaRPr sz="2400">
              <a:latin typeface="Times New Roman"/>
              <a:cs typeface="Times New Roman"/>
            </a:endParaRPr>
          </a:p>
          <a:p>
            <a:pPr marL="12700" marR="5715">
              <a:lnSpc>
                <a:spcPct val="80000"/>
              </a:lnSpc>
              <a:spcBef>
                <a:spcPts val="994"/>
              </a:spcBef>
            </a:pP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+ </a:t>
            </a:r>
            <a:r>
              <a:rPr sz="2400" spc="-10" dirty="0">
                <a:solidFill>
                  <a:srgbClr val="001F5F"/>
                </a:solidFill>
                <a:latin typeface="Times New Roman"/>
                <a:cs typeface="Times New Roman"/>
              </a:rPr>
              <a:t>Đối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với </a:t>
            </a:r>
            <a:r>
              <a:rPr sz="2400" spc="-10" dirty="0">
                <a:solidFill>
                  <a:srgbClr val="001F5F"/>
                </a:solidFill>
                <a:latin typeface="Times New Roman"/>
                <a:cs typeface="Times New Roman"/>
              </a:rPr>
              <a:t>các cấp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học: Quán triệt tinh thần dạy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học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theo hướng cá thể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hoá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người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học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trên </a:t>
            </a:r>
            <a:r>
              <a:rPr sz="2400" spc="-10" dirty="0">
                <a:solidFill>
                  <a:srgbClr val="001F5F"/>
                </a:solidFill>
                <a:latin typeface="Times New Roman"/>
                <a:cs typeface="Times New Roman"/>
              </a:rPr>
              <a:t>cơ 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sở bảo đảm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đa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số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học</a:t>
            </a:r>
            <a:r>
              <a:rPr sz="2400" spc="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sinh;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ts val="2375"/>
              </a:lnSpc>
              <a:spcBef>
                <a:spcPts val="480"/>
              </a:spcBef>
            </a:pP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+</a:t>
            </a:r>
            <a:r>
              <a:rPr sz="2400" spc="10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Đối</a:t>
            </a:r>
            <a:r>
              <a:rPr sz="2400" spc="11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với</a:t>
            </a:r>
            <a:r>
              <a:rPr sz="2400" spc="1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cấp</a:t>
            </a:r>
            <a:r>
              <a:rPr sz="2400" spc="1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25" dirty="0">
                <a:solidFill>
                  <a:srgbClr val="001F5F"/>
                </a:solidFill>
                <a:latin typeface="Times New Roman"/>
                <a:cs typeface="Times New Roman"/>
              </a:rPr>
              <a:t>THPT:</a:t>
            </a:r>
            <a:r>
              <a:rPr sz="2400" spc="11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Thiết</a:t>
            </a:r>
            <a:r>
              <a:rPr sz="2400" spc="11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kế</a:t>
            </a:r>
            <a:r>
              <a:rPr sz="2400" spc="10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hệ</a:t>
            </a:r>
            <a:r>
              <a:rPr sz="2400" spc="1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thống</a:t>
            </a:r>
            <a:r>
              <a:rPr sz="2400" spc="1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chuyên</a:t>
            </a:r>
            <a:r>
              <a:rPr sz="2400" spc="10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đề</a:t>
            </a:r>
            <a:r>
              <a:rPr sz="2400" spc="9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học</a:t>
            </a:r>
            <a:r>
              <a:rPr sz="2400" spc="1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tập</a:t>
            </a:r>
            <a:r>
              <a:rPr sz="2400" spc="11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chuyên</a:t>
            </a:r>
            <a:r>
              <a:rPr sz="2400" spc="1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sâu</a:t>
            </a:r>
            <a:r>
              <a:rPr sz="2400" spc="1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và</a:t>
            </a:r>
            <a:r>
              <a:rPr sz="2400" spc="1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các</a:t>
            </a:r>
            <a:r>
              <a:rPr sz="2400" spc="1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nội</a:t>
            </a:r>
            <a:r>
              <a:rPr sz="2400" spc="1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5">
                <a:solidFill>
                  <a:srgbClr val="001F5F"/>
                </a:solidFill>
                <a:latin typeface="Times New Roman"/>
                <a:cs typeface="Times New Roman"/>
              </a:rPr>
              <a:t>dung</a:t>
            </a:r>
            <a:r>
              <a:rPr sz="2400" spc="11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5" smtClean="0">
                <a:solidFill>
                  <a:srgbClr val="001F5F"/>
                </a:solidFill>
                <a:latin typeface="Times New Roman"/>
                <a:cs typeface="Times New Roman"/>
              </a:rPr>
              <a:t>học</a:t>
            </a:r>
            <a:r>
              <a:rPr lang="en-US" sz="2400" spc="-5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5" smtClean="0">
                <a:solidFill>
                  <a:srgbClr val="001F5F"/>
                </a:solidFill>
                <a:latin typeface="Times New Roman"/>
                <a:cs typeface="Times New Roman"/>
              </a:rPr>
              <a:t>tập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giúp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học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sinh nâng </a:t>
            </a:r>
            <a:r>
              <a:rPr sz="2400" spc="-10" dirty="0">
                <a:solidFill>
                  <a:srgbClr val="001F5F"/>
                </a:solidFill>
                <a:latin typeface="Times New Roman"/>
                <a:cs typeface="Times New Roman"/>
              </a:rPr>
              <a:t>cao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kiến thức,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kĩ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năng thực</a:t>
            </a:r>
            <a:r>
              <a:rPr sz="2400" spc="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hành;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14756"/>
            <a:ext cx="1592580" cy="508000"/>
          </a:xfrm>
          <a:custGeom>
            <a:avLst/>
            <a:gdLst/>
            <a:ahLst/>
            <a:cxnLst/>
            <a:rect l="l" t="t" r="r" b="b"/>
            <a:pathLst>
              <a:path w="1592580" h="508000">
                <a:moveTo>
                  <a:pt x="0" y="0"/>
                </a:moveTo>
                <a:lnTo>
                  <a:pt x="0" y="503948"/>
                </a:lnTo>
                <a:lnTo>
                  <a:pt x="1245844" y="507491"/>
                </a:lnTo>
                <a:lnTo>
                  <a:pt x="1346200" y="507491"/>
                </a:lnTo>
                <a:lnTo>
                  <a:pt x="1350899" y="502665"/>
                </a:lnTo>
                <a:lnTo>
                  <a:pt x="1352423" y="501141"/>
                </a:lnTo>
                <a:lnTo>
                  <a:pt x="1354328" y="499617"/>
                </a:lnTo>
                <a:lnTo>
                  <a:pt x="1355852" y="497966"/>
                </a:lnTo>
                <a:lnTo>
                  <a:pt x="1584960" y="268858"/>
                </a:lnTo>
                <a:lnTo>
                  <a:pt x="1590246" y="261714"/>
                </a:lnTo>
                <a:lnTo>
                  <a:pt x="1592008" y="254571"/>
                </a:lnTo>
                <a:lnTo>
                  <a:pt x="1590246" y="247427"/>
                </a:lnTo>
                <a:lnTo>
                  <a:pt x="1584960" y="240283"/>
                </a:lnTo>
                <a:lnTo>
                  <a:pt x="1355852" y="11302"/>
                </a:lnTo>
                <a:lnTo>
                  <a:pt x="1350899" y="11302"/>
                </a:lnTo>
                <a:lnTo>
                  <a:pt x="1350899" y="6476"/>
                </a:lnTo>
                <a:lnTo>
                  <a:pt x="1346200" y="6476"/>
                </a:lnTo>
                <a:lnTo>
                  <a:pt x="1341374" y="1777"/>
                </a:lnTo>
                <a:lnTo>
                  <a:pt x="1245844" y="1777"/>
                </a:lnTo>
                <a:lnTo>
                  <a:pt x="0" y="0"/>
                </a:lnTo>
                <a:close/>
              </a:path>
            </a:pathLst>
          </a:custGeom>
          <a:solidFill>
            <a:srgbClr val="A42F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685670" y="641680"/>
            <a:ext cx="923099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1. QUAN </a:t>
            </a:r>
            <a:r>
              <a:rPr spc="-5" dirty="0"/>
              <a:t>ĐIỂM XÂY DỰNG </a:t>
            </a:r>
            <a:r>
              <a:rPr dirty="0"/>
              <a:t>CHƯƠNG</a:t>
            </a:r>
            <a:r>
              <a:rPr spc="-280" dirty="0"/>
              <a:t> </a:t>
            </a:r>
            <a:r>
              <a:rPr dirty="0"/>
              <a:t>TRÌNH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19352" y="1986172"/>
            <a:ext cx="10408285" cy="3370579"/>
          </a:xfrm>
          <a:prstGeom prst="rect">
            <a:avLst/>
          </a:prstGeom>
        </p:spPr>
        <p:txBody>
          <a:bodyPr vert="horz" wrap="square" lIns="0" tIns="1714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0"/>
              </a:spcBef>
            </a:pPr>
            <a:r>
              <a:rPr lang="en-US" sz="3200" spc="-80" smtClean="0">
                <a:solidFill>
                  <a:srgbClr val="A42F0F"/>
                </a:solidFill>
                <a:latin typeface="Arial"/>
                <a:cs typeface="Arial"/>
              </a:rPr>
              <a:t>- </a:t>
            </a:r>
            <a:r>
              <a:rPr sz="3200" b="1" spc="-80" smtClean="0">
                <a:solidFill>
                  <a:srgbClr val="001F5F"/>
                </a:solidFill>
                <a:latin typeface="Verdana"/>
                <a:cs typeface="Verdana"/>
              </a:rPr>
              <a:t>B</a:t>
            </a:r>
            <a:r>
              <a:rPr sz="3200" b="1" spc="-80" smtClean="0">
                <a:solidFill>
                  <a:srgbClr val="001F5F"/>
                </a:solidFill>
                <a:latin typeface="Arial"/>
                <a:cs typeface="Arial"/>
              </a:rPr>
              <a:t>ả</a:t>
            </a:r>
            <a:r>
              <a:rPr sz="3200" b="1" spc="-80" smtClean="0">
                <a:solidFill>
                  <a:srgbClr val="001F5F"/>
                </a:solidFill>
                <a:latin typeface="Verdana"/>
                <a:cs typeface="Verdana"/>
              </a:rPr>
              <a:t>o </a:t>
            </a:r>
            <a:r>
              <a:rPr sz="3200" b="1" spc="-235" dirty="0">
                <a:solidFill>
                  <a:srgbClr val="001F5F"/>
                </a:solidFill>
                <a:latin typeface="Verdana"/>
                <a:cs typeface="Verdana"/>
              </a:rPr>
              <a:t>đ</a:t>
            </a:r>
            <a:r>
              <a:rPr sz="3200" b="1" spc="-235" dirty="0">
                <a:solidFill>
                  <a:srgbClr val="001F5F"/>
                </a:solidFill>
                <a:latin typeface="Arial"/>
                <a:cs typeface="Arial"/>
              </a:rPr>
              <a:t>ả</a:t>
            </a:r>
            <a:r>
              <a:rPr sz="3200" b="1" spc="-235" dirty="0">
                <a:solidFill>
                  <a:srgbClr val="001F5F"/>
                </a:solidFill>
                <a:latin typeface="Verdana"/>
                <a:cs typeface="Verdana"/>
              </a:rPr>
              <a:t>m </a:t>
            </a:r>
            <a:r>
              <a:rPr sz="3200" b="1" spc="-385" dirty="0">
                <a:solidFill>
                  <a:srgbClr val="001F5F"/>
                </a:solidFill>
                <a:latin typeface="Verdana"/>
                <a:cs typeface="Verdana"/>
              </a:rPr>
              <a:t>tính </a:t>
            </a:r>
            <a:r>
              <a:rPr sz="3200" b="1" spc="-254" dirty="0">
                <a:solidFill>
                  <a:srgbClr val="001F5F"/>
                </a:solidFill>
                <a:latin typeface="Verdana"/>
                <a:cs typeface="Verdana"/>
              </a:rPr>
              <a:t>tích </a:t>
            </a:r>
            <a:r>
              <a:rPr sz="3200" b="1" spc="-310" dirty="0">
                <a:solidFill>
                  <a:srgbClr val="001F5F"/>
                </a:solidFill>
                <a:latin typeface="Verdana"/>
                <a:cs typeface="Verdana"/>
              </a:rPr>
              <a:t>m</a:t>
            </a:r>
            <a:r>
              <a:rPr sz="3200" b="1" spc="-310" dirty="0">
                <a:solidFill>
                  <a:srgbClr val="001F5F"/>
                </a:solidFill>
                <a:latin typeface="Arial"/>
                <a:cs typeface="Arial"/>
              </a:rPr>
              <a:t>ề</a:t>
            </a:r>
            <a:r>
              <a:rPr sz="3200" b="1" spc="-310" dirty="0">
                <a:solidFill>
                  <a:srgbClr val="001F5F"/>
                </a:solidFill>
                <a:latin typeface="Verdana"/>
                <a:cs typeface="Verdana"/>
              </a:rPr>
              <a:t>m </a:t>
            </a:r>
            <a:r>
              <a:rPr sz="3200" b="1" spc="-180" dirty="0">
                <a:solidFill>
                  <a:srgbClr val="001F5F"/>
                </a:solidFill>
                <a:latin typeface="Verdana"/>
                <a:cs typeface="Verdana"/>
              </a:rPr>
              <a:t>d</a:t>
            </a:r>
            <a:r>
              <a:rPr sz="3200" b="1" spc="-180" dirty="0">
                <a:solidFill>
                  <a:srgbClr val="001F5F"/>
                </a:solidFill>
                <a:latin typeface="Arial"/>
                <a:cs typeface="Arial"/>
              </a:rPr>
              <a:t>ẻ</a:t>
            </a:r>
            <a:r>
              <a:rPr sz="3200" b="1" spc="-180" dirty="0">
                <a:solidFill>
                  <a:srgbClr val="001F5F"/>
                </a:solidFill>
                <a:latin typeface="Verdana"/>
                <a:cs typeface="Verdana"/>
              </a:rPr>
              <a:t>o, </a:t>
            </a:r>
            <a:r>
              <a:rPr sz="3200" b="1" spc="-345">
                <a:solidFill>
                  <a:srgbClr val="001F5F"/>
                </a:solidFill>
                <a:latin typeface="Verdana"/>
                <a:cs typeface="Verdana"/>
              </a:rPr>
              <a:t>linh</a:t>
            </a:r>
            <a:r>
              <a:rPr sz="3200" b="1" spc="5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b="1" spc="-305" smtClean="0">
                <a:solidFill>
                  <a:srgbClr val="001F5F"/>
                </a:solidFill>
                <a:latin typeface="Verdana"/>
                <a:cs typeface="Verdana"/>
              </a:rPr>
              <a:t>ho</a:t>
            </a:r>
            <a:r>
              <a:rPr sz="3200" b="1" spc="-305" smtClean="0">
                <a:solidFill>
                  <a:srgbClr val="001F5F"/>
                </a:solidFill>
                <a:latin typeface="Arial"/>
                <a:cs typeface="Arial"/>
              </a:rPr>
              <a:t>ạ</a:t>
            </a:r>
            <a:r>
              <a:rPr sz="3200" b="1" spc="-305" smtClean="0">
                <a:solidFill>
                  <a:srgbClr val="001F5F"/>
                </a:solidFill>
                <a:latin typeface="Verdana"/>
                <a:cs typeface="Verdana"/>
              </a:rPr>
              <a:t>t</a:t>
            </a:r>
            <a:r>
              <a:rPr lang="en-US" sz="3200" b="1" spc="-305" smtClean="0">
                <a:solidFill>
                  <a:srgbClr val="001F5F"/>
                </a:solidFill>
                <a:latin typeface="Verdana"/>
                <a:cs typeface="Verdana"/>
              </a:rPr>
              <a:t> (</a:t>
            </a:r>
            <a:r>
              <a:rPr lang="en-US" sz="3200" b="1" spc="-305" smtClean="0">
                <a:solidFill>
                  <a:srgbClr val="FF0000"/>
                </a:solidFill>
                <a:latin typeface="Verdana"/>
                <a:cs typeface="Verdana"/>
              </a:rPr>
              <a:t>MỞ</a:t>
            </a:r>
            <a:r>
              <a:rPr lang="en-US" sz="3200" b="1" spc="-305" smtClean="0">
                <a:solidFill>
                  <a:srgbClr val="001F5F"/>
                </a:solidFill>
                <a:latin typeface="Verdana"/>
                <a:cs typeface="Verdana"/>
              </a:rPr>
              <a:t>)</a:t>
            </a:r>
            <a:endParaRPr sz="3200">
              <a:latin typeface="Verdana"/>
              <a:cs typeface="Verdana"/>
            </a:endParaRPr>
          </a:p>
          <a:p>
            <a:pPr marL="354965" marR="5080" indent="-342900" algn="just">
              <a:lnSpc>
                <a:spcPct val="100000"/>
              </a:lnSpc>
              <a:spcBef>
                <a:spcPts val="1080"/>
              </a:spcBef>
            </a:pP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Chương trình </a:t>
            </a:r>
            <a:r>
              <a:rPr sz="2800" spc="-10" dirty="0">
                <a:solidFill>
                  <a:srgbClr val="001F5F"/>
                </a:solidFill>
                <a:latin typeface="Times New Roman"/>
                <a:cs typeface="Times New Roman"/>
              </a:rPr>
              <a:t>môn </a:t>
            </a:r>
            <a:r>
              <a:rPr sz="2800" spc="-55" dirty="0">
                <a:solidFill>
                  <a:srgbClr val="001F5F"/>
                </a:solidFill>
                <a:latin typeface="Times New Roman"/>
                <a:cs typeface="Times New Roman"/>
              </a:rPr>
              <a:t>Toán </a:t>
            </a: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bảo đảm tính thống nhất </a:t>
            </a:r>
            <a:r>
              <a:rPr sz="2800" dirty="0">
                <a:solidFill>
                  <a:srgbClr val="001F5F"/>
                </a:solidFill>
                <a:latin typeface="Times New Roman"/>
                <a:cs typeface="Times New Roman"/>
              </a:rPr>
              <a:t>về </a:t>
            </a: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những </a:t>
            </a:r>
            <a:r>
              <a:rPr sz="2800" dirty="0">
                <a:solidFill>
                  <a:srgbClr val="001F5F"/>
                </a:solidFill>
                <a:latin typeface="Times New Roman"/>
                <a:cs typeface="Times New Roman"/>
              </a:rPr>
              <a:t>nội </a:t>
            </a: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dung  giáo dục cốt </a:t>
            </a:r>
            <a:r>
              <a:rPr sz="2800" dirty="0">
                <a:solidFill>
                  <a:srgbClr val="001F5F"/>
                </a:solidFill>
                <a:latin typeface="Times New Roman"/>
                <a:cs typeface="Times New Roman"/>
              </a:rPr>
              <a:t>lõi, </a:t>
            </a: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bắt buộc của </a:t>
            </a:r>
            <a:r>
              <a:rPr sz="2800" dirty="0">
                <a:solidFill>
                  <a:srgbClr val="001F5F"/>
                </a:solidFill>
                <a:latin typeface="Times New Roman"/>
                <a:cs typeface="Times New Roman"/>
              </a:rPr>
              <a:t>CTGDPT tổng </a:t>
            </a: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thể; đồng thời dành  quyền </a:t>
            </a:r>
            <a:r>
              <a:rPr sz="2800" spc="-10" dirty="0">
                <a:solidFill>
                  <a:srgbClr val="001F5F"/>
                </a:solidFill>
                <a:latin typeface="Times New Roman"/>
                <a:cs typeface="Times New Roman"/>
              </a:rPr>
              <a:t>chủ </a:t>
            </a:r>
            <a:r>
              <a:rPr sz="2800" dirty="0">
                <a:solidFill>
                  <a:srgbClr val="001F5F"/>
                </a:solidFill>
                <a:latin typeface="Times New Roman"/>
                <a:cs typeface="Times New Roman"/>
              </a:rPr>
              <a:t>động </a:t>
            </a:r>
            <a:r>
              <a:rPr sz="2800" spc="-10" dirty="0">
                <a:solidFill>
                  <a:srgbClr val="001F5F"/>
                </a:solidFill>
                <a:latin typeface="Times New Roman"/>
                <a:cs typeface="Times New Roman"/>
              </a:rPr>
              <a:t>cho </a:t>
            </a:r>
            <a:r>
              <a:rPr sz="2800" dirty="0">
                <a:solidFill>
                  <a:srgbClr val="001F5F"/>
                </a:solidFill>
                <a:latin typeface="Times New Roman"/>
                <a:cs typeface="Times New Roman"/>
              </a:rPr>
              <a:t>địa </a:t>
            </a: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phương </a:t>
            </a:r>
            <a:r>
              <a:rPr sz="2800" dirty="0">
                <a:solidFill>
                  <a:srgbClr val="001F5F"/>
                </a:solidFill>
                <a:latin typeface="Times New Roman"/>
                <a:cs typeface="Times New Roman"/>
              </a:rPr>
              <a:t>và nhà </a:t>
            </a: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trường </a:t>
            </a:r>
            <a:r>
              <a:rPr sz="2800" spc="-10" dirty="0">
                <a:solidFill>
                  <a:srgbClr val="001F5F"/>
                </a:solidFill>
                <a:latin typeface="Times New Roman"/>
                <a:cs typeface="Times New Roman"/>
              </a:rPr>
              <a:t>lựa </a:t>
            </a: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chọn </a:t>
            </a:r>
            <a:r>
              <a:rPr sz="2800" spc="-10" dirty="0">
                <a:solidFill>
                  <a:srgbClr val="001F5F"/>
                </a:solidFill>
                <a:latin typeface="Times New Roman"/>
                <a:cs typeface="Times New Roman"/>
              </a:rPr>
              <a:t>một </a:t>
            </a: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số nội  </a:t>
            </a:r>
            <a:r>
              <a:rPr sz="2800" dirty="0">
                <a:solidFill>
                  <a:srgbClr val="001F5F"/>
                </a:solidFill>
                <a:latin typeface="Times New Roman"/>
                <a:cs typeface="Times New Roman"/>
              </a:rPr>
              <a:t>dung và </a:t>
            </a: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triển khai </a:t>
            </a:r>
            <a:r>
              <a:rPr sz="2800" dirty="0">
                <a:solidFill>
                  <a:srgbClr val="001F5F"/>
                </a:solidFill>
                <a:latin typeface="Times New Roman"/>
                <a:cs typeface="Times New Roman"/>
              </a:rPr>
              <a:t>kế </a:t>
            </a: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hoạch </a:t>
            </a:r>
            <a:r>
              <a:rPr sz="2800" spc="-10" dirty="0">
                <a:solidFill>
                  <a:srgbClr val="001F5F"/>
                </a:solidFill>
                <a:latin typeface="Times New Roman"/>
                <a:cs typeface="Times New Roman"/>
              </a:rPr>
              <a:t>giáo </a:t>
            </a:r>
            <a:r>
              <a:rPr sz="2800" dirty="0">
                <a:solidFill>
                  <a:srgbClr val="001F5F"/>
                </a:solidFill>
                <a:latin typeface="Times New Roman"/>
                <a:cs typeface="Times New Roman"/>
              </a:rPr>
              <a:t>dục </a:t>
            </a:r>
            <a:r>
              <a:rPr sz="2800" spc="-10" dirty="0">
                <a:solidFill>
                  <a:srgbClr val="001F5F"/>
                </a:solidFill>
                <a:latin typeface="Times New Roman"/>
                <a:cs typeface="Times New Roman"/>
              </a:rPr>
              <a:t>môn </a:t>
            </a:r>
            <a:r>
              <a:rPr sz="2800" spc="-55" dirty="0">
                <a:solidFill>
                  <a:srgbClr val="001F5F"/>
                </a:solidFill>
                <a:latin typeface="Times New Roman"/>
                <a:cs typeface="Times New Roman"/>
              </a:rPr>
              <a:t>Toán </a:t>
            </a:r>
            <a:r>
              <a:rPr sz="2800" dirty="0">
                <a:solidFill>
                  <a:srgbClr val="001F5F"/>
                </a:solidFill>
                <a:latin typeface="Times New Roman"/>
                <a:cs typeface="Times New Roman"/>
              </a:rPr>
              <a:t>phù </a:t>
            </a: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hợp </a:t>
            </a:r>
            <a:r>
              <a:rPr sz="2800" spc="-10" dirty="0">
                <a:solidFill>
                  <a:srgbClr val="001F5F"/>
                </a:solidFill>
                <a:latin typeface="Times New Roman"/>
                <a:cs typeface="Times New Roman"/>
              </a:rPr>
              <a:t>với </a:t>
            </a: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điều </a:t>
            </a:r>
            <a:r>
              <a:rPr sz="2800" spc="-10" dirty="0">
                <a:solidFill>
                  <a:srgbClr val="001F5F"/>
                </a:solidFill>
                <a:latin typeface="Times New Roman"/>
                <a:cs typeface="Times New Roman"/>
              </a:rPr>
              <a:t>kiện  </a:t>
            </a: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của từng </a:t>
            </a:r>
            <a:r>
              <a:rPr sz="2800" dirty="0">
                <a:solidFill>
                  <a:srgbClr val="001F5F"/>
                </a:solidFill>
                <a:latin typeface="Times New Roman"/>
                <a:cs typeface="Times New Roman"/>
              </a:rPr>
              <a:t>vùng </a:t>
            </a:r>
            <a:r>
              <a:rPr sz="2800" spc="-10" dirty="0">
                <a:solidFill>
                  <a:srgbClr val="001F5F"/>
                </a:solidFill>
                <a:latin typeface="Times New Roman"/>
                <a:cs typeface="Times New Roman"/>
              </a:rPr>
              <a:t>miền </a:t>
            </a:r>
            <a:r>
              <a:rPr sz="2800" dirty="0">
                <a:solidFill>
                  <a:srgbClr val="001F5F"/>
                </a:solidFill>
                <a:latin typeface="Times New Roman"/>
                <a:cs typeface="Times New Roman"/>
              </a:rPr>
              <a:t>và </a:t>
            </a: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cơ sở </a:t>
            </a:r>
            <a:r>
              <a:rPr sz="2800" dirty="0">
                <a:solidFill>
                  <a:srgbClr val="001F5F"/>
                </a:solidFill>
                <a:latin typeface="Times New Roman"/>
                <a:cs typeface="Times New Roman"/>
              </a:rPr>
              <a:t>giáo </a:t>
            </a: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dục; </a:t>
            </a:r>
            <a:r>
              <a:rPr sz="2800" spc="-10" dirty="0">
                <a:solidFill>
                  <a:srgbClr val="001F5F"/>
                </a:solidFill>
                <a:latin typeface="Times New Roman"/>
                <a:cs typeface="Times New Roman"/>
              </a:rPr>
              <a:t>dành </a:t>
            </a: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không gian sáng tạo cho  tác giả sách giáo khoa và giáo</a:t>
            </a:r>
            <a:r>
              <a:rPr sz="2800" spc="-4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1F5F"/>
                </a:solidFill>
                <a:latin typeface="Times New Roman"/>
                <a:cs typeface="Times New Roman"/>
              </a:rPr>
              <a:t>viên.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487</TotalTime>
  <Words>4506</Words>
  <Application>Microsoft Office PowerPoint</Application>
  <PresentationFormat>Custom</PresentationFormat>
  <Paragraphs>354</Paragraphs>
  <Slides>65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66" baseType="lpstr">
      <vt:lpstr>Office Theme</vt:lpstr>
      <vt:lpstr>PowerPoint Presentation</vt:lpstr>
      <vt:lpstr>PowerPoint Presentation</vt:lpstr>
      <vt:lpstr>NỘI DUNG TẬP HUẤN</vt:lpstr>
      <vt:lpstr>Nội dung:</vt:lpstr>
      <vt:lpstr>QUAN ĐIỂM VÀ MỤC TIÊU CỦA CT MÔN TOÁN TRONG  CT GDPT 2018</vt:lpstr>
      <vt:lpstr>1. QUAN ĐIỂM XÂY DỰNG CHƯƠNG TRÌNH</vt:lpstr>
      <vt:lpstr>1. QUAN ĐIỂM XÂY DỰNG CHƯƠNG TRÌNH</vt:lpstr>
      <vt:lpstr>1. QUAN ĐIỂM XÂY DỰNG CHƯƠNG TRÌNH</vt:lpstr>
      <vt:lpstr>1. QUAN ĐIỂM XÂY DỰNG CHƯƠNG TRÌNH</vt:lpstr>
      <vt:lpstr>II. MỤC TIÊU CỦA CT  MÔN TOÁN</vt:lpstr>
      <vt:lpstr>II. MỤC TIÊU CỦA CT  MÔN TOÁN</vt:lpstr>
      <vt:lpstr>II. MỤC TIÊU CỦA CT  MÔN TOÁN</vt:lpstr>
      <vt:lpstr>II. MỤC TIÊU CỦA CT  MÔN TOÁN</vt:lpstr>
      <vt:lpstr>II. MỤC TIÊU CỦA CT  MÔN TOÁN</vt:lpstr>
      <vt:lpstr>– Thống kê và Xác suất: Hoàn thiện khả năng thu  thập, phân loại, biểu diễn, xử lí dữ liệu thống kê; sử  dụng các công cụ phân tích dữ liệu thống kê thông  qua các số đặc trưng; nhận biết các mô hình ngẫu  nhiên.</vt:lpstr>
      <vt:lpstr>HOẠT ĐỘNG 2. TÌM HIỂU PHẨM CHẤT, NĂNG LỰC  CẦN HÌNH THÀNH CHO HS QUA DẠY HỌC MÔN TOÁN</vt:lpstr>
      <vt:lpstr>NHỮNG PHẨM CHẤT VÀ NL ĐƯỢC HÌNH THÀNH CHO  HS TRONG CT MÔN TOÁN TRONG CT GDPT 2018</vt:lpstr>
      <vt:lpstr>PowerPoint Presentation</vt:lpstr>
      <vt:lpstr>PowerPoint Presentation</vt:lpstr>
      <vt:lpstr>PowerPoint Presentation</vt:lpstr>
      <vt:lpstr>II. CÁC  THÀNH TỐ  CỐT  LÕI  CỦA NĂNG LỰC TOÁN HỌC</vt:lpstr>
      <vt:lpstr>II. CÁC  THÀNH  TỐ  CỐT  LÕI  CỦA  NĂNG LỰC  TOÁN  HỌC</vt:lpstr>
      <vt:lpstr>II. CÁC  THÀNH  TỐ  CỐT  LÕI  CỦA  NĂNG LỰC  TOÁN  HỌC</vt:lpstr>
      <vt:lpstr>II. CÁC  THÀNH  TỐ  CỐT  LÕI  CỦA  NĂNG LỰC  TOÁN  HỌC</vt:lpstr>
      <vt:lpstr>II. CÁC  THÀNH  TỐ  CỐT  LÕI  CỦA  NĂNG LỰC  TOÁN  HỌC</vt:lpstr>
      <vt:lpstr>II. CHÚ  Ý  MỨC  ĐỘ  CẦN  ĐẠT  CỦA  CÁC  NĂNG  LỰC  TOÁN  HỌC</vt:lpstr>
      <vt:lpstr>II. CHÚ Ý MỨC ĐỘ CẦN ĐẠT CỦA CÁC NĂNG LỰC TOÁN HỌC</vt:lpstr>
      <vt:lpstr>HOẠT ĐỘNG 3. TÌM HIỂU NỘI DUNG CHƯƠNG TRÌNH MÔN  TOÁN</vt:lpstr>
      <vt:lpstr>NỘI DUNG CỦA CT MÔN TOÁN TRONG CT GDPT 2018</vt:lpstr>
      <vt:lpstr>III. NỘI DUNG CỦA CT  MÔN TOÁN</vt:lpstr>
      <vt:lpstr>III. NỘI DUNG CỦA CT  MÔN TOÁN</vt:lpstr>
      <vt:lpstr>PowerPoint Presentation</vt:lpstr>
      <vt:lpstr>Một số điểm mới trong nội dung CT môn Toán THPT</vt:lpstr>
      <vt:lpstr>HOẠT ĐỘNG 4. TÌM HIỂU PHƯƠNG PHÁP DẠY HỌC MÔN  TOÁN</vt:lpstr>
      <vt:lpstr>PowerPoint Presentation</vt:lpstr>
      <vt:lpstr>DẠY HỌC MÔN TOÁN THEO ĐỊNH HƯỚNG PTNL</vt:lpstr>
      <vt:lpstr>KHÁI NIỆM DẠY HỌC THEO ĐỊNH HƯỚNG  PHÁT TRIỂN NĂNG LỰC HỌC SINH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TIẾN TRÌNH DẠY HỌC THEO ĐỊNH HƯỚNG  PHÁT TRIỂN NĂNG LỰC HỌC SINH</vt:lpstr>
      <vt:lpstr>PowerPoint Presentation</vt:lpstr>
      <vt:lpstr>Cấu trúc bài học theo định hướng phát triển năng lực</vt:lpstr>
      <vt:lpstr>Cấu trúc bài học theo định hướng phát triển năng lực</vt:lpstr>
      <vt:lpstr>Cấu trúc bài học theo định hướng phát triển năng lực</vt:lpstr>
      <vt:lpstr>Cấu trúc bài học theo định hướng phát triển năng lực</vt:lpstr>
      <vt:lpstr>PowerPoint Presentation</vt:lpstr>
      <vt:lpstr>PowerPoint Presentation</vt:lpstr>
      <vt:lpstr>PowerPoint Presentation</vt:lpstr>
      <vt:lpstr>PowerPoint Presentation</vt:lpstr>
      <vt:lpstr>TIÊU CHÍ ĐÁNH GIÁ BÀI HỌC</vt:lpstr>
      <vt:lpstr>TIÊU CHÍ ĐÁNH GIÁ BÀI HỌC</vt:lpstr>
      <vt:lpstr>TIÊU CHÍ ĐÁNH GIÁ BÀI HỌC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Yêu cầu: Xây dựng kế hoạch  tập huấn đồng nghiệp của Thầy  (Cô) Thời gian: 30 phút  Hình thức: Nhóm</vt:lpstr>
      <vt:lpstr>PowerPoint Presentation</vt:lpstr>
      <vt:lpstr>MỘT VÀI SUY NGẪM</vt:lpstr>
      <vt:lpstr>CÁM ƠN CÁC ANH/CHỊ ĐÃ HỢP  TÁC VÀ CHIA SẺ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NHỮNG ĐIỂM MỚI TRONG CTGD MÔN TOÁN</dc:title>
  <dc:creator>Microsoft Office User</dc:creator>
  <cp:lastModifiedBy>AutoBVT</cp:lastModifiedBy>
  <cp:revision>14</cp:revision>
  <dcterms:created xsi:type="dcterms:W3CDTF">2019-11-25T03:44:32Z</dcterms:created>
  <dcterms:modified xsi:type="dcterms:W3CDTF">2020-01-02T13:38:38Z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2019-11-25T00:00:00Z</vt:filetime>
  </property>
  <property fmtid="{D5CDD505-2E9C-101B-9397-08002B2CF9AE}" pid="3" name="Creator">
    <vt:lpwstr>Microsoft® PowerPoint® for Office 365</vt:lpwstr>
  </property>
  <property fmtid="{D5CDD505-2E9C-101B-9397-08002B2CF9AE}" pid="4" name="LastSaved">
    <vt:filetime>2019-11-25T00:00:00Z</vt:filetime>
  </property>
</Properties>
</file>