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embeddedFontLst>
    <p:embeddedFont>
      <p:font typeface="Constanti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5" roundtripDataSignature="AMtx7miVCz6SNPZjv6ZyQ3uYNhb5p8hD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onstantia-bold.fntdata"/><Relationship Id="rId21" Type="http://schemas.openxmlformats.org/officeDocument/2006/relationships/font" Target="fonts/Constantia-regular.fntdata"/><Relationship Id="rId24" Type="http://schemas.openxmlformats.org/officeDocument/2006/relationships/font" Target="fonts/Constantia-boldItalic.fntdata"/><Relationship Id="rId23" Type="http://schemas.openxmlformats.org/officeDocument/2006/relationships/font" Target="fonts/Constanti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1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 name="Google Shape;19;p1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7"/>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2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8"/>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8"/>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6" name="Google Shape;86;p2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00" name="Shape 100"/>
        <p:cNvGrpSpPr/>
        <p:nvPr/>
      </p:nvGrpSpPr>
      <p:grpSpPr>
        <a:xfrm>
          <a:off x="0" y="0"/>
          <a:ext cx="0" cy="0"/>
          <a:chOff x="0" y="0"/>
          <a:chExt cx="0" cy="0"/>
        </a:xfrm>
      </p:grpSpPr>
      <p:sp>
        <p:nvSpPr>
          <p:cNvPr id="101" name="Google Shape;101;p19"/>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03" name="Google Shape;103;p1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2" name="Shape 22"/>
        <p:cNvGrpSpPr/>
        <p:nvPr/>
      </p:nvGrpSpPr>
      <p:grpSpPr>
        <a:xfrm>
          <a:off x="0" y="0"/>
          <a:ext cx="0" cy="0"/>
          <a:chOff x="0" y="0"/>
          <a:chExt cx="0" cy="0"/>
        </a:xfrm>
      </p:grpSpPr>
      <p:sp>
        <p:nvSpPr>
          <p:cNvPr id="23" name="Google Shape;23;p18"/>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5" name="Google Shape;25;p1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28" name="Shape 28"/>
        <p:cNvGrpSpPr/>
        <p:nvPr/>
      </p:nvGrpSpPr>
      <p:grpSpPr>
        <a:xfrm>
          <a:off x="0" y="0"/>
          <a:ext cx="0" cy="0"/>
          <a:chOff x="0" y="0"/>
          <a:chExt cx="0" cy="0"/>
        </a:xfrm>
      </p:grpSpPr>
      <p:sp>
        <p:nvSpPr>
          <p:cNvPr id="29" name="Google Shape;29;p20"/>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0"/>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 name="Google Shape;31;p2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1"/>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7" name="Google Shape;37;p21"/>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2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2"/>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4" name="Google Shape;44;p22"/>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22"/>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22"/>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2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3"/>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5"/>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5"/>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25"/>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2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6" name="Shape 66"/>
        <p:cNvGrpSpPr/>
        <p:nvPr/>
      </p:nvGrpSpPr>
      <p:grpSpPr>
        <a:xfrm>
          <a:off x="0" y="0"/>
          <a:ext cx="0" cy="0"/>
          <a:chOff x="0" y="0"/>
          <a:chExt cx="0" cy="0"/>
        </a:xfrm>
      </p:grpSpPr>
      <p:sp>
        <p:nvSpPr>
          <p:cNvPr id="67" name="Google Shape;67;p26"/>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8" name="Google Shape;68;p26"/>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9" name="Google Shape;69;p26"/>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26"/>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rmAutofit/>
          </a:bodyPr>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5" name="Google Shape;75;p26"/>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76" name="Google Shape;76;p26"/>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5" name="Shape 5"/>
        <p:cNvGrpSpPr/>
        <p:nvPr/>
      </p:nvGrpSpPr>
      <p:grpSpPr>
        <a:xfrm>
          <a:off x="0" y="0"/>
          <a:ext cx="0" cy="0"/>
          <a:chOff x="0" y="0"/>
          <a:chExt cx="0" cy="0"/>
        </a:xfrm>
      </p:grpSpPr>
      <p:sp>
        <p:nvSpPr>
          <p:cNvPr id="6" name="Google Shape;6;p15"/>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7" name="Google Shape;7;p15"/>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8" name="Google Shape;8;p1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 name="Google Shape;10;p1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1" name="Google Shape;11;p1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2" name="Google Shape;12;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035C75"/>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035C75"/>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035C75"/>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035C75"/>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035C75"/>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035C75"/>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035C75"/>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035C75"/>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3" name="Google Shape;13;p15"/>
          <p:cNvGrpSpPr/>
          <p:nvPr/>
        </p:nvGrpSpPr>
        <p:grpSpPr>
          <a:xfrm>
            <a:off x="-29294" y="-16113"/>
            <a:ext cx="9198255" cy="1086266"/>
            <a:chOff x="-29322" y="-1971"/>
            <a:chExt cx="9198255" cy="1086266"/>
          </a:xfrm>
        </p:grpSpPr>
        <p:sp>
          <p:nvSpPr>
            <p:cNvPr id="14" name="Google Shape;14;p15"/>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5" name="Google Shape;15;p15"/>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89" name="Shape 89"/>
        <p:cNvGrpSpPr/>
        <p:nvPr/>
      </p:nvGrpSpPr>
      <p:grpSpPr>
        <a:xfrm>
          <a:off x="0" y="0"/>
          <a:ext cx="0" cy="0"/>
          <a:chOff x="0" y="0"/>
          <a:chExt cx="0" cy="0"/>
        </a:xfrm>
      </p:grpSpPr>
      <p:sp>
        <p:nvSpPr>
          <p:cNvPr id="90" name="Google Shape;90;p17"/>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1" name="Google Shape;91;p17"/>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2" name="Google Shape;92;p1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94" name="Google Shape;94;p1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95" name="Google Shape;95;p1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96" name="Google Shape;96;p1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D0E9ED"/>
                </a:solidFill>
                <a:latin typeface="Constantia"/>
                <a:ea typeface="Constantia"/>
                <a:cs typeface="Constantia"/>
                <a:sym typeface="Constantia"/>
              </a:defRPr>
            </a:lvl1pPr>
            <a:lvl2pPr indent="0" lvl="1" marL="0" marR="0" rtl="0" algn="r">
              <a:spcBef>
                <a:spcPts val="0"/>
              </a:spcBef>
              <a:buNone/>
              <a:defRPr b="0" sz="1200" u="none">
                <a:solidFill>
                  <a:srgbClr val="D0E9ED"/>
                </a:solidFill>
                <a:latin typeface="Constantia"/>
                <a:ea typeface="Constantia"/>
                <a:cs typeface="Constantia"/>
                <a:sym typeface="Constantia"/>
              </a:defRPr>
            </a:lvl2pPr>
            <a:lvl3pPr indent="0" lvl="2" marL="0" marR="0" rtl="0" algn="r">
              <a:spcBef>
                <a:spcPts val="0"/>
              </a:spcBef>
              <a:buNone/>
              <a:defRPr b="0" sz="1200" u="none">
                <a:solidFill>
                  <a:srgbClr val="D0E9ED"/>
                </a:solidFill>
                <a:latin typeface="Constantia"/>
                <a:ea typeface="Constantia"/>
                <a:cs typeface="Constantia"/>
                <a:sym typeface="Constantia"/>
              </a:defRPr>
            </a:lvl3pPr>
            <a:lvl4pPr indent="0" lvl="3" marL="0" marR="0" rtl="0" algn="r">
              <a:spcBef>
                <a:spcPts val="0"/>
              </a:spcBef>
              <a:buNone/>
              <a:defRPr b="0" sz="1200" u="none">
                <a:solidFill>
                  <a:srgbClr val="D0E9ED"/>
                </a:solidFill>
                <a:latin typeface="Constantia"/>
                <a:ea typeface="Constantia"/>
                <a:cs typeface="Constantia"/>
                <a:sym typeface="Constantia"/>
              </a:defRPr>
            </a:lvl4pPr>
            <a:lvl5pPr indent="0" lvl="4" marL="0" marR="0" rtl="0" algn="r">
              <a:spcBef>
                <a:spcPts val="0"/>
              </a:spcBef>
              <a:buNone/>
              <a:defRPr b="0" sz="1200" u="none">
                <a:solidFill>
                  <a:srgbClr val="D0E9ED"/>
                </a:solidFill>
                <a:latin typeface="Constantia"/>
                <a:ea typeface="Constantia"/>
                <a:cs typeface="Constantia"/>
                <a:sym typeface="Constantia"/>
              </a:defRPr>
            </a:lvl5pPr>
            <a:lvl6pPr indent="0" lvl="5" marL="0" marR="0" rtl="0" algn="r">
              <a:spcBef>
                <a:spcPts val="0"/>
              </a:spcBef>
              <a:buNone/>
              <a:defRPr b="0" sz="1200" u="none">
                <a:solidFill>
                  <a:srgbClr val="D0E9ED"/>
                </a:solidFill>
                <a:latin typeface="Constantia"/>
                <a:ea typeface="Constantia"/>
                <a:cs typeface="Constantia"/>
                <a:sym typeface="Constantia"/>
              </a:defRPr>
            </a:lvl6pPr>
            <a:lvl7pPr indent="0" lvl="6" marL="0" marR="0" rtl="0" algn="r">
              <a:spcBef>
                <a:spcPts val="0"/>
              </a:spcBef>
              <a:buNone/>
              <a:defRPr b="0" sz="1200" u="none">
                <a:solidFill>
                  <a:srgbClr val="D0E9ED"/>
                </a:solidFill>
                <a:latin typeface="Constantia"/>
                <a:ea typeface="Constantia"/>
                <a:cs typeface="Constantia"/>
                <a:sym typeface="Constantia"/>
              </a:defRPr>
            </a:lvl7pPr>
            <a:lvl8pPr indent="0" lvl="7" marL="0" marR="0" rtl="0" algn="r">
              <a:spcBef>
                <a:spcPts val="0"/>
              </a:spcBef>
              <a:buNone/>
              <a:defRPr b="0" sz="1200" u="none">
                <a:solidFill>
                  <a:srgbClr val="D0E9ED"/>
                </a:solidFill>
                <a:latin typeface="Constantia"/>
                <a:ea typeface="Constantia"/>
                <a:cs typeface="Constantia"/>
                <a:sym typeface="Constantia"/>
              </a:defRPr>
            </a:lvl8pPr>
            <a:lvl9pPr indent="0" lvl="8" marL="0" marR="0" rtl="0" algn="r">
              <a:spcBef>
                <a:spcPts val="0"/>
              </a:spcBef>
              <a:buNone/>
              <a:defRPr b="0" sz="1200" u="non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97" name="Google Shape;97;p17"/>
          <p:cNvGrpSpPr/>
          <p:nvPr/>
        </p:nvGrpSpPr>
        <p:grpSpPr>
          <a:xfrm>
            <a:off x="-29294" y="-16113"/>
            <a:ext cx="9198255" cy="1086266"/>
            <a:chOff x="-29322" y="-1971"/>
            <a:chExt cx="9198255" cy="1086266"/>
          </a:xfrm>
        </p:grpSpPr>
        <p:sp>
          <p:nvSpPr>
            <p:cNvPr id="98" name="Google Shape;98;p17"/>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9" name="Google Shape;99;p17"/>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txBox="1"/>
          <p:nvPr>
            <p:ph type="title"/>
          </p:nvPr>
        </p:nvSpPr>
        <p:spPr>
          <a:xfrm>
            <a:off x="457200" y="0"/>
            <a:ext cx="8229600" cy="6858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062328"/>
              </a:buClr>
              <a:buSzPts val="3200"/>
              <a:buFont typeface="Times New Roman"/>
              <a:buNone/>
            </a:pPr>
            <a:r>
              <a:rPr b="1" lang="en-US" sz="3200">
                <a:solidFill>
                  <a:srgbClr val="062328"/>
                </a:solidFill>
                <a:latin typeface="Times New Roman"/>
                <a:ea typeface="Times New Roman"/>
                <a:cs typeface="Times New Roman"/>
                <a:sym typeface="Times New Roman"/>
              </a:rPr>
              <a:t>Trò chơi: đoán ý đồng đội</a:t>
            </a:r>
            <a:endParaRPr b="1" sz="3200">
              <a:solidFill>
                <a:srgbClr val="062328"/>
              </a:solidFill>
              <a:latin typeface="Times New Roman"/>
              <a:ea typeface="Times New Roman"/>
              <a:cs typeface="Times New Roman"/>
              <a:sym typeface="Times New Roman"/>
            </a:endParaRPr>
          </a:p>
        </p:txBody>
      </p:sp>
      <p:sp>
        <p:nvSpPr>
          <p:cNvPr id="111" name="Google Shape;111;p1"/>
          <p:cNvSpPr/>
          <p:nvPr/>
        </p:nvSpPr>
        <p:spPr>
          <a:xfrm>
            <a:off x="457200" y="1066800"/>
            <a:ext cx="8305800" cy="2819400"/>
          </a:xfrm>
          <a:prstGeom prst="rect">
            <a:avLst/>
          </a:prstGeom>
          <a:solidFill>
            <a:schemeClr val="accent3"/>
          </a:solidFill>
          <a:ln cap="flat" cmpd="sng" w="25400">
            <a:solidFill>
              <a:srgbClr val="08979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400">
                <a:solidFill>
                  <a:srgbClr val="062328"/>
                </a:solidFill>
                <a:latin typeface="Times New Roman"/>
                <a:ea typeface="Times New Roman"/>
                <a:cs typeface="Times New Roman"/>
                <a:sym typeface="Times New Roman"/>
              </a:rPr>
              <a:t>2 đội chơi, mỗi đội gồm 4 thành viên</a:t>
            </a:r>
            <a:endParaRPr/>
          </a:p>
          <a:p>
            <a:pPr indent="0" lvl="0" marL="0" marR="0" rtl="0" algn="just">
              <a:spcBef>
                <a:spcPts val="0"/>
              </a:spcBef>
              <a:spcAft>
                <a:spcPts val="0"/>
              </a:spcAft>
              <a:buNone/>
            </a:pPr>
            <a:r>
              <a:rPr b="1" lang="en-US" sz="2400">
                <a:solidFill>
                  <a:srgbClr val="062328"/>
                </a:solidFill>
                <a:latin typeface="Times New Roman"/>
                <a:ea typeface="Times New Roman"/>
                <a:cs typeface="Times New Roman"/>
                <a:sym typeface="Times New Roman"/>
              </a:rPr>
              <a:t>Luật chơi: GV đưa từ khóa =&gt; HS 1 diễn tả lại bằng hình ảnh =&gt; đưa hình ảnh cho HS 2, HS 2 diễn tả bằng 1 hình ảnh khác =&gt; đưa hình ảnh cho HS 3, HS 3 diễn tả lại bằng 1 hình ảnh khác =&gt; đưa hình ảnh cuối cùng cho HS 4 để HS 4 nói từ khóa (Chú ý: không dùng lời nói hoặc khẩu hình để truyền từ khóa)</a:t>
            </a:r>
            <a:endParaRPr/>
          </a:p>
          <a:p>
            <a:pPr indent="0" lvl="0" marL="0" marR="0" rtl="0" algn="just">
              <a:spcBef>
                <a:spcPts val="0"/>
              </a:spcBef>
              <a:spcAft>
                <a:spcPts val="0"/>
              </a:spcAft>
              <a:buNone/>
            </a:pPr>
            <a:r>
              <a:rPr b="1" lang="en-US" sz="2400">
                <a:solidFill>
                  <a:srgbClr val="062328"/>
                </a:solidFill>
                <a:latin typeface="Times New Roman"/>
                <a:ea typeface="Times New Roman"/>
                <a:cs typeface="Times New Roman"/>
                <a:sym typeface="Times New Roman"/>
              </a:rPr>
              <a:t>Thời gian tối đa cho 2 đội chơi là 3 phút, đội nào trả lời đúng từ khóa và nhanh hơn giành phần thắng</a:t>
            </a:r>
            <a:endParaRPr b="1" sz="2400">
              <a:solidFill>
                <a:srgbClr val="062328"/>
              </a:solidFill>
              <a:latin typeface="Times New Roman"/>
              <a:ea typeface="Times New Roman"/>
              <a:cs typeface="Times New Roman"/>
              <a:sym typeface="Times New Roman"/>
            </a:endParaRPr>
          </a:p>
        </p:txBody>
      </p:sp>
      <p:sp>
        <p:nvSpPr>
          <p:cNvPr id="112" name="Google Shape;112;p1"/>
          <p:cNvSpPr/>
          <p:nvPr/>
        </p:nvSpPr>
        <p:spPr>
          <a:xfrm>
            <a:off x="304800" y="4419600"/>
            <a:ext cx="8458200" cy="1600200"/>
          </a:xfrm>
          <a:prstGeom prst="rect">
            <a:avLst/>
          </a:prstGeom>
          <a:solidFill>
            <a:schemeClr val="accent4"/>
          </a:solidFill>
          <a:ln cap="flat" cmpd="sng" w="38100">
            <a:solidFill>
              <a:schemeClr val="lt1"/>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C0C0C"/>
                </a:solidFill>
                <a:latin typeface="Times New Roman"/>
                <a:ea typeface="Times New Roman"/>
                <a:cs typeface="Times New Roman"/>
                <a:sym typeface="Times New Roman"/>
              </a:rPr>
              <a:t>Em hãy xem Clip sau và nhận xét chung về không khí của clip đó.</a:t>
            </a:r>
            <a:endParaRPr b="1" sz="2400">
              <a:solidFill>
                <a:srgbClr val="0C0C0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ph type="title"/>
          </p:nvPr>
        </p:nvSpPr>
        <p:spPr>
          <a:xfrm>
            <a:off x="152400" y="18288"/>
            <a:ext cx="2286000" cy="5913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2800"/>
              <a:buFont typeface="Times New Roman"/>
              <a:buNone/>
            </a:pPr>
            <a:r>
              <a:rPr b="1" lang="en-US" sz="2800" u="sng">
                <a:solidFill>
                  <a:schemeClr val="dk1"/>
                </a:solidFill>
                <a:latin typeface="Times New Roman"/>
                <a:ea typeface="Times New Roman"/>
                <a:cs typeface="Times New Roman"/>
                <a:sym typeface="Times New Roman"/>
              </a:rPr>
              <a:t>Luyện tập</a:t>
            </a:r>
            <a:endParaRPr b="1" sz="2800" u="sng">
              <a:solidFill>
                <a:schemeClr val="dk1"/>
              </a:solidFill>
              <a:latin typeface="Times New Roman"/>
              <a:ea typeface="Times New Roman"/>
              <a:cs typeface="Times New Roman"/>
              <a:sym typeface="Times New Roman"/>
            </a:endParaRPr>
          </a:p>
        </p:txBody>
      </p:sp>
      <p:sp>
        <p:nvSpPr>
          <p:cNvPr id="220" name="Google Shape;220;p10"/>
          <p:cNvSpPr/>
          <p:nvPr/>
        </p:nvSpPr>
        <p:spPr>
          <a:xfrm>
            <a:off x="152400" y="609600"/>
            <a:ext cx="8915400" cy="14478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3: Tiểu thuyết “Số đỏ” của Vũ Trọng Phụng được đăng lần đầu tiên trên tờ “Hà Nội báo” năm nào?</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A. 1934                 B. 1935                      C. 1936                           D. 1937</a:t>
            </a:r>
            <a:endParaRPr/>
          </a:p>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1" name="Google Shape;221;p10"/>
          <p:cNvSpPr/>
          <p:nvPr/>
        </p:nvSpPr>
        <p:spPr>
          <a:xfrm>
            <a:off x="4267200" y="1333500"/>
            <a:ext cx="990600" cy="3429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C000"/>
                </a:solidFill>
                <a:latin typeface="Constantia"/>
                <a:ea typeface="Constantia"/>
                <a:cs typeface="Constantia"/>
                <a:sym typeface="Constantia"/>
              </a:rPr>
              <a:t>C. </a:t>
            </a:r>
            <a:r>
              <a:rPr lang="en-US" sz="1800">
                <a:solidFill>
                  <a:srgbClr val="FFC000"/>
                </a:solidFill>
                <a:latin typeface="Times New Roman"/>
                <a:ea typeface="Times New Roman"/>
                <a:cs typeface="Times New Roman"/>
                <a:sym typeface="Times New Roman"/>
              </a:rPr>
              <a:t>1936</a:t>
            </a:r>
            <a:endParaRPr sz="1800">
              <a:solidFill>
                <a:srgbClr val="FFC000"/>
              </a:solidFill>
              <a:latin typeface="Constantia"/>
              <a:ea typeface="Constantia"/>
              <a:cs typeface="Constantia"/>
              <a:sym typeface="Constantia"/>
            </a:endParaRPr>
          </a:p>
        </p:txBody>
      </p:sp>
      <p:sp>
        <p:nvSpPr>
          <p:cNvPr id="222" name="Google Shape;222;p10"/>
          <p:cNvSpPr/>
          <p:nvPr/>
        </p:nvSpPr>
        <p:spPr>
          <a:xfrm>
            <a:off x="152400" y="2324100"/>
            <a:ext cx="8915400" cy="1524000"/>
          </a:xfrm>
          <a:prstGeom prst="rect">
            <a:avLst/>
          </a:prstGeom>
          <a:solidFill>
            <a:schemeClr val="accent2"/>
          </a:solidFill>
          <a:ln cap="flat" cmpd="sng" w="25400">
            <a:solidFill>
              <a:srgbClr val="00729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4: Nhân vật chính trong tác phẩm “Số đỏ” là ai?</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A. Cô Tuyết                                                             B. Bà Phó Đoan</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C. Cụ cố Hồng                                                          D. Xuân Tóc Đỏ</a:t>
            </a:r>
            <a:endParaRPr/>
          </a:p>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3" name="Google Shape;223;p10"/>
          <p:cNvSpPr/>
          <p:nvPr/>
        </p:nvSpPr>
        <p:spPr>
          <a:xfrm>
            <a:off x="5257800" y="3120736"/>
            <a:ext cx="2057400" cy="381000"/>
          </a:xfrm>
          <a:prstGeom prst="rect">
            <a:avLst/>
          </a:prstGeom>
          <a:solidFill>
            <a:schemeClr val="accent2"/>
          </a:solidFill>
          <a:ln cap="flat" cmpd="sng" w="38100">
            <a:solidFill>
              <a:schemeClr val="lt1"/>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C000"/>
                </a:solidFill>
                <a:latin typeface="Times New Roman"/>
                <a:ea typeface="Times New Roman"/>
                <a:cs typeface="Times New Roman"/>
                <a:sym typeface="Times New Roman"/>
              </a:rPr>
              <a:t>D. Xuân Tóc Đỏ</a:t>
            </a:r>
            <a:endParaRPr/>
          </a:p>
        </p:txBody>
      </p:sp>
      <p:sp>
        <p:nvSpPr>
          <p:cNvPr id="224" name="Google Shape;224;p10"/>
          <p:cNvSpPr/>
          <p:nvPr/>
        </p:nvSpPr>
        <p:spPr>
          <a:xfrm>
            <a:off x="152400" y="4038600"/>
            <a:ext cx="8839200" cy="2362200"/>
          </a:xfrm>
          <a:prstGeom prst="rect">
            <a:avLst/>
          </a:prstGeom>
          <a:gradFill>
            <a:gsLst>
              <a:gs pos="0">
                <a:srgbClr val="87C2F1"/>
              </a:gs>
              <a:gs pos="43000">
                <a:srgbClr val="B6DAFC"/>
              </a:gs>
              <a:gs pos="93000">
                <a:srgbClr val="E8F2FE"/>
              </a:gs>
              <a:gs pos="100000">
                <a:srgbClr val="F6FBFF"/>
              </a:gs>
            </a:gsLst>
            <a:path path="circle">
              <a:fillToRect b="50%" l="50%" r="50%" t="50%"/>
            </a:path>
            <a:tileRect/>
          </a:gradFill>
          <a:ln cap="flat" cmpd="sng" w="9525">
            <a:solidFill>
              <a:srgbClr val="0073A0"/>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Câu 5: Thủ pháp nghệ thuật thành công nhất trong đoạn trích “Hạnh phúc của một tang gia” là gì?</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A. Nghệ thuật tả chân (tả thực).</a:t>
            </a:r>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B. Nghệ thuật khắc hoạ chân dung nhân vật.</a:t>
            </a:r>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 Nghệ thuật trào phúng</a:t>
            </a:r>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D. Nghệ thuật miêu tả nội tâm nhân vật.</a:t>
            </a:r>
            <a:endParaRPr/>
          </a:p>
          <a:p>
            <a:pPr indent="0" lvl="0" marL="0" marR="0" rtl="0" algn="ctr">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25" name="Google Shape;225;p10"/>
          <p:cNvSpPr/>
          <p:nvPr/>
        </p:nvSpPr>
        <p:spPr>
          <a:xfrm>
            <a:off x="152400" y="5410200"/>
            <a:ext cx="2971800" cy="304800"/>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C. Nghệ thuật trào phúng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type="title"/>
          </p:nvPr>
        </p:nvSpPr>
        <p:spPr>
          <a:xfrm>
            <a:off x="304800" y="76200"/>
            <a:ext cx="3124200" cy="5334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1"/>
              </a:buClr>
              <a:buSzPts val="3200"/>
              <a:buFont typeface="Times New Roman"/>
              <a:buNone/>
            </a:pPr>
            <a:r>
              <a:rPr b="1" lang="en-US" sz="3200" u="sng">
                <a:solidFill>
                  <a:schemeClr val="dk1"/>
                </a:solidFill>
                <a:latin typeface="Times New Roman"/>
                <a:ea typeface="Times New Roman"/>
                <a:cs typeface="Times New Roman"/>
                <a:sym typeface="Times New Roman"/>
              </a:rPr>
              <a:t>Luyện tập</a:t>
            </a:r>
            <a:endParaRPr sz="2800"/>
          </a:p>
        </p:txBody>
      </p:sp>
      <p:sp>
        <p:nvSpPr>
          <p:cNvPr id="231" name="Google Shape;231;p11"/>
          <p:cNvSpPr/>
          <p:nvPr/>
        </p:nvSpPr>
        <p:spPr>
          <a:xfrm>
            <a:off x="76200" y="762000"/>
            <a:ext cx="8991600" cy="23622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6: </a:t>
            </a:r>
            <a:r>
              <a:rPr b="1" lang="en-US" sz="2000">
                <a:solidFill>
                  <a:schemeClr val="lt1"/>
                </a:solidFill>
                <a:latin typeface="Constantia"/>
                <a:ea typeface="Constantia"/>
                <a:cs typeface="Constantia"/>
                <a:sym typeface="Constantia"/>
              </a:rPr>
              <a:t>Trong đoạn trích “Hạnh phúc của một tang gia”, thái độ các thành viên trong gia đình đối với cái chết của cụ cố tổ như thế nào?</a:t>
            </a:r>
            <a:endParaRPr sz="2000">
              <a:solidFill>
                <a:schemeClr val="lt1"/>
              </a:solidFill>
              <a:latin typeface="Constantia"/>
              <a:ea typeface="Constantia"/>
              <a:cs typeface="Constantia"/>
              <a:sym typeface="Constantia"/>
            </a:endParaRPr>
          </a:p>
          <a:p>
            <a:pPr indent="0" lvl="0" marL="0" marR="0" rtl="0" algn="l">
              <a:spcBef>
                <a:spcPts val="0"/>
              </a:spcBef>
              <a:spcAft>
                <a:spcPts val="0"/>
              </a:spcAft>
              <a:buNone/>
            </a:pPr>
            <a:r>
              <a:rPr lang="en-US" sz="2000">
                <a:solidFill>
                  <a:schemeClr val="lt1"/>
                </a:solidFill>
                <a:latin typeface="Constantia"/>
                <a:ea typeface="Constantia"/>
                <a:cs typeface="Constantia"/>
                <a:sym typeface="Constantia"/>
              </a:rPr>
              <a:t>A. Buồn đau thống thiết.</a:t>
            </a:r>
            <a:endParaRPr/>
          </a:p>
          <a:p>
            <a:pPr indent="0" lvl="0" marL="0" marR="0" rtl="0" algn="l">
              <a:spcBef>
                <a:spcPts val="0"/>
              </a:spcBef>
              <a:spcAft>
                <a:spcPts val="0"/>
              </a:spcAft>
              <a:buNone/>
            </a:pPr>
            <a:r>
              <a:rPr lang="en-US" sz="2000">
                <a:solidFill>
                  <a:schemeClr val="lt1"/>
                </a:solidFill>
                <a:latin typeface="Constantia"/>
                <a:ea typeface="Constantia"/>
                <a:cs typeface="Constantia"/>
                <a:sym typeface="Constantia"/>
              </a:rPr>
              <a:t>B. Bình thản, tự nhiên như chẳng có việc gì.</a:t>
            </a:r>
            <a:endParaRPr/>
          </a:p>
          <a:p>
            <a:pPr indent="0" lvl="0" marL="0" marR="0" rtl="0" algn="l">
              <a:spcBef>
                <a:spcPts val="0"/>
              </a:spcBef>
              <a:spcAft>
                <a:spcPts val="0"/>
              </a:spcAft>
              <a:buNone/>
            </a:pPr>
            <a:r>
              <a:rPr lang="en-US" sz="2000">
                <a:solidFill>
                  <a:schemeClr val="lt1"/>
                </a:solidFill>
                <a:latin typeface="Constantia"/>
                <a:ea typeface="Constantia"/>
                <a:cs typeface="Constantia"/>
                <a:sym typeface="Constantia"/>
              </a:rPr>
              <a:t>C. Rất hạnh phúc, vui mừng và sung sướng.</a:t>
            </a:r>
            <a:endParaRPr/>
          </a:p>
          <a:p>
            <a:pPr indent="0" lvl="0" marL="0" marR="0" rtl="0" algn="l">
              <a:spcBef>
                <a:spcPts val="0"/>
              </a:spcBef>
              <a:spcAft>
                <a:spcPts val="0"/>
              </a:spcAft>
              <a:buNone/>
            </a:pPr>
            <a:r>
              <a:rPr lang="en-US" sz="2000">
                <a:solidFill>
                  <a:schemeClr val="lt1"/>
                </a:solidFill>
                <a:latin typeface="Constantia"/>
                <a:ea typeface="Constantia"/>
                <a:cs typeface="Constantia"/>
                <a:sym typeface="Constantia"/>
              </a:rPr>
              <a:t>D. Căm phẫn kẻ gây ra cái chết cho cụ.</a:t>
            </a:r>
            <a:endParaRPr/>
          </a:p>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32" name="Google Shape;232;p11"/>
          <p:cNvSpPr/>
          <p:nvPr/>
        </p:nvSpPr>
        <p:spPr>
          <a:xfrm>
            <a:off x="76200" y="2057400"/>
            <a:ext cx="4724400" cy="3810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C000"/>
                </a:solidFill>
                <a:latin typeface="Constantia"/>
                <a:ea typeface="Constantia"/>
                <a:cs typeface="Constantia"/>
                <a:sym typeface="Constantia"/>
              </a:rPr>
              <a:t>C. Rất hạnh phúc, vui mừng và sung sướng.</a:t>
            </a:r>
            <a:endParaRPr/>
          </a:p>
        </p:txBody>
      </p:sp>
      <p:sp>
        <p:nvSpPr>
          <p:cNvPr id="233" name="Google Shape;233;p11"/>
          <p:cNvSpPr/>
          <p:nvPr/>
        </p:nvSpPr>
        <p:spPr>
          <a:xfrm>
            <a:off x="76200" y="3352800"/>
            <a:ext cx="8991600" cy="3048000"/>
          </a:xfrm>
          <a:prstGeom prst="rect">
            <a:avLst/>
          </a:prstGeom>
          <a:solidFill>
            <a:schemeClr val="accent2"/>
          </a:solidFill>
          <a:ln cap="flat" cmpd="sng" w="25400">
            <a:solidFill>
              <a:srgbClr val="00729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7: Trong đoạn trích “Hạnh phúc của một tang gia”, thái độ của mọi thành viên gia đình tỏ ra “biết ơn” Xuân Tóc Đỏ vì sao?</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A. Vì Xuân Tóc Đỏ đã cứu cuộc đời lầm lỡ của Tuyết.</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B. Vì Xuân Tóc Đỏ hết lòng chạy chữa cho cụ cố.</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C. Vì Xuân Tóc Đỏ nhiệt tình trong việc lo ma chay.</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D. Vì Xuân Tóc Đỏ đã gây ra cái chết cho một ông già đáng chết</a:t>
            </a:r>
            <a:endParaRPr sz="20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34" name="Google Shape;234;p11"/>
          <p:cNvSpPr/>
          <p:nvPr/>
        </p:nvSpPr>
        <p:spPr>
          <a:xfrm>
            <a:off x="76200" y="5403273"/>
            <a:ext cx="6858000" cy="381000"/>
          </a:xfrm>
          <a:prstGeom prst="rect">
            <a:avLst/>
          </a:prstGeom>
          <a:solidFill>
            <a:schemeClr val="accent2"/>
          </a:solidFill>
          <a:ln cap="flat" cmpd="sng" w="25400">
            <a:solidFill>
              <a:srgbClr val="00729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C000"/>
                </a:solidFill>
                <a:latin typeface="Times New Roman"/>
                <a:ea typeface="Times New Roman"/>
                <a:cs typeface="Times New Roman"/>
                <a:sym typeface="Times New Roman"/>
              </a:rPr>
              <a:t>D. Vì Xuân Tóc Đỏ đã gây ra cái chết cho một ông già đáng chết</a:t>
            </a:r>
            <a:endParaRPr sz="1800">
              <a:solidFill>
                <a:srgbClr val="FFC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ph type="title"/>
          </p:nvPr>
        </p:nvSpPr>
        <p:spPr>
          <a:xfrm>
            <a:off x="152400" y="27709"/>
            <a:ext cx="2286000" cy="515112"/>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1"/>
              </a:buClr>
              <a:buSzPts val="3200"/>
              <a:buFont typeface="Times New Roman"/>
              <a:buNone/>
            </a:pPr>
            <a:r>
              <a:rPr b="1" lang="en-US" sz="3200" u="sng">
                <a:solidFill>
                  <a:schemeClr val="dk1"/>
                </a:solidFill>
                <a:latin typeface="Times New Roman"/>
                <a:ea typeface="Times New Roman"/>
                <a:cs typeface="Times New Roman"/>
                <a:sym typeface="Times New Roman"/>
              </a:rPr>
              <a:t>Luyện tập</a:t>
            </a:r>
            <a:endParaRPr sz="2800"/>
          </a:p>
        </p:txBody>
      </p:sp>
      <p:sp>
        <p:nvSpPr>
          <p:cNvPr id="240" name="Google Shape;240;p12"/>
          <p:cNvSpPr/>
          <p:nvPr/>
        </p:nvSpPr>
        <p:spPr>
          <a:xfrm>
            <a:off x="76200" y="685800"/>
            <a:ext cx="9067800" cy="20574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8: Tại sao cụ cố Hồng mới ngoài 50 tuổi mà suốt ngày ho khạc, mếu máo, nói đi nói lại câu “biết rồi! Khổ lắm! Nói mãi”</a:t>
            </a:r>
            <a:endParaRPr/>
          </a:p>
          <a:p>
            <a:pPr indent="-342900" lvl="0" marL="342900" marR="0" rtl="0" algn="l">
              <a:spcBef>
                <a:spcPts val="0"/>
              </a:spcBef>
              <a:spcAft>
                <a:spcPts val="0"/>
              </a:spcAft>
              <a:buClr>
                <a:schemeClr val="lt1"/>
              </a:buClr>
              <a:buSzPts val="2000"/>
              <a:buFont typeface="Times New Roman"/>
              <a:buAutoNum type="alphaUcPeriod"/>
            </a:pPr>
            <a:r>
              <a:rPr lang="en-US" sz="2000">
                <a:solidFill>
                  <a:schemeClr val="lt1"/>
                </a:solidFill>
                <a:latin typeface="Times New Roman"/>
                <a:ea typeface="Times New Roman"/>
                <a:cs typeface="Times New Roman"/>
                <a:sym typeface="Times New Roman"/>
              </a:rPr>
              <a:t>Vì cụ cố Hồng bị bệnh nên già yếu</a:t>
            </a:r>
            <a:endParaRPr/>
          </a:p>
          <a:p>
            <a:pPr indent="-342900" lvl="0" marL="342900" marR="0" rtl="0" algn="l">
              <a:spcBef>
                <a:spcPts val="0"/>
              </a:spcBef>
              <a:spcAft>
                <a:spcPts val="0"/>
              </a:spcAft>
              <a:buClr>
                <a:schemeClr val="lt1"/>
              </a:buClr>
              <a:buSzPts val="2000"/>
              <a:buFont typeface="Times New Roman"/>
              <a:buAutoNum type="alphaUcPeriod"/>
            </a:pPr>
            <a:r>
              <a:rPr lang="en-US" sz="2000">
                <a:solidFill>
                  <a:schemeClr val="lt1"/>
                </a:solidFill>
                <a:latin typeface="Times New Roman"/>
                <a:ea typeface="Times New Roman"/>
                <a:cs typeface="Times New Roman"/>
                <a:sym typeface="Times New Roman"/>
              </a:rPr>
              <a:t>Vì cụ cố Hồng muốn tỏ ra mình già</a:t>
            </a:r>
            <a:endParaRPr/>
          </a:p>
          <a:p>
            <a:pPr indent="-342900" lvl="0" marL="342900" marR="0" rtl="0" algn="l">
              <a:spcBef>
                <a:spcPts val="0"/>
              </a:spcBef>
              <a:spcAft>
                <a:spcPts val="0"/>
              </a:spcAft>
              <a:buClr>
                <a:schemeClr val="lt1"/>
              </a:buClr>
              <a:buSzPts val="2000"/>
              <a:buFont typeface="Times New Roman"/>
              <a:buAutoNum type="alphaUcPeriod"/>
            </a:pPr>
            <a:r>
              <a:rPr lang="en-US" sz="2000">
                <a:solidFill>
                  <a:schemeClr val="lt1"/>
                </a:solidFill>
                <a:latin typeface="Times New Roman"/>
                <a:ea typeface="Times New Roman"/>
                <a:cs typeface="Times New Roman"/>
                <a:sym typeface="Times New Roman"/>
              </a:rPr>
              <a:t>Vì cụ cố Hồng là người biết mọi việc</a:t>
            </a:r>
            <a:endParaRPr/>
          </a:p>
          <a:p>
            <a:pPr indent="-342900" lvl="0" marL="342900" marR="0" rtl="0" algn="l">
              <a:spcBef>
                <a:spcPts val="0"/>
              </a:spcBef>
              <a:spcAft>
                <a:spcPts val="0"/>
              </a:spcAft>
              <a:buClr>
                <a:schemeClr val="lt1"/>
              </a:buClr>
              <a:buSzPts val="2000"/>
              <a:buFont typeface="Times New Roman"/>
              <a:buAutoNum type="alphaUcPeriod"/>
            </a:pPr>
            <a:r>
              <a:rPr lang="en-US" sz="2000">
                <a:solidFill>
                  <a:schemeClr val="lt1"/>
                </a:solidFill>
                <a:latin typeface="Times New Roman"/>
                <a:ea typeface="Times New Roman"/>
                <a:cs typeface="Times New Roman"/>
                <a:sym typeface="Times New Roman"/>
              </a:rPr>
              <a:t>Vì cụ cố Hồng buồn đau vì mất bố</a:t>
            </a:r>
            <a:endParaRPr sz="2000">
              <a:solidFill>
                <a:schemeClr val="lt1"/>
              </a:solidFill>
              <a:latin typeface="Times New Roman"/>
              <a:ea typeface="Times New Roman"/>
              <a:cs typeface="Times New Roman"/>
              <a:sym typeface="Times New Roman"/>
            </a:endParaRPr>
          </a:p>
        </p:txBody>
      </p:sp>
      <p:sp>
        <p:nvSpPr>
          <p:cNvPr id="241" name="Google Shape;241;p12"/>
          <p:cNvSpPr/>
          <p:nvPr/>
        </p:nvSpPr>
        <p:spPr>
          <a:xfrm>
            <a:off x="76200" y="1714500"/>
            <a:ext cx="4191000" cy="3048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C000"/>
                </a:solidFill>
                <a:latin typeface="Times New Roman"/>
                <a:ea typeface="Times New Roman"/>
                <a:cs typeface="Times New Roman"/>
                <a:sym typeface="Times New Roman"/>
              </a:rPr>
              <a:t>B. Vì cụ cố Hồng muốn tỏ ra mình già</a:t>
            </a:r>
            <a:endParaRPr sz="1800">
              <a:solidFill>
                <a:srgbClr val="FFC000"/>
              </a:solidFill>
              <a:latin typeface="Times New Roman"/>
              <a:ea typeface="Times New Roman"/>
              <a:cs typeface="Times New Roman"/>
              <a:sym typeface="Times New Roman"/>
            </a:endParaRPr>
          </a:p>
        </p:txBody>
      </p:sp>
      <p:sp>
        <p:nvSpPr>
          <p:cNvPr id="242" name="Google Shape;242;p12"/>
          <p:cNvSpPr/>
          <p:nvPr/>
        </p:nvSpPr>
        <p:spPr>
          <a:xfrm>
            <a:off x="76200" y="3048000"/>
            <a:ext cx="9067800" cy="3657600"/>
          </a:xfrm>
          <a:prstGeom prst="rect">
            <a:avLst/>
          </a:prstGeom>
          <a:solidFill>
            <a:schemeClr val="accent2"/>
          </a:solidFill>
          <a:ln cap="flat" cmpd="sng" w="25400">
            <a:solidFill>
              <a:srgbClr val="00729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9: Ông Văn Minh là cháu đích tôn của cụ cố. Vì sao trước cái chết của cụ, hắn đi lại với bộ mặt đăm đăm, chiêu chiêu?</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A.Đang băn khoăn không biết phải xử trí với Xuân Tóc Đỏ ra sao. Bởi Xuân Tóc Đỏ có hai cái tội nhỏ là quyến rũ một em gái và tố cáo tội ngoại tình của một em gái ông nhưng lại có một cái ơn to là gây ra cái chết cho một ông già đáng chết.</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B. Hắn đang nghĩ đến một đám tang to cho ông mình, nhưng chưa tìm được cách sắp xếp, tố chức sao cho chu đáo.</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C. Hắn đang nghĩ đến cái chúc thư kia, khi mà luật sư đến chứng kiến để nó đi vào thời kỳ thực hành chứ không còn là lí thuyết viển vông nữa.</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D. Bực mình vì mẹ la mắng, do đã góp phần làm hư hỏng em gái.</a:t>
            </a:r>
            <a:endParaRPr/>
          </a:p>
          <a:p>
            <a:pPr indent="0" lvl="0" marL="0" marR="0" rtl="0" algn="ctr">
              <a:spcBef>
                <a:spcPts val="0"/>
              </a:spcBef>
              <a:spcAft>
                <a:spcPts val="0"/>
              </a:spcAft>
              <a:buNone/>
            </a:pPr>
            <a:r>
              <a:t/>
            </a:r>
            <a:endParaRPr sz="2000">
              <a:solidFill>
                <a:schemeClr val="lt1"/>
              </a:solidFill>
              <a:latin typeface="Times New Roman"/>
              <a:ea typeface="Times New Roman"/>
              <a:cs typeface="Times New Roman"/>
              <a:sym typeface="Times New Roman"/>
            </a:endParaRPr>
          </a:p>
        </p:txBody>
      </p:sp>
      <p:sp>
        <p:nvSpPr>
          <p:cNvPr id="243" name="Google Shape;243;p12"/>
          <p:cNvSpPr/>
          <p:nvPr/>
        </p:nvSpPr>
        <p:spPr>
          <a:xfrm>
            <a:off x="76200" y="3886200"/>
            <a:ext cx="8991600" cy="914400"/>
          </a:xfrm>
          <a:prstGeom prst="rect">
            <a:avLst/>
          </a:prstGeom>
          <a:solidFill>
            <a:schemeClr val="accent2"/>
          </a:solidFill>
          <a:ln cap="flat" cmpd="sng" w="25400">
            <a:solidFill>
              <a:srgbClr val="00729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C000"/>
                </a:solidFill>
                <a:latin typeface="Times New Roman"/>
                <a:ea typeface="Times New Roman"/>
                <a:cs typeface="Times New Roman"/>
                <a:sym typeface="Times New Roman"/>
              </a:rPr>
              <a:t>A.Đang băn khoăn không biết phải xử trí với Xuân Tóc Đỏ ra sao. Bởi Xuân Tóc Đỏ có hai cái tội nhỏ là quyến rũ một em gái và tố cáo tội ngoại tình của một em gái ông nhưng lại có một cái ơn to là gây ra cái chết cho một ông già đáng chết.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ph type="title"/>
          </p:nvPr>
        </p:nvSpPr>
        <p:spPr>
          <a:xfrm>
            <a:off x="76200" y="0"/>
            <a:ext cx="2362200" cy="515112"/>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1"/>
              </a:buClr>
              <a:buSzPts val="3200"/>
              <a:buFont typeface="Times New Roman"/>
              <a:buNone/>
            </a:pPr>
            <a:r>
              <a:rPr b="1" lang="en-US" sz="3200" u="sng">
                <a:solidFill>
                  <a:schemeClr val="dk1"/>
                </a:solidFill>
                <a:latin typeface="Times New Roman"/>
                <a:ea typeface="Times New Roman"/>
                <a:cs typeface="Times New Roman"/>
                <a:sym typeface="Times New Roman"/>
              </a:rPr>
              <a:t>Luyện tập</a:t>
            </a:r>
            <a:endParaRPr sz="2800"/>
          </a:p>
        </p:txBody>
      </p:sp>
      <p:sp>
        <p:nvSpPr>
          <p:cNvPr id="249" name="Google Shape;249;p13"/>
          <p:cNvSpPr/>
          <p:nvPr/>
        </p:nvSpPr>
        <p:spPr>
          <a:xfrm>
            <a:off x="0" y="609600"/>
            <a:ext cx="9144000" cy="2057400"/>
          </a:xfrm>
          <a:prstGeom prst="rect">
            <a:avLst/>
          </a:prstGeom>
          <a:solidFill>
            <a:schemeClr val="accent2"/>
          </a:solidFill>
          <a:ln cap="flat" cmpd="sng" w="38100">
            <a:solidFill>
              <a:schemeClr val="lt1"/>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10: Con cháu của cụ cố tổ hiện lên là những người như thế nào?</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A.Những người có đạo đức, có tình người</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B.Những người thượng lưu, Âu hóa, Văn minh</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C.Những người luôn biết ơn công lao của cụ cố tổ</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D. Những kẻ bất hiếu, háo danh, hám lợi, bất nhân</a:t>
            </a:r>
            <a:endParaRPr sz="2000">
              <a:solidFill>
                <a:schemeClr val="lt1"/>
              </a:solidFill>
              <a:latin typeface="Times New Roman"/>
              <a:ea typeface="Times New Roman"/>
              <a:cs typeface="Times New Roman"/>
              <a:sym typeface="Times New Roman"/>
            </a:endParaRPr>
          </a:p>
        </p:txBody>
      </p:sp>
      <p:sp>
        <p:nvSpPr>
          <p:cNvPr id="250" name="Google Shape;250;p13"/>
          <p:cNvSpPr/>
          <p:nvPr/>
        </p:nvSpPr>
        <p:spPr>
          <a:xfrm>
            <a:off x="0" y="2071255"/>
            <a:ext cx="5410200" cy="533400"/>
          </a:xfrm>
          <a:prstGeom prst="rect">
            <a:avLst/>
          </a:prstGeom>
          <a:solidFill>
            <a:schemeClr val="accent2"/>
          </a:solidFill>
          <a:ln cap="flat" cmpd="sng" w="38100">
            <a:solidFill>
              <a:schemeClr val="lt1"/>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C000"/>
                </a:solidFill>
                <a:latin typeface="Times New Roman"/>
                <a:ea typeface="Times New Roman"/>
                <a:cs typeface="Times New Roman"/>
                <a:sym typeface="Times New Roman"/>
              </a:rPr>
              <a:t>D. Những kẻ bất hiếu, háo danh, hám lợi, bất nhân</a:t>
            </a:r>
            <a:endParaRPr/>
          </a:p>
        </p:txBody>
      </p:sp>
      <p:sp>
        <p:nvSpPr>
          <p:cNvPr id="251" name="Google Shape;251;p13"/>
          <p:cNvSpPr/>
          <p:nvPr/>
        </p:nvSpPr>
        <p:spPr>
          <a:xfrm>
            <a:off x="1143000" y="2819400"/>
            <a:ext cx="6629400" cy="2819400"/>
          </a:xfrm>
          <a:prstGeom prst="cloud">
            <a:avLst/>
          </a:prstGeom>
          <a:gradFill>
            <a:gsLst>
              <a:gs pos="0">
                <a:srgbClr val="0038A6"/>
              </a:gs>
              <a:gs pos="68000">
                <a:srgbClr val="618DD6"/>
              </a:gs>
              <a:gs pos="100000">
                <a:srgbClr val="AFC2EF"/>
              </a:gs>
            </a:gsLst>
            <a:path path="circle">
              <a:fillToRect b="50%" l="50%" r="50%" t="50%"/>
            </a:path>
            <a:tileRect/>
          </a:gradFill>
          <a:ln cap="flat" cmpd="sng" w="9525">
            <a:solidFill>
              <a:srgbClr val="075192"/>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onstantia"/>
                <a:ea typeface="Constantia"/>
                <a:cs typeface="Constantia"/>
                <a:sym typeface="Constantia"/>
              </a:rPr>
              <a:t>Mời HS xem video trích từ phim “Trò đời” được chuyển thể từ tác phẩm “Số đỏ” và một số tác phẩm khác của Vũ Trọng Phụng.</a:t>
            </a:r>
            <a:endParaRPr sz="24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type="title"/>
          </p:nvPr>
        </p:nvSpPr>
        <p:spPr>
          <a:xfrm>
            <a:off x="381000" y="533400"/>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3200"/>
              <a:buFont typeface="Times New Roman"/>
              <a:buNone/>
            </a:pPr>
            <a:r>
              <a:rPr b="1" lang="en-US" sz="3200">
                <a:latin typeface="Times New Roman"/>
                <a:ea typeface="Times New Roman"/>
                <a:cs typeface="Times New Roman"/>
                <a:sym typeface="Times New Roman"/>
              </a:rPr>
              <a:t>HS vận dụng kiến thức đã học, đặt “biệt danh” cho các nhân vật trong gia đình cụ cố tổ.</a:t>
            </a:r>
            <a:endParaRPr b="1" sz="3200">
              <a:latin typeface="Times New Roman"/>
              <a:ea typeface="Times New Roman"/>
              <a:cs typeface="Times New Roman"/>
              <a:sym typeface="Times New Roman"/>
            </a:endParaRPr>
          </a:p>
        </p:txBody>
      </p:sp>
      <p:sp>
        <p:nvSpPr>
          <p:cNvPr id="257" name="Google Shape;257;p14"/>
          <p:cNvSpPr/>
          <p:nvPr/>
        </p:nvSpPr>
        <p:spPr>
          <a:xfrm>
            <a:off x="1066800" y="2133600"/>
            <a:ext cx="6324600" cy="3276600"/>
          </a:xfrm>
          <a:prstGeom prst="cloud">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800">
                <a:solidFill>
                  <a:schemeClr val="lt1"/>
                </a:solidFill>
                <a:latin typeface="Times New Roman"/>
                <a:ea typeface="Times New Roman"/>
                <a:cs typeface="Times New Roman"/>
                <a:sym typeface="Times New Roman"/>
              </a:rPr>
              <a:t>HS về nhà vẽ tranh biếm họa các nhân vật trong gia đình cụ cố tổ</a:t>
            </a:r>
            <a:endParaRPr b="1" sz="2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2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ctrTitle"/>
          </p:nvPr>
        </p:nvSpPr>
        <p:spPr>
          <a:xfrm>
            <a:off x="304800" y="152400"/>
            <a:ext cx="8839200" cy="2362200"/>
          </a:xfrm>
          <a:prstGeom prst="rect">
            <a:avLst/>
          </a:prstGeom>
          <a:noFill/>
          <a:ln>
            <a:noFill/>
          </a:ln>
        </p:spPr>
        <p:txBody>
          <a:bodyPr anchorCtr="0" anchor="b" bIns="0" lIns="0" spcFirstLastPara="1" rIns="18275" wrap="square" tIns="0">
            <a:normAutofit/>
          </a:bodyPr>
          <a:lstStyle/>
          <a:p>
            <a:pPr indent="0" lvl="0" marL="0" rtl="0" algn="l">
              <a:spcBef>
                <a:spcPts val="0"/>
              </a:spcBef>
              <a:spcAft>
                <a:spcPts val="0"/>
              </a:spcAft>
              <a:buClr>
                <a:schemeClr val="lt1"/>
              </a:buClr>
              <a:buSzPts val="4770"/>
              <a:buFont typeface="Times New Roman"/>
              <a:buNone/>
            </a:pPr>
            <a:r>
              <a:rPr lang="en-US" sz="4770">
                <a:solidFill>
                  <a:schemeClr val="lt1"/>
                </a:solidFill>
                <a:latin typeface="Times New Roman"/>
                <a:ea typeface="Times New Roman"/>
                <a:cs typeface="Times New Roman"/>
                <a:sym typeface="Times New Roman"/>
              </a:rPr>
              <a:t>Tiết 45: đọc văn</a:t>
            </a:r>
            <a:br>
              <a:rPr lang="en-US" sz="5040">
                <a:solidFill>
                  <a:schemeClr val="lt1"/>
                </a:solidFill>
              </a:rPr>
            </a:br>
            <a:r>
              <a:rPr lang="en-US" sz="5400">
                <a:solidFill>
                  <a:schemeClr val="lt1"/>
                </a:solidFill>
                <a:latin typeface="Times New Roman"/>
                <a:ea typeface="Times New Roman"/>
                <a:cs typeface="Times New Roman"/>
                <a:sym typeface="Times New Roman"/>
              </a:rPr>
              <a:t>Hạnh phúc của một tang gia</a:t>
            </a:r>
            <a:br>
              <a:rPr lang="en-US" sz="5040">
                <a:solidFill>
                  <a:schemeClr val="lt1"/>
                </a:solidFill>
                <a:latin typeface="Times New Roman"/>
                <a:ea typeface="Times New Roman"/>
                <a:cs typeface="Times New Roman"/>
                <a:sym typeface="Times New Roman"/>
              </a:rPr>
            </a:br>
            <a:r>
              <a:rPr lang="en-US" sz="3959">
                <a:solidFill>
                  <a:schemeClr val="lt1"/>
                </a:solidFill>
                <a:latin typeface="Times New Roman"/>
                <a:ea typeface="Times New Roman"/>
                <a:cs typeface="Times New Roman"/>
                <a:sym typeface="Times New Roman"/>
              </a:rPr>
              <a:t>(Trích “Số đỏ” – Vũ Trọng Phụng)</a:t>
            </a:r>
            <a:endParaRPr sz="3959">
              <a:solidFill>
                <a:schemeClr val="lt1"/>
              </a:solidFill>
              <a:latin typeface="Times New Roman"/>
              <a:ea typeface="Times New Roman"/>
              <a:cs typeface="Times New Roman"/>
              <a:sym typeface="Times New Roman"/>
            </a:endParaRPr>
          </a:p>
        </p:txBody>
      </p:sp>
      <p:pic>
        <p:nvPicPr>
          <p:cNvPr id="118" name="Google Shape;118;p2"/>
          <p:cNvPicPr preferRelativeResize="0"/>
          <p:nvPr/>
        </p:nvPicPr>
        <p:blipFill rotWithShape="1">
          <a:blip r:embed="rId3">
            <a:alphaModFix/>
          </a:blip>
          <a:srcRect b="0" l="0" r="0" t="0"/>
          <a:stretch/>
        </p:blipFill>
        <p:spPr>
          <a:xfrm>
            <a:off x="1524000" y="2590800"/>
            <a:ext cx="5978237" cy="44779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0" y="0"/>
            <a:ext cx="4572000" cy="6858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959"/>
              <a:buFont typeface="Times New Roman"/>
              <a:buNone/>
            </a:pPr>
            <a:r>
              <a:rPr b="1" lang="en-US" sz="3959">
                <a:latin typeface="Times New Roman"/>
                <a:ea typeface="Times New Roman"/>
                <a:cs typeface="Times New Roman"/>
                <a:sym typeface="Times New Roman"/>
              </a:rPr>
              <a:t>I. Tìm hiểu chung</a:t>
            </a:r>
            <a:endParaRPr b="1" sz="3959">
              <a:latin typeface="Times New Roman"/>
              <a:ea typeface="Times New Roman"/>
              <a:cs typeface="Times New Roman"/>
              <a:sym typeface="Times New Roman"/>
            </a:endParaRPr>
          </a:p>
        </p:txBody>
      </p:sp>
      <p:pic>
        <p:nvPicPr>
          <p:cNvPr id="124" name="Google Shape;124;p3"/>
          <p:cNvPicPr preferRelativeResize="0"/>
          <p:nvPr>
            <p:ph idx="1" type="body"/>
          </p:nvPr>
        </p:nvPicPr>
        <p:blipFill rotWithShape="1">
          <a:blip r:embed="rId3">
            <a:alphaModFix/>
          </a:blip>
          <a:srcRect b="0" l="0" r="0" t="0"/>
          <a:stretch/>
        </p:blipFill>
        <p:spPr>
          <a:xfrm>
            <a:off x="5791200" y="1524000"/>
            <a:ext cx="3202078" cy="4525963"/>
          </a:xfrm>
          <a:prstGeom prst="rect">
            <a:avLst/>
          </a:prstGeom>
          <a:noFill/>
          <a:ln>
            <a:noFill/>
          </a:ln>
        </p:spPr>
      </p:pic>
      <p:sp>
        <p:nvSpPr>
          <p:cNvPr id="125" name="Google Shape;125;p3"/>
          <p:cNvSpPr/>
          <p:nvPr/>
        </p:nvSpPr>
        <p:spPr>
          <a:xfrm>
            <a:off x="76200" y="706582"/>
            <a:ext cx="65532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01303D"/>
                </a:solidFill>
                <a:latin typeface="Times New Roman"/>
                <a:ea typeface="Times New Roman"/>
                <a:cs typeface="Times New Roman"/>
                <a:sym typeface="Times New Roman"/>
              </a:rPr>
              <a:t>1. Tác giả: Vũ Trọng Phụng (1912 – 1939)</a:t>
            </a:r>
            <a:endParaRPr sz="2800">
              <a:solidFill>
                <a:srgbClr val="01303D"/>
              </a:solidFill>
              <a:latin typeface="Times New Roman"/>
              <a:ea typeface="Times New Roman"/>
              <a:cs typeface="Times New Roman"/>
              <a:sym typeface="Times New Roman"/>
            </a:endParaRPr>
          </a:p>
        </p:txBody>
      </p:sp>
      <p:sp>
        <p:nvSpPr>
          <p:cNvPr id="126" name="Google Shape;126;p3"/>
          <p:cNvSpPr/>
          <p:nvPr/>
        </p:nvSpPr>
        <p:spPr>
          <a:xfrm>
            <a:off x="228600" y="1371600"/>
            <a:ext cx="5257800" cy="19050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Times New Roman"/>
                <a:ea typeface="Times New Roman"/>
                <a:cs typeface="Times New Roman"/>
                <a:sym typeface="Times New Roman"/>
              </a:rPr>
              <a:t>Niềm căm phẫn mãnh liệt với xã hội đen tối, thối nát đương thời</a:t>
            </a:r>
            <a:endParaRPr b="1" sz="2400">
              <a:solidFill>
                <a:srgbClr val="FFFF00"/>
              </a:solidFill>
              <a:latin typeface="Times New Roman"/>
              <a:ea typeface="Times New Roman"/>
              <a:cs typeface="Times New Roman"/>
              <a:sym typeface="Times New Roman"/>
            </a:endParaRPr>
          </a:p>
        </p:txBody>
      </p:sp>
      <p:sp>
        <p:nvSpPr>
          <p:cNvPr id="127" name="Google Shape;127;p3"/>
          <p:cNvSpPr/>
          <p:nvPr/>
        </p:nvSpPr>
        <p:spPr>
          <a:xfrm>
            <a:off x="381000" y="3429000"/>
            <a:ext cx="5257800" cy="19812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FF00"/>
                </a:solidFill>
                <a:latin typeface="Times New Roman"/>
                <a:ea typeface="Times New Roman"/>
                <a:cs typeface="Times New Roman"/>
                <a:sym typeface="Times New Roman"/>
              </a:rPr>
              <a:t>Ông vua phóng sự đất Bắc</a:t>
            </a:r>
            <a:endParaRPr b="1" sz="2800">
              <a:solidFill>
                <a:srgbClr val="FFFF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p:nvPr/>
        </p:nvSpPr>
        <p:spPr>
          <a:xfrm>
            <a:off x="0" y="0"/>
            <a:ext cx="4419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I. Tìm hiểu chung</a:t>
            </a:r>
            <a:endParaRPr sz="3600">
              <a:solidFill>
                <a:schemeClr val="dk1"/>
              </a:solidFill>
              <a:latin typeface="Constantia"/>
              <a:ea typeface="Constantia"/>
              <a:cs typeface="Constantia"/>
              <a:sym typeface="Constantia"/>
            </a:endParaRPr>
          </a:p>
        </p:txBody>
      </p:sp>
      <p:pic>
        <p:nvPicPr>
          <p:cNvPr id="133" name="Google Shape;133;p4"/>
          <p:cNvPicPr preferRelativeResize="0"/>
          <p:nvPr/>
        </p:nvPicPr>
        <p:blipFill rotWithShape="1">
          <a:blip r:embed="rId3">
            <a:alphaModFix/>
          </a:blip>
          <a:srcRect b="0" l="0" r="0" t="0"/>
          <a:stretch/>
        </p:blipFill>
        <p:spPr>
          <a:xfrm>
            <a:off x="0" y="572803"/>
            <a:ext cx="6553200" cy="749300"/>
          </a:xfrm>
          <a:prstGeom prst="rect">
            <a:avLst/>
          </a:prstGeom>
          <a:noFill/>
          <a:ln>
            <a:noFill/>
          </a:ln>
        </p:spPr>
      </p:pic>
      <p:sp>
        <p:nvSpPr>
          <p:cNvPr id="134" name="Google Shape;134;p4"/>
          <p:cNvSpPr/>
          <p:nvPr/>
        </p:nvSpPr>
        <p:spPr>
          <a:xfrm>
            <a:off x="228600" y="1143000"/>
            <a:ext cx="6172200" cy="6590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rgbClr val="062328"/>
                </a:solidFill>
                <a:latin typeface="Times New Roman"/>
                <a:ea typeface="Times New Roman"/>
                <a:cs typeface="Times New Roman"/>
                <a:sym typeface="Times New Roman"/>
              </a:rPr>
              <a:t>2. Tác phẩm – đoạn trích</a:t>
            </a:r>
            <a:endParaRPr/>
          </a:p>
        </p:txBody>
      </p:sp>
      <p:pic>
        <p:nvPicPr>
          <p:cNvPr id="135" name="Google Shape;135;p4"/>
          <p:cNvPicPr preferRelativeResize="0"/>
          <p:nvPr/>
        </p:nvPicPr>
        <p:blipFill rotWithShape="1">
          <a:blip r:embed="rId4">
            <a:alphaModFix/>
          </a:blip>
          <a:srcRect b="0" l="0" r="0" t="0"/>
          <a:stretch/>
        </p:blipFill>
        <p:spPr>
          <a:xfrm>
            <a:off x="6096000" y="1349811"/>
            <a:ext cx="2999497" cy="3631745"/>
          </a:xfrm>
          <a:prstGeom prst="rect">
            <a:avLst/>
          </a:prstGeom>
          <a:noFill/>
          <a:ln>
            <a:noFill/>
          </a:ln>
        </p:spPr>
      </p:pic>
      <p:sp>
        <p:nvSpPr>
          <p:cNvPr id="136" name="Google Shape;136;p4"/>
          <p:cNvSpPr/>
          <p:nvPr/>
        </p:nvSpPr>
        <p:spPr>
          <a:xfrm>
            <a:off x="228600" y="1981200"/>
            <a:ext cx="6172200" cy="1905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Tác phẩm: “Số đỏ” (1936) – là một trong những tác phẩm xuất sắc nhất của văn học Việt Nam, có thể “làm vinh dự cho mọi nền văn học” (Nguyễn Khải)</a:t>
            </a:r>
            <a:endParaRPr sz="2800">
              <a:solidFill>
                <a:schemeClr val="dk1"/>
              </a:solidFill>
              <a:latin typeface="Times New Roman"/>
              <a:ea typeface="Times New Roman"/>
              <a:cs typeface="Times New Roman"/>
              <a:sym typeface="Times New Roman"/>
            </a:endParaRPr>
          </a:p>
        </p:txBody>
      </p:sp>
      <p:sp>
        <p:nvSpPr>
          <p:cNvPr id="137" name="Google Shape;137;p4"/>
          <p:cNvSpPr/>
          <p:nvPr/>
        </p:nvSpPr>
        <p:spPr>
          <a:xfrm>
            <a:off x="214745" y="4267200"/>
            <a:ext cx="6172200" cy="12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Đoạn trích thuộc chương XV của tác phẩm</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13855" y="0"/>
            <a:ext cx="4114800" cy="600164"/>
          </a:xfrm>
          <a:prstGeom prst="rect">
            <a:avLst/>
          </a:prstGeom>
          <a:noFill/>
          <a:ln>
            <a:noFill/>
          </a:ln>
        </p:spPr>
        <p:txBody>
          <a:bodyPr anchorCtr="0" anchor="b" bIns="0" lIns="0" spcFirstLastPara="1" rIns="0" wrap="square" tIns="45700">
            <a:spAutoFit/>
          </a:bodyPr>
          <a:lstStyle/>
          <a:p>
            <a:pPr indent="0" lvl="0" marL="0" rtl="0" algn="l">
              <a:spcBef>
                <a:spcPts val="0"/>
              </a:spcBef>
              <a:spcAft>
                <a:spcPts val="0"/>
              </a:spcAft>
              <a:buClr>
                <a:schemeClr val="dk1"/>
              </a:buClr>
              <a:buSzPts val="3600"/>
              <a:buFont typeface="Times New Roman"/>
              <a:buNone/>
            </a:pPr>
            <a:r>
              <a:rPr b="1" lang="en-US" sz="3600">
                <a:solidFill>
                  <a:schemeClr val="dk1"/>
                </a:solidFill>
                <a:latin typeface="Times New Roman"/>
                <a:ea typeface="Times New Roman"/>
                <a:cs typeface="Times New Roman"/>
                <a:sym typeface="Times New Roman"/>
              </a:rPr>
              <a:t>I. Tìm hiểu chung</a:t>
            </a:r>
            <a:endParaRPr sz="3600">
              <a:solidFill>
                <a:schemeClr val="dk1"/>
              </a:solidFill>
            </a:endParaRPr>
          </a:p>
        </p:txBody>
      </p:sp>
      <p:sp>
        <p:nvSpPr>
          <p:cNvPr id="143" name="Google Shape;143;p5"/>
          <p:cNvSpPr/>
          <p:nvPr/>
        </p:nvSpPr>
        <p:spPr>
          <a:xfrm>
            <a:off x="0" y="685800"/>
            <a:ext cx="44958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II. Đọc – hiểu văn bản</a:t>
            </a:r>
            <a:endParaRPr b="1" sz="3200">
              <a:solidFill>
                <a:schemeClr val="dk1"/>
              </a:solidFill>
              <a:latin typeface="Times New Roman"/>
              <a:ea typeface="Times New Roman"/>
              <a:cs typeface="Times New Roman"/>
              <a:sym typeface="Times New Roman"/>
            </a:endParaRPr>
          </a:p>
        </p:txBody>
      </p:sp>
      <p:sp>
        <p:nvSpPr>
          <p:cNvPr id="144" name="Google Shape;144;p5"/>
          <p:cNvSpPr/>
          <p:nvPr/>
        </p:nvSpPr>
        <p:spPr>
          <a:xfrm>
            <a:off x="152400" y="1295400"/>
            <a:ext cx="4191000" cy="609600"/>
          </a:xfrm>
          <a:prstGeom prst="rect">
            <a:avLst/>
          </a:prstGeom>
          <a:solidFill>
            <a:schemeClr val="lt1"/>
          </a:solid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chemeClr val="dk1"/>
              </a:buClr>
              <a:buSzPts val="2800"/>
              <a:buFont typeface="Times New Roman"/>
              <a:buAutoNum type="arabicPeriod"/>
            </a:pPr>
            <a:r>
              <a:rPr b="1" i="1" lang="en-US" sz="2800">
                <a:solidFill>
                  <a:schemeClr val="dk1"/>
                </a:solidFill>
                <a:latin typeface="Times New Roman"/>
                <a:ea typeface="Times New Roman"/>
                <a:cs typeface="Times New Roman"/>
                <a:sym typeface="Times New Roman"/>
              </a:rPr>
              <a:t>Đọc – chú thích</a:t>
            </a:r>
            <a:endParaRPr/>
          </a:p>
        </p:txBody>
      </p:sp>
      <p:sp>
        <p:nvSpPr>
          <p:cNvPr id="145" name="Google Shape;145;p5"/>
          <p:cNvSpPr/>
          <p:nvPr/>
        </p:nvSpPr>
        <p:spPr>
          <a:xfrm>
            <a:off x="152400" y="1773382"/>
            <a:ext cx="3505200"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2800">
                <a:solidFill>
                  <a:schemeClr val="dk1"/>
                </a:solidFill>
                <a:latin typeface="Times New Roman"/>
                <a:ea typeface="Times New Roman"/>
                <a:cs typeface="Times New Roman"/>
                <a:sym typeface="Times New Roman"/>
              </a:rPr>
              <a:t>2. Đọc – hiểu chi tiết</a:t>
            </a:r>
            <a:endParaRPr b="1" i="1" sz="2800">
              <a:solidFill>
                <a:schemeClr val="dk1"/>
              </a:solidFill>
              <a:latin typeface="Times New Roman"/>
              <a:ea typeface="Times New Roman"/>
              <a:cs typeface="Times New Roman"/>
              <a:sym typeface="Times New Roman"/>
            </a:endParaRPr>
          </a:p>
        </p:txBody>
      </p:sp>
      <p:sp>
        <p:nvSpPr>
          <p:cNvPr id="146" name="Google Shape;146;p5"/>
          <p:cNvSpPr/>
          <p:nvPr/>
        </p:nvSpPr>
        <p:spPr>
          <a:xfrm>
            <a:off x="152400" y="2279073"/>
            <a:ext cx="4572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a. Ý nghĩa nhan đề</a:t>
            </a:r>
            <a:endParaRPr b="1" sz="2800">
              <a:solidFill>
                <a:schemeClr val="dk1"/>
              </a:solidFill>
              <a:latin typeface="Times New Roman"/>
              <a:ea typeface="Times New Roman"/>
              <a:cs typeface="Times New Roman"/>
              <a:sym typeface="Times New Roman"/>
            </a:endParaRPr>
          </a:p>
        </p:txBody>
      </p:sp>
      <p:pic>
        <p:nvPicPr>
          <p:cNvPr id="147" name="Google Shape;147;p5"/>
          <p:cNvPicPr preferRelativeResize="0"/>
          <p:nvPr/>
        </p:nvPicPr>
        <p:blipFill rotWithShape="1">
          <a:blip r:embed="rId3">
            <a:alphaModFix/>
          </a:blip>
          <a:srcRect b="0" l="0" r="0" t="0"/>
          <a:stretch/>
        </p:blipFill>
        <p:spPr>
          <a:xfrm>
            <a:off x="4544291" y="1766455"/>
            <a:ext cx="4599709" cy="2632830"/>
          </a:xfrm>
          <a:prstGeom prst="rect">
            <a:avLst/>
          </a:prstGeom>
          <a:noFill/>
          <a:ln>
            <a:noFill/>
          </a:ln>
        </p:spPr>
      </p:pic>
      <p:sp>
        <p:nvSpPr>
          <p:cNvPr id="148" name="Google Shape;148;p5"/>
          <p:cNvSpPr/>
          <p:nvPr/>
        </p:nvSpPr>
        <p:spPr>
          <a:xfrm>
            <a:off x="152400" y="3082870"/>
            <a:ext cx="1828800" cy="1316415"/>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Tang gia</a:t>
            </a:r>
            <a:endParaRPr sz="2400">
              <a:solidFill>
                <a:schemeClr val="lt1"/>
              </a:solidFill>
              <a:latin typeface="Times New Roman"/>
              <a:ea typeface="Times New Roman"/>
              <a:cs typeface="Times New Roman"/>
              <a:sym typeface="Times New Roman"/>
            </a:endParaRPr>
          </a:p>
        </p:txBody>
      </p:sp>
      <p:sp>
        <p:nvSpPr>
          <p:cNvPr id="149" name="Google Shape;149;p5"/>
          <p:cNvSpPr/>
          <p:nvPr/>
        </p:nvSpPr>
        <p:spPr>
          <a:xfrm>
            <a:off x="2133600" y="3082870"/>
            <a:ext cx="1828800" cy="1316415"/>
          </a:xfrm>
          <a:prstGeom prst="lef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Hạnh phúc</a:t>
            </a:r>
            <a:endParaRPr sz="2400">
              <a:solidFill>
                <a:schemeClr val="lt1"/>
              </a:solidFill>
              <a:latin typeface="Times New Roman"/>
              <a:ea typeface="Times New Roman"/>
              <a:cs typeface="Times New Roman"/>
              <a:sym typeface="Times New Roman"/>
            </a:endParaRPr>
          </a:p>
        </p:txBody>
      </p:sp>
      <p:sp>
        <p:nvSpPr>
          <p:cNvPr id="150" name="Google Shape;150;p5"/>
          <p:cNvSpPr/>
          <p:nvPr/>
        </p:nvSpPr>
        <p:spPr>
          <a:xfrm>
            <a:off x="381000" y="4399285"/>
            <a:ext cx="685800" cy="1239515"/>
          </a:xfrm>
          <a:prstGeom prst="curvedRightArrow">
            <a:avLst>
              <a:gd fmla="val 25000" name="adj1"/>
              <a:gd fmla="val 50000" name="adj2"/>
              <a:gd fmla="val 25000" name="adj3"/>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51" name="Google Shape;151;p5"/>
          <p:cNvSpPr/>
          <p:nvPr/>
        </p:nvSpPr>
        <p:spPr>
          <a:xfrm>
            <a:off x="1524000" y="4399285"/>
            <a:ext cx="7543800" cy="2153915"/>
          </a:xfrm>
          <a:prstGeom prst="rect">
            <a:avLst/>
          </a:prstGeom>
          <a:gradFill>
            <a:gsLst>
              <a:gs pos="0">
                <a:srgbClr val="88EAC1"/>
              </a:gs>
              <a:gs pos="43000">
                <a:srgbClr val="B7F7DB"/>
              </a:gs>
              <a:gs pos="93000">
                <a:srgbClr val="E9FCF3"/>
              </a:gs>
              <a:gs pos="100000">
                <a:srgbClr val="F6FFFB"/>
              </a:gs>
            </a:gsLst>
            <a:path path="circle">
              <a:fillToRect b="50%" l="50%" r="50%" t="50%"/>
            </a:path>
            <a:tileRect/>
          </a:gradFill>
          <a:ln cap="flat" cmpd="sng" w="9525">
            <a:solidFill>
              <a:srgbClr val="089971"/>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3200"/>
              <a:buFont typeface="Times New Roman"/>
              <a:buChar char="-"/>
            </a:pPr>
            <a:r>
              <a:rPr b="1" i="1" lang="en-US" sz="3200">
                <a:solidFill>
                  <a:schemeClr val="dk1"/>
                </a:solidFill>
                <a:latin typeface="Times New Roman"/>
                <a:ea typeface="Times New Roman"/>
                <a:cs typeface="Times New Roman"/>
                <a:sym typeface="Times New Roman"/>
              </a:rPr>
              <a:t>Mâu thuẫn trào phúng, tiếng cười chua chát</a:t>
            </a:r>
            <a:endParaRPr/>
          </a:p>
          <a:p>
            <a:pPr indent="-285750" lvl="0" marL="285750" marR="0" rtl="0" algn="l">
              <a:spcBef>
                <a:spcPts val="0"/>
              </a:spcBef>
              <a:spcAft>
                <a:spcPts val="0"/>
              </a:spcAft>
              <a:buClr>
                <a:schemeClr val="dk1"/>
              </a:buClr>
              <a:buSzPts val="3200"/>
              <a:buFont typeface="Times New Roman"/>
              <a:buChar char="-"/>
            </a:pPr>
            <a:r>
              <a:rPr b="1" i="1" lang="en-US" sz="3200">
                <a:solidFill>
                  <a:schemeClr val="dk1"/>
                </a:solidFill>
                <a:latin typeface="Times New Roman"/>
                <a:ea typeface="Times New Roman"/>
                <a:cs typeface="Times New Roman"/>
                <a:sym typeface="Times New Roman"/>
              </a:rPr>
              <a:t>Phản ánh sự thật mỉa mai, hài hước, tàn nhẫn</a:t>
            </a:r>
            <a:endParaRPr b="1" i="1"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ph type="title"/>
          </p:nvPr>
        </p:nvSpPr>
        <p:spPr>
          <a:xfrm>
            <a:off x="152400" y="228600"/>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I.Tìm hiểu chung</a:t>
            </a:r>
            <a:br>
              <a:rPr b="1" lang="en-US" sz="3200">
                <a:solidFill>
                  <a:schemeClr val="dk1"/>
                </a:solidFill>
                <a:latin typeface="Times New Roman"/>
                <a:ea typeface="Times New Roman"/>
                <a:cs typeface="Times New Roman"/>
                <a:sym typeface="Times New Roman"/>
              </a:rPr>
            </a:br>
            <a:r>
              <a:rPr b="1" lang="en-US" sz="3200">
                <a:solidFill>
                  <a:schemeClr val="dk1"/>
                </a:solidFill>
                <a:latin typeface="Times New Roman"/>
                <a:ea typeface="Times New Roman"/>
                <a:cs typeface="Times New Roman"/>
                <a:sym typeface="Times New Roman"/>
              </a:rPr>
              <a:t>II. Đọc – hiểu văn bản</a:t>
            </a:r>
            <a:br>
              <a:rPr b="1" lang="en-US" sz="3200">
                <a:solidFill>
                  <a:schemeClr val="dk1"/>
                </a:solidFill>
                <a:latin typeface="Times New Roman"/>
                <a:ea typeface="Times New Roman"/>
                <a:cs typeface="Times New Roman"/>
                <a:sym typeface="Times New Roman"/>
              </a:rPr>
            </a:br>
            <a:r>
              <a:rPr b="1" lang="en-US" sz="3200">
                <a:solidFill>
                  <a:schemeClr val="dk1"/>
                </a:solidFill>
                <a:latin typeface="Times New Roman"/>
                <a:ea typeface="Times New Roman"/>
                <a:cs typeface="Times New Roman"/>
                <a:sym typeface="Times New Roman"/>
              </a:rPr>
              <a:t>2. Đọc – hiểu chi tiết</a:t>
            </a:r>
            <a:endParaRPr b="1" sz="3200">
              <a:solidFill>
                <a:schemeClr val="dk1"/>
              </a:solidFill>
              <a:latin typeface="Times New Roman"/>
              <a:ea typeface="Times New Roman"/>
              <a:cs typeface="Times New Roman"/>
              <a:sym typeface="Times New Roman"/>
            </a:endParaRPr>
          </a:p>
        </p:txBody>
      </p:sp>
      <p:sp>
        <p:nvSpPr>
          <p:cNvPr id="157" name="Google Shape;157;p6"/>
          <p:cNvSpPr/>
          <p:nvPr/>
        </p:nvSpPr>
        <p:spPr>
          <a:xfrm>
            <a:off x="-31175" y="1357745"/>
            <a:ext cx="4495800" cy="4710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b. Những chân dung biếm họa</a:t>
            </a:r>
            <a:endParaRPr/>
          </a:p>
        </p:txBody>
      </p:sp>
      <p:sp>
        <p:nvSpPr>
          <p:cNvPr id="158" name="Google Shape;158;p6"/>
          <p:cNvSpPr/>
          <p:nvPr/>
        </p:nvSpPr>
        <p:spPr>
          <a:xfrm>
            <a:off x="152398" y="2303319"/>
            <a:ext cx="2895600" cy="1323109"/>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Cụ cố Hồng (giai trưởng)</a:t>
            </a:r>
            <a:endParaRPr b="1" sz="2400">
              <a:solidFill>
                <a:schemeClr val="lt1"/>
              </a:solidFill>
              <a:latin typeface="Times New Roman"/>
              <a:ea typeface="Times New Roman"/>
              <a:cs typeface="Times New Roman"/>
              <a:sym typeface="Times New Roman"/>
            </a:endParaRPr>
          </a:p>
        </p:txBody>
      </p:sp>
      <p:sp>
        <p:nvSpPr>
          <p:cNvPr id="159" name="Google Shape;159;p6"/>
          <p:cNvSpPr/>
          <p:nvPr/>
        </p:nvSpPr>
        <p:spPr>
          <a:xfrm>
            <a:off x="3276599" y="2746663"/>
            <a:ext cx="1981200" cy="6858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Hạnh phúc</a:t>
            </a:r>
            <a:endParaRPr sz="1800">
              <a:solidFill>
                <a:schemeClr val="lt1"/>
              </a:solidFill>
              <a:latin typeface="Constantia"/>
              <a:ea typeface="Constantia"/>
              <a:cs typeface="Constantia"/>
              <a:sym typeface="Constantia"/>
            </a:endParaRPr>
          </a:p>
        </p:txBody>
      </p:sp>
      <p:sp>
        <p:nvSpPr>
          <p:cNvPr id="160" name="Google Shape;160;p6"/>
          <p:cNvSpPr/>
          <p:nvPr/>
        </p:nvSpPr>
        <p:spPr>
          <a:xfrm>
            <a:off x="5486400" y="2254826"/>
            <a:ext cx="3657600" cy="1233055"/>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onstantia"/>
                <a:ea typeface="Constantia"/>
                <a:cs typeface="Constantia"/>
                <a:sym typeface="Constantia"/>
              </a:rPr>
              <a:t>Trở thành người già nhất nhà</a:t>
            </a:r>
            <a:endParaRPr b="1" sz="2400">
              <a:solidFill>
                <a:schemeClr val="lt1"/>
              </a:solidFill>
              <a:latin typeface="Constantia"/>
              <a:ea typeface="Constantia"/>
              <a:cs typeface="Constantia"/>
              <a:sym typeface="Constantia"/>
            </a:endParaRPr>
          </a:p>
        </p:txBody>
      </p:sp>
      <p:sp>
        <p:nvSpPr>
          <p:cNvPr id="161" name="Google Shape;161;p6"/>
          <p:cNvSpPr/>
          <p:nvPr/>
        </p:nvSpPr>
        <p:spPr>
          <a:xfrm>
            <a:off x="162789" y="3737265"/>
            <a:ext cx="3124201" cy="14478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Ông Văn Minh</a:t>
            </a:r>
            <a:endParaRPr/>
          </a:p>
          <a:p>
            <a:pPr indent="0" lvl="0" marL="0" marR="0" rtl="0" algn="ctr">
              <a:spcBef>
                <a:spcPts val="0"/>
              </a:spcBef>
              <a:spcAft>
                <a:spcPts val="0"/>
              </a:spcAft>
              <a:buNone/>
            </a:pPr>
            <a:r>
              <a:rPr b="1" lang="en-US" sz="2300">
                <a:solidFill>
                  <a:schemeClr val="lt1"/>
                </a:solidFill>
                <a:latin typeface="Times New Roman"/>
                <a:ea typeface="Times New Roman"/>
                <a:cs typeface="Times New Roman"/>
                <a:sym typeface="Times New Roman"/>
              </a:rPr>
              <a:t>(Cháu đích tôn)</a:t>
            </a:r>
            <a:endParaRPr b="1" sz="2300">
              <a:solidFill>
                <a:schemeClr val="lt1"/>
              </a:solidFill>
              <a:latin typeface="Times New Roman"/>
              <a:ea typeface="Times New Roman"/>
              <a:cs typeface="Times New Roman"/>
              <a:sym typeface="Times New Roman"/>
            </a:endParaRPr>
          </a:p>
        </p:txBody>
      </p:sp>
      <p:sp>
        <p:nvSpPr>
          <p:cNvPr id="162" name="Google Shape;162;p6"/>
          <p:cNvSpPr/>
          <p:nvPr/>
        </p:nvSpPr>
        <p:spPr>
          <a:xfrm>
            <a:off x="3429001" y="4024746"/>
            <a:ext cx="1981200" cy="6858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Hạnh phúc</a:t>
            </a:r>
            <a:endParaRPr sz="1800">
              <a:solidFill>
                <a:schemeClr val="lt1"/>
              </a:solidFill>
              <a:latin typeface="Constantia"/>
              <a:ea typeface="Constantia"/>
              <a:cs typeface="Constantia"/>
              <a:sym typeface="Constantia"/>
            </a:endParaRPr>
          </a:p>
        </p:txBody>
      </p:sp>
      <p:sp>
        <p:nvSpPr>
          <p:cNvPr id="163" name="Google Shape;163;p6"/>
          <p:cNvSpPr/>
          <p:nvPr/>
        </p:nvSpPr>
        <p:spPr>
          <a:xfrm>
            <a:off x="5507182" y="3626428"/>
            <a:ext cx="3657600" cy="1482436"/>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Constantia"/>
                <a:ea typeface="Constantia"/>
                <a:cs typeface="Constantia"/>
                <a:sym typeface="Constantia"/>
              </a:rPr>
              <a:t>Chúc thư được đưa vào thực thi</a:t>
            </a:r>
            <a:endParaRPr b="1" sz="2200">
              <a:solidFill>
                <a:schemeClr val="lt1"/>
              </a:solidFill>
              <a:latin typeface="Constantia"/>
              <a:ea typeface="Constantia"/>
              <a:cs typeface="Constantia"/>
              <a:sym typeface="Constantia"/>
            </a:endParaRPr>
          </a:p>
        </p:txBody>
      </p:sp>
      <p:sp>
        <p:nvSpPr>
          <p:cNvPr id="164" name="Google Shape;164;p6"/>
          <p:cNvSpPr/>
          <p:nvPr/>
        </p:nvSpPr>
        <p:spPr>
          <a:xfrm>
            <a:off x="152398" y="5406737"/>
            <a:ext cx="3124201" cy="13716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Constantia"/>
                <a:ea typeface="Constantia"/>
                <a:cs typeface="Constantia"/>
                <a:sym typeface="Constantia"/>
              </a:rPr>
              <a:t>Bà Văn Minh</a:t>
            </a:r>
            <a:endParaRPr b="1" sz="2400">
              <a:solidFill>
                <a:schemeClr val="lt1"/>
              </a:solidFill>
              <a:latin typeface="Constantia"/>
              <a:ea typeface="Constantia"/>
              <a:cs typeface="Constantia"/>
              <a:sym typeface="Constantia"/>
            </a:endParaRPr>
          </a:p>
        </p:txBody>
      </p:sp>
      <p:sp>
        <p:nvSpPr>
          <p:cNvPr id="165" name="Google Shape;165;p6"/>
          <p:cNvSpPr/>
          <p:nvPr/>
        </p:nvSpPr>
        <p:spPr>
          <a:xfrm>
            <a:off x="3429001" y="5749637"/>
            <a:ext cx="1981200" cy="6858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Hạnh phúc</a:t>
            </a:r>
            <a:endParaRPr sz="1800">
              <a:solidFill>
                <a:schemeClr val="lt1"/>
              </a:solidFill>
              <a:latin typeface="Constantia"/>
              <a:ea typeface="Constantia"/>
              <a:cs typeface="Constantia"/>
              <a:sym typeface="Constantia"/>
            </a:endParaRPr>
          </a:p>
        </p:txBody>
      </p:sp>
      <p:sp>
        <p:nvSpPr>
          <p:cNvPr id="166" name="Google Shape;166;p6"/>
          <p:cNvSpPr/>
          <p:nvPr/>
        </p:nvSpPr>
        <p:spPr>
          <a:xfrm>
            <a:off x="5541818" y="5178137"/>
            <a:ext cx="3602182" cy="16002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Constantia"/>
                <a:ea typeface="Constantia"/>
                <a:cs typeface="Constantia"/>
                <a:sym typeface="Constantia"/>
              </a:rPr>
              <a:t>Được ăn diện, được dịp quảng cáo cho tiệm may</a:t>
            </a:r>
            <a:endParaRPr b="1" sz="2200">
              <a:solidFill>
                <a:schemeClr val="lt1"/>
              </a:solidFill>
              <a:latin typeface="Constantia"/>
              <a:ea typeface="Constantia"/>
              <a:cs typeface="Constantia"/>
              <a:sym typeface="Constantia"/>
            </a:endParaRPr>
          </a:p>
        </p:txBody>
      </p:sp>
      <p:sp>
        <p:nvSpPr>
          <p:cNvPr id="167" name="Google Shape;167;p6"/>
          <p:cNvSpPr/>
          <p:nvPr/>
        </p:nvSpPr>
        <p:spPr>
          <a:xfrm>
            <a:off x="27709" y="1967345"/>
            <a:ext cx="4436916" cy="287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Những người trong gia đình</a:t>
            </a:r>
            <a:endParaRPr b="1"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2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ph type="title"/>
          </p:nvPr>
        </p:nvSpPr>
        <p:spPr>
          <a:xfrm>
            <a:off x="228600" y="152400"/>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1"/>
              </a:buClr>
              <a:buSzPts val="2800"/>
              <a:buFont typeface="Times New Roman"/>
              <a:buNone/>
            </a:pPr>
            <a:r>
              <a:rPr b="1" lang="en-US" sz="2800">
                <a:solidFill>
                  <a:schemeClr val="dk1"/>
                </a:solidFill>
                <a:latin typeface="Times New Roman"/>
                <a:ea typeface="Times New Roman"/>
                <a:cs typeface="Times New Roman"/>
                <a:sym typeface="Times New Roman"/>
              </a:rPr>
              <a:t>I.Tìm hiểu chung</a:t>
            </a:r>
            <a:br>
              <a:rPr b="1"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II. Đọc – hiểu văn bản</a:t>
            </a:r>
            <a:br>
              <a:rPr b="1"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2. Đọc – hiểu chi tiết</a:t>
            </a:r>
            <a:endParaRPr sz="2400"/>
          </a:p>
        </p:txBody>
      </p:sp>
      <p:sp>
        <p:nvSpPr>
          <p:cNvPr id="173" name="Google Shape;173;p7"/>
          <p:cNvSpPr/>
          <p:nvPr/>
        </p:nvSpPr>
        <p:spPr>
          <a:xfrm>
            <a:off x="152400" y="1371600"/>
            <a:ext cx="5029200" cy="762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595959"/>
                </a:solidFill>
                <a:latin typeface="Times New Roman"/>
                <a:ea typeface="Times New Roman"/>
                <a:cs typeface="Times New Roman"/>
                <a:sym typeface="Times New Roman"/>
              </a:rPr>
              <a:t>b. Những chân dung biếm họa</a:t>
            </a:r>
            <a:endParaRPr/>
          </a:p>
          <a:p>
            <a:pPr indent="0" lvl="0" marL="0" marR="0" rtl="0" algn="l">
              <a:spcBef>
                <a:spcPts val="0"/>
              </a:spcBef>
              <a:spcAft>
                <a:spcPts val="0"/>
              </a:spcAft>
              <a:buNone/>
            </a:pPr>
            <a:r>
              <a:rPr b="1" lang="en-US" sz="2400">
                <a:solidFill>
                  <a:srgbClr val="595959"/>
                </a:solidFill>
                <a:latin typeface="Times New Roman"/>
                <a:ea typeface="Times New Roman"/>
                <a:cs typeface="Times New Roman"/>
                <a:sym typeface="Times New Roman"/>
              </a:rPr>
              <a:t>* Những người trong gia đình</a:t>
            </a:r>
            <a:endParaRPr b="1" sz="2400">
              <a:solidFill>
                <a:srgbClr val="595959"/>
              </a:solidFill>
              <a:latin typeface="Times New Roman"/>
              <a:ea typeface="Times New Roman"/>
              <a:cs typeface="Times New Roman"/>
              <a:sym typeface="Times New Roman"/>
            </a:endParaRPr>
          </a:p>
        </p:txBody>
      </p:sp>
      <p:sp>
        <p:nvSpPr>
          <p:cNvPr id="174" name="Google Shape;174;p7"/>
          <p:cNvSpPr/>
          <p:nvPr/>
        </p:nvSpPr>
        <p:spPr>
          <a:xfrm>
            <a:off x="180109" y="2161309"/>
            <a:ext cx="3048000" cy="12192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onstantia"/>
                <a:ea typeface="Constantia"/>
                <a:cs typeface="Constantia"/>
                <a:sym typeface="Constantia"/>
              </a:rPr>
              <a:t>Ông Phán “mọc sừng”</a:t>
            </a:r>
            <a:endParaRPr b="1" sz="2000">
              <a:solidFill>
                <a:schemeClr val="lt1"/>
              </a:solidFill>
              <a:latin typeface="Constantia"/>
              <a:ea typeface="Constantia"/>
              <a:cs typeface="Constantia"/>
              <a:sym typeface="Constantia"/>
            </a:endParaRPr>
          </a:p>
        </p:txBody>
      </p:sp>
      <p:sp>
        <p:nvSpPr>
          <p:cNvPr id="175" name="Google Shape;175;p7"/>
          <p:cNvSpPr/>
          <p:nvPr/>
        </p:nvSpPr>
        <p:spPr>
          <a:xfrm>
            <a:off x="3335482" y="2407227"/>
            <a:ext cx="1600200" cy="5334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Hạnh phúc</a:t>
            </a:r>
            <a:endParaRPr sz="1800">
              <a:solidFill>
                <a:schemeClr val="lt1"/>
              </a:solidFill>
              <a:latin typeface="Constantia"/>
              <a:ea typeface="Constantia"/>
              <a:cs typeface="Constantia"/>
              <a:sym typeface="Constantia"/>
            </a:endParaRPr>
          </a:p>
        </p:txBody>
      </p:sp>
      <p:sp>
        <p:nvSpPr>
          <p:cNvPr id="176" name="Google Shape;176;p7"/>
          <p:cNvSpPr/>
          <p:nvPr/>
        </p:nvSpPr>
        <p:spPr>
          <a:xfrm>
            <a:off x="5029200" y="2008909"/>
            <a:ext cx="3962400" cy="13716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000">
                <a:solidFill>
                  <a:schemeClr val="lt1"/>
                </a:solidFill>
                <a:latin typeface="Constantia"/>
                <a:ea typeface="Constantia"/>
                <a:cs typeface="Constantia"/>
                <a:sym typeface="Constantia"/>
              </a:rPr>
              <a:t>Được lợi từ đôi sừng hươu vô hình, nghĩ đến công cuộc doanh thương</a:t>
            </a:r>
            <a:endParaRPr b="1" sz="2000">
              <a:solidFill>
                <a:schemeClr val="lt1"/>
              </a:solidFill>
              <a:latin typeface="Constantia"/>
              <a:ea typeface="Constantia"/>
              <a:cs typeface="Constantia"/>
              <a:sym typeface="Constantia"/>
            </a:endParaRPr>
          </a:p>
        </p:txBody>
      </p:sp>
      <p:sp>
        <p:nvSpPr>
          <p:cNvPr id="177" name="Google Shape;177;p7"/>
          <p:cNvSpPr/>
          <p:nvPr/>
        </p:nvSpPr>
        <p:spPr>
          <a:xfrm>
            <a:off x="136814" y="3505200"/>
            <a:ext cx="3183082" cy="12192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000">
                <a:solidFill>
                  <a:schemeClr val="lt1"/>
                </a:solidFill>
                <a:latin typeface="Constantia"/>
                <a:ea typeface="Constantia"/>
                <a:cs typeface="Constantia"/>
                <a:sym typeface="Constantia"/>
              </a:rPr>
              <a:t>Cô Hoàng Hôn, cô Tuyết</a:t>
            </a:r>
            <a:endParaRPr b="1" sz="2000">
              <a:solidFill>
                <a:schemeClr val="lt1"/>
              </a:solidFill>
              <a:latin typeface="Constantia"/>
              <a:ea typeface="Constantia"/>
              <a:cs typeface="Constantia"/>
              <a:sym typeface="Constantia"/>
            </a:endParaRPr>
          </a:p>
        </p:txBody>
      </p:sp>
      <p:sp>
        <p:nvSpPr>
          <p:cNvPr id="178" name="Google Shape;178;p7"/>
          <p:cNvSpPr/>
          <p:nvPr/>
        </p:nvSpPr>
        <p:spPr>
          <a:xfrm>
            <a:off x="3460173" y="3848100"/>
            <a:ext cx="1600200" cy="5334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Hạnh phúc</a:t>
            </a:r>
            <a:endParaRPr sz="1800">
              <a:solidFill>
                <a:schemeClr val="lt1"/>
              </a:solidFill>
              <a:latin typeface="Constantia"/>
              <a:ea typeface="Constantia"/>
              <a:cs typeface="Constantia"/>
              <a:sym typeface="Constantia"/>
            </a:endParaRPr>
          </a:p>
        </p:txBody>
      </p:sp>
      <p:sp>
        <p:nvSpPr>
          <p:cNvPr id="179" name="Google Shape;179;p7"/>
          <p:cNvSpPr/>
          <p:nvPr/>
        </p:nvSpPr>
        <p:spPr>
          <a:xfrm>
            <a:off x="5181600" y="3505200"/>
            <a:ext cx="3733800" cy="13716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000">
                <a:solidFill>
                  <a:schemeClr val="lt1"/>
                </a:solidFill>
                <a:latin typeface="Constantia"/>
                <a:ea typeface="Constantia"/>
                <a:cs typeface="Constantia"/>
                <a:sym typeface="Constantia"/>
              </a:rPr>
              <a:t>Được trưng diện, hẹn hò, được khoe thân thể</a:t>
            </a:r>
            <a:endParaRPr b="1" sz="2000">
              <a:solidFill>
                <a:schemeClr val="lt1"/>
              </a:solidFill>
              <a:latin typeface="Constantia"/>
              <a:ea typeface="Constantia"/>
              <a:cs typeface="Constantia"/>
              <a:sym typeface="Constantia"/>
            </a:endParaRPr>
          </a:p>
        </p:txBody>
      </p:sp>
      <p:sp>
        <p:nvSpPr>
          <p:cNvPr id="180" name="Google Shape;180;p7"/>
          <p:cNvSpPr/>
          <p:nvPr/>
        </p:nvSpPr>
        <p:spPr>
          <a:xfrm>
            <a:off x="136814" y="5015345"/>
            <a:ext cx="3124200" cy="14478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onstantia"/>
                <a:ea typeface="Constantia"/>
                <a:cs typeface="Constantia"/>
                <a:sym typeface="Constantia"/>
              </a:rPr>
              <a:t>Cậu Tú Tân</a:t>
            </a:r>
            <a:endParaRPr b="1" sz="2000">
              <a:solidFill>
                <a:schemeClr val="lt1"/>
              </a:solidFill>
              <a:latin typeface="Constantia"/>
              <a:ea typeface="Constantia"/>
              <a:cs typeface="Constantia"/>
              <a:sym typeface="Constantia"/>
            </a:endParaRPr>
          </a:p>
        </p:txBody>
      </p:sp>
      <p:sp>
        <p:nvSpPr>
          <p:cNvPr id="181" name="Google Shape;181;p7"/>
          <p:cNvSpPr/>
          <p:nvPr/>
        </p:nvSpPr>
        <p:spPr>
          <a:xfrm>
            <a:off x="3494809" y="5486400"/>
            <a:ext cx="1600200" cy="533400"/>
          </a:xfrm>
          <a:prstGeom prst="right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Hạnh phúc</a:t>
            </a:r>
            <a:endParaRPr sz="1800">
              <a:solidFill>
                <a:schemeClr val="lt1"/>
              </a:solidFill>
              <a:latin typeface="Constantia"/>
              <a:ea typeface="Constantia"/>
              <a:cs typeface="Constantia"/>
              <a:sym typeface="Constantia"/>
            </a:endParaRPr>
          </a:p>
        </p:txBody>
      </p:sp>
      <p:sp>
        <p:nvSpPr>
          <p:cNvPr id="182" name="Google Shape;182;p7"/>
          <p:cNvSpPr/>
          <p:nvPr/>
        </p:nvSpPr>
        <p:spPr>
          <a:xfrm>
            <a:off x="5181600" y="5029200"/>
            <a:ext cx="3733800" cy="15240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000">
                <a:solidFill>
                  <a:schemeClr val="lt1"/>
                </a:solidFill>
                <a:latin typeface="Constantia"/>
                <a:ea typeface="Constantia"/>
                <a:cs typeface="Constantia"/>
                <a:sym typeface="Constantia"/>
              </a:rPr>
              <a:t>Được dịp thể hiện thú vui, trở thành “đạo diễn đại tài</a:t>
            </a:r>
            <a:r>
              <a:rPr lang="en-US" sz="1800">
                <a:solidFill>
                  <a:schemeClr val="lt1"/>
                </a:solidFill>
                <a:latin typeface="Constantia"/>
                <a:ea typeface="Constantia"/>
                <a:cs typeface="Constantia"/>
                <a:sym typeface="Constantia"/>
              </a:rPr>
              <a:t>”</a:t>
            </a:r>
            <a:endParaRPr sz="18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ph type="title"/>
          </p:nvPr>
        </p:nvSpPr>
        <p:spPr>
          <a:xfrm>
            <a:off x="381000" y="685800"/>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I.Tìm hiểu chung</a:t>
            </a:r>
            <a:br>
              <a:rPr b="1" lang="en-US" sz="2400">
                <a:solidFill>
                  <a:schemeClr val="dk1"/>
                </a:solidFill>
                <a:latin typeface="Times New Roman"/>
                <a:ea typeface="Times New Roman"/>
                <a:cs typeface="Times New Roman"/>
                <a:sym typeface="Times New Roman"/>
              </a:rPr>
            </a:br>
            <a:r>
              <a:rPr b="1" lang="en-US" sz="2400">
                <a:solidFill>
                  <a:schemeClr val="dk1"/>
                </a:solidFill>
                <a:latin typeface="Times New Roman"/>
                <a:ea typeface="Times New Roman"/>
                <a:cs typeface="Times New Roman"/>
                <a:sym typeface="Times New Roman"/>
              </a:rPr>
              <a:t>II. Đọc – hiểu văn bản</a:t>
            </a:r>
            <a:br>
              <a:rPr b="1" lang="en-US" sz="2400">
                <a:solidFill>
                  <a:schemeClr val="dk1"/>
                </a:solidFill>
                <a:latin typeface="Times New Roman"/>
                <a:ea typeface="Times New Roman"/>
                <a:cs typeface="Times New Roman"/>
                <a:sym typeface="Times New Roman"/>
              </a:rPr>
            </a:br>
            <a:r>
              <a:rPr b="1" lang="en-US" sz="2400">
                <a:solidFill>
                  <a:schemeClr val="dk1"/>
                </a:solidFill>
                <a:latin typeface="Times New Roman"/>
                <a:ea typeface="Times New Roman"/>
                <a:cs typeface="Times New Roman"/>
                <a:sym typeface="Times New Roman"/>
              </a:rPr>
              <a:t>2. Đọc – hiểu chi tiết</a:t>
            </a:r>
            <a:br>
              <a:rPr b="1" lang="en-US" sz="2400">
                <a:solidFill>
                  <a:schemeClr val="dk1"/>
                </a:solidFill>
                <a:latin typeface="Times New Roman"/>
                <a:ea typeface="Times New Roman"/>
                <a:cs typeface="Times New Roman"/>
                <a:sym typeface="Times New Roman"/>
              </a:rPr>
            </a:br>
            <a:r>
              <a:rPr b="1" lang="en-US" sz="2400">
                <a:solidFill>
                  <a:schemeClr val="dk1"/>
                </a:solidFill>
                <a:latin typeface="Times New Roman"/>
                <a:ea typeface="Times New Roman"/>
                <a:cs typeface="Times New Roman"/>
                <a:sym typeface="Times New Roman"/>
              </a:rPr>
              <a:t>b.Những chân dung biếm họa</a:t>
            </a:r>
            <a:br>
              <a:rPr b="1" lang="en-US" sz="2400">
                <a:solidFill>
                  <a:schemeClr val="dk1"/>
                </a:solidFill>
                <a:latin typeface="Times New Roman"/>
                <a:ea typeface="Times New Roman"/>
                <a:cs typeface="Times New Roman"/>
                <a:sym typeface="Times New Roman"/>
              </a:rPr>
            </a:br>
            <a:r>
              <a:rPr b="1" lang="en-US" sz="2400">
                <a:solidFill>
                  <a:schemeClr val="dk1"/>
                </a:solidFill>
                <a:latin typeface="Times New Roman"/>
                <a:ea typeface="Times New Roman"/>
                <a:cs typeface="Times New Roman"/>
                <a:sym typeface="Times New Roman"/>
              </a:rPr>
              <a:t>*Những người trong gia đình</a:t>
            </a:r>
            <a:endParaRPr sz="2000"/>
          </a:p>
        </p:txBody>
      </p:sp>
      <p:sp>
        <p:nvSpPr>
          <p:cNvPr id="188" name="Google Shape;188;p8"/>
          <p:cNvSpPr/>
          <p:nvPr/>
        </p:nvSpPr>
        <p:spPr>
          <a:xfrm>
            <a:off x="-13855" y="3048000"/>
            <a:ext cx="1981200" cy="1371600"/>
          </a:xfrm>
          <a:prstGeom prst="ellipse">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onstantia"/>
                <a:ea typeface="Constantia"/>
                <a:cs typeface="Constantia"/>
                <a:sym typeface="Constantia"/>
              </a:rPr>
              <a:t>Cụ cố tổ “chết thật”</a:t>
            </a:r>
            <a:endParaRPr b="1" sz="2400">
              <a:solidFill>
                <a:schemeClr val="lt1"/>
              </a:solidFill>
              <a:latin typeface="Constantia"/>
              <a:ea typeface="Constantia"/>
              <a:cs typeface="Constantia"/>
              <a:sym typeface="Constantia"/>
            </a:endParaRPr>
          </a:p>
        </p:txBody>
      </p:sp>
      <p:sp>
        <p:nvSpPr>
          <p:cNvPr id="189" name="Google Shape;189;p8"/>
          <p:cNvSpPr/>
          <p:nvPr/>
        </p:nvSpPr>
        <p:spPr>
          <a:xfrm>
            <a:off x="2514600" y="1981200"/>
            <a:ext cx="2514600" cy="609600"/>
          </a:xfrm>
          <a:prstGeom prst="roundRect">
            <a:avLst>
              <a:gd fmla="val 37879" name="adj"/>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Cụ cố Hồng</a:t>
            </a:r>
            <a:endParaRPr/>
          </a:p>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0" name="Google Shape;190;p8"/>
          <p:cNvSpPr/>
          <p:nvPr/>
        </p:nvSpPr>
        <p:spPr>
          <a:xfrm>
            <a:off x="2514600" y="2819400"/>
            <a:ext cx="2514600" cy="762000"/>
          </a:xfrm>
          <a:prstGeom prst="roundRect">
            <a:avLst>
              <a:gd fmla="val 16667" name="adj"/>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Ông bà Văn Minh</a:t>
            </a:r>
            <a:endParaRPr sz="1800">
              <a:solidFill>
                <a:schemeClr val="lt1"/>
              </a:solidFill>
              <a:latin typeface="Constantia"/>
              <a:ea typeface="Constantia"/>
              <a:cs typeface="Constantia"/>
              <a:sym typeface="Constantia"/>
            </a:endParaRPr>
          </a:p>
        </p:txBody>
      </p:sp>
      <p:sp>
        <p:nvSpPr>
          <p:cNvPr id="191" name="Google Shape;191;p8"/>
          <p:cNvSpPr/>
          <p:nvPr/>
        </p:nvSpPr>
        <p:spPr>
          <a:xfrm>
            <a:off x="2514600" y="3823855"/>
            <a:ext cx="2514600" cy="762000"/>
          </a:xfrm>
          <a:prstGeom prst="roundRect">
            <a:avLst>
              <a:gd fmla="val 16667" name="adj"/>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Cô Hoàng Hôn, cô Tuyết</a:t>
            </a:r>
            <a:endParaRPr sz="1800">
              <a:solidFill>
                <a:schemeClr val="lt1"/>
              </a:solidFill>
              <a:latin typeface="Constantia"/>
              <a:ea typeface="Constantia"/>
              <a:cs typeface="Constantia"/>
              <a:sym typeface="Constantia"/>
            </a:endParaRPr>
          </a:p>
        </p:txBody>
      </p:sp>
      <p:sp>
        <p:nvSpPr>
          <p:cNvPr id="192" name="Google Shape;192;p8"/>
          <p:cNvSpPr/>
          <p:nvPr/>
        </p:nvSpPr>
        <p:spPr>
          <a:xfrm>
            <a:off x="2514600" y="4800600"/>
            <a:ext cx="2514600" cy="762000"/>
          </a:xfrm>
          <a:prstGeom prst="roundRect">
            <a:avLst>
              <a:gd fmla="val 16667" name="adj"/>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Ông Phán “mọc sừng”</a:t>
            </a:r>
            <a:endParaRPr sz="1800">
              <a:solidFill>
                <a:schemeClr val="lt1"/>
              </a:solidFill>
              <a:latin typeface="Constantia"/>
              <a:ea typeface="Constantia"/>
              <a:cs typeface="Constantia"/>
              <a:sym typeface="Constantia"/>
            </a:endParaRPr>
          </a:p>
        </p:txBody>
      </p:sp>
      <p:sp>
        <p:nvSpPr>
          <p:cNvPr id="193" name="Google Shape;193;p8"/>
          <p:cNvSpPr/>
          <p:nvPr/>
        </p:nvSpPr>
        <p:spPr>
          <a:xfrm>
            <a:off x="2514600" y="5791200"/>
            <a:ext cx="2514600" cy="762000"/>
          </a:xfrm>
          <a:prstGeom prst="roundRect">
            <a:avLst>
              <a:gd fmla="val 16667" name="adj"/>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nstantia"/>
                <a:ea typeface="Constantia"/>
                <a:cs typeface="Constantia"/>
                <a:sym typeface="Constantia"/>
              </a:rPr>
              <a:t>Cậu Tú Tân</a:t>
            </a:r>
            <a:endParaRPr sz="1800">
              <a:solidFill>
                <a:schemeClr val="lt1"/>
              </a:solidFill>
              <a:latin typeface="Constantia"/>
              <a:ea typeface="Constantia"/>
              <a:cs typeface="Constantia"/>
              <a:sym typeface="Constantia"/>
            </a:endParaRPr>
          </a:p>
        </p:txBody>
      </p:sp>
      <p:cxnSp>
        <p:nvCxnSpPr>
          <p:cNvPr id="194" name="Google Shape;194;p8"/>
          <p:cNvCxnSpPr>
            <a:endCxn id="189" idx="1"/>
          </p:cNvCxnSpPr>
          <p:nvPr/>
        </p:nvCxnSpPr>
        <p:spPr>
          <a:xfrm flipH="1" rot="10800000">
            <a:off x="1960500" y="2286000"/>
            <a:ext cx="554100" cy="1447800"/>
          </a:xfrm>
          <a:prstGeom prst="straightConnector1">
            <a:avLst/>
          </a:prstGeom>
          <a:noFill/>
          <a:ln cap="flat" cmpd="sng" w="9525">
            <a:solidFill>
              <a:srgbClr val="075192"/>
            </a:solidFill>
            <a:prstDash val="solid"/>
            <a:round/>
            <a:headEnd len="sm" w="sm" type="none"/>
            <a:tailEnd len="med" w="med" type="stealth"/>
          </a:ln>
        </p:spPr>
      </p:cxnSp>
      <p:cxnSp>
        <p:nvCxnSpPr>
          <p:cNvPr id="195" name="Google Shape;195;p8"/>
          <p:cNvCxnSpPr>
            <a:stCxn id="188" idx="6"/>
            <a:endCxn id="190" idx="1"/>
          </p:cNvCxnSpPr>
          <p:nvPr/>
        </p:nvCxnSpPr>
        <p:spPr>
          <a:xfrm flipH="1" rot="10800000">
            <a:off x="1967345" y="3200400"/>
            <a:ext cx="547200" cy="533400"/>
          </a:xfrm>
          <a:prstGeom prst="straightConnector1">
            <a:avLst/>
          </a:prstGeom>
          <a:noFill/>
          <a:ln cap="flat" cmpd="sng" w="9525">
            <a:solidFill>
              <a:srgbClr val="075192"/>
            </a:solidFill>
            <a:prstDash val="solid"/>
            <a:round/>
            <a:headEnd len="sm" w="sm" type="none"/>
            <a:tailEnd len="med" w="med" type="stealth"/>
          </a:ln>
        </p:spPr>
      </p:cxnSp>
      <p:cxnSp>
        <p:nvCxnSpPr>
          <p:cNvPr id="196" name="Google Shape;196;p8"/>
          <p:cNvCxnSpPr>
            <a:stCxn id="188" idx="6"/>
            <a:endCxn id="191" idx="1"/>
          </p:cNvCxnSpPr>
          <p:nvPr/>
        </p:nvCxnSpPr>
        <p:spPr>
          <a:xfrm>
            <a:off x="1967345" y="3733800"/>
            <a:ext cx="547200" cy="471000"/>
          </a:xfrm>
          <a:prstGeom prst="straightConnector1">
            <a:avLst/>
          </a:prstGeom>
          <a:noFill/>
          <a:ln cap="flat" cmpd="sng" w="9525">
            <a:solidFill>
              <a:srgbClr val="075192"/>
            </a:solidFill>
            <a:prstDash val="solid"/>
            <a:round/>
            <a:headEnd len="sm" w="sm" type="none"/>
            <a:tailEnd len="med" w="med" type="stealth"/>
          </a:ln>
        </p:spPr>
      </p:cxnSp>
      <p:cxnSp>
        <p:nvCxnSpPr>
          <p:cNvPr id="197" name="Google Shape;197;p8"/>
          <p:cNvCxnSpPr>
            <a:stCxn id="188" idx="6"/>
          </p:cNvCxnSpPr>
          <p:nvPr/>
        </p:nvCxnSpPr>
        <p:spPr>
          <a:xfrm>
            <a:off x="1967345" y="3733800"/>
            <a:ext cx="547200" cy="1600200"/>
          </a:xfrm>
          <a:prstGeom prst="straightConnector1">
            <a:avLst/>
          </a:prstGeom>
          <a:noFill/>
          <a:ln cap="flat" cmpd="sng" w="9525">
            <a:solidFill>
              <a:srgbClr val="075192"/>
            </a:solidFill>
            <a:prstDash val="solid"/>
            <a:round/>
            <a:headEnd len="sm" w="sm" type="none"/>
            <a:tailEnd len="med" w="med" type="stealth"/>
          </a:ln>
        </p:spPr>
      </p:cxnSp>
      <p:cxnSp>
        <p:nvCxnSpPr>
          <p:cNvPr id="198" name="Google Shape;198;p8"/>
          <p:cNvCxnSpPr>
            <a:stCxn id="188" idx="6"/>
          </p:cNvCxnSpPr>
          <p:nvPr/>
        </p:nvCxnSpPr>
        <p:spPr>
          <a:xfrm>
            <a:off x="1967345" y="3733800"/>
            <a:ext cx="547200" cy="2590800"/>
          </a:xfrm>
          <a:prstGeom prst="straightConnector1">
            <a:avLst/>
          </a:prstGeom>
          <a:noFill/>
          <a:ln cap="flat" cmpd="sng" w="9525">
            <a:solidFill>
              <a:srgbClr val="075192"/>
            </a:solidFill>
            <a:prstDash val="solid"/>
            <a:round/>
            <a:headEnd len="sm" w="sm" type="none"/>
            <a:tailEnd len="med" w="med" type="stealth"/>
          </a:ln>
        </p:spPr>
      </p:cxnSp>
      <p:sp>
        <p:nvSpPr>
          <p:cNvPr id="199" name="Google Shape;199;p8"/>
          <p:cNvSpPr/>
          <p:nvPr/>
        </p:nvSpPr>
        <p:spPr>
          <a:xfrm>
            <a:off x="6019800" y="2095500"/>
            <a:ext cx="2971800" cy="3086100"/>
          </a:xfrm>
          <a:prstGeom prst="star6">
            <a:avLst>
              <a:gd fmla="val 28868" name="adj"/>
              <a:gd fmla="val 115470" name="hf"/>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Constantia"/>
                <a:ea typeface="Constantia"/>
                <a:cs typeface="Constantia"/>
                <a:sym typeface="Constantia"/>
              </a:rPr>
              <a:t>Thành thử tang gia ai cũng vui vẻ cả</a:t>
            </a:r>
            <a:endParaRPr b="1" sz="2400">
              <a:solidFill>
                <a:srgbClr val="FF0000"/>
              </a:solidFill>
              <a:latin typeface="Constantia"/>
              <a:ea typeface="Constantia"/>
              <a:cs typeface="Constantia"/>
              <a:sym typeface="Constantia"/>
            </a:endParaRPr>
          </a:p>
        </p:txBody>
      </p:sp>
      <p:cxnSp>
        <p:nvCxnSpPr>
          <p:cNvPr id="200" name="Google Shape;200;p8"/>
          <p:cNvCxnSpPr>
            <a:stCxn id="189" idx="3"/>
          </p:cNvCxnSpPr>
          <p:nvPr/>
        </p:nvCxnSpPr>
        <p:spPr>
          <a:xfrm>
            <a:off x="5029200" y="2286000"/>
            <a:ext cx="1447800" cy="1352700"/>
          </a:xfrm>
          <a:prstGeom prst="straightConnector1">
            <a:avLst/>
          </a:prstGeom>
          <a:noFill/>
          <a:ln cap="flat" cmpd="sng" w="9525">
            <a:solidFill>
              <a:srgbClr val="075192"/>
            </a:solidFill>
            <a:prstDash val="solid"/>
            <a:round/>
            <a:headEnd len="sm" w="sm" type="none"/>
            <a:tailEnd len="med" w="med" type="stealth"/>
          </a:ln>
        </p:spPr>
      </p:cxnSp>
      <p:cxnSp>
        <p:nvCxnSpPr>
          <p:cNvPr id="201" name="Google Shape;201;p8"/>
          <p:cNvCxnSpPr>
            <a:stCxn id="190" idx="3"/>
          </p:cNvCxnSpPr>
          <p:nvPr/>
        </p:nvCxnSpPr>
        <p:spPr>
          <a:xfrm>
            <a:off x="5029200" y="3200400"/>
            <a:ext cx="1447800" cy="438300"/>
          </a:xfrm>
          <a:prstGeom prst="straightConnector1">
            <a:avLst/>
          </a:prstGeom>
          <a:noFill/>
          <a:ln cap="flat" cmpd="sng" w="9525">
            <a:solidFill>
              <a:srgbClr val="075192"/>
            </a:solidFill>
            <a:prstDash val="solid"/>
            <a:round/>
            <a:headEnd len="sm" w="sm" type="none"/>
            <a:tailEnd len="med" w="med" type="stealth"/>
          </a:ln>
        </p:spPr>
      </p:cxnSp>
      <p:cxnSp>
        <p:nvCxnSpPr>
          <p:cNvPr id="202" name="Google Shape;202;p8"/>
          <p:cNvCxnSpPr>
            <a:stCxn id="191" idx="3"/>
          </p:cNvCxnSpPr>
          <p:nvPr/>
        </p:nvCxnSpPr>
        <p:spPr>
          <a:xfrm flipH="1" rot="10800000">
            <a:off x="5029200" y="3638455"/>
            <a:ext cx="1447800" cy="566400"/>
          </a:xfrm>
          <a:prstGeom prst="straightConnector1">
            <a:avLst/>
          </a:prstGeom>
          <a:noFill/>
          <a:ln cap="flat" cmpd="sng" w="9525">
            <a:solidFill>
              <a:srgbClr val="075192"/>
            </a:solidFill>
            <a:prstDash val="solid"/>
            <a:round/>
            <a:headEnd len="sm" w="sm" type="none"/>
            <a:tailEnd len="med" w="med" type="stealth"/>
          </a:ln>
        </p:spPr>
      </p:cxnSp>
      <p:cxnSp>
        <p:nvCxnSpPr>
          <p:cNvPr id="203" name="Google Shape;203;p8"/>
          <p:cNvCxnSpPr>
            <a:stCxn id="192" idx="3"/>
          </p:cNvCxnSpPr>
          <p:nvPr/>
        </p:nvCxnSpPr>
        <p:spPr>
          <a:xfrm flipH="1" rot="10800000">
            <a:off x="5029200" y="3638700"/>
            <a:ext cx="1447800" cy="1542900"/>
          </a:xfrm>
          <a:prstGeom prst="straightConnector1">
            <a:avLst/>
          </a:prstGeom>
          <a:noFill/>
          <a:ln cap="flat" cmpd="sng" w="9525">
            <a:solidFill>
              <a:srgbClr val="075192"/>
            </a:solidFill>
            <a:prstDash val="solid"/>
            <a:round/>
            <a:headEnd len="sm" w="sm" type="none"/>
            <a:tailEnd len="med" w="med" type="stealth"/>
          </a:ln>
        </p:spPr>
      </p:cxnSp>
      <p:cxnSp>
        <p:nvCxnSpPr>
          <p:cNvPr id="204" name="Google Shape;204;p8"/>
          <p:cNvCxnSpPr>
            <a:stCxn id="193" idx="3"/>
          </p:cNvCxnSpPr>
          <p:nvPr/>
        </p:nvCxnSpPr>
        <p:spPr>
          <a:xfrm flipH="1" rot="10800000">
            <a:off x="5029200" y="3638700"/>
            <a:ext cx="1447800" cy="2533500"/>
          </a:xfrm>
          <a:prstGeom prst="straightConnector1">
            <a:avLst/>
          </a:prstGeom>
          <a:noFill/>
          <a:ln cap="flat" cmpd="sng" w="9525">
            <a:solidFill>
              <a:srgbClr val="075192"/>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2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9"/>
          <p:cNvSpPr txBox="1"/>
          <p:nvPr>
            <p:ph type="title"/>
          </p:nvPr>
        </p:nvSpPr>
        <p:spPr>
          <a:xfrm>
            <a:off x="381000" y="228600"/>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1"/>
              </a:buClr>
              <a:buSzPts val="2800"/>
              <a:buFont typeface="Times New Roman"/>
              <a:buNone/>
            </a:pPr>
            <a:r>
              <a:rPr b="1" lang="en-US" sz="2800">
                <a:solidFill>
                  <a:schemeClr val="dk1"/>
                </a:solidFill>
                <a:latin typeface="Times New Roman"/>
                <a:ea typeface="Times New Roman"/>
                <a:cs typeface="Times New Roman"/>
                <a:sym typeface="Times New Roman"/>
              </a:rPr>
              <a:t>I.Tìm hiểu chung</a:t>
            </a:r>
            <a:br>
              <a:rPr b="1"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II. Đọc – hiểu văn bản</a:t>
            </a:r>
            <a:br>
              <a:rPr b="1"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2. Đọc – hiểu chi tiết</a:t>
            </a:r>
            <a:endParaRPr sz="2400"/>
          </a:p>
        </p:txBody>
      </p:sp>
      <p:sp>
        <p:nvSpPr>
          <p:cNvPr id="210" name="Google Shape;210;p9"/>
          <p:cNvSpPr/>
          <p:nvPr/>
        </p:nvSpPr>
        <p:spPr>
          <a:xfrm>
            <a:off x="381000" y="1524000"/>
            <a:ext cx="2667000" cy="6858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u="sng">
                <a:solidFill>
                  <a:schemeClr val="dk1"/>
                </a:solidFill>
                <a:latin typeface="Times New Roman"/>
                <a:ea typeface="Times New Roman"/>
                <a:cs typeface="Times New Roman"/>
                <a:sym typeface="Times New Roman"/>
              </a:rPr>
              <a:t>Luyện tập</a:t>
            </a:r>
            <a:endParaRPr b="1" sz="2800" u="sng">
              <a:solidFill>
                <a:schemeClr val="dk1"/>
              </a:solidFill>
              <a:latin typeface="Times New Roman"/>
              <a:ea typeface="Times New Roman"/>
              <a:cs typeface="Times New Roman"/>
              <a:sym typeface="Times New Roman"/>
            </a:endParaRPr>
          </a:p>
        </p:txBody>
      </p:sp>
      <p:sp>
        <p:nvSpPr>
          <p:cNvPr id="211" name="Google Shape;211;p9"/>
          <p:cNvSpPr/>
          <p:nvPr/>
        </p:nvSpPr>
        <p:spPr>
          <a:xfrm>
            <a:off x="381000" y="2209800"/>
            <a:ext cx="8610600" cy="19812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1: Vũ Trọng Phụng là cây bút xuất sắc, có vị trí đặc biệt trong nền văn xuôi hiện đại Việt Nam. Anh (chị) cho biết ông thành công nhất ở lĩnh vực sáng tác nào sau đây?</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A. Truyện ngắn và Tiểu thuyết                           B. Phóng sự và truyện ngắn</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C. Tiểu thuyết và phóng sự                                  D. Phóng sự và tuỳ bút</a:t>
            </a:r>
            <a:endParaRPr/>
          </a:p>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2" name="Google Shape;212;p9"/>
          <p:cNvSpPr/>
          <p:nvPr/>
        </p:nvSpPr>
        <p:spPr>
          <a:xfrm>
            <a:off x="381000" y="3560616"/>
            <a:ext cx="3048000" cy="4502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C000"/>
                </a:solidFill>
                <a:latin typeface="Constantia"/>
                <a:ea typeface="Constantia"/>
                <a:cs typeface="Constantia"/>
                <a:sym typeface="Constantia"/>
              </a:rPr>
              <a:t>C. Tiểu thuyết và Phóng sự</a:t>
            </a:r>
            <a:endParaRPr sz="1800">
              <a:solidFill>
                <a:srgbClr val="FFC000"/>
              </a:solidFill>
              <a:latin typeface="Constantia"/>
              <a:ea typeface="Constantia"/>
              <a:cs typeface="Constantia"/>
              <a:sym typeface="Constantia"/>
            </a:endParaRPr>
          </a:p>
        </p:txBody>
      </p:sp>
      <p:sp>
        <p:nvSpPr>
          <p:cNvPr id="213" name="Google Shape;213;p9"/>
          <p:cNvSpPr/>
          <p:nvPr/>
        </p:nvSpPr>
        <p:spPr>
          <a:xfrm>
            <a:off x="381000" y="4343400"/>
            <a:ext cx="8610600" cy="2362200"/>
          </a:xfrm>
          <a:prstGeom prst="rect">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Times New Roman"/>
                <a:ea typeface="Times New Roman"/>
                <a:cs typeface="Times New Roman"/>
                <a:sym typeface="Times New Roman"/>
              </a:rPr>
              <a:t>Câu 2: Điểm chung nhất trong các sáng tác của Vũ Trọng Phụng là gì?</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A. Thể hiện niềm thương cảm sâu sắc với những con người khốn khố trong xã hội.</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B. Thể hiện tinh thần yêu quê hương, đất nước, con người, đồng thời căm thù giặc sâu sắc.</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C. Toát lên niềm căm phẫn mãnh liệt đối với xã hội thối nát đương thời.</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D. Lên án mạnh mẽ những kẻ tham lam, ích kỉ.</a:t>
            </a:r>
            <a:endParaRPr/>
          </a:p>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4" name="Google Shape;214;p9"/>
          <p:cNvSpPr/>
          <p:nvPr/>
        </p:nvSpPr>
        <p:spPr>
          <a:xfrm>
            <a:off x="381000" y="5715000"/>
            <a:ext cx="78486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FFC000"/>
                </a:solidFill>
                <a:latin typeface="Times New Roman"/>
                <a:ea typeface="Times New Roman"/>
                <a:cs typeface="Times New Roman"/>
                <a:sym typeface="Times New Roman"/>
              </a:rPr>
              <a:t>C. Toát lên niềm căm phẫn mãnh liệt đối với xã hội thối nát đương thời.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2019-11-01T14:53:13Z</dcterms:created>
  <dc:creator>Admin</dc:creator>
</cp:coreProperties>
</file>