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3" r:id="rId3"/>
  </p:sldMasterIdLst>
  <p:notesMasterIdLst>
    <p:notesMasterId r:id="rId30"/>
  </p:notesMasterIdLst>
  <p:handoutMasterIdLst>
    <p:handoutMasterId r:id="rId31"/>
  </p:handoutMasterIdLst>
  <p:sldIdLst>
    <p:sldId id="326" r:id="rId4"/>
    <p:sldId id="258" r:id="rId5"/>
    <p:sldId id="309" r:id="rId6"/>
    <p:sldId id="311" r:id="rId7"/>
    <p:sldId id="284" r:id="rId8"/>
    <p:sldId id="312" r:id="rId9"/>
    <p:sldId id="328" r:id="rId10"/>
    <p:sldId id="327" r:id="rId11"/>
    <p:sldId id="313" r:id="rId12"/>
    <p:sldId id="314" r:id="rId13"/>
    <p:sldId id="316" r:id="rId14"/>
    <p:sldId id="317" r:id="rId15"/>
    <p:sldId id="318" r:id="rId16"/>
    <p:sldId id="329" r:id="rId17"/>
    <p:sldId id="319" r:id="rId18"/>
    <p:sldId id="321" r:id="rId19"/>
    <p:sldId id="322" r:id="rId20"/>
    <p:sldId id="323" r:id="rId21"/>
    <p:sldId id="324" r:id="rId22"/>
    <p:sldId id="325" r:id="rId23"/>
    <p:sldId id="330" r:id="rId24"/>
    <p:sldId id="331" r:id="rId25"/>
    <p:sldId id="333" r:id="rId26"/>
    <p:sldId id="334" r:id="rId27"/>
    <p:sldId id="335" r:id="rId28"/>
    <p:sldId id="277" r:id="rId29"/>
  </p:sldIdLst>
  <p:sldSz cx="24387175" cy="13716000"/>
  <p:notesSz cx="6858000" cy="9144000"/>
  <p:custDataLst>
    <p:tags r:id="rId32"/>
  </p:custDataLst>
  <p:defaultTextStyle>
    <a:defPPr>
      <a:defRPr lang="en-US"/>
    </a:defPPr>
    <a:lvl1pPr marL="0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4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4F7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5" d="100"/>
          <a:sy n="35" d="100"/>
        </p:scale>
        <p:origin x="514" y="6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22D4C-2A30-469E-9354-74503A7374A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F6D2-8638-4C5E-B2C3-0AB2DA118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3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108831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2176625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326493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435325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5441562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529874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618187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706499" algn="l" defTabSz="217662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8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9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6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28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6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6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9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97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6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9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2D0FB-60D1-4D83-801B-14AD5D4F1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5BA0B-DAC7-4BFC-86AC-CB83C0D03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46" indent="0" algn="ctr">
              <a:buNone/>
              <a:defRPr sz="4000"/>
            </a:lvl2pPr>
            <a:lvl3pPr marL="1828891" indent="0" algn="ctr">
              <a:buNone/>
              <a:defRPr sz="3600"/>
            </a:lvl3pPr>
            <a:lvl4pPr marL="2743337" indent="0" algn="ctr">
              <a:buNone/>
              <a:defRPr sz="3200"/>
            </a:lvl4pPr>
            <a:lvl5pPr marL="3657783" indent="0" algn="ctr">
              <a:buNone/>
              <a:defRPr sz="3200"/>
            </a:lvl5pPr>
            <a:lvl6pPr marL="4572229" indent="0" algn="ctr">
              <a:buNone/>
              <a:defRPr sz="3200"/>
            </a:lvl6pPr>
            <a:lvl7pPr marL="5486674" indent="0" algn="ctr">
              <a:buNone/>
              <a:defRPr sz="3200"/>
            </a:lvl7pPr>
            <a:lvl8pPr marL="6401120" indent="0" algn="ctr">
              <a:buNone/>
              <a:defRPr sz="3200"/>
            </a:lvl8pPr>
            <a:lvl9pPr marL="7315566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93215-2E41-449E-AE31-4F288BAB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2806-D6A8-41FF-AF2E-F3192C0E73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BBDDD-9BC9-4131-B43B-D5C5F5F7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D672E-B1AE-40A9-8DFC-CAF3C4F0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9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C1672-52AD-4690-A6D0-872B50C9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CDDAC-E7BB-4404-AA9E-EA0C9E8C9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90F85-7428-4A9A-A808-D31D01E29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7F639-61C7-4E62-8EC8-237967407F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52E58-A2C3-43F4-88DE-95191BD8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1EF3-93ED-452C-A83B-4A26ACF2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13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FE9C-1254-453C-9C54-5E6A0CAC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24EDD-9724-404F-9751-F5CF9E04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46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9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3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78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2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6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11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56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B44BA-FFCA-41AE-A8C0-252553E63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80D0-FD6F-4AC2-B493-74537A1B8F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A789A-32B5-4135-970C-4BAA2E7E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E695B-F71A-4644-9772-B314CA7F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6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B91DE-E21C-4E52-B48D-ED727569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66241-2B87-45C8-8076-C8C394D24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1044-FD3E-4B40-B5BB-05CCE619D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EEA3F-432C-4332-AE59-D970A19E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B7D1-46F8-46BC-B20B-FBDAA56A9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986F-39EA-42F8-8927-8AA3D6B0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D23F4-8E17-4B0F-921F-8FE55BD7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5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04B79-74E3-4F9F-AE0B-9988F40E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D81BA-D8FC-4559-BDD8-8C01E768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F696D-1CB9-4788-843A-8152069D8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CC7E5-8942-4C76-A836-56B5FC0CF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46" indent="0">
              <a:buNone/>
              <a:defRPr sz="4000" b="1"/>
            </a:lvl2pPr>
            <a:lvl3pPr marL="1828891" indent="0">
              <a:buNone/>
              <a:defRPr sz="3600" b="1"/>
            </a:lvl3pPr>
            <a:lvl4pPr marL="2743337" indent="0">
              <a:buNone/>
              <a:defRPr sz="3200" b="1"/>
            </a:lvl4pPr>
            <a:lvl5pPr marL="3657783" indent="0">
              <a:buNone/>
              <a:defRPr sz="3200" b="1"/>
            </a:lvl5pPr>
            <a:lvl6pPr marL="4572229" indent="0">
              <a:buNone/>
              <a:defRPr sz="3200" b="1"/>
            </a:lvl6pPr>
            <a:lvl7pPr marL="5486674" indent="0">
              <a:buNone/>
              <a:defRPr sz="3200" b="1"/>
            </a:lvl7pPr>
            <a:lvl8pPr marL="6401120" indent="0">
              <a:buNone/>
              <a:defRPr sz="3200" b="1"/>
            </a:lvl8pPr>
            <a:lvl9pPr marL="7315566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B2EF6-7181-45E5-B062-83916845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739655-6A09-4A15-8FC4-432A7BCFF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A2CC-DDB4-408E-8F21-EBF96BA7D7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132CE-B189-4D35-B5E7-DF1AB408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08624-C7BA-4336-9FF4-4E4C4DEE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92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C2E3-D671-4999-9637-BF241BE8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D5884E-BED4-4495-980C-B4C9E75E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2410-0FE2-44AD-8094-0179391D3A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A945D-4A41-4742-8CE9-93460F95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67B3C-5FC1-4A22-A5D0-FE040F9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7F771-4527-4303-AA03-7BAADF5F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25A42-D078-411F-86D2-004ABB72F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D8159-A277-45E6-B18A-C030A31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CCE19-B6FF-44DB-8F34-2E1C43DA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89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19FF2-562A-4669-B21A-E05B04A05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703D-1A57-43D7-B7FE-A293B9D68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A42239-AB84-4FF4-9109-8F41AC56E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8BA1-32F8-49CE-9B9D-80C6694A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68CC-76BD-4DC4-99E0-DA2C7F2987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54263-353E-40F2-A29A-4BF25591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A9107-44E2-4753-8E82-32DC15BC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11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1EB7-B874-432B-9AFD-39256310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0E40DE-5F7E-48EA-87AA-73E542088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46" indent="0">
              <a:buNone/>
              <a:defRPr sz="5600"/>
            </a:lvl2pPr>
            <a:lvl3pPr marL="1828891" indent="0">
              <a:buNone/>
              <a:defRPr sz="4800"/>
            </a:lvl3pPr>
            <a:lvl4pPr marL="2743337" indent="0">
              <a:buNone/>
              <a:defRPr sz="4000"/>
            </a:lvl4pPr>
            <a:lvl5pPr marL="3657783" indent="0">
              <a:buNone/>
              <a:defRPr sz="4000"/>
            </a:lvl5pPr>
            <a:lvl6pPr marL="4572229" indent="0">
              <a:buNone/>
              <a:defRPr sz="4000"/>
            </a:lvl6pPr>
            <a:lvl7pPr marL="5486674" indent="0">
              <a:buNone/>
              <a:defRPr sz="4000"/>
            </a:lvl7pPr>
            <a:lvl8pPr marL="6401120" indent="0">
              <a:buNone/>
              <a:defRPr sz="4000"/>
            </a:lvl8pPr>
            <a:lvl9pPr marL="7315566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FEEE-09F4-4593-8831-823A51A4D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46" indent="0">
              <a:buNone/>
              <a:defRPr sz="2800"/>
            </a:lvl2pPr>
            <a:lvl3pPr marL="1828891" indent="0">
              <a:buNone/>
              <a:defRPr sz="2400"/>
            </a:lvl3pPr>
            <a:lvl4pPr marL="2743337" indent="0">
              <a:buNone/>
              <a:defRPr sz="2000"/>
            </a:lvl4pPr>
            <a:lvl5pPr marL="3657783" indent="0">
              <a:buNone/>
              <a:defRPr sz="2000"/>
            </a:lvl5pPr>
            <a:lvl6pPr marL="4572229" indent="0">
              <a:buNone/>
              <a:defRPr sz="2000"/>
            </a:lvl6pPr>
            <a:lvl7pPr marL="5486674" indent="0">
              <a:buNone/>
              <a:defRPr sz="2000"/>
            </a:lvl7pPr>
            <a:lvl8pPr marL="6401120" indent="0">
              <a:buNone/>
              <a:defRPr sz="2000"/>
            </a:lvl8pPr>
            <a:lvl9pPr marL="731556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E881D-16FF-4063-8E0B-15B6D0AE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5B46-414A-4936-9AD0-E93ECB1D5F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BD4AD-B68A-414E-BEE2-8E20B2BF4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9116A-8E8B-4E79-AE06-46AAB8B2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07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FEE0-1D39-4DA7-BE28-EAC3D505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EA0F3-D4A6-42E1-B459-CF22C7DAB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7F2EA-DF43-4B78-83DA-36EA4260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C9BC-03DF-4C8E-ABA5-1357F6750D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8DF07-ACC7-408F-9520-F1F5556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F54A4-86C3-495D-8433-6BEF0903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5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1D6EF-39EC-46D2-A7B9-8D985DB885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F0EF9A-71EA-44C6-93A4-66714479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141ED-D911-447F-8937-5C85A782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F6077-4C54-4796-ADB7-37D477AE67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CC006-4C2E-4157-9DF7-F362BE93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578E-1AAA-4B5F-9CAB-0AE6E9DB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3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D66296E7-590B-4A56-B61D-BEE5D3F3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1" y="12712707"/>
            <a:ext cx="7722605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0" y="12712707"/>
            <a:ext cx="5690343" cy="730250"/>
          </a:xfrm>
          <a:prstGeom prst="rect">
            <a:avLst/>
          </a:prstGeom>
        </p:spPr>
        <p:txBody>
          <a:bodyPr lIns="182861" tIns="91431" rIns="182861" bIns="91431"/>
          <a:lstStyle/>
          <a:p>
            <a:fld id="{E56A0A80-8336-46B1-B89F-89FB7E7362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A054FFD-9AE5-41B4-B60A-8F66389494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" y="-189235"/>
            <a:ext cx="24382902" cy="14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F4D6357-2E95-4594-86FB-CB8384D224C5}"/>
              </a:ext>
            </a:extLst>
          </p:cNvPr>
          <p:cNvSpPr txBox="1"/>
          <p:nvPr userDrawn="1"/>
        </p:nvSpPr>
        <p:spPr>
          <a:xfrm>
            <a:off x="7534653" y="163239"/>
            <a:ext cx="16848249" cy="92333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4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DB868C-A6C5-466B-BFA5-21057CA8F1C9}"/>
              </a:ext>
            </a:extLst>
          </p:cNvPr>
          <p:cNvSpPr txBox="1"/>
          <p:nvPr userDrawn="1"/>
        </p:nvSpPr>
        <p:spPr>
          <a:xfrm>
            <a:off x="3554637" y="127904"/>
            <a:ext cx="1428694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2B4B-EADB-417F-BC5D-A986F3842ACF}"/>
              </a:ext>
            </a:extLst>
          </p:cNvPr>
          <p:cNvSpPr txBox="1"/>
          <p:nvPr userDrawn="1"/>
        </p:nvSpPr>
        <p:spPr>
          <a:xfrm>
            <a:off x="5201832" y="114730"/>
            <a:ext cx="2114321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vi-VN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2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28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27F189-3419-4784-A85C-CB5D374F7B28}"/>
              </a:ext>
            </a:extLst>
          </p:cNvPr>
          <p:cNvSpPr txBox="1"/>
          <p:nvPr userDrawn="1"/>
        </p:nvSpPr>
        <p:spPr>
          <a:xfrm>
            <a:off x="2121808" y="76154"/>
            <a:ext cx="1056278" cy="1046440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algn="ctr" defTabSz="1828891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11</a:t>
            </a:r>
          </a:p>
        </p:txBody>
      </p:sp>
    </p:spTree>
    <p:extLst>
      <p:ext uri="{BB962C8B-B14F-4D97-AF65-F5344CB8AC3E}">
        <p14:creationId xmlns:p14="http://schemas.microsoft.com/office/powerpoint/2010/main" val="344842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5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29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66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5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9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31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2pPr>
            <a:lvl3pPr marL="2176625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493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35325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44156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52987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61818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70649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60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5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72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53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5"/>
            <a:ext cx="21948458" cy="9051926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75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83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63" y="549283"/>
            <a:ext cx="16054890" cy="11703050"/>
          </a:xfrm>
          <a:prstGeom prst="rect">
            <a:avLst/>
          </a:prstGeom>
        </p:spPr>
        <p:txBody>
          <a:bodyPr vert="eaVert" lIns="91413" tIns="45704" rIns="91413" bIns="4570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53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2606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5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D15044BE-B3F3-4258-B55D-9238C2EBFDF1}" type="datetimeFigureOut">
              <a:rPr lang="en-US" smtClean="0">
                <a:solidFill>
                  <a:prstClr val="black"/>
                </a:solidFill>
              </a:rPr>
              <a:pPr/>
              <a:t>9/12/2021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81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E56A0A80-8336-46B1-B89F-89FB7E7362A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63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5"/>
            <a:ext cx="10771002" cy="90519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6600"/>
            </a:lvl1pPr>
            <a:lvl2pPr>
              <a:defRPr sz="5600"/>
            </a:lvl2pPr>
            <a:lvl3pPr>
              <a:defRPr sz="4800"/>
            </a:lvl3pPr>
            <a:lvl4pPr>
              <a:defRPr sz="4200"/>
            </a:lvl4pPr>
            <a:lvl5pPr>
              <a:defRPr sz="4200"/>
            </a:lvl5pPr>
            <a:lvl6pPr>
              <a:defRPr sz="4200"/>
            </a:lvl6pPr>
            <a:lvl7pPr>
              <a:defRPr sz="4200"/>
            </a:lvl7pPr>
            <a:lvl8pPr>
              <a:defRPr sz="4200"/>
            </a:lvl8pPr>
            <a:lvl9pPr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3" y="3070226"/>
            <a:ext cx="1077523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3" y="4349754"/>
            <a:ext cx="1077523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6" y="3070226"/>
            <a:ext cx="10779469" cy="1279524"/>
          </a:xfrm>
          <a:prstGeom prst="rect">
            <a:avLst/>
          </a:prstGeom>
        </p:spPr>
        <p:txBody>
          <a:bodyPr lIns="91413" tIns="45704" rIns="91413" bIns="45704" anchor="b"/>
          <a:lstStyle>
            <a:lvl1pPr marL="0" indent="0">
              <a:buNone/>
              <a:defRPr sz="5600" b="1"/>
            </a:lvl1pPr>
            <a:lvl2pPr marL="1088312" indent="0">
              <a:buNone/>
              <a:defRPr sz="4800" b="1"/>
            </a:lvl2pPr>
            <a:lvl3pPr marL="2176625" indent="0">
              <a:buNone/>
              <a:defRPr sz="4200" b="1"/>
            </a:lvl3pPr>
            <a:lvl4pPr marL="3264937" indent="0">
              <a:buNone/>
              <a:defRPr sz="3800" b="1"/>
            </a:lvl4pPr>
            <a:lvl5pPr marL="4353252" indent="0">
              <a:buNone/>
              <a:defRPr sz="3800" b="1"/>
            </a:lvl5pPr>
            <a:lvl6pPr marL="5441562" indent="0">
              <a:buNone/>
              <a:defRPr sz="3800" b="1"/>
            </a:lvl6pPr>
            <a:lvl7pPr marL="6529874" indent="0">
              <a:buNone/>
              <a:defRPr sz="3800" b="1"/>
            </a:lvl7pPr>
            <a:lvl8pPr marL="7618187" indent="0">
              <a:buNone/>
              <a:defRPr sz="3800" b="1"/>
            </a:lvl8pPr>
            <a:lvl9pPr marL="8706499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6" y="4349754"/>
            <a:ext cx="10779469" cy="790257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5600"/>
            </a:lvl1pPr>
            <a:lvl2pPr>
              <a:defRPr sz="48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10" y="546105"/>
            <a:ext cx="13633109" cy="11706226"/>
          </a:xfrm>
          <a:prstGeom prst="rect">
            <a:avLst/>
          </a:prstGeom>
        </p:spPr>
        <p:txBody>
          <a:bodyPr lIns="91413" tIns="45704" rIns="91413" bIns="45704"/>
          <a:lstStyle>
            <a:lvl1pPr>
              <a:defRPr sz="7600"/>
            </a:lvl1pPr>
            <a:lvl2pPr>
              <a:defRPr sz="6600"/>
            </a:lvl2pPr>
            <a:lvl3pPr>
              <a:defRPr sz="56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2870205"/>
            <a:ext cx="8023213" cy="9382126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2" y="9601204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2" y="1225554"/>
            <a:ext cx="14632305" cy="8229600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7600"/>
            </a:lvl1pPr>
            <a:lvl2pPr marL="1088312" indent="0">
              <a:buNone/>
              <a:defRPr sz="6600"/>
            </a:lvl2pPr>
            <a:lvl3pPr marL="2176625" indent="0">
              <a:buNone/>
              <a:defRPr sz="5600"/>
            </a:lvl3pPr>
            <a:lvl4pPr marL="3264937" indent="0">
              <a:buNone/>
              <a:defRPr sz="4800"/>
            </a:lvl4pPr>
            <a:lvl5pPr marL="4353252" indent="0">
              <a:buNone/>
              <a:defRPr sz="4800"/>
            </a:lvl5pPr>
            <a:lvl6pPr marL="5441562" indent="0">
              <a:buNone/>
              <a:defRPr sz="4800"/>
            </a:lvl6pPr>
            <a:lvl7pPr marL="6529874" indent="0">
              <a:buNone/>
              <a:defRPr sz="4800"/>
            </a:lvl7pPr>
            <a:lvl8pPr marL="7618187" indent="0">
              <a:buNone/>
              <a:defRPr sz="4800"/>
            </a:lvl8pPr>
            <a:lvl9pPr marL="8706499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2" y="10734676"/>
            <a:ext cx="14632305" cy="1609724"/>
          </a:xfrm>
          <a:prstGeom prst="rect">
            <a:avLst/>
          </a:prstGeom>
        </p:spPr>
        <p:txBody>
          <a:bodyPr lIns="91413" tIns="45704" rIns="91413" bIns="45704"/>
          <a:lstStyle>
            <a:lvl1pPr marL="0" indent="0">
              <a:buNone/>
              <a:defRPr sz="3200"/>
            </a:lvl1pPr>
            <a:lvl2pPr marL="1088312" indent="0">
              <a:buNone/>
              <a:defRPr sz="2800"/>
            </a:lvl2pPr>
            <a:lvl3pPr marL="2176625" indent="0">
              <a:buNone/>
              <a:defRPr sz="2400"/>
            </a:lvl3pPr>
            <a:lvl4pPr marL="3264937" indent="0">
              <a:buNone/>
              <a:defRPr sz="2000"/>
            </a:lvl4pPr>
            <a:lvl5pPr marL="4353252" indent="0">
              <a:buNone/>
              <a:defRPr sz="2000"/>
            </a:lvl5pPr>
            <a:lvl6pPr marL="5441562" indent="0">
              <a:buNone/>
              <a:defRPr sz="2000"/>
            </a:lvl6pPr>
            <a:lvl7pPr marL="6529874" indent="0">
              <a:buNone/>
              <a:defRPr sz="2000"/>
            </a:lvl7pPr>
            <a:lvl8pPr marL="7618187" indent="0">
              <a:buNone/>
              <a:defRPr sz="2000"/>
            </a:lvl8pPr>
            <a:lvl9pPr marL="870649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63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F9E5E443-43CC-47C0-B016-9A203293290C}" type="datetimeFigureOut">
              <a:rPr lang="en-US" smtClean="0"/>
              <a:pPr/>
              <a:t>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9"/>
            <a:ext cx="7722605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9" y="12712709"/>
            <a:ext cx="5690341" cy="730250"/>
          </a:xfrm>
          <a:prstGeom prst="rect">
            <a:avLst/>
          </a:prstGeom>
        </p:spPr>
        <p:txBody>
          <a:bodyPr lIns="91413" tIns="45704" rIns="91413" bIns="45704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5031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4639" y="333383"/>
            <a:ext cx="7322912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</a:t>
            </a:r>
            <a:r>
              <a:rPr lang="en-US" sz="50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HẠN CỦA DÃY SỐ</a:t>
            </a:r>
            <a:endParaRPr lang="en-US" sz="50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3219" y="304800"/>
            <a:ext cx="1797617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&amp;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58715-0404-4963-A91F-489AAEC5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1200150"/>
          </a:xfrm>
          <a:prstGeom prst="rect">
            <a:avLst/>
          </a:prstGeom>
        </p:spPr>
        <p:txBody>
          <a:bodyPr vert="horz" lIns="182889" tIns="91445" rIns="182889" bIns="91445" rtlCol="0" anchor="ctr">
            <a:normAutofit/>
          </a:bodyPr>
          <a:lstStyle/>
          <a:p>
            <a:r>
              <a:rPr lang="en-US" dirty="0"/>
              <a:t>GIỚI HẠN CỦA DÃY SỐ (TIẾT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EF820-534A-43DB-9CF5-3ABC9D85F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182889" tIns="91445" rIns="182889" bIns="914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D3EB-2BC2-4B54-B4E2-29AE7E8C8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A25F84BF-588B-4FD4-960D-501FBBCA3D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F678D-DBA6-47D7-B6D2-2757284E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288A0-BE2C-49ED-BA75-F6AEBC41D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182889" tIns="91445" rIns="182889" bIns="91445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91"/>
            <a:fld id="{12773EB7-2A61-450A-87E8-21B9444281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82889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8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1828891" rtl="0" eaLnBrk="1" latinLnBrk="0" hangingPunct="1">
        <a:lnSpc>
          <a:spcPct val="90000"/>
        </a:lnSpc>
        <a:spcBef>
          <a:spcPct val="0"/>
        </a:spcBef>
        <a:buNone/>
        <a:defRPr sz="7200" b="1" i="0" u="none" kern="1200">
          <a:solidFill>
            <a:srgbClr val="FF0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" y="3531"/>
            <a:ext cx="24387049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99673" y="333383"/>
            <a:ext cx="7072844" cy="8617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50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 CỦA DÃY SỐ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740" y="455254"/>
            <a:ext cx="2102572" cy="584708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1567" y="185953"/>
            <a:ext cx="861208" cy="127212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455" y="276525"/>
            <a:ext cx="1821278" cy="1077186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  <a:p>
            <a:pPr algn="ctr"/>
            <a:r>
              <a:rPr lang="en-US" sz="32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32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8" y="549276"/>
            <a:ext cx="21948776" cy="2286000"/>
          </a:xfrm>
          <a:prstGeom prst="rect">
            <a:avLst/>
          </a:prstGeom>
        </p:spPr>
        <p:txBody>
          <a:bodyPr vert="horz" lIns="91413" tIns="45704" rIns="91413" bIns="4570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1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2176625" rtl="0" eaLnBrk="1" latinLnBrk="0" hangingPunct="1">
        <a:spcBef>
          <a:spcPct val="0"/>
        </a:spcBef>
        <a:buNone/>
        <a:defRPr sz="10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235" indent="-816235" algn="l" defTabSz="2176625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506" indent="-680194" algn="l" defTabSz="2176625" rtl="0" eaLnBrk="1" latinLnBrk="0" hangingPunct="1">
        <a:spcBef>
          <a:spcPct val="20000"/>
        </a:spcBef>
        <a:buFont typeface="Arial" pitchFamily="34" charset="0"/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078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092" indent="-544155" algn="l" defTabSz="2176625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407" indent="-544155" algn="l" defTabSz="2176625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5717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030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2344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0655" indent="-544155" algn="l" defTabSz="2176625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31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625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326493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25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5pPr>
      <a:lvl6pPr marL="5441562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6pPr>
      <a:lvl7pPr marL="6529874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187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8pPr>
      <a:lvl9pPr marL="8706499" algn="l" defTabSz="2176625" rtl="0" eaLnBrk="1" latinLnBrk="0" hangingPunct="1">
        <a:defRPr sz="4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5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63.png"/><Relationship Id="rId7" Type="http://schemas.openxmlformats.org/officeDocument/2006/relationships/image" Target="../media/image5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5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0.png"/><Relationship Id="rId5" Type="http://schemas.openxmlformats.org/officeDocument/2006/relationships/image" Target="../media/image74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357253"/>
            <a:ext cx="24406147" cy="14114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25230" y="4866176"/>
            <a:ext cx="19877574" cy="5849048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9" tIns="45694" rIns="91389" bIns="45694" rtlCol="0" anchor="ctr"/>
          <a:lstStyle/>
          <a:p>
            <a:pPr algn="ctr" defTabSz="1828617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8340" y="1908330"/>
            <a:ext cx="3397440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9" tIns="45694" rIns="91389" bIns="45694" rtlCol="0">
            <a:spAutoFit/>
          </a:bodyPr>
          <a:lstStyle/>
          <a:p>
            <a:pPr algn="ctr" defTabSz="1828617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0" y="2754998"/>
            <a:ext cx="24400495" cy="83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9" tIns="45694" rIns="91389" bIns="45694" rtlCol="0">
            <a:spAutoFit/>
          </a:bodyPr>
          <a:lstStyle/>
          <a:p>
            <a:pPr algn="ctr" defTabSz="1828617">
              <a:spcBef>
                <a:spcPts val="1200"/>
              </a:spcBef>
            </a:pP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746"/>
            <a:ext cx="13632087" cy="1815862"/>
            <a:chOff x="5747658" y="3914360"/>
            <a:chExt cx="13632086" cy="181609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699" tIns="22850" rIns="45699" bIns="22850" rtlCol="0" anchor="ctr"/>
            <a:lstStyle/>
            <a:p>
              <a:pPr algn="ctr" defTabSz="1828617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5704" y="3914360"/>
              <a:ext cx="9865799" cy="1816099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  <a:p>
              <a:pPr algn="ctr" defTabSz="1828617">
                <a:lnSpc>
                  <a:spcPts val="5996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 HẠN CỦA DÃY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9992"/>
            <a:ext cx="1814128" cy="1767175"/>
            <a:chOff x="12784885" y="1066801"/>
            <a:chExt cx="1814128" cy="1767402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84911"/>
            </a:xfrm>
            <a:prstGeom prst="rect">
              <a:avLst/>
            </a:prstGeom>
            <a:noFill/>
          </p:spPr>
          <p:txBody>
            <a:bodyPr wrap="square" lIns="45699" tIns="22850" rIns="45699" bIns="22850" rtlCol="0">
              <a:spAutoFit/>
            </a:bodyPr>
            <a:lstStyle/>
            <a:p>
              <a:pPr algn="ctr" defTabSz="1828617"/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6"/>
              <a:ext cx="1080125" cy="1277417"/>
            </a:xfrm>
            <a:prstGeom prst="rect">
              <a:avLst/>
            </a:prstGeom>
            <a:noFill/>
          </p:spPr>
          <p:txBody>
            <a:bodyPr wrap="none" lIns="45699" tIns="22850" rIns="45699" bIns="22850" rtlCol="0">
              <a:spAutoFit/>
            </a:bodyPr>
            <a:lstStyle/>
            <a:p>
              <a:pPr defTabSz="1828617"/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3" y="150692"/>
            <a:ext cx="2238375" cy="170680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29148"/>
            <a:ext cx="3155035" cy="3197372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94543" y="7234518"/>
            <a:ext cx="8093019" cy="891783"/>
            <a:chOff x="7459670" y="7086600"/>
            <a:chExt cx="8093957" cy="892000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6"/>
              <a:ext cx="6461171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 THUYẾT CẦN NHỚ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23035" y="7688759"/>
                  <a:ext cx="579062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 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FE6618E-C08D-437C-BF73-D7A4CBA19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837" y="-122974"/>
            <a:ext cx="3385024" cy="3385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3F4DA0-A2EA-4361-B35B-679FB84F8250}"/>
              </a:ext>
            </a:extLst>
          </p:cNvPr>
          <p:cNvSpPr txBox="1"/>
          <p:nvPr/>
        </p:nvSpPr>
        <p:spPr>
          <a:xfrm>
            <a:off x="10212387" y="5761706"/>
            <a:ext cx="556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51, 52</a:t>
            </a: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6B1B6F41-01CB-407A-A690-3D8D9C91D8FF}"/>
              </a:ext>
            </a:extLst>
          </p:cNvPr>
          <p:cNvGrpSpPr/>
          <p:nvPr/>
        </p:nvGrpSpPr>
        <p:grpSpPr>
          <a:xfrm>
            <a:off x="2394542" y="8126301"/>
            <a:ext cx="5130669" cy="891783"/>
            <a:chOff x="7459670" y="7086600"/>
            <a:chExt cx="5131265" cy="892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D0E1E0-F1D6-44D0-9C0B-82D6A0BAEC93}"/>
                </a:ext>
              </a:extLst>
            </p:cNvPr>
            <p:cNvSpPr/>
            <p:nvPr/>
          </p:nvSpPr>
          <p:spPr>
            <a:xfrm>
              <a:off x="9092456" y="7178186"/>
              <a:ext cx="3498479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</a:p>
          </p:txBody>
        </p:sp>
        <p:grpSp>
          <p:nvGrpSpPr>
            <p:cNvPr id="31" name="Group 26">
              <a:extLst>
                <a:ext uri="{FF2B5EF4-FFF2-40B4-BE49-F238E27FC236}">
                  <a16:creationId xmlns:a16="http://schemas.microsoft.com/office/drawing/2014/main" id="{32204364-4F03-4553-9D81-F22AF472C17C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32" name="Isosceles Triangle 44">
                <a:extLst>
                  <a:ext uri="{FF2B5EF4-FFF2-40B4-BE49-F238E27FC236}">
                    <a16:creationId xmlns:a16="http://schemas.microsoft.com/office/drawing/2014/main" id="{A916FCB9-EAEB-43E7-9062-C51ED90ED656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3" name="Group 28">
                <a:extLst>
                  <a:ext uri="{FF2B5EF4-FFF2-40B4-BE49-F238E27FC236}">
                    <a16:creationId xmlns:a16="http://schemas.microsoft.com/office/drawing/2014/main" id="{A13907DB-8AE5-4AEF-A392-2F5B1349DEF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4" name="Round Same Side Corner Rectangle 60">
                  <a:extLst>
                    <a:ext uri="{FF2B5EF4-FFF2-40B4-BE49-F238E27FC236}">
                      <a16:creationId xmlns:a16="http://schemas.microsoft.com/office/drawing/2014/main" id="{FEB31420-33BC-45ED-82CA-B3E3EE514D19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74352E6-62E7-4282-A854-C78AB3969F39}"/>
                    </a:ext>
                  </a:extLst>
                </p:cNvPr>
                <p:cNvSpPr txBox="1"/>
                <p:nvPr/>
              </p:nvSpPr>
              <p:spPr>
                <a:xfrm>
                  <a:off x="7799815" y="7688759"/>
                  <a:ext cx="825503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 </a:t>
                  </a:r>
                </a:p>
              </p:txBody>
            </p:sp>
          </p:grpSp>
        </p:grpSp>
      </p:grpSp>
      <p:grpSp>
        <p:nvGrpSpPr>
          <p:cNvPr id="37" name="Group 60">
            <a:extLst>
              <a:ext uri="{FF2B5EF4-FFF2-40B4-BE49-F238E27FC236}">
                <a16:creationId xmlns:a16="http://schemas.microsoft.com/office/drawing/2014/main" id="{190BA061-3C76-4D89-8725-44F1524870A0}"/>
              </a:ext>
            </a:extLst>
          </p:cNvPr>
          <p:cNvGrpSpPr/>
          <p:nvPr/>
        </p:nvGrpSpPr>
        <p:grpSpPr>
          <a:xfrm>
            <a:off x="2385241" y="9067800"/>
            <a:ext cx="14990740" cy="891783"/>
            <a:chOff x="7459670" y="7086600"/>
            <a:chExt cx="14992481" cy="892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5845F6F-EB73-4A51-9ADC-A724C7F4B0BC}"/>
                </a:ext>
              </a:extLst>
            </p:cNvPr>
            <p:cNvSpPr/>
            <p:nvPr/>
          </p:nvSpPr>
          <p:spPr>
            <a:xfrm>
              <a:off x="9092456" y="7178186"/>
              <a:ext cx="13359695" cy="8004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828617">
                <a:spcBef>
                  <a:spcPct val="0"/>
                </a:spcBef>
                <a:defRPr/>
              </a:pPr>
              <a:r>
                <a:rPr lang="en-US" sz="46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KỸ THUẬT GIẢI NHANH BẰNG MTCT</a:t>
              </a:r>
            </a:p>
          </p:txBody>
        </p:sp>
        <p:grpSp>
          <p:nvGrpSpPr>
            <p:cNvPr id="39" name="Group 26">
              <a:extLst>
                <a:ext uri="{FF2B5EF4-FFF2-40B4-BE49-F238E27FC236}">
                  <a16:creationId xmlns:a16="http://schemas.microsoft.com/office/drawing/2014/main" id="{5D0E3A5C-D29A-40E3-871E-D28218B6FC6B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40" name="Isosceles Triangle 44">
                <a:extLst>
                  <a:ext uri="{FF2B5EF4-FFF2-40B4-BE49-F238E27FC236}">
                    <a16:creationId xmlns:a16="http://schemas.microsoft.com/office/drawing/2014/main" id="{13929880-3641-429F-8565-38D73BCB665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828617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Group 28">
                <a:extLst>
                  <a:ext uri="{FF2B5EF4-FFF2-40B4-BE49-F238E27FC236}">
                    <a16:creationId xmlns:a16="http://schemas.microsoft.com/office/drawing/2014/main" id="{69525F5D-0DA6-464C-93B9-95735796BBCA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42" name="Round Same Side Corner Rectangle 60">
                  <a:extLst>
                    <a:ext uri="{FF2B5EF4-FFF2-40B4-BE49-F238E27FC236}">
                      <a16:creationId xmlns:a16="http://schemas.microsoft.com/office/drawing/2014/main" id="{E9D4C010-03A4-4F44-9F48-8979008525B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828617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1ED3105F-0788-4B49-BF44-33DC9401F364}"/>
                    </a:ext>
                  </a:extLst>
                </p:cNvPr>
                <p:cNvSpPr txBox="1"/>
                <p:nvPr/>
              </p:nvSpPr>
              <p:spPr>
                <a:xfrm>
                  <a:off x="7676594" y="7688759"/>
                  <a:ext cx="1071947" cy="7080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828617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 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2667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980636" y="7056210"/>
            <a:ext cx="21819677" cy="6126392"/>
            <a:chOff x="1270511" y="5580867"/>
            <a:chExt cx="21819676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774453"/>
              <a:ext cx="3568119" cy="1049719"/>
              <a:chOff x="1224541" y="6213020"/>
              <a:chExt cx="3568119" cy="104971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52178" y="6213020"/>
                <a:ext cx="2517070" cy="1049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392656" y="6394806"/>
                <a:ext cx="53239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017422" y="3708757"/>
            <a:ext cx="21841828" cy="3073046"/>
            <a:chOff x="1268078" y="3405486"/>
            <a:chExt cx="21841827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507171"/>
              <a:ext cx="21841827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3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15265" y="7203785"/>
            <a:ext cx="2803228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6134" y="2559207"/>
            <a:ext cx="19017948" cy="769409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87989" y="3810440"/>
                <a:ext cx="6056604" cy="136829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9" y="3810440"/>
                <a:ext cx="6056604" cy="1368291"/>
              </a:xfrm>
              <a:prstGeom prst="rect">
                <a:avLst/>
              </a:prstGeom>
              <a:blipFill>
                <a:blip r:embed="rId3"/>
                <a:stretch>
                  <a:fillRect l="-4024" r="-3119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96265" y="5492886"/>
                <a:ext cx="17344420" cy="79993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265" y="5492886"/>
                <a:ext cx="17344420" cy="799930"/>
              </a:xfrm>
              <a:prstGeom prst="rect">
                <a:avLst/>
              </a:prstGeom>
              <a:blipFill>
                <a:blip r:embed="rId4"/>
                <a:stretch>
                  <a:fillRect l="-1441"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22610" y="8538873"/>
                <a:ext cx="6636121" cy="1878111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𝒏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𝟓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2610" y="8538873"/>
                <a:ext cx="6636121" cy="1878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7539" y="7753554"/>
                <a:ext cx="7186208" cy="313762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func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1" i="1"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𝟒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𝟓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7539" y="7753554"/>
                <a:ext cx="7186208" cy="31376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468243" y="11300260"/>
                <a:ext cx="5073450" cy="81493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 </a:t>
                </a: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243" y="11300260"/>
                <a:ext cx="5073450" cy="814934"/>
              </a:xfrm>
              <a:prstGeom prst="rect">
                <a:avLst/>
              </a:prstGeom>
              <a:blipFill>
                <a:blip r:embed="rId7"/>
                <a:stretch>
                  <a:fillRect l="-4928" t="-11278" r="-3846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9057" y="9016910"/>
                <a:ext cx="1804863" cy="870975"/>
              </a:xfrm>
              <a:prstGeom prst="rect">
                <a:avLst/>
              </a:prstGeom>
              <a:blipFill rotWithShape="1">
                <a:blip r:embed="rId8"/>
                <a:stretch>
                  <a:fillRect t="-9091" r="-12838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077009" y="8709259"/>
                <a:ext cx="6065901" cy="1324305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009" y="8709259"/>
                <a:ext cx="6065901" cy="1324305"/>
              </a:xfrm>
              <a:prstGeom prst="rect">
                <a:avLst/>
              </a:prstGeom>
              <a:blipFill>
                <a:blip r:embed="rId9"/>
                <a:stretch>
                  <a:fillRect r="-6935" b="-8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28331" y="10535194"/>
                <a:ext cx="5839163" cy="21460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𝐥𝐢𝐦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⁡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𝟐𝟕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331" y="10535194"/>
                <a:ext cx="5839163" cy="2146037"/>
              </a:xfrm>
              <a:prstGeom prst="rect">
                <a:avLst/>
              </a:prstGeom>
              <a:blipFill>
                <a:blip r:embed="rId10"/>
                <a:stretch>
                  <a:fillRect r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/>
          <p:cNvSpPr/>
          <p:nvPr/>
        </p:nvSpPr>
        <p:spPr>
          <a:xfrm>
            <a:off x="3496926" y="5433436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20189" y="7253760"/>
                <a:ext cx="9296400" cy="781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89" y="7253760"/>
                <a:ext cx="9296400" cy="781561"/>
              </a:xfrm>
              <a:prstGeom prst="rect">
                <a:avLst/>
              </a:prstGeom>
              <a:blipFill>
                <a:blip r:embed="rId11"/>
                <a:stretch>
                  <a:fillRect l="-2492" t="-12500" b="-33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5460673" y="8405846"/>
                <a:ext cx="7011352" cy="2251097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latin typeface="Cambria Math"/>
                            <a:cs typeface="Times New Roman"/>
                          </a:rPr>
                          <m:t>=</m:t>
                        </m:r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𝒏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/>
                                <a:cs typeface="Times New Roman"/>
                              </a:rPr>
                              <m:t>.  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4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    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𝟑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4400" b="1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4400" b="1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𝒏</m:t>
                                            </m:r>
                                          </m:e>
                                          <m:sup>
                                            <m:r>
                                              <a:rPr lang="en-US" sz="4400" b="1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Times New Roman"/>
                                                <a:cs typeface="Times New Roman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𝟔</m:t>
                                    </m:r>
                                  </m:sup>
                                </m:sSup>
                              </m:den>
                            </m:f>
                          </m:num>
                          <m:den>
                            <m:r>
                              <a:rPr lang="en-US" sz="4400" b="1" i="1" smtClean="0">
                                <a:latin typeface="Cambria Math"/>
                                <a:ea typeface="Times New Roman"/>
                                <a:cs typeface="Times New Roman"/>
                              </a:rPr>
                              <m:t>  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1" i="1" smtClean="0">
                                <a:latin typeface="Cambria Math"/>
                                <a:cs typeface="Times New Roman"/>
                              </a:rPr>
                              <m:t> .  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latin typeface="Cambria Math"/>
                                        <a:cs typeface="Times New Roman"/>
                                      </a:rPr>
                                      <m:t>𝟓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1" i="1" smtClean="0">
                                <a:latin typeface="Cambria Math"/>
                                <a:cs typeface="Times New Roman"/>
                              </a:rPr>
                              <m:t>   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673" y="8405846"/>
                <a:ext cx="7011352" cy="2251097"/>
              </a:xfrm>
              <a:prstGeom prst="rect">
                <a:avLst/>
              </a:prstGeom>
              <a:blipFill>
                <a:blip r:embed="rId12"/>
                <a:stretch>
                  <a:fillRect r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3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/>
      <p:bldP spid="5" grpId="0"/>
      <p:bldP spid="6" grpId="0"/>
      <p:bldP spid="92" grpId="0"/>
      <p:bldP spid="93" grpId="0"/>
      <p:bldP spid="8" grpId="0"/>
      <p:bldP spid="94" grpId="0" animBg="1"/>
      <p:bldP spid="10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6293" y="3962403"/>
                <a:ext cx="21743495" cy="308581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Sau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lũy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thừa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1924F7"/>
                        </a:solidFill>
                        <a:latin typeface="Cambria Math"/>
                        <a:ea typeface="Calibri"/>
                        <a:cs typeface="Times New Roman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1924F7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1924F7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ra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solidFill>
                      <a:srgbClr val="1924F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62403"/>
                <a:ext cx="21743495" cy="3085812"/>
              </a:xfrm>
              <a:prstGeom prst="rect">
                <a:avLst/>
              </a:prstGeom>
              <a:blipFill>
                <a:blip r:embed="rId2"/>
                <a:stretch>
                  <a:fillRect l="-1149" r="-1121" b="-8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988673" y="7688771"/>
            <a:ext cx="10942365" cy="969913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50000"/>
              </a:lnSpc>
              <a:tabLst>
                <a:tab pos="1620033" algn="l"/>
                <a:tab pos="3059781" algn="l"/>
                <a:tab pos="4499529" algn="l"/>
              </a:tabLst>
            </a:pP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 2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4724" y="7451953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66960" y="3379754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80289" y="4146890"/>
                <a:ext cx="4897697" cy="135521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800" b="1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289" y="4146890"/>
                <a:ext cx="4897697" cy="1355210"/>
              </a:xfrm>
              <a:prstGeom prst="rect">
                <a:avLst/>
              </a:prstGeom>
              <a:blipFill>
                <a:blip r:embed="rId3"/>
                <a:stretch>
                  <a:fillRect l="-4975" b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5121102" y="7830685"/>
            <a:ext cx="2459187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4982" y="8839200"/>
                <a:ext cx="6983835" cy="1914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e>
                                </m:rad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</m:rad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</m:rad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982" y="8839200"/>
                <a:ext cx="6983835" cy="1914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150033" y="9034181"/>
                <a:ext cx="5142305" cy="1613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𝐥𝐢𝐦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033" y="9034181"/>
                <a:ext cx="5142305" cy="1613711"/>
              </a:xfrm>
              <a:prstGeom prst="rect">
                <a:avLst/>
              </a:prstGeom>
              <a:blipFill>
                <a:blip r:embed="rId5"/>
                <a:stretch>
                  <a:fillRect l="-4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0949" y="9334102"/>
                <a:ext cx="2559355" cy="10138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𝐀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0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𝐁</m:t>
                      </m:r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𝐂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 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2</m:t>
                          </m:r>
                        </m:e>
                      </m:rad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−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1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  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𝐃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. 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2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                   </m:t>
                      </m:r>
                    </m:oMath>
                  </m:oMathPara>
                </a14:m>
                <a:endParaRPr lang="en-US" sz="400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492" y="5669207"/>
                <a:ext cx="18529866" cy="10138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2764486" y="5688765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3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00" grpId="0" animBg="1"/>
      <p:bldP spid="9" grpId="0"/>
      <p:bldP spid="10" grpId="0"/>
      <p:bldP spid="11" grpId="0"/>
      <p:bldP spid="12" grpId="0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4" y="3476108"/>
            <a:ext cx="20454277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03641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2" y="7727301"/>
            <a:ext cx="2996059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50978" y="4179874"/>
                <a:ext cx="7799581" cy="95349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978" y="4179874"/>
                <a:ext cx="7799581" cy="953498"/>
              </a:xfrm>
              <a:prstGeom prst="rect">
                <a:avLst/>
              </a:prstGeom>
              <a:blipFill>
                <a:blip r:embed="rId2"/>
                <a:stretch>
                  <a:fillRect l="-3125" t="-2564" b="-2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3590579" cy="76944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0" y="5429269"/>
                <a:ext cx="13590580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795" t="-15079" r="-897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53597" y="10871344"/>
                <a:ext cx="12191999" cy="36518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 ý: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luận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bg1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MS Mincho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ea typeface="MS Mincho"/>
                                        <a:cs typeface="Times New Roman"/>
                                      </a:rPr>
                                      <m:t>𝟒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chemeClr val="bg1"/>
                        </a:solidFill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3597" y="10871344"/>
                <a:ext cx="12191999" cy="3651865"/>
              </a:xfrm>
              <a:prstGeom prst="rect">
                <a:avLst/>
              </a:prstGeom>
              <a:blipFill>
                <a:blip r:embed="rId4"/>
                <a:stretch>
                  <a:fillRect l="-2000" t="-3339" r="-1250" b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24896" y="8582319"/>
                <a:ext cx="11902233" cy="2289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0" smtClean="0">
                              <a:latin typeface="Cambria Math"/>
                              <a:cs typeface="Times New Roman"/>
                            </a:rPr>
                            <m:t>𝐥𝐢𝐦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/>
                            </a:rPr>
                            <m:t>⁡(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𝒏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𝟒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</m:e>
                      </m:rad>
                      <m:r>
                        <a:rPr lang="en-US" sz="4400" b="1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 )</m:t>
                      </m:r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4400" b="1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𝐥𝐢𝐦</m:t>
                      </m:r>
                      <m:r>
                        <a:rPr lang="en-US" sz="4400" b="1" i="1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⁡</m:t>
                      </m:r>
                      <m:sSup>
                        <m:sSup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𝒏</m:t>
                          </m:r>
                        </m:e>
                        <m:sup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𝟏</m:t>
                          </m:r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896" y="8582319"/>
                <a:ext cx="11902233" cy="2289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3882" y="9373641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73247" y="10735942"/>
                <a:ext cx="7703391" cy="2306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  <m:r>
                              <a:rPr lang="en-US" sz="4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en-US" sz="4400" b="1" i="1"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247" y="10735942"/>
                <a:ext cx="7703391" cy="2306144"/>
              </a:xfrm>
              <a:prstGeom prst="rect">
                <a:avLst/>
              </a:prstGeom>
              <a:blipFill>
                <a:blip r:embed="rId7"/>
                <a:stretch>
                  <a:fillRect l="-3165" t="-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3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3" grpId="0" animBg="1"/>
      <p:bldP spid="15" grpId="0"/>
      <p:bldP spid="16" grpId="0"/>
      <p:bldP spid="17" grpId="0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883432"/>
            <a:chOff x="1270511" y="5867400"/>
            <a:chExt cx="22062025" cy="7620340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73487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918039" y="3517071"/>
            <a:ext cx="22057773" cy="310732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1048033"/>
              <a:chOff x="1175570" y="1834705"/>
              <a:chExt cx="3903662" cy="1048033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0" y="1958753"/>
                <a:ext cx="1846177" cy="9239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617206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09157" y="7727301"/>
            <a:ext cx="2996059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39033" y="4179874"/>
                <a:ext cx="7430890" cy="996138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8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8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4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rad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e>
                    </m:func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33" y="4179874"/>
                <a:ext cx="7430890" cy="996138"/>
              </a:xfrm>
              <a:prstGeom prst="rect">
                <a:avLst/>
              </a:prstGeom>
              <a:blipFill>
                <a:blip r:embed="rId2"/>
                <a:stretch>
                  <a:fillRect l="-3366" b="-20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58403" y="5429273"/>
                <a:ext cx="15826784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A.. -2 . 	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.	         C.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MS Mincho"/>
                        <a:cs typeface="Times New Roman"/>
                      </a:rPr>
                      <m:t>0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.	         D.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+∞</m:t>
                    </m:r>
                  </m:oMath>
                </a14:m>
                <a:endParaRPr lang="en-US" sz="48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403" y="5429273"/>
                <a:ext cx="15826784" cy="769409"/>
              </a:xfrm>
              <a:prstGeom prst="rect">
                <a:avLst/>
              </a:prstGeom>
              <a:blipFill>
                <a:blip r:embed="rId3"/>
                <a:stretch>
                  <a:fillRect l="-1579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412951" y="8582319"/>
                <a:ext cx="20546091" cy="4130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𝒏</m:t>
                              </m:r>
                            </m:e>
                          </m:d>
                        </m:e>
                      </m:func>
                      <m:r>
                        <a:rPr lang="en-US" sz="5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b="1" i="0" smtClean="0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𝐥𝐢𝐦</m:t>
                      </m:r>
                      <m:func>
                        <m:func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sz="54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p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</m:rad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</m:d>
                            </m:den>
                          </m:f>
                        </m:fName>
                        <m:e/>
                      </m:func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𝒍𝒊𝒎</m:t>
                      </m:r>
                      <m:f>
                        <m:f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  <m:t>−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  <m:t>𝟒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num>
                        <m:den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rad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951" y="8582319"/>
                <a:ext cx="20546091" cy="41306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5121103" y="532661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BE6B51-B22E-4817-B94E-596EBE6A4A8C}"/>
                  </a:ext>
                </a:extLst>
              </p:cNvPr>
              <p:cNvSpPr txBox="1"/>
              <p:nvPr/>
            </p:nvSpPr>
            <p:spPr>
              <a:xfrm>
                <a:off x="9755187" y="10949620"/>
                <a:ext cx="7858288" cy="2074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b="0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𝒍𝒊𝒎</m:t>
                    </m:r>
                    <m:f>
                      <m:fPr>
                        <m:ctrlP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cs typeface="Times New Roman"/>
                          </a:rPr>
                          <m:t>−4</m:t>
                        </m:r>
                      </m:num>
                      <m:den>
                        <m:d>
                          <m:dPr>
                            <m:ctrlPr>
                              <a:rPr lang="en-US" sz="5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540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54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  <m:r>
                              <a:rPr lang="en-US" sz="5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5400" dirty="0"/>
                  <a:t> = - 2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BE6B51-B22E-4817-B94E-596EBE6A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87" y="10949620"/>
                <a:ext cx="7858288" cy="2074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2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5" grpId="0"/>
      <p:bldP spid="35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683978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275929" y="7830685"/>
            <a:ext cx="2846183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60828" y="3942326"/>
                <a:ext cx="11837032" cy="1272432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828" y="3942326"/>
                <a:ext cx="11837032" cy="1272432"/>
              </a:xfrm>
              <a:prstGeom prst="rect">
                <a:avLst/>
              </a:prstGeom>
              <a:blipFill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	                   </a:t>
                </a: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777" y="5538012"/>
                <a:ext cx="15384593" cy="816828"/>
              </a:xfrm>
              <a:prstGeom prst="rect">
                <a:avLst/>
              </a:prstGeom>
              <a:blipFill rotWithShape="1">
                <a:blip r:embed="rId3"/>
                <a:stretch>
                  <a:fillRect l="-1585" t="-14925" b="-2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83976" y="8585469"/>
                <a:ext cx="14026866" cy="184191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r>
                          <a:rPr lang="fr-FR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fun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ad>
                          <m:ra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deg>
                          <m:e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𝟖</m:t>
                            </m:r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fr-FR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fr-FR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976" y="8585469"/>
                <a:ext cx="14026866" cy="1841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r>
                  <a:rPr lang="fr-FR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  <m:r>
                              <a:rPr lang="fr-FR" sz="44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ctrlPr>
                                  <a:rPr lang="en-US" sz="44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radPr>
                              <m:deg>
                                <m:r>
                                  <a:rPr lang="fr-FR" sz="44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deg>
                              <m:e>
                                <m:r>
                                  <a:rPr lang="fr-FR" sz="44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  <m:r>
                                  <a:rPr lang="fr-FR" sz="44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fr-FR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fr-FR" sz="4400" b="1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400" b="1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𝒏</m:t>
                                        </m:r>
                                      </m:e>
                                      <m:sup>
                                        <m:r>
                                          <a:rPr lang="fr-FR" sz="4400" b="1" i="1">
                                            <a:solidFill>
                                              <a:schemeClr val="accent6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rad>
                          </m:e>
                        </m:d>
                      </m:e>
                    </m:func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&lt;</m:t>
                    </m:r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</m:func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 b="1" dirty="0">
                    <a:solidFill>
                      <a:schemeClr val="accent6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solidFill>
                    <a:schemeClr val="accent6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96" y="10484114"/>
                <a:ext cx="16678439" cy="1613712"/>
              </a:xfrm>
              <a:prstGeom prst="rect">
                <a:avLst/>
              </a:prstGeom>
              <a:blipFill>
                <a:blip r:embed="rId5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17787" y="9246129"/>
                <a:ext cx="1804918" cy="871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fr-FR" sz="4400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 dirty="0">
                    <a:solidFill>
                      <a:prstClr val="black"/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7787" y="9246129"/>
                <a:ext cx="1804918" cy="871008"/>
              </a:xfrm>
              <a:prstGeom prst="rect">
                <a:avLst/>
              </a:prstGeom>
              <a:blipFill>
                <a:blip r:embed="rId6"/>
                <a:stretch>
                  <a:fillRect t="-9790" r="-12500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245568" y="5395989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0454" y="6934200"/>
            <a:ext cx="22059472" cy="6248400"/>
            <a:chOff x="1270511" y="5867400"/>
            <a:chExt cx="22062025" cy="809305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2060326" cy="78214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830886" y="3405573"/>
            <a:ext cx="22122428" cy="3084528"/>
            <a:chOff x="1175570" y="3048677"/>
            <a:chExt cx="22124988" cy="3084885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260013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8765859" y="10902360"/>
            <a:ext cx="2571727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256772" y="4199412"/>
                <a:ext cx="5503632" cy="1420934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fr-FR" sz="4400" b="1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FR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e>
                            </m:rad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772" y="4199412"/>
                <a:ext cx="5503632" cy="1420934"/>
              </a:xfrm>
              <a:prstGeom prst="rect">
                <a:avLst/>
              </a:prstGeom>
              <a:blipFill>
                <a:blip r:embed="rId3"/>
                <a:stretch>
                  <a:fillRect l="-4430" r="-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 algn="ctr">
                  <a:spcBef>
                    <a:spcPts val="600"/>
                  </a:spcBef>
                </a:pP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.     	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.	               C. 2.	                D. 0.</a:t>
                </a:r>
                <a:endParaRPr lang="en-US" sz="48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384" y="5512209"/>
                <a:ext cx="15075621" cy="769409"/>
              </a:xfrm>
              <a:prstGeom prst="rect">
                <a:avLst/>
              </a:prstGeom>
              <a:blipFill rotWithShape="1">
                <a:blip r:embed="rId4"/>
                <a:stretch>
                  <a:fillRect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0886" y="7863889"/>
                <a:ext cx="22694136" cy="1996796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2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4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1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=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𝑙𝑖𝑚</m:t>
                        </m:r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2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num>
                          <m:den>
                            <m:f>
                              <m:f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/>
                                            <a:cs typeface="Times New Roman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r>
                                          <a:rPr lang="en-US" sz="44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4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𝑛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1</m:t>
                                    </m:r>
                                  </m:e>
                                </m:ra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𝑛</m:t>
                                </m:r>
                              </m:den>
                            </m:f>
                          </m:den>
                        </m:f>
                      </m:e>
                    </m:func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 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Không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xác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định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được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vì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rơi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vào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giới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hạn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vô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định </a:t>
                </a:r>
                <a:r>
                  <a:rPr lang="en-US" sz="4400" dirty="0" err="1">
                    <a:latin typeface="Times New Roman"/>
                    <a:ea typeface="MS Mincho"/>
                    <a:cs typeface="Times New Roman"/>
                  </a:rPr>
                  <a:t>dạng</a:t>
                </a:r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0</m:t>
                        </m:r>
                      </m:den>
                    </m:f>
                  </m:oMath>
                </a14:m>
                <a:endParaRPr lang="en-US" sz="48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86" y="7863889"/>
                <a:ext cx="22694136" cy="1996796"/>
              </a:xfrm>
              <a:prstGeom prst="rect">
                <a:avLst/>
              </a:prstGeom>
              <a:blipFill>
                <a:blip r:embed="rId5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212571" y="7734419"/>
                <a:ext cx="21296453" cy="2204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2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rad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fr-FR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  <m:r>
                        <a:rPr lang="fr-FR" sz="4400" i="1">
                          <a:solidFill>
                            <a:srgbClr val="000000"/>
                          </a:solidFill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fr-FR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fr-FR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fr-FR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fr-FR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71" y="7734419"/>
                <a:ext cx="21296453" cy="2204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sSup>
                                        <m:sSup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85" y="9987752"/>
                <a:ext cx="8013796" cy="2204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𝑙𝑖𝑚</m:t>
                          </m:r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𝑛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1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4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4</m:t>
                                      </m:r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vi-VN" sz="4400" i="1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/>
                                              <a:ea typeface="Times New Roman"/>
                                              <a:cs typeface="Times New Roman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vi-VN" sz="4400" i="1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rad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2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dirty="0"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381" y="9159031"/>
                <a:ext cx="7427611" cy="38623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17334706" y="10843883"/>
            <a:ext cx="878767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>
                <a:ea typeface="Calibri"/>
                <a:cs typeface="Times New Roman"/>
              </a:rPr>
              <a:t>= 0</a:t>
            </a:r>
          </a:p>
        </p:txBody>
      </p:sp>
      <p:sp>
        <p:nvSpPr>
          <p:cNvPr id="41" name="Oval 40"/>
          <p:cNvSpPr/>
          <p:nvPr/>
        </p:nvSpPr>
        <p:spPr>
          <a:xfrm>
            <a:off x="17494583" y="534849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1" grpId="1"/>
      <p:bldP spid="14" grpId="0"/>
      <p:bldP spid="15" grpId="0"/>
      <p:bldP spid="16" grpId="0"/>
      <p:bldP spid="17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44791" y="4343403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4896" y="3048003"/>
            <a:ext cx="12654372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Tính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293" y="3950367"/>
                <a:ext cx="21210094" cy="1580657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𝒄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libri"/>
                        <a:cs typeface="Times New Roman"/>
                      </a:rPr>
                      <m:t>,...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293" y="3950367"/>
                <a:ext cx="21210094" cy="1580657"/>
              </a:xfrm>
              <a:prstGeom prst="rect">
                <a:avLst/>
              </a:prstGeom>
              <a:blipFill>
                <a:blip r:embed="rId2"/>
                <a:stretch>
                  <a:fillRect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634895" y="6199401"/>
                <a:ext cx="22217291" cy="977671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pháp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895" y="6199401"/>
                <a:ext cx="22217291" cy="977671"/>
              </a:xfrm>
              <a:prstGeom prst="rect">
                <a:avLst/>
              </a:prstGeom>
              <a:blipFill>
                <a:blip r:embed="rId3"/>
                <a:stretch>
                  <a:fillRect l="-1097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72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63851" y="7747551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1667637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658880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724696" y="8194652"/>
            <a:ext cx="2782126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760717" y="3937895"/>
                <a:ext cx="4674751" cy="141727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  <m:r>
                                  <a:rPr lang="en-US" sz="5400" b="1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en-US" sz="5400" b="1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  <m:r>
                              <a:rPr lang="en-US" sz="5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717" y="3937895"/>
                <a:ext cx="4674751" cy="1417279"/>
              </a:xfrm>
              <a:prstGeom prst="rect">
                <a:avLst/>
              </a:prstGeom>
              <a:blipFill>
                <a:blip r:embed="rId3"/>
                <a:stretch>
                  <a:fillRect l="-5215" r="-4433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  <a:ea typeface="MS Mincho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	            C.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1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  	        D.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0" i="0" smtClean="0">
                        <a:latin typeface="Cambria Math"/>
                        <a:ea typeface="MS Mincho"/>
                        <a:cs typeface="Times New Roman"/>
                      </a:rPr>
                      <m:t>3</m:t>
                    </m:r>
                  </m:oMath>
                </a14:m>
                <a:r>
                  <a:rPr lang="en-US" sz="4400">
                    <a:latin typeface="Times New Roman"/>
                    <a:ea typeface="MS Mincho"/>
                    <a:cs typeface="Times New Roman"/>
                  </a:rPr>
                  <a:t>.</a:t>
                </a:r>
                <a:endParaRPr lang="en-US" sz="480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560" y="5568915"/>
                <a:ext cx="14180430" cy="1053205"/>
              </a:xfrm>
              <a:prstGeom prst="rect">
                <a:avLst/>
              </a:prstGeom>
              <a:blipFill rotWithShape="1">
                <a:blip r:embed="rId4"/>
                <a:stretch>
                  <a:fillRect l="-1720" b="-1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724696" y="9735498"/>
                <a:ext cx="4735857" cy="140451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.  </m:t>
                                  </m:r>
                                  <m:r>
                                    <a:rPr lang="en-US" sz="4400" b="1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96" y="9735498"/>
                <a:ext cx="4735857" cy="14045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56065" y="9682693"/>
                <a:ext cx="3569823" cy="1479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065" y="9682693"/>
                <a:ext cx="3569823" cy="14795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3828334" y="10028412"/>
                <a:ext cx="1358010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dirty="0">
                    <a:latin typeface="Times New Roman"/>
                    <a:ea typeface="MS Mincho"/>
                    <a:cs typeface="Times New Roman"/>
                  </a:rPr>
                  <a:t> -3.</a:t>
                </a:r>
                <a:endParaRPr lang="en-US" sz="48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8334" y="10028412"/>
                <a:ext cx="1358010" cy="769409"/>
              </a:xfrm>
              <a:prstGeom prst="rect">
                <a:avLst/>
              </a:prstGeom>
              <a:blipFill>
                <a:blip r:embed="rId7"/>
                <a:stretch>
                  <a:fillRect t="-15079" r="-16592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9538414" y="9201030"/>
                <a:ext cx="4616338" cy="253732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MS Mincho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MS Mincho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MS Mincho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MS Mincho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MS Mincho"/>
                                              <a:cs typeface="Times New Roman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 smtClean="0">
                                              <a:latin typeface="Cambria Math"/>
                                              <a:ea typeface="MS Mincho"/>
                                              <a:cs typeface="Times New Roman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8414" y="9201030"/>
                <a:ext cx="4616338" cy="2537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16074532" y="5573970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13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3" grpId="0"/>
      <p:bldP spid="34" grpId="0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084529"/>
            <a:chOff x="1175570" y="3048677"/>
            <a:chExt cx="22124988" cy="3084886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398873"/>
              <a:ext cx="22124988" cy="2734690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691610" y="7468087"/>
            <a:ext cx="2996059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18488" y="3902211"/>
                <a:ext cx="5782554" cy="1341553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𝟗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𝟔</m:t>
                            </m:r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𝟕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5400" b="1" i="1">
                                <a:effectLst/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𝟖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3902211"/>
                <a:ext cx="5782554" cy="1341553"/>
              </a:xfrm>
              <a:prstGeom prst="rect">
                <a:avLst/>
              </a:prstGeom>
              <a:blipFill>
                <a:blip r:embed="rId3"/>
                <a:stretch>
                  <a:fillRect l="-4325" r="-4641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effectLst/>
                    <a:latin typeface="Times New Roman"/>
                    <a:ea typeface="Times New Roman"/>
                    <a:cs typeface="Times New Roman"/>
                  </a:rPr>
                  <a:t> .	                D.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>
                    <a:effectLst/>
                    <a:latin typeface="Times New Roman"/>
                    <a:ea typeface="Times New Roman"/>
                    <a:cs typeface="Times New Roman"/>
                  </a:rPr>
                  <a:t> .</a:t>
                </a:r>
                <a:endParaRPr lang="en-US" sz="400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9" y="5284229"/>
                <a:ext cx="17136751" cy="1213345"/>
              </a:xfrm>
              <a:prstGeom prst="rect">
                <a:avLst/>
              </a:prstGeom>
              <a:blipFill rotWithShape="1">
                <a:blip r:embed="rId4"/>
                <a:stretch>
                  <a:fillRect l="-1423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918488" y="7338955"/>
                <a:ext cx="9524659" cy="3249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𝟗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𝟔</m:t>
                              </m:r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US" sz="4400" b="1" i="1">
                                  <a:effectLst/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𝟖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b="1" i="1">
                          <a:effectLst/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𝟏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.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𝟒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𝟗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𝟔</m:t>
                                  </m:r>
                                  <m:sSup>
                                    <m:sSupPr>
                                      <m:ctrlPr>
                                        <a:rPr lang="en-US" sz="4400" b="1" i="1">
                                          <a:effectLst/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𝟕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 smtClean="0">
                                                  <a:effectLst/>
                                                  <a:latin typeface="Cambria Math"/>
                                                  <a:ea typeface="Times New Roman"/>
                                                  <a:cs typeface="Times New Roman"/>
                                                </a:rPr>
                                                <m:t>𝟗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1" i="1">
                                          <a:effectLst/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US" sz="4400" b="1" i="1">
                                      <a:effectLst/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4400" b="1" i="1" smtClean="0">
                                          <a:effectLst/>
                                          <a:latin typeface="Cambria Math" panose="02040503050406030204" pitchFamily="18" charset="0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4400" b="1" i="1" smtClean="0">
                                              <a:effectLst/>
                                              <a:latin typeface="Cambria Math" panose="02040503050406030204" pitchFamily="18" charset="0"/>
                                              <a:cs typeface="Times New Roman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4400" b="1" i="1" smtClean="0">
                                                  <a:effectLst/>
                                                  <a:latin typeface="Cambria Math" panose="02040503050406030204" pitchFamily="18" charset="0"/>
                                                  <a:cs typeface="Times New Roman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 smtClean="0">
                                                  <a:effectLst/>
                                                  <a:latin typeface="Cambria Math"/>
                                                  <a:cs typeface="Times New Roman"/>
                                                </a:rPr>
                                                <m:t>𝟗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4400" b="1" i="1" smtClean="0">
                                          <a:effectLst/>
                                          <a:latin typeface="Cambria Math"/>
                                          <a:cs typeface="Times New Roman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488" y="7338955"/>
                <a:ext cx="9524659" cy="3249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  <a:ea typeface="Times New Roman"/>
                          <a:cs typeface="Times New Roman"/>
                        </a:rPr>
                        <m:t>=+</m:t>
                      </m:r>
                      <m:r>
                        <a:rPr lang="en-US" sz="4400" i="1">
                          <a:effectLst/>
                          <a:latin typeface="Cambria Math"/>
                          <a:ea typeface="Times New Roman"/>
                        </a:rPr>
                        <m:t>∞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6" y="8643453"/>
                <a:ext cx="1792093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84969" y="10595522"/>
                <a:ext cx="17924715" cy="1304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lim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.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&gt; 0;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𝐥𝐢𝐦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𝟔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cs typeface="Times New Roman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effectLst/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0;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 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Times New Roman"/>
                                  </a:rPr>
                                  <m:t>𝟗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cs typeface="Times New Roman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0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9" y="10595522"/>
                <a:ext cx="17924715" cy="1304203"/>
              </a:xfrm>
              <a:prstGeom prst="rect">
                <a:avLst/>
              </a:prstGeom>
              <a:blipFill>
                <a:blip r:embed="rId7"/>
                <a:stretch>
                  <a:fillRect l="-884" r="-680" b="-7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/>
          <p:nvPr/>
        </p:nvSpPr>
        <p:spPr>
          <a:xfrm>
            <a:off x="6563828" y="5459762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2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2" grpId="0"/>
      <p:bldP spid="9" grpId="0"/>
      <p:bldP spid="10" grpId="0"/>
      <p:bldP spid="16" grpId="0"/>
      <p:bldP spid="17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4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 THUYẾT CẦN NHỚ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52200" y="3303335"/>
            <a:ext cx="22266587" cy="9592042"/>
            <a:chOff x="467106" y="902994"/>
            <a:chExt cx="8768348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768348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80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083474" y="5643633"/>
                <a:ext cx="6946142" cy="76940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474" y="5643633"/>
                <a:ext cx="6946142" cy="769409"/>
              </a:xfrm>
              <a:prstGeom prst="rect">
                <a:avLst/>
              </a:prstGeom>
              <a:blipFill>
                <a:blip r:embed="rId3"/>
                <a:stretch>
                  <a:fillRect l="-3600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số) thì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𝒄</m:t>
                        </m:r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58" y="6490217"/>
                <a:ext cx="16987094" cy="769442"/>
              </a:xfrm>
              <a:prstGeom prst="rect">
                <a:avLst/>
              </a:prstGeom>
              <a:blipFill>
                <a:blip r:embed="rId4"/>
                <a:stretch>
                  <a:fillRect l="-147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058239" y="4553252"/>
                <a:ext cx="9784227" cy="1070325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.   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239" y="4553252"/>
                <a:ext cx="9784227" cy="1070325"/>
              </a:xfrm>
              <a:prstGeom prst="rect">
                <a:avLst/>
              </a:prstGeom>
              <a:blipFill>
                <a:blip r:embed="rId5"/>
                <a:stretch>
                  <a:fillRect r="-168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853222" y="3657600"/>
            <a:ext cx="8991601" cy="83096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pPr lvl="0"/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Các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</p:spPr>
            <p:txBody>
              <a:bodyPr lIns="91413" tIns="45704" rIns="91413" bIns="45704">
                <a:spAutoFit/>
              </a:bodyPr>
              <a:lstStyle/>
              <a:p>
                <a:pPr>
                  <a:spcBef>
                    <a:spcPts val="600"/>
                  </a:spcBef>
                  <a:tabLst>
                    <a:tab pos="2809032" algn="l"/>
                    <a:tab pos="2913778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𝒌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𝒌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7063" indent="-457063">
                  <a:spcBef>
                    <a:spcPts val="600"/>
                  </a:spcBef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=+∞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𝒒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06" y="7382965"/>
                <a:ext cx="12191999" cy="1535614"/>
              </a:xfrm>
              <a:prstGeom prst="rect">
                <a:avLst/>
              </a:prstGeom>
              <a:blipFill>
                <a:blip r:embed="rId6"/>
                <a:stretch>
                  <a:fillRect l="-2000" t="-6746" b="-1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2015176" y="9037228"/>
            <a:ext cx="12384802" cy="83096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lùi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6020" y="10138200"/>
                <a:ext cx="16532767" cy="266467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𝒒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e>
                    </m:d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&lt;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MS Mincho"/>
                        <a:cs typeface="Times New Roman"/>
                      </a:rPr>
                      <m:t>                              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𝑺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fr-FR" sz="4400" b="1" i="1">
                            <a:latin typeface="Cambria Math"/>
                            <a:ea typeface="MS Mincho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+...+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+...=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fr-FR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fr-FR" sz="4400" b="1" i="1">
                            <a:latin typeface="Cambria Math"/>
                            <a:ea typeface="MS Mincho"/>
                            <a:cs typeface="Times New Roman"/>
                          </a:rPr>
                          <m:t>𝟏</m:t>
                        </m:r>
                        <m:r>
                          <a:rPr lang="fr-FR" sz="4400" b="1" i="1">
                            <a:latin typeface="Cambria Math"/>
                            <a:ea typeface="MS Mincho"/>
                            <a:cs typeface="Times New Roman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020" y="10138200"/>
                <a:ext cx="16532767" cy="2664672"/>
              </a:xfrm>
              <a:prstGeom prst="rect">
                <a:avLst/>
              </a:prstGeom>
              <a:blipFill>
                <a:blip r:embed="rId7"/>
                <a:stretch>
                  <a:fillRect l="-1475" b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3" grpId="0"/>
      <p:bldP spid="47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30013" y="7601853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1111911" y="3476108"/>
            <a:ext cx="22122428" cy="3587504"/>
            <a:chOff x="1175570" y="3048677"/>
            <a:chExt cx="22124988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042784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99" name="Rectangle 98"/>
          <p:cNvSpPr/>
          <p:nvPr/>
        </p:nvSpPr>
        <p:spPr>
          <a:xfrm>
            <a:off x="1529151" y="2434681"/>
            <a:ext cx="18923052" cy="156962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lvl="0"/>
            <a:r>
              <a:rPr lang="fr-FR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8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21103" y="7830685"/>
            <a:ext cx="2996059" cy="8309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19106" y="4030227"/>
                <a:ext cx="5909255" cy="819936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𝟓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106" y="4030227"/>
                <a:ext cx="5909255" cy="819936"/>
              </a:xfrm>
              <a:prstGeom prst="rect">
                <a:avLst/>
              </a:prstGeom>
              <a:blipFill>
                <a:blip r:embed="rId2"/>
                <a:stretch>
                  <a:fillRect t="-19259" r="-619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 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4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224952"/>
              </a:xfrm>
              <a:prstGeom prst="rect">
                <a:avLst/>
              </a:prstGeom>
              <a:blipFill>
                <a:blip r:embed="rId3"/>
                <a:stretch>
                  <a:fillRect l="-1787" b="-10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0670" y="8780103"/>
                <a:ext cx="8583193" cy="141432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p>
                    </m:sSup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𝟓</m:t>
                        </m:r>
                      </m:e>
                      <m:sup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sup>
                    </m:sSup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48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fr-FR" sz="4800" b="1" i="1"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670" y="8780103"/>
                <a:ext cx="8583193" cy="1414329"/>
              </a:xfrm>
              <a:prstGeom prst="rect">
                <a:avLst/>
              </a:prstGeom>
              <a:blipFill>
                <a:blip r:embed="rId4"/>
                <a:stretch>
                  <a:fillRect l="-3196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16316" y="10182464"/>
                <a:ext cx="12203158" cy="128063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fr-FR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𝟓</m:t>
                            </m:r>
                          </m:e>
                          <m:sup>
                            <m:r>
                              <a:rPr lang="fr-FR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fr-FR" sz="48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FR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  <m:r>
                              <a:rPr lang="fr-FR" sz="48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b="1" i="1">
                                            <a:latin typeface="Cambria Math" panose="02040503050406030204" pitchFamily="18" charset="0"/>
                                            <a:cs typeface="Times New Roman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FR" sz="48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fr-FR" sz="4800" b="1" i="1">
                                            <a:latin typeface="Cambria Math"/>
                                            <a:ea typeface="Times New Roman"/>
                                            <a:cs typeface="Times New Roman"/>
                                          </a:rPr>
                                          <m:t>𝟓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fr-FR" sz="48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&gt;</m:t>
                    </m:r>
                    <m:r>
                      <a:rPr lang="fr-FR" sz="4800" b="1" i="1">
                        <a:latin typeface="Cambria Math"/>
                        <a:ea typeface="Times New Roman"/>
                        <a:cs typeface="Times New Roman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316" y="10182464"/>
                <a:ext cx="12203158" cy="1280639"/>
              </a:xfrm>
              <a:prstGeom prst="rect">
                <a:avLst/>
              </a:prstGeom>
              <a:blipFill>
                <a:blip r:embed="rId5"/>
                <a:stretch>
                  <a:fillRect l="-2298" r="-12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023863" y="9314668"/>
                <a:ext cx="180491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4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fr-FR" sz="4400" i="1">
                        <a:solidFill>
                          <a:schemeClr val="tx1"/>
                        </a:solidFill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863" y="9314668"/>
                <a:ext cx="1804918" cy="769441"/>
              </a:xfrm>
              <a:prstGeom prst="rect">
                <a:avLst/>
              </a:prstGeom>
              <a:blipFill>
                <a:blip r:embed="rId6"/>
                <a:stretch>
                  <a:fillRect t="-18254" r="-1283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2250" y="745157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918039" y="3476108"/>
            <a:ext cx="22316300" cy="3587504"/>
            <a:chOff x="981676" y="3048677"/>
            <a:chExt cx="22318882" cy="3587919"/>
          </a:xfrm>
        </p:grpSpPr>
        <p:sp>
          <p:nvSpPr>
            <p:cNvPr id="43" name="Rounded Rectangle 42"/>
            <p:cNvSpPr/>
            <p:nvPr/>
          </p:nvSpPr>
          <p:spPr>
            <a:xfrm>
              <a:off x="981676" y="3533428"/>
              <a:ext cx="22318882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215928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5" y="1992191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224285" y="7830685"/>
            <a:ext cx="3294233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94484" y="4030227"/>
                <a:ext cx="7183485" cy="1376627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𝟏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+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+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+…</m:t>
                            </m:r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84" y="4030227"/>
                <a:ext cx="7183485" cy="1376627"/>
              </a:xfrm>
              <a:prstGeom prst="rect">
                <a:avLst/>
              </a:prstGeom>
              <a:blipFill>
                <a:blip r:embed="rId2"/>
                <a:stretch>
                  <a:fillRect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482361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 1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482361"/>
              </a:xfrm>
              <a:prstGeom prst="rect">
                <a:avLst/>
              </a:prstGeom>
              <a:blipFill>
                <a:blip r:embed="rId3"/>
                <a:stretch>
                  <a:fillRect l="-1787" b="-10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43853" y="8780103"/>
                <a:ext cx="6354762" cy="799930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240"/>
                  </a:spcBef>
                  <a:spcAft>
                    <a:spcPts val="24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+…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/>
                      </a:rPr>
                      <m:t>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853" y="8780103"/>
                <a:ext cx="6354762" cy="799930"/>
              </a:xfrm>
              <a:prstGeom prst="rect">
                <a:avLst/>
              </a:prstGeom>
              <a:blipFill>
                <a:blip r:embed="rId4"/>
                <a:stretch>
                  <a:fillRect l="-3835" t="-12121" r="-2972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36550" y="10572882"/>
            <a:ext cx="1314729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674633" y="8578353"/>
                <a:ext cx="2821285" cy="13045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fr-FR" sz="5400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FR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+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5400" dirty="0">
                    <a:solidFill>
                      <a:schemeClr val="tx1"/>
                    </a:solidFill>
                    <a:latin typeface="Times New Roman"/>
                    <a:ea typeface="Times New Roman"/>
                  </a:rPr>
                  <a:t>.</a:t>
                </a:r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633" y="8578353"/>
                <a:ext cx="2821285" cy="1304524"/>
              </a:xfrm>
              <a:prstGeom prst="rect">
                <a:avLst/>
              </a:prstGeom>
              <a:blipFill>
                <a:blip r:embed="rId5"/>
                <a:stretch>
                  <a:fillRect r="-10367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2FD164-1A1F-4CF5-812E-92DB091B6751}"/>
                  </a:ext>
                </a:extLst>
              </p:cNvPr>
              <p:cNvSpPr/>
              <p:nvPr/>
            </p:nvSpPr>
            <p:spPr>
              <a:xfrm>
                <a:off x="1825662" y="9981232"/>
                <a:ext cx="12037960" cy="1942487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𝟏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+…</m:t>
                              </m:r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5400" b="1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(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)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2FD164-1A1F-4CF5-812E-92DB091B6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62" y="9981232"/>
                <a:ext cx="12037960" cy="1942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5F0634-6062-4B60-B55B-0703F1CD8B64}"/>
                  </a:ext>
                </a:extLst>
              </p:cNvPr>
              <p:cNvSpPr/>
              <p:nvPr/>
            </p:nvSpPr>
            <p:spPr>
              <a:xfrm>
                <a:off x="12224482" y="9981232"/>
                <a:ext cx="2712305" cy="191933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imes New Roman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5F0634-6062-4B60-B55B-0703F1CD8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4482" y="9981232"/>
                <a:ext cx="2712305" cy="19193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4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13" grpId="0"/>
      <p:bldP spid="34" grpId="0" animBg="1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270" y="7510210"/>
            <a:ext cx="22059472" cy="5121432"/>
            <a:chOff x="1270511" y="5867400"/>
            <a:chExt cx="22062025" cy="6633382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2"/>
              <a:ext cx="22060326" cy="63617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1036460"/>
              <a:chOff x="1224541" y="6305967"/>
              <a:chExt cx="3568119" cy="1036460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3040" cy="1036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" name="Group 9"/>
          <p:cNvGrpSpPr/>
          <p:nvPr/>
        </p:nvGrpSpPr>
        <p:grpSpPr>
          <a:xfrm>
            <a:off x="745270" y="2548714"/>
            <a:ext cx="22316300" cy="4343441"/>
            <a:chOff x="981676" y="2996412"/>
            <a:chExt cx="22318882" cy="3640184"/>
          </a:xfrm>
        </p:grpSpPr>
        <p:sp>
          <p:nvSpPr>
            <p:cNvPr id="43" name="Rounded Rectangle 42"/>
            <p:cNvSpPr/>
            <p:nvPr/>
          </p:nvSpPr>
          <p:spPr>
            <a:xfrm>
              <a:off x="981676" y="2996412"/>
              <a:ext cx="22318882" cy="3640184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44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35431" y="1958751"/>
                <a:ext cx="2215928" cy="67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6" name="Group 55"/>
          <p:cNvGrpSpPr/>
          <p:nvPr/>
        </p:nvGrpSpPr>
        <p:grpSpPr>
          <a:xfrm>
            <a:off x="-453312" y="1572074"/>
            <a:ext cx="11206909" cy="830997"/>
            <a:chOff x="-288924" y="1892299"/>
            <a:chExt cx="11208937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121103" y="7830685"/>
            <a:ext cx="3515138" cy="7386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13" tIns="45704" rIns="91413" bIns="45704" rtlCol="0">
            <a:spAutoFit/>
          </a:bodyPr>
          <a:lstStyle/>
          <a:p>
            <a:r>
              <a:rPr lang="en-US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660244" y="2596312"/>
                <a:ext cx="3452057" cy="185957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 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𝒖</m:t>
                          </m:r>
                        </m:e>
                        <m:sub>
                          <m:r>
                            <a:rPr lang="en-US" sz="5400" b="1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𝒏</m:t>
                          </m:r>
                        </m:sub>
                      </m:sSub>
                      <m:func>
                        <m:func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cs typeface="Times New Roman"/>
                                    </a:rPr>
                                    <m:t>𝒏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44" y="2596312"/>
                <a:ext cx="3452057" cy="1859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33694" y="5267636"/>
                <a:ext cx="13639800" cy="147267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A.</a:t>
                </a:r>
                <a:r>
                  <a:rPr lang="en-US" sz="4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	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.                  </a:t>
                </a:r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C.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.	       </a:t>
                </a:r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D.</a:t>
                </a:r>
                <a:r>
                  <a:rPr lang="en-US" sz="5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94" y="5267636"/>
                <a:ext cx="13639800" cy="1472679"/>
              </a:xfrm>
              <a:prstGeom prst="rect">
                <a:avLst/>
              </a:prstGeom>
              <a:blipFill>
                <a:blip r:embed="rId4"/>
                <a:stretch>
                  <a:fillRect l="-1787" b="-12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236" y="8805522"/>
            <a:ext cx="1885398" cy="792172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739" y="10512214"/>
            <a:ext cx="10249867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là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720423" y="5512207"/>
            <a:ext cx="876545" cy="974750"/>
          </a:xfrm>
          <a:prstGeom prst="ellipse">
            <a:avLst/>
          </a:prstGeom>
          <a:solidFill>
            <a:srgbClr val="C0504D">
              <a:lumMod val="75000"/>
            </a:srgbClr>
          </a:solidFill>
          <a:ln w="57150" cap="flat" cmpd="sng" algn="ctr">
            <a:solidFill>
              <a:sysClr val="window" lastClr="FFFFFF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1433" tIns="45717" rIns="91433" bIns="45717" rtlCol="0" anchor="ctr"/>
          <a:lstStyle/>
          <a:p>
            <a:pPr algn="ctr" defTabSz="457109">
              <a:defRPr/>
            </a:pPr>
            <a:r>
              <a:rPr lang="en-US" sz="4400" ker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4400" kern="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5F0634-6062-4B60-B55B-0703F1CD8B64}"/>
                  </a:ext>
                </a:extLst>
              </p:cNvPr>
              <p:cNvSpPr/>
              <p:nvPr/>
            </p:nvSpPr>
            <p:spPr>
              <a:xfrm>
                <a:off x="10895421" y="10151084"/>
                <a:ext cx="7208105" cy="1372395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5400" b="1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dirty="0">
                    <a:ea typeface="Times New Roman"/>
                    <a:cs typeface="Times New Roman"/>
                  </a:rPr>
                  <a:t>+</a:t>
                </a:r>
                <a:r>
                  <a:rPr lang="en-US" sz="5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ea typeface="Times New Roman"/>
                    <a:cs typeface="Times New Roman"/>
                  </a:rPr>
                  <a:t>+</a:t>
                </a:r>
                <a:r>
                  <a:rPr lang="en-US" sz="5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b="1" dirty="0">
                    <a:cs typeface="Times New Roman"/>
                  </a:rPr>
                  <a:t> + …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e>
                          <m:sup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𝒏</m:t>
                            </m:r>
                          </m:sup>
                        </m:sSup>
                      </m:den>
                    </m:f>
                  </m:oMath>
                </a14:m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55F0634-6062-4B60-B55B-0703F1CD8B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421" y="10151084"/>
                <a:ext cx="7208105" cy="1372395"/>
              </a:xfrm>
              <a:prstGeom prst="rect">
                <a:avLst/>
              </a:prstGeom>
              <a:blipFill>
                <a:blip r:embed="rId5"/>
                <a:stretch>
                  <a:fillRect b="-1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CCEB730-6637-43C8-8F04-8C567C6C9F92}"/>
              </a:ext>
            </a:extLst>
          </p:cNvPr>
          <p:cNvSpPr txBox="1"/>
          <p:nvPr/>
        </p:nvSpPr>
        <p:spPr>
          <a:xfrm>
            <a:off x="5371380" y="3166769"/>
            <a:ext cx="6436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75AB99-3FF3-4FB6-AF8F-CCD2403403E5}"/>
                  </a:ext>
                </a:extLst>
              </p:cNvPr>
              <p:cNvSpPr txBox="1"/>
              <p:nvPr/>
            </p:nvSpPr>
            <p:spPr>
              <a:xfrm>
                <a:off x="2657811" y="8840228"/>
                <a:ext cx="139553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lùi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/>
                          </a:rPr>
                          <m:t>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      , q =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75AB99-3FF3-4FB6-AF8F-CCD24034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811" y="8840228"/>
                <a:ext cx="13955376" cy="769441"/>
              </a:xfrm>
              <a:prstGeom prst="rect">
                <a:avLst/>
              </a:prstGeom>
              <a:blipFill>
                <a:blip r:embed="rId6"/>
                <a:stretch>
                  <a:fillRect t="-16667" r="-16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4EACD7D-52FA-461F-BEC1-7BCF7B7DD3BA}"/>
                  </a:ext>
                </a:extLst>
              </p:cNvPr>
              <p:cNvSpPr/>
              <p:nvPr/>
            </p:nvSpPr>
            <p:spPr>
              <a:xfrm>
                <a:off x="13225474" y="8394315"/>
                <a:ext cx="4878052" cy="147267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4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4400" dirty="0">
                    <a:latin typeface="Times New Roman"/>
                    <a:ea typeface="Times New Roman"/>
                    <a:cs typeface="Times New Roman"/>
                  </a:rPr>
                  <a:t>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5400" dirty="0">
                    <a:latin typeface="Times New Roman"/>
                    <a:ea typeface="Times New Roman"/>
                    <a:cs typeface="Times New Roman"/>
                  </a:rPr>
                  <a:t>.</a:t>
                </a:r>
                <a:endParaRPr lang="en-US" sz="54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4EACD7D-52FA-461F-BEC1-7BCF7B7DD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474" y="8394315"/>
                <a:ext cx="4878052" cy="1472679"/>
              </a:xfrm>
              <a:prstGeom prst="rect">
                <a:avLst/>
              </a:prstGeom>
              <a:blipFill>
                <a:blip r:embed="rId7"/>
                <a:stretch>
                  <a:fillRect l="-5125" b="-1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38E87C5-0B36-4E4D-BB0B-BE1DEE91AAE2}"/>
                  </a:ext>
                </a:extLst>
              </p:cNvPr>
              <p:cNvSpPr/>
              <p:nvPr/>
            </p:nvSpPr>
            <p:spPr>
              <a:xfrm>
                <a:off x="17814707" y="9776237"/>
                <a:ext cx="4878052" cy="2122087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imes New Roman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cs typeface="Times New Roman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5400" dirty="0">
                    <a:ea typeface="Times New Roman"/>
                    <a:cs typeface="Times New Roman"/>
                  </a:rPr>
                  <a:t> =</a:t>
                </a:r>
                <a:r>
                  <a:rPr lang="en-US" sz="5400" b="1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5400" dirty="0">
                    <a:ea typeface="Times New Roman"/>
                    <a:cs typeface="Times New Roman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en-US" sz="6000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endParaRPr lang="en-US" sz="6000" dirty="0"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38E87C5-0B36-4E4D-BB0B-BE1DEE91AA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4707" y="9776237"/>
                <a:ext cx="4878052" cy="21220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01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9" grpId="0"/>
      <p:bldP spid="10" grpId="0"/>
      <p:bldP spid="11" grpId="0"/>
      <p:bldP spid="12" grpId="0"/>
      <p:bldP spid="34" grpId="0" animBg="1"/>
      <p:bldP spid="36" grpId="0"/>
      <p:bldP spid="14" grpId="0"/>
      <p:bldP spid="39" grpId="0"/>
      <p:bldP spid="40" grpId="0"/>
      <p:bldP spid="6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745270" y="2548714"/>
            <a:ext cx="22316300" cy="7281086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6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0" y="1572074"/>
            <a:ext cx="18103525" cy="830997"/>
            <a:chOff x="164470" y="1892299"/>
            <a:chExt cx="18106801" cy="830993"/>
          </a:xfrm>
        </p:grpSpPr>
        <p:sp>
          <p:nvSpPr>
            <p:cNvPr id="57" name="Rounded Rectangle 56"/>
            <p:cNvSpPr/>
            <p:nvPr/>
          </p:nvSpPr>
          <p:spPr>
            <a:xfrm>
              <a:off x="164470" y="1905000"/>
              <a:ext cx="19088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6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963899" cy="738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6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0" y="1892299"/>
              <a:ext cx="16183711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6625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KỸ THUẬT GIẢI NHANH BẰNG MTCT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07C4E-F61F-4509-9089-8E43C35636B3}"/>
                  </a:ext>
                </a:extLst>
              </p:cNvPr>
              <p:cNvSpPr txBox="1"/>
              <p:nvPr/>
            </p:nvSpPr>
            <p:spPr>
              <a:xfrm>
                <a:off x="382586" y="2691908"/>
                <a:ext cx="22422155" cy="4070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→+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𝟗𝟗𝟗𝟗𝟗𝟗𝟗𝟗𝟗𝟗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(10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9)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𝟗𝟗𝟗𝟗𝟗𝟗𝟗𝟗𝟗𝟗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(10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9)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1007C4E-F61F-4509-9089-8E43C3563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6" y="2691908"/>
                <a:ext cx="22422155" cy="4070410"/>
              </a:xfrm>
              <a:prstGeom prst="rect">
                <a:avLst/>
              </a:prstGeom>
              <a:blipFill>
                <a:blip r:embed="rId3"/>
                <a:stretch>
                  <a:fillRect t="-3598" b="-6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64A444-F6CC-4F81-80A7-28696DA0F2F5}"/>
                  </a:ext>
                </a:extLst>
              </p:cNvPr>
              <p:cNvSpPr txBox="1"/>
              <p:nvPr/>
            </p:nvSpPr>
            <p:spPr>
              <a:xfrm>
                <a:off x="382585" y="7064775"/>
                <a:ext cx="22678985" cy="2413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nhớ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hiển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endParaRPr lang="en-US" sz="4400" b="1" dirty="0"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202055" indent="-5715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"/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thông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364A444-F6CC-4F81-80A7-28696DA0F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85" y="7064775"/>
                <a:ext cx="22678985" cy="2413546"/>
              </a:xfrm>
              <a:prstGeom prst="rect">
                <a:avLst/>
              </a:prstGeom>
              <a:blipFill>
                <a:blip r:embed="rId4"/>
                <a:stretch>
                  <a:fillRect t="-6061" b="-10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ounded Rectangle 6">
            <a:extLst>
              <a:ext uri="{FF2B5EF4-FFF2-40B4-BE49-F238E27FC236}">
                <a16:creationId xmlns:a16="http://schemas.microsoft.com/office/drawing/2014/main" id="{B3E0A947-772D-49DD-9E4A-B48B0F37D138}"/>
              </a:ext>
            </a:extLst>
          </p:cNvPr>
          <p:cNvSpPr/>
          <p:nvPr/>
        </p:nvSpPr>
        <p:spPr>
          <a:xfrm>
            <a:off x="918039" y="10083794"/>
            <a:ext cx="22183092" cy="3481199"/>
          </a:xfrm>
          <a:prstGeom prst="roundRect">
            <a:avLst>
              <a:gd name="adj" fmla="val 5894"/>
            </a:avLst>
          </a:prstGeom>
          <a:solidFill>
            <a:srgbClr val="5B9BD5">
              <a:lumMod val="20000"/>
              <a:lumOff val="80000"/>
            </a:srgbClr>
          </a:solidFill>
          <a:ln w="28575" cap="flat" cmpd="sng" algn="ctr">
            <a:solidFill>
              <a:srgbClr val="0999C8"/>
            </a:solidFill>
            <a:prstDash val="solid"/>
            <a:miter lim="800000"/>
          </a:ln>
          <a:effectLst/>
        </p:spPr>
        <p:txBody>
          <a:bodyPr lIns="35996" tIns="17998" rIns="35996" bIns="17998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3" name="Group 65">
            <a:extLst>
              <a:ext uri="{FF2B5EF4-FFF2-40B4-BE49-F238E27FC236}">
                <a16:creationId xmlns:a16="http://schemas.microsoft.com/office/drawing/2014/main" id="{939E672D-BF36-4D48-AA1A-C9408673B1D3}"/>
              </a:ext>
            </a:extLst>
          </p:cNvPr>
          <p:cNvGrpSpPr/>
          <p:nvPr/>
        </p:nvGrpSpPr>
        <p:grpSpPr>
          <a:xfrm>
            <a:off x="405943" y="9780778"/>
            <a:ext cx="5691644" cy="831361"/>
            <a:chOff x="166396" y="8705567"/>
            <a:chExt cx="4867186" cy="831457"/>
          </a:xfrm>
        </p:grpSpPr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97A55AC1-C9A8-4D00-B398-48614A4A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pPr defTabSz="2177278"/>
              <a:endParaRPr lang="en-US" sz="46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11">
              <a:extLst>
                <a:ext uri="{FF2B5EF4-FFF2-40B4-BE49-F238E27FC236}">
                  <a16:creationId xmlns:a16="http://schemas.microsoft.com/office/drawing/2014/main" id="{0AF9B932-B6EF-484E-ADCB-D126D731F852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67" name="Freeform 45">
                <a:extLst>
                  <a:ext uri="{FF2B5EF4-FFF2-40B4-BE49-F238E27FC236}">
                    <a16:creationId xmlns:a16="http://schemas.microsoft.com/office/drawing/2014/main" id="{2EE35EEA-AA5F-4984-A30C-5706574E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8" name="Freeform 46">
                <a:extLst>
                  <a:ext uri="{FF2B5EF4-FFF2-40B4-BE49-F238E27FC236}">
                    <a16:creationId xmlns:a16="http://schemas.microsoft.com/office/drawing/2014/main" id="{466CB036-18FA-4B5B-A902-266894A6D7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9" name="Freeform 47">
                <a:extLst>
                  <a:ext uri="{FF2B5EF4-FFF2-40B4-BE49-F238E27FC236}">
                    <a16:creationId xmlns:a16="http://schemas.microsoft.com/office/drawing/2014/main" id="{8B70A4C6-60A1-4DCD-9425-F43C9E42D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Freeform 48">
                <a:extLst>
                  <a:ext uri="{FF2B5EF4-FFF2-40B4-BE49-F238E27FC236}">
                    <a16:creationId xmlns:a16="http://schemas.microsoft.com/office/drawing/2014/main" id="{F38F3DD6-A62A-4D0B-A98E-D6EB914361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1" name="Freeform 49">
                <a:extLst>
                  <a:ext uri="{FF2B5EF4-FFF2-40B4-BE49-F238E27FC236}">
                    <a16:creationId xmlns:a16="http://schemas.microsoft.com/office/drawing/2014/main" id="{CD07FF18-E5E4-4363-9D82-485154E6A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2" name="Freeform 50">
                <a:extLst>
                  <a:ext uri="{FF2B5EF4-FFF2-40B4-BE49-F238E27FC236}">
                    <a16:creationId xmlns:a16="http://schemas.microsoft.com/office/drawing/2014/main" id="{1CBF57E1-D167-4932-ADCC-B723089E5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Freeform 51">
                <a:extLst>
                  <a:ext uri="{FF2B5EF4-FFF2-40B4-BE49-F238E27FC236}">
                    <a16:creationId xmlns:a16="http://schemas.microsoft.com/office/drawing/2014/main" id="{5E1E003A-2837-4B94-ACB9-8208CEEBD6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4" name="Freeform 52">
                <a:extLst>
                  <a:ext uri="{FF2B5EF4-FFF2-40B4-BE49-F238E27FC236}">
                    <a16:creationId xmlns:a16="http://schemas.microsoft.com/office/drawing/2014/main" id="{7EAA18AA-9E3C-400B-B4F0-CB0830B45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ectangle 53">
                <a:extLst>
                  <a:ext uri="{FF2B5EF4-FFF2-40B4-BE49-F238E27FC236}">
                    <a16:creationId xmlns:a16="http://schemas.microsoft.com/office/drawing/2014/main" id="{AE339980-B1EA-4F57-AC7A-5A4323C9D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Rectangle 54">
                <a:extLst>
                  <a:ext uri="{FF2B5EF4-FFF2-40B4-BE49-F238E27FC236}">
                    <a16:creationId xmlns:a16="http://schemas.microsoft.com/office/drawing/2014/main" id="{156633DC-0675-4C78-8BF4-0D428439A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DDB3E4F9-3490-4B6B-ABDC-BC84A419C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5833CF88-CE37-41D8-A62F-D55A40CD7C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EF58EEA-3586-4DAB-8757-E125224DC920}"/>
                </a:ext>
              </a:extLst>
            </p:cNvPr>
            <p:cNvSpPr txBox="1"/>
            <p:nvPr/>
          </p:nvSpPr>
          <p:spPr>
            <a:xfrm>
              <a:off x="932118" y="8705567"/>
              <a:ext cx="3229883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278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endPara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7350F76-E43D-4F12-AC56-46F48C84B1CD}"/>
                  </a:ext>
                </a:extLst>
              </p:cNvPr>
              <p:cNvSpPr/>
              <p:nvPr/>
            </p:nvSpPr>
            <p:spPr>
              <a:xfrm>
                <a:off x="1067208" y="10090792"/>
                <a:ext cx="22143530" cy="2336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Gặp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𝟐𝟎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,...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đọc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nhân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10).</a:t>
                </a:r>
              </a:p>
            </p:txBody>
          </p:sp>
        </mc:Choice>
        <mc:Fallback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27350F76-E43D-4F12-AC56-46F48C84B1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08" y="10090792"/>
                <a:ext cx="22143530" cy="2336281"/>
              </a:xfrm>
              <a:prstGeom prst="rect">
                <a:avLst/>
              </a:prstGeom>
              <a:blipFill>
                <a:blip r:embed="rId5"/>
                <a:stretch>
                  <a:fillRect t="-5469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3B1880-1154-4104-9B7A-82C10C515669}"/>
                  </a:ext>
                </a:extLst>
              </p:cNvPr>
              <p:cNvSpPr txBox="1"/>
              <p:nvPr/>
            </p:nvSpPr>
            <p:spPr>
              <a:xfrm>
                <a:off x="1181107" y="12573000"/>
                <a:ext cx="21623634" cy="8149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cực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ghi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FD3B1880-1154-4104-9B7A-82C10C515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7" y="12573000"/>
                <a:ext cx="21623634" cy="814967"/>
              </a:xfrm>
              <a:prstGeom prst="rect">
                <a:avLst/>
              </a:prstGeom>
              <a:blipFill>
                <a:blip r:embed="rId6"/>
                <a:stretch>
                  <a:fillRect l="-1156" t="-11278" b="-33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96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9B288D95-D528-4970-A82D-F6E931F40018}"/>
              </a:ext>
            </a:extLst>
          </p:cNvPr>
          <p:cNvSpPr/>
          <p:nvPr/>
        </p:nvSpPr>
        <p:spPr>
          <a:xfrm>
            <a:off x="491099" y="1752601"/>
            <a:ext cx="23643705" cy="14508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 cap="flat" cmpd="sng" algn="ctr">
            <a:solidFill>
              <a:srgbClr val="0999C8"/>
            </a:solidFill>
            <a:prstDash val="solid"/>
            <a:miter lim="800000"/>
          </a:ln>
          <a:effectLst/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65">
            <a:extLst>
              <a:ext uri="{FF2B5EF4-FFF2-40B4-BE49-F238E27FC236}">
                <a16:creationId xmlns:a16="http://schemas.microsoft.com/office/drawing/2014/main" id="{C3A813A6-11C9-4D88-8EE8-DE4F6FDCD90A}"/>
              </a:ext>
            </a:extLst>
          </p:cNvPr>
          <p:cNvGrpSpPr/>
          <p:nvPr/>
        </p:nvGrpSpPr>
        <p:grpSpPr>
          <a:xfrm>
            <a:off x="34244" y="1416368"/>
            <a:ext cx="3807229" cy="824978"/>
            <a:chOff x="166396" y="8712046"/>
            <a:chExt cx="3807229" cy="82497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7066260C-5356-4D16-8636-B82C4A9C4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3" y="8755081"/>
              <a:ext cx="3589102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/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B3F2B0F-22D7-41DB-BC8B-AC7DB8B245A8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9" name="Freeform 45">
                <a:extLst>
                  <a:ext uri="{FF2B5EF4-FFF2-40B4-BE49-F238E27FC236}">
                    <a16:creationId xmlns:a16="http://schemas.microsoft.com/office/drawing/2014/main" id="{B6DA0569-1E3D-4433-BB20-4624B7BA8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Freeform 46">
                <a:extLst>
                  <a:ext uri="{FF2B5EF4-FFF2-40B4-BE49-F238E27FC236}">
                    <a16:creationId xmlns:a16="http://schemas.microsoft.com/office/drawing/2014/main" id="{AB67CDBE-F008-4042-8FD0-A8E869C369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Freeform 47">
                <a:extLst>
                  <a:ext uri="{FF2B5EF4-FFF2-40B4-BE49-F238E27FC236}">
                    <a16:creationId xmlns:a16="http://schemas.microsoft.com/office/drawing/2014/main" id="{2CAED5B2-EEE2-4A23-8EAD-F5B55CBF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Freeform 48">
                <a:extLst>
                  <a:ext uri="{FF2B5EF4-FFF2-40B4-BE49-F238E27FC236}">
                    <a16:creationId xmlns:a16="http://schemas.microsoft.com/office/drawing/2014/main" id="{3B2A2208-7496-4BEA-80CC-E2C3A8D716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9">
                <a:extLst>
                  <a:ext uri="{FF2B5EF4-FFF2-40B4-BE49-F238E27FC236}">
                    <a16:creationId xmlns:a16="http://schemas.microsoft.com/office/drawing/2014/main" id="{4CE3D284-9A9B-4E60-ACBD-275EF1385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:a16="http://schemas.microsoft.com/office/drawing/2014/main" id="{39C0A4B4-CEB8-41CD-8424-9980BAD734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51">
                <a:extLst>
                  <a:ext uri="{FF2B5EF4-FFF2-40B4-BE49-F238E27FC236}">
                    <a16:creationId xmlns:a16="http://schemas.microsoft.com/office/drawing/2014/main" id="{AA90AA45-DCEE-4660-9B2A-2AD877F71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52">
                <a:extLst>
                  <a:ext uri="{FF2B5EF4-FFF2-40B4-BE49-F238E27FC236}">
                    <a16:creationId xmlns:a16="http://schemas.microsoft.com/office/drawing/2014/main" id="{1FD32228-A988-46D4-BC9A-C5035D3291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Rectangle 53">
                <a:extLst>
                  <a:ext uri="{FF2B5EF4-FFF2-40B4-BE49-F238E27FC236}">
                    <a16:creationId xmlns:a16="http://schemas.microsoft.com/office/drawing/2014/main" id="{E8DD8BC3-B9C3-4597-8C2A-41E128752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ectangle 54">
                <a:extLst>
                  <a:ext uri="{FF2B5EF4-FFF2-40B4-BE49-F238E27FC236}">
                    <a16:creationId xmlns:a16="http://schemas.microsoft.com/office/drawing/2014/main" id="{9CBA489B-064B-417D-9C73-F0CD045DC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5">
                <a:extLst>
                  <a:ext uri="{FF2B5EF4-FFF2-40B4-BE49-F238E27FC236}">
                    <a16:creationId xmlns:a16="http://schemas.microsoft.com/office/drawing/2014/main" id="{AE4CD92C-9926-47BA-9F1A-C509B921D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Freeform 56">
                <a:extLst>
                  <a:ext uri="{FF2B5EF4-FFF2-40B4-BE49-F238E27FC236}">
                    <a16:creationId xmlns:a16="http://schemas.microsoft.com/office/drawing/2014/main" id="{6CD627EB-680A-4F48-AC10-7F42255D9A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2CCF88-7181-4E12-9ACF-1B05CB0A2D8A}"/>
                </a:ext>
              </a:extLst>
            </p:cNvPr>
            <p:cNvSpPr txBox="1"/>
            <p:nvPr/>
          </p:nvSpPr>
          <p:spPr>
            <a:xfrm>
              <a:off x="932118" y="871204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278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CB55F4EA-AB86-436D-9E06-0C43874EF37D}"/>
              </a:ext>
            </a:extLst>
          </p:cNvPr>
          <p:cNvSpPr/>
          <p:nvPr/>
        </p:nvSpPr>
        <p:spPr>
          <a:xfrm>
            <a:off x="392595" y="3760774"/>
            <a:ext cx="23786867" cy="9650426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 cap="flat" cmpd="sng" algn="ctr">
            <a:solidFill>
              <a:srgbClr val="AB7C3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808B2E94-F86A-4D1D-AE81-2F396ED7FCE3}"/>
              </a:ext>
            </a:extLst>
          </p:cNvPr>
          <p:cNvSpPr>
            <a:spLocks/>
          </p:cNvSpPr>
          <p:nvPr/>
        </p:nvSpPr>
        <p:spPr bwMode="auto">
          <a:xfrm>
            <a:off x="407721" y="3398105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06699E-5C28-4D28-A692-6CC3A1EC7CA3}"/>
              </a:ext>
            </a:extLst>
          </p:cNvPr>
          <p:cNvSpPr txBox="1"/>
          <p:nvPr/>
        </p:nvSpPr>
        <p:spPr>
          <a:xfrm>
            <a:off x="663682" y="3360664"/>
            <a:ext cx="2324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1DF9A2-B6F4-4AB0-B63B-FEFBB49C090D}"/>
                  </a:ext>
                </a:extLst>
              </p:cNvPr>
              <p:cNvSpPr txBox="1"/>
              <p:nvPr/>
            </p:nvSpPr>
            <p:spPr>
              <a:xfrm>
                <a:off x="616387" y="1851837"/>
                <a:ext cx="23151764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278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A1DF9A2-B6F4-4AB0-B63B-FEFBB49C0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7" y="1851837"/>
                <a:ext cx="23151764" cy="1159485"/>
              </a:xfrm>
              <a:prstGeom prst="rect">
                <a:avLst/>
              </a:prstGeom>
              <a:blipFill>
                <a:blip r:embed="rId3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AFBD84C9-E09D-4E1F-BEBD-4AB5881B02C4}"/>
              </a:ext>
            </a:extLst>
          </p:cNvPr>
          <p:cNvSpPr txBox="1"/>
          <p:nvPr/>
        </p:nvSpPr>
        <p:spPr>
          <a:xfrm>
            <a:off x="3235019" y="3760773"/>
            <a:ext cx="12192000" cy="76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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C13D4949-9CBF-4F6A-800B-032DB64B0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49" y="474441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3DD1FF9-B393-49EA-8265-9AD7D2C33F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184062"/>
              </p:ext>
            </p:extLst>
          </p:nvPr>
        </p:nvGraphicFramePr>
        <p:xfrm>
          <a:off x="956048" y="4744419"/>
          <a:ext cx="6211985" cy="257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876190" imgH="1190476" progId="Paint.Picture">
                  <p:embed/>
                </p:oleObj>
              </mc:Choice>
              <mc:Fallback>
                <p:oleObj name="Bitmap Image" r:id="rId4" imgW="2876190" imgH="11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48" y="4744419"/>
                        <a:ext cx="6211985" cy="2570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C2CB552-5D5C-4C11-A2C6-290CDB7CEA89}"/>
              </a:ext>
            </a:extLst>
          </p:cNvPr>
          <p:cNvSpPr txBox="1"/>
          <p:nvPr/>
        </p:nvSpPr>
        <p:spPr>
          <a:xfrm>
            <a:off x="6853725" y="4577282"/>
            <a:ext cx="7625862" cy="364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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CALC,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F5F0500-3E6F-42A2-AB04-EEC229452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08187" y="4577282"/>
            <a:ext cx="7146849" cy="30427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E9B4D3-CB0D-41C1-83A3-B94111143C71}"/>
                  </a:ext>
                </a:extLst>
              </p:cNvPr>
              <p:cNvSpPr txBox="1"/>
              <p:nvPr/>
            </p:nvSpPr>
            <p:spPr>
              <a:xfrm>
                <a:off x="335939" y="9210516"/>
                <a:ext cx="12192000" cy="1509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𝟗𝟗𝟗𝟗𝟗𝟗𝟗𝟗𝟗𝟗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“=”,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7E9B4D3-CB0D-41C1-83A3-B94111143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9" y="9210516"/>
                <a:ext cx="12192000" cy="1509196"/>
              </a:xfrm>
              <a:prstGeom prst="rect">
                <a:avLst/>
              </a:prstGeom>
              <a:blipFill>
                <a:blip r:embed="rId7"/>
                <a:stretch>
                  <a:fillRect t="-9717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id="{BD6526C0-CE7A-4D17-AAD9-7E2FE46152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0769" y="8298803"/>
            <a:ext cx="7314267" cy="31753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F2A9EC-5D7A-406E-BDC5-C376C52C12DA}"/>
                  </a:ext>
                </a:extLst>
              </p:cNvPr>
              <p:cNvSpPr txBox="1"/>
              <p:nvPr/>
            </p:nvSpPr>
            <p:spPr>
              <a:xfrm>
                <a:off x="475455" y="11546095"/>
                <a:ext cx="22690932" cy="1217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sup>
                    </m:sSup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F2A9EC-5D7A-406E-BDC5-C376C52C1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5" y="11546095"/>
                <a:ext cx="22690932" cy="1217385"/>
              </a:xfrm>
              <a:prstGeom prst="rect">
                <a:avLst/>
              </a:prstGeom>
              <a:blipFill>
                <a:blip r:embed="rId9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84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31" grpId="0"/>
      <p:bldP spid="35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8">
            <a:extLst>
              <a:ext uri="{FF2B5EF4-FFF2-40B4-BE49-F238E27FC236}">
                <a16:creationId xmlns:a16="http://schemas.microsoft.com/office/drawing/2014/main" id="{63E98DC0-EE5A-4851-95C4-1F6DCA57D460}"/>
              </a:ext>
            </a:extLst>
          </p:cNvPr>
          <p:cNvSpPr/>
          <p:nvPr/>
        </p:nvSpPr>
        <p:spPr>
          <a:xfrm>
            <a:off x="491099" y="1752601"/>
            <a:ext cx="23643705" cy="1450800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 cap="flat" cmpd="sng" algn="ctr">
            <a:solidFill>
              <a:srgbClr val="0999C8"/>
            </a:solidFill>
            <a:prstDash val="solid"/>
            <a:miter lim="800000"/>
          </a:ln>
          <a:effectLst/>
        </p:spPr>
        <p:txBody>
          <a:bodyPr lIns="36000" tIns="18000" rIns="36000" bIns="18000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9B219452-A823-40D4-A5B8-C974045ABA2C}"/>
              </a:ext>
            </a:extLst>
          </p:cNvPr>
          <p:cNvGrpSpPr/>
          <p:nvPr/>
        </p:nvGrpSpPr>
        <p:grpSpPr>
          <a:xfrm>
            <a:off x="34244" y="1416368"/>
            <a:ext cx="3807229" cy="824978"/>
            <a:chOff x="166396" y="8712046"/>
            <a:chExt cx="3807229" cy="824978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id="{31CE43C9-2827-427C-9FB3-6C92D1803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23" y="8755081"/>
              <a:ext cx="3589102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2177278"/>
              <a:endParaRPr lang="en-US" sz="46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F8E707B-9562-4379-ABC6-97075F737819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7" name="Freeform 45">
                <a:extLst>
                  <a:ext uri="{FF2B5EF4-FFF2-40B4-BE49-F238E27FC236}">
                    <a16:creationId xmlns:a16="http://schemas.microsoft.com/office/drawing/2014/main" id="{21F4EBD4-D7F3-4537-B05E-1891192AB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46">
                <a:extLst>
                  <a:ext uri="{FF2B5EF4-FFF2-40B4-BE49-F238E27FC236}">
                    <a16:creationId xmlns:a16="http://schemas.microsoft.com/office/drawing/2014/main" id="{A8A4FB5B-1383-48A7-BEAA-984B264BC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Freeform 47">
                <a:extLst>
                  <a:ext uri="{FF2B5EF4-FFF2-40B4-BE49-F238E27FC236}">
                    <a16:creationId xmlns:a16="http://schemas.microsoft.com/office/drawing/2014/main" id="{D67A3140-8238-4171-B279-A68F3590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Freeform 48">
                <a:extLst>
                  <a:ext uri="{FF2B5EF4-FFF2-40B4-BE49-F238E27FC236}">
                    <a16:creationId xmlns:a16="http://schemas.microsoft.com/office/drawing/2014/main" id="{59BF7A4F-7E49-48E8-838D-68ED43A039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Freeform 49">
                <a:extLst>
                  <a:ext uri="{FF2B5EF4-FFF2-40B4-BE49-F238E27FC236}">
                    <a16:creationId xmlns:a16="http://schemas.microsoft.com/office/drawing/2014/main" id="{D88EC181-C68B-4F80-88CF-9B516F206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Freeform 50">
                <a:extLst>
                  <a:ext uri="{FF2B5EF4-FFF2-40B4-BE49-F238E27FC236}">
                    <a16:creationId xmlns:a16="http://schemas.microsoft.com/office/drawing/2014/main" id="{DED5EA1F-07F3-44CC-805C-8C2E8C0E3B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51">
                <a:extLst>
                  <a:ext uri="{FF2B5EF4-FFF2-40B4-BE49-F238E27FC236}">
                    <a16:creationId xmlns:a16="http://schemas.microsoft.com/office/drawing/2014/main" id="{E19669C5-5E2B-46B2-B409-B4DBC8E6EF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52">
                <a:extLst>
                  <a:ext uri="{FF2B5EF4-FFF2-40B4-BE49-F238E27FC236}">
                    <a16:creationId xmlns:a16="http://schemas.microsoft.com/office/drawing/2014/main" id="{55CF5450-04E1-4FFC-8B95-6A8FEEBCB7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ectangle 53">
                <a:extLst>
                  <a:ext uri="{FF2B5EF4-FFF2-40B4-BE49-F238E27FC236}">
                    <a16:creationId xmlns:a16="http://schemas.microsoft.com/office/drawing/2014/main" id="{633A27CC-726B-4F8D-9E97-5F1185E02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ectangle 54">
                <a:extLst>
                  <a:ext uri="{FF2B5EF4-FFF2-40B4-BE49-F238E27FC236}">
                    <a16:creationId xmlns:a16="http://schemas.microsoft.com/office/drawing/2014/main" id="{03077A97-FF59-4CA7-B6A8-AC8809600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5">
                <a:extLst>
                  <a:ext uri="{FF2B5EF4-FFF2-40B4-BE49-F238E27FC236}">
                    <a16:creationId xmlns:a16="http://schemas.microsoft.com/office/drawing/2014/main" id="{8CC3B0AE-6F5F-423D-8498-2F8700358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6">
                <a:extLst>
                  <a:ext uri="{FF2B5EF4-FFF2-40B4-BE49-F238E27FC236}">
                    <a16:creationId xmlns:a16="http://schemas.microsoft.com/office/drawing/2014/main" id="{37331A6C-8A33-4310-B5D2-43D4D36372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2177278"/>
                <a:endParaRPr lang="en-US" sz="460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A83C405-1772-43AC-AC15-43D8F227F0A9}"/>
                </a:ext>
              </a:extLst>
            </p:cNvPr>
            <p:cNvSpPr txBox="1"/>
            <p:nvPr/>
          </p:nvSpPr>
          <p:spPr>
            <a:xfrm>
              <a:off x="932118" y="8712046"/>
              <a:ext cx="22317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2177278"/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B0F30E-6B24-4995-B9A0-C0990D1E10D4}"/>
                  </a:ext>
                </a:extLst>
              </p:cNvPr>
              <p:cNvSpPr txBox="1"/>
              <p:nvPr/>
            </p:nvSpPr>
            <p:spPr>
              <a:xfrm>
                <a:off x="616387" y="1851837"/>
                <a:ext cx="23151764" cy="1133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2177278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/>
                        </m:ctrlPr>
                      </m:funcPr>
                      <m:fName>
                        <m:r>
                          <a:rPr lang="en-US" sz="4500" b="1" i="1"/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500" b="1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500" b="1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500" b="1" i="1"/>
                                    </m:ctrlPr>
                                  </m:dPr>
                                  <m:e>
                                    <m:r>
                                      <a:rPr lang="en-US" sz="4500" b="1" i="1"/>
                                      <m:t>−</m:t>
                                    </m:r>
                                    <m:r>
                                      <a:rPr lang="en-US" sz="4500" b="1" i="1"/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500" b="1" i="1"/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500" b="1" i="1"/>
                              <m:t>𝒏</m:t>
                            </m:r>
                            <m:r>
                              <a:rPr lang="en-US" sz="4500" b="1" i="1"/>
                              <m:t>+</m:t>
                            </m:r>
                            <m:r>
                              <a:rPr lang="en-US" sz="4500" b="1" i="1"/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B0F30E-6B24-4995-B9A0-C0990D1E1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87" y="1851837"/>
                <a:ext cx="23151764" cy="1133387"/>
              </a:xfrm>
              <a:prstGeom prst="rect">
                <a:avLst/>
              </a:prstGeom>
              <a:blipFill>
                <a:blip r:embed="rId2"/>
                <a:stretch>
                  <a:fillRect t="-538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47">
            <a:extLst>
              <a:ext uri="{FF2B5EF4-FFF2-40B4-BE49-F238E27FC236}">
                <a16:creationId xmlns:a16="http://schemas.microsoft.com/office/drawing/2014/main" id="{F0DB5193-6616-43D3-8D13-10D0C1BE08D2}"/>
              </a:ext>
            </a:extLst>
          </p:cNvPr>
          <p:cNvSpPr/>
          <p:nvPr/>
        </p:nvSpPr>
        <p:spPr>
          <a:xfrm>
            <a:off x="392595" y="3760774"/>
            <a:ext cx="23786867" cy="9650426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 cap="flat" cmpd="sng" algn="ctr">
            <a:solidFill>
              <a:srgbClr val="AB7C3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C5E33ABB-C74C-441A-A66A-537E3EC1FB93}"/>
              </a:ext>
            </a:extLst>
          </p:cNvPr>
          <p:cNvSpPr>
            <a:spLocks/>
          </p:cNvSpPr>
          <p:nvPr/>
        </p:nvSpPr>
        <p:spPr bwMode="auto">
          <a:xfrm>
            <a:off x="407721" y="3398105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8AFFB5-41DC-48CE-9EF0-43B37E066966}"/>
              </a:ext>
            </a:extLst>
          </p:cNvPr>
          <p:cNvSpPr txBox="1"/>
          <p:nvPr/>
        </p:nvSpPr>
        <p:spPr>
          <a:xfrm>
            <a:off x="663682" y="3360664"/>
            <a:ext cx="23246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177278"/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Lời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4600" b="1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788BBF-F545-4540-A693-6B6259B8DB10}"/>
              </a:ext>
            </a:extLst>
          </p:cNvPr>
          <p:cNvSpPr txBox="1"/>
          <p:nvPr/>
        </p:nvSpPr>
        <p:spPr>
          <a:xfrm>
            <a:off x="3235019" y="3760773"/>
            <a:ext cx="12192000" cy="762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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Nhập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B32F2EB-6FA2-4744-AAAB-0537F74FC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049" y="4744419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BA74B-6D36-44A5-AD4C-29D326201A85}"/>
              </a:ext>
            </a:extLst>
          </p:cNvPr>
          <p:cNvSpPr txBox="1"/>
          <p:nvPr/>
        </p:nvSpPr>
        <p:spPr>
          <a:xfrm>
            <a:off x="7636851" y="4694233"/>
            <a:ext cx="7625862" cy="364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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Sau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CALC,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?”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50DB87-090E-4180-8B8E-8E39157ADB35}"/>
                  </a:ext>
                </a:extLst>
              </p:cNvPr>
              <p:cNvSpPr txBox="1"/>
              <p:nvPr/>
            </p:nvSpPr>
            <p:spPr>
              <a:xfrm>
                <a:off x="335939" y="9210516"/>
                <a:ext cx="12192000" cy="15091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𝟗𝟗𝟗𝟗𝟗𝟗𝟗𝟗𝟗𝟗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“=”, 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D50DB87-090E-4180-8B8E-8E39157A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9" y="9210516"/>
                <a:ext cx="12192000" cy="1509196"/>
              </a:xfrm>
              <a:prstGeom prst="rect">
                <a:avLst/>
              </a:prstGeom>
              <a:blipFill>
                <a:blip r:embed="rId3"/>
                <a:stretch>
                  <a:fillRect t="-9717" b="-16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6B89F-C734-4701-8AC5-80C0B607595E}"/>
                  </a:ext>
                </a:extLst>
              </p:cNvPr>
              <p:cNvSpPr txBox="1"/>
              <p:nvPr/>
            </p:nvSpPr>
            <p:spPr>
              <a:xfrm>
                <a:off x="475454" y="11546095"/>
                <a:ext cx="19642933" cy="1795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/>
                      <m:t>−</m:t>
                    </m:r>
                    <m:r>
                      <a:rPr lang="en-US" sz="4400" b="1" i="1"/>
                      <m:t>𝟗</m:t>
                    </m:r>
                    <m:r>
                      <a:rPr lang="en-US" sz="4400" b="1" i="1"/>
                      <m:t>,</m:t>
                    </m:r>
                    <m:r>
                      <a:rPr lang="en-US" sz="4400" b="1" i="1"/>
                      <m:t>𝟗𝟗𝟗𝟗𝟗𝟗𝟗𝟗𝟔</m:t>
                    </m:r>
                    <m:r>
                      <a:rPr lang="en-US" sz="4400" b="1" i="1"/>
                      <m:t>.</m:t>
                    </m:r>
                    <m:r>
                      <a:rPr lang="en-US" sz="4400" b="1" i="1"/>
                      <m:t>𝟏</m:t>
                    </m:r>
                    <m:sSup>
                      <m:sSupPr>
                        <m:ctrlPr>
                          <a:rPr lang="en-US" sz="4400" b="1" i="1"/>
                        </m:ctrlPr>
                      </m:sSupPr>
                      <m:e>
                        <m:r>
                          <a:rPr lang="en-US" sz="4400" b="1" i="1"/>
                          <m:t>𝟎</m:t>
                        </m:r>
                      </m:e>
                      <m:sup>
                        <m:r>
                          <a:rPr lang="en-US" sz="4400" b="1" i="1"/>
                          <m:t>−</m:t>
                        </m:r>
                        <m:r>
                          <a:rPr lang="en-US" sz="4400" b="1" i="1"/>
                          <m:t>𝟏𝟏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/>
                        </m:ctrlPr>
                      </m:funcPr>
                      <m:fName>
                        <m:r>
                          <a:rPr lang="en-US" sz="4400" b="1" i="1"/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/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/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/>
                                    </m:ctrlPr>
                                  </m:dPr>
                                  <m:e>
                                    <m:r>
                                      <a:rPr lang="en-US" sz="4400" b="1" i="1"/>
                                      <m:t>−</m:t>
                                    </m:r>
                                    <m:r>
                                      <a:rPr lang="en-US" sz="4400" b="1" i="1"/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/>
                                  <m:t>𝒏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/>
                              <m:t>𝒏</m:t>
                            </m:r>
                            <m:r>
                              <a:rPr lang="en-US" sz="4400" b="1" i="1"/>
                              <m:t>+</m:t>
                            </m:r>
                            <m:r>
                              <a:rPr lang="en-US" sz="4400" b="1" i="1"/>
                              <m:t>𝟓</m:t>
                            </m:r>
                          </m:den>
                        </m:f>
                      </m:e>
                    </m:func>
                    <m:r>
                      <a:rPr lang="en-US" sz="4400" b="1" i="1"/>
                      <m:t>=</m:t>
                    </m:r>
                    <m:r>
                      <a:rPr lang="en-US" sz="4400" b="1" i="1"/>
                      <m:t>𝟎</m:t>
                    </m:r>
                    <m:r>
                      <a:rPr lang="en-US" sz="4400" b="1" i="1"/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B6B89F-C734-4701-8AC5-80C0B6075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54" y="11546095"/>
                <a:ext cx="19642933" cy="1795300"/>
              </a:xfrm>
              <a:prstGeom prst="rect">
                <a:avLst/>
              </a:prstGeom>
              <a:blipFill>
                <a:blip r:embed="rId4"/>
                <a:stretch>
                  <a:fillRect l="-1273" t="-6441" b="-6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ED34E394-460F-43A1-9C8E-E148F1BB5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41" y="4924297"/>
            <a:ext cx="6924160" cy="28906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36D3B7-3138-46BA-8A51-EF106400D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1263" y="4886222"/>
            <a:ext cx="7203950" cy="29996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8E0B3C-8280-4524-A97E-8767C02AC2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0887" y="8267888"/>
            <a:ext cx="7174325" cy="292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/>
      <p:bldP spid="21" grpId="0" animBg="1"/>
      <p:bldP spid="22" grpId="0" animBg="1"/>
      <p:bldP spid="23" grpId="0"/>
      <p:bldP spid="24" grpId="0"/>
      <p:bldP spid="25" grpId="0"/>
      <p:bldP spid="27" grpId="0"/>
      <p:bldP spid="29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313" y="1447807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86135" y="3954519"/>
            <a:ext cx="1001964" cy="5335359"/>
            <a:chOff x="2438669" y="1738902"/>
            <a:chExt cx="4102995" cy="3428125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2438669" y="1738902"/>
              <a:ext cx="4102995" cy="1696806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39" name="Group 38"/>
            <p:cNvGrpSpPr/>
            <p:nvPr/>
          </p:nvGrpSpPr>
          <p:grpSpPr>
            <a:xfrm>
              <a:off x="2438669" y="3404346"/>
              <a:ext cx="4102995" cy="1762681"/>
              <a:chOff x="2438669" y="3404346"/>
              <a:chExt cx="4102995" cy="1762681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>
                <a:off x="2438669" y="3411281"/>
                <a:ext cx="3824730" cy="1755746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438669" y="3404346"/>
                <a:ext cx="4102995" cy="21853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</p:grpSp>
      <p:sp>
        <p:nvSpPr>
          <p:cNvPr id="34" name="Rounded Rectangle 33"/>
          <p:cNvSpPr/>
          <p:nvPr/>
        </p:nvSpPr>
        <p:spPr>
          <a:xfrm>
            <a:off x="5734717" y="8308705"/>
            <a:ext cx="5187377" cy="1663649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định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669506" y="5429434"/>
            <a:ext cx="5309364" cy="2234194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lùi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588100" y="2707179"/>
            <a:ext cx="5334000" cy="2417755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1431587" y="2556456"/>
            <a:ext cx="0" cy="1092675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3927794" y="2707179"/>
            <a:ext cx="17279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DẠNG BÀI TẬP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805687" y="3954519"/>
            <a:ext cx="11048189" cy="1446518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706897" y="5642717"/>
            <a:ext cx="12106145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730255" y="6994390"/>
            <a:ext cx="12654372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Tính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736387" y="8274987"/>
            <a:ext cx="120471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 HIỂU THÊM MỘT SỐ DẠNG BÀI TẬP KHÁC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829365" y="8979550"/>
            <a:ext cx="11720075" cy="198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hồi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736387" y="11020068"/>
            <a:ext cx="1112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Bài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liên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tới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cấp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lùi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5243" y="5213742"/>
            <a:ext cx="4484695" cy="2648796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 HẠN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DÃY 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096798" y="3303332"/>
            <a:ext cx="21868725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934218" y="3461615"/>
                <a:ext cx="9257553" cy="220057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218" y="3461615"/>
                <a:ext cx="9257553" cy="2200570"/>
              </a:xfrm>
              <a:prstGeom prst="rect">
                <a:avLst/>
              </a:prstGeom>
              <a:blipFill>
                <a:blip r:embed="rId3"/>
                <a:stretch>
                  <a:fillRect l="-2633" t="-5817" b="-12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564586" y="5089213"/>
                <a:ext cx="12639406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586" y="5089213"/>
                <a:ext cx="12639406" cy="769409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17053" y="6110903"/>
                <a:ext cx="11520134" cy="769409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𝒃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053" y="6110903"/>
                <a:ext cx="11520134" cy="769409"/>
              </a:xfrm>
              <a:prstGeom prst="rect">
                <a:avLst/>
              </a:prstGeom>
              <a:blipFill>
                <a:blip r:embed="rId5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31237" y="7288530"/>
                <a:ext cx="8762750" cy="1078725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</m:den>
                    </m:f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𝒃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≠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237" y="7288530"/>
                <a:ext cx="8762750" cy="1078725"/>
              </a:xfrm>
              <a:prstGeom prst="rect">
                <a:avLst/>
              </a:prstGeom>
              <a:blipFill>
                <a:blip r:embed="rId6"/>
                <a:stretch>
                  <a:fillRect t="-6780" b="-2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∀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=</m:t>
                        </m:r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𝒕𝒉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ì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 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84" y="8820429"/>
                <a:ext cx="16605956" cy="811762"/>
              </a:xfrm>
              <a:prstGeom prst="rect">
                <a:avLst/>
              </a:prstGeom>
              <a:blipFill>
                <a:blip r:embed="rId7"/>
                <a:stretch>
                  <a:fillRect l="-1468" t="-15038" b="-30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302149" y="10070133"/>
                <a:ext cx="10424838" cy="81576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spcBef>
                    <a:spcPts val="600"/>
                  </a:spcBef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rad>
                          <m:ra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radPr>
                          <m:deg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MS Mincho"/>
                                <a:cs typeface="Times New Roman"/>
                              </a:rPr>
                              <m:t>𝟑</m:t>
                            </m:r>
                          </m:deg>
                          <m:e>
                            <m:sSub>
                              <m:sSub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e>
                        </m:rad>
                      </m:e>
                    </m:func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ad>
                      <m:ra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radPr>
                      <m:deg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𝟑</m:t>
                        </m:r>
                      </m:deg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MS Mincho"/>
                            <a:cs typeface="Times New Roman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149" y="10070133"/>
                <a:ext cx="10424838" cy="815768"/>
              </a:xfrm>
              <a:prstGeom prst="rect">
                <a:avLst/>
              </a:prstGeom>
              <a:blipFill>
                <a:blip r:embed="rId8"/>
                <a:stretch>
                  <a:fillRect l="-2398" t="-14925" b="-29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31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5991" y="1572070"/>
            <a:ext cx="18288001" cy="830997"/>
            <a:chOff x="1082675" y="1892299"/>
            <a:chExt cx="18288000" cy="830993"/>
          </a:xfrm>
        </p:grpSpPr>
        <p:sp>
          <p:nvSpPr>
            <p:cNvPr id="4" name="TextBox 3"/>
            <p:cNvSpPr txBox="1"/>
            <p:nvPr/>
          </p:nvSpPr>
          <p:spPr>
            <a:xfrm>
              <a:off x="1082675" y="1913523"/>
              <a:ext cx="444352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7283113" cy="830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1257" y="2131052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Các định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6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9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138167" y="3077280"/>
            <a:ext cx="22203348" cy="8507668"/>
            <a:chOff x="467106" y="902994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467106" y="902994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9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1961358" y="4250027"/>
            <a:ext cx="9399207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pPr marL="457063" indent="-457063">
              <a:spcBef>
                <a:spcPts val="600"/>
              </a:spcBef>
            </a:pP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</a:t>
            </a:r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endParaRPr lang="en-US" sz="4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67868" y="4644113"/>
                <a:ext cx="19109659" cy="18185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lnSpc>
                    <a:spcPct val="200000"/>
                  </a:lnSpc>
                  <a:spcBef>
                    <a:spcPts val="600"/>
                  </a:spcBef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=±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68" y="4644113"/>
                <a:ext cx="19109659" cy="1818542"/>
              </a:xfrm>
              <a:prstGeom prst="rect">
                <a:avLst/>
              </a:prstGeom>
              <a:blipFill>
                <a:blip r:embed="rId3"/>
                <a:stretch>
                  <a:fillRect l="-1276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8FC61F5-8490-4EED-9F4B-A5700F85E2B5}"/>
                  </a:ext>
                </a:extLst>
              </p:cNvPr>
              <p:cNvSpPr/>
              <p:nvPr/>
            </p:nvSpPr>
            <p:spPr>
              <a:xfrm>
                <a:off x="3354558" y="8408008"/>
                <a:ext cx="19109659" cy="1231587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lnSpc>
                    <a:spcPct val="200000"/>
                  </a:lnSpc>
                  <a:spcBef>
                    <a:spcPts val="600"/>
                  </a:spcBef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8FC61F5-8490-4EED-9F4B-A5700F85E2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558" y="8408008"/>
                <a:ext cx="19109659" cy="1231587"/>
              </a:xfrm>
              <a:prstGeom prst="rect">
                <a:avLst/>
              </a:prstGeom>
              <a:blipFill>
                <a:blip r:embed="rId4"/>
                <a:stretch>
                  <a:fillRect l="-1276" b="-22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3197FA-7FA3-4B17-A959-9FF20E96FEFA}"/>
                  </a:ext>
                </a:extLst>
              </p:cNvPr>
              <p:cNvSpPr/>
              <p:nvPr/>
            </p:nvSpPr>
            <p:spPr>
              <a:xfrm>
                <a:off x="3367868" y="6313570"/>
                <a:ext cx="19109659" cy="18185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marL="457063" indent="-457063">
                  <a:lnSpc>
                    <a:spcPct val="200000"/>
                  </a:lnSpc>
                  <a:spcBef>
                    <a:spcPts val="600"/>
                  </a:spcBef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𝒂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  <a:ea typeface="MS Mincho"/>
                                <a:cs typeface="Times New Roman"/>
                              </a:rPr>
                              <m:t>𝒏</m:t>
                            </m:r>
                          </m:sub>
                        </m:sSub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&gt;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MS Mincho"/>
                        <a:cs typeface="Times New Roman"/>
                      </a:rPr>
                      <m:t>𝒏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ea typeface="MS Mincho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MS Mincho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MS Mincho"/>
                                <a:cs typeface="Times New Roman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MS Mincho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  <a:ea typeface="MS Mincho"/>
                                    <a:cs typeface="Times New Roman"/>
                                  </a:rPr>
                                  <m:t>𝒏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=+</m:t>
                    </m:r>
                    <m:r>
                      <a:rPr lang="fr-FR" sz="4400" b="1" i="1">
                        <a:latin typeface="Cambria Math"/>
                        <a:ea typeface="MS Mincho"/>
                        <a:cs typeface="Times New Roman"/>
                      </a:rPr>
                      <m:t>∞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3197FA-7FA3-4B17-A959-9FF20E96FE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868" y="6313570"/>
                <a:ext cx="19109659" cy="1818542"/>
              </a:xfrm>
              <a:prstGeom prst="rect">
                <a:avLst/>
              </a:prstGeom>
              <a:blipFill>
                <a:blip r:embed="rId5"/>
                <a:stretch>
                  <a:fillRect l="-1276" r="-415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91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56293" y="8658684"/>
            <a:ext cx="2404825" cy="800220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1 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81135" y="2819403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92039" y="3918177"/>
            <a:ext cx="12106145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2 : Tính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4400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7275" y="5105403"/>
            <a:ext cx="12654372" cy="769409"/>
          </a:xfrm>
          <a:prstGeom prst="rect">
            <a:avLst/>
          </a:prstGeom>
        </p:spPr>
        <p:txBody>
          <a:bodyPr wrap="none" lIns="91413" tIns="45704" rIns="91413" bIns="45704">
            <a:spAutoFit/>
          </a:bodyPr>
          <a:lstStyle/>
          <a:p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3 :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lũy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thừa</a:t>
            </a:r>
            <a:r>
              <a:rPr lang="vi-VN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400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3" name="Rounded Rectangle 2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5947" y="2895600"/>
            <a:ext cx="18923052" cy="769442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b="1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9603" y="4419600"/>
            <a:ext cx="8597873" cy="754054"/>
          </a:xfrm>
          <a:prstGeom prst="rect">
            <a:avLst/>
          </a:prstGeom>
          <a:noFill/>
        </p:spPr>
        <p:txBody>
          <a:bodyPr wrap="square" lIns="91413" tIns="45704" rIns="91413" bIns="45704" rtlCol="0">
            <a:spAutoFit/>
          </a:bodyPr>
          <a:lstStyle/>
          <a:p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1105" y="3632385"/>
                <a:ext cx="22177577" cy="1580657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1620033" algn="l"/>
                    <a:tab pos="3059781" algn="l"/>
                    <a:tab pos="4499529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)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𝒖</m:t>
                        </m:r>
                      </m:e>
                      <m:sub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sub>
                    </m:sSub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)=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𝑷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num>
                      <m:den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𝑸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/>
                                <a:ea typeface="Calibri"/>
                                <a:cs typeface="Times New Roman"/>
                              </a:rPr>
                              <m:t>𝒏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(trong đó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các là các đa thức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5" y="3632385"/>
                <a:ext cx="22177577" cy="1580657"/>
              </a:xfrm>
              <a:prstGeom prst="rect">
                <a:avLst/>
              </a:prstGeom>
              <a:blipFill>
                <a:blip r:embed="rId2"/>
                <a:stretch>
                  <a:fillRect l="-1127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4243" y="5905108"/>
                <a:ext cx="21718687" cy="2031742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 giải</a:t>
                </a:r>
                <a:r>
                  <a:rPr lang="vi-VN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Chia tử và mẫu cho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  <m:sup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lũy thừa có số mũ cao nhất của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  <a:ea typeface="Calibri"/>
                        <a:cs typeface="Times New Roman"/>
                      </a:rPr>
                      <m:t>𝑸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  <a:ea typeface="Calibri"/>
                            <a:cs typeface="Times New Roman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sau đó áp dụng các định lí về giới hạn hữu hạn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243" y="5905108"/>
                <a:ext cx="21718687" cy="2031742"/>
              </a:xfrm>
              <a:prstGeom prst="rect">
                <a:avLst/>
              </a:prstGeom>
              <a:blipFill>
                <a:blip r:embed="rId3"/>
                <a:stretch>
                  <a:fillRect l="-1151" b="-1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13101" y="8628916"/>
                <a:ext cx="22887384" cy="1472102"/>
              </a:xfrm>
              <a:prstGeom prst="rect">
                <a:avLst/>
              </a:prstGeom>
              <a:noFill/>
            </p:spPr>
            <p:txBody>
              <a:bodyPr wrap="square" lIns="91413" tIns="45704" rIns="91413" bIns="45704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𝐮</m:t>
                        </m:r>
                      </m:e>
                      <m:sub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𝐧</m:t>
                        </m:r>
                      </m:sub>
                    </m:sSub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)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𝐥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à 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𝐚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𝐭𝐡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ứ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𝐜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𝐛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ậ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𝐜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𝐤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𝐭𝐚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đặ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𝐭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𝐧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𝐤</m:t>
                        </m:r>
                      </m:sup>
                    </m:sSup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â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ử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chung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sau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đó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ử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ụ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í 2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ề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vi-VN" sz="4400" b="1">
                        <a:solidFill>
                          <a:prstClr val="black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01" y="8628916"/>
                <a:ext cx="22887384" cy="1472102"/>
              </a:xfrm>
              <a:prstGeom prst="rect">
                <a:avLst/>
              </a:prstGeom>
              <a:blipFill>
                <a:blip r:embed="rId4"/>
                <a:stretch>
                  <a:fillRect l="-1065" t="-7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7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094400-BCD8-4FAB-94C2-C10749EAD1A9}"/>
              </a:ext>
            </a:extLst>
          </p:cNvPr>
          <p:cNvGrpSpPr>
            <a:grpSpLocks/>
          </p:cNvGrpSpPr>
          <p:nvPr/>
        </p:nvGrpSpPr>
        <p:grpSpPr bwMode="auto">
          <a:xfrm>
            <a:off x="611187" y="1600200"/>
            <a:ext cx="23775967" cy="11931367"/>
            <a:chOff x="886" y="1365"/>
            <a:chExt cx="13483" cy="7127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FF2F89B-7BB1-4461-BD32-90DE2B1B4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" y="1463"/>
              <a:ext cx="2783" cy="2796"/>
            </a:xfrm>
            <a:prstGeom prst="flowChartMerg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Dãy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hữu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5CBE858-4B56-4F4D-AF80-2CE732A31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9" y="1365"/>
              <a:ext cx="1698" cy="50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endParaRPr lang="en-US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AutoShape 5">
                  <a:extLst>
                    <a:ext uri="{FF2B5EF4-FFF2-40B4-BE49-F238E27FC236}">
                      <a16:creationId xmlns:a16="http://schemas.microsoft.com/office/drawing/2014/main" id="{4A0D168D-01D3-4D5B-B5D2-B8248EBE7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8" y="1506"/>
                  <a:ext cx="8221" cy="6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hạn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là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số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i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AutoShape 5">
                  <a:extLst>
                    <a:ext uri="{FF2B5EF4-FFF2-40B4-BE49-F238E27FC236}">
                      <a16:creationId xmlns:a16="http://schemas.microsoft.com/office/drawing/2014/main" id="{4A0D168D-01D3-4D5B-B5D2-B8248EBE72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48" y="1506"/>
                  <a:ext cx="8221" cy="62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3"/>
                  <a:stretch>
                    <a:fillRect l="-963" t="-4972"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C8270191-7227-4DEF-BDB5-1CFCB8779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9" y="3996"/>
              <a:ext cx="1773" cy="59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định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endParaRPr lang="en-US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642E2448-B2C6-497A-A073-4FCD38BDF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" y="4190"/>
              <a:ext cx="1633" cy="9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Phép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AutoShape 8">
              <a:extLst>
                <a:ext uri="{FF2B5EF4-FFF2-40B4-BE49-F238E27FC236}">
                  <a16:creationId xmlns:a16="http://schemas.microsoft.com/office/drawing/2014/main" id="{C7DE4915-0AAB-4530-A27C-A340AB16A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" y="5592"/>
              <a:ext cx="1633" cy="9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Nguyên lí kẹp giữa</a:t>
              </a:r>
              <a:endParaRPr lang="en-US" sz="4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AutoShape 9">
                  <a:extLst>
                    <a:ext uri="{FF2B5EF4-FFF2-40B4-BE49-F238E27FC236}">
                      <a16:creationId xmlns:a16="http://schemas.microsoft.com/office/drawing/2014/main" id="{D3D7023F-A512-48E8-B37C-F41393A1C6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24" y="2193"/>
                  <a:ext cx="3309" cy="5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9" name="AutoShape 9">
                  <a:extLst>
                    <a:ext uri="{FF2B5EF4-FFF2-40B4-BE49-F238E27FC236}">
                      <a16:creationId xmlns:a16="http://schemas.microsoft.com/office/drawing/2014/main" id="{D3D7023F-A512-48E8-B37C-F41393A1C6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24" y="2193"/>
                  <a:ext cx="3309" cy="566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AutoShape 10">
                  <a:extLst>
                    <a:ext uri="{FF2B5EF4-FFF2-40B4-BE49-F238E27FC236}">
                      <a16:creationId xmlns:a16="http://schemas.microsoft.com/office/drawing/2014/main" id="{FCF81F13-A3B9-44A9-AA3D-83A92B06DF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6" y="2851"/>
                  <a:ext cx="3217" cy="53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</m:t>
                      </m:r>
                    </m:oMath>
                  </a14:m>
                  <a:r>
                    <a:rPr lang="en-US" sz="40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AutoShape 10">
                  <a:extLst>
                    <a:ext uri="{FF2B5EF4-FFF2-40B4-BE49-F238E27FC236}">
                      <a16:creationId xmlns:a16="http://schemas.microsoft.com/office/drawing/2014/main" id="{FCF81F13-A3B9-44A9-AA3D-83A92B06DF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6" y="2851"/>
                  <a:ext cx="3217" cy="538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AutoShape 11">
                  <a:extLst>
                    <a:ext uri="{FF2B5EF4-FFF2-40B4-BE49-F238E27FC236}">
                      <a16:creationId xmlns:a16="http://schemas.microsoft.com/office/drawing/2014/main" id="{29CB3D59-0F9D-4218-A541-66271AD140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16" y="4190"/>
                  <a:ext cx="2931" cy="76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den>
                      </m:f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≠</m:t>
                          </m:r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a14:m>
                  <a:r>
                    <a:rPr lang="en-US" sz="4000" b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AutoShape 11">
                  <a:extLst>
                    <a:ext uri="{FF2B5EF4-FFF2-40B4-BE49-F238E27FC236}">
                      <a16:creationId xmlns:a16="http://schemas.microsoft.com/office/drawing/2014/main" id="{29CB3D59-0F9D-4218-A541-66271AD140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16" y="4190"/>
                  <a:ext cx="2931" cy="760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AutoShape 12">
                  <a:extLst>
                    <a:ext uri="{FF2B5EF4-FFF2-40B4-BE49-F238E27FC236}">
                      <a16:creationId xmlns:a16="http://schemas.microsoft.com/office/drawing/2014/main" id="{FA72FAC4-9F5B-4D90-835D-AE5166A73D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55" y="3493"/>
                  <a:ext cx="2892" cy="61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𝒍𝒊𝒎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  <m:sSub>
                                  <m:sSubPr>
                                    <m:ctrlP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0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𝒄𝑳</m:t>
                        </m:r>
                      </m:oMath>
                    </m:oMathPara>
                  </a14:m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2" name="AutoShape 12">
                  <a:extLst>
                    <a:ext uri="{FF2B5EF4-FFF2-40B4-BE49-F238E27FC236}">
                      <a16:creationId xmlns:a16="http://schemas.microsoft.com/office/drawing/2014/main" id="{FA72FAC4-9F5B-4D90-835D-AE5166A73D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755" y="3493"/>
                  <a:ext cx="2892" cy="610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7"/>
                  <a:stretch>
                    <a:fillRect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utoShape 13">
                  <a:extLst>
                    <a:ext uri="{FF2B5EF4-FFF2-40B4-BE49-F238E27FC236}">
                      <a16:creationId xmlns:a16="http://schemas.microsoft.com/office/drawing/2014/main" id="{1D534A1B-A1CE-4556-9D22-CA5A8A0AB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27" y="5142"/>
                  <a:ext cx="4100" cy="186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Cho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dãy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𝒖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𝒍𝒊𝒎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𝒍𝒊𝒎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</a:t>
                  </a:r>
                  <a:r>
                    <a:rPr lang="en-US" sz="4000" b="1" dirty="0" err="1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</a:t>
                  </a:r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fName>
                        <m:e>
                          <m:sSub>
                            <m:sSubPr>
                              <m:ctrlP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func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𝑳</m:t>
                      </m:r>
                    </m:oMath>
                  </a14:m>
                  <a:r>
                    <a:rPr lang="en-US" sz="40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0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3" name="AutoShape 13">
                  <a:extLst>
                    <a:ext uri="{FF2B5EF4-FFF2-40B4-BE49-F238E27FC236}">
                      <a16:creationId xmlns:a16="http://schemas.microsoft.com/office/drawing/2014/main" id="{1D534A1B-A1CE-4556-9D22-CA5A8A0ABF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27" y="5142"/>
                  <a:ext cx="4100" cy="1863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8"/>
                  <a:stretch>
                    <a:fillRect l="-586" b="-28599"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B6BB1904-4E02-4C1E-8FEB-E2914170C7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7223"/>
              <a:ext cx="2192" cy="12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của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cấp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số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nhân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lùi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vô</a:t>
              </a:r>
              <a:r>
                <a: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dirty="0" err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hạn</a:t>
              </a:r>
              <a:endParaRPr lang="en-US" sz="4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AutoShape 15">
                  <a:extLst>
                    <a:ext uri="{FF2B5EF4-FFF2-40B4-BE49-F238E27FC236}">
                      <a16:creationId xmlns:a16="http://schemas.microsoft.com/office/drawing/2014/main" id="{86C20FB2-139C-44A1-9F4A-8B04278C3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45" y="7099"/>
                  <a:ext cx="6333" cy="83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FF"/>
                </a:solid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𝒒</m:t>
                      </m:r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+...=</m:t>
                      </m:r>
                      <m:f>
                        <m:f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𝒒</m:t>
                          </m:r>
                        </m:den>
                      </m:f>
                      <m:d>
                        <m:dPr>
                          <m:ctrlP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𝒒</m:t>
                              </m:r>
                            </m:e>
                          </m:d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&lt;</m:t>
                          </m:r>
                          <m:r>
                            <a:rPr lang="en-US" sz="3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en-US" sz="38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38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AutoShape 15">
                  <a:extLst>
                    <a:ext uri="{FF2B5EF4-FFF2-40B4-BE49-F238E27FC236}">
                      <a16:creationId xmlns:a16="http://schemas.microsoft.com/office/drawing/2014/main" id="{86C20FB2-139C-44A1-9F4A-8B04278C3E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45" y="7099"/>
                  <a:ext cx="6333" cy="834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AutoShape 16">
              <a:extLst>
                <a:ext uri="{FF2B5EF4-FFF2-40B4-BE49-F238E27FC236}">
                  <a16:creationId xmlns:a16="http://schemas.microsoft.com/office/drawing/2014/main" id="{203E11D0-7B23-4A31-AC2D-AB4702A87B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16" y="4664"/>
              <a:ext cx="311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7">
              <a:extLst>
                <a:ext uri="{FF2B5EF4-FFF2-40B4-BE49-F238E27FC236}">
                  <a16:creationId xmlns:a16="http://schemas.microsoft.com/office/drawing/2014/main" id="{7928CD2A-C3A4-46A0-993E-ADEBCC33C0A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7494" y="2997"/>
              <a:ext cx="1612" cy="545"/>
            </a:xfrm>
            <a:prstGeom prst="bentConnector3">
              <a:avLst>
                <a:gd name="adj1" fmla="val 99315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8">
              <a:extLst>
                <a:ext uri="{FF2B5EF4-FFF2-40B4-BE49-F238E27FC236}">
                  <a16:creationId xmlns:a16="http://schemas.microsoft.com/office/drawing/2014/main" id="{897315D3-CE06-44A7-8FB3-66D2C83BFD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54" y="3133"/>
              <a:ext cx="583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5ECD1EDB-89A0-491A-B240-65CB574E8C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7319" y="3452"/>
              <a:ext cx="1999" cy="583"/>
            </a:xfrm>
            <a:prstGeom prst="bentConnector3">
              <a:avLst>
                <a:gd name="adj1" fmla="val 100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52C31F66-1D62-45AD-BA85-352DBD1464A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118" y="3902"/>
              <a:ext cx="545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1">
              <a:extLst>
                <a:ext uri="{FF2B5EF4-FFF2-40B4-BE49-F238E27FC236}">
                  <a16:creationId xmlns:a16="http://schemas.microsoft.com/office/drawing/2014/main" id="{B14701B7-C0F4-4964-ADE1-8D25FB84D2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88" y="1871"/>
              <a:ext cx="16" cy="208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2">
              <a:extLst>
                <a:ext uri="{FF2B5EF4-FFF2-40B4-BE49-F238E27FC236}">
                  <a16:creationId xmlns:a16="http://schemas.microsoft.com/office/drawing/2014/main" id="{EC678285-79EF-4E45-87FC-343D109ABD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584" y="1720"/>
              <a:ext cx="538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3">
              <a:extLst>
                <a:ext uri="{FF2B5EF4-FFF2-40B4-BE49-F238E27FC236}">
                  <a16:creationId xmlns:a16="http://schemas.microsoft.com/office/drawing/2014/main" id="{28C6622B-7A48-439E-AADC-319E8E307D7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94" y="5957"/>
              <a:ext cx="936" cy="18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4">
              <a:extLst>
                <a:ext uri="{FF2B5EF4-FFF2-40B4-BE49-F238E27FC236}">
                  <a16:creationId xmlns:a16="http://schemas.microsoft.com/office/drawing/2014/main" id="{0497BA1E-8109-428F-AA6C-3306BD0086D3}"/>
                </a:ext>
              </a:extLst>
            </p:cNvPr>
            <p:cNvCxnSpPr>
              <a:cxnSpLocks noChangeShapeType="1"/>
              <a:endCxn id="8" idx="1"/>
            </p:cNvCxnSpPr>
            <p:nvPr/>
          </p:nvCxnSpPr>
          <p:spPr bwMode="auto">
            <a:xfrm>
              <a:off x="5830" y="5997"/>
              <a:ext cx="463" cy="63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5">
              <a:extLst>
                <a:ext uri="{FF2B5EF4-FFF2-40B4-BE49-F238E27FC236}">
                  <a16:creationId xmlns:a16="http://schemas.microsoft.com/office/drawing/2014/main" id="{A6378C12-3B4B-477E-9429-1BADB1CDD5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5251" y="5144"/>
              <a:ext cx="1382" cy="280"/>
            </a:xfrm>
            <a:prstGeom prst="bentConnector3">
              <a:avLst>
                <a:gd name="adj1" fmla="val 99486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6">
              <a:extLst>
                <a:ext uri="{FF2B5EF4-FFF2-40B4-BE49-F238E27FC236}">
                  <a16:creationId xmlns:a16="http://schemas.microsoft.com/office/drawing/2014/main" id="{C21B1332-3A55-4E9C-B27D-E0E966C30B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806" y="4593"/>
              <a:ext cx="29" cy="2616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7">
              <a:extLst>
                <a:ext uri="{FF2B5EF4-FFF2-40B4-BE49-F238E27FC236}">
                  <a16:creationId xmlns:a16="http://schemas.microsoft.com/office/drawing/2014/main" id="{248800C5-423A-4D4A-B61C-BFC604FFEFBF}"/>
                </a:ext>
              </a:extLst>
            </p:cNvPr>
            <p:cNvCxnSpPr>
              <a:cxnSpLocks noChangeShapeType="1"/>
              <a:stCxn id="8" idx="3"/>
              <a:endCxn id="13" idx="1"/>
            </p:cNvCxnSpPr>
            <p:nvPr/>
          </p:nvCxnSpPr>
          <p:spPr bwMode="auto">
            <a:xfrm>
              <a:off x="7926" y="6060"/>
              <a:ext cx="301" cy="1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8">
              <a:extLst>
                <a:ext uri="{FF2B5EF4-FFF2-40B4-BE49-F238E27FC236}">
                  <a16:creationId xmlns:a16="http://schemas.microsoft.com/office/drawing/2014/main" id="{9C7D789E-98B8-4007-AC49-30F75027196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00" y="7568"/>
              <a:ext cx="745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8125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7B6E7C-9002-466A-9AF6-4FFB022A5CAE}"/>
              </a:ext>
            </a:extLst>
          </p:cNvPr>
          <p:cNvGrpSpPr/>
          <p:nvPr/>
        </p:nvGrpSpPr>
        <p:grpSpPr>
          <a:xfrm>
            <a:off x="870225" y="6731710"/>
            <a:ext cx="22499526" cy="6295203"/>
            <a:chOff x="870225" y="6731710"/>
            <a:chExt cx="22499526" cy="6295203"/>
          </a:xfrm>
        </p:grpSpPr>
        <p:sp>
          <p:nvSpPr>
            <p:cNvPr id="53" name="Rounded Rectangle 52"/>
            <p:cNvSpPr/>
            <p:nvPr/>
          </p:nvSpPr>
          <p:spPr>
            <a:xfrm>
              <a:off x="982334" y="6900521"/>
              <a:ext cx="22387417" cy="61263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94" name="Group 60">
              <a:extLst>
                <a:ext uri="{FF2B5EF4-FFF2-40B4-BE49-F238E27FC236}">
                  <a16:creationId xmlns:a16="http://schemas.microsoft.com/office/drawing/2014/main" id="{07A7069F-CEB8-414F-A232-7FA927931354}"/>
                </a:ext>
              </a:extLst>
            </p:cNvPr>
            <p:cNvGrpSpPr/>
            <p:nvPr/>
          </p:nvGrpSpPr>
          <p:grpSpPr>
            <a:xfrm>
              <a:off x="870225" y="6731710"/>
              <a:ext cx="3600000" cy="900000"/>
              <a:chOff x="1224541" y="6305967"/>
              <a:chExt cx="3568119" cy="885308"/>
            </a:xfrm>
          </p:grpSpPr>
          <p:sp>
            <p:nvSpPr>
              <p:cNvPr id="95" name="Freeform 20">
                <a:extLst>
                  <a:ext uri="{FF2B5EF4-FFF2-40B4-BE49-F238E27FC236}">
                    <a16:creationId xmlns:a16="http://schemas.microsoft.com/office/drawing/2014/main" id="{440F84C3-C308-4F53-9ED3-5E5AF80FFA5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ysClr val="window" lastClr="FFFFFF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C2495DE-739A-47F3-95EE-E789C501918E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7" name="Round Diagonal Corner Rectangle 58">
                <a:extLst>
                  <a:ext uri="{FF2B5EF4-FFF2-40B4-BE49-F238E27FC236}">
                    <a16:creationId xmlns:a16="http://schemas.microsoft.com/office/drawing/2014/main" id="{56B09FCC-5DD1-4489-8E10-0C4B039F96C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 cap="flat" cmpd="sng" algn="ctr">
                <a:solidFill>
                  <a:srgbClr val="0999C8"/>
                </a:solidFill>
                <a:prstDash val="solid"/>
                <a:miter lim="800000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5">
                <a:extLst>
                  <a:ext uri="{FF2B5EF4-FFF2-40B4-BE49-F238E27FC236}">
                    <a16:creationId xmlns:a16="http://schemas.microsoft.com/office/drawing/2014/main" id="{274D2C63-6378-4992-9080-D91974BFC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92190" y="2533891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1" name="Group 54"/>
          <p:cNvGrpSpPr/>
          <p:nvPr/>
        </p:nvGrpSpPr>
        <p:grpSpPr>
          <a:xfrm>
            <a:off x="1017421" y="3429000"/>
            <a:ext cx="22352331" cy="3073046"/>
            <a:chOff x="1268077" y="3405486"/>
            <a:chExt cx="22352330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7" y="3507171"/>
              <a:ext cx="22352330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22737" y="2314649"/>
            <a:ext cx="20176850" cy="769409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101136" y="3504136"/>
                <a:ext cx="4932697" cy="12282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− </m:t>
                                </m:r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𝟒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1136" y="3504136"/>
                <a:ext cx="4932697" cy="1228285"/>
              </a:xfrm>
              <a:prstGeom prst="rect">
                <a:avLst/>
              </a:prstGeom>
              <a:blipFill>
                <a:blip r:embed="rId3"/>
                <a:stretch>
                  <a:fillRect l="-5068" b="-9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92387" y="5016365"/>
                <a:ext cx="21336000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0.	       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+∞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tồn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tại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−∞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016365"/>
                <a:ext cx="21336000" cy="799963"/>
              </a:xfrm>
              <a:prstGeom prst="rect">
                <a:avLst/>
              </a:prstGeom>
              <a:blipFill>
                <a:blip r:embed="rId4"/>
                <a:stretch>
                  <a:fillRect l="-1143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003193" y="6765404"/>
                <a:ext cx="9730869" cy="2950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𝟒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4400" b="1" i="1">
                          <a:solidFill>
                            <a:prstClr val="black"/>
                          </a:solidFill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𝒏</m:t>
                                      </m:r>
                                    </m:e>
                                    <m:sup>
                                      <m:r>
                                        <a:rPr lang="en-US" sz="4400" b="1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Times New Roman"/>
                                          <a:cs typeface="Times New Roman"/>
                                        </a:rPr>
                                        <m:t>𝟒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193" y="6765404"/>
                <a:ext cx="9730869" cy="29503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478587" y="9794260"/>
                <a:ext cx="1588384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Times New Roman"/>
                              <a:cs typeface="Times New Roman"/>
                            </a:rPr>
                            <m:t>=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𝟎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9794260"/>
                <a:ext cx="1588384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581531" y="10104922"/>
            <a:ext cx="396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0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CC64E47-1737-4A55-83FA-8B9BF9D16EDC}"/>
              </a:ext>
            </a:extLst>
          </p:cNvPr>
          <p:cNvSpPr/>
          <p:nvPr/>
        </p:nvSpPr>
        <p:spPr>
          <a:xfrm>
            <a:off x="2125889" y="4930821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4482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190" y="2362200"/>
            <a:ext cx="543741" cy="769442"/>
          </a:xfrm>
          <a:prstGeom prst="rect">
            <a:avLst/>
          </a:prstGeom>
          <a:noFill/>
        </p:spPr>
        <p:txBody>
          <a:bodyPr wrap="none" lIns="91413" tIns="45704" rIns="91413" bIns="45704" rtlCol="0">
            <a:spAutoFit/>
          </a:bodyPr>
          <a:lstStyle/>
          <a:p>
            <a:pPr algn="ctr"/>
            <a:r>
              <a: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" y="-376979"/>
            <a:ext cx="184742" cy="75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4" rIns="91413" bIns="4570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008122" y="6879771"/>
            <a:ext cx="22350591" cy="6126392"/>
            <a:chOff x="1272210" y="5580867"/>
            <a:chExt cx="21817977" cy="803654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5580867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438626" y="5956238"/>
              <a:ext cx="532391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solidFill>
                  <a:prstClr val="black"/>
                </a:solidFill>
              </a:endParaRPr>
            </a:p>
          </p:txBody>
        </p:sp>
      </p:grpSp>
      <p:grpSp>
        <p:nvGrpSpPr>
          <p:cNvPr id="61" name="Group 54"/>
          <p:cNvGrpSpPr/>
          <p:nvPr/>
        </p:nvGrpSpPr>
        <p:grpSpPr>
          <a:xfrm>
            <a:off x="1017421" y="3537066"/>
            <a:ext cx="22352331" cy="3073046"/>
            <a:chOff x="1268077" y="3405486"/>
            <a:chExt cx="22352330" cy="307304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7" y="3507171"/>
              <a:ext cx="22352330" cy="29713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0" y="3527166"/>
                <a:ext cx="166744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2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0" name="Group 49"/>
          <p:cNvGrpSpPr/>
          <p:nvPr/>
        </p:nvGrpSpPr>
        <p:grpSpPr>
          <a:xfrm>
            <a:off x="382589" y="1572063"/>
            <a:ext cx="18820136" cy="830997"/>
            <a:chOff x="547134" y="1892299"/>
            <a:chExt cx="18823541" cy="830994"/>
          </a:xfrm>
        </p:grpSpPr>
        <p:sp>
          <p:nvSpPr>
            <p:cNvPr id="51" name="Rounded Rectangle 50"/>
            <p:cNvSpPr/>
            <p:nvPr/>
          </p:nvSpPr>
          <p:spPr>
            <a:xfrm>
              <a:off x="547134" y="1905000"/>
              <a:ext cx="152614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22269"/>
              <a:ext cx="704166" cy="7386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DẠNG BÀI TẬP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922737" y="2314649"/>
            <a:ext cx="19643450" cy="769409"/>
          </a:xfrm>
          <a:prstGeom prst="rect">
            <a:avLst/>
          </a:prstGeom>
        </p:spPr>
        <p:txBody>
          <a:bodyPr wrap="square" lIns="91413" tIns="45704" rIns="91413" bIns="45704">
            <a:spAutoFit/>
          </a:bodyPr>
          <a:lstStyle/>
          <a:p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 1 :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giới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dãy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số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hữu</a:t>
            </a:r>
            <a:r>
              <a:rPr lang="fr-FR" sz="44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tỉ</a:t>
            </a:r>
            <a:endParaRPr lang="en-US" sz="4400" dirty="0">
              <a:solidFill>
                <a:srgbClr val="14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668201" y="3716276"/>
                <a:ext cx="6982626" cy="856549"/>
              </a:xfrm>
              <a:prstGeom prst="rect">
                <a:avLst/>
              </a:prstGeom>
            </p:spPr>
            <p:txBody>
              <a:bodyPr wrap="none" lIns="91413" tIns="45704" rIns="91413" bIns="45704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𝒏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01" y="3716276"/>
                <a:ext cx="6982626" cy="856549"/>
              </a:xfrm>
              <a:prstGeom prst="rect">
                <a:avLst/>
              </a:prstGeom>
              <a:blipFill>
                <a:blip r:embed="rId3"/>
                <a:stretch>
                  <a:fillRect l="-3581" t="-12143" r="-2620" b="-2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240172" y="5038879"/>
                <a:ext cx="20459615" cy="799930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  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Times New Roman"/>
                      </a:rPr>
                      <m:t>∞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      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tồn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172" y="5038879"/>
                <a:ext cx="20459615" cy="799930"/>
              </a:xfrm>
              <a:prstGeom prst="rect">
                <a:avLst/>
              </a:prstGeom>
              <a:blipFill>
                <a:blip r:embed="rId4"/>
                <a:stretch>
                  <a:fillRect l="-1222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604220" y="6879771"/>
                <a:ext cx="15874261" cy="2701348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𝒏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/>
                          <a:ea typeface="Times New Roman"/>
                          <a:cs typeface="Times New Roman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𝒍𝒊𝒎</m:t>
                          </m:r>
                        </m:fName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</m:sup>
                          </m:sSup>
                        </m:e>
                      </m:func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Times New Roman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latin typeface="Cambria Math"/>
                              <a:ea typeface="Times New Roman"/>
                              <a:cs typeface="Times New Roman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  <a:ea typeface="Times New Roman"/>
                                  <a:cs typeface="Times New Roman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  <a:ea typeface="Times New Roman"/>
                                      <a:cs typeface="Times New Roman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			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b="1" i="1"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220" y="6879771"/>
                <a:ext cx="15874261" cy="2701348"/>
              </a:xfrm>
              <a:prstGeom prst="rect">
                <a:avLst/>
              </a:prstGeom>
              <a:blipFill>
                <a:blip r:embed="rId5"/>
                <a:stretch>
                  <a:fillRect l="-1536" b="-8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26448" y="9850778"/>
                <a:ext cx="13287061" cy="1257684"/>
              </a:xfrm>
              <a:prstGeom prst="rect">
                <a:avLst/>
              </a:prstGeom>
            </p:spPr>
            <p:txBody>
              <a:bodyPr wrap="square" lIns="91413" tIns="45704" rIns="91413" bIns="45704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Vì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𝟑</m:t>
                            </m:r>
                          </m:sup>
                        </m:sSup>
                      </m:e>
                    </m:fun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∞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/>
                            <a:cs typeface="Times New Roman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𝒍𝒊𝒎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𝟑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/>
                                    <a:cs typeface="Times New Roman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Times New Roman"/>
                                    <a:cs typeface="Times New Roman"/>
                                  </a:rPr>
                                  <m:t>𝟏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𝟑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48" y="9850778"/>
                <a:ext cx="13287061" cy="1257684"/>
              </a:xfrm>
              <a:prstGeom prst="rect">
                <a:avLst/>
              </a:prstGeom>
              <a:blipFill>
                <a:blip r:embed="rId6"/>
                <a:stretch>
                  <a:fillRect l="-1882" b="-7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60">
            <a:extLst>
              <a:ext uri="{FF2B5EF4-FFF2-40B4-BE49-F238E27FC236}">
                <a16:creationId xmlns:a16="http://schemas.microsoft.com/office/drawing/2014/main" id="{ACB57BEC-7E83-42A7-BB3D-E9DA4A35FBDB}"/>
              </a:ext>
            </a:extLst>
          </p:cNvPr>
          <p:cNvGrpSpPr/>
          <p:nvPr/>
        </p:nvGrpSpPr>
        <p:grpSpPr>
          <a:xfrm>
            <a:off x="918033" y="6666479"/>
            <a:ext cx="3600000" cy="900000"/>
            <a:chOff x="1224541" y="6305967"/>
            <a:chExt cx="3568119" cy="885308"/>
          </a:xfrm>
        </p:grpSpPr>
        <p:sp>
          <p:nvSpPr>
            <p:cNvPr id="94" name="Freeform 20">
              <a:extLst>
                <a:ext uri="{FF2B5EF4-FFF2-40B4-BE49-F238E27FC236}">
                  <a16:creationId xmlns:a16="http://schemas.microsoft.com/office/drawing/2014/main" id="{8BD1C276-EEE9-48CF-B581-772B4ACAF74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BC2725B-A58B-4B2C-B2AA-A2E324B4C317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0" cap="none" spc="0" normalizeH="0" baseline="0" noProof="0" dirty="0">
                <a:ln>
                  <a:noFill/>
                </a:ln>
                <a:solidFill>
                  <a:srgbClr val="0999C8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6" name="Round Diagonal Corner Rectangle 58">
              <a:extLst>
                <a:ext uri="{FF2B5EF4-FFF2-40B4-BE49-F238E27FC236}">
                  <a16:creationId xmlns:a16="http://schemas.microsoft.com/office/drawing/2014/main" id="{56826DFD-1EED-4840-8119-80E39C6EC46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4023D9B1-2F70-407F-B32A-82DFAA0A0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E2980FDB-5398-4CEA-A32E-A4A6838BA951}"/>
              </a:ext>
            </a:extLst>
          </p:cNvPr>
          <p:cNvSpPr/>
          <p:nvPr/>
        </p:nvSpPr>
        <p:spPr>
          <a:xfrm>
            <a:off x="11997014" y="4938578"/>
            <a:ext cx="1088672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82889" tIns="91445" rIns="182889" bIns="91445"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7624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2148</Words>
  <PresentationFormat>Custom</PresentationFormat>
  <Paragraphs>318</Paragraphs>
  <Slides>26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AvantGarde-Demi</vt:lpstr>
      <vt:lpstr>Calibri</vt:lpstr>
      <vt:lpstr>Cambria Math</vt:lpstr>
      <vt:lpstr>Tahoma</vt:lpstr>
      <vt:lpstr>Times New Roman</vt:lpstr>
      <vt:lpstr>Wingdings</vt:lpstr>
      <vt:lpstr>Office Theme</vt:lpstr>
      <vt:lpstr>1_Office Theme</vt:lpstr>
      <vt:lpstr>2_Office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2021-09-12T16:19:21Z</dcterms:modified>
</cp:coreProperties>
</file>