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870" r:id="rId2"/>
    <p:sldId id="859" r:id="rId3"/>
    <p:sldId id="887" r:id="rId4"/>
    <p:sldId id="888" r:id="rId5"/>
    <p:sldId id="889" r:id="rId6"/>
    <p:sldId id="890" r:id="rId7"/>
    <p:sldId id="891" r:id="rId8"/>
    <p:sldId id="892" r:id="rId9"/>
    <p:sldId id="893" r:id="rId10"/>
    <p:sldId id="894" r:id="rId11"/>
    <p:sldId id="895" r:id="rId12"/>
    <p:sldId id="896" r:id="rId13"/>
    <p:sldId id="897" r:id="rId14"/>
    <p:sldId id="898" r:id="rId15"/>
    <p:sldId id="899" r:id="rId16"/>
    <p:sldId id="900" r:id="rId17"/>
    <p:sldId id="901" r:id="rId18"/>
    <p:sldId id="902" r:id="rId19"/>
    <p:sldId id="903" r:id="rId20"/>
    <p:sldId id="904" r:id="rId21"/>
    <p:sldId id="905" r:id="rId22"/>
    <p:sldId id="906" r:id="rId23"/>
    <p:sldId id="907" r:id="rId24"/>
    <p:sldId id="723" r:id="rId2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87"/>
            <p14:sldId id="888"/>
            <p14:sldId id="889"/>
            <p14:sldId id="890"/>
            <p14:sldId id="891"/>
            <p14:sldId id="892"/>
            <p14:sldId id="893"/>
            <p14:sldId id="894"/>
            <p14:sldId id="895"/>
            <p14:sldId id="896"/>
            <p14:sldId id="897"/>
            <p14:sldId id="898"/>
            <p14:sldId id="899"/>
            <p14:sldId id="900"/>
            <p14:sldId id="901"/>
            <p14:sldId id="902"/>
            <p14:sldId id="903"/>
            <p14:sldId id="904"/>
            <p14:sldId id="905"/>
            <p14:sldId id="906"/>
            <p14:sldId id="907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10D"/>
    <a:srgbClr val="355216"/>
    <a:srgbClr val="FDEED7"/>
    <a:srgbClr val="FDE9CB"/>
    <a:srgbClr val="FDF3B5"/>
    <a:srgbClr val="FEF4EC"/>
    <a:srgbClr val="E3E6E2"/>
    <a:srgbClr val="CDD2CC"/>
    <a:srgbClr val="D3DDD1"/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10.png"/><Relationship Id="rId15" Type="http://schemas.openxmlformats.org/officeDocument/2006/relationships/image" Target="../media/image43.emf"/><Relationship Id="rId10" Type="http://schemas.openxmlformats.org/officeDocument/2006/relationships/image" Target="../media/image40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8.wmf"/><Relationship Id="rId26" Type="http://schemas.openxmlformats.org/officeDocument/2006/relationships/image" Target="../media/image54.e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8.png"/><Relationship Id="rId17" Type="http://schemas.openxmlformats.org/officeDocument/2006/relationships/oleObject" Target="../embeddings/oleObject31.bin"/><Relationship Id="rId25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png"/><Relationship Id="rId24" Type="http://schemas.openxmlformats.org/officeDocument/2006/relationships/image" Target="../media/image51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56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56.wmf"/><Relationship Id="rId18" Type="http://schemas.openxmlformats.org/officeDocument/2006/relationships/image" Target="../media/image58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60.bin"/><Relationship Id="rId17" Type="http://schemas.openxmlformats.org/officeDocument/2006/relationships/oleObject" Target="../embeddings/oleObject38.bin"/><Relationship Id="rId25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24" Type="http://schemas.openxmlformats.org/officeDocument/2006/relationships/image" Target="../media/image61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56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6.png"/><Relationship Id="rId22" Type="http://schemas.openxmlformats.org/officeDocument/2006/relationships/image" Target="../media/image6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64.wmf"/><Relationship Id="rId18" Type="http://schemas.openxmlformats.org/officeDocument/2006/relationships/image" Target="../media/image68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11" Type="http://schemas.openxmlformats.org/officeDocument/2006/relationships/image" Target="../media/image70.png"/><Relationship Id="rId5" Type="http://schemas.openxmlformats.org/officeDocument/2006/relationships/image" Target="../media/image71.png"/><Relationship Id="rId15" Type="http://schemas.openxmlformats.org/officeDocument/2006/relationships/image" Target="../media/image65.wmf"/><Relationship Id="rId10" Type="http://schemas.openxmlformats.org/officeDocument/2006/relationships/image" Target="../media/image72.png"/><Relationship Id="rId4" Type="http://schemas.openxmlformats.org/officeDocument/2006/relationships/image" Target="../media/image67.emf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48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5" Type="http://schemas.openxmlformats.org/officeDocument/2006/relationships/image" Target="../media/image72.emf"/><Relationship Id="rId10" Type="http://schemas.openxmlformats.org/officeDocument/2006/relationships/image" Target="../media/image70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7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52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10.png"/><Relationship Id="rId15" Type="http://schemas.openxmlformats.org/officeDocument/2006/relationships/image" Target="../media/image73.emf"/><Relationship Id="rId10" Type="http://schemas.openxmlformats.org/officeDocument/2006/relationships/image" Target="../media/image75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7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56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10.png"/><Relationship Id="rId15" Type="http://schemas.openxmlformats.org/officeDocument/2006/relationships/image" Target="../media/image82.emf"/><Relationship Id="rId10" Type="http://schemas.openxmlformats.org/officeDocument/2006/relationships/image" Target="../media/image79.wmf"/><Relationship Id="rId4" Type="http://schemas.openxmlformats.org/officeDocument/2006/relationships/image" Target="../media/image87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8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0.bin"/><Relationship Id="rId18" Type="http://schemas.openxmlformats.org/officeDocument/2006/relationships/oleObject" Target="../embeddings/oleObject62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82.emf"/><Relationship Id="rId7" Type="http://schemas.openxmlformats.org/officeDocument/2006/relationships/image" Target="../media/image83.wmf"/><Relationship Id="rId12" Type="http://schemas.openxmlformats.org/officeDocument/2006/relationships/image" Target="../media/image85.wmf"/><Relationship Id="rId17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20" Type="http://schemas.openxmlformats.org/officeDocument/2006/relationships/image" Target="../media/image89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59.bin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92.png"/><Relationship Id="rId19" Type="http://schemas.openxmlformats.org/officeDocument/2006/relationships/image" Target="../media/image88.wmf"/><Relationship Id="rId4" Type="http://schemas.openxmlformats.org/officeDocument/2006/relationships/image" Target="../media/image87.png"/><Relationship Id="rId9" Type="http://schemas.openxmlformats.org/officeDocument/2006/relationships/image" Target="../media/image84.wmf"/><Relationship Id="rId14" Type="http://schemas.openxmlformats.org/officeDocument/2006/relationships/image" Target="../media/image8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9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92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65.bin"/><Relationship Id="rId4" Type="http://schemas.openxmlformats.org/officeDocument/2006/relationships/image" Target="../media/image87.png"/><Relationship Id="rId9" Type="http://schemas.openxmlformats.org/officeDocument/2006/relationships/image" Target="../media/image91.wmf"/><Relationship Id="rId14" Type="http://schemas.openxmlformats.org/officeDocument/2006/relationships/image" Target="../media/image8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oleObject" Target="../embeddings/oleObject7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4.wmf"/><Relationship Id="rId12" Type="http://schemas.openxmlformats.org/officeDocument/2006/relationships/image" Target="../media/image96.wmf"/><Relationship Id="rId17" Type="http://schemas.openxmlformats.org/officeDocument/2006/relationships/image" Target="../media/image9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69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95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9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10" Type="http://schemas.openxmlformats.org/officeDocument/2006/relationships/image" Target="../media/image6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11.png"/><Relationship Id="rId10" Type="http://schemas.openxmlformats.org/officeDocument/2006/relationships/image" Target="../media/image99.emf"/><Relationship Id="rId4" Type="http://schemas.openxmlformats.org/officeDocument/2006/relationships/image" Target="../media/image10.png"/><Relationship Id="rId9" Type="http://schemas.openxmlformats.org/officeDocument/2006/relationships/image" Target="../media/image10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78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09.emf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.bin"/><Relationship Id="rId20" Type="http://schemas.openxmlformats.org/officeDocument/2006/relationships/image" Target="../media/image108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.png"/><Relationship Id="rId11" Type="http://schemas.openxmlformats.org/officeDocument/2006/relationships/image" Target="../media/image117.png"/><Relationship Id="rId5" Type="http://schemas.openxmlformats.org/officeDocument/2006/relationships/image" Target="../media/image115.png"/><Relationship Id="rId15" Type="http://schemas.openxmlformats.org/officeDocument/2006/relationships/image" Target="../media/image104.wmf"/><Relationship Id="rId10" Type="http://schemas.openxmlformats.org/officeDocument/2006/relationships/image" Target="../media/image116.png"/><Relationship Id="rId19" Type="http://schemas.openxmlformats.org/officeDocument/2006/relationships/image" Target="../media/image106.wmf"/><Relationship Id="rId4" Type="http://schemas.openxmlformats.org/officeDocument/2006/relationships/image" Target="../media/image107.emf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7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113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81.bin"/><Relationship Id="rId5" Type="http://schemas.openxmlformats.org/officeDocument/2006/relationships/image" Target="../media/image10.png"/><Relationship Id="rId10" Type="http://schemas.openxmlformats.org/officeDocument/2006/relationships/image" Target="../media/image111.wmf"/><Relationship Id="rId4" Type="http://schemas.openxmlformats.org/officeDocument/2006/relationships/image" Target="../media/image115.png"/><Relationship Id="rId9" Type="http://schemas.openxmlformats.org/officeDocument/2006/relationships/oleObject" Target="../embeddings/oleObject8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118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83.bin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85.bin"/><Relationship Id="rId10" Type="http://schemas.openxmlformats.org/officeDocument/2006/relationships/image" Target="../media/image119.emf"/><Relationship Id="rId4" Type="http://schemas.openxmlformats.org/officeDocument/2006/relationships/image" Target="../media/image127.png"/><Relationship Id="rId9" Type="http://schemas.openxmlformats.org/officeDocument/2006/relationships/image" Target="../media/image128.png"/><Relationship Id="rId14" Type="http://schemas.openxmlformats.org/officeDocument/2006/relationships/image" Target="../media/image1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0.png"/><Relationship Id="rId9" Type="http://schemas.openxmlformats.org/officeDocument/2006/relationships/image" Target="../media/image15.wmf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3.wmf"/><Relationship Id="rId26" Type="http://schemas.openxmlformats.org/officeDocument/2006/relationships/oleObject" Target="../embeddings/oleObject17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3.png"/><Relationship Id="rId17" Type="http://schemas.openxmlformats.org/officeDocument/2006/relationships/oleObject" Target="../embeddings/oleObject13.bin"/><Relationship Id="rId25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24" Type="http://schemas.openxmlformats.org/officeDocument/2006/relationships/oleObject" Target="../embeddings/oleObject16.bin"/><Relationship Id="rId32" Type="http://schemas.openxmlformats.org/officeDocument/2006/relationships/image" Target="../media/image31.e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12.bin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18.bin"/><Relationship Id="rId10" Type="http://schemas.openxmlformats.org/officeDocument/2006/relationships/image" Target="../media/image20.wmf"/><Relationship Id="rId19" Type="http://schemas.openxmlformats.org/officeDocument/2006/relationships/image" Target="../media/image34.png"/><Relationship Id="rId31" Type="http://schemas.openxmlformats.org/officeDocument/2006/relationships/image" Target="../media/image30.e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1.wmf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7.wmf"/><Relationship Id="rId30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10.png"/><Relationship Id="rId15" Type="http://schemas.openxmlformats.org/officeDocument/2006/relationships/image" Target="../media/image36.emf"/><Relationship Id="rId10" Type="http://schemas.openxmlformats.org/officeDocument/2006/relationships/image" Target="../media/image33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11" Type="http://schemas.openxmlformats.org/officeDocument/2006/relationships/image" Target="../media/image38.emf"/><Relationship Id="rId5" Type="http://schemas.openxmlformats.org/officeDocument/2006/relationships/image" Target="../media/image10.png"/><Relationship Id="rId10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845033" y="2453262"/>
            <a:ext cx="4724400" cy="137159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151063"/>
            <a:ext cx="1757346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95" y="2605661"/>
            <a:ext cx="3876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32" y="1586567"/>
            <a:ext cx="5014401" cy="83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83632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270841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tứ diện ABCD có tam giác ABC cân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tại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A,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tam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BCD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cân tại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D.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Gọi I là trung điểm của cạnh BC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AutoNum type="alphaLcParenR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Chứng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minh rằng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BC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(AID)</a:t>
                </a:r>
              </a:p>
              <a:p>
                <a:pPr marL="514350" indent="-51435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Kẻ đường cao AH của tam giác AID. Chứng minh rằng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AH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(BCD)</a:t>
                </a:r>
              </a:p>
              <a:p>
                <a:pPr marL="514350" indent="-51435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Kẻ đường cao IJ của tam giác AID. Chứng minh rằng IJ là đường vuông góc chung của AD và BC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2708412"/>
              </a:xfrm>
              <a:prstGeom prst="rect">
                <a:avLst/>
              </a:prstGeom>
              <a:blipFill rotWithShape="1">
                <a:blip r:embed="rId4"/>
                <a:stretch>
                  <a:fillRect l="-635" t="-1126" r="-571" b="-3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301089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03302"/>
              </p:ext>
            </p:extLst>
          </p:nvPr>
        </p:nvGraphicFramePr>
        <p:xfrm>
          <a:off x="2103292" y="3343774"/>
          <a:ext cx="5199062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58" name="Equation" r:id="rId7" imgW="2425680" imgH="457200" progId="Equation.DSMT4">
                  <p:embed/>
                </p:oleObj>
              </mc:Choice>
              <mc:Fallback>
                <p:oleObj name="Equation" r:id="rId7" imgW="2425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3292" y="3343774"/>
                        <a:ext cx="5199062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57211" y="3476625"/>
            <a:ext cx="164941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095330"/>
              </p:ext>
            </p:extLst>
          </p:nvPr>
        </p:nvGraphicFramePr>
        <p:xfrm>
          <a:off x="2070361" y="4343400"/>
          <a:ext cx="52260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59" name="Equation" r:id="rId9" imgW="2438280" imgH="457200" progId="Equation.DSMT4">
                  <p:embed/>
                </p:oleObj>
              </mc:Choice>
              <mc:Fallback>
                <p:oleObj name="Equation" r:id="rId9" imgW="2438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70361" y="4343400"/>
                        <a:ext cx="5226050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7211" y="5410200"/>
            <a:ext cx="164941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c)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575799"/>
              </p:ext>
            </p:extLst>
          </p:nvPr>
        </p:nvGraphicFramePr>
        <p:xfrm>
          <a:off x="2052899" y="5334000"/>
          <a:ext cx="34290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60" name="Equation" r:id="rId11" imgW="1600200" imgH="457200" progId="Equation.DSMT4">
                  <p:embed/>
                </p:oleObj>
              </mc:Choice>
              <mc:Fallback>
                <p:oleObj name="Equation" r:id="rId11" imgW="1600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52899" y="5334000"/>
                        <a:ext cx="3429000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4212" y="6248400"/>
                <a:ext cx="93726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Mà IJ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AD nên 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IJ là đường vuông góc chung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của AD và BC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6248400"/>
                <a:ext cx="9372600" cy="492420"/>
              </a:xfrm>
              <a:prstGeom prst="rect">
                <a:avLst/>
              </a:prstGeom>
              <a:blipFill rotWithShape="1">
                <a:blip r:embed="rId13"/>
                <a:stretch>
                  <a:fillRect l="-650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7" y="2934699"/>
            <a:ext cx="34004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848" name="Picture 9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7" y="2934699"/>
            <a:ext cx="34004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04823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hình chóp S.ABC có đáy ABC là tam giác vuông tại B,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𝑪𝑨𝑩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. Biết SA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(ABC) và SA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Chứng minh rằng (SBC)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(SAB)</a:t>
                </a:r>
              </a:p>
              <a:p>
                <a:pPr marL="457200" indent="-45720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Tính theo a khoảng cách từ điểm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đường thẳng SC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à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khoảng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cách từ điểm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(SBC)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blipFill rotWithShape="1">
                <a:blip r:embed="rId4"/>
                <a:stretch>
                  <a:fillRect l="-635" t="-1520" b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234" y="4432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425" y="22630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158626"/>
              </p:ext>
            </p:extLst>
          </p:nvPr>
        </p:nvGraphicFramePr>
        <p:xfrm>
          <a:off x="1860460" y="2514600"/>
          <a:ext cx="35655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55" name="Equation" r:id="rId7" imgW="1663560" imgH="457200" progId="Equation.DSMT4">
                  <p:embed/>
                </p:oleObj>
              </mc:Choice>
              <mc:Fallback>
                <p:oleObj name="Equation" r:id="rId7" imgW="1663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0460" y="2514600"/>
                        <a:ext cx="3565525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15220" y="2651500"/>
            <a:ext cx="186919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338291"/>
              </p:ext>
            </p:extLst>
          </p:nvPr>
        </p:nvGraphicFramePr>
        <p:xfrm>
          <a:off x="3656012" y="3352800"/>
          <a:ext cx="4191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56" name="Equation" r:id="rId9" imgW="1955520" imgH="203040" progId="Equation.DSMT4">
                  <p:embed/>
                </p:oleObj>
              </mc:Choice>
              <mc:Fallback>
                <p:oleObj name="Equation" r:id="rId9" imgW="1955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6012" y="3352800"/>
                        <a:ext cx="419100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3561" y="3858066"/>
                <a:ext cx="2572851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b. Kẻ AD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SC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61" y="3858066"/>
                <a:ext cx="2572851" cy="492420"/>
              </a:xfrm>
              <a:prstGeom prst="rect">
                <a:avLst/>
              </a:prstGeom>
              <a:blipFill rotWithShape="1">
                <a:blip r:embed="rId12"/>
                <a:stretch>
                  <a:fillRect l="-2607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172206"/>
              </p:ext>
            </p:extLst>
          </p:nvPr>
        </p:nvGraphicFramePr>
        <p:xfrm>
          <a:off x="2894012" y="3886788"/>
          <a:ext cx="24495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57" name="Equation" r:id="rId13" imgW="1143000" imgH="203040" progId="Equation.DSMT4">
                  <p:embed/>
                </p:oleObj>
              </mc:Choice>
              <mc:Fallback>
                <p:oleObj name="Equation" r:id="rId13" imgW="1143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94012" y="3886788"/>
                        <a:ext cx="2449512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0412" y="4340961"/>
            <a:ext cx="58584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SAC vuông tại A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981103"/>
              </p:ext>
            </p:extLst>
          </p:nvPr>
        </p:nvGraphicFramePr>
        <p:xfrm>
          <a:off x="1731992" y="4715815"/>
          <a:ext cx="48434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58" name="Equation" r:id="rId15" imgW="2260440" imgH="393480" progId="Equation.DSMT4">
                  <p:embed/>
                </p:oleObj>
              </mc:Choice>
              <mc:Fallback>
                <p:oleObj name="Equation" r:id="rId15" imgW="2260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31992" y="4715815"/>
                        <a:ext cx="4843463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0041" y="5555955"/>
            <a:ext cx="58584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SAC vuông tại A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259838"/>
              </p:ext>
            </p:extLst>
          </p:nvPr>
        </p:nvGraphicFramePr>
        <p:xfrm>
          <a:off x="1030359" y="5972392"/>
          <a:ext cx="2350944" cy="76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59" name="Equation" r:id="rId17" imgW="1206360" imgH="393480" progId="Equation.DSMT4">
                  <p:embed/>
                </p:oleObj>
              </mc:Choice>
              <mc:Fallback>
                <p:oleObj name="Equation" r:id="rId17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30359" y="5972392"/>
                        <a:ext cx="2350944" cy="766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0931"/>
              </p:ext>
            </p:extLst>
          </p:nvPr>
        </p:nvGraphicFramePr>
        <p:xfrm>
          <a:off x="3623468" y="5976071"/>
          <a:ext cx="2968625" cy="83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60" name="Equation" r:id="rId19" imgW="1523880" imgH="431640" progId="Equation.DSMT4">
                  <p:embed/>
                </p:oleObj>
              </mc:Choice>
              <mc:Fallback>
                <p:oleObj name="Equation" r:id="rId19" imgW="1523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23468" y="5976071"/>
                        <a:ext cx="2968625" cy="839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558715"/>
              </p:ext>
            </p:extLst>
          </p:nvPr>
        </p:nvGraphicFramePr>
        <p:xfrm>
          <a:off x="6780212" y="5867400"/>
          <a:ext cx="1880466" cy="83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61" name="Equation" r:id="rId21" imgW="965160" imgH="431640" progId="Equation.DSMT4">
                  <p:embed/>
                </p:oleObj>
              </mc:Choice>
              <mc:Fallback>
                <p:oleObj name="Equation" r:id="rId21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80212" y="5867400"/>
                        <a:ext cx="1880466" cy="839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72342"/>
              </p:ext>
            </p:extLst>
          </p:nvPr>
        </p:nvGraphicFramePr>
        <p:xfrm>
          <a:off x="9066212" y="5863211"/>
          <a:ext cx="2524125" cy="83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62" name="Equation" r:id="rId23" imgW="1295280" imgH="431640" progId="Equation.DSMT4">
                  <p:embed/>
                </p:oleObj>
              </mc:Choice>
              <mc:Fallback>
                <p:oleObj name="Equation" r:id="rId23" imgW="1295280" imgH="4316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6212" y="5863211"/>
                        <a:ext cx="2524125" cy="839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3973" name="Picture 19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26" y="2247900"/>
            <a:ext cx="35909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974" name="Picture 19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26" y="2247900"/>
            <a:ext cx="35909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0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04823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hình chóp S.ABC có đáy ABC là tam giác vuông tại B,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𝑪𝑨𝑩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. Biết SA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(ABC) và SA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Chứng minh rằng (SBC)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(SAB)</a:t>
                </a:r>
              </a:p>
              <a:p>
                <a:pPr marL="457200" indent="-45720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Tính theo a khoảng cách từ điểm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đường thẳng SC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à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khoảng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cách từ điểm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(SBC)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blipFill rotWithShape="1">
                <a:blip r:embed="rId4"/>
                <a:stretch>
                  <a:fillRect l="-635" t="-1520" b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234" y="4432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94" y="22479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15220" y="2651500"/>
            <a:ext cx="186919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 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230054"/>
              </p:ext>
            </p:extLst>
          </p:nvPr>
        </p:nvGraphicFramePr>
        <p:xfrm>
          <a:off x="4722812" y="3657600"/>
          <a:ext cx="29114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4" name="Equation" r:id="rId7" imgW="1358640" imgH="203040" progId="Equation.DSMT4">
                  <p:embed/>
                </p:oleObj>
              </mc:Choice>
              <mc:Fallback>
                <p:oleObj name="Equation" r:id="rId7" imgW="1358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2812" y="3657600"/>
                        <a:ext cx="2911475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46249" y="2315686"/>
            <a:ext cx="5280025" cy="1542380"/>
            <a:chOff x="1746249" y="2315686"/>
            <a:chExt cx="5280025" cy="154238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2242228"/>
                    </p:ext>
                  </p:extLst>
                </p:nvPr>
              </p:nvGraphicFramePr>
              <p:xfrm>
                <a:off x="1746249" y="2315686"/>
                <a:ext cx="5280025" cy="152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5045" name="Equation" r:id="rId9" imgW="2463480" imgH="711000" progId="Equation.DSMT4">
                        <p:embed/>
                      </p:oleObj>
                    </mc:Choice>
                    <mc:Fallback>
                      <p:oleObj name="Equation" r:id="rId9" imgW="2463480" imgH="7110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46249" y="2315686"/>
                              <a:ext cx="5280025" cy="152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2242228"/>
                    </p:ext>
                  </p:extLst>
                </p:nvPr>
              </p:nvGraphicFramePr>
              <p:xfrm>
                <a:off x="1746249" y="2315686"/>
                <a:ext cx="5280025" cy="152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4946" name="Equation" r:id="rId12" imgW="2463480" imgH="711000" progId="Equation.DSMT4">
                        <p:embed/>
                      </p:oleObj>
                    </mc:Choice>
                    <mc:Fallback>
                      <p:oleObj name="Equation" r:id="rId12" imgW="2463480" imgH="7110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46249" y="2315686"/>
                              <a:ext cx="5280025" cy="152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979612" y="3365646"/>
                  <a:ext cx="2572851" cy="492420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Kẻ AE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⊥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SB </a:t>
                  </a:r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3365646"/>
                  <a:ext cx="2572851" cy="4924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607" t="-4938" b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760412" y="4114800"/>
            <a:ext cx="58584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ABC </a:t>
            </a:r>
            <a:r>
              <a:rPr lang="en-US" b="1">
                <a:latin typeface="Arial" pitchFamily="34" charset="0"/>
                <a:cs typeface="Arial" pitchFamily="34" charset="0"/>
              </a:rPr>
              <a:t>vuông tại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B 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97291"/>
              </p:ext>
            </p:extLst>
          </p:nvPr>
        </p:nvGraphicFramePr>
        <p:xfrm>
          <a:off x="1874043" y="4607220"/>
          <a:ext cx="50895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6" name="Equation" r:id="rId15" imgW="2374560" imgH="393480" progId="Equation.DSMT4">
                  <p:embed/>
                </p:oleObj>
              </mc:Choice>
              <mc:Fallback>
                <p:oleObj name="Equation" r:id="rId15" imgW="2374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74043" y="4607220"/>
                        <a:ext cx="5089525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0041" y="5486400"/>
            <a:ext cx="58584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SAC vuông tại A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507436"/>
              </p:ext>
            </p:extLst>
          </p:nvPr>
        </p:nvGraphicFramePr>
        <p:xfrm>
          <a:off x="760412" y="5902541"/>
          <a:ext cx="2301875" cy="76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7" name="Equation" r:id="rId17" imgW="1180800" imgH="393480" progId="Equation.DSMT4">
                  <p:embed/>
                </p:oleObj>
              </mc:Choice>
              <mc:Fallback>
                <p:oleObj name="Equation" r:id="rId17" imgW="1180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0412" y="5902541"/>
                        <a:ext cx="2301875" cy="76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03763"/>
              </p:ext>
            </p:extLst>
          </p:nvPr>
        </p:nvGraphicFramePr>
        <p:xfrm>
          <a:off x="3046412" y="5906221"/>
          <a:ext cx="3166341" cy="83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8" name="Equation" r:id="rId19" imgW="1625400" imgH="431640" progId="Equation.DSMT4">
                  <p:embed/>
                </p:oleObj>
              </mc:Choice>
              <mc:Fallback>
                <p:oleObj name="Equation" r:id="rId19" imgW="1625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046412" y="5906221"/>
                        <a:ext cx="3166341" cy="839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58165"/>
              </p:ext>
            </p:extLst>
          </p:nvPr>
        </p:nvGraphicFramePr>
        <p:xfrm>
          <a:off x="6551612" y="5834784"/>
          <a:ext cx="1855932" cy="83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9" name="Equation" r:id="rId21" imgW="952200" imgH="431640" progId="Equation.DSMT4">
                  <p:embed/>
                </p:oleObj>
              </mc:Choice>
              <mc:Fallback>
                <p:oleObj name="Equation" r:id="rId21" imgW="952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51612" y="5834784"/>
                        <a:ext cx="1855932" cy="839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978205"/>
              </p:ext>
            </p:extLst>
          </p:nvPr>
        </p:nvGraphicFramePr>
        <p:xfrm>
          <a:off x="8761412" y="5863359"/>
          <a:ext cx="2919556" cy="83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0" name="Equation" r:id="rId23" imgW="1498320" imgH="431640" progId="Equation.DSMT4">
                  <p:embed/>
                </p:oleObj>
              </mc:Choice>
              <mc:Fallback>
                <p:oleObj name="Equation" r:id="rId23" imgW="14983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1412" y="5863359"/>
                        <a:ext cx="2919556" cy="839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73" name="Picture 17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4" y="2221206"/>
            <a:ext cx="35909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4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14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4" y="1828800"/>
            <a:ext cx="3619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160041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Cho hình chóp S.ABCD có đáy ABCD là hình vuông cạnh bằng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Biết tam giác SAD vuông cân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tại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S và (SAD)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(ABCD)</a:t>
                </a:r>
              </a:p>
              <a:p>
                <a:pPr marL="457200" indent="-457200">
                  <a:buAutoNum type="alphaLcParenR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theo a thể tích của khối chóp S.ABCD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Tính theo a khoảng cách giữa hai đường thẳng AD và SC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1600416"/>
              </a:xfrm>
              <a:prstGeom prst="rect">
                <a:avLst/>
              </a:prstGeom>
              <a:blipFill rotWithShape="1">
                <a:blip r:embed="rId5"/>
                <a:stretch>
                  <a:fillRect l="-635" t="-1901" r="-190" b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1981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644657"/>
              </p:ext>
            </p:extLst>
          </p:nvPr>
        </p:nvGraphicFramePr>
        <p:xfrm>
          <a:off x="1822450" y="2736778"/>
          <a:ext cx="579596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5" name="Equation" r:id="rId8" imgW="2705040" imgH="457200" progId="Equation.DSMT4">
                  <p:embed/>
                </p:oleObj>
              </mc:Choice>
              <mc:Fallback>
                <p:oleObj name="Equation" r:id="rId8" imgW="2705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22450" y="2736778"/>
                        <a:ext cx="5795962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8012" y="2286000"/>
                <a:ext cx="5601117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a. Trong (SAD) kẻ 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AD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2286000"/>
                <a:ext cx="5601117" cy="492420"/>
              </a:xfrm>
              <a:prstGeom prst="rect">
                <a:avLst/>
              </a:prstGeom>
              <a:blipFill rotWithShape="1">
                <a:blip r:embed="rId10"/>
                <a:stretch>
                  <a:fillRect l="-1197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4211" y="3695700"/>
                <a:ext cx="7345363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Xét tam giác SAD vuông cân tại S có SE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AD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b="1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⇒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E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là trung điểm của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AD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1" y="3695700"/>
                <a:ext cx="7345363" cy="861752"/>
              </a:xfrm>
              <a:prstGeom prst="rect">
                <a:avLst/>
              </a:prstGeom>
              <a:blipFill rotWithShape="1">
                <a:blip r:embed="rId11"/>
                <a:stretch>
                  <a:fillRect l="-830" t="-2817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293927"/>
              </p:ext>
            </p:extLst>
          </p:nvPr>
        </p:nvGraphicFramePr>
        <p:xfrm>
          <a:off x="1979612" y="4529571"/>
          <a:ext cx="2078182" cy="76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6" name="Equation" r:id="rId12" imgW="1066680" imgH="393480" progId="Equation.DSMT4">
                  <p:embed/>
                </p:oleObj>
              </mc:Choice>
              <mc:Fallback>
                <p:oleObj name="Equation" r:id="rId12" imgW="1066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79612" y="4529571"/>
                        <a:ext cx="2078182" cy="766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84211" y="5253037"/>
            <a:ext cx="495299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Diện tích hình vuông ABCD là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359425"/>
              </p:ext>
            </p:extLst>
          </p:nvPr>
        </p:nvGraphicFramePr>
        <p:xfrm>
          <a:off x="5408612" y="5259784"/>
          <a:ext cx="1442403" cy="51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7" name="Equation" r:id="rId14" imgW="672840" imgH="241200" progId="Equation.DSMT4">
                  <p:embed/>
                </p:oleObj>
              </mc:Choice>
              <mc:Fallback>
                <p:oleObj name="Equation" r:id="rId14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08612" y="5259784"/>
                        <a:ext cx="1442403" cy="515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4211" y="6006805"/>
            <a:ext cx="350520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Thể tích khối chóp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là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001817"/>
              </p:ext>
            </p:extLst>
          </p:nvPr>
        </p:nvGraphicFramePr>
        <p:xfrm>
          <a:off x="4208085" y="5808662"/>
          <a:ext cx="400208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8" name="Equation" r:id="rId16" imgW="1866600" imgH="419040" progId="Equation.DSMT4">
                  <p:embed/>
                </p:oleObj>
              </mc:Choice>
              <mc:Fallback>
                <p:oleObj name="Equation" r:id="rId16" imgW="18666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08085" y="5808662"/>
                        <a:ext cx="4002088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13" name="Picture 8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4" y="1828800"/>
            <a:ext cx="3619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4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160041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Cho hình chóp S.ABCD có đáy ABCD là hình vuông cạnh bằng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Biết tam giác SAD vuông cân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tại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S và (SAD)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(ABCD)</a:t>
                </a:r>
              </a:p>
              <a:p>
                <a:pPr marL="457200" indent="-457200">
                  <a:buAutoNum type="alphaLcParenR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theo a thể tích của khối chóp S.ABCD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Tính theo a khoảng cách giữa hai đường thẳng AD và SC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1600416"/>
              </a:xfrm>
              <a:prstGeom prst="rect">
                <a:avLst/>
              </a:prstGeom>
              <a:blipFill rotWithShape="1">
                <a:blip r:embed="rId4"/>
                <a:stretch>
                  <a:fillRect l="-635" t="-1901" r="-190" b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1981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605825"/>
              </p:ext>
            </p:extLst>
          </p:nvPr>
        </p:nvGraphicFramePr>
        <p:xfrm>
          <a:off x="2254250" y="2830512"/>
          <a:ext cx="37560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2" name="Equation" r:id="rId7" imgW="1752480" imgH="457200" progId="Equation.DSMT4">
                  <p:embed/>
                </p:oleObj>
              </mc:Choice>
              <mc:Fallback>
                <p:oleObj name="Equation" r:id="rId7" imgW="1752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4250" y="2830512"/>
                        <a:ext cx="3756025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08012" y="2286000"/>
            <a:ext cx="560111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Trong (ABCD) kẻ EF//AB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9012" y="2827836"/>
            <a:ext cx="129540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2523"/>
              </p:ext>
            </p:extLst>
          </p:nvPr>
        </p:nvGraphicFramePr>
        <p:xfrm>
          <a:off x="1959226" y="3942556"/>
          <a:ext cx="4217194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3" name="Equation" r:id="rId9" imgW="1968480" imgH="203040" progId="Equation.DSMT4">
                  <p:embed/>
                </p:oleObj>
              </mc:Choice>
              <mc:Fallback>
                <p:oleObj name="Equation" r:id="rId9" imgW="1968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59226" y="3942556"/>
                        <a:ext cx="4217194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08012" y="6136980"/>
            <a:ext cx="7924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Vì ABCD là hình vuông và EF // AB nên EF = AB =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a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8012" y="4460580"/>
                <a:ext cx="5891274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Trong (SEF) kẻ EG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SF </a:t>
                </a:r>
                <a:r>
                  <a:rPr lang="en-US" smtClean="0"/>
                  <a:t>⇒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EG</a:t>
                </a:r>
                <a:r>
                  <a:rPr lang="en-US" b="1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(SBC)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4460580"/>
                <a:ext cx="5891274" cy="492420"/>
              </a:xfrm>
              <a:prstGeom prst="rect">
                <a:avLst/>
              </a:prstGeom>
              <a:blipFill rotWithShape="1">
                <a:blip r:embed="rId12"/>
                <a:stretch>
                  <a:fillRect l="-1139" t="-987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08012" y="5039281"/>
            <a:ext cx="589127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AD//BC nên AD//(SBC)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348360"/>
              </p:ext>
            </p:extLst>
          </p:nvPr>
        </p:nvGraphicFramePr>
        <p:xfrm>
          <a:off x="796926" y="5648382"/>
          <a:ext cx="680164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4" name="Equation" r:id="rId13" imgW="3174840" imgH="203040" progId="Equation.DSMT4">
                  <p:embed/>
                </p:oleObj>
              </mc:Choice>
              <mc:Fallback>
                <p:oleObj name="Equation" r:id="rId13" imgW="3174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6926" y="5648382"/>
                        <a:ext cx="6801643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910" name="Picture 6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4" y="2119618"/>
            <a:ext cx="3619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14" name="Picture 6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4" y="2119618"/>
            <a:ext cx="3619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5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5" grpId="0"/>
      <p:bldP spid="27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160041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Cho hình chóp S.ABCD có đáy ABCD là hình vuông cạnh bằng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Biết tam giác SAD vuông cân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tại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S và (SAD)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(ABCD)</a:t>
                </a:r>
              </a:p>
              <a:p>
                <a:pPr marL="457200" indent="-457200">
                  <a:buAutoNum type="alphaLcParenR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theo a thể tích của khối chóp S.ABCD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Tính theo a khoảng cách giữa hai đường thẳng AD và SC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1600416"/>
              </a:xfrm>
              <a:prstGeom prst="rect">
                <a:avLst/>
              </a:prstGeom>
              <a:blipFill rotWithShape="1">
                <a:blip r:embed="rId4"/>
                <a:stretch>
                  <a:fillRect l="-635" t="-1901" r="-190" b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1981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572510"/>
              </p:ext>
            </p:extLst>
          </p:nvPr>
        </p:nvGraphicFramePr>
        <p:xfrm>
          <a:off x="1106091" y="2819400"/>
          <a:ext cx="25844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6" name="Equation" r:id="rId7" imgW="1206360" imgH="393480" progId="Equation.DSMT4">
                  <p:embed/>
                </p:oleObj>
              </mc:Choice>
              <mc:Fallback>
                <p:oleObj name="Equation" r:id="rId7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6091" y="2819400"/>
                        <a:ext cx="258445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08012" y="2286000"/>
            <a:ext cx="560111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SEF vuông tại E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916460"/>
              </p:ext>
            </p:extLst>
          </p:nvPr>
        </p:nvGraphicFramePr>
        <p:xfrm>
          <a:off x="3732212" y="2778420"/>
          <a:ext cx="2338387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7" name="Equation" r:id="rId9" imgW="1091880" imgH="583920" progId="Equation.DSMT4">
                  <p:embed/>
                </p:oleObj>
              </mc:Choice>
              <mc:Fallback>
                <p:oleObj name="Equation" r:id="rId9" imgW="10918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32212" y="2778420"/>
                        <a:ext cx="2338387" cy="1252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2407"/>
              </p:ext>
            </p:extLst>
          </p:nvPr>
        </p:nvGraphicFramePr>
        <p:xfrm>
          <a:off x="2817812" y="4027487"/>
          <a:ext cx="1903413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8" name="Equation" r:id="rId11" imgW="888840" imgH="431640" progId="Equation.DSMT4">
                  <p:embed/>
                </p:oleObj>
              </mc:Choice>
              <mc:Fallback>
                <p:oleObj name="Equation" r:id="rId11" imgW="888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7812" y="4027487"/>
                        <a:ext cx="1903413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793679"/>
              </p:ext>
            </p:extLst>
          </p:nvPr>
        </p:nvGraphicFramePr>
        <p:xfrm>
          <a:off x="2817812" y="4865687"/>
          <a:ext cx="28543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9" name="Equation" r:id="rId13" imgW="1333440" imgH="431640" progId="Equation.DSMT4">
                  <p:embed/>
                </p:oleObj>
              </mc:Choice>
              <mc:Fallback>
                <p:oleObj name="Equation" r:id="rId13" imgW="1333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17812" y="4865687"/>
                        <a:ext cx="285432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959" name="Picture 8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2147637"/>
            <a:ext cx="3619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161138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hộp ABCD.A’B’C’D’ có độ dài tất cả các cạnh bằng a, AA’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(ABCD)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𝑩𝑨𝑫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thể tích của khối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hộp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ABCD.A’B’C’D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’</a:t>
                </a: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Tính khoảng cách từ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(A’BD)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1611381"/>
              </a:xfrm>
              <a:prstGeom prst="rect">
                <a:avLst/>
              </a:prstGeom>
              <a:blipFill rotWithShape="1">
                <a:blip r:embed="rId4"/>
                <a:stretch>
                  <a:fillRect l="-635" t="-189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205827"/>
              </p:ext>
            </p:extLst>
          </p:nvPr>
        </p:nvGraphicFramePr>
        <p:xfrm>
          <a:off x="1042988" y="3276600"/>
          <a:ext cx="34274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2" name="Equation" r:id="rId7" imgW="1600200" imgH="393480" progId="Equation.DSMT4">
                  <p:embed/>
                </p:oleObj>
              </mc:Choice>
              <mc:Fallback>
                <p:oleObj name="Equation" r:id="rId7" imgW="1600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2988" y="3276600"/>
                        <a:ext cx="3427412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55612" y="2286000"/>
            <a:ext cx="7467600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Diện tích tam giác ABD bằng diện tích tam giác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BCD </a:t>
            </a:r>
            <a:r>
              <a:rPr lang="vi-VN" b="1">
                <a:latin typeface="Arial" pitchFamily="34" charset="0"/>
                <a:cs typeface="Arial" pitchFamily="34" charset="0"/>
              </a:rPr>
              <a:t>vì chung đáy BD và chiều cao AO =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OC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026183"/>
              </p:ext>
            </p:extLst>
          </p:nvPr>
        </p:nvGraphicFramePr>
        <p:xfrm>
          <a:off x="4504592" y="3209924"/>
          <a:ext cx="307498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3" name="Equation" r:id="rId9" imgW="1434960" imgH="431640" progId="Equation.DSMT4">
                  <p:embed/>
                </p:oleObj>
              </mc:Choice>
              <mc:Fallback>
                <p:oleObj name="Equation" r:id="rId9" imgW="1434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4592" y="3209924"/>
                        <a:ext cx="3074988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563760"/>
              </p:ext>
            </p:extLst>
          </p:nvPr>
        </p:nvGraphicFramePr>
        <p:xfrm>
          <a:off x="684212" y="4191000"/>
          <a:ext cx="34020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4" name="Equation" r:id="rId11" imgW="1587240" imgH="431640" progId="Equation.DSMT4">
                  <p:embed/>
                </p:oleObj>
              </mc:Choice>
              <mc:Fallback>
                <p:oleObj name="Equation" r:id="rId11" imgW="1587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4212" y="4191000"/>
                        <a:ext cx="3402013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5612" y="5387828"/>
            <a:ext cx="3048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Thể tích khối hộp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587336"/>
              </p:ext>
            </p:extLst>
          </p:nvPr>
        </p:nvGraphicFramePr>
        <p:xfrm>
          <a:off x="3427412" y="5172075"/>
          <a:ext cx="43815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5" name="Equation" r:id="rId13" imgW="2044440" imgH="431640" progId="Equation.DSMT4">
                  <p:embed/>
                </p:oleObj>
              </mc:Choice>
              <mc:Fallback>
                <p:oleObj name="Equation" r:id="rId13" imgW="2044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27412" y="5172075"/>
                        <a:ext cx="438150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979" name="Picture 8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061912"/>
            <a:ext cx="35147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7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161138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hộp ABCD.A’B’C’D’ có độ dài tất cả các cạnh bằng a, AA’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(ABCD)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𝑩𝑨𝑫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thể tích của khối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hộp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ABCD.A’B’C’D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’</a:t>
                </a: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Tính khoảng cách từ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(A’BD)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1611381"/>
              </a:xfrm>
              <a:prstGeom prst="rect">
                <a:avLst/>
              </a:prstGeom>
              <a:blipFill rotWithShape="1">
                <a:blip r:embed="rId4"/>
                <a:stretch>
                  <a:fillRect l="-635" t="-189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925286"/>
              </p:ext>
            </p:extLst>
          </p:nvPr>
        </p:nvGraphicFramePr>
        <p:xfrm>
          <a:off x="2123930" y="2057400"/>
          <a:ext cx="394493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2" name="Equation" r:id="rId6" imgW="1841400" imgH="457200" progId="Equation.DSMT4">
                  <p:embed/>
                </p:oleObj>
              </mc:Choice>
              <mc:Fallback>
                <p:oleObj name="Equation" r:id="rId6" imgW="1841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3930" y="2057400"/>
                        <a:ext cx="3944938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473359"/>
              </p:ext>
            </p:extLst>
          </p:nvPr>
        </p:nvGraphicFramePr>
        <p:xfrm>
          <a:off x="2289175" y="3187405"/>
          <a:ext cx="48720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3" name="Equation" r:id="rId8" imgW="2273040" imgH="203040" progId="Equation.DSMT4">
                  <p:embed/>
                </p:oleObj>
              </mc:Choice>
              <mc:Fallback>
                <p:oleObj name="Equation" r:id="rId8" imgW="2273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9175" y="3187405"/>
                        <a:ext cx="4872037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2124" y="4349160"/>
                <a:ext cx="4230688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Trong (A’AO) kẻ AE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A’O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24" y="4349160"/>
                <a:ext cx="4230688" cy="492420"/>
              </a:xfrm>
              <a:prstGeom prst="rect">
                <a:avLst/>
              </a:prstGeom>
              <a:blipFill rotWithShape="1">
                <a:blip r:embed="rId10"/>
                <a:stretch>
                  <a:fillRect l="-1585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619530"/>
              </p:ext>
            </p:extLst>
          </p:nvPr>
        </p:nvGraphicFramePr>
        <p:xfrm>
          <a:off x="4425157" y="4377882"/>
          <a:ext cx="23129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4" name="Equation" r:id="rId11" imgW="1079280" imgH="203040" progId="Equation.DSMT4">
                  <p:embed/>
                </p:oleObj>
              </mc:Choice>
              <mc:Fallback>
                <p:oleObj name="Equation" r:id="rId11" imgW="1079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25157" y="4377882"/>
                        <a:ext cx="2312988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1812" y="2102145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15701"/>
              </p:ext>
            </p:extLst>
          </p:nvPr>
        </p:nvGraphicFramePr>
        <p:xfrm>
          <a:off x="2284412" y="3797005"/>
          <a:ext cx="3429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5" name="Equation" r:id="rId13" imgW="1600200" imgH="203040" progId="Equation.DSMT4">
                  <p:embed/>
                </p:oleObj>
              </mc:Choice>
              <mc:Fallback>
                <p:oleObj name="Equation" r:id="rId13" imgW="1600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4412" y="3797005"/>
                        <a:ext cx="342900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3340"/>
              </p:ext>
            </p:extLst>
          </p:nvPr>
        </p:nvGraphicFramePr>
        <p:xfrm>
          <a:off x="4418012" y="5016205"/>
          <a:ext cx="3048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6" name="Equation" r:id="rId15" imgW="1422360" imgH="203040" progId="Equation.DSMT4">
                  <p:embed/>
                </p:oleObj>
              </mc:Choice>
              <mc:Fallback>
                <p:oleObj name="Equation" r:id="rId15" imgW="1422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18012" y="5016205"/>
                        <a:ext cx="304800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1812" y="5575726"/>
                <a:ext cx="8991600" cy="503385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△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ABD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có AB = AD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𝑩𝑨𝑫</m:t>
                        </m:r>
                      </m:e>
                    </m:acc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nên tam giác ABD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đều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5575726"/>
                <a:ext cx="8991600" cy="503385"/>
              </a:xfrm>
              <a:prstGeom prst="rect">
                <a:avLst/>
              </a:prstGeom>
              <a:blipFill rotWithShape="1">
                <a:blip r:embed="rId17"/>
                <a:stretch>
                  <a:fillRect l="-678" t="-4878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80750"/>
              </p:ext>
            </p:extLst>
          </p:nvPr>
        </p:nvGraphicFramePr>
        <p:xfrm>
          <a:off x="9523412" y="5365455"/>
          <a:ext cx="18510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7" name="Equation" r:id="rId18" imgW="863280" imgH="431640" progId="Equation.DSMT4">
                  <p:embed/>
                </p:oleObj>
              </mc:Choice>
              <mc:Fallback>
                <p:oleObj name="Equation" r:id="rId18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523412" y="5365455"/>
                        <a:ext cx="185102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042" name="Picture 1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2038350"/>
            <a:ext cx="35147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043" name="Picture 1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2038350"/>
            <a:ext cx="35147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9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161138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hộp ABCD.A’B’C’D’ có độ dài tất cả các cạnh bằng a, AA’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(ABCD)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𝑩𝑨𝑫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thể tích của khối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hộp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ABCD.A’B’C’D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’</a:t>
                </a: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Tính khoảng cách từ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(A’BD)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1611381"/>
              </a:xfrm>
              <a:prstGeom prst="rect">
                <a:avLst/>
              </a:prstGeom>
              <a:blipFill rotWithShape="1">
                <a:blip r:embed="rId4"/>
                <a:stretch>
                  <a:fillRect l="-635" t="-189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37765"/>
              </p:ext>
            </p:extLst>
          </p:nvPr>
        </p:nvGraphicFramePr>
        <p:xfrm>
          <a:off x="989012" y="2559345"/>
          <a:ext cx="26670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6" name="Equation" r:id="rId6" imgW="1244520" imgH="393480" progId="Equation.DSMT4">
                  <p:embed/>
                </p:oleObj>
              </mc:Choice>
              <mc:Fallback>
                <p:oleObj name="Equation" r:id="rId6" imgW="1244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9012" y="2559345"/>
                        <a:ext cx="2667000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31812" y="2057400"/>
            <a:ext cx="74676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AOA’ vuông tại A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980886"/>
              </p:ext>
            </p:extLst>
          </p:nvPr>
        </p:nvGraphicFramePr>
        <p:xfrm>
          <a:off x="3656012" y="2568870"/>
          <a:ext cx="2884488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7" name="Equation" r:id="rId8" imgW="1346040" imgH="622080" progId="Equation.DSMT4">
                  <p:embed/>
                </p:oleObj>
              </mc:Choice>
              <mc:Fallback>
                <p:oleObj name="Equation" r:id="rId8" imgW="13460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56012" y="2568870"/>
                        <a:ext cx="2884488" cy="133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918983"/>
              </p:ext>
            </p:extLst>
          </p:nvPr>
        </p:nvGraphicFramePr>
        <p:xfrm>
          <a:off x="2770977" y="3800475"/>
          <a:ext cx="20415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8" name="Equation" r:id="rId10" imgW="952200" imgH="431640" progId="Equation.DSMT4">
                  <p:embed/>
                </p:oleObj>
              </mc:Choice>
              <mc:Fallback>
                <p:oleObj name="Equation" r:id="rId10" imgW="952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0977" y="3800475"/>
                        <a:ext cx="204152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152380"/>
              </p:ext>
            </p:extLst>
          </p:nvPr>
        </p:nvGraphicFramePr>
        <p:xfrm>
          <a:off x="2719387" y="4562475"/>
          <a:ext cx="33750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9" name="Equation" r:id="rId12" imgW="1574640" imgH="431640" progId="Equation.DSMT4">
                  <p:embed/>
                </p:oleObj>
              </mc:Choice>
              <mc:Fallback>
                <p:oleObj name="Equation" r:id="rId12" imgW="1574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19387" y="4562475"/>
                        <a:ext cx="337502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1023" name="Picture 7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2303610"/>
            <a:ext cx="35147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152400"/>
            <a:ext cx="9601200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Cho </a:t>
            </a:r>
            <a:r>
              <a:rPr lang="vi-VN" b="1">
                <a:latin typeface="Arial" pitchFamily="34" charset="0"/>
                <a:cs typeface="Arial" pitchFamily="34" charset="0"/>
              </a:rPr>
              <a:t>hình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lăng trụ ABCD.A’B’C’D’ . Biết A’.ABCD là hình chóp đều có tất cả các cạnh đều bằng nhau và bằng a. 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Tính theo a thể tích của khối lăng trụ ABCD.A’B’C’D’ và thể tích của khối chóp A’.BB’C’C.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22227"/>
              </p:ext>
            </p:extLst>
          </p:nvPr>
        </p:nvGraphicFramePr>
        <p:xfrm>
          <a:off x="1522412" y="3654199"/>
          <a:ext cx="4976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0" name="Equation" r:id="rId6" imgW="2323800" imgH="253800" progId="Equation.DSMT4">
                  <p:embed/>
                </p:oleObj>
              </mc:Choice>
              <mc:Fallback>
                <p:oleObj name="Equation" r:id="rId6" imgW="232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2412" y="3654199"/>
                        <a:ext cx="49768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5612" y="2286000"/>
                <a:ext cx="7467600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Gọi O là giao điểm của AC và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BD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mà A’.ABCD là chóp đều nên A’O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(ABCD)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2286000"/>
                <a:ext cx="7467600" cy="861752"/>
              </a:xfrm>
              <a:prstGeom prst="rect">
                <a:avLst/>
              </a:prstGeom>
              <a:blipFill rotWithShape="1">
                <a:blip r:embed="rId8"/>
                <a:stretch>
                  <a:fillRect l="-898" t="-3546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55612" y="3161779"/>
            <a:ext cx="74676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Xét tam giác ABC vuông tại B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417" y="4231980"/>
            <a:ext cx="556259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Xét tam giác A’AO vuông tại O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69742"/>
              </p:ext>
            </p:extLst>
          </p:nvPr>
        </p:nvGraphicFramePr>
        <p:xfrm>
          <a:off x="1251743" y="4700588"/>
          <a:ext cx="587533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1" name="Equation" r:id="rId9" imgW="2743200" imgH="469800" progId="Equation.DSMT4">
                  <p:embed/>
                </p:oleObj>
              </mc:Choice>
              <mc:Fallback>
                <p:oleObj name="Equation" r:id="rId9" imgW="2743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51743" y="4700588"/>
                        <a:ext cx="5875338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958202"/>
              </p:ext>
            </p:extLst>
          </p:nvPr>
        </p:nvGraphicFramePr>
        <p:xfrm>
          <a:off x="1217612" y="5503862"/>
          <a:ext cx="14414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2" name="Equation" r:id="rId11" imgW="672840" imgH="241200" progId="Equation.DSMT4">
                  <p:embed/>
                </p:oleObj>
              </mc:Choice>
              <mc:Fallback>
                <p:oleObj name="Equation" r:id="rId11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17612" y="5503862"/>
                        <a:ext cx="144145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79417" y="6073628"/>
            <a:ext cx="380999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Thể tích khối lăng trụ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107094"/>
              </p:ext>
            </p:extLst>
          </p:nvPr>
        </p:nvGraphicFramePr>
        <p:xfrm>
          <a:off x="3921065" y="5910116"/>
          <a:ext cx="220186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3" name="Equation" r:id="rId13" imgW="1028520" imgH="393480" progId="Equation.DSMT4">
                  <p:embed/>
                </p:oleObj>
              </mc:Choice>
              <mc:Fallback>
                <p:oleObj name="Equation" r:id="rId13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21065" y="5910116"/>
                        <a:ext cx="2201862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24933"/>
              </p:ext>
            </p:extLst>
          </p:nvPr>
        </p:nvGraphicFramePr>
        <p:xfrm>
          <a:off x="6191250" y="5857875"/>
          <a:ext cx="27987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4" name="Equation" r:id="rId15" imgW="1307880" imgH="431640" progId="Equation.DSMT4">
                  <p:embed/>
                </p:oleObj>
              </mc:Choice>
              <mc:Fallback>
                <p:oleObj name="Equation" r:id="rId15" imgW="1307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91250" y="5857875"/>
                        <a:ext cx="2798762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2069" name="Picture 1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49" y="2033337"/>
            <a:ext cx="37147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  <p:bldP spid="18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3749437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1" y="140516"/>
                <a:ext cx="9534405" cy="320085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pt-BR" sz="2000" b="1" smtClean="0">
                    <a:latin typeface="Arial" pitchFamily="34" charset="0"/>
                    <a:cs typeface="Arial" pitchFamily="34" charset="0"/>
                  </a:rPr>
                  <a:t>Cho các phát biểu </a:t>
                </a:r>
                <a:r>
                  <a:rPr lang="pt-BR" sz="2000" b="1"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pt-BR" sz="2000" b="1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457200" indent="-457200">
                  <a:buAutoNum type="arabicParenBoth"/>
                </a:pP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Hai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mặt phẳng 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(P) và (Q)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có giao tuyến là đường thẳng a và cùng vuông góc với mặt 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(R) thì a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(R)</a:t>
                </a:r>
              </a:p>
              <a:p>
                <a:pPr marL="457200" indent="-457200">
                  <a:buAutoNum type="arabicParenBoth"/>
                </a:pP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Hai mặt 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(P) và (Q)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vuông góc với nhau và có giao tuyến là đường thẳng a, một đường 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thẳng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b nằm trong mặt 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phẳng (P)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và vuông góc với đường 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thẳng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a thì b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(Q)</a:t>
                </a:r>
              </a:p>
              <a:p>
                <a:pPr marL="457200" indent="-457200">
                  <a:buAutoNum type="arabicParenBoth"/>
                </a:pP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Mặt phẳng (P)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chứa đường thẳng a và a vuông góc với 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(Q) thì (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ea typeface="Cambria Math"/>
                        <a:cs typeface="Arial" pitchFamily="34" charset="0"/>
                      </a:rPr>
                      <m:t>𝐏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  <m:r>
                      <a:rPr lang="en-US" sz="2000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(Q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marL="457200" indent="-457200">
                  <a:buAutoNum type="arabicParenBoth"/>
                </a:pP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Đường thẳng a nằm trong mặt phẳng 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(P) và mặt phẳng (P) vuông góc với mặt phẳng (Q) thì a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(Q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Số phát biểu đúng trong các phát biểu trên là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1" y="140516"/>
                <a:ext cx="9534405" cy="3200854"/>
              </a:xfrm>
              <a:prstGeom prst="rect">
                <a:avLst/>
              </a:prstGeom>
              <a:blipFill rotWithShape="1">
                <a:blip r:embed="rId4"/>
                <a:stretch>
                  <a:fillRect l="-320" t="-190"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5006" y="3319801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13612" y="3341370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4" y="3962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308473" y="4295275"/>
            <a:ext cx="282892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600" b="1">
                <a:latin typeface="Arial" pitchFamily="34" charset="0"/>
                <a:cs typeface="Arial" pitchFamily="34" charset="0"/>
              </a:rPr>
              <a:t>(1) đúng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103253"/>
              </p:ext>
            </p:extLst>
          </p:nvPr>
        </p:nvGraphicFramePr>
        <p:xfrm>
          <a:off x="3649787" y="3376717"/>
          <a:ext cx="2397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6" name="Equation" r:id="rId7" imgW="101520" imgH="164880" progId="Equation.DSMT4">
                  <p:embed/>
                </p:oleObj>
              </mc:Choice>
              <mc:Fallback>
                <p:oleObj name="Equation" r:id="rId7" imgW="101520" imgH="164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787" y="3376717"/>
                        <a:ext cx="2397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681223"/>
              </p:ext>
            </p:extLst>
          </p:nvPr>
        </p:nvGraphicFramePr>
        <p:xfrm>
          <a:off x="6183437" y="3384655"/>
          <a:ext cx="2730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7" name="Equation" r:id="rId9" imgW="126720" imgH="164880" progId="Equation.DSMT4">
                  <p:embed/>
                </p:oleObj>
              </mc:Choice>
              <mc:Fallback>
                <p:oleObj name="Equation" r:id="rId9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437" y="3384655"/>
                        <a:ext cx="2730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389445"/>
              </p:ext>
            </p:extLst>
          </p:nvPr>
        </p:nvGraphicFramePr>
        <p:xfrm>
          <a:off x="8569450" y="3413230"/>
          <a:ext cx="2444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8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9450" y="3413230"/>
                        <a:ext cx="2444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809249"/>
              </p:ext>
            </p:extLst>
          </p:nvPr>
        </p:nvGraphicFramePr>
        <p:xfrm>
          <a:off x="10918950" y="3425930"/>
          <a:ext cx="27146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9"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8950" y="3425930"/>
                        <a:ext cx="271462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60812" y="6329063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8473" y="4818473"/>
            <a:ext cx="282892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600" b="1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2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đúng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8473" y="5341671"/>
            <a:ext cx="282892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600" b="1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đúng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8891" y="5852813"/>
            <a:ext cx="282892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600" b="1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sai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152400"/>
            <a:ext cx="9601200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Cho </a:t>
            </a:r>
            <a:r>
              <a:rPr lang="vi-VN" b="1">
                <a:latin typeface="Arial" pitchFamily="34" charset="0"/>
                <a:cs typeface="Arial" pitchFamily="34" charset="0"/>
              </a:rPr>
              <a:t>hình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lăng trụ ABCD.A’B’C’D’ . Biết A’.ABCD là hình chóp đều có tất cả các cạnh đều bằng nhau và bằng a. 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Tính theo a thể tích của khối lăng trụ ABCD.A’B’C’D’ và thể tích của khối chóp A’.BB’C’C.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576473"/>
              </p:ext>
            </p:extLst>
          </p:nvPr>
        </p:nvGraphicFramePr>
        <p:xfrm>
          <a:off x="1674812" y="3086197"/>
          <a:ext cx="39814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7" name="Equation" r:id="rId6" imgW="1688760" imgH="393480" progId="Equation.DSMT4">
                  <p:embed/>
                </p:oleObj>
              </mc:Choice>
              <mc:Fallback>
                <p:oleObj name="Equation" r:id="rId6" imgW="1688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4812" y="3086197"/>
                        <a:ext cx="3981450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55612" y="2286000"/>
            <a:ext cx="7467600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Nếu lăng trụ ABCD.A’B’C’D’ xoay lại thành lăng trụ AA’D’D.BB’C’C thì thể tích không thay đổi.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8243"/>
              </p:ext>
            </p:extLst>
          </p:nvPr>
        </p:nvGraphicFramePr>
        <p:xfrm>
          <a:off x="3351212" y="4126627"/>
          <a:ext cx="2299907" cy="838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8" name="Equation" r:id="rId8" imgW="1180800" imgH="431640" progId="Equation.DSMT4">
                  <p:embed/>
                </p:oleObj>
              </mc:Choice>
              <mc:Fallback>
                <p:oleObj name="Equation" r:id="rId8" imgW="1180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51212" y="4126627"/>
                        <a:ext cx="2299907" cy="838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3024" name="Picture 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2" y="1924050"/>
            <a:ext cx="37147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9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93" name="Picture 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3" y="2279875"/>
            <a:ext cx="3390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109882"/>
            <a:ext cx="9837881" cy="204823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chóp S.ABCD có đáy ABCD là hình thang cân, AB//CD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𝑨𝑩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𝑪𝑫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Biết hai mặt phẳng (SAC) và (SBD) cùng vuông góc với mặt phẳng đáy (ABCD)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𝑺𝑨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Tính theo a khoảng cách từ S đến mặt phẳng (ABCD) và thể tích của khối chóp S.ABCD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blipFill rotWithShape="1">
                <a:blip r:embed="rId5"/>
                <a:stretch>
                  <a:fillRect l="-635" t="-1520" r="-698" b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227987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816851"/>
              </p:ext>
            </p:extLst>
          </p:nvPr>
        </p:nvGraphicFramePr>
        <p:xfrm>
          <a:off x="2589212" y="3539834"/>
          <a:ext cx="2843068" cy="76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4" name="Equation" r:id="rId8" imgW="1460160" imgH="393480" progId="Equation.DSMT4">
                  <p:embed/>
                </p:oleObj>
              </mc:Choice>
              <mc:Fallback>
                <p:oleObj name="Equation" r:id="rId8" imgW="1460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89212" y="3539834"/>
                        <a:ext cx="2843068" cy="764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1623" y="2643448"/>
                <a:ext cx="7815695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Gọi O là giao điểm của AC và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BD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mà (SAC) và (SBD) cùng vuông góc với đáy (ABCD) nên SO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(ABCD)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3" y="2643448"/>
                <a:ext cx="7815695" cy="861752"/>
              </a:xfrm>
              <a:prstGeom prst="rect">
                <a:avLst/>
              </a:prstGeom>
              <a:blipFill rotWithShape="1">
                <a:blip r:embed="rId10"/>
                <a:stretch>
                  <a:fillRect l="-779" t="-3546" r="-1637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1623" y="3639957"/>
                <a:ext cx="2362195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Kẻ AK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DC :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3" y="3639957"/>
                <a:ext cx="2362195" cy="492420"/>
              </a:xfrm>
              <a:prstGeom prst="rect">
                <a:avLst/>
              </a:prstGeom>
              <a:blipFill rotWithShape="1">
                <a:blip r:embed="rId11"/>
                <a:stretch>
                  <a:fillRect l="-2577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01623" y="4256302"/>
            <a:ext cx="54779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ADK vuông tại K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027826"/>
              </p:ext>
            </p:extLst>
          </p:nvPr>
        </p:nvGraphicFramePr>
        <p:xfrm>
          <a:off x="5316598" y="4120790"/>
          <a:ext cx="2987386" cy="763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5" name="Equation" r:id="rId12" imgW="1688760" imgH="431640" progId="Equation.DSMT4">
                  <p:embed/>
                </p:oleObj>
              </mc:Choice>
              <mc:Fallback>
                <p:oleObj name="Equation" r:id="rId12" imgW="1688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16598" y="4120790"/>
                        <a:ext cx="2987386" cy="763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1623" y="4977322"/>
            <a:ext cx="54779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AKC </a:t>
            </a:r>
            <a:r>
              <a:rPr lang="en-US" b="1">
                <a:latin typeface="Arial" pitchFamily="34" charset="0"/>
                <a:cs typeface="Arial" pitchFamily="34" charset="0"/>
              </a:rPr>
              <a:t>vuông tại K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86257"/>
              </p:ext>
            </p:extLst>
          </p:nvPr>
        </p:nvGraphicFramePr>
        <p:xfrm>
          <a:off x="5408612" y="4967797"/>
          <a:ext cx="29194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6" name="Equation" r:id="rId14" imgW="1650960" imgH="253800" progId="Equation.DSMT4">
                  <p:embed/>
                </p:oleObj>
              </mc:Choice>
              <mc:Fallback>
                <p:oleObj name="Equation" r:id="rId14" imgW="1650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08612" y="4967797"/>
                        <a:ext cx="2919413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1623" y="5733189"/>
            <a:ext cx="312578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AB//CD nên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529074"/>
              </p:ext>
            </p:extLst>
          </p:nvPr>
        </p:nvGraphicFramePr>
        <p:xfrm>
          <a:off x="3282394" y="5634196"/>
          <a:ext cx="1828323" cy="76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7" name="Equation" r:id="rId16" imgW="939600" imgH="393480" progId="Equation.DSMT4">
                  <p:embed/>
                </p:oleObj>
              </mc:Choice>
              <mc:Fallback>
                <p:oleObj name="Equation" r:id="rId16" imgW="939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82394" y="5634196"/>
                        <a:ext cx="1828323" cy="766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79332"/>
              </p:ext>
            </p:extLst>
          </p:nvPr>
        </p:nvGraphicFramePr>
        <p:xfrm>
          <a:off x="5496355" y="5559426"/>
          <a:ext cx="2619375" cy="839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8" name="Equation" r:id="rId18" imgW="1346040" imgH="431640" progId="Equation.DSMT4">
                  <p:embed/>
                </p:oleObj>
              </mc:Choice>
              <mc:Fallback>
                <p:oleObj name="Equation" r:id="rId18" imgW="1346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96355" y="5559426"/>
                        <a:ext cx="2619375" cy="839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4091" name="Picture 7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3" y="2279875"/>
            <a:ext cx="3390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92" name="Picture 7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3" y="2279875"/>
            <a:ext cx="3390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6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  <p:bldP spid="20" grpId="0"/>
      <p:bldP spid="22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04823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chóp S.ABCD có đáy ABCD là hình thang cân, AB//CD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𝑨𝑩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𝑪𝑫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Biết hai mặt phẳng (SAC) và (SBD) cùng vuông góc với mặt phẳng đáy (ABCD)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𝑺𝑨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Tính theo a khoảng cách từ S đến mặt phẳng (ABCD) và thể tích của khối chóp S.ABCD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blipFill rotWithShape="1">
                <a:blip r:embed="rId4"/>
                <a:stretch>
                  <a:fillRect l="-635" t="-1520" r="-698" b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227987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64159" y="2668440"/>
            <a:ext cx="54779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SAO </a:t>
            </a:r>
            <a:r>
              <a:rPr lang="en-US" b="1">
                <a:latin typeface="Arial" pitchFamily="34" charset="0"/>
                <a:cs typeface="Arial" pitchFamily="34" charset="0"/>
              </a:rPr>
              <a:t>vuông tại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O 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6538"/>
              </p:ext>
            </p:extLst>
          </p:nvPr>
        </p:nvGraphicFramePr>
        <p:xfrm>
          <a:off x="1239867" y="3160860"/>
          <a:ext cx="514508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4" name="Equation" r:id="rId7" imgW="2908080" imgH="469800" progId="Equation.DSMT4">
                  <p:embed/>
                </p:oleObj>
              </mc:Choice>
              <mc:Fallback>
                <p:oleObj name="Equation" r:id="rId7" imgW="2908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9867" y="3160860"/>
                        <a:ext cx="5145088" cy="83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520057"/>
              </p:ext>
            </p:extLst>
          </p:nvPr>
        </p:nvGraphicFramePr>
        <p:xfrm>
          <a:off x="699294" y="5001260"/>
          <a:ext cx="5928518" cy="86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5" name="Equation" r:id="rId9" imgW="3047760" imgH="444240" progId="Equation.DSMT4">
                  <p:embed/>
                </p:oleObj>
              </mc:Choice>
              <mc:Fallback>
                <p:oleObj name="Equation" r:id="rId9" imgW="3047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9294" y="5001260"/>
                        <a:ext cx="5928518" cy="86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048069"/>
              </p:ext>
            </p:extLst>
          </p:nvPr>
        </p:nvGraphicFramePr>
        <p:xfrm>
          <a:off x="1119160" y="4050030"/>
          <a:ext cx="65008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6" name="Equation" r:id="rId11" imgW="3340080" imgH="431640" progId="Equation.DSMT4">
                  <p:embed/>
                </p:oleObj>
              </mc:Choice>
              <mc:Fallback>
                <p:oleObj name="Equation" r:id="rId11" imgW="3340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19160" y="4050030"/>
                        <a:ext cx="6500813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8" name="Picture 3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279876"/>
            <a:ext cx="3390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04823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1" y="152400"/>
                <a:ext cx="9753599" cy="198205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Trên mặt đất phẳng, người ta dựng một cây cột AB có chiều dài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bằng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10m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và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tạo với mặt đất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80</a:t>
                </a:r>
                <a:r>
                  <a:rPr lang="en-US" b="1" baseline="30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Tại một thời điểm dưới ánh sáng mặt trời, bóng BC của cây cột trên mặt đất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dài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12m vào tạo với cây cột một góc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bằng 120</a:t>
                </a:r>
                <a:r>
                  <a:rPr lang="en-US" b="1" baseline="30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𝑨𝑩𝑪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𝟏𝟐𝟎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góc giữa mặt đất và đường thẳng chứa tia sáng mặt trời tại thời điểm nói trên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1" y="152400"/>
                <a:ext cx="9753599" cy="1982059"/>
              </a:xfrm>
              <a:prstGeom prst="rect">
                <a:avLst/>
              </a:prstGeom>
              <a:blipFill rotWithShape="1">
                <a:blip r:embed="rId4"/>
                <a:stretch>
                  <a:fillRect l="-625" t="-1538" r="-1375" b="-5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227987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10014"/>
              </p:ext>
            </p:extLst>
          </p:nvPr>
        </p:nvGraphicFramePr>
        <p:xfrm>
          <a:off x="1407477" y="3946820"/>
          <a:ext cx="511302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2" name="Equation" r:id="rId7" imgW="2387520" imgH="228600" progId="Equation.DSMT4">
                  <p:embed/>
                </p:oleObj>
              </mc:Choice>
              <mc:Fallback>
                <p:oleObj name="Equation" r:id="rId7" imgW="2387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7477" y="3946820"/>
                        <a:ext cx="511302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1623" y="2643448"/>
                <a:ext cx="7815695" cy="90593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Góc giữa mặt đất và đường thẳng chứa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tia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sáng mặt trời tại thời điểm nói trên 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endParaRPr lang="vi-VN" b="1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3" y="2643448"/>
                <a:ext cx="7815695" cy="905931"/>
              </a:xfrm>
              <a:prstGeom prst="rect">
                <a:avLst/>
              </a:prstGeom>
              <a:blipFill rotWithShape="1">
                <a:blip r:embed="rId9"/>
                <a:stretch>
                  <a:fillRect l="-624" t="-3378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31812" y="3505200"/>
            <a:ext cx="4572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pl-PL" b="1">
                <a:latin typeface="Arial" pitchFamily="34" charset="0"/>
                <a:cs typeface="Arial" pitchFamily="34" charset="0"/>
              </a:rPr>
              <a:t>Xét tam giác ABC </a:t>
            </a:r>
            <a:r>
              <a:rPr lang="pl-PL" b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2158120"/>
            <a:ext cx="35909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659447"/>
              </p:ext>
            </p:extLst>
          </p:nvPr>
        </p:nvGraphicFramePr>
        <p:xfrm>
          <a:off x="2097087" y="4499246"/>
          <a:ext cx="4759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3" name="Equation" r:id="rId11" imgW="2222280" imgH="203040" progId="Equation.DSMT4">
                  <p:embed/>
                </p:oleObj>
              </mc:Choice>
              <mc:Fallback>
                <p:oleObj name="Equation" r:id="rId11" imgW="2222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97087" y="4499246"/>
                        <a:ext cx="4759325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455814"/>
              </p:ext>
            </p:extLst>
          </p:nvPr>
        </p:nvGraphicFramePr>
        <p:xfrm>
          <a:off x="1182687" y="5000625"/>
          <a:ext cx="24479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4" name="Equation" r:id="rId13" imgW="1143000" imgH="241200" progId="Equation.DSMT4">
                  <p:embed/>
                </p:oleObj>
              </mc:Choice>
              <mc:Fallback>
                <p:oleObj name="Equation" r:id="rId13" imgW="1143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82687" y="5000625"/>
                        <a:ext cx="2447925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5866" y="5457825"/>
            <a:ext cx="11377346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Gọi H là hình chiếu của A trên mặt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đất</a:t>
            </a:r>
            <a:r>
              <a:rPr lang="en-US" b="1">
                <a:latin typeface="Arial" pitchFamily="34" charset="0"/>
                <a:cs typeface="Arial" pitchFamily="34" charset="0"/>
              </a:rPr>
              <a:t> . Xét tam giác ABH vuông tại H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359754"/>
              </p:ext>
            </p:extLst>
          </p:nvPr>
        </p:nvGraphicFramePr>
        <p:xfrm>
          <a:off x="1217612" y="5838825"/>
          <a:ext cx="37258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5" name="Equation" r:id="rId15" imgW="1739880" imgH="444240" progId="Equation.DSMT4">
                  <p:embed/>
                </p:oleObj>
              </mc:Choice>
              <mc:Fallback>
                <p:oleObj name="Equation" r:id="rId15" imgW="1739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17612" y="5838825"/>
                        <a:ext cx="372586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75650"/>
              </p:ext>
            </p:extLst>
          </p:nvPr>
        </p:nvGraphicFramePr>
        <p:xfrm>
          <a:off x="5713412" y="6019800"/>
          <a:ext cx="19319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6" name="Equation" r:id="rId17" imgW="901440" imgH="228600" progId="Equation.DSMT4">
                  <p:embed/>
                </p:oleObj>
              </mc:Choice>
              <mc:Fallback>
                <p:oleObj name="Equation" r:id="rId17" imgW="901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13412" y="6019800"/>
                        <a:ext cx="1931988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5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83107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11609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11609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936914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885709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760412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1"/>
            <a:ext cx="9837881" cy="2283112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1" y="140516"/>
            <a:ext cx="9677401" cy="221596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000" b="1">
                <a:latin typeface="Arial" pitchFamily="34" charset="0"/>
                <a:cs typeface="Arial" pitchFamily="34" charset="0"/>
              </a:rPr>
              <a:t>Cho mặt phẳng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(P)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vuông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góc với mặt phẳng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(Q)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và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a là giao tuyến của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(P)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và (Q)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Trong các phát biểu dưới đây, phát biểu nào đúng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?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Đường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thẳng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nằm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trên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(Q)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thì 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vuông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góc với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(P).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Đường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thẳng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nằm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trên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(Q)và 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vuông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góc với a thì d vuông góc với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(P).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. 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Đường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thẳng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vuông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góc với a thì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d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vuông góc với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(P).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. 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Đường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thẳng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vuông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góc với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(Q)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thì 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vuông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góc với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(P).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59023" y="1143000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808" y="25425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46612" y="2971800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1"/>
            <a:ext cx="9837881" cy="2099919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1" y="140516"/>
                <a:ext cx="9677401" cy="198026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Cho hình chóp tứ giác đều S.ABCD. Phát biểu nào sau đây là đúng?</a:t>
                </a: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A</a:t>
                </a:r>
                <a:r>
                  <a:rPr lang="en-US" sz="2000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Số đo của góc nhị diện [S, AB, C]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bằng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𝑺𝑩𝑪</m:t>
                        </m:r>
                      </m:e>
                    </m:acc>
                  </m:oMath>
                </a14:m>
                <a:endParaRPr lang="vi-VN" sz="2000" b="1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B</a:t>
                </a:r>
                <a:r>
                  <a:rPr lang="en-US" sz="20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Số đo của góc nhị diện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[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SA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]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bằng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C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Số đo của góc nhị diện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[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] bằng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en-US" sz="28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D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Số đo của góc nhị diện [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SA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] bằng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𝑩𝑺𝑫</m:t>
                        </m:r>
                      </m:e>
                    </m:acc>
                  </m:oMath>
                </a14:m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1" y="140516"/>
                <a:ext cx="9677401" cy="1980263"/>
              </a:xfrm>
              <a:prstGeom prst="rect">
                <a:avLst/>
              </a:prstGeom>
              <a:blipFill rotWithShape="1">
                <a:blip r:embed="rId3"/>
                <a:stretch>
                  <a:fillRect l="-441" t="-615" b="-5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5412" y="1187453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71" y="234949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58781" y="2895600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2349496"/>
            <a:ext cx="32766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8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1"/>
            <a:ext cx="9837881" cy="2308159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1" y="140516"/>
                <a:ext cx="9677401" cy="227752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Cho hình chóp S.ABCD có đáy ABCD là hình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vuông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SA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(ABCD)</a:t>
                </a:r>
                <a:br>
                  <a:rPr lang="en-US" sz="2200" b="1" smtClean="0">
                    <a:latin typeface="Arial" pitchFamily="34" charset="0"/>
                    <a:cs typeface="Arial" pitchFamily="34" charset="0"/>
                  </a:rPr>
                </a:b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Phát biểu nào sau đây là sai?</a:t>
                </a: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A</a:t>
                </a:r>
                <a:r>
                  <a:rPr lang="en-US" sz="2000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Đường thẳng BC vuông góc với 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(SAB)</a:t>
                </a:r>
                <a:endParaRPr lang="vi-VN" sz="2000" b="1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B</a:t>
                </a:r>
                <a:r>
                  <a:rPr lang="en-US" sz="20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Đường thẳng BD vuông góc với 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(SAC)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C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Đường thẳng AC vuông góc với 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(SBD)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D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Đường thẳng AD vuông góc với mặt phẳng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(SAB)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1" y="140516"/>
                <a:ext cx="9677401" cy="2277524"/>
              </a:xfrm>
              <a:prstGeom prst="rect">
                <a:avLst/>
              </a:prstGeom>
              <a:blipFill rotWithShape="1">
                <a:blip r:embed="rId3"/>
                <a:stretch>
                  <a:fillRect l="-441" t="-535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73349" y="1508413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71" y="260985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58781" y="3155954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25146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6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65792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1" y="140516"/>
            <a:ext cx="9677401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Thể tích của khối chóp có diện tích đáy bằng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S,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chiều cao bằng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là: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33" y="1981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58781" y="2438400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8212" y="1044654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30732" y="1037443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09358"/>
              </p:ext>
            </p:extLst>
          </p:nvPr>
        </p:nvGraphicFramePr>
        <p:xfrm>
          <a:off x="3105150" y="1114425"/>
          <a:ext cx="1168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2" name="Equation" r:id="rId6" imgW="495000" imgH="177480" progId="Equation.DSMT4">
                  <p:embed/>
                </p:oleObj>
              </mc:Choice>
              <mc:Fallback>
                <p:oleObj name="Equation" r:id="rId6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1114425"/>
                        <a:ext cx="1168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888587"/>
              </p:ext>
            </p:extLst>
          </p:nvPr>
        </p:nvGraphicFramePr>
        <p:xfrm>
          <a:off x="5600700" y="838200"/>
          <a:ext cx="13049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3" name="Equation" r:id="rId8" imgW="609480" imgH="419040" progId="Equation.DSMT4">
                  <p:embed/>
                </p:oleObj>
              </mc:Choice>
              <mc:Fallback>
                <p:oleObj name="Equation" r:id="rId8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838200"/>
                        <a:ext cx="13049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122912"/>
              </p:ext>
            </p:extLst>
          </p:nvPr>
        </p:nvGraphicFramePr>
        <p:xfrm>
          <a:off x="7972425" y="879475"/>
          <a:ext cx="13049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4" name="Equation" r:id="rId10" imgW="609480" imgH="419040" progId="Equation.DSMT4">
                  <p:embed/>
                </p:oleObj>
              </mc:Choice>
              <mc:Fallback>
                <p:oleObj name="Equation" r:id="rId10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2425" y="879475"/>
                        <a:ext cx="13049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90942"/>
              </p:ext>
            </p:extLst>
          </p:nvPr>
        </p:nvGraphicFramePr>
        <p:xfrm>
          <a:off x="10336213" y="879475"/>
          <a:ext cx="13049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5" name="Equation" r:id="rId12" imgW="609480" imgH="419040" progId="Equation.DSMT4">
                  <p:embed/>
                </p:oleObj>
              </mc:Choice>
              <mc:Fallback>
                <p:oleObj name="Equation" r:id="rId12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6213" y="879475"/>
                        <a:ext cx="13049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1943100"/>
            <a:ext cx="29813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65792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3" y="237798"/>
                <a:ext cx="9448800" cy="136240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Cho tứ diện OABC có OA, OB, OC đôi một vuông góc với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nhau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𝑶𝑨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𝑶𝑩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𝑶𝑪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endParaRPr lang="en-US" sz="2600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Tính khoảng cách từ điểm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(ABC)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3" y="237798"/>
                <a:ext cx="9448800" cy="1362402"/>
              </a:xfrm>
              <a:prstGeom prst="rect">
                <a:avLst/>
              </a:prstGeom>
              <a:blipFill rotWithShape="1">
                <a:blip r:embed="rId4"/>
                <a:stretch>
                  <a:fillRect l="-839" t="-2679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3903" y="2209800"/>
            <a:ext cx="135570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709851"/>
              </p:ext>
            </p:extLst>
          </p:nvPr>
        </p:nvGraphicFramePr>
        <p:xfrm>
          <a:off x="1832765" y="2209800"/>
          <a:ext cx="2992343" cy="80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3" name="Equation" r:id="rId7" imgW="1688760" imgH="457200" progId="Equation.DSMT4">
                  <p:embed/>
                </p:oleObj>
              </mc:Choice>
              <mc:Fallback>
                <p:oleObj name="Equation" r:id="rId7" imgW="1688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2765" y="2209800"/>
                        <a:ext cx="2992343" cy="809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662665"/>
              </p:ext>
            </p:extLst>
          </p:nvPr>
        </p:nvGraphicFramePr>
        <p:xfrm>
          <a:off x="3198812" y="2956402"/>
          <a:ext cx="3143250" cy="39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4" name="Equation" r:id="rId9" imgW="1612800" imgH="203040" progId="Equation.DSMT4">
                  <p:embed/>
                </p:oleObj>
              </mc:Choice>
              <mc:Fallback>
                <p:oleObj name="Equation" r:id="rId9" imgW="1612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98812" y="2956402"/>
                        <a:ext cx="3143250" cy="39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2315" y="3429000"/>
                <a:ext cx="1966897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Kẻ OD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 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BC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15" y="3429000"/>
                <a:ext cx="1966897" cy="492420"/>
              </a:xfrm>
              <a:prstGeom prst="rect">
                <a:avLst/>
              </a:prstGeom>
              <a:blipFill rotWithShape="1">
                <a:blip r:embed="rId12"/>
                <a:stretch>
                  <a:fillRect l="-3096" t="-6250" r="-2477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825647"/>
              </p:ext>
            </p:extLst>
          </p:nvPr>
        </p:nvGraphicFramePr>
        <p:xfrm>
          <a:off x="2589212" y="3476772"/>
          <a:ext cx="195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5" name="Equation" r:id="rId13" imgW="1002960" imgH="203040" progId="Equation.DSMT4">
                  <p:embed/>
                </p:oleObj>
              </mc:Choice>
              <mc:Fallback>
                <p:oleObj name="Equation" r:id="rId13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89212" y="3476772"/>
                        <a:ext cx="195580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986731"/>
              </p:ext>
            </p:extLst>
          </p:nvPr>
        </p:nvGraphicFramePr>
        <p:xfrm>
          <a:off x="2894012" y="3984625"/>
          <a:ext cx="4035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6" name="Equation" r:id="rId15" imgW="2070000" imgH="203040" progId="Equation.DSMT4">
                  <p:embed/>
                </p:oleObj>
              </mc:Choice>
              <mc:Fallback>
                <p:oleObj name="Equation" r:id="rId15" imgW="2070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94012" y="3984625"/>
                        <a:ext cx="40354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614703"/>
              </p:ext>
            </p:extLst>
          </p:nvPr>
        </p:nvGraphicFramePr>
        <p:xfrm>
          <a:off x="2894012" y="4533900"/>
          <a:ext cx="27479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7" name="Equation" r:id="rId17" imgW="1409400" imgH="203040" progId="Equation.DSMT4">
                  <p:embed/>
                </p:oleObj>
              </mc:Choice>
              <mc:Fallback>
                <p:oleObj name="Equation" r:id="rId17" imgW="1409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94012" y="4533900"/>
                        <a:ext cx="2747962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1365" y="4991100"/>
                <a:ext cx="1966897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Kẻ OE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 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AD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65" y="4991100"/>
                <a:ext cx="1966897" cy="492420"/>
              </a:xfrm>
              <a:prstGeom prst="rect">
                <a:avLst/>
              </a:prstGeom>
              <a:blipFill rotWithShape="1">
                <a:blip r:embed="rId19"/>
                <a:stretch>
                  <a:fillRect l="-3096" t="-6173" r="-2167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874715"/>
              </p:ext>
            </p:extLst>
          </p:nvPr>
        </p:nvGraphicFramePr>
        <p:xfrm>
          <a:off x="2589212" y="5096022"/>
          <a:ext cx="195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8" name="Equation" r:id="rId20" imgW="1002960" imgH="203040" progId="Equation.DSMT4">
                  <p:embed/>
                </p:oleObj>
              </mc:Choice>
              <mc:Fallback>
                <p:oleObj name="Equation" r:id="rId20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89212" y="5096022"/>
                        <a:ext cx="195580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47798"/>
              </p:ext>
            </p:extLst>
          </p:nvPr>
        </p:nvGraphicFramePr>
        <p:xfrm>
          <a:off x="4628601" y="5096022"/>
          <a:ext cx="26241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9" name="Equation" r:id="rId22" imgW="1346040" imgH="203040" progId="Equation.DSMT4">
                  <p:embed/>
                </p:oleObj>
              </mc:Choice>
              <mc:Fallback>
                <p:oleObj name="Equation" r:id="rId22" imgW="1346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628601" y="5096022"/>
                        <a:ext cx="2624138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22315" y="5524500"/>
            <a:ext cx="592929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OBC vuông tại O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536077"/>
              </p:ext>
            </p:extLst>
          </p:nvPr>
        </p:nvGraphicFramePr>
        <p:xfrm>
          <a:off x="1071563" y="5975350"/>
          <a:ext cx="24257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60" name="Equation" r:id="rId24" imgW="1244520" imgH="393480" progId="Equation.DSMT4">
                  <p:embed/>
                </p:oleObj>
              </mc:Choice>
              <mc:Fallback>
                <p:oleObj name="Equation" r:id="rId24" imgW="1244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71563" y="5975350"/>
                        <a:ext cx="24257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34584"/>
              </p:ext>
            </p:extLst>
          </p:nvPr>
        </p:nvGraphicFramePr>
        <p:xfrm>
          <a:off x="3503612" y="5976937"/>
          <a:ext cx="297021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61" name="Equation" r:id="rId26" imgW="1523880" imgH="431640" progId="Equation.DSMT4">
                  <p:embed/>
                </p:oleObj>
              </mc:Choice>
              <mc:Fallback>
                <p:oleObj name="Equation" r:id="rId26" imgW="1523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503612" y="5976937"/>
                        <a:ext cx="2970213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17851"/>
              </p:ext>
            </p:extLst>
          </p:nvPr>
        </p:nvGraphicFramePr>
        <p:xfrm>
          <a:off x="6840229" y="5943600"/>
          <a:ext cx="18811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62" name="Equation" r:id="rId28" imgW="965160" imgH="431640" progId="Equation.DSMT4">
                  <p:embed/>
                </p:oleObj>
              </mc:Choice>
              <mc:Fallback>
                <p:oleObj name="Equation" r:id="rId28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840229" y="5943600"/>
                        <a:ext cx="1881188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939" name="Picture 259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87" y="1903560"/>
            <a:ext cx="38385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41" name="Picture 261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87" y="1903560"/>
            <a:ext cx="38385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42" name="Picture 26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87" y="1903560"/>
            <a:ext cx="38385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65792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3" y="237798"/>
                <a:ext cx="9448800" cy="136240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Cho tứ diện OABC có OA, OB, OC đôi một vuông góc với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nhau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𝑶𝑨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𝑶𝑩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𝑶𝑪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endParaRPr lang="en-US" sz="2600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Tính khoảng cách từ điểm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(ABC)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3" y="237798"/>
                <a:ext cx="9448800" cy="1362402"/>
              </a:xfrm>
              <a:prstGeom prst="rect">
                <a:avLst/>
              </a:prstGeom>
              <a:blipFill rotWithShape="1">
                <a:blip r:embed="rId4"/>
                <a:stretch>
                  <a:fillRect l="-839" t="-2679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43103" y="2326980"/>
            <a:ext cx="569910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OAD vuông tại O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829680"/>
              </p:ext>
            </p:extLst>
          </p:nvPr>
        </p:nvGraphicFramePr>
        <p:xfrm>
          <a:off x="2023982" y="2860675"/>
          <a:ext cx="2376646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50" name="Equation" r:id="rId7" imgW="1218960" imgH="393480" progId="Equation.DSMT4">
                  <p:embed/>
                </p:oleObj>
              </mc:Choice>
              <mc:Fallback>
                <p:oleObj name="Equation" r:id="rId7" imgW="1218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3982" y="2860675"/>
                        <a:ext cx="2376646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06743"/>
              </p:ext>
            </p:extLst>
          </p:nvPr>
        </p:nvGraphicFramePr>
        <p:xfrm>
          <a:off x="4442777" y="2831385"/>
          <a:ext cx="2870835" cy="141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51" name="Equation" r:id="rId9" imgW="1473120" imgH="723600" progId="Equation.DSMT4">
                  <p:embed/>
                </p:oleObj>
              </mc:Choice>
              <mc:Fallback>
                <p:oleObj name="Equation" r:id="rId9" imgW="147312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2777" y="2831385"/>
                        <a:ext cx="2870835" cy="1412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870105"/>
              </p:ext>
            </p:extLst>
          </p:nvPr>
        </p:nvGraphicFramePr>
        <p:xfrm>
          <a:off x="3418046" y="3921261"/>
          <a:ext cx="1882458" cy="84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52" name="Equation" r:id="rId11" imgW="965160" imgH="431640" progId="Equation.DSMT4">
                  <p:embed/>
                </p:oleObj>
              </mc:Choice>
              <mc:Fallback>
                <p:oleObj name="Equation" r:id="rId11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18046" y="3921261"/>
                        <a:ext cx="1882458" cy="84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168423"/>
              </p:ext>
            </p:extLst>
          </p:nvPr>
        </p:nvGraphicFramePr>
        <p:xfrm>
          <a:off x="3427412" y="4797425"/>
          <a:ext cx="36909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53" name="Equation" r:id="rId13" imgW="1892160" imgH="431640" progId="Equation.DSMT4">
                  <p:embed/>
                </p:oleObj>
              </mc:Choice>
              <mc:Fallback>
                <p:oleObj name="Equation" r:id="rId13" imgW="1892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27412" y="4797425"/>
                        <a:ext cx="3690938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0809" name="Picture 10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876925"/>
            <a:ext cx="38385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83632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270841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tứ diện ABCD có tam giác ABC cân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tại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A,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tam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BCD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cân tại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D.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Gọi I là trung điểm của cạnh BC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AutoNum type="alphaLcParenR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Chứng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minh rằng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BC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(AID)</a:t>
                </a:r>
              </a:p>
              <a:p>
                <a:pPr marL="514350" indent="-51435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Kẻ đường cao AH của tam giác AID. Chứng minh rằng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AH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(BCD)</a:t>
                </a:r>
              </a:p>
              <a:p>
                <a:pPr marL="514350" indent="-51435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Kẻ đường cao IJ của tam giác AID. Chứng minh rằng IJ là đường vuông góc chung của AD và BC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2708412"/>
              </a:xfrm>
              <a:prstGeom prst="rect">
                <a:avLst/>
              </a:prstGeom>
              <a:blipFill rotWithShape="1">
                <a:blip r:embed="rId4"/>
                <a:stretch>
                  <a:fillRect l="-635" t="-1126" r="-571" b="-3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304710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2925" y="3493294"/>
                <a:ext cx="7304087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457200" indent="-457200">
                  <a:buFont typeface="+mj-lt"/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Xét tam giác ABC cân tại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có </a:t>
                </a:r>
                <a:r>
                  <a:rPr lang="sv-SE" b="1">
                    <a:latin typeface="Arial" pitchFamily="34" charset="0"/>
                    <a:cs typeface="Arial" pitchFamily="34" charset="0"/>
                  </a:rPr>
                  <a:t>I là trung điểm </a:t>
                </a:r>
                <a:r>
                  <a:rPr lang="sv-SE" b="1" smtClean="0">
                    <a:latin typeface="Arial" pitchFamily="34" charset="0"/>
                    <a:cs typeface="Arial" pitchFamily="34" charset="0"/>
                  </a:rPr>
                  <a:t>của BC </a:t>
                </a:r>
                <a:r>
                  <a:rPr lang="en-US" smtClean="0"/>
                  <a:t>⇒ </a:t>
                </a:r>
                <a:r>
                  <a:rPr lang="sv-SE" b="1" smtClean="0">
                    <a:latin typeface="Arial" pitchFamily="34" charset="0"/>
                    <a:cs typeface="Arial" pitchFamily="34" charset="0"/>
                  </a:rPr>
                  <a:t>AI </a:t>
                </a:r>
                <a14:m>
                  <m:oMath xmlns:m="http://schemas.openxmlformats.org/officeDocument/2006/math">
                    <m:r>
                      <a:rPr lang="sv-SE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BC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493294"/>
                <a:ext cx="7304087" cy="861752"/>
              </a:xfrm>
              <a:prstGeom prst="rect">
                <a:avLst/>
              </a:prstGeom>
              <a:blipFill rotWithShape="1">
                <a:blip r:embed="rId7"/>
                <a:stretch>
                  <a:fillRect l="-668" t="-2837" r="-167" b="-1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954375"/>
              </p:ext>
            </p:extLst>
          </p:nvPr>
        </p:nvGraphicFramePr>
        <p:xfrm>
          <a:off x="2125852" y="5313283"/>
          <a:ext cx="3511360" cy="97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0" name="Equation" r:id="rId8" imgW="1638000" imgH="457200" progId="Equation.DSMT4">
                  <p:embed/>
                </p:oleObj>
              </mc:Choice>
              <mc:Fallback>
                <p:oleObj name="Equation" r:id="rId8" imgW="1638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5852" y="5313283"/>
                        <a:ext cx="3511360" cy="979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1387" y="4356040"/>
                <a:ext cx="6858000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>
                    <a:latin typeface="Arial" pitchFamily="34" charset="0"/>
                    <a:cs typeface="Arial" pitchFamily="34" charset="0"/>
                  </a:rPr>
                  <a:t>Xét tam giác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BCD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cân tại D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có </a:t>
                </a:r>
                <a:r>
                  <a:rPr lang="sv-SE" b="1">
                    <a:latin typeface="Arial" pitchFamily="34" charset="0"/>
                    <a:cs typeface="Arial" pitchFamily="34" charset="0"/>
                  </a:rPr>
                  <a:t>I là trung điểm của BC </a:t>
                </a:r>
                <a:r>
                  <a:rPr lang="en-US" smtClean="0"/>
                  <a:t>⇒ </a:t>
                </a:r>
                <a:r>
                  <a:rPr lang="sv-SE" b="1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b="1" smtClean="0">
                    <a:latin typeface="Arial" pitchFamily="34" charset="0"/>
                    <a:cs typeface="Arial" pitchFamily="34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sv-SE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BC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87" y="4356040"/>
                <a:ext cx="6858000" cy="861752"/>
              </a:xfrm>
              <a:prstGeom prst="rect">
                <a:avLst/>
              </a:prstGeom>
              <a:blipFill rotWithShape="1">
                <a:blip r:embed="rId10"/>
                <a:stretch>
                  <a:fillRect l="-889" t="-3546" r="-533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939799" y="5398294"/>
            <a:ext cx="144938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1759" name="Picture 3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066156"/>
            <a:ext cx="34004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1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39915</TotalTime>
  <Words>1980</Words>
  <PresentationFormat>Custom</PresentationFormat>
  <Paragraphs>173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2024-03-13T04:48:18Z</dcterms:modified>
</cp:coreProperties>
</file>