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0" r:id="rId2"/>
    <p:sldId id="389" r:id="rId3"/>
    <p:sldId id="375" r:id="rId4"/>
    <p:sldId id="384" r:id="rId5"/>
    <p:sldId id="377" r:id="rId6"/>
    <p:sldId id="388" r:id="rId7"/>
    <p:sldId id="385" r:id="rId8"/>
    <p:sldId id="386" r:id="rId9"/>
    <p:sldId id="345" r:id="rId10"/>
    <p:sldId id="381" r:id="rId11"/>
    <p:sldId id="371" r:id="rId12"/>
  </p:sldIdLst>
  <p:sldSz cx="24384000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66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4374" autoAdjust="0"/>
  </p:normalViewPr>
  <p:slideViewPr>
    <p:cSldViewPr>
      <p:cViewPr varScale="1">
        <p:scale>
          <a:sx n="34" d="100"/>
          <a:sy n="34" d="100"/>
        </p:scale>
        <p:origin x="464" y="5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26/08/2021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01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0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1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96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1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19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91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60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0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60.png"/><Relationship Id="rId7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9.emf"/><Relationship Id="rId5" Type="http://schemas.openxmlformats.org/officeDocument/2006/relationships/image" Target="../media/image19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0.png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1.e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920107" y="3719346"/>
            <a:ext cx="2071316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4636794"/>
            <a:ext cx="18288000" cy="271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2: HÀM SỐ LŨY THỪA- HÀM SỐ MŨ </a:t>
            </a:r>
          </a:p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VÀ HÀM SỐ LOGARIT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26"/>
          <p:cNvGrpSpPr/>
          <p:nvPr/>
        </p:nvGrpSpPr>
        <p:grpSpPr>
          <a:xfrm>
            <a:off x="4333162" y="9467304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KHÁI NIỆM (TIẾT 1)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2"/>
                <a:ext cx="1371600" cy="776594"/>
                <a:chOff x="7469187" y="7640052"/>
                <a:chExt cx="1371600" cy="776594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37798" y="7640052"/>
                  <a:ext cx="450823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1413250" y="7509727"/>
            <a:ext cx="22513550" cy="11079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HÀM SỐ LŨY THỪA 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(TIẾT 2)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626709" y="9019113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896427-8A70-47DD-BF89-36897231AB77}"/>
              </a:ext>
            </a:extLst>
          </p:cNvPr>
          <p:cNvGrpSpPr/>
          <p:nvPr/>
        </p:nvGrpSpPr>
        <p:grpSpPr>
          <a:xfrm>
            <a:off x="4337173" y="10925035"/>
            <a:ext cx="18040022" cy="907192"/>
            <a:chOff x="7459670" y="7543799"/>
            <a:chExt cx="18042370" cy="90731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E84087-161F-4890-AB42-752188B8C535}"/>
                </a:ext>
              </a:extLst>
            </p:cNvPr>
            <p:cNvSpPr txBox="1"/>
            <p:nvPr/>
          </p:nvSpPr>
          <p:spPr>
            <a:xfrm>
              <a:off x="8993186" y="7620004"/>
              <a:ext cx="16508854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LŨY THỪA (TIẾT 1)</a:t>
              </a:r>
            </a:p>
          </p:txBody>
        </p:sp>
        <p:grpSp>
          <p:nvGrpSpPr>
            <p:cNvPr id="31" name="Group 27">
              <a:extLst>
                <a:ext uri="{FF2B5EF4-FFF2-40B4-BE49-F238E27FC236}">
                  <a16:creationId xmlns:a16="http://schemas.microsoft.com/office/drawing/2014/main" id="{25A29B16-5B43-444D-A150-6DDAA4B49FFE}"/>
                </a:ext>
              </a:extLst>
            </p:cNvPr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4" name="Isosceles Triangle 44">
                <a:extLst>
                  <a:ext uri="{FF2B5EF4-FFF2-40B4-BE49-F238E27FC236}">
                    <a16:creationId xmlns:a16="http://schemas.microsoft.com/office/drawing/2014/main" id="{A13B9FDD-D451-42FB-A046-5CC52E30B35F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29">
                <a:extLst>
                  <a:ext uri="{FF2B5EF4-FFF2-40B4-BE49-F238E27FC236}">
                    <a16:creationId xmlns:a16="http://schemas.microsoft.com/office/drawing/2014/main" id="{DB2F7FC8-A7F9-432A-9F37-14CB48B4D1D4}"/>
                  </a:ext>
                </a:extLst>
              </p:cNvPr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6" name="Round Same Side Corner Rectangle 31">
                  <a:extLst>
                    <a:ext uri="{FF2B5EF4-FFF2-40B4-BE49-F238E27FC236}">
                      <a16:creationId xmlns:a16="http://schemas.microsoft.com/office/drawing/2014/main" id="{D6CAB304-876C-4D24-BC5F-88DE7305714B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3568CD8-B424-447F-AC17-ADC122AB9C0C}"/>
                    </a:ext>
                  </a:extLst>
                </p:cNvPr>
                <p:cNvSpPr txBox="1"/>
                <p:nvPr/>
              </p:nvSpPr>
              <p:spPr>
                <a:xfrm>
                  <a:off x="7804733" y="7640053"/>
                  <a:ext cx="716957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A4CC96C-FD57-4D49-B738-3F7AB6212793}"/>
              </a:ext>
            </a:extLst>
          </p:cNvPr>
          <p:cNvGrpSpPr/>
          <p:nvPr/>
        </p:nvGrpSpPr>
        <p:grpSpPr>
          <a:xfrm>
            <a:off x="4346872" y="12402675"/>
            <a:ext cx="18040022" cy="907192"/>
            <a:chOff x="7459670" y="7543799"/>
            <a:chExt cx="18042370" cy="90731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582716F-341B-4CBB-A22B-55A0CECC071D}"/>
                </a:ext>
              </a:extLst>
            </p:cNvPr>
            <p:cNvSpPr txBox="1"/>
            <p:nvPr/>
          </p:nvSpPr>
          <p:spPr>
            <a:xfrm>
              <a:off x="8993186" y="7620004"/>
              <a:ext cx="16508854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KHẢO SÁT HÀM SỐ LŨY THỪA (TIẾT 2)</a:t>
              </a:r>
            </a:p>
          </p:txBody>
        </p:sp>
        <p:grpSp>
          <p:nvGrpSpPr>
            <p:cNvPr id="40" name="Group 27">
              <a:extLst>
                <a:ext uri="{FF2B5EF4-FFF2-40B4-BE49-F238E27FC236}">
                  <a16:creationId xmlns:a16="http://schemas.microsoft.com/office/drawing/2014/main" id="{077684DE-B743-412A-A559-714A49246E65}"/>
                </a:ext>
              </a:extLst>
            </p:cNvPr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1" name="Isosceles Triangle 44">
                <a:extLst>
                  <a:ext uri="{FF2B5EF4-FFF2-40B4-BE49-F238E27FC236}">
                    <a16:creationId xmlns:a16="http://schemas.microsoft.com/office/drawing/2014/main" id="{354DEE2A-ED92-423E-9273-7A8049B46722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29">
                <a:extLst>
                  <a:ext uri="{FF2B5EF4-FFF2-40B4-BE49-F238E27FC236}">
                    <a16:creationId xmlns:a16="http://schemas.microsoft.com/office/drawing/2014/main" id="{77F4FFCF-7FE5-4BB8-B879-ED2ADE582B4C}"/>
                  </a:ext>
                </a:extLst>
              </p:cNvPr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3" name="Round Same Side Corner Rectangle 31">
                  <a:extLst>
                    <a:ext uri="{FF2B5EF4-FFF2-40B4-BE49-F238E27FC236}">
                      <a16:creationId xmlns:a16="http://schemas.microsoft.com/office/drawing/2014/main" id="{9C9EE31D-CFFF-49DC-82B9-EDD6AA64D878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973D8F45-3E74-4DF4-AAEC-BE78347DEB5C}"/>
                    </a:ext>
                  </a:extLst>
                </p:cNvPr>
                <p:cNvSpPr txBox="1"/>
                <p:nvPr/>
              </p:nvSpPr>
              <p:spPr>
                <a:xfrm>
                  <a:off x="7804733" y="7640053"/>
                  <a:ext cx="716957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933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428167" y="10724329"/>
            <a:ext cx="23391942" cy="2748050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0" y="2657948"/>
            <a:ext cx="23391942" cy="7504401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1493808" y="3427893"/>
            <a:ext cx="2256588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</a:t>
            </a:r>
            <a:r>
              <a:rPr lang="x-none" dirty="0"/>
              <a:t>Trong các mệnh đề sau, mệnh đề nào là mệnh đề sai?</a:t>
            </a:r>
            <a:endParaRPr lang="en-US" dirty="0"/>
          </a:p>
          <a:p>
            <a:endParaRPr lang="vi-VN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4571" y="4875738"/>
                <a:ext cx="19410271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50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</m:t>
                      </m:r>
                      <m:r>
                        <m:rPr>
                          <m:nor/>
                        </m:rPr>
                        <a:rPr lang="en-US" sz="5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5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50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Đồ </m:t>
                      </m:r>
                      <m:r>
                        <m:rPr>
                          <m:nor/>
                        </m:rPr>
                        <a:rPr lang="en-US" sz="5400"/>
                        <m:t>th</m:t>
                      </m:r>
                      <m:r>
                        <m:rPr>
                          <m:nor/>
                        </m:rPr>
                        <a:rPr lang="en-US" sz="5400"/>
                        <m:t>ị </m:t>
                      </m:r>
                      <m:r>
                        <m:rPr>
                          <m:nor/>
                        </m:rPr>
                        <a:rPr lang="en-US" sz="5400"/>
                        <m:t>h</m:t>
                      </m:r>
                      <m:r>
                        <m:rPr>
                          <m:nor/>
                        </m:rPr>
                        <a:rPr lang="en-US" sz="5400"/>
                        <m:t>à</m:t>
                      </m:r>
                      <m:r>
                        <m:rPr>
                          <m:nor/>
                        </m:rPr>
                        <a:rPr lang="en-US" sz="5400"/>
                        <m:t>m</m:t>
                      </m:r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s</m:t>
                      </m:r>
                      <m:r>
                        <m:rPr>
                          <m:nor/>
                        </m:rPr>
                        <a:rPr lang="en-US" sz="5400"/>
                        <m:t>ố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v</m:t>
                      </m:r>
                      <m:r>
                        <m:rPr>
                          <m:nor/>
                        </m:rPr>
                        <a:rPr lang="en-US" sz="5400"/>
                        <m:t>ớ</m:t>
                      </m:r>
                      <m:r>
                        <m:rPr>
                          <m:nor/>
                        </m:rPr>
                        <a:rPr lang="en-US" sz="5400"/>
                        <m:t>i</m:t>
                      </m:r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&gt;0</m:t>
                      </m:r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kh</m:t>
                      </m:r>
                      <m:r>
                        <m:rPr>
                          <m:nor/>
                        </m:rPr>
                        <a:rPr lang="en-US" sz="5400"/>
                        <m:t>ô</m:t>
                      </m:r>
                      <m:r>
                        <m:rPr>
                          <m:nor/>
                        </m:rPr>
                        <a:rPr lang="en-US" sz="5400"/>
                        <m:t>ng</m:t>
                      </m:r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c</m:t>
                      </m:r>
                      <m:r>
                        <m:rPr>
                          <m:nor/>
                        </m:rPr>
                        <a:rPr lang="en-US" sz="5400"/>
                        <m:t>ó </m:t>
                      </m:r>
                      <m:r>
                        <m:rPr>
                          <m:nor/>
                        </m:rPr>
                        <a:rPr lang="en-US" sz="5400"/>
                        <m:t>ti</m:t>
                      </m:r>
                      <m:r>
                        <m:rPr>
                          <m:nor/>
                        </m:rPr>
                        <a:rPr lang="en-US" sz="5400"/>
                        <m:t>ệ</m:t>
                      </m:r>
                      <m:r>
                        <m:rPr>
                          <m:nor/>
                        </m:rPr>
                        <a:rPr lang="en-US" sz="5400"/>
                        <m:t>m</m:t>
                      </m:r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c</m:t>
                      </m:r>
                      <m:r>
                        <m:rPr>
                          <m:nor/>
                        </m:rPr>
                        <a:rPr lang="en-US" sz="5400"/>
                        <m:t>ậ</m:t>
                      </m:r>
                      <m:r>
                        <m:rPr>
                          <m:nor/>
                        </m:rPr>
                        <a:rPr lang="en-US" sz="5400"/>
                        <m:t>n</m:t>
                      </m:r>
                      <m:r>
                        <m:rPr>
                          <m:nor/>
                        </m:rPr>
                        <a:rPr lang="en-US" sz="5400"/>
                        <m:t>.</m:t>
                      </m:r>
                    </m:oMath>
                  </m:oMathPara>
                </a14:m>
                <a:endParaRPr lang="en-US" sz="5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1" y="4875738"/>
                <a:ext cx="19410271" cy="1661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96914" y="6171342"/>
                <a:ext cx="13904885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spc="-150" dirty="0">
                    <a:solidFill>
                      <a:srgbClr val="000099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4800"/>
                      <m:t>H</m:t>
                    </m:r>
                    <m:r>
                      <m:rPr>
                        <m:nor/>
                      </m:rPr>
                      <a:rPr lang="en-US" sz="4800"/>
                      <m:t>à</m:t>
                    </m:r>
                    <m:r>
                      <m:rPr>
                        <m:nor/>
                      </m:rPr>
                      <a:rPr lang="en-US" sz="4800"/>
                      <m:t>m</m:t>
                    </m:r>
                    <m:r>
                      <m:rPr>
                        <m:nor/>
                      </m:rPr>
                      <a:rPr lang="en-US" sz="4800"/>
                      <m:t> </m:t>
                    </m:r>
                    <m:r>
                      <m:rPr>
                        <m:nor/>
                      </m:rPr>
                      <a:rPr lang="en-US" sz="4800"/>
                      <m:t>s</m:t>
                    </m:r>
                    <m:r>
                      <m:rPr>
                        <m:nor/>
                      </m:rPr>
                      <a:rPr lang="en-US" sz="4800"/>
                      <m:t>ố </m:t>
                    </m:r>
                    <m:r>
                      <m:rPr>
                        <m:nor/>
                      </m:rPr>
                      <a:rPr lang="en-US" sz="4800"/>
                      <m:t>𝑦</m:t>
                    </m:r>
                    <m:r>
                      <m:rPr>
                        <m:nor/>
                      </m:rPr>
                      <a:rPr lang="en-US" sz="4800"/>
                      <m:t>= 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m:rPr>
                        <m:nor/>
                      </m:rPr>
                      <a:rPr lang="en-US" sz="4800"/>
                      <m:t> </m:t>
                    </m:r>
                    <m:r>
                      <m:rPr>
                        <m:nor/>
                      </m:rPr>
                      <a:rPr lang="en-US" sz="4800"/>
                      <m:t>c</m:t>
                    </m:r>
                    <m:r>
                      <m:rPr>
                        <m:nor/>
                      </m:rPr>
                      <a:rPr lang="en-US" sz="4800"/>
                      <m:t>ó </m:t>
                    </m:r>
                    <m:r>
                      <m:rPr>
                        <m:nor/>
                      </m:rPr>
                      <a:rPr lang="en-US" sz="4800"/>
                      <m:t>t</m:t>
                    </m:r>
                    <m:r>
                      <m:rPr>
                        <m:nor/>
                      </m:rPr>
                      <a:rPr lang="en-US" sz="4800"/>
                      <m:t>ậ</m:t>
                    </m:r>
                    <m:r>
                      <m:rPr>
                        <m:nor/>
                      </m:rPr>
                      <a:rPr lang="en-US" sz="4800"/>
                      <m:t>p</m:t>
                    </m:r>
                    <m:r>
                      <m:rPr>
                        <m:nor/>
                      </m:rPr>
                      <a:rPr lang="en-US" sz="4800"/>
                      <m:t> </m:t>
                    </m:r>
                    <m:r>
                      <m:rPr>
                        <m:nor/>
                      </m:rPr>
                      <a:rPr lang="en-US" sz="4800"/>
                      <m:t>x</m:t>
                    </m:r>
                    <m:r>
                      <m:rPr>
                        <m:nor/>
                      </m:rPr>
                      <a:rPr lang="en-US" sz="4800"/>
                      <m:t>á</m:t>
                    </m:r>
                    <m:r>
                      <m:rPr>
                        <m:nor/>
                      </m:rPr>
                      <a:rPr lang="en-US" sz="4800"/>
                      <m:t>c</m:t>
                    </m:r>
                    <m:r>
                      <m:rPr>
                        <m:nor/>
                      </m:rPr>
                      <a:rPr lang="en-US" sz="4800"/>
                      <m:t> đị</m:t>
                    </m:r>
                    <m:r>
                      <m:rPr>
                        <m:nor/>
                      </m:rPr>
                      <a:rPr lang="en-US" sz="4800"/>
                      <m:t>nh</m:t>
                    </m:r>
                    <m:r>
                      <m:rPr>
                        <m:nor/>
                      </m:rPr>
                      <a:rPr lang="en-US" sz="4800"/>
                      <m:t> </m:t>
                    </m:r>
                    <m:r>
                      <m:rPr>
                        <m:nor/>
                      </m:rPr>
                      <a:rPr lang="en-US" sz="4800"/>
                      <m:t>l</m:t>
                    </m:r>
                    <m:r>
                      <m:rPr>
                        <m:nor/>
                      </m:rPr>
                      <a:rPr lang="en-US" sz="4800"/>
                      <m:t>à </m:t>
                    </m:r>
                    <m:r>
                      <m:rPr>
                        <m:nor/>
                      </m:rPr>
                      <a:rPr lang="en-US" sz="4800"/>
                      <m:t>𝐷</m:t>
                    </m:r>
                    <m:r>
                      <m:rPr>
                        <m:nor/>
                      </m:rPr>
                      <a:rPr lang="en-US" sz="4800"/>
                      <m:t>=</m:t>
                    </m:r>
                    <m:r>
                      <m:rPr>
                        <m:nor/>
                      </m:rPr>
                      <a:rPr lang="en-US" sz="4800"/>
                      <m:t>ℝ</m:t>
                    </m:r>
                    <m:r>
                      <m:rPr>
                        <m:nor/>
                      </m:rPr>
                      <a:rPr lang="en-US" sz="4800"/>
                      <m:t>.</m:t>
                    </m:r>
                  </m:oMath>
                </a14:m>
                <a:endParaRPr lang="en-US" sz="4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14" y="6171342"/>
                <a:ext cx="13904885" cy="16004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14572" y="7638535"/>
                <a:ext cx="1840202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</m:t>
                      </m:r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/>
                        <m:t>H</m:t>
                      </m:r>
                      <m:r>
                        <m:rPr>
                          <m:nor/>
                        </m:rPr>
                        <a:rPr lang="en-US"/>
                        <m:t>à</m:t>
                      </m:r>
                      <m:r>
                        <m:rPr>
                          <m:nor/>
                        </m:rPr>
                        <a:rPr lang="en-US"/>
                        <m:t>m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s</m:t>
                      </m:r>
                      <m:r>
                        <m:rPr>
                          <m:nor/>
                        </m:rPr>
                        <a:rPr lang="en-US"/>
                        <m:t>ố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v</m:t>
                      </m:r>
                      <m:r>
                        <m:rPr>
                          <m:nor/>
                        </m:rPr>
                        <a:rPr lang="en-US"/>
                        <m:t>ớ</m:t>
                      </m:r>
                      <m:r>
                        <m:rPr>
                          <m:nor/>
                        </m:rPr>
                        <a:rPr lang="en-US"/>
                        <m:t>i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&lt;0</m:t>
                      </m:r>
                      <m:r>
                        <m:rPr>
                          <m:nor/>
                        </m:rPr>
                        <a:rPr lang="en-US"/>
                        <m:t>ngh</m:t>
                      </m:r>
                      <m:r>
                        <m:rPr>
                          <m:nor/>
                        </m:rPr>
                        <a:rPr lang="en-US"/>
                        <m:t>ị</m:t>
                      </m:r>
                      <m:r>
                        <m:rPr>
                          <m:nor/>
                        </m:rPr>
                        <a:rPr lang="en-US"/>
                        <m:t>ch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bi</m:t>
                      </m:r>
                      <m:r>
                        <m:rPr>
                          <m:nor/>
                        </m:rPr>
                        <a:rPr lang="en-US"/>
                        <m:t>ế</m:t>
                      </m:r>
                      <m:r>
                        <m:rPr>
                          <m:nor/>
                        </m:rPr>
                        <a:rPr lang="en-US"/>
                        <m:t>n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tr</m:t>
                      </m:r>
                      <m:r>
                        <m:rPr>
                          <m:nor/>
                        </m:rPr>
                        <a:rPr lang="en-US"/>
                        <m:t>ê</m:t>
                      </m:r>
                      <m:r>
                        <m:rPr>
                          <m:nor/>
                        </m:rPr>
                        <a:rPr lang="en-US"/>
                        <m:t>n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kho</m:t>
                      </m:r>
                      <m:r>
                        <m:rPr>
                          <m:nor/>
                        </m:rPr>
                        <a:rPr lang="en-US"/>
                        <m:t>ả</m:t>
                      </m:r>
                      <m:r>
                        <m:rPr>
                          <m:nor/>
                        </m:rPr>
                        <a:rPr lang="en-US"/>
                        <m:t>ng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(0;+∞)</m:t>
                      </m:r>
                      <m:r>
                        <m:rPr>
                          <m:nor/>
                        </m:rPr>
                        <a:rPr lang="en-US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2" y="7638535"/>
                <a:ext cx="18402028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-848096" y="9026966"/>
                <a:ext cx="1601189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/>
                        <m:t>Đồ </m:t>
                      </m:r>
                      <m:r>
                        <m:rPr>
                          <m:nor/>
                        </m:rPr>
                        <a:rPr lang="en-US"/>
                        <m:t>th</m:t>
                      </m:r>
                      <m:r>
                        <m:rPr>
                          <m:nor/>
                        </m:rPr>
                        <a:rPr lang="en-US"/>
                        <m:t>ị </m:t>
                      </m:r>
                      <m:r>
                        <m:rPr>
                          <m:nor/>
                        </m:rPr>
                        <a:rPr lang="en-US"/>
                        <m:t>h</m:t>
                      </m:r>
                      <m:r>
                        <m:rPr>
                          <m:nor/>
                        </m:rPr>
                        <a:rPr lang="en-US"/>
                        <m:t>à</m:t>
                      </m:r>
                      <m:r>
                        <m:rPr>
                          <m:nor/>
                        </m:rPr>
                        <a:rPr lang="en-US"/>
                        <m:t>m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s</m:t>
                      </m:r>
                      <m:r>
                        <m:rPr>
                          <m:nor/>
                        </m:rPr>
                        <a:rPr lang="en-US"/>
                        <m:t>ố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v</m:t>
                      </m:r>
                      <m:r>
                        <m:rPr>
                          <m:nor/>
                        </m:rPr>
                        <a:rPr lang="en-US"/>
                        <m:t>ớ</m:t>
                      </m:r>
                      <m:r>
                        <m:rPr>
                          <m:nor/>
                        </m:rPr>
                        <a:rPr lang="en-US"/>
                        <m:t>i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&lt;0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c</m:t>
                      </m:r>
                      <m:r>
                        <m:rPr>
                          <m:nor/>
                        </m:rPr>
                        <a:rPr lang="en-US"/>
                        <m:t>ó </m:t>
                      </m:r>
                      <m:r>
                        <m:rPr>
                          <m:nor/>
                        </m:rPr>
                        <a:rPr lang="en-US"/>
                        <m:t>hai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ti</m:t>
                      </m:r>
                      <m:r>
                        <m:rPr>
                          <m:nor/>
                        </m:rPr>
                        <a:rPr lang="en-US"/>
                        <m:t>ệ</m:t>
                      </m:r>
                      <m:r>
                        <m:rPr>
                          <m:nor/>
                        </m:rPr>
                        <a:rPr lang="en-US"/>
                        <m:t>m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c</m:t>
                      </m:r>
                      <m:r>
                        <m:rPr>
                          <m:nor/>
                        </m:rPr>
                        <a:rPr lang="en-US"/>
                        <m:t>ậ</m:t>
                      </m:r>
                      <m:r>
                        <m:rPr>
                          <m:nor/>
                        </m:rPr>
                        <a:rPr lang="en-US"/>
                        <m:t>n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8096" y="9026966"/>
                <a:ext cx="16011896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1047445" y="6188415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1DA0294-8FFB-437B-BF45-1F478B330211}"/>
                  </a:ext>
                </a:extLst>
              </p:cNvPr>
              <p:cNvSpPr txBox="1"/>
              <p:nvPr/>
            </p:nvSpPr>
            <p:spPr>
              <a:xfrm>
                <a:off x="1257239" y="11504972"/>
                <a:ext cx="12224084" cy="14311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 err="1"/>
                  <a:t>Hàm</a:t>
                </a:r>
                <a:r>
                  <a:rPr lang="en-US" dirty="0"/>
                  <a:t> </a:t>
                </a:r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có</a:t>
                </a:r>
                <a:r>
                  <a:rPr lang="en-US" dirty="0"/>
                  <a:t> </a:t>
                </a:r>
                <a:r>
                  <a:rPr lang="en-US" dirty="0" err="1"/>
                  <a:t>tập</a:t>
                </a:r>
                <a:r>
                  <a:rPr lang="en-US" dirty="0"/>
                  <a:t> </a:t>
                </a:r>
                <a:r>
                  <a:rPr lang="en-US" dirty="0" err="1"/>
                  <a:t>xác</a:t>
                </a:r>
                <a:r>
                  <a:rPr lang="en-US" dirty="0"/>
                  <a:t> </a:t>
                </a:r>
                <a:r>
                  <a:rPr lang="en-US" dirty="0" err="1"/>
                  <a:t>định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đổi</a:t>
                </a:r>
                <a:r>
                  <a:rPr lang="en-US" dirty="0"/>
                  <a:t> </a:t>
                </a:r>
                <a:r>
                  <a:rPr lang="en-US" dirty="0" err="1"/>
                  <a:t>tùy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1DA0294-8FFB-437B-BF45-1F478B330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239" y="11504972"/>
                <a:ext cx="12224084" cy="1431161"/>
              </a:xfrm>
              <a:prstGeom prst="rect">
                <a:avLst/>
              </a:prstGeom>
              <a:blipFill>
                <a:blip r:embed="rId8"/>
                <a:stretch>
                  <a:fillRect l="-1944"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07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3" grpId="1"/>
      <p:bldP spid="54" grpId="0"/>
      <p:bldP spid="55" grpId="0"/>
      <p:bldP spid="49" grpId="0" animBg="1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08440" y="2402234"/>
            <a:ext cx="23567119" cy="4558096"/>
            <a:chOff x="-557575" y="2370448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-557575" y="2370448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TIẾT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KẾT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THÚC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TRÂN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TRỌNG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CÁM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ƠN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CÁC</a:t>
              </a:r>
              <a:r>
                <a:rPr lang="en-US" sz="6600" dirty="0">
                  <a:solidFill>
                    <a:srgbClr val="FF0000"/>
                  </a:solidFill>
                </a:rPr>
                <a:t> EM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SINH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ĐÃ</a:t>
              </a:r>
              <a:r>
                <a:rPr lang="en-US" sz="6600" dirty="0">
                  <a:solidFill>
                    <a:srgbClr val="FF0000"/>
                  </a:solidFill>
                </a:rPr>
                <a:t> THEO </a:t>
              </a:r>
              <a:r>
                <a:rPr lang="en-US" sz="6600" dirty="0" err="1">
                  <a:solidFill>
                    <a:srgbClr val="FF0000"/>
                  </a:solidFill>
                </a:rPr>
                <a:t>DÕI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3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7BEFFE-30C5-411F-9121-3E68F7DCAD05}"/>
              </a:ext>
            </a:extLst>
          </p:cNvPr>
          <p:cNvSpPr txBox="1"/>
          <p:nvPr/>
        </p:nvSpPr>
        <p:spPr>
          <a:xfrm>
            <a:off x="5257800" y="2286000"/>
            <a:ext cx="1371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KIỂM TRA BÀI CŨ</a:t>
            </a:r>
          </a:p>
        </p:txBody>
      </p:sp>
      <p:sp>
        <p:nvSpPr>
          <p:cNvPr id="45" name="Text Box 15">
            <a:extLst>
              <a:ext uri="{FF2B5EF4-FFF2-40B4-BE49-F238E27FC236}">
                <a16:creationId xmlns:a16="http://schemas.microsoft.com/office/drawing/2014/main" id="{C62E2E40-D3E9-4BFE-B94C-AFC5E6BAC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604831"/>
            <a:ext cx="17449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Tìm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tập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xác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định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và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đạo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hàm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của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các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hàm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số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 </a:t>
            </a:r>
            <a:r>
              <a:rPr lang="en-US" altLang="en-US" sz="5600" b="1" i="1" dirty="0" err="1">
                <a:solidFill>
                  <a:srgbClr val="FFFF00"/>
                </a:solidFill>
                <a:highlight>
                  <a:srgbClr val="0000FF"/>
                </a:highlight>
              </a:rPr>
              <a:t>sau</a:t>
            </a:r>
            <a:r>
              <a:rPr lang="en-US" altLang="en-US" sz="5600" b="1" i="1" dirty="0">
                <a:solidFill>
                  <a:srgbClr val="FFFF00"/>
                </a:solidFill>
                <a:highlight>
                  <a:srgbClr val="0000FF"/>
                </a:highlight>
              </a:rPr>
              <a:t>:</a:t>
            </a:r>
          </a:p>
          <a:p>
            <a:endParaRPr lang="en-US" altLang="en-US" sz="56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8" name="Table 2">
                <a:extLst>
                  <a:ext uri="{FF2B5EF4-FFF2-40B4-BE49-F238E27FC236}">
                    <a16:creationId xmlns:a16="http://schemas.microsoft.com/office/drawing/2014/main" id="{01750019-D963-41E8-85FE-62CAF33471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4694237"/>
                  </p:ext>
                </p:extLst>
              </p:nvPr>
            </p:nvGraphicFramePr>
            <p:xfrm>
              <a:off x="1981200" y="6858000"/>
              <a:ext cx="17983200" cy="59738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994400">
                      <a:extLst>
                        <a:ext uri="{9D8B030D-6E8A-4147-A177-3AD203B41FA5}">
                          <a16:colId xmlns:a16="http://schemas.microsoft.com/office/drawing/2014/main" val="425487104"/>
                        </a:ext>
                      </a:extLst>
                    </a:gridCol>
                    <a:gridCol w="5994400">
                      <a:extLst>
                        <a:ext uri="{9D8B030D-6E8A-4147-A177-3AD203B41FA5}">
                          <a16:colId xmlns:a16="http://schemas.microsoft.com/office/drawing/2014/main" val="1959085072"/>
                        </a:ext>
                      </a:extLst>
                    </a:gridCol>
                    <a:gridCol w="5994400">
                      <a:extLst>
                        <a:ext uri="{9D8B030D-6E8A-4147-A177-3AD203B41FA5}">
                          <a16:colId xmlns:a16="http://schemas.microsoft.com/office/drawing/2014/main" val="3540592143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HÀM SỐ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TẬP XÁC ĐỊNH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ĐẠO HÀM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0594345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5400" dirty="0"/>
                            <a:t>       y</a:t>
                          </a:r>
                          <a:r>
                            <a:rPr lang="en-US" sz="5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5400" dirty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5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54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US" sz="5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8514333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5400" dirty="0"/>
                            <a:t>       y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endParaRPr lang="en-US" sz="5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6296244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5400" dirty="0"/>
                            <a:t>       y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5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den>
                                  </m:f>
                                </m:sup>
                              </m:sSup>
                            </m:oMath>
                          </a14:m>
                          <a:endParaRPr lang="en-US" sz="5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8079226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5400" dirty="0"/>
                            <a:t>       y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ad>
                                    <m:radPr>
                                      <m:degHide m:val="on"/>
                                      <m:ctrlPr>
                                        <a:rPr lang="en-US" sz="5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sup>
                              </m:sSup>
                            </m:oMath>
                          </a14:m>
                          <a:endParaRPr lang="en-US" sz="5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8313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8" name="Table 2">
                <a:extLst>
                  <a:ext uri="{FF2B5EF4-FFF2-40B4-BE49-F238E27FC236}">
                    <a16:creationId xmlns:a16="http://schemas.microsoft.com/office/drawing/2014/main" id="{01750019-D963-41E8-85FE-62CAF33471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4694237"/>
                  </p:ext>
                </p:extLst>
              </p:nvPr>
            </p:nvGraphicFramePr>
            <p:xfrm>
              <a:off x="1981200" y="6858000"/>
              <a:ext cx="17983200" cy="59738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994400">
                      <a:extLst>
                        <a:ext uri="{9D8B030D-6E8A-4147-A177-3AD203B41FA5}">
                          <a16:colId xmlns:a16="http://schemas.microsoft.com/office/drawing/2014/main" val="425487104"/>
                        </a:ext>
                      </a:extLst>
                    </a:gridCol>
                    <a:gridCol w="5994400">
                      <a:extLst>
                        <a:ext uri="{9D8B030D-6E8A-4147-A177-3AD203B41FA5}">
                          <a16:colId xmlns:a16="http://schemas.microsoft.com/office/drawing/2014/main" val="1959085072"/>
                        </a:ext>
                      </a:extLst>
                    </a:gridCol>
                    <a:gridCol w="5994400">
                      <a:extLst>
                        <a:ext uri="{9D8B030D-6E8A-4147-A177-3AD203B41FA5}">
                          <a16:colId xmlns:a16="http://schemas.microsoft.com/office/drawing/2014/main" val="3540592143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HÀM SỐ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TẬP XÁC ĐỊNH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ĐẠO HÀM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0594345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3" t="-110256" r="-200610" b="-323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8514333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3" t="-210256" r="-200610" b="-223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6296244"/>
                      </a:ext>
                    </a:extLst>
                  </a:tr>
                  <a:tr h="12190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3" t="-302500" r="-200610" b="-11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8079226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3" t="-412821" r="-200610" b="-210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83130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4953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6"/>
          <p:cNvGrpSpPr/>
          <p:nvPr/>
        </p:nvGrpSpPr>
        <p:grpSpPr>
          <a:xfrm>
            <a:off x="773379" y="1739367"/>
            <a:ext cx="18962421" cy="907192"/>
            <a:chOff x="7351348" y="7543799"/>
            <a:chExt cx="20119627" cy="9073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rgbClr val="135F82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KHẢO SÁT HÀM SỐ LŨY THỪA y=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α</m:t>
                          </m:r>
                        </m:sup>
                      </m:sSup>
                    </m:oMath>
                  </a14:m>
                  <a:endParaRPr lang="en-US" sz="4800" b="1" dirty="0">
                    <a:solidFill>
                      <a:srgbClr val="135F82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blipFill>
                  <a:blip r:embed="rId3"/>
                  <a:stretch>
                    <a:fillRect l="-1610" t="-17647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3" name="Round Same Side Corner Rectangle 22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33930" y="2855717"/>
            <a:ext cx="13901433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err="1">
                <a:solidFill>
                  <a:srgbClr val="0000FF"/>
                </a:solidFill>
              </a:rPr>
              <a:t>Nội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dung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cần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nhớ</a:t>
            </a:r>
            <a:r>
              <a:rPr lang="fr-FR" sz="4400" b="1" dirty="0">
                <a:solidFill>
                  <a:srgbClr val="0000FF"/>
                </a:solidFill>
              </a:rPr>
              <a:t>: 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EBBDB4-FC97-40E6-9931-0E9E95FEE85D}"/>
              </a:ext>
            </a:extLst>
          </p:cNvPr>
          <p:cNvSpPr/>
          <p:nvPr/>
        </p:nvSpPr>
        <p:spPr>
          <a:xfrm>
            <a:off x="888661" y="4190436"/>
            <a:ext cx="2308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luỹ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EF78D3-CD73-47CB-A568-896ABD158632}"/>
              </a:ext>
            </a:extLst>
          </p:cNvPr>
          <p:cNvSpPr/>
          <p:nvPr/>
        </p:nvSpPr>
        <p:spPr>
          <a:xfrm>
            <a:off x="1033930" y="6803833"/>
            <a:ext cx="23088600" cy="98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" algn="just">
              <a:lnSpc>
                <a:spcPct val="150000"/>
              </a:lnSpc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3AF2D730-AADA-480E-8B57-F4E5850E46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6490049"/>
                  </p:ext>
                </p:extLst>
              </p:nvPr>
            </p:nvGraphicFramePr>
            <p:xfrm>
              <a:off x="1981200" y="5164138"/>
              <a:ext cx="20421600" cy="7841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10800">
                      <a:extLst>
                        <a:ext uri="{9D8B030D-6E8A-4147-A177-3AD203B41FA5}">
                          <a16:colId xmlns:a16="http://schemas.microsoft.com/office/drawing/2014/main" val="2703719453"/>
                        </a:ext>
                      </a:extLst>
                    </a:gridCol>
                    <a:gridCol w="10210800">
                      <a:extLst>
                        <a:ext uri="{9D8B030D-6E8A-4147-A177-3AD203B41FA5}">
                          <a16:colId xmlns:a16="http://schemas.microsoft.com/office/drawing/2014/main" val="928434574"/>
                        </a:ext>
                      </a:extLst>
                    </a:gridCol>
                  </a:tblGrid>
                  <a:tr h="1583926">
                    <a:tc>
                      <a:txBody>
                        <a:bodyPr/>
                        <a:lstStyle/>
                        <a:p>
                          <a:r>
                            <a:rPr lang="en-US" sz="6600" dirty="0"/>
                            <a:t>               </a:t>
                          </a:r>
                          <a:r>
                            <a:rPr lang="el-GR" sz="6600" dirty="0"/>
                            <a:t>α</a:t>
                          </a:r>
                          <a:r>
                            <a:rPr lang="en-US" sz="6600" dirty="0"/>
                            <a:t> &gt;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  </a:t>
                          </a:r>
                          <a:r>
                            <a:rPr lang="el-GR" sz="6600" dirty="0"/>
                            <a:t>α</a:t>
                          </a:r>
                          <a:r>
                            <a:rPr lang="en-US" sz="6600" dirty="0"/>
                            <a:t>&lt; 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0891157"/>
                      </a:ext>
                    </a:extLst>
                  </a:tr>
                  <a:tr h="6257797">
                    <a:tc>
                      <a:txBody>
                        <a:bodyPr/>
                        <a:lstStyle/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  </a:t>
                          </a:r>
                          <a:r>
                            <a:rPr lang="en-US" dirty="0" err="1"/>
                            <a:t>Tập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khảo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sát</a:t>
                          </a:r>
                          <a:r>
                            <a:rPr lang="en-US" dirty="0"/>
                            <a:t> : D = 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(0; +∞)</a:t>
                          </a:r>
                        </a:p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  <m:t>   </m:t>
                                  </m:r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43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sz="43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  <a:sym typeface="Symbol" panose="05050102010706020507" pitchFamily="18" charset="2"/>
                                </a:rPr>
                                <m:t>𝛼</m:t>
                              </m:r>
                              <m:sSup>
                                <m:sSupPr>
                                  <m:ctrlP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  <m:t>𝛼</m:t>
                                  </m:r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&gt; 0, 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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x &gt; 0</a:t>
                          </a:r>
                        </a:p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3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3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Tiệm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cận</a:t>
                          </a:r>
                          <a:r>
                            <a:rPr lang="en-US" dirty="0"/>
                            <a:t>: </a:t>
                          </a:r>
                          <a:r>
                            <a:rPr lang="en-US" dirty="0" err="1"/>
                            <a:t>không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có</a:t>
                          </a:r>
                          <a:r>
                            <a:rPr lang="en-US" dirty="0"/>
                            <a:t> 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Tập </a:t>
                          </a:r>
                          <a:r>
                            <a:rPr lang="en-US" dirty="0" err="1"/>
                            <a:t>khảo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sát</a:t>
                          </a:r>
                          <a:r>
                            <a:rPr lang="en-US" dirty="0"/>
                            <a:t> : D = 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(0; +∞)</a:t>
                          </a:r>
                        </a:p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  <m:t>   </m:t>
                                  </m:r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 panose="05050102010706020507" pitchFamily="18" charset="2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43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sz="43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  <a:sym typeface="Symbol" panose="05050102010706020507" pitchFamily="18" charset="2"/>
                                </a:rPr>
                                <m:t>𝛼</m:t>
                              </m:r>
                              <m:sSup>
                                <m:sSupPr>
                                  <m:ctrlP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  <m:t>𝛼</m:t>
                                  </m:r>
                                  <m:r>
                                    <a:rPr lang="en-US" sz="43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  <a:sym typeface="Symbol" panose="05050102010706020507" pitchFamily="18" charset="2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&lt; 0, 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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x &gt; 0</a:t>
                          </a:r>
                        </a:p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3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21770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3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Tiệm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cận</a:t>
                          </a:r>
                          <a:r>
                            <a:rPr lang="en-US" dirty="0"/>
                            <a:t>:   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TCN: </a:t>
                          </a:r>
                          <a:r>
                            <a:rPr lang="en-US" sz="43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trục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Ox; TCĐ: </a:t>
                          </a:r>
                          <a:r>
                            <a:rPr lang="en-US" sz="43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trục</a:t>
                          </a:r>
                          <a:r>
                            <a:rPr lang="en-US" sz="43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Oy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8355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3AF2D730-AADA-480E-8B57-F4E5850E46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6490049"/>
                  </p:ext>
                </p:extLst>
              </p:nvPr>
            </p:nvGraphicFramePr>
            <p:xfrm>
              <a:off x="1981200" y="5164138"/>
              <a:ext cx="20421600" cy="7841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10800">
                      <a:extLst>
                        <a:ext uri="{9D8B030D-6E8A-4147-A177-3AD203B41FA5}">
                          <a16:colId xmlns:a16="http://schemas.microsoft.com/office/drawing/2014/main" val="2703719453"/>
                        </a:ext>
                      </a:extLst>
                    </a:gridCol>
                    <a:gridCol w="10210800">
                      <a:extLst>
                        <a:ext uri="{9D8B030D-6E8A-4147-A177-3AD203B41FA5}">
                          <a16:colId xmlns:a16="http://schemas.microsoft.com/office/drawing/2014/main" val="928434574"/>
                        </a:ext>
                      </a:extLst>
                    </a:gridCol>
                  </a:tblGrid>
                  <a:tr h="1583926">
                    <a:tc>
                      <a:txBody>
                        <a:bodyPr/>
                        <a:lstStyle/>
                        <a:p>
                          <a:r>
                            <a:rPr lang="en-US" sz="6600" dirty="0"/>
                            <a:t>               </a:t>
                          </a:r>
                          <a:r>
                            <a:rPr lang="el-GR" sz="6600" dirty="0"/>
                            <a:t>α</a:t>
                          </a:r>
                          <a:r>
                            <a:rPr lang="en-US" sz="6600" dirty="0"/>
                            <a:t> &gt;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  </a:t>
                          </a:r>
                          <a:r>
                            <a:rPr lang="el-GR" sz="6600" dirty="0"/>
                            <a:t>α</a:t>
                          </a:r>
                          <a:r>
                            <a:rPr lang="en-US" sz="6600" dirty="0"/>
                            <a:t>&lt; 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0891157"/>
                      </a:ext>
                    </a:extLst>
                  </a:tr>
                  <a:tr h="6257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9" t="-28627" r="-100299" b="-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119" t="-28627" r="-299" b="-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83559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EFB8158-26BD-43EC-B468-147CA3B2A7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7152" y="8007520"/>
            <a:ext cx="6542296" cy="13830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588490A-CDB9-44AB-8D63-236BAAC139C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363200"/>
            <a:ext cx="7620000" cy="2682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0557BD-B8CA-4A0B-B8D6-4206C823BE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68280" y="8079152"/>
            <a:ext cx="5202308" cy="13567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98E360D-4CE9-4D38-ACC2-4BB3F2493F9D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400" y="10344150"/>
            <a:ext cx="8839200" cy="2682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9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6"/>
          <p:cNvGrpSpPr/>
          <p:nvPr/>
        </p:nvGrpSpPr>
        <p:grpSpPr>
          <a:xfrm>
            <a:off x="773379" y="1739367"/>
            <a:ext cx="18962421" cy="907192"/>
            <a:chOff x="7351348" y="7543799"/>
            <a:chExt cx="20119627" cy="9073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rgbClr val="135F82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KHẢO SÁT HÀM SỐ LŨY THỪA y=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α</m:t>
                          </m:r>
                        </m:sup>
                      </m:sSup>
                    </m:oMath>
                  </a14:m>
                  <a:endParaRPr lang="en-US" sz="4800" b="1" dirty="0">
                    <a:solidFill>
                      <a:srgbClr val="135F82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blipFill>
                  <a:blip r:embed="rId3"/>
                  <a:stretch>
                    <a:fillRect l="-1610" t="-17647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3" name="Round Same Side Corner Rectangle 22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33930" y="2855717"/>
            <a:ext cx="13901433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err="1">
                <a:solidFill>
                  <a:srgbClr val="0000FF"/>
                </a:solidFill>
              </a:rPr>
              <a:t>Nội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dung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cần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nhớ</a:t>
            </a:r>
            <a:r>
              <a:rPr lang="fr-FR" sz="4400" b="1" dirty="0">
                <a:solidFill>
                  <a:srgbClr val="0000FF"/>
                </a:solidFill>
              </a:rPr>
              <a:t>: 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EF78D3-CD73-47CB-A568-896ABD158632}"/>
              </a:ext>
            </a:extLst>
          </p:cNvPr>
          <p:cNvSpPr/>
          <p:nvPr/>
        </p:nvSpPr>
        <p:spPr>
          <a:xfrm>
            <a:off x="1033930" y="6803833"/>
            <a:ext cx="23088600" cy="98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" algn="just">
              <a:lnSpc>
                <a:spcPct val="150000"/>
              </a:lnSpc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94DB7ED-AEF4-4358-A2F5-1EE3155E3BA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16459200" cy="853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89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/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1262367" y="3649684"/>
                <a:ext cx="21597633" cy="10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Ví</a:t>
                </a:r>
                <a:r>
                  <a:rPr lang="en-US" dirty="0"/>
                  <a:t> </a:t>
                </a:r>
                <a:r>
                  <a:rPr lang="en-US" dirty="0" err="1"/>
                  <a:t>dụ</a:t>
                </a:r>
                <a:r>
                  <a:rPr lang="en-US" dirty="0"/>
                  <a:t> 1: </a:t>
                </a:r>
                <a:r>
                  <a:rPr lang="en-US" dirty="0" err="1"/>
                  <a:t>Khảo</a:t>
                </a:r>
                <a:r>
                  <a:rPr lang="en-US" dirty="0"/>
                  <a:t> </a:t>
                </a:r>
                <a:r>
                  <a:rPr lang="en-US" dirty="0" err="1"/>
                  <a:t>sát</a:t>
                </a:r>
                <a:r>
                  <a:rPr lang="en-US" dirty="0"/>
                  <a:t> </a:t>
                </a:r>
                <a:r>
                  <a:rPr lang="en-US" dirty="0" err="1"/>
                  <a:t>sự</a:t>
                </a:r>
                <a:r>
                  <a:rPr lang="en-US" dirty="0"/>
                  <a:t> </a:t>
                </a:r>
                <a:r>
                  <a:rPr lang="en-US" dirty="0" err="1"/>
                  <a:t>biến</a:t>
                </a:r>
                <a:r>
                  <a:rPr lang="en-US" dirty="0"/>
                  <a:t> </a:t>
                </a:r>
                <a:r>
                  <a:rPr lang="en-US" dirty="0" err="1"/>
                  <a:t>thiên</a:t>
                </a:r>
                <a:r>
                  <a:rPr lang="en-US" dirty="0"/>
                  <a:t> </a:t>
                </a:r>
                <a:r>
                  <a:rPr lang="en-US" dirty="0" err="1"/>
                  <a:t>và</a:t>
                </a:r>
                <a:r>
                  <a:rPr lang="en-US" dirty="0"/>
                  <a:t> </a:t>
                </a:r>
                <a:r>
                  <a:rPr lang="en-US" dirty="0" err="1"/>
                  <a:t>vẽ</a:t>
                </a:r>
                <a:r>
                  <a:rPr lang="en-US" dirty="0"/>
                  <a:t> </a:t>
                </a:r>
                <a:r>
                  <a:rPr lang="en-US" dirty="0" err="1"/>
                  <a:t>đồ</a:t>
                </a:r>
                <a:r>
                  <a:rPr lang="en-US" dirty="0"/>
                  <a:t> </a:t>
                </a:r>
                <a:r>
                  <a:rPr lang="en-US" dirty="0" err="1"/>
                  <a:t>thị</a:t>
                </a:r>
                <a:r>
                  <a:rPr lang="en-US" dirty="0"/>
                  <a:t> </a:t>
                </a:r>
                <a:r>
                  <a:rPr lang="en-US" dirty="0" err="1"/>
                  <a:t>hàm</a:t>
                </a:r>
                <a:r>
                  <a:rPr lang="en-US" dirty="0"/>
                  <a:t> </a:t>
                </a:r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67" y="3649684"/>
                <a:ext cx="21597633" cy="1020857"/>
              </a:xfrm>
              <a:prstGeom prst="rect">
                <a:avLst/>
              </a:prstGeom>
              <a:blipFill>
                <a:blip r:embed="rId4"/>
                <a:stretch>
                  <a:fillRect l="-1101" b="-28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31887" y="2962154"/>
            <a:ext cx="72529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ÁP DỤNG </a:t>
            </a:r>
            <a:endParaRPr lang="vi-VN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2719" y="5816342"/>
                <a:ext cx="22808783" cy="3009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17145">
                  <a:lnSpc>
                    <a:spcPct val="150000"/>
                  </a:lnSpc>
                </a:pPr>
                <a:r>
                  <a:rPr lang="en-US" sz="4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TXĐ: </a:t>
                </a:r>
                <a:r>
                  <a:rPr lang="fr-FR" dirty="0"/>
                  <a:t>D = (0; +∞)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        </m:t>
                    </m:r>
                  </m:oMath>
                </a14:m>
                <a:endParaRPr lang="en-US" sz="4400" b="0" i="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457200" marR="17145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4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4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19" y="5816342"/>
                <a:ext cx="22808783" cy="3009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26">
            <a:extLst>
              <a:ext uri="{FF2B5EF4-FFF2-40B4-BE49-F238E27FC236}">
                <a16:creationId xmlns:a16="http://schemas.microsoft.com/office/drawing/2014/main" id="{6A4C2FF5-FAA8-4469-A206-298C1FD8FB57}"/>
              </a:ext>
            </a:extLst>
          </p:cNvPr>
          <p:cNvGrpSpPr/>
          <p:nvPr/>
        </p:nvGrpSpPr>
        <p:grpSpPr>
          <a:xfrm>
            <a:off x="752719" y="1792600"/>
            <a:ext cx="18962421" cy="907192"/>
            <a:chOff x="7351348" y="7543799"/>
            <a:chExt cx="20119627" cy="9073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/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rgbClr val="135F82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KHẢO SÁT HÀM SỐ LŨY THỪA y=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α</m:t>
                          </m:r>
                        </m:sup>
                      </m:sSup>
                    </m:oMath>
                  </a14:m>
                  <a:endParaRPr lang="en-US" sz="4800" b="1" dirty="0">
                    <a:solidFill>
                      <a:srgbClr val="135F82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blipFill>
                  <a:blip r:embed="rId6"/>
                  <a:stretch>
                    <a:fillRect l="-1575" t="-17647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7">
              <a:extLst>
                <a:ext uri="{FF2B5EF4-FFF2-40B4-BE49-F238E27FC236}">
                  <a16:creationId xmlns:a16="http://schemas.microsoft.com/office/drawing/2014/main" id="{2D9E3F6E-72DE-4C83-B0C7-CDF88043A49A}"/>
                </a:ext>
              </a:extLst>
            </p:cNvPr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4" name="Isosceles Triangle 44">
                <a:extLst>
                  <a:ext uri="{FF2B5EF4-FFF2-40B4-BE49-F238E27FC236}">
                    <a16:creationId xmlns:a16="http://schemas.microsoft.com/office/drawing/2014/main" id="{F84054B3-5C32-45E1-A275-1CF8F4093CB5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9">
                <a:extLst>
                  <a:ext uri="{FF2B5EF4-FFF2-40B4-BE49-F238E27FC236}">
                    <a16:creationId xmlns:a16="http://schemas.microsoft.com/office/drawing/2014/main" id="{EA759307-7FA7-48FF-A67E-D4FF26783F23}"/>
                  </a:ext>
                </a:extLst>
              </p:cNvPr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6" name="Round Same Side Corner Rectangle 22">
                  <a:extLst>
                    <a:ext uri="{FF2B5EF4-FFF2-40B4-BE49-F238E27FC236}">
                      <a16:creationId xmlns:a16="http://schemas.microsoft.com/office/drawing/2014/main" id="{0A3C1E3E-32DF-4A4E-BFDF-AB07403E3F5A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DD527B4-80E3-4146-9BFF-A2DB49F22C63}"/>
                    </a:ext>
                  </a:extLst>
                </p:cNvPr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71607EF-F30A-4A9E-820E-C4CBE3B58226}"/>
              </a:ext>
            </a:extLst>
          </p:cNvPr>
          <p:cNvSpPr txBox="1"/>
          <p:nvPr/>
        </p:nvSpPr>
        <p:spPr>
          <a:xfrm>
            <a:off x="1510136" y="5295343"/>
            <a:ext cx="1251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GIẢI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E1054-738F-4C9F-A2CE-ACC8B376FB1B}"/>
              </a:ext>
            </a:extLst>
          </p:cNvPr>
          <p:cNvSpPr txBox="1"/>
          <p:nvPr/>
        </p:nvSpPr>
        <p:spPr>
          <a:xfrm>
            <a:off x="1450361" y="9346819"/>
            <a:ext cx="12630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TCĐ: x = 0;  TCN: y = 0</a:t>
            </a:r>
            <a:endParaRPr lang="en-US" sz="4400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EBEC7E7-B902-495C-B32D-30C08A0FC76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889" y="10439400"/>
            <a:ext cx="9607311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CC5309-72D2-4B71-89EF-B1CC0217B26E}"/>
              </a:ext>
            </a:extLst>
          </p:cNvPr>
          <p:cNvSpPr txBox="1"/>
          <p:nvPr/>
        </p:nvSpPr>
        <p:spPr>
          <a:xfrm>
            <a:off x="13258800" y="6248400"/>
            <a:ext cx="9982200" cy="670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A1C10DDB-FB84-46DA-A806-27304E898A43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9649" y="6477000"/>
            <a:ext cx="8560351" cy="6476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977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32" grpId="0"/>
      <p:bldP spid="6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/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1262367" y="3649684"/>
                <a:ext cx="21597633" cy="768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Ví </a:t>
                </a:r>
                <a:r>
                  <a:rPr lang="en-US" dirty="0" err="1"/>
                  <a:t>dụ</a:t>
                </a:r>
                <a:r>
                  <a:rPr lang="en-US" dirty="0"/>
                  <a:t> 2: </a:t>
                </a:r>
                <a:r>
                  <a:rPr lang="en-US" dirty="0" err="1"/>
                  <a:t>Khảo</a:t>
                </a:r>
                <a:r>
                  <a:rPr lang="en-US" dirty="0"/>
                  <a:t> </a:t>
                </a:r>
                <a:r>
                  <a:rPr lang="en-US" dirty="0" err="1"/>
                  <a:t>sát</a:t>
                </a:r>
                <a:r>
                  <a:rPr lang="en-US" dirty="0"/>
                  <a:t> </a:t>
                </a:r>
                <a:r>
                  <a:rPr lang="en-US" dirty="0" err="1"/>
                  <a:t>sự</a:t>
                </a:r>
                <a:r>
                  <a:rPr lang="en-US" dirty="0"/>
                  <a:t> </a:t>
                </a:r>
                <a:r>
                  <a:rPr lang="en-US" dirty="0" err="1"/>
                  <a:t>biến</a:t>
                </a:r>
                <a:r>
                  <a:rPr lang="en-US" dirty="0"/>
                  <a:t> </a:t>
                </a:r>
                <a:r>
                  <a:rPr lang="en-US" dirty="0" err="1"/>
                  <a:t>thiên</a:t>
                </a:r>
                <a:r>
                  <a:rPr lang="en-US" dirty="0"/>
                  <a:t> </a:t>
                </a:r>
                <a:r>
                  <a:rPr lang="en-US" dirty="0" err="1"/>
                  <a:t>và</a:t>
                </a:r>
                <a:r>
                  <a:rPr lang="en-US" dirty="0"/>
                  <a:t> </a:t>
                </a:r>
                <a:r>
                  <a:rPr lang="en-US" dirty="0" err="1"/>
                  <a:t>vẽ</a:t>
                </a:r>
                <a:r>
                  <a:rPr lang="en-US" dirty="0"/>
                  <a:t> </a:t>
                </a:r>
                <a:r>
                  <a:rPr lang="en-US" dirty="0" err="1"/>
                  <a:t>đồ</a:t>
                </a:r>
                <a:r>
                  <a:rPr lang="en-US" dirty="0"/>
                  <a:t> </a:t>
                </a:r>
                <a:r>
                  <a:rPr lang="en-US" dirty="0" err="1"/>
                  <a:t>thị</a:t>
                </a:r>
                <a:r>
                  <a:rPr lang="en-US" dirty="0"/>
                  <a:t> </a:t>
                </a:r>
                <a:r>
                  <a:rPr lang="en-US" dirty="0" err="1"/>
                  <a:t>hàm</a:t>
                </a:r>
                <a:r>
                  <a:rPr lang="en-US" dirty="0"/>
                  <a:t> </a:t>
                </a:r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hàm</a:t>
                </a:r>
                <a:r>
                  <a:rPr lang="en-US" dirty="0"/>
                  <a:t> </a:t>
                </a:r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sz="5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67" y="3649684"/>
                <a:ext cx="21597633" cy="768993"/>
              </a:xfrm>
              <a:prstGeom prst="rect">
                <a:avLst/>
              </a:prstGeom>
              <a:blipFill>
                <a:blip r:embed="rId4"/>
                <a:stretch>
                  <a:fillRect l="-1101" t="-13492" b="-37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31887" y="2962154"/>
            <a:ext cx="72529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ÁP DỤNG </a:t>
            </a:r>
            <a:endParaRPr lang="vi-VN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2719" y="5816342"/>
                <a:ext cx="22808783" cy="5095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17145">
                  <a:lnSpc>
                    <a:spcPct val="150000"/>
                  </a:lnSpc>
                </a:pPr>
                <a:r>
                  <a:rPr lang="en-US" sz="4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TXĐ:</a:t>
                </a:r>
                <a:r>
                  <a:rPr lang="en-US" dirty="0"/>
                  <a:t>D = R \ {0}</a:t>
                </a:r>
                <a:endParaRPr lang="en-US" sz="4400" b="0" i="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457200" marR="17145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56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</m:t>
                    </m:r>
                    <m:sSup>
                      <m:sSupPr>
                        <m:ctrlPr>
                          <a:rPr lang="en-US" sz="5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5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5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5600" dirty="0"/>
                  <a:t>=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400" dirty="0"/>
                  <a:t> &lt; 0, </a:t>
                </a:r>
                <a:r>
                  <a:rPr lang="en-US" sz="5400" dirty="0">
                    <a:sym typeface="Symbol" panose="05050102010706020507" pitchFamily="18" charset="2"/>
                  </a:rPr>
                  <a:t></a:t>
                </a:r>
                <a:r>
                  <a:rPr lang="en-US" sz="5400" dirty="0"/>
                  <a:t>x </a:t>
                </a:r>
                <a:r>
                  <a:rPr lang="en-US" sz="5400" dirty="0">
                    <a:sym typeface="Symbol" panose="05050102010706020507" pitchFamily="18" charset="2"/>
                  </a:rPr>
                  <a:t></a:t>
                </a:r>
                <a:r>
                  <a:rPr lang="en-US" sz="5400" dirty="0"/>
                  <a:t> D</a:t>
                </a:r>
              </a:p>
              <a:p>
                <a:pPr marL="457200" marR="17145">
                  <a:lnSpc>
                    <a:spcPct val="150000"/>
                  </a:lnSpc>
                </a:pPr>
                <a:endParaRPr lang="en-US" sz="5600" dirty="0"/>
              </a:p>
              <a:p>
                <a:pPr marL="457200" marR="17145">
                  <a:lnSpc>
                    <a:spcPct val="150000"/>
                  </a:lnSpc>
                </a:pPr>
                <a:endParaRPr lang="en-US" sz="4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19" y="5816342"/>
                <a:ext cx="22808783" cy="50951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26">
            <a:extLst>
              <a:ext uri="{FF2B5EF4-FFF2-40B4-BE49-F238E27FC236}">
                <a16:creationId xmlns:a16="http://schemas.microsoft.com/office/drawing/2014/main" id="{6A4C2FF5-FAA8-4469-A206-298C1FD8FB57}"/>
              </a:ext>
            </a:extLst>
          </p:cNvPr>
          <p:cNvGrpSpPr/>
          <p:nvPr/>
        </p:nvGrpSpPr>
        <p:grpSpPr>
          <a:xfrm>
            <a:off x="752719" y="1792600"/>
            <a:ext cx="18962421" cy="907192"/>
            <a:chOff x="7351348" y="7543799"/>
            <a:chExt cx="20119627" cy="9073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/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rgbClr val="135F82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KHẢO SÁT HÀM SỐ LŨY THỪA y=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α</m:t>
                          </m:r>
                        </m:sup>
                      </m:sSup>
                    </m:oMath>
                  </a14:m>
                  <a:endParaRPr lang="en-US" sz="4800" b="1" dirty="0">
                    <a:solidFill>
                      <a:srgbClr val="135F82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blipFill>
                  <a:blip r:embed="rId6"/>
                  <a:stretch>
                    <a:fillRect l="-1575" t="-17647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7">
              <a:extLst>
                <a:ext uri="{FF2B5EF4-FFF2-40B4-BE49-F238E27FC236}">
                  <a16:creationId xmlns:a16="http://schemas.microsoft.com/office/drawing/2014/main" id="{2D9E3F6E-72DE-4C83-B0C7-CDF88043A49A}"/>
                </a:ext>
              </a:extLst>
            </p:cNvPr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4" name="Isosceles Triangle 44">
                <a:extLst>
                  <a:ext uri="{FF2B5EF4-FFF2-40B4-BE49-F238E27FC236}">
                    <a16:creationId xmlns:a16="http://schemas.microsoft.com/office/drawing/2014/main" id="{F84054B3-5C32-45E1-A275-1CF8F4093CB5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9">
                <a:extLst>
                  <a:ext uri="{FF2B5EF4-FFF2-40B4-BE49-F238E27FC236}">
                    <a16:creationId xmlns:a16="http://schemas.microsoft.com/office/drawing/2014/main" id="{EA759307-7FA7-48FF-A67E-D4FF26783F23}"/>
                  </a:ext>
                </a:extLst>
              </p:cNvPr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6" name="Round Same Side Corner Rectangle 22">
                  <a:extLst>
                    <a:ext uri="{FF2B5EF4-FFF2-40B4-BE49-F238E27FC236}">
                      <a16:creationId xmlns:a16="http://schemas.microsoft.com/office/drawing/2014/main" id="{0A3C1E3E-32DF-4A4E-BFDF-AB07403E3F5A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DD527B4-80E3-4146-9BFF-A2DB49F22C63}"/>
                    </a:ext>
                  </a:extLst>
                </p:cNvPr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71607EF-F30A-4A9E-820E-C4CBE3B58226}"/>
              </a:ext>
            </a:extLst>
          </p:cNvPr>
          <p:cNvSpPr txBox="1"/>
          <p:nvPr/>
        </p:nvSpPr>
        <p:spPr>
          <a:xfrm>
            <a:off x="1510136" y="5295343"/>
            <a:ext cx="1251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GIẢI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E1054-738F-4C9F-A2CE-ACC8B376FB1B}"/>
              </a:ext>
            </a:extLst>
          </p:cNvPr>
          <p:cNvSpPr txBox="1"/>
          <p:nvPr/>
        </p:nvSpPr>
        <p:spPr>
          <a:xfrm>
            <a:off x="1450361" y="9346819"/>
            <a:ext cx="12630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TCĐ: </a:t>
            </a:r>
            <a:r>
              <a:rPr lang="en-US" dirty="0"/>
              <a:t> x = 0;  TCN: y = 0</a:t>
            </a:r>
          </a:p>
          <a:p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CC5309-72D2-4B71-89EF-B1CC0217B26E}"/>
              </a:ext>
            </a:extLst>
          </p:cNvPr>
          <p:cNvSpPr txBox="1"/>
          <p:nvPr/>
        </p:nvSpPr>
        <p:spPr>
          <a:xfrm>
            <a:off x="13258800" y="6248400"/>
            <a:ext cx="9982200" cy="670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BB2FB37-F3C9-45C6-9687-D4113A95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79256E26-9F4A-495E-915A-5DF2A2DE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A08D0F3E-FDFB-4DD8-9714-C096676F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BFA3EB39-848A-45A4-8994-176BAF372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46D664-AFD6-4D31-8758-C4A2BC52065D}"/>
              </a:ext>
            </a:extLst>
          </p:cNvPr>
          <p:cNvSpPr txBox="1"/>
          <p:nvPr/>
        </p:nvSpPr>
        <p:spPr>
          <a:xfrm>
            <a:off x="29149061" y="14497760"/>
            <a:ext cx="9982200" cy="670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91ABD327-2C59-4E4F-A3D2-56B55E727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261" y="824936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71AB1B82-A19B-456E-9140-B4D25AAB9B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1200" y="5295343"/>
          <a:ext cx="8610599" cy="655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7" imgW="2025687" imgH="1797269" progId="Visio.Drawing.11">
                  <p:embed/>
                </p:oleObj>
              </mc:Choice>
              <mc:Fallback>
                <p:oleObj name="Visio" r:id="rId7" imgW="2025687" imgH="1797269" progId="Visio.Drawing.11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71AB1B82-A19B-456E-9140-B4D25AAB9B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1200" y="5295343"/>
                        <a:ext cx="8610599" cy="65518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0">
            <a:extLst>
              <a:ext uri="{FF2B5EF4-FFF2-40B4-BE49-F238E27FC236}">
                <a16:creationId xmlns:a16="http://schemas.microsoft.com/office/drawing/2014/main" id="{858C684D-7212-42BB-B20D-642B96CE2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2662" y="840176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8C91A63-FA74-4815-9151-B7D9B9FA58A2}"/>
                  </a:ext>
                </a:extLst>
              </p:cNvPr>
              <p:cNvSpPr txBox="1"/>
              <p:nvPr/>
            </p:nvSpPr>
            <p:spPr>
              <a:xfrm>
                <a:off x="13411200" y="11847202"/>
                <a:ext cx="9827239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Hàm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 sz="4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p>
                        <m:r>
                          <a:rPr lang="en-US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hàm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lẻ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thị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gốc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toạ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làm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tâm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đối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xứng</a:t>
                </a:r>
                <a:r>
                  <a:rPr lang="en-U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8C91A63-FA74-4815-9151-B7D9B9FA5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200" y="11847202"/>
                <a:ext cx="9827239" cy="1446550"/>
              </a:xfrm>
              <a:prstGeom prst="rect">
                <a:avLst/>
              </a:prstGeom>
              <a:blipFill>
                <a:blip r:embed="rId9"/>
                <a:stretch>
                  <a:fillRect l="-2481" t="-7983" b="-18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CCBBBA0-1DBF-4FD6-8FBF-619FF06D092F}"/>
              </a:ext>
            </a:extLst>
          </p:cNvPr>
          <p:cNvSpPr txBox="1"/>
          <p:nvPr/>
        </p:nvSpPr>
        <p:spPr>
          <a:xfrm>
            <a:off x="4725032" y="20664641"/>
            <a:ext cx="20500112" cy="758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CF7350C-5844-4E33-ADD7-715C33EBB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475" y="10775783"/>
            <a:ext cx="48964310" cy="5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8EB677E-0F40-4675-9737-B4B716679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01974"/>
              </p:ext>
            </p:extLst>
          </p:nvPr>
        </p:nvGraphicFramePr>
        <p:xfrm>
          <a:off x="752719" y="10439409"/>
          <a:ext cx="10372482" cy="285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10" imgW="2012128" imgH="1075478" progId="Visio.Drawing.11">
                  <p:embed/>
                </p:oleObj>
              </mc:Choice>
              <mc:Fallback>
                <p:oleObj name="Visio" r:id="rId10" imgW="2012128" imgH="107547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719" y="10439409"/>
                        <a:ext cx="10372482" cy="2854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34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32" grpId="0"/>
      <p:bldP spid="6" grpId="0"/>
      <p:bldP spid="2" grpId="0"/>
      <p:bldP spid="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/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1262367" y="3649684"/>
                <a:ext cx="21597633" cy="1228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Ví </a:t>
                </a:r>
                <a:r>
                  <a:rPr lang="en-US" dirty="0" err="1"/>
                  <a:t>dụ</a:t>
                </a:r>
                <a:r>
                  <a:rPr lang="en-US" dirty="0"/>
                  <a:t> 3: </a:t>
                </a:r>
                <a:r>
                  <a:rPr lang="en-US" dirty="0" err="1"/>
                  <a:t>Khảo</a:t>
                </a:r>
                <a:r>
                  <a:rPr lang="en-US" dirty="0"/>
                  <a:t> </a:t>
                </a:r>
                <a:r>
                  <a:rPr lang="en-US" dirty="0" err="1"/>
                  <a:t>sát</a:t>
                </a:r>
                <a:r>
                  <a:rPr lang="en-US" dirty="0"/>
                  <a:t> </a:t>
                </a:r>
                <a:r>
                  <a:rPr lang="en-US" dirty="0" err="1"/>
                  <a:t>sự</a:t>
                </a:r>
                <a:r>
                  <a:rPr lang="en-US" dirty="0"/>
                  <a:t> </a:t>
                </a:r>
                <a:r>
                  <a:rPr lang="en-US" dirty="0" err="1"/>
                  <a:t>biến</a:t>
                </a:r>
                <a:r>
                  <a:rPr lang="en-US" dirty="0"/>
                  <a:t> </a:t>
                </a:r>
                <a:r>
                  <a:rPr lang="en-US" dirty="0" err="1"/>
                  <a:t>thiên</a:t>
                </a:r>
                <a:r>
                  <a:rPr lang="en-US" dirty="0"/>
                  <a:t> </a:t>
                </a:r>
                <a:r>
                  <a:rPr lang="en-US" dirty="0" err="1"/>
                  <a:t>và</a:t>
                </a:r>
                <a:r>
                  <a:rPr lang="en-US" dirty="0"/>
                  <a:t> </a:t>
                </a:r>
                <a:r>
                  <a:rPr lang="en-US" dirty="0" err="1"/>
                  <a:t>vẽ</a:t>
                </a:r>
                <a:r>
                  <a:rPr lang="en-US" dirty="0"/>
                  <a:t> </a:t>
                </a:r>
                <a:r>
                  <a:rPr lang="en-US" dirty="0" err="1"/>
                  <a:t>đồ</a:t>
                </a:r>
                <a:r>
                  <a:rPr lang="en-US" dirty="0"/>
                  <a:t> </a:t>
                </a:r>
                <a:r>
                  <a:rPr lang="en-US" dirty="0" err="1"/>
                  <a:t>thị</a:t>
                </a:r>
                <a:r>
                  <a:rPr lang="en-US" dirty="0"/>
                  <a:t> </a:t>
                </a:r>
                <a:r>
                  <a:rPr lang="en-US" dirty="0" err="1"/>
                  <a:t>hàm</a:t>
                </a:r>
                <a:r>
                  <a:rPr lang="en-US" dirty="0"/>
                  <a:t> </a:t>
                </a:r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hàm</a:t>
                </a:r>
                <a:r>
                  <a:rPr lang="en-US" dirty="0"/>
                  <a:t> </a:t>
                </a:r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5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5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5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5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5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67" y="3649684"/>
                <a:ext cx="21597633" cy="1228028"/>
              </a:xfrm>
              <a:prstGeom prst="rect">
                <a:avLst/>
              </a:prstGeom>
              <a:blipFill>
                <a:blip r:embed="rId4"/>
                <a:stretch>
                  <a:fillRect l="-1101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31887" y="2962154"/>
            <a:ext cx="72529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ÁP DỤNG </a:t>
            </a:r>
            <a:endParaRPr lang="vi-VN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2719" y="5816342"/>
                <a:ext cx="22808783" cy="3294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17145">
                  <a:lnSpc>
                    <a:spcPct val="150000"/>
                  </a:lnSpc>
                </a:pPr>
                <a:r>
                  <a:rPr lang="en-US" sz="4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TXĐ: 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        </m:t>
                    </m:r>
                  </m:oMath>
                </a14:m>
                <a:endParaRPr lang="en-US" sz="4400" b="0" i="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457200" marR="17145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6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sz="56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56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6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5600" dirty="0"/>
              </a:p>
              <a:p>
                <a:pPr marL="457200" marR="17145">
                  <a:lnSpc>
                    <a:spcPct val="150000"/>
                  </a:lnSpc>
                </a:pPr>
                <a:endParaRPr lang="en-US" sz="4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19" y="5816342"/>
                <a:ext cx="22808783" cy="32946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26">
            <a:extLst>
              <a:ext uri="{FF2B5EF4-FFF2-40B4-BE49-F238E27FC236}">
                <a16:creationId xmlns:a16="http://schemas.microsoft.com/office/drawing/2014/main" id="{6A4C2FF5-FAA8-4469-A206-298C1FD8FB57}"/>
              </a:ext>
            </a:extLst>
          </p:cNvPr>
          <p:cNvGrpSpPr/>
          <p:nvPr/>
        </p:nvGrpSpPr>
        <p:grpSpPr>
          <a:xfrm>
            <a:off x="752719" y="1792600"/>
            <a:ext cx="18962421" cy="907192"/>
            <a:chOff x="7351348" y="7543799"/>
            <a:chExt cx="20119627" cy="9073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/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rgbClr val="135F82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KHẢO SÁT HÀM SỐ LŨY THỪA y=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4800" b="1" i="1" smtClean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α</m:t>
                          </m:r>
                        </m:sup>
                      </m:sSup>
                    </m:oMath>
                  </a14:m>
                  <a:endParaRPr lang="en-US" sz="4800" b="1" dirty="0">
                    <a:solidFill>
                      <a:srgbClr val="135F82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blipFill>
                  <a:blip r:embed="rId6"/>
                  <a:stretch>
                    <a:fillRect l="-1575" t="-17647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7">
              <a:extLst>
                <a:ext uri="{FF2B5EF4-FFF2-40B4-BE49-F238E27FC236}">
                  <a16:creationId xmlns:a16="http://schemas.microsoft.com/office/drawing/2014/main" id="{2D9E3F6E-72DE-4C83-B0C7-CDF88043A49A}"/>
                </a:ext>
              </a:extLst>
            </p:cNvPr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4" name="Isosceles Triangle 44">
                <a:extLst>
                  <a:ext uri="{FF2B5EF4-FFF2-40B4-BE49-F238E27FC236}">
                    <a16:creationId xmlns:a16="http://schemas.microsoft.com/office/drawing/2014/main" id="{F84054B3-5C32-45E1-A275-1CF8F4093CB5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9">
                <a:extLst>
                  <a:ext uri="{FF2B5EF4-FFF2-40B4-BE49-F238E27FC236}">
                    <a16:creationId xmlns:a16="http://schemas.microsoft.com/office/drawing/2014/main" id="{EA759307-7FA7-48FF-A67E-D4FF26783F23}"/>
                  </a:ext>
                </a:extLst>
              </p:cNvPr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6" name="Round Same Side Corner Rectangle 22">
                  <a:extLst>
                    <a:ext uri="{FF2B5EF4-FFF2-40B4-BE49-F238E27FC236}">
                      <a16:creationId xmlns:a16="http://schemas.microsoft.com/office/drawing/2014/main" id="{0A3C1E3E-32DF-4A4E-BFDF-AB07403E3F5A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DD527B4-80E3-4146-9BFF-A2DB49F22C63}"/>
                    </a:ext>
                  </a:extLst>
                </p:cNvPr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71607EF-F30A-4A9E-820E-C4CBE3B58226}"/>
              </a:ext>
            </a:extLst>
          </p:cNvPr>
          <p:cNvSpPr txBox="1"/>
          <p:nvPr/>
        </p:nvSpPr>
        <p:spPr>
          <a:xfrm>
            <a:off x="1510136" y="5295343"/>
            <a:ext cx="1251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GIẢI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E1054-738F-4C9F-A2CE-ACC8B376FB1B}"/>
              </a:ext>
            </a:extLst>
          </p:cNvPr>
          <p:cNvSpPr txBox="1"/>
          <p:nvPr/>
        </p:nvSpPr>
        <p:spPr>
          <a:xfrm>
            <a:off x="1450361" y="9346819"/>
            <a:ext cx="12630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TC: 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CC5309-72D2-4B71-89EF-B1CC0217B26E}"/>
              </a:ext>
            </a:extLst>
          </p:cNvPr>
          <p:cNvSpPr txBox="1"/>
          <p:nvPr/>
        </p:nvSpPr>
        <p:spPr>
          <a:xfrm>
            <a:off x="13258800" y="6248400"/>
            <a:ext cx="9982200" cy="670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BB2FB37-F3C9-45C6-9687-D4113A95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79256E26-9F4A-495E-915A-5DF2A2DE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A08D0F3E-FDFB-4DD8-9714-C096676F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BFA3EB39-848A-45A4-8994-176BAF372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46D664-AFD6-4D31-8758-C4A2BC52065D}"/>
              </a:ext>
            </a:extLst>
          </p:cNvPr>
          <p:cNvSpPr txBox="1"/>
          <p:nvPr/>
        </p:nvSpPr>
        <p:spPr>
          <a:xfrm>
            <a:off x="29149061" y="14497760"/>
            <a:ext cx="9982200" cy="670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91ABD327-2C59-4E4F-A3D2-56B55E727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261" y="824936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858C684D-7212-42BB-B20D-642B96CE2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2662" y="840176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10CDB4-3E5B-4736-AC95-55ADDEC5E518}"/>
              </a:ext>
            </a:extLst>
          </p:cNvPr>
          <p:cNvSpPr txBox="1"/>
          <p:nvPr/>
        </p:nvSpPr>
        <p:spPr>
          <a:xfrm>
            <a:off x="1676399" y="10744200"/>
            <a:ext cx="982723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thiên</a:t>
            </a:r>
            <a:endParaRPr lang="en-US" dirty="0"/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AEDB0043-B01F-4B33-B500-7EE246C39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5100" y="6044675"/>
            <a:ext cx="8267700" cy="621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32" grpId="0"/>
      <p:bldP spid="6" grpId="0"/>
      <p:bldP spid="2" grpId="0"/>
      <p:bldP spid="4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/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31887" y="2962154"/>
            <a:ext cx="72529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21772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TÓM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TẮT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0" name="Group 26">
            <a:extLst>
              <a:ext uri="{FF2B5EF4-FFF2-40B4-BE49-F238E27FC236}">
                <a16:creationId xmlns:a16="http://schemas.microsoft.com/office/drawing/2014/main" id="{6A4C2FF5-FAA8-4469-A206-298C1FD8FB57}"/>
              </a:ext>
            </a:extLst>
          </p:cNvPr>
          <p:cNvGrpSpPr/>
          <p:nvPr/>
        </p:nvGrpSpPr>
        <p:grpSpPr>
          <a:xfrm>
            <a:off x="752719" y="1792600"/>
            <a:ext cx="18962421" cy="907192"/>
            <a:chOff x="7351348" y="7543799"/>
            <a:chExt cx="20119627" cy="9073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/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35F82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KHẢO SÁT HÀM SỐ LŨY THỪA y=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35F8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sSupPr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35F8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kumimoji="0" lang="el-GR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35F8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α</m:t>
                          </m:r>
                        </m:sup>
                      </m:sSup>
                    </m:oMath>
                  </a14:m>
                  <a:endParaRPr kumimoji="0" lang="en-US" sz="4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B1781E-E526-45FB-A594-34AEE87ADA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3185" y="7620004"/>
                  <a:ext cx="18477790" cy="831106"/>
                </a:xfrm>
                <a:prstGeom prst="rect">
                  <a:avLst/>
                </a:prstGeom>
                <a:blipFill>
                  <a:blip r:embed="rId4"/>
                  <a:stretch>
                    <a:fillRect l="-1575" t="-17647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7">
              <a:extLst>
                <a:ext uri="{FF2B5EF4-FFF2-40B4-BE49-F238E27FC236}">
                  <a16:creationId xmlns:a16="http://schemas.microsoft.com/office/drawing/2014/main" id="{2D9E3F6E-72DE-4C83-B0C7-CDF88043A49A}"/>
                </a:ext>
              </a:extLst>
            </p:cNvPr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4" name="Isosceles Triangle 44">
                <a:extLst>
                  <a:ext uri="{FF2B5EF4-FFF2-40B4-BE49-F238E27FC236}">
                    <a16:creationId xmlns:a16="http://schemas.microsoft.com/office/drawing/2014/main" id="{F84054B3-5C32-45E1-A275-1CF8F4093CB5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5" name="Group 29">
                <a:extLst>
                  <a:ext uri="{FF2B5EF4-FFF2-40B4-BE49-F238E27FC236}">
                    <a16:creationId xmlns:a16="http://schemas.microsoft.com/office/drawing/2014/main" id="{EA759307-7FA7-48FF-A67E-D4FF26783F23}"/>
                  </a:ext>
                </a:extLst>
              </p:cNvPr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6" name="Round Same Side Corner Rectangle 22">
                  <a:extLst>
                    <a:ext uri="{FF2B5EF4-FFF2-40B4-BE49-F238E27FC236}">
                      <a16:creationId xmlns:a16="http://schemas.microsoft.com/office/drawing/2014/main" id="{0A3C1E3E-32DF-4A4E-BFDF-AB07403E3F5A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DD527B4-80E3-4146-9BFF-A2DB49F22C63}"/>
                    </a:ext>
                  </a:extLst>
                </p:cNvPr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BCC5309-72D2-4B71-89EF-B1CC0217B26E}"/>
              </a:ext>
            </a:extLst>
          </p:cNvPr>
          <p:cNvSpPr txBox="1"/>
          <p:nvPr/>
        </p:nvSpPr>
        <p:spPr>
          <a:xfrm>
            <a:off x="13258800" y="6248400"/>
            <a:ext cx="9982200" cy="670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BB2FB37-F3C9-45C6-9687-D4113A95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0CAC455-BD0E-4EE2-8A63-ACAADBFBA1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367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2012128" imgH="1075478" progId="Visio.Drawing.11">
                  <p:embed/>
                </p:oleObj>
              </mc:Choice>
              <mc:Fallback>
                <p:oleObj name="Visio" r:id="rId5" imgW="2012128" imgH="1075478" progId="Visio.Drawing.11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0CAC455-BD0E-4EE2-8A63-ACAADBFBA1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367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79256E26-9F4A-495E-915A-5DF2A2DE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E45EF75-192C-4018-AEA7-E6FAD5B80F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19367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7" imgW="2012128" imgH="1075478" progId="Visio.Drawing.11">
                  <p:embed/>
                </p:oleObj>
              </mc:Choice>
              <mc:Fallback>
                <p:oleObj name="Visio" r:id="rId7" imgW="2012128" imgH="1075478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E45EF75-192C-4018-AEA7-E6FAD5B80F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9367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6">
            <a:extLst>
              <a:ext uri="{FF2B5EF4-FFF2-40B4-BE49-F238E27FC236}">
                <a16:creationId xmlns:a16="http://schemas.microsoft.com/office/drawing/2014/main" id="{A08D0F3E-FDFB-4DD8-9714-C096676F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22A2528-9D79-4F72-9C88-C3FAE7D4E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304800"/>
          <a:ext cx="19367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8" imgW="2012128" imgH="1075478" progId="Visio.Drawing.11">
                  <p:embed/>
                </p:oleObj>
              </mc:Choice>
              <mc:Fallback>
                <p:oleObj name="Visio" r:id="rId8" imgW="2012128" imgH="1075478" progId="Visio.Drawing.11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22A2528-9D79-4F72-9C88-C3FAE7D4EF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19367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8">
            <a:extLst>
              <a:ext uri="{FF2B5EF4-FFF2-40B4-BE49-F238E27FC236}">
                <a16:creationId xmlns:a16="http://schemas.microsoft.com/office/drawing/2014/main" id="{BFA3EB39-848A-45A4-8994-176BAF372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98182E3-B831-4438-9950-6729C271E0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367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9" imgW="2030954" imgH="1802342" progId="Visio.Drawing.11">
                  <p:embed/>
                </p:oleObj>
              </mc:Choice>
              <mc:Fallback>
                <p:oleObj name="Visio" r:id="rId9" imgW="2030954" imgH="1802342" progId="Visio.Drawing.11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B98182E3-B831-4438-9950-6729C271E0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3675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DB46D664-AFD6-4D31-8758-C4A2BC52065D}"/>
              </a:ext>
            </a:extLst>
          </p:cNvPr>
          <p:cNvSpPr txBox="1"/>
          <p:nvPr/>
        </p:nvSpPr>
        <p:spPr>
          <a:xfrm>
            <a:off x="29149061" y="14497760"/>
            <a:ext cx="9982200" cy="670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91ABD327-2C59-4E4F-A3D2-56B55E727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261" y="824936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858C684D-7212-42BB-B20D-642B96CE2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2662" y="840176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F50DCD-8F3E-49E7-9417-5BBD44714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20773"/>
              </p:ext>
            </p:extLst>
          </p:nvPr>
        </p:nvGraphicFramePr>
        <p:xfrm>
          <a:off x="2300124" y="4419601"/>
          <a:ext cx="20026476" cy="89915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31976">
                  <a:extLst>
                    <a:ext uri="{9D8B030D-6E8A-4147-A177-3AD203B41FA5}">
                      <a16:colId xmlns:a16="http://schemas.microsoft.com/office/drawing/2014/main" val="2757943691"/>
                    </a:ext>
                  </a:extLst>
                </a:gridCol>
                <a:gridCol w="8768696">
                  <a:extLst>
                    <a:ext uri="{9D8B030D-6E8A-4147-A177-3AD203B41FA5}">
                      <a16:colId xmlns:a16="http://schemas.microsoft.com/office/drawing/2014/main" val="2750771287"/>
                    </a:ext>
                  </a:extLst>
                </a:gridCol>
                <a:gridCol w="7125804">
                  <a:extLst>
                    <a:ext uri="{9D8B030D-6E8A-4147-A177-3AD203B41FA5}">
                      <a16:colId xmlns:a16="http://schemas.microsoft.com/office/drawing/2014/main" val="584009316"/>
                    </a:ext>
                  </a:extLst>
                </a:gridCol>
              </a:tblGrid>
              <a:tr h="1284514">
                <a:tc>
                  <a:txBody>
                    <a:bodyPr/>
                    <a:lstStyle/>
                    <a:p>
                      <a:pPr marL="0" marR="0" indent="3619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>
                          <a:effectLst/>
                        </a:rPr>
                        <a:t> 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3619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5600" dirty="0">
                          <a:effectLst/>
                        </a:rPr>
                        <a:t> &gt; 0 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3619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>
                          <a:effectLst/>
                        </a:rPr>
                        <a:t> </a:t>
                      </a:r>
                      <a:r>
                        <a:rPr lang="en-US" sz="5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5600">
                          <a:effectLst/>
                        </a:rPr>
                        <a:t> &lt; 0</a:t>
                      </a:r>
                      <a:endParaRPr lang="en-US" sz="5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589916"/>
                  </a:ext>
                </a:extLst>
              </a:tr>
              <a:tr h="1284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>
                          <a:effectLst/>
                        </a:rPr>
                        <a:t>Đạo hàm</a:t>
                      </a:r>
                      <a:endParaRPr lang="en-US" sz="5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>
                          <a:effectLst/>
                        </a:rPr>
                        <a:t>y' =  </a:t>
                      </a:r>
                      <a:r>
                        <a:rPr lang="en-US" sz="5600" dirty="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5600" dirty="0">
                          <a:effectLst/>
                        </a:rPr>
                        <a:t> x </a:t>
                      </a:r>
                      <a:r>
                        <a:rPr lang="en-US" sz="5600" baseline="30000" dirty="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5600" baseline="30000" dirty="0">
                          <a:effectLst/>
                        </a:rPr>
                        <a:t> -1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>
                          <a:effectLst/>
                        </a:rPr>
                        <a:t>y' =  </a:t>
                      </a:r>
                      <a:r>
                        <a:rPr lang="en-US" sz="5600" dirty="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5600" dirty="0">
                          <a:effectLst/>
                        </a:rPr>
                        <a:t> x </a:t>
                      </a:r>
                      <a:r>
                        <a:rPr lang="en-US" sz="5600" baseline="30000" dirty="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5600" baseline="30000" dirty="0">
                          <a:effectLst/>
                        </a:rPr>
                        <a:t> -1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259082"/>
                  </a:ext>
                </a:extLst>
              </a:tr>
              <a:tr h="2569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>
                          <a:effectLst/>
                        </a:rPr>
                        <a:t>Chiều BT</a:t>
                      </a:r>
                      <a:endParaRPr lang="en-US" sz="5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>
                          <a:effectLst/>
                        </a:rPr>
                        <a:t>Hàm số luôn đồng biến</a:t>
                      </a:r>
                      <a:endParaRPr lang="en-US" sz="5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 err="1">
                          <a:effectLst/>
                        </a:rPr>
                        <a:t>Hàm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số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luôn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nghịch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biến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7650829"/>
                  </a:ext>
                </a:extLst>
              </a:tr>
              <a:tr h="2569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>
                          <a:effectLst/>
                        </a:rPr>
                        <a:t>Tiệm cận</a:t>
                      </a:r>
                      <a:endParaRPr lang="en-US" sz="5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 err="1">
                          <a:effectLst/>
                        </a:rPr>
                        <a:t>Không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có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>
                          <a:effectLst/>
                        </a:rPr>
                        <a:t>TC </a:t>
                      </a:r>
                      <a:r>
                        <a:rPr lang="en-US" sz="5600" dirty="0" err="1">
                          <a:effectLst/>
                        </a:rPr>
                        <a:t>ngang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là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trục</a:t>
                      </a:r>
                      <a:r>
                        <a:rPr lang="en-US" sz="5600" dirty="0">
                          <a:effectLst/>
                        </a:rPr>
                        <a:t> Ox, TC </a:t>
                      </a:r>
                      <a:r>
                        <a:rPr lang="en-US" sz="5600" dirty="0" err="1">
                          <a:effectLst/>
                        </a:rPr>
                        <a:t>đứng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là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trục</a:t>
                      </a:r>
                      <a:r>
                        <a:rPr lang="en-US" sz="5600" dirty="0">
                          <a:effectLst/>
                        </a:rPr>
                        <a:t> Oy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4894676"/>
                  </a:ext>
                </a:extLst>
              </a:tr>
              <a:tr h="1284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>
                          <a:effectLst/>
                        </a:rPr>
                        <a:t>Đồ thị</a:t>
                      </a:r>
                      <a:endParaRPr lang="en-US" sz="5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3619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dirty="0" err="1">
                          <a:effectLst/>
                        </a:rPr>
                        <a:t>Đồ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thị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luôn</a:t>
                      </a:r>
                      <a:r>
                        <a:rPr lang="en-US" sz="5600" dirty="0">
                          <a:effectLst/>
                        </a:rPr>
                        <a:t> </a:t>
                      </a:r>
                      <a:r>
                        <a:rPr lang="en-US" sz="5600" dirty="0" err="1">
                          <a:effectLst/>
                        </a:rPr>
                        <a:t>đi</a:t>
                      </a:r>
                      <a:r>
                        <a:rPr lang="en-US" sz="5600" dirty="0">
                          <a:effectLst/>
                        </a:rPr>
                        <a:t> qua </a:t>
                      </a:r>
                      <a:r>
                        <a:rPr lang="en-US" sz="5600" dirty="0" err="1">
                          <a:effectLst/>
                        </a:rPr>
                        <a:t>điểm</a:t>
                      </a:r>
                      <a:r>
                        <a:rPr lang="en-US" sz="5600" dirty="0">
                          <a:effectLst/>
                        </a:rPr>
                        <a:t> (1 ; 1)</a:t>
                      </a:r>
                      <a:endParaRPr lang="en-US" sz="5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51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3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0055" y="6563539"/>
            <a:ext cx="23220054" cy="6908840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428167" y="2331465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1507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x-none" dirty="0"/>
                  <a:t>Tập xác định của hàm số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x-none" i="1">
                        <a:latin typeface="Cambria Math" panose="02040503050406030204" pitchFamily="18" charset="0"/>
                      </a:rPr>
                      <m:t>=(2</m:t>
                    </m:r>
                    <m:r>
                      <a:rPr lang="x-non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x-none" i="1">
                        <a:latin typeface="Cambria Math" panose="02040503050406030204" pitchFamily="18" charset="0"/>
                      </a:rPr>
                      <m:t>−1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x-none" i="1">
                            <a:latin typeface="Cambria Math" panose="02040503050406030204" pitchFamily="18" charset="0"/>
                          </a:rPr>
                          <m:t>2017</m:t>
                        </m:r>
                      </m:sup>
                    </m:sSup>
                  </m:oMath>
                </a14:m>
                <a:r>
                  <a:rPr lang="x-none" dirty="0"/>
                  <a:t> là:</a:t>
                </a:r>
                <a:endParaRPr lang="en-US" dirty="0"/>
              </a:p>
              <a:p>
                <a:endParaRPr lang="vi-VN" sz="48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1507657"/>
              </a:xfrm>
              <a:prstGeom prst="rect">
                <a:avLst/>
              </a:prstGeom>
              <a:blipFill>
                <a:blip r:embed="rId4"/>
                <a:stretch>
                  <a:fillRect l="-1053" t="-6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4572" y="4875738"/>
                <a:ext cx="5485687" cy="1431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2" y="4875738"/>
                <a:ext cx="5485687" cy="1431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491821" y="4896896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m:rPr>
                          <m:nor/>
                        </m:rPr>
                        <a:rPr lang="en-GB" sz="4800" b="1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821" y="4896896"/>
                <a:ext cx="548568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747157" y="4533554"/>
                <a:ext cx="5485687" cy="1431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7157" y="4533554"/>
                <a:ext cx="5485687" cy="14319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5272033" y="4875978"/>
                <a:ext cx="7767708" cy="1076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4800" b="1" dirty="0"/>
                  <a:t>.</a:t>
                </a:r>
                <a:endParaRPr lang="vi-VN" sz="4800" b="1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2033" y="4875978"/>
                <a:ext cx="7767708" cy="1076770"/>
              </a:xfrm>
              <a:prstGeom prst="rect">
                <a:avLst/>
              </a:prstGeom>
              <a:blipFill>
                <a:blip r:embed="rId8"/>
                <a:stretch>
                  <a:fillRect t="-226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5385703" y="4768955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1365DC-90A4-49C2-ADF3-53B561E0AEB1}"/>
                  </a:ext>
                </a:extLst>
              </p:cNvPr>
              <p:cNvSpPr txBox="1"/>
              <p:nvPr/>
            </p:nvSpPr>
            <p:spPr>
              <a:xfrm>
                <a:off x="2062865" y="8229600"/>
                <a:ext cx="19806535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x-none" sz="5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x-none" sz="5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2007∈</m:t>
                    </m:r>
                    <m:sSup>
                      <m:sSupPr>
                        <m:ctrlPr>
                          <a:rPr lang="en-US" sz="5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x-none" sz="5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ℤ</m:t>
                        </m:r>
                      </m:e>
                      <m:sup>
                        <m:r>
                          <a:rPr lang="x-none" sz="5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x-none" sz="5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nên hàm số xác định với mọi </a:t>
                </a:r>
                <a14:m>
                  <m:oMath xmlns:m="http://schemas.openxmlformats.org/officeDocument/2006/math">
                    <m:r>
                      <a:rPr lang="x-none" sz="5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x-none" sz="5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5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1365DC-90A4-49C2-ADF3-53B561E0A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865" y="8229600"/>
                <a:ext cx="19806535" cy="1615827"/>
              </a:xfrm>
              <a:prstGeom prst="rect">
                <a:avLst/>
              </a:prstGeom>
              <a:blipFill>
                <a:blip r:embed="rId9"/>
                <a:stretch>
                  <a:fillRect l="-1692" t="-1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3" grpId="1"/>
      <p:bldP spid="54" grpId="0"/>
      <p:bldP spid="55" grpId="0"/>
      <p:bldP spid="49" grpId="0" animBg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6328</TotalTime>
  <Words>1158</Words>
  <Application>Microsoft Office PowerPoint</Application>
  <PresentationFormat>Custom</PresentationFormat>
  <Paragraphs>147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AvantGarde-Demi</vt:lpstr>
      <vt:lpstr>Calibri</vt:lpstr>
      <vt:lpstr>Cambria Math</vt:lpstr>
      <vt:lpstr>Chu Van An</vt:lpstr>
      <vt:lpstr>Symbol</vt:lpstr>
      <vt:lpstr>Tahoma</vt:lpstr>
      <vt:lpstr>Times New Roman</vt:lpstr>
      <vt:lpstr>Office Theme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phuong nguyen</cp:lastModifiedBy>
  <cp:revision>494</cp:revision>
  <dcterms:created xsi:type="dcterms:W3CDTF">2013-08-31T11:42:51Z</dcterms:created>
  <dcterms:modified xsi:type="dcterms:W3CDTF">2021-08-26T14:06:35Z</dcterms:modified>
</cp:coreProperties>
</file>