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0" r:id="rId2"/>
    <p:sldId id="349" r:id="rId3"/>
    <p:sldId id="382" r:id="rId4"/>
    <p:sldId id="292" r:id="rId5"/>
    <p:sldId id="389" r:id="rId6"/>
    <p:sldId id="360" r:id="rId7"/>
    <p:sldId id="334" r:id="rId8"/>
    <p:sldId id="383" r:id="rId9"/>
    <p:sldId id="390" r:id="rId10"/>
    <p:sldId id="365" r:id="rId11"/>
    <p:sldId id="356" r:id="rId12"/>
    <p:sldId id="367" r:id="rId13"/>
    <p:sldId id="368" r:id="rId14"/>
    <p:sldId id="345" r:id="rId15"/>
    <p:sldId id="366" r:id="rId16"/>
    <p:sldId id="384" r:id="rId17"/>
    <p:sldId id="388" r:id="rId18"/>
    <p:sldId id="286" r:id="rId19"/>
    <p:sldId id="289" r:id="rId20"/>
    <p:sldId id="284" r:id="rId21"/>
    <p:sldId id="283" r:id="rId22"/>
    <p:sldId id="282" r:id="rId23"/>
    <p:sldId id="281" r:id="rId24"/>
    <p:sldId id="280" r:id="rId25"/>
    <p:sldId id="272" r:id="rId26"/>
    <p:sldId id="335" r:id="rId27"/>
    <p:sldId id="358" r:id="rId28"/>
    <p:sldId id="385" r:id="rId29"/>
    <p:sldId id="386" r:id="rId30"/>
    <p:sldId id="315" r:id="rId31"/>
    <p:sldId id="373" r:id="rId32"/>
    <p:sldId id="387" r:id="rId33"/>
    <p:sldId id="391" r:id="rId34"/>
    <p:sldId id="331" r:id="rId35"/>
    <p:sldId id="392" r:id="rId36"/>
    <p:sldId id="393" r:id="rId37"/>
    <p:sldId id="341" r:id="rId38"/>
    <p:sldId id="33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2"/>
    <p:restoredTop sz="94629"/>
  </p:normalViewPr>
  <p:slideViewPr>
    <p:cSldViewPr snapToGrid="0">
      <p:cViewPr varScale="1">
        <p:scale>
          <a:sx n="71" d="100"/>
          <a:sy n="71" d="100"/>
        </p:scale>
        <p:origin x="6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vi-V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Favorite school subjects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46530138179582E-2"/>
          <c:y val="9.8519617463114079E-2"/>
          <c:w val="0.90516593506072041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art</c:v>
                </c:pt>
                <c:pt idx="1">
                  <c:v>P.E.</c:v>
                </c:pt>
                <c:pt idx="2">
                  <c:v>math</c:v>
                </c:pt>
                <c:pt idx="3">
                  <c:v>English</c:v>
                </c:pt>
                <c:pt idx="4">
                  <c:v>music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C-1740-BF4C-5D1661061E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art</c:v>
                </c:pt>
                <c:pt idx="1">
                  <c:v>P.E.</c:v>
                </c:pt>
                <c:pt idx="2">
                  <c:v>math</c:v>
                </c:pt>
                <c:pt idx="3">
                  <c:v>English</c:v>
                </c:pt>
                <c:pt idx="4">
                  <c:v>music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B04C-1740-BF4C-5D1661061E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art</c:v>
                </c:pt>
                <c:pt idx="1">
                  <c:v>P.E.</c:v>
                </c:pt>
                <c:pt idx="2">
                  <c:v>math</c:v>
                </c:pt>
                <c:pt idx="3">
                  <c:v>English</c:v>
                </c:pt>
                <c:pt idx="4">
                  <c:v>music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B04C-1740-BF4C-5D1661061E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86916927"/>
        <c:axId val="1886903471"/>
      </c:barChart>
      <c:catAx>
        <c:axId val="1886916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903471"/>
        <c:crosses val="autoZero"/>
        <c:auto val="1"/>
        <c:lblAlgn val="ctr"/>
        <c:lblOffset val="100"/>
        <c:noMultiLvlLbl val="0"/>
      </c:catAx>
      <c:valAx>
        <c:axId val="188690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91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groups of four.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 A cover their eyes.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other students put one of their own items on the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desk in a random order.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 A open their eyes and try to guess.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other students respond.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swap roles and repeat. 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134722862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Go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30"/>
            <a:ext cx="12192000" cy="68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eduhome.com.vn/DHALesson?idGrade=3&amp;idSubject=1&amp;idSeries=119&amp;idTheme=1068&amp;IdLevel=2&amp;idThemeServer=7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estrousero.blogspot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43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2AC3991-C7A8-CB5F-BBD2-5540F6F1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428" y="1097744"/>
            <a:ext cx="8062927" cy="5230517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C6F5C9F-F41C-3143-15EF-162746872B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70" y="423188"/>
            <a:ext cx="5645411" cy="710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34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09B0B3-3E28-0A35-C6DB-80B145C8C17E}"/>
              </a:ext>
            </a:extLst>
          </p:cNvPr>
          <p:cNvSpPr txBox="1"/>
          <p:nvPr/>
        </p:nvSpPr>
        <p:spPr>
          <a:xfrm>
            <a:off x="1653436" y="701458"/>
            <a:ext cx="4104393" cy="64633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T</a:t>
            </a:r>
            <a:r>
              <a:rPr lang="en-VN" sz="3600" dirty="0"/>
              <a:t>eacher models first!</a:t>
            </a:r>
          </a:p>
        </p:txBody>
      </p:sp>
      <p:pic>
        <p:nvPicPr>
          <p:cNvPr id="13" name="Picture 12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13F0D937-D569-AC9D-41E2-7EA9FE43F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35" y="1745564"/>
            <a:ext cx="1845153" cy="2021817"/>
          </a:xfrm>
          <a:prstGeom prst="rect">
            <a:avLst/>
          </a:prstGeom>
        </p:spPr>
      </p:pic>
      <p:pic>
        <p:nvPicPr>
          <p:cNvPr id="15" name="Picture 14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A4049049-56D5-F130-463B-F4069D80F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863" y="1622170"/>
            <a:ext cx="2239136" cy="2021817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A77C2E6-AB0D-CCDC-6975-6DE01368C7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386" y="1715669"/>
            <a:ext cx="7357730" cy="119174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6309A83-6C69-5A13-3371-F277BE7A93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668" y="2907414"/>
            <a:ext cx="35433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09B0B3-3E28-0A35-C6DB-80B145C8C17E}"/>
              </a:ext>
            </a:extLst>
          </p:cNvPr>
          <p:cNvSpPr txBox="1"/>
          <p:nvPr/>
        </p:nvSpPr>
        <p:spPr>
          <a:xfrm>
            <a:off x="2388832" y="1602268"/>
            <a:ext cx="6131807" cy="707886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Divide the class into two teams</a:t>
            </a:r>
            <a:r>
              <a:rPr lang="en-US" sz="4000" dirty="0"/>
              <a:t>.</a:t>
            </a:r>
            <a:endParaRPr lang="en-US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C7CAC-CBD8-DC0A-6855-7AE15286C7D4}"/>
              </a:ext>
            </a:extLst>
          </p:cNvPr>
          <p:cNvSpPr txBox="1"/>
          <p:nvPr/>
        </p:nvSpPr>
        <p:spPr>
          <a:xfrm>
            <a:off x="2388832" y="2800267"/>
            <a:ext cx="9690602" cy="64633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Have Team A ask the question and Team B answer. </a:t>
            </a:r>
            <a:endParaRPr lang="en-US" sz="6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C391C-AEFF-FEBB-3E49-512D4F12A07D}"/>
              </a:ext>
            </a:extLst>
          </p:cNvPr>
          <p:cNvSpPr txBox="1"/>
          <p:nvPr/>
        </p:nvSpPr>
        <p:spPr>
          <a:xfrm>
            <a:off x="2388832" y="3936711"/>
            <a:ext cx="4453848" cy="64633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Swap roles and repeat.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9340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13F0D937-D569-AC9D-41E2-7EA9FE43F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33" y="437332"/>
            <a:ext cx="1845153" cy="2021817"/>
          </a:xfrm>
          <a:prstGeom prst="rect">
            <a:avLst/>
          </a:prstGeom>
        </p:spPr>
      </p:pic>
      <p:pic>
        <p:nvPicPr>
          <p:cNvPr id="15" name="Picture 14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A4049049-56D5-F130-463B-F4069D80F8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2864" y="437332"/>
            <a:ext cx="2239136" cy="2021817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8101D7D-F761-2CB0-1273-ECDFDB901A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19" y="1451227"/>
            <a:ext cx="4377900" cy="4205294"/>
          </a:xfrm>
          <a:prstGeom prst="rect">
            <a:avLst/>
          </a:prstGeom>
        </p:spPr>
      </p:pic>
      <p:pic>
        <p:nvPicPr>
          <p:cNvPr id="8" name="Picture 7" descr="A green chalkboard with white writing&#10;&#10;Description automatically generated with medium confidence">
            <a:extLst>
              <a:ext uri="{FF2B5EF4-FFF2-40B4-BE49-F238E27FC236}">
                <a16:creationId xmlns:a16="http://schemas.microsoft.com/office/drawing/2014/main" id="{5758E50D-91C4-5BF1-FE6E-262F0C3F23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741" y="1185465"/>
            <a:ext cx="4543878" cy="4364729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A44AEDE-450B-5D98-EF6B-3EB91A9FB5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732" y="1185466"/>
            <a:ext cx="4543877" cy="4364728"/>
          </a:xfrm>
          <a:prstGeom prst="rect">
            <a:avLst/>
          </a:prstGeom>
        </p:spPr>
      </p:pic>
      <p:pic>
        <p:nvPicPr>
          <p:cNvPr id="16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615F9C5-068A-CE3F-E7B6-434441155F3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741" y="1307806"/>
            <a:ext cx="4377899" cy="4205294"/>
          </a:xfrm>
          <a:prstGeom prst="rect">
            <a:avLst/>
          </a:prstGeom>
        </p:spPr>
      </p:pic>
      <p:pic>
        <p:nvPicPr>
          <p:cNvPr id="19" name="Picture 1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7C660B2-253A-711E-46F9-F2EB17AE752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741" y="1257176"/>
            <a:ext cx="4394568" cy="42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9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6138" y="3046428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2C030D-4659-F48A-EEC8-7C7A3E1D7E0E}"/>
              </a:ext>
            </a:extLst>
          </p:cNvPr>
          <p:cNvSpPr txBox="1"/>
          <p:nvPr/>
        </p:nvSpPr>
        <p:spPr>
          <a:xfrm>
            <a:off x="375781" y="438411"/>
            <a:ext cx="1843774" cy="646331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Pairwork</a:t>
            </a: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2AFE026-DDD3-1B08-7DB2-6A7C43CDAF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068" y="344948"/>
            <a:ext cx="9234151" cy="599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50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8101D7D-F761-2CB0-1273-ECDFDB901A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88" y="1321341"/>
            <a:ext cx="4377900" cy="4205294"/>
          </a:xfrm>
          <a:prstGeom prst="rect">
            <a:avLst/>
          </a:prstGeom>
        </p:spPr>
      </p:pic>
      <p:pic>
        <p:nvPicPr>
          <p:cNvPr id="8" name="Picture 7" descr="A green chalkboard with white writing&#10;&#10;Description automatically generated with medium confidence">
            <a:extLst>
              <a:ext uri="{FF2B5EF4-FFF2-40B4-BE49-F238E27FC236}">
                <a16:creationId xmlns:a16="http://schemas.microsoft.com/office/drawing/2014/main" id="{5758E50D-91C4-5BF1-FE6E-262F0C3F23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648" y="1222559"/>
            <a:ext cx="4543878" cy="4364729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A44AEDE-450B-5D98-EF6B-3EB91A9FB5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680" y="1291793"/>
            <a:ext cx="4543877" cy="4364728"/>
          </a:xfrm>
          <a:prstGeom prst="rect">
            <a:avLst/>
          </a:prstGeom>
        </p:spPr>
      </p:pic>
      <p:pic>
        <p:nvPicPr>
          <p:cNvPr id="16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615F9C5-068A-CE3F-E7B6-434441155F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680" y="1381994"/>
            <a:ext cx="4377899" cy="4205294"/>
          </a:xfrm>
          <a:prstGeom prst="rect">
            <a:avLst/>
          </a:prstGeom>
        </p:spPr>
      </p:pic>
      <p:pic>
        <p:nvPicPr>
          <p:cNvPr id="19" name="Picture 1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7C660B2-253A-711E-46F9-F2EB17AE75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303" y="1270712"/>
            <a:ext cx="4394568" cy="4221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44B39D-E6D4-4069-CE90-B35169D0D599}"/>
              </a:ext>
            </a:extLst>
          </p:cNvPr>
          <p:cNvSpPr txBox="1"/>
          <p:nvPr/>
        </p:nvSpPr>
        <p:spPr>
          <a:xfrm>
            <a:off x="591153" y="467422"/>
            <a:ext cx="3637534" cy="64633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b="1" dirty="0"/>
              <a:t>DEMONSTRATION</a:t>
            </a:r>
          </a:p>
        </p:txBody>
      </p: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BB3EEEC-0EA7-9A8C-CAB8-9A85A98D7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321" y="1778986"/>
            <a:ext cx="4147594" cy="22419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85C37E-EE12-6F4D-1D3D-2BC92FEA23D4}"/>
              </a:ext>
            </a:extLst>
          </p:cNvPr>
          <p:cNvSpPr txBox="1"/>
          <p:nvPr/>
        </p:nvSpPr>
        <p:spPr>
          <a:xfrm>
            <a:off x="6048388" y="467422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MyriadPro"/>
              </a:rPr>
              <a:t>H</a:t>
            </a:r>
            <a:r>
              <a:rPr lang="en-US" sz="1800" i="1" dirty="0">
                <a:effectLst/>
                <a:latin typeface="MyriadPro"/>
              </a:rPr>
              <a:t>ave some pairs demonstrate the activity in front of the class </a:t>
            </a:r>
          </a:p>
        </p:txBody>
      </p:sp>
    </p:spTree>
    <p:extLst>
      <p:ext uri="{BB962C8B-B14F-4D97-AF65-F5344CB8AC3E}">
        <p14:creationId xmlns:p14="http://schemas.microsoft.com/office/powerpoint/2010/main" val="17671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46232F6-48B3-DDDD-7D99-E60F95BB206E}"/>
              </a:ext>
            </a:extLst>
          </p:cNvPr>
          <p:cNvSpPr/>
          <p:nvPr/>
        </p:nvSpPr>
        <p:spPr>
          <a:xfrm>
            <a:off x="4243071" y="1632194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1844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TU butto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824" y="5520947"/>
            <a:ext cx="3164098" cy="1164437"/>
          </a:xfrm>
          <a:prstGeom prst="rect">
            <a:avLst/>
          </a:prstGeom>
        </p:spPr>
      </p:pic>
      <p:pic>
        <p:nvPicPr>
          <p:cNvPr id="8" name="Start Butto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824" y="4350414"/>
            <a:ext cx="2334970" cy="11705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7E2F42-A2C7-E7E1-3D38-6FE77FD2FC6F}"/>
              </a:ext>
            </a:extLst>
          </p:cNvPr>
          <p:cNvSpPr txBox="1"/>
          <p:nvPr/>
        </p:nvSpPr>
        <p:spPr>
          <a:xfrm>
            <a:off x="3049859" y="3105835"/>
            <a:ext cx="6099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ssoon Sans Std Medium" panose="020B0703020103030203" pitchFamily="34" charset="0"/>
              </a:rPr>
              <a:t>Do you like………….?</a:t>
            </a:r>
          </a:p>
          <a:p>
            <a:pPr algn="ctr"/>
            <a:r>
              <a:rPr lang="en-US" sz="1800" b="1" dirty="0">
                <a:latin typeface="Sassoon Sans Std Medium" panose="020B0703020103030203" pitchFamily="34" charset="0"/>
              </a:rPr>
              <a:t>- …….................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9723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rate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>
            <a:off x="1405748" y="1635159"/>
            <a:ext cx="3482014" cy="521352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357307" y="1549100"/>
            <a:ext cx="5469189" cy="2312895"/>
          </a:xfrm>
          <a:prstGeom prst="wedgeRoundRectCallout">
            <a:avLst>
              <a:gd name="adj1" fmla="val -78395"/>
              <a:gd name="adj2" fmla="val 24094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TextBox 4"/>
          <p:cNvSpPr txBox="1"/>
          <p:nvPr/>
        </p:nvSpPr>
        <p:spPr>
          <a:xfrm>
            <a:off x="5467572" y="2290048"/>
            <a:ext cx="524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Sassoon Sans Std Medium" panose="020B0703020103030203" pitchFamily="34" charset="0"/>
              </a:rPr>
              <a:t>Help me please!</a:t>
            </a:r>
            <a:endParaRPr lang="ru-RU" sz="4800" dirty="0"/>
          </a:p>
        </p:txBody>
      </p:sp>
      <p:grpSp>
        <p:nvGrpSpPr>
          <p:cNvPr id="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7" name="Notched Right Arrow 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>
              <a:hlinkClick r:id="" action="ppaction://hlinkshowjump?jump=nextslide"/>
            </p:cNvPr>
            <p:cNvSpPr txBox="1"/>
            <p:nvPr/>
          </p:nvSpPr>
          <p:spPr>
            <a:xfrm>
              <a:off x="10120208" y="516683"/>
              <a:ext cx="1822587" cy="4481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2800" dirty="0">
                <a:solidFill>
                  <a:srgbClr val="7F46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9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77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1196622"/>
            <a:ext cx="294430" cy="13730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  <a:gd name="connsiteX0" fmla="*/ 0 w 1602925"/>
              <a:gd name="connsiteY0" fmla="*/ 385894 h 572541"/>
              <a:gd name="connsiteX1" fmla="*/ 1602925 w 1602925"/>
              <a:gd name="connsiteY1" fmla="*/ 572541 h 572541"/>
              <a:gd name="connsiteX0" fmla="*/ 0 w 1602925"/>
              <a:gd name="connsiteY0" fmla="*/ 427151 h 613798"/>
              <a:gd name="connsiteX1" fmla="*/ 294430 w 1602925"/>
              <a:gd name="connsiteY1" fmla="*/ 289845 h 613798"/>
              <a:gd name="connsiteX2" fmla="*/ 1602925 w 1602925"/>
              <a:gd name="connsiteY2" fmla="*/ 613798 h 613798"/>
              <a:gd name="connsiteX0" fmla="*/ 0 w 294430"/>
              <a:gd name="connsiteY0" fmla="*/ 137306 h 137306"/>
              <a:gd name="connsiteX1" fmla="*/ 294430 w 294430"/>
              <a:gd name="connsiteY1" fmla="*/ 0 h 13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430" h="137306">
                <a:moveTo>
                  <a:pt x="0" y="137306"/>
                </a:moveTo>
                <a:lnTo>
                  <a:pt x="294430" y="0"/>
                </a:ln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SCROLL"/>
          <p:cNvGrpSpPr/>
          <p:nvPr/>
        </p:nvGrpSpPr>
        <p:grpSpPr>
          <a:xfrm>
            <a:off x="2703336" y="209262"/>
            <a:ext cx="6337930" cy="5411892"/>
            <a:chOff x="4313620" y="866147"/>
            <a:chExt cx="4121253" cy="3455596"/>
          </a:xfrm>
        </p:grpSpPr>
        <p:pic>
          <p:nvPicPr>
            <p:cNvPr id="9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13" name="TEXT BOX"/>
            <p:cNvSpPr txBox="1"/>
            <p:nvPr/>
          </p:nvSpPr>
          <p:spPr>
            <a:xfrm>
              <a:off x="5231230" y="3226293"/>
              <a:ext cx="2576955" cy="1002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br>
                <a:rPr lang="en-US" sz="2400" b="1" dirty="0">
                  <a:latin typeface="Sassoon Sans Std Medium" panose="020B0703020103030203" pitchFamily="34" charset="0"/>
                </a:rPr>
              </a:br>
              <a:endParaRPr lang="ru-RU" sz="2400" b="1" dirty="0"/>
            </a:p>
          </p:txBody>
        </p:sp>
      </p:grpSp>
      <p:pic>
        <p:nvPicPr>
          <p:cNvPr id="5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05"/>
          <a:stretch/>
        </p:blipFill>
        <p:spPr>
          <a:xfrm rot="20709504">
            <a:off x="10655115" y="3464740"/>
            <a:ext cx="3073770" cy="9480312"/>
          </a:xfrm>
          <a:prstGeom prst="rect">
            <a:avLst/>
          </a:prstGeom>
        </p:spPr>
      </p:pic>
      <p:grpSp>
        <p:nvGrpSpPr>
          <p:cNvPr id="8" name="Answer SHAPE"/>
          <p:cNvGrpSpPr/>
          <p:nvPr/>
        </p:nvGrpSpPr>
        <p:grpSpPr>
          <a:xfrm>
            <a:off x="7056917" y="2126949"/>
            <a:ext cx="3885883" cy="1714500"/>
            <a:chOff x="7525269" y="2561520"/>
            <a:chExt cx="3479391" cy="1714500"/>
          </a:xfrm>
        </p:grpSpPr>
        <p:sp>
          <p:nvSpPr>
            <p:cNvPr id="6" name="Oval Callout 5"/>
            <p:cNvSpPr/>
            <p:nvPr/>
          </p:nvSpPr>
          <p:spPr>
            <a:xfrm flipH="1">
              <a:off x="7525269" y="2561520"/>
              <a:ext cx="3479391" cy="1714500"/>
            </a:xfrm>
            <a:prstGeom prst="wedgeEllipseCallout">
              <a:avLst>
                <a:gd name="adj1" fmla="val -50046"/>
                <a:gd name="adj2" fmla="val 565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06901" y="3057391"/>
              <a:ext cx="31856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Do you like English?</a:t>
              </a:r>
              <a:endParaRPr lang="ru-RU" sz="3200" b="1" dirty="0"/>
            </a:p>
          </p:txBody>
        </p:sp>
      </p:grpSp>
      <p:sp>
        <p:nvSpPr>
          <p:cNvPr id="2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grpSp>
        <p:nvGrpSpPr>
          <p:cNvPr id="14" name="Answer COLOR"/>
          <p:cNvGrpSpPr/>
          <p:nvPr/>
        </p:nvGrpSpPr>
        <p:grpSpPr>
          <a:xfrm>
            <a:off x="6779941" y="5206967"/>
            <a:ext cx="2712333" cy="1299782"/>
            <a:chOff x="7565127" y="2655259"/>
            <a:chExt cx="2213547" cy="1299782"/>
          </a:xfrm>
        </p:grpSpPr>
        <p:sp>
          <p:nvSpPr>
            <p:cNvPr id="15" name="Oval Callout 14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89256" y="3056775"/>
              <a:ext cx="20894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No, I don’t.</a:t>
              </a:r>
              <a:endParaRPr lang="ru-RU" sz="3200" b="1" dirty="0"/>
            </a:p>
          </p:txBody>
        </p:sp>
      </p:grpSp>
      <p:grpSp>
        <p:nvGrpSpPr>
          <p:cNvPr id="20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7" name="Notched Right Arrow 1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pic>
        <p:nvPicPr>
          <p:cNvPr id="11" name="Picture 10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B50997CB-33E2-FB3D-606B-33E9DFDB7B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8"/>
          <a:stretch/>
        </p:blipFill>
        <p:spPr>
          <a:xfrm>
            <a:off x="4666731" y="1382797"/>
            <a:ext cx="2624835" cy="237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6F95060-3F6A-157E-2E2B-E1CA51D589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879" y="2898001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2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repeatCount="3000" autoRev="1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1" grpId="1" animBg="1"/>
      <p:bldP spid="21" grpId="2" animBg="1"/>
      <p:bldP spid="21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4"/>
            <a:ext cx="1602925" cy="572541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  <a:gd name="connsiteX0" fmla="*/ 0 w 1602925"/>
              <a:gd name="connsiteY0" fmla="*/ 385894 h 572541"/>
              <a:gd name="connsiteX1" fmla="*/ 1602925 w 1602925"/>
              <a:gd name="connsiteY1" fmla="*/ 572541 h 57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02925" h="572541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Scroll"/>
          <p:cNvGrpSpPr/>
          <p:nvPr/>
        </p:nvGrpSpPr>
        <p:grpSpPr>
          <a:xfrm>
            <a:off x="2753474" y="319233"/>
            <a:ext cx="6287792" cy="5301921"/>
            <a:chOff x="4313620" y="866147"/>
            <a:chExt cx="4121253" cy="3455596"/>
          </a:xfrm>
        </p:grpSpPr>
        <p:pic>
          <p:nvPicPr>
            <p:cNvPr id="11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 BOX"/>
            <p:cNvSpPr txBox="1"/>
            <p:nvPr/>
          </p:nvSpPr>
          <p:spPr>
            <a:xfrm>
              <a:off x="5205684" y="3242813"/>
              <a:ext cx="2597504" cy="78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23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24" name="Notched Right Arrow 23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Notched Right Arrow 24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7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8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30" name="Answer SHAPE"/>
          <p:cNvGrpSpPr/>
          <p:nvPr/>
        </p:nvGrpSpPr>
        <p:grpSpPr>
          <a:xfrm>
            <a:off x="7238919" y="1977247"/>
            <a:ext cx="3604693" cy="1714500"/>
            <a:chOff x="7525270" y="2561520"/>
            <a:chExt cx="2667000" cy="1714500"/>
          </a:xfrm>
        </p:grpSpPr>
        <p:sp>
          <p:nvSpPr>
            <p:cNvPr id="31" name="Oval Callout 30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37416"/>
                <a:gd name="adj2" fmla="val 950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85300" y="3133478"/>
              <a:ext cx="2388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Do you like math?</a:t>
              </a:r>
              <a:endParaRPr lang="ru-RU" sz="3200" b="1" dirty="0"/>
            </a:p>
          </p:txBody>
        </p:sp>
      </p:grpSp>
      <p:grpSp>
        <p:nvGrpSpPr>
          <p:cNvPr id="36" name="Answer COLOR"/>
          <p:cNvGrpSpPr/>
          <p:nvPr/>
        </p:nvGrpSpPr>
        <p:grpSpPr>
          <a:xfrm>
            <a:off x="6672263" y="5206967"/>
            <a:ext cx="2587144" cy="1299782"/>
            <a:chOff x="7565127" y="2655259"/>
            <a:chExt cx="1980680" cy="1299782"/>
          </a:xfrm>
        </p:grpSpPr>
        <p:sp>
          <p:nvSpPr>
            <p:cNvPr id="37" name="Oval Callout 36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35432" y="2970006"/>
              <a:ext cx="12906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Yes, I do.</a:t>
              </a:r>
              <a:endParaRPr lang="ru-RU" sz="3200" b="1" dirty="0"/>
            </a:p>
          </p:txBody>
        </p:sp>
      </p:grp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E07958C-A3C3-D60C-A422-F0B0A8ADA0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731" y="1340280"/>
            <a:ext cx="2611996" cy="240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63BA7BA-6D7C-E8AC-63BF-66CAD326D2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731" y="2734512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7" grpId="1" animBg="1"/>
      <p:bldP spid="27" grpId="2" animBg="1"/>
      <p:bldP spid="27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1628695" cy="234654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  <a:gd name="connsiteX0" fmla="*/ 0 w 1628695"/>
              <a:gd name="connsiteY0" fmla="*/ 385894 h 2346546"/>
              <a:gd name="connsiteX1" fmla="*/ 1602925 w 1628695"/>
              <a:gd name="connsiteY1" fmla="*/ 572541 h 2346546"/>
              <a:gd name="connsiteX2" fmla="*/ 1062597 w 1628695"/>
              <a:gd name="connsiteY2" fmla="*/ 2346546 h 234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8695" h="2346546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0" name="Scroll"/>
          <p:cNvGrpSpPr/>
          <p:nvPr/>
        </p:nvGrpSpPr>
        <p:grpSpPr>
          <a:xfrm>
            <a:off x="3012046" y="319233"/>
            <a:ext cx="6029220" cy="5301921"/>
            <a:chOff x="4313620" y="866147"/>
            <a:chExt cx="4121253" cy="3455596"/>
          </a:xfrm>
        </p:grpSpPr>
        <p:pic>
          <p:nvPicPr>
            <p:cNvPr id="11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 BOX"/>
            <p:cNvSpPr txBox="1"/>
            <p:nvPr/>
          </p:nvSpPr>
          <p:spPr>
            <a:xfrm>
              <a:off x="5198138" y="3252487"/>
              <a:ext cx="2708901" cy="782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1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7" name="Notched Right Arrow 1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Notched Right Arrow 1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0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1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22" name="Answer SHAPE"/>
          <p:cNvGrpSpPr/>
          <p:nvPr/>
        </p:nvGrpSpPr>
        <p:grpSpPr>
          <a:xfrm>
            <a:off x="7584801" y="2065337"/>
            <a:ext cx="3516182" cy="1714500"/>
            <a:chOff x="7525270" y="2566702"/>
            <a:chExt cx="2667000" cy="1714500"/>
          </a:xfrm>
        </p:grpSpPr>
        <p:sp>
          <p:nvSpPr>
            <p:cNvPr id="23" name="Oval Callout 22"/>
            <p:cNvSpPr/>
            <p:nvPr/>
          </p:nvSpPr>
          <p:spPr>
            <a:xfrm flipH="1">
              <a:off x="7525270" y="2566702"/>
              <a:ext cx="2667000" cy="1714500"/>
            </a:xfrm>
            <a:prstGeom prst="wedgeEllipseCallout">
              <a:avLst>
                <a:gd name="adj1" fmla="val -28877"/>
                <a:gd name="adj2" fmla="val 867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52484" y="2983565"/>
              <a:ext cx="24125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 art?</a:t>
              </a:r>
              <a:endParaRPr lang="ru-RU" sz="3600" b="1" dirty="0"/>
            </a:p>
          </p:txBody>
        </p:sp>
      </p:grpSp>
      <p:grpSp>
        <p:nvGrpSpPr>
          <p:cNvPr id="25" name="Answer COLOR"/>
          <p:cNvGrpSpPr/>
          <p:nvPr/>
        </p:nvGrpSpPr>
        <p:grpSpPr>
          <a:xfrm>
            <a:off x="6472238" y="5206967"/>
            <a:ext cx="2787169" cy="1299782"/>
            <a:chOff x="7565127" y="2655259"/>
            <a:chExt cx="1980680" cy="1299782"/>
          </a:xfrm>
        </p:grpSpPr>
        <p:sp>
          <p:nvSpPr>
            <p:cNvPr id="26" name="Oval Callout 25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88989" y="3056775"/>
              <a:ext cx="13329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Yes, I do.</a:t>
              </a:r>
              <a:endParaRPr lang="ru-RU" sz="3600" b="1" dirty="0"/>
            </a:p>
          </p:txBody>
        </p:sp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F2A8687-9D34-960B-FFAA-52976D4ECF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127" y="1261788"/>
            <a:ext cx="2834693" cy="261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125D317-A4BF-B832-558D-E53D5DA914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533" y="2720697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690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0" grpId="2" animBg="1"/>
      <p:bldP spid="20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2077559" cy="3166766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  <a:gd name="connsiteX0" fmla="*/ 0 w 2077559"/>
              <a:gd name="connsiteY0" fmla="*/ 385894 h 3166766"/>
              <a:gd name="connsiteX1" fmla="*/ 1602925 w 2077559"/>
              <a:gd name="connsiteY1" fmla="*/ 572541 h 3166766"/>
              <a:gd name="connsiteX2" fmla="*/ 1062597 w 2077559"/>
              <a:gd name="connsiteY2" fmla="*/ 2346546 h 3166766"/>
              <a:gd name="connsiteX3" fmla="*/ 2077559 w 2077559"/>
              <a:gd name="connsiteY3" fmla="*/ 3166766 h 316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7559" h="3166766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Scroll"/>
          <p:cNvGrpSpPr/>
          <p:nvPr/>
        </p:nvGrpSpPr>
        <p:grpSpPr>
          <a:xfrm>
            <a:off x="3041297" y="431844"/>
            <a:ext cx="6087279" cy="5411892"/>
            <a:chOff x="4313620" y="866147"/>
            <a:chExt cx="4121253" cy="3455596"/>
          </a:xfrm>
        </p:grpSpPr>
        <p:pic>
          <p:nvPicPr>
            <p:cNvPr id="12" name="Paper Scroll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15" name="TEXT BOX"/>
            <p:cNvSpPr txBox="1"/>
            <p:nvPr/>
          </p:nvSpPr>
          <p:spPr>
            <a:xfrm>
              <a:off x="5109238" y="3140508"/>
              <a:ext cx="2862645" cy="867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17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18" name="Notched Right Arrow 17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Notched Right Arrow 18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2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22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9929843" y="3523143"/>
            <a:ext cx="3112426" cy="4660153"/>
          </a:xfrm>
          <a:prstGeom prst="rect">
            <a:avLst/>
          </a:prstGeom>
        </p:spPr>
      </p:pic>
      <p:grpSp>
        <p:nvGrpSpPr>
          <p:cNvPr id="23" name="Answer SHAPE"/>
          <p:cNvGrpSpPr/>
          <p:nvPr/>
        </p:nvGrpSpPr>
        <p:grpSpPr>
          <a:xfrm>
            <a:off x="7525270" y="2561520"/>
            <a:ext cx="3733280" cy="1714500"/>
            <a:chOff x="7525270" y="2561520"/>
            <a:chExt cx="2861804" cy="1714500"/>
          </a:xfrm>
        </p:grpSpPr>
        <p:sp>
          <p:nvSpPr>
            <p:cNvPr id="24" name="Oval Callout 23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46006"/>
                <a:gd name="adj2" fmla="val 604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27985" y="3086055"/>
              <a:ext cx="27590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Sassoon Sans Std Medium" panose="020B0703020103030203" pitchFamily="34" charset="0"/>
                </a:rPr>
                <a:t>Do you like P.E.?</a:t>
              </a:r>
              <a:endParaRPr lang="ru-RU" sz="3200" b="1" dirty="0"/>
            </a:p>
          </p:txBody>
        </p:sp>
      </p:grpSp>
      <p:grpSp>
        <p:nvGrpSpPr>
          <p:cNvPr id="26" name="Answer COLOR"/>
          <p:cNvGrpSpPr/>
          <p:nvPr/>
        </p:nvGrpSpPr>
        <p:grpSpPr>
          <a:xfrm>
            <a:off x="6672264" y="5206967"/>
            <a:ext cx="2641516" cy="1299782"/>
            <a:chOff x="7510760" y="2655259"/>
            <a:chExt cx="2089419" cy="1299782"/>
          </a:xfrm>
        </p:grpSpPr>
        <p:sp>
          <p:nvSpPr>
            <p:cNvPr id="27" name="Oval Callout 26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10760" y="3056775"/>
              <a:ext cx="20894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No, I don’t.</a:t>
              </a:r>
              <a:endParaRPr lang="ru-RU" sz="3200" b="1" dirty="0"/>
            </a:p>
          </p:txBody>
        </p:sp>
      </p:grp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93A660A-B466-A58A-04AB-41F7E4242F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550" y="1340280"/>
            <a:ext cx="2687924" cy="247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F8314869-C441-EECC-C91F-87CD40E0DC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461" y="2802209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19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1" grpId="1" animBg="1"/>
      <p:bldP spid="21" grpId="2" animBg="1"/>
      <p:bldP spid="21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8" y="948035"/>
            <a:ext cx="2414117" cy="5211700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0" fmla="*/ 0 w 9784665"/>
              <a:gd name="connsiteY0" fmla="*/ 385894 h 5211700"/>
              <a:gd name="connsiteX1" fmla="*/ 1602925 w 9784665"/>
              <a:gd name="connsiteY1" fmla="*/ 572541 h 5211700"/>
              <a:gd name="connsiteX2" fmla="*/ 1062597 w 9784665"/>
              <a:gd name="connsiteY2" fmla="*/ 2346546 h 5211700"/>
              <a:gd name="connsiteX3" fmla="*/ 2077559 w 9784665"/>
              <a:gd name="connsiteY3" fmla="*/ 3166766 h 5211700"/>
              <a:gd name="connsiteX4" fmla="*/ 2414117 w 9784665"/>
              <a:gd name="connsiteY4" fmla="*/ 5206965 h 5211700"/>
              <a:gd name="connsiteX5" fmla="*/ 4308141 w 9784665"/>
              <a:gd name="connsiteY5" fmla="*/ 2529457 h 5211700"/>
              <a:gd name="connsiteX6" fmla="*/ 5986098 w 9784665"/>
              <a:gd name="connsiteY6" fmla="*/ 452209 h 5211700"/>
              <a:gd name="connsiteX7" fmla="*/ 9296868 w 9784665"/>
              <a:gd name="connsiteY7" fmla="*/ 445983 h 5211700"/>
              <a:gd name="connsiteX8" fmla="*/ 9777095 w 9784665"/>
              <a:gd name="connsiteY8" fmla="*/ 2201565 h 5211700"/>
              <a:gd name="connsiteX9" fmla="*/ 9591082 w 9784665"/>
              <a:gd name="connsiteY9" fmla="*/ 4311712 h 5211700"/>
              <a:gd name="connsiteX0" fmla="*/ 0 w 9806590"/>
              <a:gd name="connsiteY0" fmla="*/ 385894 h 5211700"/>
              <a:gd name="connsiteX1" fmla="*/ 1602925 w 9806590"/>
              <a:gd name="connsiteY1" fmla="*/ 572541 h 5211700"/>
              <a:gd name="connsiteX2" fmla="*/ 1062597 w 9806590"/>
              <a:gd name="connsiteY2" fmla="*/ 2346546 h 5211700"/>
              <a:gd name="connsiteX3" fmla="*/ 2077559 w 9806590"/>
              <a:gd name="connsiteY3" fmla="*/ 3166766 h 5211700"/>
              <a:gd name="connsiteX4" fmla="*/ 2414117 w 9806590"/>
              <a:gd name="connsiteY4" fmla="*/ 5206965 h 5211700"/>
              <a:gd name="connsiteX5" fmla="*/ 4308141 w 9806590"/>
              <a:gd name="connsiteY5" fmla="*/ 2529457 h 5211700"/>
              <a:gd name="connsiteX6" fmla="*/ 5986098 w 9806590"/>
              <a:gd name="connsiteY6" fmla="*/ 452209 h 5211700"/>
              <a:gd name="connsiteX7" fmla="*/ 9296868 w 9806590"/>
              <a:gd name="connsiteY7" fmla="*/ 445983 h 5211700"/>
              <a:gd name="connsiteX8" fmla="*/ 9799672 w 9806590"/>
              <a:gd name="connsiteY8" fmla="*/ 2269298 h 5211700"/>
              <a:gd name="connsiteX9" fmla="*/ 9591082 w 9806590"/>
              <a:gd name="connsiteY9" fmla="*/ 4311712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9296868 w 9799672"/>
              <a:gd name="connsiteY7" fmla="*/ 445983 h 5211700"/>
              <a:gd name="connsiteX8" fmla="*/ 9799672 w 9799672"/>
              <a:gd name="connsiteY8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86098 w 9799672"/>
              <a:gd name="connsiteY6" fmla="*/ 452209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974809 w 9799672"/>
              <a:gd name="connsiteY6" fmla="*/ 542520 h 5211700"/>
              <a:gd name="connsiteX7" fmla="*/ 7033894 w 9799672"/>
              <a:gd name="connsiteY7" fmla="*/ 214721 h 5211700"/>
              <a:gd name="connsiteX8" fmla="*/ 9296868 w 9799672"/>
              <a:gd name="connsiteY8" fmla="*/ 445983 h 5211700"/>
              <a:gd name="connsiteX9" fmla="*/ 9799672 w 9799672"/>
              <a:gd name="connsiteY9" fmla="*/ 2269298 h 5211700"/>
              <a:gd name="connsiteX0" fmla="*/ 0 w 9799672"/>
              <a:gd name="connsiteY0" fmla="*/ 385894 h 5211700"/>
              <a:gd name="connsiteX1" fmla="*/ 1602925 w 9799672"/>
              <a:gd name="connsiteY1" fmla="*/ 572541 h 5211700"/>
              <a:gd name="connsiteX2" fmla="*/ 1062597 w 9799672"/>
              <a:gd name="connsiteY2" fmla="*/ 2346546 h 5211700"/>
              <a:gd name="connsiteX3" fmla="*/ 2077559 w 9799672"/>
              <a:gd name="connsiteY3" fmla="*/ 3166766 h 5211700"/>
              <a:gd name="connsiteX4" fmla="*/ 2414117 w 9799672"/>
              <a:gd name="connsiteY4" fmla="*/ 5206965 h 5211700"/>
              <a:gd name="connsiteX5" fmla="*/ 4308141 w 9799672"/>
              <a:gd name="connsiteY5" fmla="*/ 2529457 h 5211700"/>
              <a:gd name="connsiteX6" fmla="*/ 5509894 w 9799672"/>
              <a:gd name="connsiteY6" fmla="*/ 993654 h 5211700"/>
              <a:gd name="connsiteX7" fmla="*/ 5974809 w 9799672"/>
              <a:gd name="connsiteY7" fmla="*/ 542520 h 5211700"/>
              <a:gd name="connsiteX8" fmla="*/ 7033894 w 9799672"/>
              <a:gd name="connsiteY8" fmla="*/ 214721 h 5211700"/>
              <a:gd name="connsiteX9" fmla="*/ 9296868 w 9799672"/>
              <a:gd name="connsiteY9" fmla="*/ 445983 h 5211700"/>
              <a:gd name="connsiteX10" fmla="*/ 9799672 w 9799672"/>
              <a:gd name="connsiteY10" fmla="*/ 2269298 h 5211700"/>
              <a:gd name="connsiteX0" fmla="*/ 0 w 9296868"/>
              <a:gd name="connsiteY0" fmla="*/ 385894 h 5211700"/>
              <a:gd name="connsiteX1" fmla="*/ 1602925 w 9296868"/>
              <a:gd name="connsiteY1" fmla="*/ 572541 h 5211700"/>
              <a:gd name="connsiteX2" fmla="*/ 1062597 w 9296868"/>
              <a:gd name="connsiteY2" fmla="*/ 2346546 h 5211700"/>
              <a:gd name="connsiteX3" fmla="*/ 2077559 w 9296868"/>
              <a:gd name="connsiteY3" fmla="*/ 3166766 h 5211700"/>
              <a:gd name="connsiteX4" fmla="*/ 2414117 w 9296868"/>
              <a:gd name="connsiteY4" fmla="*/ 5206965 h 5211700"/>
              <a:gd name="connsiteX5" fmla="*/ 4308141 w 9296868"/>
              <a:gd name="connsiteY5" fmla="*/ 2529457 h 5211700"/>
              <a:gd name="connsiteX6" fmla="*/ 5509894 w 9296868"/>
              <a:gd name="connsiteY6" fmla="*/ 993654 h 5211700"/>
              <a:gd name="connsiteX7" fmla="*/ 5974809 w 9296868"/>
              <a:gd name="connsiteY7" fmla="*/ 542520 h 5211700"/>
              <a:gd name="connsiteX8" fmla="*/ 7033894 w 9296868"/>
              <a:gd name="connsiteY8" fmla="*/ 214721 h 5211700"/>
              <a:gd name="connsiteX9" fmla="*/ 9296868 w 9296868"/>
              <a:gd name="connsiteY9" fmla="*/ 445983 h 5211700"/>
              <a:gd name="connsiteX0" fmla="*/ 0 w 7033894"/>
              <a:gd name="connsiteY0" fmla="*/ 385894 h 5211700"/>
              <a:gd name="connsiteX1" fmla="*/ 1602925 w 7033894"/>
              <a:gd name="connsiteY1" fmla="*/ 572541 h 5211700"/>
              <a:gd name="connsiteX2" fmla="*/ 1062597 w 7033894"/>
              <a:gd name="connsiteY2" fmla="*/ 2346546 h 5211700"/>
              <a:gd name="connsiteX3" fmla="*/ 2077559 w 7033894"/>
              <a:gd name="connsiteY3" fmla="*/ 3166766 h 5211700"/>
              <a:gd name="connsiteX4" fmla="*/ 2414117 w 7033894"/>
              <a:gd name="connsiteY4" fmla="*/ 5206965 h 5211700"/>
              <a:gd name="connsiteX5" fmla="*/ 4308141 w 7033894"/>
              <a:gd name="connsiteY5" fmla="*/ 2529457 h 5211700"/>
              <a:gd name="connsiteX6" fmla="*/ 5509894 w 7033894"/>
              <a:gd name="connsiteY6" fmla="*/ 993654 h 5211700"/>
              <a:gd name="connsiteX7" fmla="*/ 5974809 w 7033894"/>
              <a:gd name="connsiteY7" fmla="*/ 542520 h 5211700"/>
              <a:gd name="connsiteX8" fmla="*/ 7033894 w 7033894"/>
              <a:gd name="connsiteY8" fmla="*/ 214721 h 5211700"/>
              <a:gd name="connsiteX0" fmla="*/ 0 w 5974809"/>
              <a:gd name="connsiteY0" fmla="*/ 385894 h 5211700"/>
              <a:gd name="connsiteX1" fmla="*/ 1602925 w 5974809"/>
              <a:gd name="connsiteY1" fmla="*/ 572541 h 5211700"/>
              <a:gd name="connsiteX2" fmla="*/ 1062597 w 5974809"/>
              <a:gd name="connsiteY2" fmla="*/ 2346546 h 5211700"/>
              <a:gd name="connsiteX3" fmla="*/ 2077559 w 5974809"/>
              <a:gd name="connsiteY3" fmla="*/ 3166766 h 5211700"/>
              <a:gd name="connsiteX4" fmla="*/ 2414117 w 5974809"/>
              <a:gd name="connsiteY4" fmla="*/ 5206965 h 5211700"/>
              <a:gd name="connsiteX5" fmla="*/ 4308141 w 5974809"/>
              <a:gd name="connsiteY5" fmla="*/ 2529457 h 5211700"/>
              <a:gd name="connsiteX6" fmla="*/ 5509894 w 5974809"/>
              <a:gd name="connsiteY6" fmla="*/ 993654 h 5211700"/>
              <a:gd name="connsiteX7" fmla="*/ 5974809 w 5974809"/>
              <a:gd name="connsiteY7" fmla="*/ 542520 h 5211700"/>
              <a:gd name="connsiteX0" fmla="*/ 0 w 5509894"/>
              <a:gd name="connsiteY0" fmla="*/ 385894 h 5211700"/>
              <a:gd name="connsiteX1" fmla="*/ 1602925 w 5509894"/>
              <a:gd name="connsiteY1" fmla="*/ 572541 h 5211700"/>
              <a:gd name="connsiteX2" fmla="*/ 1062597 w 5509894"/>
              <a:gd name="connsiteY2" fmla="*/ 2346546 h 5211700"/>
              <a:gd name="connsiteX3" fmla="*/ 2077559 w 5509894"/>
              <a:gd name="connsiteY3" fmla="*/ 3166766 h 5211700"/>
              <a:gd name="connsiteX4" fmla="*/ 2414117 w 5509894"/>
              <a:gd name="connsiteY4" fmla="*/ 5206965 h 5211700"/>
              <a:gd name="connsiteX5" fmla="*/ 4308141 w 5509894"/>
              <a:gd name="connsiteY5" fmla="*/ 2529457 h 5211700"/>
              <a:gd name="connsiteX6" fmla="*/ 5509894 w 5509894"/>
              <a:gd name="connsiteY6" fmla="*/ 993654 h 5211700"/>
              <a:gd name="connsiteX0" fmla="*/ 0 w 4308141"/>
              <a:gd name="connsiteY0" fmla="*/ 385894 h 5211700"/>
              <a:gd name="connsiteX1" fmla="*/ 1602925 w 4308141"/>
              <a:gd name="connsiteY1" fmla="*/ 572541 h 5211700"/>
              <a:gd name="connsiteX2" fmla="*/ 1062597 w 4308141"/>
              <a:gd name="connsiteY2" fmla="*/ 2346546 h 5211700"/>
              <a:gd name="connsiteX3" fmla="*/ 2077559 w 4308141"/>
              <a:gd name="connsiteY3" fmla="*/ 3166766 h 5211700"/>
              <a:gd name="connsiteX4" fmla="*/ 2414117 w 4308141"/>
              <a:gd name="connsiteY4" fmla="*/ 5206965 h 5211700"/>
              <a:gd name="connsiteX5" fmla="*/ 4308141 w 4308141"/>
              <a:gd name="connsiteY5" fmla="*/ 2529457 h 5211700"/>
              <a:gd name="connsiteX0" fmla="*/ 0 w 2414117"/>
              <a:gd name="connsiteY0" fmla="*/ 385894 h 5211700"/>
              <a:gd name="connsiteX1" fmla="*/ 1602925 w 2414117"/>
              <a:gd name="connsiteY1" fmla="*/ 572541 h 5211700"/>
              <a:gd name="connsiteX2" fmla="*/ 1062597 w 2414117"/>
              <a:gd name="connsiteY2" fmla="*/ 2346546 h 5211700"/>
              <a:gd name="connsiteX3" fmla="*/ 2077559 w 2414117"/>
              <a:gd name="connsiteY3" fmla="*/ 3166766 h 5211700"/>
              <a:gd name="connsiteX4" fmla="*/ 2414117 w 2414117"/>
              <a:gd name="connsiteY4" fmla="*/ 5206965 h 52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4117" h="5211700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  <a:cubicBezTo>
                  <a:pt x="2282031" y="3601939"/>
                  <a:pt x="2042353" y="5313183"/>
                  <a:pt x="2414117" y="5206965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oin 5"/>
          <p:cNvSpPr/>
          <p:nvPr/>
        </p:nvSpPr>
        <p:spPr>
          <a:xfrm>
            <a:off x="2935867" y="530467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  <a:latin typeface="Sassoon Sans Std Medium" panose="020B0703020103030203" pitchFamily="34" charset="0"/>
              </a:rPr>
              <a:t>5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31" name="Scroll"/>
          <p:cNvGrpSpPr/>
          <p:nvPr/>
        </p:nvGrpSpPr>
        <p:grpSpPr>
          <a:xfrm>
            <a:off x="3022632" y="113321"/>
            <a:ext cx="6469577" cy="5507833"/>
            <a:chOff x="4313620" y="866147"/>
            <a:chExt cx="4121253" cy="3455596"/>
          </a:xfrm>
        </p:grpSpPr>
        <p:pic>
          <p:nvPicPr>
            <p:cNvPr id="32" name="Paper Scroll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13620" y="866147"/>
              <a:ext cx="4121253" cy="3455596"/>
            </a:xfrm>
            <a:prstGeom prst="rect">
              <a:avLst/>
            </a:prstGeom>
          </p:spPr>
        </p:pic>
        <p:sp>
          <p:nvSpPr>
            <p:cNvPr id="33" name="TEXT BOX"/>
            <p:cNvSpPr txBox="1"/>
            <p:nvPr/>
          </p:nvSpPr>
          <p:spPr>
            <a:xfrm>
              <a:off x="5301657" y="3329082"/>
              <a:ext cx="2524518" cy="75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like………….?</a:t>
              </a:r>
            </a:p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- …….................</a:t>
              </a:r>
              <a:endParaRPr lang="ru-RU" sz="3600" b="1" dirty="0"/>
            </a:p>
          </p:txBody>
        </p:sp>
      </p:grpSp>
      <p:grpSp>
        <p:nvGrpSpPr>
          <p:cNvPr id="35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36" name="Notched Right Arrow 35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Notched Right Arrow 36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hlinkClick r:id="" action="ppaction://hlinkshowjump?jump=nextslide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Sassoon Sans Std Medium" panose="020B0703020103030203" pitchFamily="34" charset="0"/>
                </a:rPr>
                <a:t>NEXT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40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  <a:latin typeface="Sassoon Sans Std Medium" panose="020B0703020103030203" pitchFamily="34" charset="0"/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41" name="Pirat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10037134" y="3540195"/>
            <a:ext cx="3112426" cy="4660153"/>
          </a:xfrm>
          <a:prstGeom prst="rect">
            <a:avLst/>
          </a:prstGeom>
        </p:spPr>
      </p:pic>
      <p:grpSp>
        <p:nvGrpSpPr>
          <p:cNvPr id="42" name="Answer SHAPE"/>
          <p:cNvGrpSpPr/>
          <p:nvPr/>
        </p:nvGrpSpPr>
        <p:grpSpPr>
          <a:xfrm>
            <a:off x="7630337" y="2005710"/>
            <a:ext cx="3963009" cy="1714500"/>
            <a:chOff x="7513108" y="2561520"/>
            <a:chExt cx="2751559" cy="1714500"/>
          </a:xfrm>
        </p:grpSpPr>
        <p:sp>
          <p:nvSpPr>
            <p:cNvPr id="43" name="Oval Callout 42"/>
            <p:cNvSpPr/>
            <p:nvPr/>
          </p:nvSpPr>
          <p:spPr>
            <a:xfrm flipH="1">
              <a:off x="7525270" y="2561520"/>
              <a:ext cx="2667000" cy="1714500"/>
            </a:xfrm>
            <a:prstGeom prst="wedgeEllipseCallout">
              <a:avLst>
                <a:gd name="adj1" fmla="val -22397"/>
                <a:gd name="adj2" fmla="val 7920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13108" y="3172626"/>
              <a:ext cx="2751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Sassoon Sans Std Medium" panose="020B0703020103030203" pitchFamily="34" charset="0"/>
                </a:rPr>
                <a:t>Do you like music?</a:t>
              </a:r>
              <a:endParaRPr lang="ru-RU" sz="3600" b="1" dirty="0"/>
            </a:p>
          </p:txBody>
        </p:sp>
      </p:grpSp>
      <p:grpSp>
        <p:nvGrpSpPr>
          <p:cNvPr id="45" name="Answer COLOR"/>
          <p:cNvGrpSpPr/>
          <p:nvPr/>
        </p:nvGrpSpPr>
        <p:grpSpPr>
          <a:xfrm>
            <a:off x="7278727" y="5206967"/>
            <a:ext cx="1980680" cy="1299782"/>
            <a:chOff x="7565127" y="2655259"/>
            <a:chExt cx="1980680" cy="1299782"/>
          </a:xfrm>
        </p:grpSpPr>
        <p:sp>
          <p:nvSpPr>
            <p:cNvPr id="46" name="Oval Callout 45"/>
            <p:cNvSpPr/>
            <p:nvPr/>
          </p:nvSpPr>
          <p:spPr>
            <a:xfrm flipH="1">
              <a:off x="7565127" y="2655259"/>
              <a:ext cx="1980680" cy="1299782"/>
            </a:xfrm>
            <a:prstGeom prst="wedgeEllipseCallout">
              <a:avLst>
                <a:gd name="adj1" fmla="val -86740"/>
                <a:gd name="adj2" fmla="val -247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12544" y="3056775"/>
              <a:ext cx="16858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Sassoon Sans Std Medium" panose="020B0703020103030203" pitchFamily="34" charset="0"/>
                </a:rPr>
                <a:t>Yes, I do.</a:t>
              </a:r>
              <a:endParaRPr lang="ru-RU" sz="3200" b="1" dirty="0"/>
            </a:p>
          </p:txBody>
        </p:sp>
      </p:grp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6C67AD-D879-34BE-20B3-5AEEDD4EF0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3677" y="1431953"/>
            <a:ext cx="2837743" cy="261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9C976ED-1B21-A70F-3A4A-A863207ABA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775" y="3018720"/>
            <a:ext cx="76200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0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mph" presetSubtype="0" repeatCount="3000" fill="remove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repeatCount="1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 animBg="1"/>
      <p:bldP spid="40" grpId="0" animBg="1"/>
      <p:bldP spid="40" grpId="1" animBg="1"/>
      <p:bldP spid="40" grpId="2" animBg="1"/>
      <p:bldP spid="40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te"/>
          <p:cNvSpPr/>
          <p:nvPr/>
        </p:nvSpPr>
        <p:spPr>
          <a:xfrm>
            <a:off x="1150549" y="948035"/>
            <a:ext cx="9816325" cy="5211700"/>
          </a:xfrm>
          <a:custGeom>
            <a:avLst/>
            <a:gdLst>
              <a:gd name="connsiteX0" fmla="*/ 552195 w 10434487"/>
              <a:gd name="connsiteY0" fmla="*/ 0 h 5317822"/>
              <a:gd name="connsiteX1" fmla="*/ 1836465 w 10434487"/>
              <a:gd name="connsiteY1" fmla="*/ 1253447 h 5317822"/>
              <a:gd name="connsiteX2" fmla="*/ 7665 w 10434487"/>
              <a:gd name="connsiteY2" fmla="*/ 3637052 h 5317822"/>
              <a:gd name="connsiteX3" fmla="*/ 2689220 w 10434487"/>
              <a:gd name="connsiteY3" fmla="*/ 5208998 h 5317822"/>
              <a:gd name="connsiteX4" fmla="*/ 5956402 w 10434487"/>
              <a:gd name="connsiteY4" fmla="*/ 565079 h 5317822"/>
              <a:gd name="connsiteX5" fmla="*/ 9655099 w 10434487"/>
              <a:gd name="connsiteY5" fmla="*/ 1417834 h 5317822"/>
              <a:gd name="connsiteX6" fmla="*/ 10281822 w 10434487"/>
              <a:gd name="connsiteY6" fmla="*/ 4438436 h 5317822"/>
              <a:gd name="connsiteX7" fmla="*/ 7589993 w 10434487"/>
              <a:gd name="connsiteY7" fmla="*/ 2845942 h 5317822"/>
              <a:gd name="connsiteX8" fmla="*/ 6624222 w 10434487"/>
              <a:gd name="connsiteY8" fmla="*/ 4890499 h 5317822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469016 w 10434435"/>
              <a:gd name="connsiteY0" fmla="*/ 88518 h 4976849"/>
              <a:gd name="connsiteX1" fmla="*/ 1836413 w 10434435"/>
              <a:gd name="connsiteY1" fmla="*/ 912474 h 4976849"/>
              <a:gd name="connsiteX2" fmla="*/ 7613 w 10434435"/>
              <a:gd name="connsiteY2" fmla="*/ 3296079 h 4976849"/>
              <a:gd name="connsiteX3" fmla="*/ 2689168 w 10434435"/>
              <a:gd name="connsiteY3" fmla="*/ 4868025 h 4976849"/>
              <a:gd name="connsiteX4" fmla="*/ 5956350 w 10434435"/>
              <a:gd name="connsiteY4" fmla="*/ 224106 h 4976849"/>
              <a:gd name="connsiteX5" fmla="*/ 9655047 w 10434435"/>
              <a:gd name="connsiteY5" fmla="*/ 1076861 h 4976849"/>
              <a:gd name="connsiteX6" fmla="*/ 10281770 w 10434435"/>
              <a:gd name="connsiteY6" fmla="*/ 4097463 h 4976849"/>
              <a:gd name="connsiteX7" fmla="*/ 7589941 w 10434435"/>
              <a:gd name="connsiteY7" fmla="*/ 2504969 h 4976849"/>
              <a:gd name="connsiteX8" fmla="*/ 6624170 w 10434435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434290"/>
              <a:gd name="connsiteY0" fmla="*/ 725827 h 4976849"/>
              <a:gd name="connsiteX1" fmla="*/ 1836268 w 10434290"/>
              <a:gd name="connsiteY1" fmla="*/ 912474 h 4976849"/>
              <a:gd name="connsiteX2" fmla="*/ 7468 w 10434290"/>
              <a:gd name="connsiteY2" fmla="*/ 3296079 h 4976849"/>
              <a:gd name="connsiteX3" fmla="*/ 2689023 w 10434290"/>
              <a:gd name="connsiteY3" fmla="*/ 4868025 h 4976849"/>
              <a:gd name="connsiteX4" fmla="*/ 5956205 w 10434290"/>
              <a:gd name="connsiteY4" fmla="*/ 224106 h 4976849"/>
              <a:gd name="connsiteX5" fmla="*/ 9654902 w 10434290"/>
              <a:gd name="connsiteY5" fmla="*/ 1076861 h 4976849"/>
              <a:gd name="connsiteX6" fmla="*/ 10281625 w 10434290"/>
              <a:gd name="connsiteY6" fmla="*/ 4097463 h 4976849"/>
              <a:gd name="connsiteX7" fmla="*/ 7589796 w 10434290"/>
              <a:gd name="connsiteY7" fmla="*/ 2504969 h 4976849"/>
              <a:gd name="connsiteX8" fmla="*/ 6624025 w 10434290"/>
              <a:gd name="connsiteY8" fmla="*/ 4549526 h 4976849"/>
              <a:gd name="connsiteX0" fmla="*/ 233343 w 10110637"/>
              <a:gd name="connsiteY0" fmla="*/ 739442 h 4990464"/>
              <a:gd name="connsiteX1" fmla="*/ 1836268 w 10110637"/>
              <a:gd name="connsiteY1" fmla="*/ 926089 h 4990464"/>
              <a:gd name="connsiteX2" fmla="*/ 7468 w 10110637"/>
              <a:gd name="connsiteY2" fmla="*/ 3309694 h 4990464"/>
              <a:gd name="connsiteX3" fmla="*/ 2689023 w 10110637"/>
              <a:gd name="connsiteY3" fmla="*/ 4881640 h 4990464"/>
              <a:gd name="connsiteX4" fmla="*/ 5956205 w 10110637"/>
              <a:gd name="connsiteY4" fmla="*/ 237721 h 4990464"/>
              <a:gd name="connsiteX5" fmla="*/ 9654902 w 10110637"/>
              <a:gd name="connsiteY5" fmla="*/ 1090476 h 4990464"/>
              <a:gd name="connsiteX6" fmla="*/ 9824425 w 10110637"/>
              <a:gd name="connsiteY6" fmla="*/ 4665260 h 4990464"/>
              <a:gd name="connsiteX7" fmla="*/ 7589796 w 10110637"/>
              <a:gd name="connsiteY7" fmla="*/ 2518584 h 4990464"/>
              <a:gd name="connsiteX8" fmla="*/ 6624025 w 10110637"/>
              <a:gd name="connsiteY8" fmla="*/ 4563141 h 4990464"/>
              <a:gd name="connsiteX0" fmla="*/ 233343 w 10123977"/>
              <a:gd name="connsiteY0" fmla="*/ 739442 h 4990464"/>
              <a:gd name="connsiteX1" fmla="*/ 1836268 w 10123977"/>
              <a:gd name="connsiteY1" fmla="*/ 926089 h 4990464"/>
              <a:gd name="connsiteX2" fmla="*/ 7468 w 10123977"/>
              <a:gd name="connsiteY2" fmla="*/ 3309694 h 4990464"/>
              <a:gd name="connsiteX3" fmla="*/ 2689023 w 10123977"/>
              <a:gd name="connsiteY3" fmla="*/ 4881640 h 4990464"/>
              <a:gd name="connsiteX4" fmla="*/ 5956205 w 10123977"/>
              <a:gd name="connsiteY4" fmla="*/ 237721 h 4990464"/>
              <a:gd name="connsiteX5" fmla="*/ 9654902 w 10123977"/>
              <a:gd name="connsiteY5" fmla="*/ 1090476 h 4990464"/>
              <a:gd name="connsiteX6" fmla="*/ 9824425 w 10123977"/>
              <a:gd name="connsiteY6" fmla="*/ 4665260 h 4990464"/>
              <a:gd name="connsiteX7" fmla="*/ 7381978 w 10123977"/>
              <a:gd name="connsiteY7" fmla="*/ 1770438 h 4990464"/>
              <a:gd name="connsiteX8" fmla="*/ 6624025 w 10123977"/>
              <a:gd name="connsiteY8" fmla="*/ 4563141 h 4990464"/>
              <a:gd name="connsiteX0" fmla="*/ 233343 w 10124874"/>
              <a:gd name="connsiteY0" fmla="*/ 739442 h 4990464"/>
              <a:gd name="connsiteX1" fmla="*/ 1836268 w 10124874"/>
              <a:gd name="connsiteY1" fmla="*/ 926089 h 4990464"/>
              <a:gd name="connsiteX2" fmla="*/ 7468 w 10124874"/>
              <a:gd name="connsiteY2" fmla="*/ 3309694 h 4990464"/>
              <a:gd name="connsiteX3" fmla="*/ 2689023 w 10124874"/>
              <a:gd name="connsiteY3" fmla="*/ 4881640 h 4990464"/>
              <a:gd name="connsiteX4" fmla="*/ 5956205 w 10124874"/>
              <a:gd name="connsiteY4" fmla="*/ 237721 h 4990464"/>
              <a:gd name="connsiteX5" fmla="*/ 9654902 w 10124874"/>
              <a:gd name="connsiteY5" fmla="*/ 1090476 h 4990464"/>
              <a:gd name="connsiteX6" fmla="*/ 9824425 w 10124874"/>
              <a:gd name="connsiteY6" fmla="*/ 4665260 h 4990464"/>
              <a:gd name="connsiteX7" fmla="*/ 7368123 w 10124874"/>
              <a:gd name="connsiteY7" fmla="*/ 2061384 h 4990464"/>
              <a:gd name="connsiteX8" fmla="*/ 6624025 w 10124874"/>
              <a:gd name="connsiteY8" fmla="*/ 4563141 h 4990464"/>
              <a:gd name="connsiteX0" fmla="*/ 0 w 9891531"/>
              <a:gd name="connsiteY0" fmla="*/ 739442 h 4956145"/>
              <a:gd name="connsiteX1" fmla="*/ 1602925 w 9891531"/>
              <a:gd name="connsiteY1" fmla="*/ 926089 h 4956145"/>
              <a:gd name="connsiteX2" fmla="*/ 1187288 w 9891531"/>
              <a:gd name="connsiteY2" fmla="*/ 2949476 h 4956145"/>
              <a:gd name="connsiteX3" fmla="*/ 2455680 w 9891531"/>
              <a:gd name="connsiteY3" fmla="*/ 4881640 h 4956145"/>
              <a:gd name="connsiteX4" fmla="*/ 5722862 w 9891531"/>
              <a:gd name="connsiteY4" fmla="*/ 237721 h 4956145"/>
              <a:gd name="connsiteX5" fmla="*/ 9421559 w 9891531"/>
              <a:gd name="connsiteY5" fmla="*/ 1090476 h 4956145"/>
              <a:gd name="connsiteX6" fmla="*/ 9591082 w 9891531"/>
              <a:gd name="connsiteY6" fmla="*/ 4665260 h 4956145"/>
              <a:gd name="connsiteX7" fmla="*/ 7134780 w 9891531"/>
              <a:gd name="connsiteY7" fmla="*/ 2061384 h 4956145"/>
              <a:gd name="connsiteX8" fmla="*/ 6390682 w 9891531"/>
              <a:gd name="connsiteY8" fmla="*/ 4563141 h 4956145"/>
              <a:gd name="connsiteX0" fmla="*/ 0 w 9891531"/>
              <a:gd name="connsiteY0" fmla="*/ 788196 h 5667774"/>
              <a:gd name="connsiteX1" fmla="*/ 1602925 w 9891531"/>
              <a:gd name="connsiteY1" fmla="*/ 974843 h 5667774"/>
              <a:gd name="connsiteX2" fmla="*/ 1187288 w 9891531"/>
              <a:gd name="connsiteY2" fmla="*/ 2998230 h 5667774"/>
              <a:gd name="connsiteX3" fmla="*/ 2414117 w 9891531"/>
              <a:gd name="connsiteY3" fmla="*/ 5609267 h 5667774"/>
              <a:gd name="connsiteX4" fmla="*/ 5722862 w 9891531"/>
              <a:gd name="connsiteY4" fmla="*/ 286475 h 5667774"/>
              <a:gd name="connsiteX5" fmla="*/ 9421559 w 9891531"/>
              <a:gd name="connsiteY5" fmla="*/ 1139230 h 5667774"/>
              <a:gd name="connsiteX6" fmla="*/ 9591082 w 9891531"/>
              <a:gd name="connsiteY6" fmla="*/ 4714014 h 5667774"/>
              <a:gd name="connsiteX7" fmla="*/ 7134780 w 9891531"/>
              <a:gd name="connsiteY7" fmla="*/ 2110138 h 5667774"/>
              <a:gd name="connsiteX8" fmla="*/ 6390682 w 9891531"/>
              <a:gd name="connsiteY8" fmla="*/ 4611895 h 5667774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187288 w 9891531"/>
              <a:gd name="connsiteY2" fmla="*/ 2998230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788196 h 5697721"/>
              <a:gd name="connsiteX1" fmla="*/ 1602925 w 9891531"/>
              <a:gd name="connsiteY1" fmla="*/ 974843 h 5697721"/>
              <a:gd name="connsiteX2" fmla="*/ 1062597 w 9891531"/>
              <a:gd name="connsiteY2" fmla="*/ 2748848 h 5697721"/>
              <a:gd name="connsiteX3" fmla="*/ 2077559 w 9891531"/>
              <a:gd name="connsiteY3" fmla="*/ 3569068 h 5697721"/>
              <a:gd name="connsiteX4" fmla="*/ 2414117 w 9891531"/>
              <a:gd name="connsiteY4" fmla="*/ 5609267 h 5697721"/>
              <a:gd name="connsiteX5" fmla="*/ 5722862 w 9891531"/>
              <a:gd name="connsiteY5" fmla="*/ 286475 h 5697721"/>
              <a:gd name="connsiteX6" fmla="*/ 9421559 w 9891531"/>
              <a:gd name="connsiteY6" fmla="*/ 1139230 h 5697721"/>
              <a:gd name="connsiteX7" fmla="*/ 9591082 w 9891531"/>
              <a:gd name="connsiteY7" fmla="*/ 4714014 h 5697721"/>
              <a:gd name="connsiteX8" fmla="*/ 7134780 w 9891531"/>
              <a:gd name="connsiteY8" fmla="*/ 2110138 h 5697721"/>
              <a:gd name="connsiteX9" fmla="*/ 6390682 w 9891531"/>
              <a:gd name="connsiteY9" fmla="*/ 4611895 h 5697721"/>
              <a:gd name="connsiteX0" fmla="*/ 0 w 9891531"/>
              <a:gd name="connsiteY0" fmla="*/ 599619 h 5425425"/>
              <a:gd name="connsiteX1" fmla="*/ 1602925 w 9891531"/>
              <a:gd name="connsiteY1" fmla="*/ 786266 h 5425425"/>
              <a:gd name="connsiteX2" fmla="*/ 1062597 w 9891531"/>
              <a:gd name="connsiteY2" fmla="*/ 2560271 h 5425425"/>
              <a:gd name="connsiteX3" fmla="*/ 2077559 w 9891531"/>
              <a:gd name="connsiteY3" fmla="*/ 3380491 h 5425425"/>
              <a:gd name="connsiteX4" fmla="*/ 2414117 w 9891531"/>
              <a:gd name="connsiteY4" fmla="*/ 5420690 h 5425425"/>
              <a:gd name="connsiteX5" fmla="*/ 4308141 w 9891531"/>
              <a:gd name="connsiteY5" fmla="*/ 2743182 h 5425425"/>
              <a:gd name="connsiteX6" fmla="*/ 5722862 w 9891531"/>
              <a:gd name="connsiteY6" fmla="*/ 97898 h 5425425"/>
              <a:gd name="connsiteX7" fmla="*/ 9421559 w 9891531"/>
              <a:gd name="connsiteY7" fmla="*/ 950653 h 5425425"/>
              <a:gd name="connsiteX8" fmla="*/ 9591082 w 9891531"/>
              <a:gd name="connsiteY8" fmla="*/ 4525437 h 5425425"/>
              <a:gd name="connsiteX9" fmla="*/ 7134780 w 9891531"/>
              <a:gd name="connsiteY9" fmla="*/ 1921561 h 5425425"/>
              <a:gd name="connsiteX10" fmla="*/ 6390682 w 9891531"/>
              <a:gd name="connsiteY10" fmla="*/ 4423318 h 5425425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6390682 w 9875924"/>
              <a:gd name="connsiteY10" fmla="*/ 4209593 h 5211700"/>
              <a:gd name="connsiteX0" fmla="*/ 0 w 9875924"/>
              <a:gd name="connsiteY0" fmla="*/ 385894 h 5211700"/>
              <a:gd name="connsiteX1" fmla="*/ 1602925 w 9875924"/>
              <a:gd name="connsiteY1" fmla="*/ 572541 h 5211700"/>
              <a:gd name="connsiteX2" fmla="*/ 1062597 w 9875924"/>
              <a:gd name="connsiteY2" fmla="*/ 2346546 h 5211700"/>
              <a:gd name="connsiteX3" fmla="*/ 2077559 w 9875924"/>
              <a:gd name="connsiteY3" fmla="*/ 3166766 h 5211700"/>
              <a:gd name="connsiteX4" fmla="*/ 2414117 w 9875924"/>
              <a:gd name="connsiteY4" fmla="*/ 5206965 h 5211700"/>
              <a:gd name="connsiteX5" fmla="*/ 4308141 w 9875924"/>
              <a:gd name="connsiteY5" fmla="*/ 2529457 h 5211700"/>
              <a:gd name="connsiteX6" fmla="*/ 5986098 w 9875924"/>
              <a:gd name="connsiteY6" fmla="*/ 452209 h 5211700"/>
              <a:gd name="connsiteX7" fmla="*/ 9421559 w 9875924"/>
              <a:gd name="connsiteY7" fmla="*/ 736928 h 5211700"/>
              <a:gd name="connsiteX8" fmla="*/ 9591082 w 9875924"/>
              <a:gd name="connsiteY8" fmla="*/ 4311712 h 5211700"/>
              <a:gd name="connsiteX9" fmla="*/ 7134780 w 9875924"/>
              <a:gd name="connsiteY9" fmla="*/ 1707836 h 5211700"/>
              <a:gd name="connsiteX10" fmla="*/ 5864209 w 9875924"/>
              <a:gd name="connsiteY10" fmla="*/ 3932502 h 5211700"/>
              <a:gd name="connsiteX0" fmla="*/ 0 w 9816325"/>
              <a:gd name="connsiteY0" fmla="*/ 385894 h 5211700"/>
              <a:gd name="connsiteX1" fmla="*/ 1602925 w 9816325"/>
              <a:gd name="connsiteY1" fmla="*/ 572541 h 5211700"/>
              <a:gd name="connsiteX2" fmla="*/ 1062597 w 9816325"/>
              <a:gd name="connsiteY2" fmla="*/ 2346546 h 5211700"/>
              <a:gd name="connsiteX3" fmla="*/ 2077559 w 9816325"/>
              <a:gd name="connsiteY3" fmla="*/ 3166766 h 5211700"/>
              <a:gd name="connsiteX4" fmla="*/ 2414117 w 9816325"/>
              <a:gd name="connsiteY4" fmla="*/ 5206965 h 5211700"/>
              <a:gd name="connsiteX5" fmla="*/ 4308141 w 9816325"/>
              <a:gd name="connsiteY5" fmla="*/ 2529457 h 5211700"/>
              <a:gd name="connsiteX6" fmla="*/ 5986098 w 9816325"/>
              <a:gd name="connsiteY6" fmla="*/ 452209 h 5211700"/>
              <a:gd name="connsiteX7" fmla="*/ 9296868 w 9816325"/>
              <a:gd name="connsiteY7" fmla="*/ 445983 h 5211700"/>
              <a:gd name="connsiteX8" fmla="*/ 9591082 w 9816325"/>
              <a:gd name="connsiteY8" fmla="*/ 4311712 h 5211700"/>
              <a:gd name="connsiteX9" fmla="*/ 7134780 w 9816325"/>
              <a:gd name="connsiteY9" fmla="*/ 1707836 h 5211700"/>
              <a:gd name="connsiteX10" fmla="*/ 5864209 w 9816325"/>
              <a:gd name="connsiteY10" fmla="*/ 3932502 h 52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6325" h="5211700">
                <a:moveTo>
                  <a:pt x="0" y="385894"/>
                </a:moveTo>
                <a:cubicBezTo>
                  <a:pt x="1504931" y="-426542"/>
                  <a:pt x="1425826" y="245766"/>
                  <a:pt x="1602925" y="572541"/>
                </a:cubicBezTo>
                <a:cubicBezTo>
                  <a:pt x="1780024" y="899316"/>
                  <a:pt x="983491" y="1914175"/>
                  <a:pt x="1062597" y="2346546"/>
                </a:cubicBezTo>
                <a:cubicBezTo>
                  <a:pt x="1141703" y="2778917"/>
                  <a:pt x="1873088" y="2731593"/>
                  <a:pt x="2077559" y="3166766"/>
                </a:cubicBezTo>
                <a:cubicBezTo>
                  <a:pt x="2282031" y="3601939"/>
                  <a:pt x="2042353" y="5313183"/>
                  <a:pt x="2414117" y="5206965"/>
                </a:cubicBezTo>
                <a:cubicBezTo>
                  <a:pt x="2785881" y="5100747"/>
                  <a:pt x="3756684" y="3416589"/>
                  <a:pt x="4308141" y="2529457"/>
                </a:cubicBezTo>
                <a:cubicBezTo>
                  <a:pt x="4859599" y="1642325"/>
                  <a:pt x="5154644" y="799455"/>
                  <a:pt x="5986098" y="452209"/>
                </a:cubicBezTo>
                <a:cubicBezTo>
                  <a:pt x="6817552" y="104963"/>
                  <a:pt x="8696037" y="-197267"/>
                  <a:pt x="9296868" y="445983"/>
                </a:cubicBezTo>
                <a:cubicBezTo>
                  <a:pt x="9897699" y="1089233"/>
                  <a:pt x="9951430" y="4101403"/>
                  <a:pt x="9591082" y="4311712"/>
                </a:cubicBezTo>
                <a:cubicBezTo>
                  <a:pt x="9230734" y="4522021"/>
                  <a:pt x="7744380" y="1632492"/>
                  <a:pt x="7134780" y="1707836"/>
                </a:cubicBezTo>
                <a:cubicBezTo>
                  <a:pt x="6525180" y="1783180"/>
                  <a:pt x="5905306" y="3655100"/>
                  <a:pt x="5864209" y="3932502"/>
                </a:cubicBezTo>
              </a:path>
            </a:pathLst>
          </a:custGeom>
          <a:noFill/>
          <a:ln w="101600" cap="rnd">
            <a:solidFill>
              <a:schemeClr val="tx1"/>
            </a:solidFill>
            <a:prstDash val="sysDash"/>
            <a:miter lim="800000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Coin 1"/>
          <p:cNvSpPr/>
          <p:nvPr/>
        </p:nvSpPr>
        <p:spPr>
          <a:xfrm>
            <a:off x="325218" y="46456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1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in 2"/>
          <p:cNvSpPr/>
          <p:nvPr/>
        </p:nvSpPr>
        <p:spPr>
          <a:xfrm>
            <a:off x="2126664" y="62028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2 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oin 3"/>
          <p:cNvSpPr/>
          <p:nvPr/>
        </p:nvSpPr>
        <p:spPr>
          <a:xfrm>
            <a:off x="1513986" y="208220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3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oin 4"/>
          <p:cNvSpPr/>
          <p:nvPr/>
        </p:nvSpPr>
        <p:spPr>
          <a:xfrm>
            <a:off x="2450816" y="3720210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4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oin 5"/>
          <p:cNvSpPr/>
          <p:nvPr/>
        </p:nvSpPr>
        <p:spPr>
          <a:xfrm>
            <a:off x="2935867" y="5304679"/>
            <a:ext cx="1440000" cy="144000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5 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" name="Next button"/>
          <p:cNvGrpSpPr/>
          <p:nvPr/>
        </p:nvGrpSpPr>
        <p:grpSpPr>
          <a:xfrm>
            <a:off x="10011197" y="132202"/>
            <a:ext cx="2127847" cy="1064420"/>
            <a:chOff x="10120208" y="284903"/>
            <a:chExt cx="1822587" cy="911720"/>
          </a:xfrm>
        </p:grpSpPr>
        <p:sp>
          <p:nvSpPr>
            <p:cNvPr id="27" name="Notched Right Arrow 26"/>
            <p:cNvSpPr/>
            <p:nvPr/>
          </p:nvSpPr>
          <p:spPr>
            <a:xfrm>
              <a:off x="10192270" y="284903"/>
              <a:ext cx="1678465" cy="911720"/>
            </a:xfrm>
            <a:prstGeom prst="notchedRightArrow">
              <a:avLst>
                <a:gd name="adj1" fmla="val 50000"/>
                <a:gd name="adj2" fmla="val 5295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Notched Right Arrow 27"/>
            <p:cNvSpPr/>
            <p:nvPr/>
          </p:nvSpPr>
          <p:spPr>
            <a:xfrm>
              <a:off x="10313783" y="350908"/>
              <a:ext cx="1435438" cy="779711"/>
            </a:xfrm>
            <a:prstGeom prst="notchedRightArrow">
              <a:avLst>
                <a:gd name="adj1" fmla="val 50000"/>
                <a:gd name="adj2" fmla="val 41913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hlinkClick r:id="" action="ppaction://hlinkshowjump?jump=endshow"/>
            </p:cNvPr>
            <p:cNvSpPr txBox="1"/>
            <p:nvPr/>
          </p:nvSpPr>
          <p:spPr>
            <a:xfrm>
              <a:off x="10120208" y="490321"/>
              <a:ext cx="1822587" cy="5008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7F4640"/>
                  </a:solidFill>
                  <a:latin typeface="Arial Rounded MT Bold" panose="020F0704030504030204" pitchFamily="34" charset="0"/>
                </a:rPr>
                <a:t>END</a:t>
              </a:r>
              <a:endParaRPr lang="ru-RU" sz="3200" dirty="0">
                <a:solidFill>
                  <a:srgbClr val="7F4640"/>
                </a:solidFill>
              </a:endParaRPr>
            </a:p>
          </p:txBody>
        </p:sp>
      </p:grpSp>
      <p:sp>
        <p:nvSpPr>
          <p:cNvPr id="31" name="Answer button"/>
          <p:cNvSpPr/>
          <p:nvPr/>
        </p:nvSpPr>
        <p:spPr>
          <a:xfrm>
            <a:off x="5231035" y="5206967"/>
            <a:ext cx="2466316" cy="521804"/>
          </a:xfrm>
          <a:prstGeom prst="roundRect">
            <a:avLst>
              <a:gd name="adj" fmla="val 39891"/>
            </a:avLst>
          </a:prstGeom>
          <a:solidFill>
            <a:srgbClr val="774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BC4A"/>
                </a:solidFill>
              </a:rPr>
              <a:t>ANSWER</a:t>
            </a:r>
            <a:endParaRPr lang="ru-RU" sz="3200" b="1" dirty="0">
              <a:solidFill>
                <a:srgbClr val="FFBC4A"/>
              </a:solidFill>
            </a:endParaRPr>
          </a:p>
        </p:txBody>
      </p:sp>
      <p:pic>
        <p:nvPicPr>
          <p:cNvPr id="32" name="Pirat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8" b="-1412"/>
          <a:stretch/>
        </p:blipFill>
        <p:spPr>
          <a:xfrm rot="20709504">
            <a:off x="9225386" y="2754543"/>
            <a:ext cx="3112426" cy="4660153"/>
          </a:xfrm>
          <a:prstGeom prst="rect">
            <a:avLst/>
          </a:prstGeom>
        </p:spPr>
      </p:pic>
      <p:pic>
        <p:nvPicPr>
          <p:cNvPr id="35" name="Tresure Chest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0" b="99657" l="1094" r="99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083" y="4560589"/>
            <a:ext cx="3421676" cy="233636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707621" y="1004402"/>
            <a:ext cx="5927542" cy="2474075"/>
          </a:xfrm>
          <a:prstGeom prst="wedgeEllipseCallout">
            <a:avLst>
              <a:gd name="adj1" fmla="val 44180"/>
              <a:gd name="adj2" fmla="val 569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Hurray! </a:t>
            </a:r>
          </a:p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We found the treasure!</a:t>
            </a:r>
            <a:br>
              <a:rPr lang="en-US" sz="3200" b="1" dirty="0">
                <a:solidFill>
                  <a:sysClr val="windowText" lastClr="000000"/>
                </a:solidFill>
              </a:rPr>
            </a:br>
            <a:r>
              <a:rPr lang="en-US" sz="3200" b="1" dirty="0">
                <a:solidFill>
                  <a:sysClr val="windowText" lastClr="000000"/>
                </a:solidFill>
              </a:rPr>
              <a:t>THANK YOU!</a:t>
            </a:r>
            <a:endParaRPr lang="ru-RU" sz="3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F19CBF9-5F97-2744-7C84-F1B0B4A8E9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750" y="1236258"/>
            <a:ext cx="5683250" cy="5054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22E6C-22A0-EED5-7BD2-4A820D90F5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21" y="372658"/>
            <a:ext cx="9080500" cy="863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C0CA8-44F0-E826-C77D-D514499FE6BB}"/>
              </a:ext>
            </a:extLst>
          </p:cNvPr>
          <p:cNvSpPr txBox="1"/>
          <p:nvPr/>
        </p:nvSpPr>
        <p:spPr>
          <a:xfrm>
            <a:off x="535621" y="2070100"/>
            <a:ext cx="3020379" cy="646331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F</a:t>
            </a:r>
            <a:r>
              <a:rPr lang="en-VN" sz="3600" dirty="0"/>
              <a:t>ill in the form.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FFED59-3370-B7C8-040A-04EF2EC23CFF}"/>
              </a:ext>
            </a:extLst>
          </p:cNvPr>
          <p:cNvSpPr txBox="1"/>
          <p:nvPr/>
        </p:nvSpPr>
        <p:spPr>
          <a:xfrm>
            <a:off x="319720" y="470535"/>
            <a:ext cx="4544834" cy="646331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600" dirty="0"/>
              <a:t>Ask, write, and circle.</a:t>
            </a:r>
            <a:endParaRPr lang="en-VN" sz="3600" dirty="0"/>
          </a:p>
        </p:txBody>
      </p:sp>
      <p:pic>
        <p:nvPicPr>
          <p:cNvPr id="4" name="Picture 3" descr="Shape, logo&#10;&#10;Description automatically generated">
            <a:extLst>
              <a:ext uri="{FF2B5EF4-FFF2-40B4-BE49-F238E27FC236}">
                <a16:creationId xmlns:a16="http://schemas.microsoft.com/office/drawing/2014/main" id="{785448D6-7B91-0A5F-DB57-D6B5B8A98F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125" y="1605282"/>
            <a:ext cx="4575625" cy="1594536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3C9C1077-C836-969E-EBD8-066D4D55A9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515" y="1576576"/>
            <a:ext cx="4883426" cy="17018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BBBB5B0-A54A-F5AA-069C-6EBDF3014D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934" y="1872412"/>
            <a:ext cx="4575625" cy="15945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901E84-64E9-8B70-8A73-FAC73451D5BA}"/>
              </a:ext>
            </a:extLst>
          </p:cNvPr>
          <p:cNvSpPr txBox="1"/>
          <p:nvPr/>
        </p:nvSpPr>
        <p:spPr>
          <a:xfrm>
            <a:off x="319720" y="1843706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Example</a:t>
            </a:r>
            <a:r>
              <a:rPr lang="en-VN" sz="3600" dirty="0">
                <a:solidFill>
                  <a:schemeClr val="accent6"/>
                </a:solidFill>
              </a:rPr>
              <a:t>: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6D34E93-C2AB-CD31-228E-04AA94C4F4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0" y="793700"/>
            <a:ext cx="5626100" cy="5003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FFB1E1-041A-058D-0005-C24099CCE35E}"/>
              </a:ext>
            </a:extLst>
          </p:cNvPr>
          <p:cNvSpPr txBox="1"/>
          <p:nvPr/>
        </p:nvSpPr>
        <p:spPr>
          <a:xfrm>
            <a:off x="8953500" y="1749031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7030A0"/>
                </a:solidFill>
              </a:rPr>
              <a:t>Tam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7AAE57-2D23-56AC-D539-23DC59FCF7DE}"/>
              </a:ext>
            </a:extLst>
          </p:cNvPr>
          <p:cNvSpPr txBox="1"/>
          <p:nvPr/>
        </p:nvSpPr>
        <p:spPr>
          <a:xfrm>
            <a:off x="9321800" y="22127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7E320F-0342-5B68-5ED2-851AF55B9836}"/>
              </a:ext>
            </a:extLst>
          </p:cNvPr>
          <p:cNvSpPr/>
          <p:nvPr/>
        </p:nvSpPr>
        <p:spPr>
          <a:xfrm>
            <a:off x="9674675" y="2908300"/>
            <a:ext cx="711200" cy="495300"/>
          </a:xfrm>
          <a:custGeom>
            <a:avLst/>
            <a:gdLst>
              <a:gd name="connsiteX0" fmla="*/ 0 w 711200"/>
              <a:gd name="connsiteY0" fmla="*/ 247650 h 495300"/>
              <a:gd name="connsiteX1" fmla="*/ 355600 w 711200"/>
              <a:gd name="connsiteY1" fmla="*/ 0 h 495300"/>
              <a:gd name="connsiteX2" fmla="*/ 711200 w 711200"/>
              <a:gd name="connsiteY2" fmla="*/ 247650 h 495300"/>
              <a:gd name="connsiteX3" fmla="*/ 355600 w 711200"/>
              <a:gd name="connsiteY3" fmla="*/ 495300 h 495300"/>
              <a:gd name="connsiteX4" fmla="*/ 0 w 711200"/>
              <a:gd name="connsiteY4" fmla="*/ 24765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495300" extrusionOk="0">
                <a:moveTo>
                  <a:pt x="0" y="247650"/>
                </a:moveTo>
                <a:cubicBezTo>
                  <a:pt x="-25319" y="95260"/>
                  <a:pt x="143808" y="5780"/>
                  <a:pt x="355600" y="0"/>
                </a:cubicBezTo>
                <a:cubicBezTo>
                  <a:pt x="574611" y="4762"/>
                  <a:pt x="706172" y="111037"/>
                  <a:pt x="711200" y="247650"/>
                </a:cubicBezTo>
                <a:cubicBezTo>
                  <a:pt x="704637" y="390832"/>
                  <a:pt x="547889" y="517979"/>
                  <a:pt x="355600" y="495300"/>
                </a:cubicBezTo>
                <a:cubicBezTo>
                  <a:pt x="154072" y="492490"/>
                  <a:pt x="2327" y="385535"/>
                  <a:pt x="0" y="24765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FEEDBC-31C7-AE08-1123-E2DE8791A2E9}"/>
              </a:ext>
            </a:extLst>
          </p:cNvPr>
          <p:cNvSpPr txBox="1"/>
          <p:nvPr/>
        </p:nvSpPr>
        <p:spPr>
          <a:xfrm>
            <a:off x="3130752" y="3568441"/>
            <a:ext cx="2139747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VN" sz="3600" dirty="0"/>
              <a:t>Yes, I do.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DC6CB9-2194-0F4E-1AA8-B035FFE1E21B}"/>
              </a:ext>
            </a:extLst>
          </p:cNvPr>
          <p:cNvSpPr txBox="1"/>
          <p:nvPr/>
        </p:nvSpPr>
        <p:spPr>
          <a:xfrm>
            <a:off x="3130752" y="3545506"/>
            <a:ext cx="2139747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VN" sz="3600" dirty="0"/>
              <a:t>I am 8.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E4008-8DF3-A1F7-5356-006F8B31903A}"/>
              </a:ext>
            </a:extLst>
          </p:cNvPr>
          <p:cNvSpPr txBox="1"/>
          <p:nvPr/>
        </p:nvSpPr>
        <p:spPr>
          <a:xfrm>
            <a:off x="3130752" y="3568441"/>
            <a:ext cx="2139747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VN" sz="3600" dirty="0"/>
              <a:t>I am Tam.</a:t>
            </a:r>
          </a:p>
        </p:txBody>
      </p:sp>
    </p:spTree>
    <p:extLst>
      <p:ext uri="{BB962C8B-B14F-4D97-AF65-F5344CB8AC3E}">
        <p14:creationId xmlns:p14="http://schemas.microsoft.com/office/powerpoint/2010/main" val="40607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10427E-CEED-7A87-055B-27A77179552A}"/>
              </a:ext>
            </a:extLst>
          </p:cNvPr>
          <p:cNvSpPr txBox="1"/>
          <p:nvPr/>
        </p:nvSpPr>
        <p:spPr>
          <a:xfrm>
            <a:off x="319720" y="470535"/>
            <a:ext cx="1980029" cy="646331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vi-VN" sz="3600" dirty="0"/>
              <a:t>Pairwork</a:t>
            </a:r>
            <a:endParaRPr lang="en-VN" sz="36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24EFE3E-CF8E-EDBD-FEF3-2D21CC6E66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2950" y="479230"/>
            <a:ext cx="6206894" cy="55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6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ask</a:t>
            </a:r>
            <a:r>
              <a:rPr lang="en-US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what subjects people like. </a:t>
            </a: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math, English, art, P.E. (physical education),       		     music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 </a:t>
            </a:r>
            <a:r>
              <a:rPr lang="en-US" sz="3600" dirty="0">
                <a:solidFill>
                  <a:srgbClr val="00B050"/>
                </a:solidFill>
              </a:rPr>
              <a:t>Do you like </a:t>
            </a:r>
            <a:r>
              <a:rPr lang="en-US" sz="3600" dirty="0">
                <a:solidFill>
                  <a:srgbClr val="FF0000"/>
                </a:solidFill>
              </a:rPr>
              <a:t>math</a:t>
            </a:r>
            <a:r>
              <a:rPr lang="en-US" sz="3600" dirty="0">
                <a:solidFill>
                  <a:srgbClr val="00B050"/>
                </a:solidFill>
              </a:rPr>
              <a:t>? </a:t>
            </a:r>
          </a:p>
          <a:p>
            <a:r>
              <a:rPr lang="en-US" sz="3600" dirty="0">
                <a:solidFill>
                  <a:srgbClr val="00B050"/>
                </a:solidFill>
              </a:rPr>
              <a:t>		   - Yes, I do./No, I don't. </a:t>
            </a:r>
            <a:endParaRPr lang="en-US" sz="6000" dirty="0">
              <a:solidFill>
                <a:srgbClr val="00B05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49016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F5D7A-D17A-87A0-F84C-29CA90122ECC}"/>
              </a:ext>
            </a:extLst>
          </p:cNvPr>
          <p:cNvSpPr txBox="1"/>
          <p:nvPr/>
        </p:nvSpPr>
        <p:spPr>
          <a:xfrm>
            <a:off x="640871" y="299941"/>
            <a:ext cx="7884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+mj-lt"/>
              </a:rPr>
              <a:t>Groupwork: draw a bar graph.</a:t>
            </a:r>
            <a:endParaRPr lang="en-VN" sz="48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2062608" y="1918543"/>
            <a:ext cx="3918442" cy="1147402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Take out YOU form and count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9BB0E5-E6F3-FB6B-47FE-2C8D3381AA6C}"/>
              </a:ext>
            </a:extLst>
          </p:cNvPr>
          <p:cNvSpPr/>
          <p:nvPr/>
        </p:nvSpPr>
        <p:spPr>
          <a:xfrm>
            <a:off x="1218402" y="1135761"/>
            <a:ext cx="4142940" cy="662474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Work in </a:t>
            </a:r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groups </a:t>
            </a:r>
            <a:r>
              <a:rPr lang="en-US" sz="3600" b="1">
                <a:solidFill>
                  <a:schemeClr val="bg1"/>
                </a:solidFill>
                <a:cs typeface="APPLE CHANCERY" panose="03020702040506060504" pitchFamily="66" charset="-79"/>
              </a:rPr>
              <a:t>of 6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7016A71-6E57-C5AC-8788-9DB0065C4FA8}"/>
              </a:ext>
            </a:extLst>
          </p:cNvPr>
          <p:cNvSpPr/>
          <p:nvPr/>
        </p:nvSpPr>
        <p:spPr>
          <a:xfrm>
            <a:off x="2930278" y="3353963"/>
            <a:ext cx="4931022" cy="1525672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Fill in the form 1 (count students say YES)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1CB8E8-3B4F-F966-0EC5-957A9657FD51}"/>
              </a:ext>
            </a:extLst>
          </p:cNvPr>
          <p:cNvSpPr/>
          <p:nvPr/>
        </p:nvSpPr>
        <p:spPr>
          <a:xfrm>
            <a:off x="3606368" y="5135559"/>
            <a:ext cx="3962832" cy="790981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Draw a bar graph</a:t>
            </a:r>
            <a:endParaRPr lang="en-VN" sz="3600" b="1" dirty="0">
              <a:solidFill>
                <a:srgbClr val="FF0000"/>
              </a:solidFill>
              <a:cs typeface="APPLE CHANCERY" panose="03020702040506060504" pitchFamily="66" charset="-79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A942AE7-73A0-3943-1829-268974137D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8436">
            <a:off x="7215242" y="1427752"/>
            <a:ext cx="2289970" cy="203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C262C331-AFAF-6F4C-7902-F74DE9DA3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76735"/>
              </p:ext>
            </p:extLst>
          </p:nvPr>
        </p:nvGraphicFramePr>
        <p:xfrm>
          <a:off x="647700" y="960120"/>
          <a:ext cx="40894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6176968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3299508599"/>
                    </a:ext>
                  </a:extLst>
                </a:gridCol>
              </a:tblGrid>
              <a:tr h="609480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/>
                        <a:t>subjects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</a:t>
                      </a:r>
                      <a:r>
                        <a:rPr lang="en-VN" sz="3600" dirty="0"/>
                        <a:t>umbers of students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19981"/>
                  </a:ext>
                </a:extLst>
              </a:tr>
              <a:tr h="353111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039847"/>
                  </a:ext>
                </a:extLst>
              </a:tr>
              <a:tr h="353111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/>
                        <a:t>P.E.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956978"/>
                  </a:ext>
                </a:extLst>
              </a:tr>
              <a:tr h="353111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330317"/>
                  </a:ext>
                </a:extLst>
              </a:tr>
              <a:tr h="353111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699309"/>
                  </a:ext>
                </a:extLst>
              </a:tr>
              <a:tr h="353111">
                <a:tc>
                  <a:txBody>
                    <a:bodyPr/>
                    <a:lstStyle/>
                    <a:p>
                      <a:pPr algn="ctr"/>
                      <a:r>
                        <a:rPr lang="en-VN" sz="3600" dirty="0"/>
                        <a:t>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93304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37D7D0-A516-334C-FBB4-689CDEEB2A5D}"/>
              </a:ext>
            </a:extLst>
          </p:cNvPr>
          <p:cNvSpPr txBox="1"/>
          <p:nvPr/>
        </p:nvSpPr>
        <p:spPr>
          <a:xfrm>
            <a:off x="3530600" y="27826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4A2C48-B4A1-8588-BBC8-0304CA50B15E}"/>
              </a:ext>
            </a:extLst>
          </p:cNvPr>
          <p:cNvSpPr txBox="1"/>
          <p:nvPr/>
        </p:nvSpPr>
        <p:spPr>
          <a:xfrm>
            <a:off x="3530600" y="332876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03C8B19-A141-14D8-2324-FE23C8B51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818701"/>
              </p:ext>
            </p:extLst>
          </p:nvPr>
        </p:nvGraphicFramePr>
        <p:xfrm>
          <a:off x="5143500" y="719667"/>
          <a:ext cx="5854700" cy="470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7A68AE-61CD-3F90-7E8E-5F266D671B56}"/>
              </a:ext>
            </a:extLst>
          </p:cNvPr>
          <p:cNvSpPr txBox="1"/>
          <p:nvPr/>
        </p:nvSpPr>
        <p:spPr>
          <a:xfrm>
            <a:off x="3530600" y="394159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>
                <a:solidFill>
                  <a:srgbClr val="FF0000"/>
                </a:solidFill>
              </a:rPr>
              <a:t>3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>
        <p:bldAsOne/>
      </p:bldGraphic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2403986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300" y="2001911"/>
            <a:ext cx="8607163" cy="38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3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49996" y="1815293"/>
            <a:ext cx="482538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math, English, art,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P.E. (physical education),       music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7" y="1818408"/>
            <a:ext cx="603193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Do you like </a:t>
            </a:r>
            <a:r>
              <a:rPr lang="en-US" sz="3600" dirty="0">
                <a:solidFill>
                  <a:srgbClr val="FF0000"/>
                </a:solidFill>
              </a:rPr>
              <a:t>math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</a:t>
            </a:r>
            <a:r>
              <a:rPr lang="en-US" sz="3600" dirty="0">
                <a:solidFill>
                  <a:srgbClr val="FF0000"/>
                </a:solidFill>
              </a:rPr>
              <a:t>Yes</a:t>
            </a:r>
            <a:r>
              <a:rPr lang="en-US" sz="3600" dirty="0">
                <a:solidFill>
                  <a:srgbClr val="0070C0"/>
                </a:solidFill>
              </a:rPr>
              <a:t>, I </a:t>
            </a:r>
            <a:r>
              <a:rPr lang="en-US" sz="3600" dirty="0">
                <a:solidFill>
                  <a:srgbClr val="FF0000"/>
                </a:solidFill>
              </a:rPr>
              <a:t>do</a:t>
            </a:r>
            <a:r>
              <a:rPr lang="en-US" sz="3600" dirty="0">
                <a:solidFill>
                  <a:srgbClr val="0070C0"/>
                </a:solidFill>
              </a:rPr>
              <a:t>./</a:t>
            </a:r>
            <a:r>
              <a:rPr lang="en-US" sz="3600" dirty="0">
                <a:solidFill>
                  <a:srgbClr val="FF0000"/>
                </a:solidFill>
              </a:rPr>
              <a:t>No</a:t>
            </a:r>
            <a:r>
              <a:rPr lang="en-US" sz="3600" dirty="0">
                <a:solidFill>
                  <a:srgbClr val="0070C0"/>
                </a:solidFill>
              </a:rPr>
              <a:t>, I </a:t>
            </a:r>
            <a:r>
              <a:rPr lang="en-US" sz="3600" dirty="0">
                <a:solidFill>
                  <a:srgbClr val="FF0000"/>
                </a:solidFill>
              </a:rPr>
              <a:t>don't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endParaRPr 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62835"/>
      </p:ext>
    </p:extLst>
  </p:cSld>
  <p:clrMapOvr>
    <a:masterClrMapping/>
  </p:clrMapOvr>
  <p:transition spd="med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vocabularies, structure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31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23.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44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310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0589B8-0D8D-B4CB-86FE-2677FB18D7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96181" y="420911"/>
            <a:ext cx="7727718" cy="5583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04F349-49F3-5EC0-294E-61E1DBF3ED30}"/>
              </a:ext>
            </a:extLst>
          </p:cNvPr>
          <p:cNvSpPr txBox="1"/>
          <p:nvPr/>
        </p:nvSpPr>
        <p:spPr>
          <a:xfrm>
            <a:off x="715660" y="1277239"/>
            <a:ext cx="4367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Pictionary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4F2C17-A766-9FE6-7772-B534E4DF603D}"/>
              </a:ext>
            </a:extLst>
          </p:cNvPr>
          <p:cNvSpPr/>
          <p:nvPr/>
        </p:nvSpPr>
        <p:spPr>
          <a:xfrm>
            <a:off x="396408" y="420911"/>
            <a:ext cx="263476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762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4F349-49F3-5EC0-294E-61E1DBF3ED30}"/>
              </a:ext>
            </a:extLst>
          </p:cNvPr>
          <p:cNvSpPr txBox="1"/>
          <p:nvPr/>
        </p:nvSpPr>
        <p:spPr>
          <a:xfrm>
            <a:off x="3114303" y="1287873"/>
            <a:ext cx="3064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Pictionary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4F2C17-A766-9FE6-7772-B534E4DF603D}"/>
              </a:ext>
            </a:extLst>
          </p:cNvPr>
          <p:cNvSpPr/>
          <p:nvPr/>
        </p:nvSpPr>
        <p:spPr>
          <a:xfrm>
            <a:off x="396408" y="420911"/>
            <a:ext cx="3189940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How to play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BCB41-DCE2-1C21-2F1C-F76C12F1DB13}"/>
              </a:ext>
            </a:extLst>
          </p:cNvPr>
          <p:cNvSpPr txBox="1"/>
          <p:nvPr/>
        </p:nvSpPr>
        <p:spPr>
          <a:xfrm>
            <a:off x="1151906" y="2057314"/>
            <a:ext cx="1035528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Put the words in a bag.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Divide the class into 2 teams and draw a line down the middle of the board.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F434A"/>
                </a:solidFill>
                <a:latin typeface="+mj-lt"/>
              </a:rPr>
              <a:t> Ask</a:t>
            </a: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one member from each team to choose a word from the bag.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Tell the students to draw the word as a picture on the board and encourage their team to guess the word.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3F434A"/>
                </a:solidFill>
                <a:effectLst/>
                <a:latin typeface="+mj-lt"/>
              </a:rPr>
              <a:t> The first team to shout the correct answer gets a point.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3153" y="464170"/>
            <a:ext cx="5933505" cy="59296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3400B19-FBB4-D717-5440-EB962919CDAD}"/>
              </a:ext>
            </a:extLst>
          </p:cNvPr>
          <p:cNvSpPr/>
          <p:nvPr/>
        </p:nvSpPr>
        <p:spPr>
          <a:xfrm>
            <a:off x="2386636" y="2607162"/>
            <a:ext cx="3852117" cy="78914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Do</a:t>
            </a:r>
            <a:r>
              <a:rPr lang="en-US" sz="3600" i="1" dirty="0">
                <a:solidFill>
                  <a:schemeClr val="tx1"/>
                </a:solidFill>
              </a:rPr>
              <a:t> you like </a:t>
            </a:r>
            <a:r>
              <a:rPr lang="en-US" sz="3600" i="1" dirty="0">
                <a:solidFill>
                  <a:srgbClr val="FF0000"/>
                </a:solidFill>
              </a:rPr>
              <a:t>math</a:t>
            </a:r>
            <a:r>
              <a:rPr lang="en-US" sz="3600" i="1" dirty="0">
                <a:solidFill>
                  <a:schemeClr val="tx1"/>
                </a:solidFill>
              </a:rPr>
              <a:t>?</a:t>
            </a:r>
            <a:endParaRPr lang="en-VN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CA2F09-7FC9-7B47-641A-2FF2BD56612A}"/>
              </a:ext>
            </a:extLst>
          </p:cNvPr>
          <p:cNvSpPr/>
          <p:nvPr/>
        </p:nvSpPr>
        <p:spPr>
          <a:xfrm>
            <a:off x="3565002" y="3860472"/>
            <a:ext cx="4150714" cy="555994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</a:rPr>
              <a:t>Yes, I </a:t>
            </a:r>
            <a:r>
              <a:rPr lang="en-US" sz="3600" i="1" dirty="0">
                <a:solidFill>
                  <a:srgbClr val="0070C0"/>
                </a:solidFill>
              </a:rPr>
              <a:t>do</a:t>
            </a:r>
            <a:r>
              <a:rPr lang="en-US" sz="3600" i="1" dirty="0">
                <a:solidFill>
                  <a:schemeClr val="tx1"/>
                </a:solidFill>
              </a:rPr>
              <a:t>./No, I </a:t>
            </a:r>
            <a:r>
              <a:rPr lang="en-US" sz="3600" i="1" dirty="0">
                <a:solidFill>
                  <a:srgbClr val="0070C0"/>
                </a:solidFill>
              </a:rPr>
              <a:t>do</a:t>
            </a:r>
            <a:r>
              <a:rPr lang="en-US" sz="3600" i="1" dirty="0">
                <a:solidFill>
                  <a:schemeClr val="tx1"/>
                </a:solidFill>
              </a:rPr>
              <a:t>n’t.</a:t>
            </a:r>
            <a:endParaRPr lang="en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5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91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6493</TotalTime>
  <Words>646</Words>
  <Application>Microsoft Office PowerPoint</Application>
  <PresentationFormat>Màn hình rộng</PresentationFormat>
  <Paragraphs>161</Paragraphs>
  <Slides>38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38</vt:i4>
      </vt:variant>
    </vt:vector>
  </HeadingPairs>
  <TitlesOfParts>
    <vt:vector size="44" baseType="lpstr">
      <vt:lpstr>Arial</vt:lpstr>
      <vt:lpstr>Arial Rounded MT Bold</vt:lpstr>
      <vt:lpstr>Calibri</vt:lpstr>
      <vt:lpstr>MyriadPro</vt:lpstr>
      <vt:lpstr>Sassoon Sans Std Medium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128</cp:revision>
  <dcterms:created xsi:type="dcterms:W3CDTF">2020-12-08T03:17:05Z</dcterms:created>
  <dcterms:modified xsi:type="dcterms:W3CDTF">2022-08-02T01:45:38Z</dcterms:modified>
</cp:coreProperties>
</file>