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Kiểu Có chủ đề 1 - Màu chủ đề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16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8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9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2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Đầu trang của Phầ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73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1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2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4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1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6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2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6CF88D-72D8-4734-8517-217D85E3CA99}" type="datetimeFigureOut">
              <a:rPr lang="en-US" smtClean="0"/>
              <a:t>22/8/2021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1BBF5CC-3514-42A0-944C-C22B86B584A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44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29.bin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1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2.wmf"/><Relationship Id="rId7" Type="http://schemas.openxmlformats.org/officeDocument/2006/relationships/image" Target="../media/image26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png"/><Relationship Id="rId4" Type="http://schemas.openxmlformats.org/officeDocument/2006/relationships/hyperlink" Target="http://lophoc.thuvienvatly.com/mod/glossary/showentry.php?courseid=36&amp;concept=Chuy%E1%BB%83n+%C4%91%E1%BB%99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32.wmf"/><Relationship Id="rId7" Type="http://schemas.openxmlformats.org/officeDocument/2006/relationships/image" Target="../media/image34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35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1.bin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7.bin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3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3.bin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7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20261A4-4B50-4BAF-954F-4777BE03AC93}"/>
              </a:ext>
            </a:extLst>
          </p:cNvPr>
          <p:cNvSpPr txBox="1">
            <a:spLocks/>
          </p:cNvSpPr>
          <p:nvPr/>
        </p:nvSpPr>
        <p:spPr bwMode="auto">
          <a:xfrm>
            <a:off x="2206487" y="407160"/>
            <a:ext cx="8229600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5000">
                <a:solidFill>
                  <a:srgbClr val="FF0000"/>
                </a:solidFill>
                <a:latin typeface="Rockwell" panose="02060603020205020403" pitchFamily="18" charset="0"/>
              </a:rPr>
              <a:t>Kiểm tra bài cũ</a:t>
            </a:r>
            <a:endParaRPr lang="en-US" sz="50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D043631-7BAA-4725-9CA7-42411E125F6D}"/>
              </a:ext>
            </a:extLst>
          </p:cNvPr>
          <p:cNvSpPr txBox="1">
            <a:spLocks/>
          </p:cNvSpPr>
          <p:nvPr/>
        </p:nvSpPr>
        <p:spPr>
          <a:xfrm>
            <a:off x="340725" y="2080247"/>
            <a:ext cx="11510549" cy="365905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7475" indent="0">
              <a:buFont typeface="Wingdings 2" panose="05020102010507070707" pitchFamily="18" charset="2"/>
              <a:buNone/>
            </a:pPr>
            <a:r>
              <a:rPr lang="en-US" altLang="en-US" sz="2800" u="sng" dirty="0" err="1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Câu</a:t>
            </a:r>
            <a:r>
              <a:rPr lang="en-US" altLang="en-US" sz="2800" u="sng" dirty="0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1</a:t>
            </a:r>
            <a:r>
              <a:rPr lang="en-US" altLang="en-US" sz="2800" dirty="0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Điều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kiện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cân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bằng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2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khi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tác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dụng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vào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cùng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một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?</a:t>
            </a:r>
          </a:p>
          <a:p>
            <a:pPr marL="117475" indent="0">
              <a:buFont typeface="Wingdings 2" panose="05020102010507070707" pitchFamily="18" charset="2"/>
              <a:buNone/>
            </a:pPr>
            <a:endParaRPr lang="en-US" altLang="en-US" sz="2800" dirty="0">
              <a:solidFill>
                <a:srgbClr val="0000CC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  <a:p>
            <a:pPr marL="117475" indent="0">
              <a:buFont typeface="Wingdings 2" panose="05020102010507070707" pitchFamily="18" charset="2"/>
              <a:buNone/>
            </a:pPr>
            <a:r>
              <a:rPr lang="en-US" altLang="en-US" sz="2800" u="sng" dirty="0" err="1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Câu</a:t>
            </a:r>
            <a:r>
              <a:rPr lang="en-US" altLang="en-US" sz="2800" u="sng" dirty="0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2</a:t>
            </a:r>
            <a:r>
              <a:rPr lang="en-US" altLang="en-US" sz="2800" dirty="0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Phát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biểu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định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luật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I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NewTon</a:t>
            </a:r>
            <a:r>
              <a:rPr lang="en-US" altLang="en-US" sz="2800" dirty="0">
                <a:solidFill>
                  <a:srgbClr val="0000CC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</a:t>
            </a:r>
            <a:endParaRPr lang="en-US" altLang="en-US" sz="2800" u="sng" dirty="0">
              <a:solidFill>
                <a:srgbClr val="0000CC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8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81A82B9C-0414-4F8F-B900-4EF160F2DE3E}"/>
              </a:ext>
            </a:extLst>
          </p:cNvPr>
          <p:cNvGrpSpPr>
            <a:grpSpLocks/>
          </p:cNvGrpSpPr>
          <p:nvPr/>
        </p:nvGrpSpPr>
        <p:grpSpPr bwMode="auto">
          <a:xfrm>
            <a:off x="270768" y="2260839"/>
            <a:ext cx="7960167" cy="419100"/>
            <a:chOff x="249" y="3337"/>
            <a:chExt cx="4071" cy="264"/>
          </a:xfrm>
        </p:grpSpPr>
        <p:sp>
          <p:nvSpPr>
            <p:cNvPr id="3" name="AutoShape 5" descr="Medium wood">
              <a:extLst>
                <a:ext uri="{FF2B5EF4-FFF2-40B4-BE49-F238E27FC236}">
                  <a16:creationId xmlns:a16="http://schemas.microsoft.com/office/drawing/2014/main" id="{37606EAD-9CBF-461D-AEE4-17DEED79D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3337"/>
              <a:ext cx="4071" cy="264"/>
            </a:xfrm>
            <a:prstGeom prst="cube">
              <a:avLst>
                <a:gd name="adj" fmla="val 62222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175">
              <a:solidFill>
                <a:srgbClr val="996633"/>
              </a:solidFill>
              <a:miter lim="800000"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7B24E1A8-4C07-4A3B-A18C-504FBD93F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" y="3504"/>
              <a:ext cx="3875" cy="96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" name="Rectangle 7">
            <a:extLst>
              <a:ext uri="{FF2B5EF4-FFF2-40B4-BE49-F238E27FC236}">
                <a16:creationId xmlns:a16="http://schemas.microsoft.com/office/drawing/2014/main" id="{00BCCD8F-E931-4C02-95A0-F7ACCA580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856" y="2233851"/>
            <a:ext cx="838200" cy="304800"/>
          </a:xfrm>
          <a:prstGeom prst="rect">
            <a:avLst/>
          </a:prstGeom>
          <a:solidFill>
            <a:srgbClr val="9966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6600"/>
            </a:extrusionClr>
            <a:contourClr>
              <a:srgbClr val="9966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798D7DFB-A7CD-47C6-B3DC-E0F98A2DE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3344" y="2233851"/>
            <a:ext cx="855662" cy="1746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0ED8FE03-3896-4A84-9E91-9A25E5FB1CD3}"/>
              </a:ext>
            </a:extLst>
          </p:cNvPr>
          <p:cNvGrpSpPr>
            <a:grpSpLocks/>
          </p:cNvGrpSpPr>
          <p:nvPr/>
        </p:nvGrpSpPr>
        <p:grpSpPr bwMode="auto">
          <a:xfrm>
            <a:off x="2723456" y="1979851"/>
            <a:ext cx="1792288" cy="593725"/>
            <a:chOff x="2680" y="2981"/>
            <a:chExt cx="1129" cy="374"/>
          </a:xfrm>
        </p:grpSpPr>
        <p:sp>
          <p:nvSpPr>
            <p:cNvPr id="8" name="Oval 10">
              <a:extLst>
                <a:ext uri="{FF2B5EF4-FFF2-40B4-BE49-F238E27FC236}">
                  <a16:creationId xmlns:a16="http://schemas.microsoft.com/office/drawing/2014/main" id="{AD00F04C-B7C1-4BD5-BFC0-F290E95B9D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3744" y="3103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ED66E72E-7451-4190-B339-9B18DC6AC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3050"/>
              <a:ext cx="659" cy="20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0" name="Group 12">
              <a:extLst>
                <a:ext uri="{FF2B5EF4-FFF2-40B4-BE49-F238E27FC236}">
                  <a16:creationId xmlns:a16="http://schemas.microsoft.com/office/drawing/2014/main" id="{2149E878-EC0B-4C15-BDD1-E3DB7CD78BC2}"/>
                </a:ext>
              </a:extLst>
            </p:cNvPr>
            <p:cNvGrpSpPr>
              <a:grpSpLocks/>
            </p:cNvGrpSpPr>
            <p:nvPr/>
          </p:nvGrpSpPr>
          <p:grpSpPr bwMode="auto">
            <a:xfrm rot="2774741">
              <a:off x="2685" y="2976"/>
              <a:ext cx="374" cy="384"/>
              <a:chOff x="2685" y="2976"/>
              <a:chExt cx="374" cy="384"/>
            </a:xfrm>
          </p:grpSpPr>
          <p:sp>
            <p:nvSpPr>
              <p:cNvPr id="11" name="Oval 13">
                <a:extLst>
                  <a:ext uri="{FF2B5EF4-FFF2-40B4-BE49-F238E27FC236}">
                    <a16:creationId xmlns:a16="http://schemas.microsoft.com/office/drawing/2014/main" id="{32F14431-C9DF-4367-B0F0-8262BA00BD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824861">
                <a:off x="2685" y="3295"/>
                <a:ext cx="65" cy="65"/>
              </a:xfrm>
              <a:prstGeom prst="ellips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14">
                <a:extLst>
                  <a:ext uri="{FF2B5EF4-FFF2-40B4-BE49-F238E27FC236}">
                    <a16:creationId xmlns:a16="http://schemas.microsoft.com/office/drawing/2014/main" id="{7EE9D9AB-0A54-475C-B8AE-5FD7A1A900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775139" flipV="1">
                <a:off x="2720" y="3209"/>
                <a:ext cx="96" cy="12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15">
                <a:extLst>
                  <a:ext uri="{FF2B5EF4-FFF2-40B4-BE49-F238E27FC236}">
                    <a16:creationId xmlns:a16="http://schemas.microsoft.com/office/drawing/2014/main" id="{4493E43B-20B5-4CB3-8E4D-59B69CC21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775139" flipV="1">
                <a:off x="2785" y="3139"/>
                <a:ext cx="95" cy="12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16">
                <a:extLst>
                  <a:ext uri="{FF2B5EF4-FFF2-40B4-BE49-F238E27FC236}">
                    <a16:creationId xmlns:a16="http://schemas.microsoft.com/office/drawing/2014/main" id="{1A90686A-E47D-4485-B719-338A56328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775139" flipV="1">
                <a:off x="2849" y="3070"/>
                <a:ext cx="96" cy="12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Rectangle 17">
                <a:extLst>
                  <a:ext uri="{FF2B5EF4-FFF2-40B4-BE49-F238E27FC236}">
                    <a16:creationId xmlns:a16="http://schemas.microsoft.com/office/drawing/2014/main" id="{F3216A2C-90EF-4E02-806D-93B4207474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775139" flipV="1">
                <a:off x="2895" y="3022"/>
                <a:ext cx="95" cy="12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18">
                <a:extLst>
                  <a:ext uri="{FF2B5EF4-FFF2-40B4-BE49-F238E27FC236}">
                    <a16:creationId xmlns:a16="http://schemas.microsoft.com/office/drawing/2014/main" id="{5B63E770-A01E-40D0-A839-9645FE881F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775139" flipV="1">
                <a:off x="2948" y="2961"/>
                <a:ext cx="96" cy="12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17" name="AutoShape 19">
            <a:extLst>
              <a:ext uri="{FF2B5EF4-FFF2-40B4-BE49-F238E27FC236}">
                <a16:creationId xmlns:a16="http://schemas.microsoft.com/office/drawing/2014/main" id="{02ADA7E0-0A5A-4614-99F8-051DE7CCA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931" y="1606789"/>
            <a:ext cx="533400" cy="609600"/>
          </a:xfrm>
          <a:prstGeom prst="can">
            <a:avLst>
              <a:gd name="adj" fmla="val 57143"/>
            </a:avLst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Rectangle 20">
            <a:extLst>
              <a:ext uri="{FF2B5EF4-FFF2-40B4-BE49-F238E27FC236}">
                <a16:creationId xmlns:a16="http://schemas.microsoft.com/office/drawing/2014/main" id="{C0D42967-59D9-4B26-9A08-A1C9FFC77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9094" y="2672001"/>
            <a:ext cx="396875" cy="1524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Rectangle 21">
            <a:extLst>
              <a:ext uri="{FF2B5EF4-FFF2-40B4-BE49-F238E27FC236}">
                <a16:creationId xmlns:a16="http://schemas.microsoft.com/office/drawing/2014/main" id="{B19495EC-05C4-4E8D-A992-A0B82A7C0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006" y="2686289"/>
            <a:ext cx="5637213" cy="609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Line 22">
            <a:extLst>
              <a:ext uri="{FF2B5EF4-FFF2-40B4-BE49-F238E27FC236}">
                <a16:creationId xmlns:a16="http://schemas.microsoft.com/office/drawing/2014/main" id="{2957D165-07D1-41C0-B615-B2DB35F59D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5419" y="2467214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3">
            <a:extLst>
              <a:ext uri="{FF2B5EF4-FFF2-40B4-BE49-F238E27FC236}">
                <a16:creationId xmlns:a16="http://schemas.microsoft.com/office/drawing/2014/main" id="{C4D287DC-CEA9-4581-9063-FBBB2D90DA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8744" y="1776651"/>
            <a:ext cx="1143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" name="Object 24">
            <a:extLst>
              <a:ext uri="{FF2B5EF4-FFF2-40B4-BE49-F238E27FC236}">
                <a16:creationId xmlns:a16="http://schemas.microsoft.com/office/drawing/2014/main" id="{14E62981-90B2-48D0-996F-E7EBC9E320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455183"/>
              </p:ext>
            </p:extLst>
          </p:nvPr>
        </p:nvGraphicFramePr>
        <p:xfrm>
          <a:off x="1461394" y="1243251"/>
          <a:ext cx="2222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34449" imgH="215713" progId="Equation.3">
                  <p:embed/>
                </p:oleObj>
              </mc:Choice>
              <mc:Fallback>
                <p:oleObj name="Equation" r:id="rId3" imgW="634449" imgH="215713" progId="Equation.3">
                  <p:embed/>
                  <p:pic>
                    <p:nvPicPr>
                      <p:cNvPr id="7192" name="Object 24">
                        <a:extLst>
                          <a:ext uri="{FF2B5EF4-FFF2-40B4-BE49-F238E27FC236}">
                            <a16:creationId xmlns:a16="http://schemas.microsoft.com/office/drawing/2014/main" id="{067A8C01-8772-449B-A3FC-7F0692CA40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1394" y="1243251"/>
                        <a:ext cx="2222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Line 25">
            <a:extLst>
              <a:ext uri="{FF2B5EF4-FFF2-40B4-BE49-F238E27FC236}">
                <a16:creationId xmlns:a16="http://schemas.microsoft.com/office/drawing/2014/main" id="{1B4AD97A-F4E1-42EE-AB17-D9741A8AE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3206" y="2251314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" name="Object 26">
            <a:extLst>
              <a:ext uri="{FF2B5EF4-FFF2-40B4-BE49-F238E27FC236}">
                <a16:creationId xmlns:a16="http://schemas.microsoft.com/office/drawing/2014/main" id="{F5567234-7E15-4C39-96A0-264607FB59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12957"/>
              </p:ext>
            </p:extLst>
          </p:nvPr>
        </p:nvGraphicFramePr>
        <p:xfrm>
          <a:off x="3263206" y="1297226"/>
          <a:ext cx="808038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501" imgH="253890" progId="Equation.3">
                  <p:embed/>
                </p:oleObj>
              </mc:Choice>
              <mc:Fallback>
                <p:oleObj name="Equation" r:id="rId5" imgW="228501" imgH="253890" progId="Equation.3">
                  <p:embed/>
                  <p:pic>
                    <p:nvPicPr>
                      <p:cNvPr id="7194" name="Object 26">
                        <a:extLst>
                          <a:ext uri="{FF2B5EF4-FFF2-40B4-BE49-F238E27FC236}">
                            <a16:creationId xmlns:a16="http://schemas.microsoft.com/office/drawing/2014/main" id="{DFC1D65A-4428-4A3D-A58E-8E8330A580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206" y="1297226"/>
                        <a:ext cx="808038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7">
            <a:extLst>
              <a:ext uri="{FF2B5EF4-FFF2-40B4-BE49-F238E27FC236}">
                <a16:creationId xmlns:a16="http://schemas.microsoft.com/office/drawing/2014/main" id="{7800C90D-8DEC-4148-B6C4-67D309D1E6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407385"/>
              </p:ext>
            </p:extLst>
          </p:nvPr>
        </p:nvGraphicFramePr>
        <p:xfrm>
          <a:off x="605731" y="2638664"/>
          <a:ext cx="1146175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66469" imgH="253780" progId="Equation.3">
                  <p:embed/>
                </p:oleObj>
              </mc:Choice>
              <mc:Fallback>
                <p:oleObj name="Equation" r:id="rId7" imgW="266469" imgH="253780" progId="Equation.3">
                  <p:embed/>
                  <p:pic>
                    <p:nvPicPr>
                      <p:cNvPr id="7195" name="Object 27">
                        <a:extLst>
                          <a:ext uri="{FF2B5EF4-FFF2-40B4-BE49-F238E27FC236}">
                            <a16:creationId xmlns:a16="http://schemas.microsoft.com/office/drawing/2014/main" id="{0E3E9402-4F6D-426D-9874-05EC403771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31" y="2638664"/>
                        <a:ext cx="1146175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7">
            <a:extLst>
              <a:ext uri="{FF2B5EF4-FFF2-40B4-BE49-F238E27FC236}">
                <a16:creationId xmlns:a16="http://schemas.microsoft.com/office/drawing/2014/main" id="{78663387-68FE-4841-B289-3BF651325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256" y="5407264"/>
            <a:ext cx="838200" cy="304800"/>
          </a:xfrm>
          <a:prstGeom prst="rect">
            <a:avLst/>
          </a:prstGeom>
          <a:solidFill>
            <a:srgbClr val="9966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6600"/>
            </a:extrusionClr>
            <a:contourClr>
              <a:srgbClr val="9966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Line 8">
            <a:extLst>
              <a:ext uri="{FF2B5EF4-FFF2-40B4-BE49-F238E27FC236}">
                <a16:creationId xmlns:a16="http://schemas.microsoft.com/office/drawing/2014/main" id="{606554AC-0CEC-4DEF-8F99-C3DD47E6C5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7181" y="5407264"/>
            <a:ext cx="855663" cy="1746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AutoShape 19">
            <a:extLst>
              <a:ext uri="{FF2B5EF4-FFF2-40B4-BE49-F238E27FC236}">
                <a16:creationId xmlns:a16="http://schemas.microsoft.com/office/drawing/2014/main" id="{2EEE0FDD-22B3-456E-A828-549EACFB4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2331" y="4780201"/>
            <a:ext cx="533400" cy="609600"/>
          </a:xfrm>
          <a:prstGeom prst="can">
            <a:avLst>
              <a:gd name="adj" fmla="val 57143"/>
            </a:avLst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Line 23">
            <a:extLst>
              <a:ext uri="{FF2B5EF4-FFF2-40B4-BE49-F238E27FC236}">
                <a16:creationId xmlns:a16="http://schemas.microsoft.com/office/drawing/2014/main" id="{F82C5EB9-C059-4BED-8988-5C2AB27850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1144" y="4950064"/>
            <a:ext cx="1143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0" name="Object 24">
            <a:extLst>
              <a:ext uri="{FF2B5EF4-FFF2-40B4-BE49-F238E27FC236}">
                <a16:creationId xmlns:a16="http://schemas.microsoft.com/office/drawing/2014/main" id="{D7F0030E-1231-423C-B035-B5C0233C81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768942"/>
              </p:ext>
            </p:extLst>
          </p:nvPr>
        </p:nvGraphicFramePr>
        <p:xfrm>
          <a:off x="1613794" y="4416664"/>
          <a:ext cx="2222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34449" imgH="215713" progId="Equation.3">
                  <p:embed/>
                </p:oleObj>
              </mc:Choice>
              <mc:Fallback>
                <p:oleObj name="Equation" r:id="rId9" imgW="634449" imgH="215713" progId="Equation.3">
                  <p:embed/>
                  <p:pic>
                    <p:nvPicPr>
                      <p:cNvPr id="56" name="Object 24">
                        <a:extLst>
                          <a:ext uri="{FF2B5EF4-FFF2-40B4-BE49-F238E27FC236}">
                            <a16:creationId xmlns:a16="http://schemas.microsoft.com/office/drawing/2014/main" id="{9238A08F-8BB5-4717-B655-3426510423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3794" y="4416664"/>
                        <a:ext cx="2222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6">
            <a:extLst>
              <a:ext uri="{FF2B5EF4-FFF2-40B4-BE49-F238E27FC236}">
                <a16:creationId xmlns:a16="http://schemas.microsoft.com/office/drawing/2014/main" id="{A64C2DFA-4C14-4254-9719-660ECE1298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554625"/>
              </p:ext>
            </p:extLst>
          </p:nvPr>
        </p:nvGraphicFramePr>
        <p:xfrm>
          <a:off x="3631506" y="4492864"/>
          <a:ext cx="8080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28501" imgH="253890" progId="Equation.3">
                  <p:embed/>
                </p:oleObj>
              </mc:Choice>
              <mc:Fallback>
                <p:oleObj name="Equation" r:id="rId11" imgW="228501" imgH="253890" progId="Equation.3">
                  <p:embed/>
                  <p:pic>
                    <p:nvPicPr>
                      <p:cNvPr id="57" name="Object 26">
                        <a:extLst>
                          <a:ext uri="{FF2B5EF4-FFF2-40B4-BE49-F238E27FC236}">
                            <a16:creationId xmlns:a16="http://schemas.microsoft.com/office/drawing/2014/main" id="{C2FCE607-64AE-495D-A933-26314C72D3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1506" y="4492864"/>
                        <a:ext cx="8080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7">
            <a:extLst>
              <a:ext uri="{FF2B5EF4-FFF2-40B4-BE49-F238E27FC236}">
                <a16:creationId xmlns:a16="http://schemas.microsoft.com/office/drawing/2014/main" id="{E875F7D7-A5F4-4D70-A670-1BA2235238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814964"/>
              </p:ext>
            </p:extLst>
          </p:nvPr>
        </p:nvGraphicFramePr>
        <p:xfrm>
          <a:off x="758131" y="5812076"/>
          <a:ext cx="1144588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66469" imgH="253780" progId="Equation.3">
                  <p:embed/>
                </p:oleObj>
              </mc:Choice>
              <mc:Fallback>
                <p:oleObj name="Equation" r:id="rId12" imgW="266469" imgH="253780" progId="Equation.3">
                  <p:embed/>
                  <p:pic>
                    <p:nvPicPr>
                      <p:cNvPr id="58" name="Object 27">
                        <a:extLst>
                          <a:ext uri="{FF2B5EF4-FFF2-40B4-BE49-F238E27FC236}">
                            <a16:creationId xmlns:a16="http://schemas.microsoft.com/office/drawing/2014/main" id="{D8049898-6301-4725-A7D1-12FC8BA11F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131" y="5812076"/>
                        <a:ext cx="1144588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Group 26">
            <a:extLst>
              <a:ext uri="{FF2B5EF4-FFF2-40B4-BE49-F238E27FC236}">
                <a16:creationId xmlns:a16="http://schemas.microsoft.com/office/drawing/2014/main" id="{245793D6-1500-4FEC-A4AF-349BA831868F}"/>
              </a:ext>
            </a:extLst>
          </p:cNvPr>
          <p:cNvGrpSpPr>
            <a:grpSpLocks/>
          </p:cNvGrpSpPr>
          <p:nvPr/>
        </p:nvGrpSpPr>
        <p:grpSpPr bwMode="auto">
          <a:xfrm rot="2775863">
            <a:off x="3053656" y="4734164"/>
            <a:ext cx="1190625" cy="1323975"/>
            <a:chOff x="2355" y="1119"/>
            <a:chExt cx="750" cy="834"/>
          </a:xfrm>
        </p:grpSpPr>
        <p:sp>
          <p:nvSpPr>
            <p:cNvPr id="34" name="Oval 27">
              <a:extLst>
                <a:ext uri="{FF2B5EF4-FFF2-40B4-BE49-F238E27FC236}">
                  <a16:creationId xmlns:a16="http://schemas.microsoft.com/office/drawing/2014/main" id="{EAAC5044-F044-4E91-9424-0FE9B3E49F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3040" y="1151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" name="Oval 28">
              <a:extLst>
                <a:ext uri="{FF2B5EF4-FFF2-40B4-BE49-F238E27FC236}">
                  <a16:creationId xmlns:a16="http://schemas.microsoft.com/office/drawing/2014/main" id="{AD1C4614-FD64-4121-8DFF-73BBEDD727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355" y="1888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" name="Rectangle 29">
              <a:extLst>
                <a:ext uri="{FF2B5EF4-FFF2-40B4-BE49-F238E27FC236}">
                  <a16:creationId xmlns:a16="http://schemas.microsoft.com/office/drawing/2014/main" id="{45F9BD0F-0BCD-45CA-A085-4E92939ABF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390" y="1802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Rectangle 30">
              <a:extLst>
                <a:ext uri="{FF2B5EF4-FFF2-40B4-BE49-F238E27FC236}">
                  <a16:creationId xmlns:a16="http://schemas.microsoft.com/office/drawing/2014/main" id="{5839DD80-D4CB-4040-977E-D12383ED76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455" y="1732"/>
              <a:ext cx="95" cy="1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" name="Rectangle 31">
              <a:extLst>
                <a:ext uri="{FF2B5EF4-FFF2-40B4-BE49-F238E27FC236}">
                  <a16:creationId xmlns:a16="http://schemas.microsoft.com/office/drawing/2014/main" id="{8B8112E3-F797-442F-9EC6-AC2F97328C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519" y="1663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32">
              <a:extLst>
                <a:ext uri="{FF2B5EF4-FFF2-40B4-BE49-F238E27FC236}">
                  <a16:creationId xmlns:a16="http://schemas.microsoft.com/office/drawing/2014/main" id="{97DF63D0-F009-4AB8-8DA0-31AF32EACD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495" y="1348"/>
              <a:ext cx="659" cy="20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0" name="Line 37">
            <a:extLst>
              <a:ext uri="{FF2B5EF4-FFF2-40B4-BE49-F238E27FC236}">
                <a16:creationId xmlns:a16="http://schemas.microsoft.com/office/drawing/2014/main" id="{79BAFF79-4263-4B61-AD01-9FF570553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2419" y="5445364"/>
            <a:ext cx="419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22">
            <a:extLst>
              <a:ext uri="{FF2B5EF4-FFF2-40B4-BE49-F238E27FC236}">
                <a16:creationId xmlns:a16="http://schemas.microsoft.com/office/drawing/2014/main" id="{2F9BDBFB-75BF-40FF-A768-A225B9DD51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8131" y="5712064"/>
            <a:ext cx="4953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Box 68">
            <a:extLst>
              <a:ext uri="{FF2B5EF4-FFF2-40B4-BE49-F238E27FC236}">
                <a16:creationId xmlns:a16="http://schemas.microsoft.com/office/drawing/2014/main" id="{EE28012C-406E-493D-9025-70AA650D4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0142" y="976392"/>
            <a:ext cx="15113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Phụ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thuộc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vào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</a:p>
          <a:p>
            <a:pPr eaLnBrk="1" hangingPunct="1"/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vật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liệu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và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tình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trạng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của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2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mặt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tiếp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xúc</a:t>
            </a:r>
            <a:endParaRPr lang="en-US" altLang="en-US" sz="3000" b="1" dirty="0">
              <a:solidFill>
                <a:srgbClr val="F80808"/>
              </a:solidFill>
              <a:latin typeface="Rockwell" panose="02060603020205020403" pitchFamily="18" charset="0"/>
            </a:endParaRPr>
          </a:p>
        </p:txBody>
      </p:sp>
      <p:sp>
        <p:nvSpPr>
          <p:cNvPr id="43" name="Rectangle 2">
            <a:extLst>
              <a:ext uri="{FF2B5EF4-FFF2-40B4-BE49-F238E27FC236}">
                <a16:creationId xmlns:a16="http://schemas.microsoft.com/office/drawing/2014/main" id="{D9A20AE3-ABAE-4DBA-8AAC-4E40F60E4DF4}"/>
              </a:ext>
            </a:extLst>
          </p:cNvPr>
          <p:cNvSpPr txBox="1">
            <a:spLocks noChangeArrowheads="1"/>
          </p:cNvSpPr>
          <p:nvPr/>
        </p:nvSpPr>
        <p:spPr>
          <a:xfrm>
            <a:off x="-36512" y="0"/>
            <a:ext cx="12228512" cy="5319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32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99DDB96D-80FD-4CFB-8D2A-0ECAA137EFCB}"/>
              </a:ext>
            </a:extLst>
          </p:cNvPr>
          <p:cNvSpPr txBox="1">
            <a:spLocks/>
          </p:cNvSpPr>
          <p:nvPr/>
        </p:nvSpPr>
        <p:spPr bwMode="auto">
          <a:xfrm>
            <a:off x="-36512" y="785462"/>
            <a:ext cx="9505056" cy="58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>
              <a:defRPr/>
            </a:pP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3.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Độ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lớn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của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lực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ma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sát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trượt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phụ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thuộc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những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yếu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tố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nào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?</a:t>
            </a:r>
          </a:p>
        </p:txBody>
      </p:sp>
      <p:sp>
        <p:nvSpPr>
          <p:cNvPr id="46" name="Hình chữ nhật 45">
            <a:extLst>
              <a:ext uri="{FF2B5EF4-FFF2-40B4-BE49-F238E27FC236}">
                <a16:creationId xmlns:a16="http://schemas.microsoft.com/office/drawing/2014/main" id="{DE0CF3BA-DF18-4F03-B6DC-81A0151FF799}"/>
              </a:ext>
            </a:extLst>
          </p:cNvPr>
          <p:cNvSpPr/>
          <p:nvPr/>
        </p:nvSpPr>
        <p:spPr>
          <a:xfrm>
            <a:off x="672089" y="5712063"/>
            <a:ext cx="7729955" cy="434975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6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2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2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55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56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57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5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59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6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0.53698 3.7037E-6 " pathEditMode="relative" rAng="0" ptsTypes="AA">
                                      <p:cBhvr>
                                        <p:cTn id="61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40" y="0"/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62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6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6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65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82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84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86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104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0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106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0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108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0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110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L 0.53264 0.00347 " pathEditMode="relative" rAng="0" ptsTypes="AA">
                                      <p:cBhvr>
                                        <p:cTn id="120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32" y="162"/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2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L 0.53872 -0.00371 " pathEditMode="relative" rAng="0" ptsTypes="AA">
                                      <p:cBhvr>
                                        <p:cTn id="122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185"/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128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7" grpId="0" animBg="1"/>
      <p:bldP spid="17" grpId="1" animBg="1"/>
      <p:bldP spid="26" grpId="0" animBg="1"/>
      <p:bldP spid="26" grpId="1" animBg="1"/>
      <p:bldP spid="28" grpId="0" animBg="1"/>
      <p:bldP spid="28" grpId="1" animBg="1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9BAA815-DF94-483C-841D-009A53160B03}"/>
              </a:ext>
            </a:extLst>
          </p:cNvPr>
          <p:cNvSpPr txBox="1">
            <a:spLocks/>
          </p:cNvSpPr>
          <p:nvPr/>
        </p:nvSpPr>
        <p:spPr bwMode="auto">
          <a:xfrm>
            <a:off x="457200" y="1061864"/>
            <a:ext cx="11220450" cy="7271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3.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Độ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lớn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lực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ma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sát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trượt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phụ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thuộc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những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yếu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tố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nào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?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0B87FB9-F102-4F93-B792-3E91EED3436E}"/>
              </a:ext>
            </a:extLst>
          </p:cNvPr>
          <p:cNvSpPr txBox="1">
            <a:spLocks/>
          </p:cNvSpPr>
          <p:nvPr/>
        </p:nvSpPr>
        <p:spPr>
          <a:xfrm>
            <a:off x="539750" y="1933161"/>
            <a:ext cx="11137900" cy="3455988"/>
          </a:xfrm>
          <a:prstGeom prst="rect">
            <a:avLst/>
          </a:prstGeom>
          <a:solidFill>
            <a:srgbClr val="FFFFFF"/>
          </a:solidFill>
          <a:ln>
            <a:solidFill>
              <a:srgbClr val="003399"/>
            </a:solidFill>
            <a:miter lim="800000"/>
            <a:headEnd/>
            <a:tailEnd/>
          </a:ln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003399"/>
              </a:buClr>
              <a:buFont typeface="Wingdings 2" panose="05020102010507070707" pitchFamily="18" charset="2"/>
              <a:buChar char="¨"/>
            </a:pP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Tỉ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lệ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với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lớn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áp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buClr>
                <a:srgbClr val="003399"/>
              </a:buClr>
              <a:buFont typeface="Wingdings 2" panose="05020102010507070707" pitchFamily="18" charset="2"/>
              <a:buChar char="¨"/>
            </a:pP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Phụ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thuộc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vào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liệu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tình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trạng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hai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mặt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tiếp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xúc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buClr>
                <a:srgbClr val="003399"/>
              </a:buClr>
              <a:buFont typeface="Wingdings 2" panose="05020102010507070707" pitchFamily="18" charset="2"/>
              <a:buChar char="¨"/>
            </a:pP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KHÔNG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phụ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thuộc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vào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diện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tiếp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xúc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tốc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B5023F-70AB-40B6-8263-1561D66F301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12192000" cy="6207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32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31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01AE295-306F-43B9-B5CC-D6327604D556}"/>
              </a:ext>
            </a:extLst>
          </p:cNvPr>
          <p:cNvSpPr txBox="1">
            <a:spLocks noChangeArrowheads="1"/>
          </p:cNvSpPr>
          <p:nvPr/>
        </p:nvSpPr>
        <p:spPr>
          <a:xfrm>
            <a:off x="470592" y="2664495"/>
            <a:ext cx="11569007" cy="4048125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-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Hệ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số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tỷ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lệ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giữa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lớn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lớn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áp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gọi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hệ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số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 </a:t>
            </a:r>
          </a:p>
          <a:p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-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Hệ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số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phụ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thuộc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vào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liệu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tình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trạng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hai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mặt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tiếp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xúc</a:t>
            </a:r>
            <a:endParaRPr lang="en-US" altLang="en-US" sz="2800" dirty="0">
              <a:solidFill>
                <a:schemeClr val="tx1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  <a:p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-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Được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dùng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để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tính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lớn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</a:t>
            </a:r>
          </a:p>
          <a:p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-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Hệ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số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highlight>
                  <a:srgbClr val="FFFF00"/>
                </a:highlight>
                <a:latin typeface="Rockwell" panose="02060603020205020403" pitchFamily="18" charset="0"/>
                <a:cs typeface="Arial" panose="020B0604020202020204" pitchFamily="34" charset="0"/>
              </a:rPr>
              <a:t>không</a:t>
            </a:r>
            <a:r>
              <a:rPr lang="en-US" altLang="en-US" sz="2800" dirty="0">
                <a:solidFill>
                  <a:schemeClr val="tx1"/>
                </a:solidFill>
                <a:highlight>
                  <a:srgbClr val="FFFF00"/>
                </a:highlight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highlight>
                  <a:srgbClr val="FFFF00"/>
                </a:highlight>
                <a:latin typeface="Rockwell" panose="02060603020205020403" pitchFamily="18" charset="0"/>
                <a:cs typeface="Arial" panose="020B0604020202020204" pitchFamily="34" charset="0"/>
              </a:rPr>
              <a:t>có</a:t>
            </a:r>
            <a:r>
              <a:rPr lang="en-US" altLang="en-US" sz="2800" dirty="0">
                <a:solidFill>
                  <a:schemeClr val="tx1"/>
                </a:solidFill>
                <a:highlight>
                  <a:srgbClr val="FFFF00"/>
                </a:highlight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highlight>
                  <a:srgbClr val="FFFF00"/>
                </a:highlight>
                <a:latin typeface="Rockwell" panose="02060603020205020403" pitchFamily="18" charset="0"/>
                <a:cs typeface="Arial" panose="020B0604020202020204" pitchFamily="34" charset="0"/>
              </a:rPr>
              <a:t>đơn</a:t>
            </a:r>
            <a:r>
              <a:rPr lang="en-US" altLang="en-US" sz="2800" dirty="0">
                <a:solidFill>
                  <a:schemeClr val="tx1"/>
                </a:solidFill>
                <a:highlight>
                  <a:srgbClr val="FFFF00"/>
                </a:highlight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highlight>
                  <a:srgbClr val="FFFF00"/>
                </a:highlight>
                <a:latin typeface="Rockwell" panose="02060603020205020403" pitchFamily="18" charset="0"/>
                <a:cs typeface="Arial" panose="020B0604020202020204" pitchFamily="34" charset="0"/>
              </a:rPr>
              <a:t>vị</a:t>
            </a:r>
            <a:r>
              <a:rPr lang="en-US" altLang="en-US" sz="2800" dirty="0">
                <a:solidFill>
                  <a:schemeClr val="tx1"/>
                </a:solidFill>
                <a:highlight>
                  <a:srgbClr val="FFFF00"/>
                </a:highlight>
                <a:latin typeface="Rockwell" panose="02060603020205020403" pitchFamily="18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None/>
            </a:pPr>
            <a:endParaRPr lang="en-US" altLang="en-US" sz="28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13E3B38-5BBC-43C9-BAE0-CDB590699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7987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56281F6-0820-46D5-8B0C-DAA4451FC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568450"/>
            <a:ext cx="799304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67842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latin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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3522CC3-4A9E-4B08-BDE8-8CEA9AFC9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38400"/>
            <a:ext cx="799304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67842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latin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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A8E03BA-1E7A-46DA-8AE4-8D13A169C81B}"/>
              </a:ext>
            </a:extLst>
          </p:cNvPr>
          <p:cNvSpPr txBox="1">
            <a:spLocks noChangeArrowheads="1"/>
          </p:cNvSpPr>
          <p:nvPr/>
        </p:nvSpPr>
        <p:spPr>
          <a:xfrm>
            <a:off x="-36512" y="0"/>
            <a:ext cx="12228512" cy="57569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28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28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2BAF9F2-E093-4E3A-A744-4C591AC3A13A}"/>
              </a:ext>
            </a:extLst>
          </p:cNvPr>
          <p:cNvSpPr txBox="1">
            <a:spLocks/>
          </p:cNvSpPr>
          <p:nvPr/>
        </p:nvSpPr>
        <p:spPr bwMode="auto">
          <a:xfrm>
            <a:off x="0" y="759842"/>
            <a:ext cx="12179878" cy="58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>
              <a:defRPr/>
            </a:pP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4.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Hệ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số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ma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sát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trượt</a:t>
            </a:r>
            <a:endParaRPr lang="en-US" sz="2800" dirty="0">
              <a:ln>
                <a:noFill/>
              </a:ln>
              <a:solidFill>
                <a:srgbClr val="003399"/>
              </a:solidFill>
              <a:effectLst/>
              <a:latin typeface="Rockwell" panose="02060603020205020403" pitchFamily="18" charset="0"/>
              <a:cs typeface="Arial" pitchFamily="34" charset="0"/>
            </a:endParaRPr>
          </a:p>
        </p:txBody>
      </p:sp>
      <p:graphicFrame>
        <p:nvGraphicFramePr>
          <p:cNvPr id="8" name="Object 1">
            <a:extLst>
              <a:ext uri="{FF2B5EF4-FFF2-40B4-BE49-F238E27FC236}">
                <a16:creationId xmlns:a16="http://schemas.microsoft.com/office/drawing/2014/main" id="{A5DBE72C-BDB6-4F83-8567-A0D75EE173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609971"/>
              </p:ext>
            </p:extLst>
          </p:nvPr>
        </p:nvGraphicFramePr>
        <p:xfrm>
          <a:off x="3743325" y="1568450"/>
          <a:ext cx="2208213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6641" imgH="393529" progId="Equation.3">
                  <p:embed/>
                </p:oleObj>
              </mc:Choice>
              <mc:Fallback>
                <p:oleObj name="Equation" r:id="rId2" imgW="596641" imgH="393529" progId="Equation.3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71321B93-0B48-441F-97D5-16D48210EF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3325" y="1568450"/>
                        <a:ext cx="2208213" cy="8683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80808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518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5157F71-3DE7-4505-B85C-977666BAD7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3">
                  <p:embed/>
                </p:oleObj>
              </mc:Choice>
              <mc:Fallback>
                <p:oleObj name="Equation" r:id="rId2" imgW="114151" imgH="215619" progId="Equation.3">
                  <p:embed/>
                  <p:pic>
                    <p:nvPicPr>
                      <p:cNvPr id="16386" name="Object 1">
                        <a:extLst>
                          <a:ext uri="{FF2B5EF4-FFF2-40B4-BE49-F238E27FC236}">
                            <a16:creationId xmlns:a16="http://schemas.microsoft.com/office/drawing/2014/main" id="{F7C64F76-8853-4005-9053-091614C633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3">
            <a:extLst>
              <a:ext uri="{FF2B5EF4-FFF2-40B4-BE49-F238E27FC236}">
                <a16:creationId xmlns:a16="http://schemas.microsoft.com/office/drawing/2014/main" id="{28034CA5-28E9-4C23-A7D3-FDCE8B1A5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7C95FE77-C791-4473-B1F2-07891659F5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1916113"/>
          <a:ext cx="446405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85255" imgH="406224" progId="Equation.3">
                  <p:embed/>
                </p:oleObj>
              </mc:Choice>
              <mc:Fallback>
                <p:oleObj name="Equation" r:id="rId4" imgW="1485255" imgH="406224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08F434F-1010-426B-8E79-61B1D7EC2E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916113"/>
                        <a:ext cx="4464050" cy="12255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80808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0">
            <a:extLst>
              <a:ext uri="{FF2B5EF4-FFF2-40B4-BE49-F238E27FC236}">
                <a16:creationId xmlns:a16="http://schemas.microsoft.com/office/drawing/2014/main" id="{97B5E89D-ABCB-4F7C-B938-F95BEF85B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6" name="Object 8">
            <a:extLst>
              <a:ext uri="{FF2B5EF4-FFF2-40B4-BE49-F238E27FC236}">
                <a16:creationId xmlns:a16="http://schemas.microsoft.com/office/drawing/2014/main" id="{DFD5FACE-B975-4A61-BB44-5B29E30B15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524370"/>
              </p:ext>
            </p:extLst>
          </p:nvPr>
        </p:nvGraphicFramePr>
        <p:xfrm>
          <a:off x="1020280" y="3393282"/>
          <a:ext cx="108108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7646" imgH="228402" progId="Equation.3">
                  <p:embed/>
                </p:oleObj>
              </mc:Choice>
              <mc:Fallback>
                <p:oleObj name="Equation" r:id="rId6" imgW="177646" imgH="228402" progId="Equation.3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68EB2C7-8A5E-4AE6-A23F-2A79A9F71F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280" y="3393282"/>
                        <a:ext cx="1081087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9">
            <a:extLst>
              <a:ext uri="{FF2B5EF4-FFF2-40B4-BE49-F238E27FC236}">
                <a16:creationId xmlns:a16="http://schemas.microsoft.com/office/drawing/2014/main" id="{D816E549-B090-4A12-A0E8-B439590EF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975" y="3573463"/>
            <a:ext cx="5354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: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hệ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số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trượt</a:t>
            </a:r>
            <a:endParaRPr lang="en-US" altLang="en-US" sz="28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8482F1DD-F729-4E2C-847B-274212324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37247280-0715-48FC-BDBC-87CFDF7CBE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4365625"/>
          <a:ext cx="10969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584" imgH="228501" progId="Equation.3">
                  <p:embed/>
                </p:oleObj>
              </mc:Choice>
              <mc:Fallback>
                <p:oleObj name="Equation" r:id="rId8" imgW="266584" imgH="228501" progId="Equation.3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AC4FB0FB-6BFD-432D-A02A-2910808BE3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365625"/>
                        <a:ext cx="1096963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8">
            <a:extLst>
              <a:ext uri="{FF2B5EF4-FFF2-40B4-BE49-F238E27FC236}">
                <a16:creationId xmlns:a16="http://schemas.microsoft.com/office/drawing/2014/main" id="{AC2F9E48-7AB7-4D34-BBFE-8BDD9B4C7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4500563"/>
            <a:ext cx="4679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: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 (N)</a:t>
            </a:r>
          </a:p>
        </p:txBody>
      </p:sp>
      <p:sp>
        <p:nvSpPr>
          <p:cNvPr id="11" name="Rectangle 34">
            <a:extLst>
              <a:ext uri="{FF2B5EF4-FFF2-40B4-BE49-F238E27FC236}">
                <a16:creationId xmlns:a16="http://schemas.microsoft.com/office/drawing/2014/main" id="{AA305CED-ACF7-47A4-9E5E-99420598E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2" name="Object 13">
            <a:extLst>
              <a:ext uri="{FF2B5EF4-FFF2-40B4-BE49-F238E27FC236}">
                <a16:creationId xmlns:a16="http://schemas.microsoft.com/office/drawing/2014/main" id="{551D7748-A044-4BDC-B7E3-AA8B0ACA71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063614"/>
              </p:ext>
            </p:extLst>
          </p:nvPr>
        </p:nvGraphicFramePr>
        <p:xfrm>
          <a:off x="1043230" y="5439707"/>
          <a:ext cx="100806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7492" imgH="177492" progId="Equation.3">
                  <p:embed/>
                </p:oleObj>
              </mc:Choice>
              <mc:Fallback>
                <p:oleObj name="Equation" r:id="rId10" imgW="177492" imgH="177492" progId="Equation.3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60614FD-56E7-4A12-ABEE-5B8A5FB510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230" y="5439707"/>
                        <a:ext cx="1008062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21">
            <a:extLst>
              <a:ext uri="{FF2B5EF4-FFF2-40B4-BE49-F238E27FC236}">
                <a16:creationId xmlns:a16="http://schemas.microsoft.com/office/drawing/2014/main" id="{5B3B2C00-2843-4888-A193-D82E60371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5492750"/>
            <a:ext cx="2881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: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áp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(N)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F9996896-47EF-4EA1-ABCD-C7AEE0FFFCB5}"/>
              </a:ext>
            </a:extLst>
          </p:cNvPr>
          <p:cNvSpPr txBox="1">
            <a:spLocks noChangeArrowheads="1"/>
          </p:cNvSpPr>
          <p:nvPr/>
        </p:nvSpPr>
        <p:spPr>
          <a:xfrm>
            <a:off x="-36512" y="0"/>
            <a:ext cx="12228512" cy="57534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normAutofit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32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0D47430D-8015-4C7B-910E-D4E47FC138F0}"/>
              </a:ext>
            </a:extLst>
          </p:cNvPr>
          <p:cNvSpPr txBox="1">
            <a:spLocks/>
          </p:cNvSpPr>
          <p:nvPr/>
        </p:nvSpPr>
        <p:spPr bwMode="auto">
          <a:xfrm>
            <a:off x="0" y="759842"/>
            <a:ext cx="9144000" cy="58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>
              <a:defRPr/>
            </a:pP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5.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Công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thức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của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lực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ma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sát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trượt</a:t>
            </a:r>
            <a:endParaRPr lang="en-US" sz="2800" dirty="0">
              <a:ln>
                <a:noFill/>
              </a:ln>
              <a:solidFill>
                <a:srgbClr val="003399"/>
              </a:solidFill>
              <a:effectLst/>
              <a:latin typeface="Rockwell" panose="020606030202050204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74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AC2B4AE-AE0D-4A1D-8130-FD9E889209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3">
                  <p:embed/>
                </p:oleObj>
              </mc:Choice>
              <mc:Fallback>
                <p:oleObj name="Equation" r:id="rId2" imgW="114151" imgH="215619" progId="Equation.3">
                  <p:embed/>
                  <p:pic>
                    <p:nvPicPr>
                      <p:cNvPr id="17410" name="Object 1">
                        <a:extLst>
                          <a:ext uri="{FF2B5EF4-FFF2-40B4-BE49-F238E27FC236}">
                            <a16:creationId xmlns:a16="http://schemas.microsoft.com/office/drawing/2014/main" id="{63ECF60D-9639-4938-8500-4F43DF2343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3">
            <a:extLst>
              <a:ext uri="{FF2B5EF4-FFF2-40B4-BE49-F238E27FC236}">
                <a16:creationId xmlns:a16="http://schemas.microsoft.com/office/drawing/2014/main" id="{0193AAA4-51AC-4CEC-B0DA-3084932B2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CB8D3D67-AFB4-43D8-8E82-A8515A6D8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B93F73FE-D415-4079-895C-789C277CC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2263BDC0-4640-48CB-B67F-0F69F5AFF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693E118-58FB-4D20-88E5-523A1C4056E7}"/>
              </a:ext>
            </a:extLst>
          </p:cNvPr>
          <p:cNvSpPr txBox="1">
            <a:spLocks noChangeArrowheads="1"/>
          </p:cNvSpPr>
          <p:nvPr/>
        </p:nvSpPr>
        <p:spPr>
          <a:xfrm>
            <a:off x="-36512" y="0"/>
            <a:ext cx="12228512" cy="474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 fontScale="92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28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28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821C678-05F3-4869-9201-B8BBABEBB728}"/>
              </a:ext>
            </a:extLst>
          </p:cNvPr>
          <p:cNvSpPr txBox="1">
            <a:spLocks/>
          </p:cNvSpPr>
          <p:nvPr/>
        </p:nvSpPr>
        <p:spPr bwMode="auto">
          <a:xfrm>
            <a:off x="57150" y="617531"/>
            <a:ext cx="9144000" cy="58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>
              <a:defRPr/>
            </a:pP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6.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Ứng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dụng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của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lực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ma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sát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trượt</a:t>
            </a:r>
            <a:endParaRPr lang="en-US" sz="2800" dirty="0">
              <a:ln>
                <a:noFill/>
              </a:ln>
              <a:solidFill>
                <a:srgbClr val="003399"/>
              </a:solidFill>
              <a:effectLst/>
              <a:latin typeface="Rockwell" panose="02060603020205020403" pitchFamily="18" charset="0"/>
              <a:cs typeface="Arial" pitchFamily="34" charset="0"/>
            </a:endParaRP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23A3006B-37F4-40FA-B0CE-8504EE20A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113111"/>
              </p:ext>
            </p:extLst>
          </p:nvPr>
        </p:nvGraphicFramePr>
        <p:xfrm>
          <a:off x="477079" y="1341438"/>
          <a:ext cx="11290852" cy="5041900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5480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9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500" u="sng" dirty="0" err="1">
                          <a:solidFill>
                            <a:srgbClr val="FF0000"/>
                          </a:solidFill>
                          <a:effectLst/>
                          <a:latin typeface="Rockwell" panose="02060603020205020403" pitchFamily="18" charset="0"/>
                        </a:rPr>
                        <a:t>Có</a:t>
                      </a:r>
                      <a:r>
                        <a:rPr lang="en-US" sz="2500" u="sng" dirty="0">
                          <a:solidFill>
                            <a:srgbClr val="FF0000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u="sng" dirty="0" err="1">
                          <a:solidFill>
                            <a:srgbClr val="FF0000"/>
                          </a:solidFill>
                          <a:effectLst/>
                          <a:latin typeface="Rockwell" panose="02060603020205020403" pitchFamily="18" charset="0"/>
                        </a:rPr>
                        <a:t>lợi</a:t>
                      </a:r>
                      <a:endParaRPr lang="en-US" sz="2500" dirty="0">
                        <a:solidFill>
                          <a:srgbClr val="FF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5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Trong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việc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lái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xe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,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có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thể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dừng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xe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theo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ý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muốn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nhờ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vào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ma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sát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của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phanh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xe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.</a:t>
                      </a:r>
                      <a:endParaRPr lang="en-US" sz="2500" dirty="0">
                        <a:solidFill>
                          <a:schemeClr val="tx1"/>
                        </a:solidFill>
                        <a:effectLst/>
                        <a:latin typeface="Rockwell" panose="02060603020205020403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5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5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4572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Ma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sát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trượt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còn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được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ứng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dụng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trong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việc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mài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nhẵn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các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bề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mặt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cứng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như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kim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lọai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hoặc</a:t>
                      </a:r>
                      <a:r>
                        <a:rPr lang="en-US" sz="2500" baseline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</a:rPr>
                        <a:t>gỗ</a:t>
                      </a:r>
                      <a:endParaRPr lang="en-US" sz="2500" dirty="0">
                        <a:solidFill>
                          <a:schemeClr val="tx1"/>
                        </a:solidFill>
                        <a:effectLst/>
                        <a:latin typeface="Rockwell" panose="02060603020205020403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146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500" u="sng" dirty="0" err="1">
                          <a:solidFill>
                            <a:srgbClr val="FF0000"/>
                          </a:solidFill>
                          <a:effectLst/>
                          <a:latin typeface="Rockwell" panose="02060603020205020403" pitchFamily="18" charset="0"/>
                        </a:rPr>
                        <a:t>Có</a:t>
                      </a:r>
                      <a:r>
                        <a:rPr lang="en-US" sz="2500" u="sng" baseline="0" dirty="0">
                          <a:solidFill>
                            <a:srgbClr val="FF0000"/>
                          </a:solidFill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u="sng" baseline="0" dirty="0" err="1">
                          <a:solidFill>
                            <a:srgbClr val="FF0000"/>
                          </a:solidFill>
                          <a:effectLst/>
                          <a:latin typeface="Rockwell" panose="02060603020205020403" pitchFamily="18" charset="0"/>
                        </a:rPr>
                        <a:t>hại</a:t>
                      </a:r>
                      <a:endParaRPr lang="en-US" sz="2500" u="sng" baseline="0" dirty="0">
                        <a:solidFill>
                          <a:srgbClr val="FF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500" u="none" baseline="0" dirty="0">
                          <a:effectLst/>
                          <a:latin typeface="Rockwell" panose="02060603020205020403" pitchFamily="18" charset="0"/>
                        </a:rPr>
                        <a:t>M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a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sát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trượt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có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hại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khi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cản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trở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  <a:hlinkClick r:id="rId4" tooltip="Thuật ngữ Vật lý: Chuyển động"/>
                        </a:rPr>
                        <a:t>chuyển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  <a:hlinkClick r:id="rId4" tooltip="Thuật ngữ Vật lý: Chuyển động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  <a:hlinkClick r:id="rId4" tooltip="Thuật ngữ Vật lý: Chuyển động"/>
                        </a:rPr>
                        <a:t>động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,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làm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mòn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các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chi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tiết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máy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.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Biện</a:t>
                      </a:r>
                      <a:r>
                        <a:rPr lang="en-US" sz="2500" baseline="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baseline="0" dirty="0" err="1">
                          <a:effectLst/>
                          <a:latin typeface="Rockwell" panose="02060603020205020403" pitchFamily="18" charset="0"/>
                        </a:rPr>
                        <a:t>pháp</a:t>
                      </a:r>
                      <a:r>
                        <a:rPr lang="en-US" sz="2500" baseline="0" dirty="0">
                          <a:effectLst/>
                          <a:latin typeface="Rockwell" panose="02060603020205020403" pitchFamily="18" charset="0"/>
                        </a:rPr>
                        <a:t>: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tra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dầu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mỡ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công</a:t>
                      </a:r>
                      <a:r>
                        <a:rPr lang="en-US" sz="25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2500" dirty="0" err="1">
                          <a:effectLst/>
                          <a:latin typeface="Rockwell" panose="02060603020205020403" pitchFamily="18" charset="0"/>
                        </a:rPr>
                        <a:t>nghiệp</a:t>
                      </a:r>
                      <a:endParaRPr lang="en-US" sz="2500" dirty="0">
                        <a:effectLst/>
                        <a:latin typeface="Rockwell" panose="02060603020205020403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2" descr="Description: 20.9-phanh_xe_dap">
            <a:extLst>
              <a:ext uri="{FF2B5EF4-FFF2-40B4-BE49-F238E27FC236}">
                <a16:creationId xmlns:a16="http://schemas.microsoft.com/office/drawing/2014/main" id="{358BEFB0-6ABF-4A06-9180-CFC9B430E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84313"/>
            <a:ext cx="1887538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 descr="Description: 20.8-da_mai">
            <a:extLst>
              <a:ext uri="{FF2B5EF4-FFF2-40B4-BE49-F238E27FC236}">
                <a16:creationId xmlns:a16="http://schemas.microsoft.com/office/drawing/2014/main" id="{7C5D3972-1A51-4273-8CB1-E98DB3E5B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890" y="1484313"/>
            <a:ext cx="187166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95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BB050F4-30A6-479A-A277-FF9CF2CA1FDC}"/>
              </a:ext>
            </a:extLst>
          </p:cNvPr>
          <p:cNvSpPr txBox="1">
            <a:spLocks/>
          </p:cNvSpPr>
          <p:nvPr/>
        </p:nvSpPr>
        <p:spPr bwMode="auto">
          <a:xfrm>
            <a:off x="323528" y="801687"/>
            <a:ext cx="9893898" cy="65293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err="1">
                <a:solidFill>
                  <a:srgbClr val="003399"/>
                </a:solidFill>
                <a:latin typeface="Rockwell" panose="02060603020205020403" pitchFamily="18" charset="0"/>
              </a:rPr>
              <a:t>Vận</a:t>
            </a:r>
            <a:r>
              <a:rPr lang="en-US" sz="44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4400" dirty="0" err="1">
                <a:solidFill>
                  <a:srgbClr val="003399"/>
                </a:solidFill>
                <a:latin typeface="Rockwell" panose="02060603020205020403" pitchFamily="18" charset="0"/>
              </a:rPr>
              <a:t>dụng</a:t>
            </a:r>
            <a:endParaRPr lang="en-US" sz="4400" dirty="0">
              <a:solidFill>
                <a:srgbClr val="003399"/>
              </a:solidFill>
              <a:latin typeface="Rockwell" panose="02060603020205020403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2D15E6E-94E4-423C-844D-2845E4E6ED84}"/>
              </a:ext>
            </a:extLst>
          </p:cNvPr>
          <p:cNvSpPr txBox="1">
            <a:spLocks/>
          </p:cNvSpPr>
          <p:nvPr/>
        </p:nvSpPr>
        <p:spPr>
          <a:xfrm>
            <a:off x="323528" y="1700213"/>
            <a:ext cx="11735949" cy="244951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3000" u="sng" dirty="0" err="1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Câu</a:t>
            </a:r>
            <a:r>
              <a:rPr lang="en-US" altLang="en-US" sz="3000" u="sng" dirty="0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1</a:t>
            </a:r>
            <a:r>
              <a:rPr lang="en-US" altLang="en-US" sz="3000" dirty="0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: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Tính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lớn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khi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cho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một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có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khối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lượng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5 kg (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khi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đó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có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áp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50 N)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trên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mặt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phẳng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ngang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Biết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hệ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số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giữa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mặt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phẳng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là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0,5.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			</a:t>
            </a:r>
            <a:r>
              <a:rPr lang="en-US" altLang="en-US" sz="3000" u="sng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Giải</a:t>
            </a:r>
            <a:endParaRPr lang="en-US" altLang="en-US" sz="3000" u="sng" dirty="0">
              <a:solidFill>
                <a:schemeClr val="tx1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lớn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là</a:t>
            </a:r>
            <a:endParaRPr lang="en-US" altLang="en-US" sz="3000" dirty="0">
              <a:solidFill>
                <a:schemeClr val="tx1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solidFill>
                <a:srgbClr val="003399"/>
              </a:solidFill>
              <a:latin typeface="Rockwell" panose="02060603020205020403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2EF3E0F-CE54-43D4-A6E6-9679F725C392}"/>
              </a:ext>
            </a:extLst>
          </p:cNvPr>
          <p:cNvSpPr txBox="1">
            <a:spLocks noChangeArrowheads="1"/>
          </p:cNvSpPr>
          <p:nvPr/>
        </p:nvSpPr>
        <p:spPr>
          <a:xfrm>
            <a:off x="-18256" y="-6350"/>
            <a:ext cx="12228512" cy="6227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28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28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5946345-3430-4048-995B-824E5333F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8EDDBC69-C1D1-46A6-8714-730B2C4282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037207"/>
              </p:ext>
            </p:extLst>
          </p:nvPr>
        </p:nvGraphicFramePr>
        <p:xfrm>
          <a:off x="4115594" y="4585817"/>
          <a:ext cx="39608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01800" imgH="228600" progId="Equation.3">
                  <p:embed/>
                </p:oleObj>
              </mc:Choice>
              <mc:Fallback>
                <p:oleObj name="Equation" r:id="rId2" imgW="1701800" imgH="228600" progId="Equation.3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96B25DE-8647-4B68-809D-D820AFBDA1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5594" y="4585817"/>
                        <a:ext cx="396081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5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443965D-844C-4435-B892-5919EF5D014E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11072191" cy="10366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3000" u="sng" dirty="0" err="1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Câu</a:t>
            </a:r>
            <a:r>
              <a:rPr lang="en-US" altLang="en-US" sz="3000" u="sng" dirty="0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2</a:t>
            </a:r>
            <a:r>
              <a:rPr lang="en-US" altLang="en-US" sz="3000" dirty="0">
                <a:solidFill>
                  <a:srgbClr val="FF00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: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Cách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viết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công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thức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như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sau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              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đúng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hay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sai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?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Giải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thích</a:t>
            </a:r>
            <a:r>
              <a:rPr lang="en-US" altLang="en-US" sz="3000" dirty="0">
                <a:solidFill>
                  <a:srgbClr val="00339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</a:t>
            </a:r>
            <a:endParaRPr lang="en-US" altLang="en-US" sz="3000" dirty="0">
              <a:solidFill>
                <a:srgbClr val="F80808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F5D5155-8D17-4AFB-86DE-7B945233800C}"/>
              </a:ext>
            </a:extLst>
          </p:cNvPr>
          <p:cNvSpPr>
            <a:spLocks/>
          </p:cNvSpPr>
          <p:nvPr/>
        </p:nvSpPr>
        <p:spPr bwMode="auto">
          <a:xfrm>
            <a:off x="457199" y="2818884"/>
            <a:ext cx="1118034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47688" indent="-411163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None/>
            </a:pP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Giải:Cách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viết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như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trên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là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b="1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sai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,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vì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viết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như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vậy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có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nghĩa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vecto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vecto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áp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cùng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phương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,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cùng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chiều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nhưng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trên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thực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tế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hai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vecto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này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luôn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vuông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góc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với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nhau</a:t>
            </a:r>
            <a:r>
              <a:rPr lang="en-US" altLang="en-US" sz="30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756D077A-98EC-4BF5-8D37-FD9B9FDCE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5734050"/>
            <a:ext cx="6769100" cy="0"/>
          </a:xfrm>
          <a:prstGeom prst="line">
            <a:avLst/>
          </a:prstGeom>
          <a:noFill/>
          <a:ln w="63500">
            <a:solidFill>
              <a:srgbClr val="B45A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35E5D45-99DD-4200-B1A5-D8F4E65A9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132388"/>
            <a:ext cx="1582738" cy="576262"/>
          </a:xfrm>
          <a:prstGeom prst="rect">
            <a:avLst/>
          </a:prstGeom>
          <a:solidFill>
            <a:srgbClr val="99CC00"/>
          </a:solidFill>
          <a:ln w="9525" algn="ctr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51C21CEF-E7DD-4FC3-88BF-9B90E66E32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175" y="4678018"/>
            <a:ext cx="0" cy="984596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DBC080C5-002A-4309-9436-B21605E717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8538" y="5708650"/>
            <a:ext cx="1008062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3">
            <a:extLst>
              <a:ext uri="{FF2B5EF4-FFF2-40B4-BE49-F238E27FC236}">
                <a16:creationId xmlns:a16="http://schemas.microsoft.com/office/drawing/2014/main" id="{C1157860-2C16-42CB-803E-633758BD24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5434013"/>
            <a:ext cx="165735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" name="Object 14">
            <a:extLst>
              <a:ext uri="{FF2B5EF4-FFF2-40B4-BE49-F238E27FC236}">
                <a16:creationId xmlns:a16="http://schemas.microsoft.com/office/drawing/2014/main" id="{37E05E4E-DC90-4FAC-879D-D59C8079B0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585347"/>
              </p:ext>
            </p:extLst>
          </p:nvPr>
        </p:nvGraphicFramePr>
        <p:xfrm>
          <a:off x="5811838" y="4908550"/>
          <a:ext cx="2730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80" imgH="215526" progId="Equation.DSMT4">
                  <p:embed/>
                </p:oleObj>
              </mc:Choice>
              <mc:Fallback>
                <p:oleObj name="Equation" r:id="rId2" imgW="126780" imgH="215526" progId="Equation.DSMT4">
                  <p:embed/>
                  <p:pic>
                    <p:nvPicPr>
                      <p:cNvPr id="98318" name="Object 14">
                        <a:extLst>
                          <a:ext uri="{FF2B5EF4-FFF2-40B4-BE49-F238E27FC236}">
                            <a16:creationId xmlns:a16="http://schemas.microsoft.com/office/drawing/2014/main" id="{8ADAB79B-501D-403C-8A6A-A7BE38E2BD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838" y="4908550"/>
                        <a:ext cx="27305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33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88036178-8EC9-491D-A12A-2C83CC2C0B15}"/>
              </a:ext>
            </a:extLst>
          </p:cNvPr>
          <p:cNvSpPr txBox="1">
            <a:spLocks/>
          </p:cNvSpPr>
          <p:nvPr/>
        </p:nvSpPr>
        <p:spPr bwMode="auto">
          <a:xfrm>
            <a:off x="323528" y="831850"/>
            <a:ext cx="8229600" cy="65293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7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dirty="0" err="1">
                <a:solidFill>
                  <a:srgbClr val="003399"/>
                </a:solidFill>
                <a:latin typeface="Rockwell" panose="02060603020205020403" pitchFamily="18" charset="0"/>
              </a:rPr>
              <a:t>Vận</a:t>
            </a:r>
            <a:r>
              <a:rPr lang="en-US" b="1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b="1" dirty="0" err="1">
                <a:solidFill>
                  <a:srgbClr val="003399"/>
                </a:solidFill>
                <a:latin typeface="Rockwell" panose="02060603020205020403" pitchFamily="18" charset="0"/>
              </a:rPr>
              <a:t>dụng</a:t>
            </a:r>
            <a:endParaRPr lang="en-US" b="1" dirty="0">
              <a:solidFill>
                <a:srgbClr val="003399"/>
              </a:solidFill>
              <a:latin typeface="Rockwell" panose="02060603020205020403" pitchFamily="18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065B2532-3BF9-4211-AF7D-34B2ACB6728C}"/>
              </a:ext>
            </a:extLst>
          </p:cNvPr>
          <p:cNvSpPr txBox="1">
            <a:spLocks noChangeArrowheads="1"/>
          </p:cNvSpPr>
          <p:nvPr/>
        </p:nvSpPr>
        <p:spPr>
          <a:xfrm>
            <a:off x="-36512" y="4316"/>
            <a:ext cx="12228512" cy="611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32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2CD1DB55-BA8E-4212-9859-DCA4196DD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B160D282-9D05-48B3-B164-65F0754CDA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929139"/>
              </p:ext>
            </p:extLst>
          </p:nvPr>
        </p:nvGraphicFramePr>
        <p:xfrm>
          <a:off x="4392613" y="6062663"/>
          <a:ext cx="48895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7480" imgH="279360" progId="Equation.DSMT4">
                  <p:embed/>
                </p:oleObj>
              </mc:Choice>
              <mc:Fallback>
                <p:oleObj name="Equation" r:id="rId4" imgW="177480" imgH="2793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016342D-B1D1-4FD4-8CA5-A9C293FFE6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2613" y="6062663"/>
                        <a:ext cx="488950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7">
            <a:extLst>
              <a:ext uri="{FF2B5EF4-FFF2-40B4-BE49-F238E27FC236}">
                <a16:creationId xmlns:a16="http://schemas.microsoft.com/office/drawing/2014/main" id="{97DDCE7D-AE10-4DBD-94BD-FED68CBB5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5" name="Object 4">
            <a:extLst>
              <a:ext uri="{FF2B5EF4-FFF2-40B4-BE49-F238E27FC236}">
                <a16:creationId xmlns:a16="http://schemas.microsoft.com/office/drawing/2014/main" id="{FBE70810-3FD0-415F-8701-374B7B603B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513183"/>
              </p:ext>
            </p:extLst>
          </p:nvPr>
        </p:nvGraphicFramePr>
        <p:xfrm>
          <a:off x="1692275" y="4994275"/>
          <a:ext cx="8636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4668" imgH="279279" progId="Equation.3">
                  <p:embed/>
                </p:oleObj>
              </mc:Choice>
              <mc:Fallback>
                <p:oleObj name="Equation" r:id="rId6" imgW="304668" imgH="279279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868016A-77DA-45A2-BBE5-E3DDF0F953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994275"/>
                        <a:ext cx="8636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">
            <a:extLst>
              <a:ext uri="{FF2B5EF4-FFF2-40B4-BE49-F238E27FC236}">
                <a16:creationId xmlns:a16="http://schemas.microsoft.com/office/drawing/2014/main" id="{43DD6A55-F232-4CCE-A14D-B122106BF3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567335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4151" imgH="215619" progId="Equation.3">
                  <p:embed/>
                </p:oleObj>
              </mc:Choice>
              <mc:Fallback>
                <p:oleObj name="Equation" r:id="rId8" imgW="114151" imgH="215619" progId="Equation.3">
                  <p:embed/>
                  <p:pic>
                    <p:nvPicPr>
                      <p:cNvPr id="20496" name="Object 1">
                        <a:extLst>
                          <a:ext uri="{FF2B5EF4-FFF2-40B4-BE49-F238E27FC236}">
                            <a16:creationId xmlns:a16="http://schemas.microsoft.com/office/drawing/2014/main" id="{A6E03C82-458A-4385-AB94-50CE71E1DD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>
            <a:extLst>
              <a:ext uri="{FF2B5EF4-FFF2-40B4-BE49-F238E27FC236}">
                <a16:creationId xmlns:a16="http://schemas.microsoft.com/office/drawing/2014/main" id="{1A6D8305-9366-4CBB-BE8B-1414FE46CF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089496"/>
              </p:ext>
            </p:extLst>
          </p:nvPr>
        </p:nvGraphicFramePr>
        <p:xfrm>
          <a:off x="9756982" y="1368941"/>
          <a:ext cx="1639887" cy="736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23586" imgH="317362" progId="Equation.3">
                  <p:embed/>
                </p:oleObj>
              </mc:Choice>
              <mc:Fallback>
                <p:oleObj name="Equation" r:id="rId10" imgW="723586" imgH="317362" progId="Equation.3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C7838F1-9305-48B8-9C5B-467534D9D5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6982" y="1368941"/>
                        <a:ext cx="1639887" cy="7368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396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  <p:bldP spid="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56F0479-0A65-42FC-B62C-A0307C646A3B}"/>
              </a:ext>
            </a:extLst>
          </p:cNvPr>
          <p:cNvSpPr txBox="1">
            <a:spLocks/>
          </p:cNvSpPr>
          <p:nvPr/>
        </p:nvSpPr>
        <p:spPr bwMode="auto">
          <a:xfrm>
            <a:off x="2085078" y="1138790"/>
            <a:ext cx="8229600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>
                <a:solidFill>
                  <a:srgbClr val="0000CC"/>
                </a:solidFill>
                <a:latin typeface="Rockwell" panose="02060603020205020403" pitchFamily="18" charset="0"/>
              </a:rPr>
              <a:t>Bài 13</a:t>
            </a:r>
            <a:endParaRPr lang="en-US" dirty="0">
              <a:solidFill>
                <a:srgbClr val="0000CC"/>
              </a:solidFill>
              <a:latin typeface="Rockwell" panose="02060603020205020403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1179B14-5F5C-4A96-B1A4-849F710054B6}"/>
              </a:ext>
            </a:extLst>
          </p:cNvPr>
          <p:cNvSpPr txBox="1">
            <a:spLocks/>
          </p:cNvSpPr>
          <p:nvPr/>
        </p:nvSpPr>
        <p:spPr>
          <a:xfrm>
            <a:off x="2075553" y="2434190"/>
            <a:ext cx="8229600" cy="204470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 panose="05020102010507070707" pitchFamily="18" charset="2"/>
              <a:buNone/>
            </a:pPr>
            <a:r>
              <a:rPr lang="en-US" altLang="en-US" sz="10000" i="1" dirty="0">
                <a:solidFill>
                  <a:srgbClr val="FF0000"/>
                </a:solidFill>
                <a:latin typeface="Rockwell" panose="02060603020205020403" pitchFamily="18" charset="0"/>
              </a:rPr>
              <a:t>LỰC MA SÁT</a:t>
            </a:r>
          </a:p>
        </p:txBody>
      </p:sp>
    </p:spTree>
    <p:extLst>
      <p:ext uri="{BB962C8B-B14F-4D97-AF65-F5344CB8AC3E}">
        <p14:creationId xmlns:p14="http://schemas.microsoft.com/office/powerpoint/2010/main" val="90422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065776B-C2D0-4083-A732-5E408F0011D8}"/>
              </a:ext>
            </a:extLst>
          </p:cNvPr>
          <p:cNvSpPr txBox="1">
            <a:spLocks/>
          </p:cNvSpPr>
          <p:nvPr/>
        </p:nvSpPr>
        <p:spPr bwMode="auto">
          <a:xfrm>
            <a:off x="3173896" y="750118"/>
            <a:ext cx="8229600" cy="7185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>
                <a:solidFill>
                  <a:srgbClr val="0000CC"/>
                </a:solidFill>
                <a:latin typeface="Rockwell" panose="02060603020205020403" pitchFamily="18" charset="0"/>
              </a:rPr>
              <a:t>Các</a:t>
            </a:r>
            <a:r>
              <a:rPr lang="en-US" dirty="0">
                <a:solidFill>
                  <a:srgbClr val="0000CC"/>
                </a:solidFill>
                <a:latin typeface="Rockwell" panose="02060603020205020403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Rockwell" panose="02060603020205020403" pitchFamily="18" charset="0"/>
              </a:rPr>
              <a:t>loại</a:t>
            </a:r>
            <a:r>
              <a:rPr lang="en-US" dirty="0">
                <a:solidFill>
                  <a:srgbClr val="0000CC"/>
                </a:solidFill>
                <a:latin typeface="Rockwell" panose="02060603020205020403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Rockwell" panose="02060603020205020403" pitchFamily="18" charset="0"/>
              </a:rPr>
              <a:t>lực</a:t>
            </a:r>
            <a:r>
              <a:rPr lang="en-US" dirty="0">
                <a:solidFill>
                  <a:srgbClr val="0000CC"/>
                </a:solidFill>
                <a:latin typeface="Rockwell" panose="02060603020205020403" pitchFamily="18" charset="0"/>
              </a:rPr>
              <a:t> ma </a:t>
            </a:r>
            <a:r>
              <a:rPr lang="en-US" dirty="0" err="1">
                <a:solidFill>
                  <a:srgbClr val="0000CC"/>
                </a:solidFill>
                <a:latin typeface="Rockwell" panose="02060603020205020403" pitchFamily="18" charset="0"/>
              </a:rPr>
              <a:t>sát</a:t>
            </a:r>
            <a:endParaRPr lang="en-US" dirty="0">
              <a:solidFill>
                <a:srgbClr val="0000CC"/>
              </a:solidFill>
              <a:latin typeface="Rockwell" panose="02060603020205020403" pitchFamily="18" charset="0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528A2104-CAE5-4234-9D0C-BBAFF6B6A92A}"/>
              </a:ext>
            </a:extLst>
          </p:cNvPr>
          <p:cNvSpPr txBox="1">
            <a:spLocks noChangeArrowheads="1"/>
          </p:cNvSpPr>
          <p:nvPr/>
        </p:nvSpPr>
        <p:spPr>
          <a:xfrm>
            <a:off x="-57150" y="-29369"/>
            <a:ext cx="12249150" cy="5532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32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32615067-43A8-49D2-A186-9F885E05A5B5}"/>
              </a:ext>
            </a:extLst>
          </p:cNvPr>
          <p:cNvSpPr txBox="1">
            <a:spLocks/>
          </p:cNvSpPr>
          <p:nvPr/>
        </p:nvSpPr>
        <p:spPr bwMode="auto">
          <a:xfrm>
            <a:off x="1610139" y="1694953"/>
            <a:ext cx="8291513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buFont typeface="Wingdings 2" panose="05020102010507070707" pitchFamily="18" charset="2"/>
              <a:buNone/>
            </a:pPr>
            <a:r>
              <a:rPr lang="en-US" altLang="en-US" b="1">
                <a:solidFill>
                  <a:srgbClr val="FF0000"/>
                </a:solidFill>
                <a:latin typeface="Rockwell" panose="02060603020205020403" pitchFamily="18" charset="0"/>
              </a:rPr>
              <a:t>Lực ma sát trượt</a:t>
            </a:r>
          </a:p>
        </p:txBody>
      </p:sp>
      <p:sp>
        <p:nvSpPr>
          <p:cNvPr id="20" name="Line 4">
            <a:extLst>
              <a:ext uri="{FF2B5EF4-FFF2-40B4-BE49-F238E27FC236}">
                <a16:creationId xmlns:a16="http://schemas.microsoft.com/office/drawing/2014/main" id="{1ECA793D-48FB-429C-97F4-DCCB07906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9314" y="2828428"/>
            <a:ext cx="6840538" cy="0"/>
          </a:xfrm>
          <a:prstGeom prst="line">
            <a:avLst/>
          </a:prstGeom>
          <a:noFill/>
          <a:ln w="63500">
            <a:solidFill>
              <a:srgbClr val="B45A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3399"/>
              </a:solidFill>
              <a:latin typeface="Rockwell" panose="02060603020205020403" pitchFamily="18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3B614BEA-A832-48E4-AB4A-008DA43AB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989" y="2226765"/>
            <a:ext cx="1008063" cy="576263"/>
          </a:xfrm>
          <a:prstGeom prst="rect">
            <a:avLst/>
          </a:prstGeom>
          <a:solidFill>
            <a:srgbClr val="99CC00"/>
          </a:solidFill>
          <a:ln w="9525" algn="ctr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Rockwell" panose="02060603020205020403" pitchFamily="18" charset="0"/>
            </a:endParaRPr>
          </a:p>
        </p:txBody>
      </p:sp>
      <p:sp>
        <p:nvSpPr>
          <p:cNvPr id="22" name="Line 6">
            <a:extLst>
              <a:ext uri="{FF2B5EF4-FFF2-40B4-BE49-F238E27FC236}">
                <a16:creationId xmlns:a16="http://schemas.microsoft.com/office/drawing/2014/main" id="{A47E5C7B-635C-41CE-B562-CB5B0B6F7E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4852" y="2803028"/>
            <a:ext cx="719137" cy="0"/>
          </a:xfrm>
          <a:prstGeom prst="line">
            <a:avLst/>
          </a:prstGeom>
          <a:noFill/>
          <a:ln w="63500">
            <a:solidFill>
              <a:sysClr val="windowText" lastClr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Rockwell" panose="02060603020205020403" pitchFamily="18" charset="0"/>
            </a:endParaRP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90A0312D-D137-4ECE-B888-7BAFB5CF0F12}"/>
              </a:ext>
            </a:extLst>
          </p:cNvPr>
          <p:cNvSpPr>
            <a:spLocks/>
          </p:cNvSpPr>
          <p:nvPr/>
        </p:nvSpPr>
        <p:spPr bwMode="auto">
          <a:xfrm>
            <a:off x="1621252" y="3196728"/>
            <a:ext cx="8291512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47688" indent="-411163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None/>
            </a:pPr>
            <a:r>
              <a:rPr lang="en-US" altLang="en-US" sz="2800" b="1">
                <a:solidFill>
                  <a:srgbClr val="0000CC"/>
                </a:solidFill>
                <a:latin typeface="Rockwell" panose="02060603020205020403" pitchFamily="18" charset="0"/>
              </a:rPr>
              <a:t>Lực ma sát lăn</a:t>
            </a:r>
          </a:p>
        </p:txBody>
      </p:sp>
      <p:sp>
        <p:nvSpPr>
          <p:cNvPr id="24" name="Line 10">
            <a:extLst>
              <a:ext uri="{FF2B5EF4-FFF2-40B4-BE49-F238E27FC236}">
                <a16:creationId xmlns:a16="http://schemas.microsoft.com/office/drawing/2014/main" id="{DB36A7F2-0F0A-4ECB-A97A-41C61D8F9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5652" y="4298453"/>
            <a:ext cx="6840537" cy="0"/>
          </a:xfrm>
          <a:prstGeom prst="line">
            <a:avLst/>
          </a:prstGeom>
          <a:noFill/>
          <a:ln w="63500">
            <a:solidFill>
              <a:srgbClr val="B45A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3399"/>
              </a:solidFill>
              <a:latin typeface="Rockwell" panose="02060603020205020403" pitchFamily="18" charset="0"/>
            </a:endParaRPr>
          </a:p>
        </p:txBody>
      </p:sp>
      <p:sp>
        <p:nvSpPr>
          <p:cNvPr id="25" name="Line 12">
            <a:extLst>
              <a:ext uri="{FF2B5EF4-FFF2-40B4-BE49-F238E27FC236}">
                <a16:creationId xmlns:a16="http://schemas.microsoft.com/office/drawing/2014/main" id="{BE2D9D12-167F-49E1-8AEC-66C5F90297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2952" y="4227015"/>
            <a:ext cx="719137" cy="0"/>
          </a:xfrm>
          <a:prstGeom prst="line">
            <a:avLst/>
          </a:prstGeom>
          <a:noFill/>
          <a:ln w="63500">
            <a:solidFill>
              <a:sysClr val="windowText" lastClr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Rockwell" panose="02060603020205020403" pitchFamily="18" charset="0"/>
            </a:endParaRPr>
          </a:p>
        </p:txBody>
      </p:sp>
      <p:grpSp>
        <p:nvGrpSpPr>
          <p:cNvPr id="26" name="Group 19">
            <a:extLst>
              <a:ext uri="{FF2B5EF4-FFF2-40B4-BE49-F238E27FC236}">
                <a16:creationId xmlns:a16="http://schemas.microsoft.com/office/drawing/2014/main" id="{055FC80B-0161-4660-BA70-2166093CABE1}"/>
              </a:ext>
            </a:extLst>
          </p:cNvPr>
          <p:cNvGrpSpPr>
            <a:grpSpLocks/>
          </p:cNvGrpSpPr>
          <p:nvPr/>
        </p:nvGrpSpPr>
        <p:grpSpPr bwMode="auto">
          <a:xfrm>
            <a:off x="3043652" y="3833315"/>
            <a:ext cx="431800" cy="444500"/>
            <a:chOff x="1071" y="2622"/>
            <a:chExt cx="272" cy="280"/>
          </a:xfrm>
        </p:grpSpPr>
        <p:sp>
          <p:nvSpPr>
            <p:cNvPr id="27" name="Oval 14">
              <a:extLst>
                <a:ext uri="{FF2B5EF4-FFF2-40B4-BE49-F238E27FC236}">
                  <a16:creationId xmlns:a16="http://schemas.microsoft.com/office/drawing/2014/main" id="{827FE317-8DB6-41C6-91B4-41777581F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" y="2630"/>
              <a:ext cx="272" cy="272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Rockwell" panose="02060603020205020403" pitchFamily="18" charset="0"/>
              </a:endParaRPr>
            </a:p>
          </p:txBody>
        </p:sp>
        <p:sp>
          <p:nvSpPr>
            <p:cNvPr id="28" name="Line 18">
              <a:extLst>
                <a:ext uri="{FF2B5EF4-FFF2-40B4-BE49-F238E27FC236}">
                  <a16:creationId xmlns:a16="http://schemas.microsoft.com/office/drawing/2014/main" id="{5C2826A0-CD4E-448A-9C97-200ECD7085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10" y="2622"/>
              <a:ext cx="0" cy="181"/>
            </a:xfrm>
            <a:prstGeom prst="line">
              <a:avLst/>
            </a:prstGeom>
            <a:noFill/>
            <a:ln w="1905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Rockwell" panose="02060603020205020403" pitchFamily="18" charset="0"/>
              </a:endParaRPr>
            </a:p>
          </p:txBody>
        </p:sp>
      </p:grpSp>
      <p:sp>
        <p:nvSpPr>
          <p:cNvPr id="29" name="Rectangle 20">
            <a:extLst>
              <a:ext uri="{FF2B5EF4-FFF2-40B4-BE49-F238E27FC236}">
                <a16:creationId xmlns:a16="http://schemas.microsoft.com/office/drawing/2014/main" id="{BAAD97AC-2978-479A-BAAA-88B809C9A855}"/>
              </a:ext>
            </a:extLst>
          </p:cNvPr>
          <p:cNvSpPr>
            <a:spLocks/>
          </p:cNvSpPr>
          <p:nvPr/>
        </p:nvSpPr>
        <p:spPr bwMode="auto">
          <a:xfrm>
            <a:off x="1621252" y="4458790"/>
            <a:ext cx="8291512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47688" indent="-411163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None/>
            </a:pPr>
            <a:r>
              <a:rPr lang="en-US" altLang="en-US" sz="2800" b="1">
                <a:solidFill>
                  <a:srgbClr val="0000CC"/>
                </a:solidFill>
                <a:latin typeface="Rockwell" panose="02060603020205020403" pitchFamily="18" charset="0"/>
              </a:rPr>
              <a:t>Lực ma sát nghỉ</a:t>
            </a:r>
          </a:p>
        </p:txBody>
      </p:sp>
      <p:sp>
        <p:nvSpPr>
          <p:cNvPr id="30" name="Line 21">
            <a:extLst>
              <a:ext uri="{FF2B5EF4-FFF2-40B4-BE49-F238E27FC236}">
                <a16:creationId xmlns:a16="http://schemas.microsoft.com/office/drawing/2014/main" id="{593994D4-D77D-477E-8CC2-6E16A7323E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9314" y="5179515"/>
            <a:ext cx="6767513" cy="1216025"/>
          </a:xfrm>
          <a:prstGeom prst="line">
            <a:avLst/>
          </a:prstGeom>
          <a:noFill/>
          <a:ln w="63500">
            <a:solidFill>
              <a:srgbClr val="B45A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3399"/>
              </a:solidFill>
              <a:latin typeface="Rockwell" panose="02060603020205020403" pitchFamily="18" charset="0"/>
            </a:endParaRPr>
          </a:p>
        </p:txBody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DFB106C6-AD09-4BA8-B575-6B4D27B82FDF}"/>
              </a:ext>
            </a:extLst>
          </p:cNvPr>
          <p:cNvSpPr>
            <a:spLocks noChangeArrowheads="1"/>
          </p:cNvSpPr>
          <p:nvPr/>
        </p:nvSpPr>
        <p:spPr bwMode="auto">
          <a:xfrm rot="605836">
            <a:off x="4645439" y="5250953"/>
            <a:ext cx="1296988" cy="360362"/>
          </a:xfrm>
          <a:prstGeom prst="rect">
            <a:avLst/>
          </a:prstGeom>
          <a:solidFill>
            <a:srgbClr val="99CC00"/>
          </a:solidFill>
          <a:ln w="9525" algn="ctr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Rockwell" panose="02060603020205020403" pitchFamily="18" charset="0"/>
            </a:endParaRPr>
          </a:p>
        </p:txBody>
      </p:sp>
      <p:sp>
        <p:nvSpPr>
          <p:cNvPr id="32" name="Line 24">
            <a:extLst>
              <a:ext uri="{FF2B5EF4-FFF2-40B4-BE49-F238E27FC236}">
                <a16:creationId xmlns:a16="http://schemas.microsoft.com/office/drawing/2014/main" id="{752463C5-2236-4304-A0FD-BB72FDE075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8452" y="5250953"/>
            <a:ext cx="1295400" cy="233362"/>
          </a:xfrm>
          <a:prstGeom prst="line">
            <a:avLst/>
          </a:prstGeom>
          <a:noFill/>
          <a:ln w="63500">
            <a:solidFill>
              <a:sysClr val="windowText" lastClr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Rockwell" panose="02060603020205020403" pitchFamily="18" charset="0"/>
            </a:endParaRPr>
          </a:p>
        </p:txBody>
      </p:sp>
      <p:graphicFrame>
        <p:nvGraphicFramePr>
          <p:cNvPr id="33" name="Object 1">
            <a:extLst>
              <a:ext uri="{FF2B5EF4-FFF2-40B4-BE49-F238E27FC236}">
                <a16:creationId xmlns:a16="http://schemas.microsoft.com/office/drawing/2014/main" id="{BF9DB430-0EE3-48A9-BF32-18B2164317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482538"/>
              </p:ext>
            </p:extLst>
          </p:nvPr>
        </p:nvGraphicFramePr>
        <p:xfrm>
          <a:off x="5667789" y="327134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3">
                  <p:embed/>
                </p:oleObj>
              </mc:Choice>
              <mc:Fallback>
                <p:oleObj name="Equation" r:id="rId2" imgW="114151" imgH="215619" progId="Equation.3">
                  <p:embed/>
                  <p:pic>
                    <p:nvPicPr>
                      <p:cNvPr id="6160" name="Object 1">
                        <a:extLst>
                          <a:ext uri="{FF2B5EF4-FFF2-40B4-BE49-F238E27FC236}">
                            <a16:creationId xmlns:a16="http://schemas.microsoft.com/office/drawing/2014/main" id="{67512E64-FEC0-4343-93CA-193F28E957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789" y="327134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75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3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9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63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1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E32E70D-CF06-4A40-8CCC-98E25EC86374}"/>
              </a:ext>
            </a:extLst>
          </p:cNvPr>
          <p:cNvSpPr txBox="1">
            <a:spLocks/>
          </p:cNvSpPr>
          <p:nvPr/>
        </p:nvSpPr>
        <p:spPr bwMode="auto">
          <a:xfrm>
            <a:off x="437461" y="764704"/>
            <a:ext cx="8229600" cy="88890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1.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Đặc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điểm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lực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ma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sát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trượt</a:t>
            </a:r>
            <a:endParaRPr lang="en-US" sz="2800" dirty="0">
              <a:solidFill>
                <a:srgbClr val="003399"/>
              </a:solidFill>
              <a:latin typeface="Rockwell" panose="02060603020205020403" pitchFamily="18" charset="0"/>
              <a:cs typeface="Arial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B96B10A-81F5-43C4-AFEA-366BCE867F6A}"/>
              </a:ext>
            </a:extLst>
          </p:cNvPr>
          <p:cNvSpPr txBox="1">
            <a:spLocks/>
          </p:cNvSpPr>
          <p:nvPr/>
        </p:nvSpPr>
        <p:spPr>
          <a:xfrm>
            <a:off x="323849" y="4292600"/>
            <a:ext cx="11324811" cy="108108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xuất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hiện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khi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nào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?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Đặt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ở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vị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trí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nào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?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Nhận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xét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về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phương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chiều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endParaRPr lang="en-US" altLang="en-US" sz="2800" dirty="0">
              <a:solidFill>
                <a:schemeClr val="tx1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8164FC4-75E8-43EE-B7CF-F49855D3DBD6}"/>
              </a:ext>
            </a:extLst>
          </p:cNvPr>
          <p:cNvSpPr>
            <a:spLocks/>
          </p:cNvSpPr>
          <p:nvPr/>
        </p:nvSpPr>
        <p:spPr bwMode="auto">
          <a:xfrm>
            <a:off x="-213140" y="3788569"/>
            <a:ext cx="1186180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1588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None/>
            </a:pP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xuất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hiện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khi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này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trên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bề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mặt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khác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gây</a:t>
            </a:r>
            <a:r>
              <a:rPr lang="en-US" altLang="en-US" sz="2800" b="1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cản</a:t>
            </a:r>
            <a:r>
              <a:rPr lang="en-US" altLang="en-US" sz="2800" b="1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trở</a:t>
            </a:r>
            <a:r>
              <a:rPr lang="en-US" altLang="en-US" sz="2800" b="1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chuyển</a:t>
            </a:r>
            <a:r>
              <a:rPr lang="en-US" altLang="en-US" sz="2800" b="1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động</a:t>
            </a:r>
            <a:r>
              <a:rPr lang="en-US" altLang="en-US" sz="2800" b="1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b="1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2800" b="1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đặt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tại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chỗ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tiếp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xúc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hai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bề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mặt</a:t>
            </a:r>
            <a:endParaRPr lang="en-US" altLang="en-US" sz="2800" dirty="0">
              <a:solidFill>
                <a:schemeClr val="tx1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  <a:p>
            <a:pPr algn="l"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None/>
            </a:pP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cùng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phương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với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phương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chuyển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ngược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chiều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với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chiều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chuyển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endParaRPr lang="en-US" altLang="en-US" sz="2800" dirty="0">
              <a:solidFill>
                <a:schemeClr val="tx1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76E9BC7-723D-4545-B7BC-558A2A77B8B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12192000" cy="6250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32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grpSp>
        <p:nvGrpSpPr>
          <p:cNvPr id="6" name="Group 49">
            <a:extLst>
              <a:ext uri="{FF2B5EF4-FFF2-40B4-BE49-F238E27FC236}">
                <a16:creationId xmlns:a16="http://schemas.microsoft.com/office/drawing/2014/main" id="{C3587766-BC90-4FFA-B38C-F6839900AFCD}"/>
              </a:ext>
            </a:extLst>
          </p:cNvPr>
          <p:cNvGrpSpPr>
            <a:grpSpLocks/>
          </p:cNvGrpSpPr>
          <p:nvPr/>
        </p:nvGrpSpPr>
        <p:grpSpPr bwMode="auto">
          <a:xfrm>
            <a:off x="1436688" y="2717800"/>
            <a:ext cx="7574790" cy="419100"/>
            <a:chOff x="249" y="3337"/>
            <a:chExt cx="4071" cy="264"/>
          </a:xfrm>
        </p:grpSpPr>
        <p:sp>
          <p:nvSpPr>
            <p:cNvPr id="7" name="AutoShape 50" descr="Medium wood">
              <a:extLst>
                <a:ext uri="{FF2B5EF4-FFF2-40B4-BE49-F238E27FC236}">
                  <a16:creationId xmlns:a16="http://schemas.microsoft.com/office/drawing/2014/main" id="{30359A70-3051-4435-9716-84CB16E69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3337"/>
              <a:ext cx="4071" cy="264"/>
            </a:xfrm>
            <a:prstGeom prst="cube">
              <a:avLst>
                <a:gd name="adj" fmla="val 62222"/>
              </a:avLst>
            </a:prstGeom>
            <a:ln>
              <a:headEnd type="none" w="sm" len="sm"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 sz="2800">
                <a:latin typeface="Rockwell" panose="02060603020205020403" pitchFamily="18" charset="0"/>
              </a:endParaRPr>
            </a:p>
          </p:txBody>
        </p:sp>
        <p:sp>
          <p:nvSpPr>
            <p:cNvPr id="8" name="Rectangle 51">
              <a:extLst>
                <a:ext uri="{FF2B5EF4-FFF2-40B4-BE49-F238E27FC236}">
                  <a16:creationId xmlns:a16="http://schemas.microsoft.com/office/drawing/2014/main" id="{B14EA63F-A8AB-4CB0-99C9-7AA9C3EFB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" y="3504"/>
              <a:ext cx="3875" cy="9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 sz="2800">
                <a:latin typeface="Rockwell" panose="02060603020205020403" pitchFamily="18" charset="0"/>
              </a:endParaRPr>
            </a:p>
          </p:txBody>
        </p:sp>
      </p:grpSp>
      <p:sp>
        <p:nvSpPr>
          <p:cNvPr id="9" name="Rectangle 54">
            <a:extLst>
              <a:ext uri="{FF2B5EF4-FFF2-40B4-BE49-F238E27FC236}">
                <a16:creationId xmlns:a16="http://schemas.microsoft.com/office/drawing/2014/main" id="{C3012C9E-020C-4E28-BE02-49CC4BABC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2273300"/>
            <a:ext cx="838200" cy="685800"/>
          </a:xfrm>
          <a:prstGeom prst="rect">
            <a:avLst/>
          </a:prstGeom>
          <a:solidFill>
            <a:srgbClr val="99663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6633"/>
            </a:extrusionClr>
            <a:contourClr>
              <a:srgbClr val="9966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latin typeface="Rockwell" panose="02060603020205020403" pitchFamily="18" charset="0"/>
            </a:endParaRPr>
          </a:p>
        </p:txBody>
      </p:sp>
      <p:sp>
        <p:nvSpPr>
          <p:cNvPr id="10" name="Line 83">
            <a:extLst>
              <a:ext uri="{FF2B5EF4-FFF2-40B4-BE49-F238E27FC236}">
                <a16:creationId xmlns:a16="http://schemas.microsoft.com/office/drawing/2014/main" id="{D9E168A2-7D6B-4ADE-B695-38AA44BCED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3350" y="2979738"/>
            <a:ext cx="801688" cy="174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>
              <a:latin typeface="Rockwell" panose="02060603020205020403" pitchFamily="18" charset="0"/>
            </a:endParaRPr>
          </a:p>
        </p:txBody>
      </p:sp>
      <p:graphicFrame>
        <p:nvGraphicFramePr>
          <p:cNvPr id="11" name="Object 88">
            <a:extLst>
              <a:ext uri="{FF2B5EF4-FFF2-40B4-BE49-F238E27FC236}">
                <a16:creationId xmlns:a16="http://schemas.microsoft.com/office/drawing/2014/main" id="{5A7CD3C2-6365-4CF0-AC87-6126EEF87E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471668"/>
              </p:ext>
            </p:extLst>
          </p:nvPr>
        </p:nvGraphicFramePr>
        <p:xfrm>
          <a:off x="1665288" y="2879725"/>
          <a:ext cx="114617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469" imgH="253780" progId="Equation.3">
                  <p:embed/>
                </p:oleObj>
              </mc:Choice>
              <mc:Fallback>
                <p:oleObj name="Equation" r:id="rId2" imgW="266469" imgH="253780" progId="Equation.3">
                  <p:embed/>
                  <p:pic>
                    <p:nvPicPr>
                      <p:cNvPr id="24" name="Object 88">
                        <a:extLst>
                          <a:ext uri="{FF2B5EF4-FFF2-40B4-BE49-F238E27FC236}">
                            <a16:creationId xmlns:a16="http://schemas.microsoft.com/office/drawing/2014/main" id="{BF47E83F-A746-4C41-9C2B-CB87667745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2879725"/>
                        <a:ext cx="114617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139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>
            <a:extLst>
              <a:ext uri="{FF2B5EF4-FFF2-40B4-BE49-F238E27FC236}">
                <a16:creationId xmlns:a16="http://schemas.microsoft.com/office/drawing/2014/main" id="{49DADB5B-8DFE-48C6-B078-C4D8E97B3E70}"/>
              </a:ext>
            </a:extLst>
          </p:cNvPr>
          <p:cNvGrpSpPr>
            <a:grpSpLocks/>
          </p:cNvGrpSpPr>
          <p:nvPr/>
        </p:nvGrpSpPr>
        <p:grpSpPr bwMode="auto">
          <a:xfrm>
            <a:off x="1436687" y="2717800"/>
            <a:ext cx="7641051" cy="419100"/>
            <a:chOff x="249" y="3337"/>
            <a:chExt cx="4071" cy="264"/>
          </a:xfrm>
        </p:grpSpPr>
        <p:sp>
          <p:nvSpPr>
            <p:cNvPr id="3" name="AutoShape 50" descr="Medium wood">
              <a:extLst>
                <a:ext uri="{FF2B5EF4-FFF2-40B4-BE49-F238E27FC236}">
                  <a16:creationId xmlns:a16="http://schemas.microsoft.com/office/drawing/2014/main" id="{78DBE415-8AFE-48BB-A400-2F696E597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3337"/>
              <a:ext cx="4071" cy="264"/>
            </a:xfrm>
            <a:prstGeom prst="cube">
              <a:avLst>
                <a:gd name="adj" fmla="val 62222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175">
              <a:solidFill>
                <a:srgbClr val="996633"/>
              </a:solidFill>
              <a:miter lim="800000"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Rockwell" panose="02060603020205020403" pitchFamily="18" charset="0"/>
              </a:endParaRPr>
            </a:p>
          </p:txBody>
        </p:sp>
        <p:sp>
          <p:nvSpPr>
            <p:cNvPr id="4" name="Rectangle 51">
              <a:extLst>
                <a:ext uri="{FF2B5EF4-FFF2-40B4-BE49-F238E27FC236}">
                  <a16:creationId xmlns:a16="http://schemas.microsoft.com/office/drawing/2014/main" id="{C6047295-26FF-4A9C-9046-B8D5341D2F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" y="3504"/>
              <a:ext cx="3875" cy="96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Rockwell" panose="02060603020205020403" pitchFamily="18" charset="0"/>
              </a:endParaRPr>
            </a:p>
          </p:txBody>
        </p:sp>
      </p:grpSp>
      <p:sp>
        <p:nvSpPr>
          <p:cNvPr id="5" name="Rectangle 52">
            <a:extLst>
              <a:ext uri="{FF2B5EF4-FFF2-40B4-BE49-F238E27FC236}">
                <a16:creationId xmlns:a16="http://schemas.microsoft.com/office/drawing/2014/main" id="{703D88F5-AADF-4C48-8AB0-035DE660F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1297" y="3143250"/>
            <a:ext cx="396875" cy="1524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latin typeface="Rockwell" panose="02060603020205020403" pitchFamily="18" charset="0"/>
            </a:endParaRPr>
          </a:p>
        </p:txBody>
      </p:sp>
      <p:sp>
        <p:nvSpPr>
          <p:cNvPr id="6" name="Rectangle 53">
            <a:extLst>
              <a:ext uri="{FF2B5EF4-FFF2-40B4-BE49-F238E27FC236}">
                <a16:creationId xmlns:a16="http://schemas.microsoft.com/office/drawing/2014/main" id="{017A5F2B-F793-4EAF-AA13-6C9DDCE69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925" y="3143250"/>
            <a:ext cx="6679372" cy="609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latin typeface="Rockwell" panose="02060603020205020403" pitchFamily="18" charset="0"/>
            </a:endParaRPr>
          </a:p>
        </p:txBody>
      </p:sp>
      <p:sp>
        <p:nvSpPr>
          <p:cNvPr id="7" name="Rectangle 54">
            <a:extLst>
              <a:ext uri="{FF2B5EF4-FFF2-40B4-BE49-F238E27FC236}">
                <a16:creationId xmlns:a16="http://schemas.microsoft.com/office/drawing/2014/main" id="{DAF7CDAA-6A9D-42AD-8C28-EC1D97C95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2273300"/>
            <a:ext cx="838200" cy="685800"/>
          </a:xfrm>
          <a:prstGeom prst="rect">
            <a:avLst/>
          </a:prstGeom>
          <a:solidFill>
            <a:srgbClr val="99663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6633"/>
            </a:extrusionClr>
            <a:contourClr>
              <a:srgbClr val="9966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latin typeface="Rockwell" panose="02060603020205020403" pitchFamily="18" charset="0"/>
            </a:endParaRPr>
          </a:p>
        </p:txBody>
      </p:sp>
      <p:grpSp>
        <p:nvGrpSpPr>
          <p:cNvPr id="8" name="Group 55">
            <a:extLst>
              <a:ext uri="{FF2B5EF4-FFF2-40B4-BE49-F238E27FC236}">
                <a16:creationId xmlns:a16="http://schemas.microsoft.com/office/drawing/2014/main" id="{9F8BCF75-853E-49D6-B23B-50D1F6C98E81}"/>
              </a:ext>
            </a:extLst>
          </p:cNvPr>
          <p:cNvGrpSpPr>
            <a:grpSpLocks/>
          </p:cNvGrpSpPr>
          <p:nvPr/>
        </p:nvGrpSpPr>
        <p:grpSpPr bwMode="auto">
          <a:xfrm rot="2775863">
            <a:off x="3817938" y="1808163"/>
            <a:ext cx="1190625" cy="1323975"/>
            <a:chOff x="2355" y="1119"/>
            <a:chExt cx="750" cy="834"/>
          </a:xfrm>
        </p:grpSpPr>
        <p:sp>
          <p:nvSpPr>
            <p:cNvPr id="9" name="Oval 56">
              <a:extLst>
                <a:ext uri="{FF2B5EF4-FFF2-40B4-BE49-F238E27FC236}">
                  <a16:creationId xmlns:a16="http://schemas.microsoft.com/office/drawing/2014/main" id="{FF4CB147-0D0C-44C3-AAD0-220FF2D2AB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3040" y="1151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Rockwell" panose="02060603020205020403" pitchFamily="18" charset="0"/>
              </a:endParaRPr>
            </a:p>
          </p:txBody>
        </p:sp>
        <p:sp>
          <p:nvSpPr>
            <p:cNvPr id="10" name="Oval 57">
              <a:extLst>
                <a:ext uri="{FF2B5EF4-FFF2-40B4-BE49-F238E27FC236}">
                  <a16:creationId xmlns:a16="http://schemas.microsoft.com/office/drawing/2014/main" id="{9CCB60D0-9942-479A-9035-123437097D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355" y="1888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Rockwell" panose="02060603020205020403" pitchFamily="18" charset="0"/>
              </a:endParaRPr>
            </a:p>
          </p:txBody>
        </p:sp>
        <p:sp>
          <p:nvSpPr>
            <p:cNvPr id="11" name="Rectangle 58">
              <a:extLst>
                <a:ext uri="{FF2B5EF4-FFF2-40B4-BE49-F238E27FC236}">
                  <a16:creationId xmlns:a16="http://schemas.microsoft.com/office/drawing/2014/main" id="{E8B44C4F-E2E1-4FCD-BD67-C18FDDB120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390" y="1802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Rockwell" panose="02060603020205020403" pitchFamily="18" charset="0"/>
              </a:endParaRPr>
            </a:p>
          </p:txBody>
        </p:sp>
        <p:sp>
          <p:nvSpPr>
            <p:cNvPr id="12" name="Rectangle 59">
              <a:extLst>
                <a:ext uri="{FF2B5EF4-FFF2-40B4-BE49-F238E27FC236}">
                  <a16:creationId xmlns:a16="http://schemas.microsoft.com/office/drawing/2014/main" id="{9C00F4C8-2D42-41AA-9386-1B41083CC2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455" y="1732"/>
              <a:ext cx="95" cy="1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Rockwell" panose="02060603020205020403" pitchFamily="18" charset="0"/>
              </a:endParaRPr>
            </a:p>
          </p:txBody>
        </p:sp>
        <p:sp>
          <p:nvSpPr>
            <p:cNvPr id="13" name="Rectangle 60">
              <a:extLst>
                <a:ext uri="{FF2B5EF4-FFF2-40B4-BE49-F238E27FC236}">
                  <a16:creationId xmlns:a16="http://schemas.microsoft.com/office/drawing/2014/main" id="{7433C5D9-E4E1-4E47-BCCF-1C8DD64927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519" y="1663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Rockwell" panose="020606030202050204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61">
              <a:extLst>
                <a:ext uri="{FF2B5EF4-FFF2-40B4-BE49-F238E27FC236}">
                  <a16:creationId xmlns:a16="http://schemas.microsoft.com/office/drawing/2014/main" id="{AF45318F-2BBC-4F64-8BAF-CC2F4D9533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495" y="1348"/>
              <a:ext cx="659" cy="20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Rockwell" panose="02060603020205020403" pitchFamily="18" charset="0"/>
              </a:endParaRPr>
            </a:p>
          </p:txBody>
        </p:sp>
      </p:grpSp>
      <p:sp>
        <p:nvSpPr>
          <p:cNvPr id="15" name="Line 62">
            <a:extLst>
              <a:ext uri="{FF2B5EF4-FFF2-40B4-BE49-F238E27FC236}">
                <a16:creationId xmlns:a16="http://schemas.microsoft.com/office/drawing/2014/main" id="{26AB9C50-1394-4BC4-9073-3436A78C59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2503488"/>
            <a:ext cx="854075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>
              <a:latin typeface="Rockwell" panose="02060603020205020403" pitchFamily="18" charset="0"/>
            </a:endParaRPr>
          </a:p>
        </p:txBody>
      </p:sp>
      <p:sp>
        <p:nvSpPr>
          <p:cNvPr id="16" name="Line 83">
            <a:extLst>
              <a:ext uri="{FF2B5EF4-FFF2-40B4-BE49-F238E27FC236}">
                <a16:creationId xmlns:a16="http://schemas.microsoft.com/office/drawing/2014/main" id="{FF9AF5D9-A21F-451E-82E8-DC982AB264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3350" y="2979738"/>
            <a:ext cx="801688" cy="174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>
              <a:latin typeface="Rockwell" panose="02060603020205020403" pitchFamily="18" charset="0"/>
            </a:endParaRPr>
          </a:p>
        </p:txBody>
      </p:sp>
      <p:sp>
        <p:nvSpPr>
          <p:cNvPr id="17" name="Line 84">
            <a:extLst>
              <a:ext uri="{FF2B5EF4-FFF2-40B4-BE49-F238E27FC236}">
                <a16:creationId xmlns:a16="http://schemas.microsoft.com/office/drawing/2014/main" id="{026C0E51-29E9-4415-A190-473F733F4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1989138"/>
            <a:ext cx="1143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>
              <a:latin typeface="Rockwell" panose="02060603020205020403" pitchFamily="18" charset="0"/>
            </a:endParaRPr>
          </a:p>
        </p:txBody>
      </p:sp>
      <p:graphicFrame>
        <p:nvGraphicFramePr>
          <p:cNvPr id="18" name="Object 85">
            <a:extLst>
              <a:ext uri="{FF2B5EF4-FFF2-40B4-BE49-F238E27FC236}">
                <a16:creationId xmlns:a16="http://schemas.microsoft.com/office/drawing/2014/main" id="{FA2B157F-695A-4AF7-A95B-DE1BED5F65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554785"/>
              </p:ext>
            </p:extLst>
          </p:nvPr>
        </p:nvGraphicFramePr>
        <p:xfrm>
          <a:off x="2054225" y="1306513"/>
          <a:ext cx="22018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34449" imgH="215713" progId="Equation.3">
                  <p:embed/>
                </p:oleObj>
              </mc:Choice>
              <mc:Fallback>
                <p:oleObj name="Equation" r:id="rId3" imgW="634449" imgH="215713" progId="Equation.3">
                  <p:embed/>
                  <p:pic>
                    <p:nvPicPr>
                      <p:cNvPr id="4181" name="Object 85">
                        <a:extLst>
                          <a:ext uri="{FF2B5EF4-FFF2-40B4-BE49-F238E27FC236}">
                            <a16:creationId xmlns:a16="http://schemas.microsoft.com/office/drawing/2014/main" id="{2B7762C2-3B45-4CDE-A48B-AB18D309FC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225" y="1306513"/>
                        <a:ext cx="22018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87">
            <a:extLst>
              <a:ext uri="{FF2B5EF4-FFF2-40B4-BE49-F238E27FC236}">
                <a16:creationId xmlns:a16="http://schemas.microsoft.com/office/drawing/2014/main" id="{FE5417CB-2038-4B48-937B-13E6B50366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449435"/>
              </p:ext>
            </p:extLst>
          </p:nvPr>
        </p:nvGraphicFramePr>
        <p:xfrm>
          <a:off x="4064000" y="1560513"/>
          <a:ext cx="8080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501" imgH="253890" progId="Equation.3">
                  <p:embed/>
                </p:oleObj>
              </mc:Choice>
              <mc:Fallback>
                <p:oleObj name="Equation" r:id="rId5" imgW="228501" imgH="253890" progId="Equation.3">
                  <p:embed/>
                  <p:pic>
                    <p:nvPicPr>
                      <p:cNvPr id="4183" name="Object 87">
                        <a:extLst>
                          <a:ext uri="{FF2B5EF4-FFF2-40B4-BE49-F238E27FC236}">
                            <a16:creationId xmlns:a16="http://schemas.microsoft.com/office/drawing/2014/main" id="{17A0C5AC-9770-4611-92C9-7F94B816B6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0" y="1560513"/>
                        <a:ext cx="8080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88">
            <a:extLst>
              <a:ext uri="{FF2B5EF4-FFF2-40B4-BE49-F238E27FC236}">
                <a16:creationId xmlns:a16="http://schemas.microsoft.com/office/drawing/2014/main" id="{AFF19D73-9AE1-43C1-B780-7CC739F88D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99760"/>
              </p:ext>
            </p:extLst>
          </p:nvPr>
        </p:nvGraphicFramePr>
        <p:xfrm>
          <a:off x="1665288" y="2879725"/>
          <a:ext cx="114617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66469" imgH="253780" progId="Equation.3">
                  <p:embed/>
                </p:oleObj>
              </mc:Choice>
              <mc:Fallback>
                <p:oleObj name="Equation" r:id="rId7" imgW="266469" imgH="253780" progId="Equation.3">
                  <p:embed/>
                  <p:pic>
                    <p:nvPicPr>
                      <p:cNvPr id="4184" name="Object 88">
                        <a:extLst>
                          <a:ext uri="{FF2B5EF4-FFF2-40B4-BE49-F238E27FC236}">
                            <a16:creationId xmlns:a16="http://schemas.microsoft.com/office/drawing/2014/main" id="{FAAC33A9-CB08-4C2E-A601-795E4A4BFA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2879725"/>
                        <a:ext cx="114617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Line 90">
            <a:extLst>
              <a:ext uri="{FF2B5EF4-FFF2-40B4-BE49-F238E27FC236}">
                <a16:creationId xmlns:a16="http://schemas.microsoft.com/office/drawing/2014/main" id="{C37E48E7-9E77-429C-812E-51EDB6AF69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2263" y="2492375"/>
            <a:ext cx="655637" cy="6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>
              <a:latin typeface="Rockwell" panose="02060603020205020403" pitchFamily="18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09B6F47D-BE82-45EF-A718-651D78D70B9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12192001" cy="5778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28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28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63468983-599A-4476-AB17-BEC42CAB5A4D}"/>
              </a:ext>
            </a:extLst>
          </p:cNvPr>
          <p:cNvSpPr txBox="1">
            <a:spLocks/>
          </p:cNvSpPr>
          <p:nvPr/>
        </p:nvSpPr>
        <p:spPr bwMode="auto">
          <a:xfrm>
            <a:off x="457200" y="692696"/>
            <a:ext cx="8229600" cy="72494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2.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Cách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đo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độ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lớn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lực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ma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sát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  <a:cs typeface="Arial" pitchFamily="34" charset="0"/>
              </a:rPr>
              <a:t>trượt</a:t>
            </a:r>
            <a:endParaRPr lang="en-US" sz="2800" dirty="0">
              <a:solidFill>
                <a:srgbClr val="003399"/>
              </a:solidFill>
              <a:latin typeface="Rockwell" panose="02060603020205020403" pitchFamily="18" charset="0"/>
              <a:cs typeface="Arial" pitchFamily="34" charset="0"/>
            </a:endParaRPr>
          </a:p>
        </p:txBody>
      </p:sp>
      <p:sp>
        <p:nvSpPr>
          <p:cNvPr id="24" name="Rectangle 1">
            <a:extLst>
              <a:ext uri="{FF2B5EF4-FFF2-40B4-BE49-F238E27FC236}">
                <a16:creationId xmlns:a16="http://schemas.microsoft.com/office/drawing/2014/main" id="{CCE8595F-9BA3-40B8-856A-1053E9FD2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96" y="4574900"/>
            <a:ext cx="1144021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Móc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kế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vào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rồi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kéo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theo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phương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ngang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cho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chuyển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thẳng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đều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 </a:t>
            </a:r>
            <a:b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</a:b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Khi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đó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kế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sẽ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chỉ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độ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lớn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ma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sát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trượt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tác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dụng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vào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vật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092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2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23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25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6537E-6 L 0.49705 -0.00162 " pathEditMode="relative" rAng="0" ptsTypes="AA">
                                      <p:cBhvr>
                                        <p:cTn id="27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4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4F778B5-3864-4578-B35D-BDDC0E265E3B}"/>
              </a:ext>
            </a:extLst>
          </p:cNvPr>
          <p:cNvSpPr txBox="1">
            <a:spLocks/>
          </p:cNvSpPr>
          <p:nvPr/>
        </p:nvSpPr>
        <p:spPr bwMode="auto">
          <a:xfrm>
            <a:off x="178904" y="748679"/>
            <a:ext cx="11522765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3.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Độ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lớn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của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lực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ma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sát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trượt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phụ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thuộc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những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yếu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tố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Rockwell" panose="02060603020205020403" pitchFamily="18" charset="0"/>
              </a:rPr>
              <a:t>nào</a:t>
            </a:r>
            <a:r>
              <a:rPr lang="en-US" sz="2800" dirty="0">
                <a:solidFill>
                  <a:srgbClr val="003399"/>
                </a:solidFill>
                <a:latin typeface="Rockwell" panose="02060603020205020403" pitchFamily="18" charset="0"/>
              </a:rPr>
              <a:t>?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1604BAE-4742-4F46-8B6F-F2FE1B6AC1CA}"/>
              </a:ext>
            </a:extLst>
          </p:cNvPr>
          <p:cNvSpPr txBox="1">
            <a:spLocks/>
          </p:cNvSpPr>
          <p:nvPr/>
        </p:nvSpPr>
        <p:spPr>
          <a:xfrm>
            <a:off x="393977" y="2105025"/>
            <a:ext cx="6254751" cy="2692400"/>
          </a:xfrm>
          <a:prstGeom prst="rect">
            <a:avLst/>
          </a:prstGeom>
          <a:solidFill>
            <a:srgbClr val="FFFFFF"/>
          </a:solidFill>
          <a:ln>
            <a:solidFill>
              <a:srgbClr val="003399"/>
            </a:solidFill>
            <a:miter lim="800000"/>
            <a:headEnd/>
            <a:tailEnd/>
          </a:ln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3399"/>
              </a:buClr>
              <a:buFont typeface="Wingdings 2" panose="05020102010507070707" pitchFamily="18" charset="2"/>
              <a:buChar char="¨"/>
            </a:pP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Tốc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độ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của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vật</a:t>
            </a:r>
            <a:endParaRPr lang="en-US" altLang="en-US" sz="28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>
              <a:buClr>
                <a:srgbClr val="003399"/>
              </a:buClr>
              <a:buFont typeface="Wingdings 2" panose="05020102010507070707" pitchFamily="18" charset="2"/>
              <a:buChar char="¨"/>
            </a:pP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Diện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tiếp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xúc</a:t>
            </a:r>
            <a:endParaRPr lang="en-US" altLang="en-US" sz="28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>
              <a:buClr>
                <a:srgbClr val="003399"/>
              </a:buClr>
              <a:buFont typeface="Wingdings 2" panose="05020102010507070707" pitchFamily="18" charset="2"/>
              <a:buChar char="¨"/>
            </a:pP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Áp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lực</a:t>
            </a:r>
            <a:endParaRPr lang="en-US" altLang="en-US" sz="28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>
              <a:buClr>
                <a:srgbClr val="003399"/>
              </a:buClr>
              <a:buFont typeface="Wingdings 2" panose="05020102010507070707" pitchFamily="18" charset="2"/>
              <a:buChar char="¨"/>
            </a:pP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Bản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chất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và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các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điều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kiện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bề</a:t>
            </a:r>
            <a:r>
              <a:rPr lang="en-US" altLang="en-US" sz="28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Rockwell" panose="02060603020205020403" pitchFamily="18" charset="0"/>
              </a:rPr>
              <a:t>mặt</a:t>
            </a:r>
            <a:endParaRPr lang="en-US" altLang="en-US" sz="28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75337BD3-FE7D-43E4-8271-A7EE75F82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363" y="1638231"/>
            <a:ext cx="4512733" cy="2232025"/>
          </a:xfrm>
          <a:prstGeom prst="wedgeRoundRectCallout">
            <a:avLst>
              <a:gd name="adj1" fmla="val -57833"/>
              <a:gd name="adj2" fmla="val 72120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Rockwell" panose="02060603020205020403" pitchFamily="18" charset="0"/>
              </a:rPr>
              <a:t>Độ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lớn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của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lực</a:t>
            </a:r>
            <a:r>
              <a:rPr lang="en-US" altLang="en-US" sz="2800" dirty="0">
                <a:latin typeface="Rockwell" panose="02060603020205020403" pitchFamily="18" charset="0"/>
              </a:rPr>
              <a:t> ma </a:t>
            </a:r>
            <a:r>
              <a:rPr lang="en-US" altLang="en-US" sz="2800" dirty="0" err="1">
                <a:latin typeface="Rockwell" panose="02060603020205020403" pitchFamily="18" charset="0"/>
              </a:rPr>
              <a:t>sát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phụ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thuộc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vào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yếu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tố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nào</a:t>
            </a:r>
            <a:r>
              <a:rPr lang="en-US" altLang="en-US" sz="2800" dirty="0">
                <a:latin typeface="Rockwell" panose="02060603020205020403" pitchFamily="18" charset="0"/>
              </a:rPr>
              <a:t>? </a:t>
            </a:r>
            <a:r>
              <a:rPr lang="en-US" altLang="en-US" sz="2800" dirty="0" err="1">
                <a:latin typeface="Rockwell" panose="02060603020205020403" pitchFamily="18" charset="0"/>
              </a:rPr>
              <a:t>Nêu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phương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án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thí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nghiệm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kiểm</a:t>
            </a:r>
            <a:r>
              <a:rPr lang="en-US" altLang="en-US" sz="2800" dirty="0">
                <a:latin typeface="Rockwell" panose="02060603020205020403" pitchFamily="18" charset="0"/>
              </a:rPr>
              <a:t> </a:t>
            </a:r>
            <a:r>
              <a:rPr lang="en-US" altLang="en-US" sz="2800" dirty="0" err="1">
                <a:latin typeface="Rockwell" panose="02060603020205020403" pitchFamily="18" charset="0"/>
              </a:rPr>
              <a:t>chứng</a:t>
            </a:r>
            <a:endParaRPr lang="en-US" altLang="en-US" sz="2800" dirty="0">
              <a:latin typeface="Rockwell" panose="02060603020205020403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6C411F5-1C0B-4D36-9361-467DCF9D5E6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12192000" cy="5565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28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28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28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40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>
            <a:extLst>
              <a:ext uri="{FF2B5EF4-FFF2-40B4-BE49-F238E27FC236}">
                <a16:creationId xmlns:a16="http://schemas.microsoft.com/office/drawing/2014/main" id="{BBD63625-9B9A-467D-A677-EC2B8FEC8009}"/>
              </a:ext>
            </a:extLst>
          </p:cNvPr>
          <p:cNvGrpSpPr>
            <a:grpSpLocks/>
          </p:cNvGrpSpPr>
          <p:nvPr/>
        </p:nvGrpSpPr>
        <p:grpSpPr bwMode="auto">
          <a:xfrm>
            <a:off x="33337" y="2416175"/>
            <a:ext cx="7520401" cy="419100"/>
            <a:chOff x="249" y="3337"/>
            <a:chExt cx="4071" cy="264"/>
          </a:xfrm>
        </p:grpSpPr>
        <p:sp>
          <p:nvSpPr>
            <p:cNvPr id="3" name="AutoShape 50" descr="Medium wood">
              <a:extLst>
                <a:ext uri="{FF2B5EF4-FFF2-40B4-BE49-F238E27FC236}">
                  <a16:creationId xmlns:a16="http://schemas.microsoft.com/office/drawing/2014/main" id="{E2152987-F0F9-473B-BDCB-5620DBA613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3337"/>
              <a:ext cx="4071" cy="264"/>
            </a:xfrm>
            <a:prstGeom prst="cube">
              <a:avLst>
                <a:gd name="adj" fmla="val 62222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175">
              <a:solidFill>
                <a:srgbClr val="996633"/>
              </a:solidFill>
              <a:miter lim="800000"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" name="Rectangle 51">
              <a:extLst>
                <a:ext uri="{FF2B5EF4-FFF2-40B4-BE49-F238E27FC236}">
                  <a16:creationId xmlns:a16="http://schemas.microsoft.com/office/drawing/2014/main" id="{CEED2648-5C45-4771-AA78-C0E4D5DD4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" y="3504"/>
              <a:ext cx="3875" cy="96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" name="Rectangle 52">
            <a:extLst>
              <a:ext uri="{FF2B5EF4-FFF2-40B4-BE49-F238E27FC236}">
                <a16:creationId xmlns:a16="http://schemas.microsoft.com/office/drawing/2014/main" id="{AF0DE65E-02E1-40B0-9209-07D962BFB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1025" y="2827338"/>
            <a:ext cx="396875" cy="1524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53">
            <a:extLst>
              <a:ext uri="{FF2B5EF4-FFF2-40B4-BE49-F238E27FC236}">
                <a16:creationId xmlns:a16="http://schemas.microsoft.com/office/drawing/2014/main" id="{17E04759-028D-40D1-B360-E7D7FCCED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2841625"/>
            <a:ext cx="5637213" cy="609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54">
            <a:extLst>
              <a:ext uri="{FF2B5EF4-FFF2-40B4-BE49-F238E27FC236}">
                <a16:creationId xmlns:a16="http://schemas.microsoft.com/office/drawing/2014/main" id="{DAB752E7-DE32-4A7D-BB62-49B02C934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" y="2019300"/>
            <a:ext cx="879475" cy="617538"/>
          </a:xfrm>
          <a:prstGeom prst="rect">
            <a:avLst/>
          </a:prstGeom>
          <a:solidFill>
            <a:srgbClr val="99663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6633"/>
            </a:extrusionClr>
            <a:contourClr>
              <a:srgbClr val="9966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8" name="Group 55">
            <a:extLst>
              <a:ext uri="{FF2B5EF4-FFF2-40B4-BE49-F238E27FC236}">
                <a16:creationId xmlns:a16="http://schemas.microsoft.com/office/drawing/2014/main" id="{8F878FAA-8D66-47E2-BAA1-756AEFE5F7DC}"/>
              </a:ext>
            </a:extLst>
          </p:cNvPr>
          <p:cNvGrpSpPr>
            <a:grpSpLocks/>
          </p:cNvGrpSpPr>
          <p:nvPr/>
        </p:nvGrpSpPr>
        <p:grpSpPr bwMode="auto">
          <a:xfrm rot="2775863">
            <a:off x="2414588" y="1566863"/>
            <a:ext cx="1190625" cy="1323975"/>
            <a:chOff x="2355" y="1119"/>
            <a:chExt cx="750" cy="834"/>
          </a:xfrm>
        </p:grpSpPr>
        <p:sp>
          <p:nvSpPr>
            <p:cNvPr id="9" name="Oval 56">
              <a:extLst>
                <a:ext uri="{FF2B5EF4-FFF2-40B4-BE49-F238E27FC236}">
                  <a16:creationId xmlns:a16="http://schemas.microsoft.com/office/drawing/2014/main" id="{F9ABDBFD-7415-43F9-9D8B-5D0AC9A3A6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3040" y="1151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Oval 57">
              <a:extLst>
                <a:ext uri="{FF2B5EF4-FFF2-40B4-BE49-F238E27FC236}">
                  <a16:creationId xmlns:a16="http://schemas.microsoft.com/office/drawing/2014/main" id="{54461B7A-507F-4A65-A15C-F220AC675C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355" y="1888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Rectangle 58">
              <a:extLst>
                <a:ext uri="{FF2B5EF4-FFF2-40B4-BE49-F238E27FC236}">
                  <a16:creationId xmlns:a16="http://schemas.microsoft.com/office/drawing/2014/main" id="{D2B31310-0642-4061-8333-4E6F79CBBE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390" y="1802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Rectangle 59">
              <a:extLst>
                <a:ext uri="{FF2B5EF4-FFF2-40B4-BE49-F238E27FC236}">
                  <a16:creationId xmlns:a16="http://schemas.microsoft.com/office/drawing/2014/main" id="{70A9853D-20D9-4216-9255-DCE44007DE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455" y="1732"/>
              <a:ext cx="95" cy="1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Rectangle 60">
              <a:extLst>
                <a:ext uri="{FF2B5EF4-FFF2-40B4-BE49-F238E27FC236}">
                  <a16:creationId xmlns:a16="http://schemas.microsoft.com/office/drawing/2014/main" id="{9619E4DA-7049-4DB3-9B23-A469B35E034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519" y="1663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61">
              <a:extLst>
                <a:ext uri="{FF2B5EF4-FFF2-40B4-BE49-F238E27FC236}">
                  <a16:creationId xmlns:a16="http://schemas.microsoft.com/office/drawing/2014/main" id="{59E87A61-386E-4013-A41A-D7D8FB6EE1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495" y="1348"/>
              <a:ext cx="659" cy="20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" name="Line 62">
            <a:extLst>
              <a:ext uri="{FF2B5EF4-FFF2-40B4-BE49-F238E27FC236}">
                <a16:creationId xmlns:a16="http://schemas.microsoft.com/office/drawing/2014/main" id="{610FE236-4496-4B49-8EC2-21D0C2305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9525" y="2262188"/>
            <a:ext cx="854075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83">
            <a:extLst>
              <a:ext uri="{FF2B5EF4-FFF2-40B4-BE49-F238E27FC236}">
                <a16:creationId xmlns:a16="http://schemas.microsoft.com/office/drawing/2014/main" id="{314128A4-F587-4919-B269-C6ED1A193C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0" y="2649538"/>
            <a:ext cx="801688" cy="174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84">
            <a:extLst>
              <a:ext uri="{FF2B5EF4-FFF2-40B4-BE49-F238E27FC236}">
                <a16:creationId xmlns:a16="http://schemas.microsoft.com/office/drawing/2014/main" id="{719089A4-2538-41CE-AF4E-A1DB66BE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0288" y="1773238"/>
            <a:ext cx="1143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8" name="Object 85">
            <a:extLst>
              <a:ext uri="{FF2B5EF4-FFF2-40B4-BE49-F238E27FC236}">
                <a16:creationId xmlns:a16="http://schemas.microsoft.com/office/drawing/2014/main" id="{ADBC0CC8-BFDF-4BD1-815C-6DCF63615D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2938" y="1182688"/>
          <a:ext cx="2222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34449" imgH="215713" progId="Equation.3">
                  <p:embed/>
                </p:oleObj>
              </mc:Choice>
              <mc:Fallback>
                <p:oleObj name="Equation" r:id="rId3" imgW="634449" imgH="215713" progId="Equation.3">
                  <p:embed/>
                  <p:pic>
                    <p:nvPicPr>
                      <p:cNvPr id="4181" name="Object 85">
                        <a:extLst>
                          <a:ext uri="{FF2B5EF4-FFF2-40B4-BE49-F238E27FC236}">
                            <a16:creationId xmlns:a16="http://schemas.microsoft.com/office/drawing/2014/main" id="{79C52F31-4751-4934-89A1-6DD43017E2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1182688"/>
                        <a:ext cx="2222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87">
            <a:extLst>
              <a:ext uri="{FF2B5EF4-FFF2-40B4-BE49-F238E27FC236}">
                <a16:creationId xmlns:a16="http://schemas.microsoft.com/office/drawing/2014/main" id="{82D1F5EB-40EE-4550-995E-7B93320350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0650" y="1258888"/>
          <a:ext cx="8080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501" imgH="253890" progId="Equation.3">
                  <p:embed/>
                </p:oleObj>
              </mc:Choice>
              <mc:Fallback>
                <p:oleObj name="Equation" r:id="rId5" imgW="228501" imgH="253890" progId="Equation.3">
                  <p:embed/>
                  <p:pic>
                    <p:nvPicPr>
                      <p:cNvPr id="4183" name="Object 87">
                        <a:extLst>
                          <a:ext uri="{FF2B5EF4-FFF2-40B4-BE49-F238E27FC236}">
                            <a16:creationId xmlns:a16="http://schemas.microsoft.com/office/drawing/2014/main" id="{ADC7CF3E-D5AD-4253-9019-859CDC7B50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1258888"/>
                        <a:ext cx="8080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88">
            <a:extLst>
              <a:ext uri="{FF2B5EF4-FFF2-40B4-BE49-F238E27FC236}">
                <a16:creationId xmlns:a16="http://schemas.microsoft.com/office/drawing/2014/main" id="{EFD340AA-3CDC-4100-B2C2-F54CCCEB34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1938" y="2578100"/>
          <a:ext cx="114617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66469" imgH="253780" progId="Equation.3">
                  <p:embed/>
                </p:oleObj>
              </mc:Choice>
              <mc:Fallback>
                <p:oleObj name="Equation" r:id="rId7" imgW="266469" imgH="253780" progId="Equation.3">
                  <p:embed/>
                  <p:pic>
                    <p:nvPicPr>
                      <p:cNvPr id="4184" name="Object 88">
                        <a:extLst>
                          <a:ext uri="{FF2B5EF4-FFF2-40B4-BE49-F238E27FC236}">
                            <a16:creationId xmlns:a16="http://schemas.microsoft.com/office/drawing/2014/main" id="{FE73699E-98F9-4770-B329-40A4BAD1CE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2578100"/>
                        <a:ext cx="114617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Line 90">
            <a:extLst>
              <a:ext uri="{FF2B5EF4-FFF2-40B4-BE49-F238E27FC236}">
                <a16:creationId xmlns:a16="http://schemas.microsoft.com/office/drawing/2014/main" id="{62DD016D-5CA1-44AE-89B2-72D46E3A6C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5563" y="2205038"/>
            <a:ext cx="655637" cy="6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" name="Group 49">
            <a:extLst>
              <a:ext uri="{FF2B5EF4-FFF2-40B4-BE49-F238E27FC236}">
                <a16:creationId xmlns:a16="http://schemas.microsoft.com/office/drawing/2014/main" id="{0DB02EB6-A776-41C7-9978-A327D7859B3C}"/>
              </a:ext>
            </a:extLst>
          </p:cNvPr>
          <p:cNvGrpSpPr>
            <a:grpSpLocks/>
          </p:cNvGrpSpPr>
          <p:nvPr/>
        </p:nvGrpSpPr>
        <p:grpSpPr bwMode="auto">
          <a:xfrm>
            <a:off x="-31750" y="4949825"/>
            <a:ext cx="7520401" cy="419100"/>
            <a:chOff x="249" y="3337"/>
            <a:chExt cx="4071" cy="264"/>
          </a:xfrm>
        </p:grpSpPr>
        <p:sp>
          <p:nvSpPr>
            <p:cNvPr id="23" name="AutoShape 50" descr="Medium wood">
              <a:extLst>
                <a:ext uri="{FF2B5EF4-FFF2-40B4-BE49-F238E27FC236}">
                  <a16:creationId xmlns:a16="http://schemas.microsoft.com/office/drawing/2014/main" id="{AD12F751-A71F-4444-86C2-AC9C73157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3337"/>
              <a:ext cx="4071" cy="264"/>
            </a:xfrm>
            <a:prstGeom prst="cube">
              <a:avLst>
                <a:gd name="adj" fmla="val 62222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175">
              <a:solidFill>
                <a:srgbClr val="996633"/>
              </a:solidFill>
              <a:miter lim="800000"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" name="Rectangle 51">
              <a:extLst>
                <a:ext uri="{FF2B5EF4-FFF2-40B4-BE49-F238E27FC236}">
                  <a16:creationId xmlns:a16="http://schemas.microsoft.com/office/drawing/2014/main" id="{E8A51142-8ECE-4BD9-BD68-029F025ED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" y="3504"/>
              <a:ext cx="3875" cy="96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5" name="Rectangle 53">
            <a:extLst>
              <a:ext uri="{FF2B5EF4-FFF2-40B4-BE49-F238E27FC236}">
                <a16:creationId xmlns:a16="http://schemas.microsoft.com/office/drawing/2014/main" id="{BE0F8526-6F8A-425F-91A5-8C1EA4572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5375275"/>
            <a:ext cx="5637213" cy="609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Rectangle 54">
            <a:extLst>
              <a:ext uri="{FF2B5EF4-FFF2-40B4-BE49-F238E27FC236}">
                <a16:creationId xmlns:a16="http://schemas.microsoft.com/office/drawing/2014/main" id="{27247A37-A213-46F2-8F8C-B7B2C70ED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4862513"/>
            <a:ext cx="879475" cy="307975"/>
          </a:xfrm>
          <a:prstGeom prst="rect">
            <a:avLst/>
          </a:prstGeom>
          <a:solidFill>
            <a:srgbClr val="99663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6633"/>
            </a:extrusionClr>
            <a:contourClr>
              <a:srgbClr val="9966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Line 84">
            <a:extLst>
              <a:ext uri="{FF2B5EF4-FFF2-40B4-BE49-F238E27FC236}">
                <a16:creationId xmlns:a16="http://schemas.microsoft.com/office/drawing/2014/main" id="{8342008C-942E-40CA-B05D-62174DA177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4437063"/>
            <a:ext cx="1143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8" name="Object 85">
            <a:extLst>
              <a:ext uri="{FF2B5EF4-FFF2-40B4-BE49-F238E27FC236}">
                <a16:creationId xmlns:a16="http://schemas.microsoft.com/office/drawing/2014/main" id="{A01D07EE-6DE0-46C7-A9F3-58E19E38A0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5338" y="3756025"/>
          <a:ext cx="2222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34449" imgH="215713" progId="Equation.3">
                  <p:embed/>
                </p:oleObj>
              </mc:Choice>
              <mc:Fallback>
                <p:oleObj name="Equation" r:id="rId9" imgW="634449" imgH="215713" progId="Equation.3">
                  <p:embed/>
                  <p:pic>
                    <p:nvPicPr>
                      <p:cNvPr id="54" name="Object 85">
                        <a:extLst>
                          <a:ext uri="{FF2B5EF4-FFF2-40B4-BE49-F238E27FC236}">
                            <a16:creationId xmlns:a16="http://schemas.microsoft.com/office/drawing/2014/main" id="{B40703BF-E179-42A8-9AE6-75BB49A5CF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3756025"/>
                        <a:ext cx="2222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87">
            <a:extLst>
              <a:ext uri="{FF2B5EF4-FFF2-40B4-BE49-F238E27FC236}">
                <a16:creationId xmlns:a16="http://schemas.microsoft.com/office/drawing/2014/main" id="{C1629EE8-AE87-402C-88FC-5B8BE877D8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3050" y="3792538"/>
          <a:ext cx="8080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28501" imgH="253890" progId="Equation.3">
                  <p:embed/>
                </p:oleObj>
              </mc:Choice>
              <mc:Fallback>
                <p:oleObj name="Equation" r:id="rId11" imgW="228501" imgH="253890" progId="Equation.3">
                  <p:embed/>
                  <p:pic>
                    <p:nvPicPr>
                      <p:cNvPr id="55" name="Object 87">
                        <a:extLst>
                          <a:ext uri="{FF2B5EF4-FFF2-40B4-BE49-F238E27FC236}">
                            <a16:creationId xmlns:a16="http://schemas.microsoft.com/office/drawing/2014/main" id="{B624C3E4-0AAA-4BA2-B849-647E635BE7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050" y="3792538"/>
                        <a:ext cx="8080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88">
            <a:extLst>
              <a:ext uri="{FF2B5EF4-FFF2-40B4-BE49-F238E27FC236}">
                <a16:creationId xmlns:a16="http://schemas.microsoft.com/office/drawing/2014/main" id="{19856086-E665-4928-B3D5-D91BEA9609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463" y="5111750"/>
          <a:ext cx="114617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66469" imgH="253780" progId="Equation.3">
                  <p:embed/>
                </p:oleObj>
              </mc:Choice>
              <mc:Fallback>
                <p:oleObj name="Equation" r:id="rId12" imgW="266469" imgH="253780" progId="Equation.3">
                  <p:embed/>
                  <p:pic>
                    <p:nvPicPr>
                      <p:cNvPr id="56" name="Object 88">
                        <a:extLst>
                          <a:ext uri="{FF2B5EF4-FFF2-40B4-BE49-F238E27FC236}">
                            <a16:creationId xmlns:a16="http://schemas.microsoft.com/office/drawing/2014/main" id="{21D03765-DB09-453A-BD01-1294D19BDF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5111750"/>
                        <a:ext cx="114617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55">
            <a:extLst>
              <a:ext uri="{FF2B5EF4-FFF2-40B4-BE49-F238E27FC236}">
                <a16:creationId xmlns:a16="http://schemas.microsoft.com/office/drawing/2014/main" id="{5DCE3CA8-97ED-4864-9947-01B90FA3691C}"/>
              </a:ext>
            </a:extLst>
          </p:cNvPr>
          <p:cNvGrpSpPr>
            <a:grpSpLocks/>
          </p:cNvGrpSpPr>
          <p:nvPr/>
        </p:nvGrpSpPr>
        <p:grpSpPr bwMode="auto">
          <a:xfrm rot="2775863">
            <a:off x="2466975" y="4256088"/>
            <a:ext cx="1190625" cy="1323975"/>
            <a:chOff x="2355" y="1119"/>
            <a:chExt cx="750" cy="834"/>
          </a:xfrm>
        </p:grpSpPr>
        <p:sp>
          <p:nvSpPr>
            <p:cNvPr id="32" name="Oval 56">
              <a:extLst>
                <a:ext uri="{FF2B5EF4-FFF2-40B4-BE49-F238E27FC236}">
                  <a16:creationId xmlns:a16="http://schemas.microsoft.com/office/drawing/2014/main" id="{6453A5B0-7060-45E5-A5E3-5237E4321C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3040" y="1151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" name="Oval 57">
              <a:extLst>
                <a:ext uri="{FF2B5EF4-FFF2-40B4-BE49-F238E27FC236}">
                  <a16:creationId xmlns:a16="http://schemas.microsoft.com/office/drawing/2014/main" id="{38ED5D7F-BAF7-4B39-B344-33265AF561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355" y="1888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" name="Rectangle 58">
              <a:extLst>
                <a:ext uri="{FF2B5EF4-FFF2-40B4-BE49-F238E27FC236}">
                  <a16:creationId xmlns:a16="http://schemas.microsoft.com/office/drawing/2014/main" id="{2682F302-CEB9-4758-8CC2-5CB97A0890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390" y="1802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F8CA992E-A26F-46DC-9F65-95167C2C3A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455" y="1732"/>
              <a:ext cx="95" cy="1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" name="Rectangle 60">
              <a:extLst>
                <a:ext uri="{FF2B5EF4-FFF2-40B4-BE49-F238E27FC236}">
                  <a16:creationId xmlns:a16="http://schemas.microsoft.com/office/drawing/2014/main" id="{3752EB59-3649-4333-9832-A635081D06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519" y="1663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1">
              <a:extLst>
                <a:ext uri="{FF2B5EF4-FFF2-40B4-BE49-F238E27FC236}">
                  <a16:creationId xmlns:a16="http://schemas.microsoft.com/office/drawing/2014/main" id="{608CA630-7A0A-4AA2-B554-8F16C3637D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495" y="1348"/>
              <a:ext cx="659" cy="20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8" name="Line 62">
            <a:extLst>
              <a:ext uri="{FF2B5EF4-FFF2-40B4-BE49-F238E27FC236}">
                <a16:creationId xmlns:a16="http://schemas.microsoft.com/office/drawing/2014/main" id="{7EF5826B-C459-457B-9A67-2206F7D23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951413"/>
            <a:ext cx="854075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90">
            <a:extLst>
              <a:ext uri="{FF2B5EF4-FFF2-40B4-BE49-F238E27FC236}">
                <a16:creationId xmlns:a16="http://schemas.microsoft.com/office/drawing/2014/main" id="{BB6175E8-8109-4C9F-A9E4-E61F00FEDE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7950" y="4884738"/>
            <a:ext cx="655638" cy="6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83">
            <a:extLst>
              <a:ext uri="{FF2B5EF4-FFF2-40B4-BE49-F238E27FC236}">
                <a16:creationId xmlns:a16="http://schemas.microsoft.com/office/drawing/2014/main" id="{5F684431-6722-4A8E-8D4A-FE1B57ACC5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07950" y="5140325"/>
            <a:ext cx="801688" cy="174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Box 66">
            <a:extLst>
              <a:ext uri="{FF2B5EF4-FFF2-40B4-BE49-F238E27FC236}">
                <a16:creationId xmlns:a16="http://schemas.microsoft.com/office/drawing/2014/main" id="{52FCE506-FA25-4BD7-9F0E-D2DAB55F3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7567" y="1676986"/>
            <a:ext cx="15113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Không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phụ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thuộc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vào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diện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tích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tiếp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xúc</a:t>
            </a:r>
            <a:endParaRPr lang="en-US" altLang="en-US" sz="3000" b="1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42" name="Rectangle 2">
            <a:extLst>
              <a:ext uri="{FF2B5EF4-FFF2-40B4-BE49-F238E27FC236}">
                <a16:creationId xmlns:a16="http://schemas.microsoft.com/office/drawing/2014/main" id="{9B867ABC-859B-4959-A29B-C3BA70FAABB7}"/>
              </a:ext>
            </a:extLst>
          </p:cNvPr>
          <p:cNvSpPr txBox="1">
            <a:spLocks noChangeArrowheads="1"/>
          </p:cNvSpPr>
          <p:nvPr/>
        </p:nvSpPr>
        <p:spPr>
          <a:xfrm>
            <a:off x="-36512" y="0"/>
            <a:ext cx="12228512" cy="58092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32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43" name="Rectangle 2">
            <a:extLst>
              <a:ext uri="{FF2B5EF4-FFF2-40B4-BE49-F238E27FC236}">
                <a16:creationId xmlns:a16="http://schemas.microsoft.com/office/drawing/2014/main" id="{14FCAF3B-7B11-41E8-B624-77721CAA3259}"/>
              </a:ext>
            </a:extLst>
          </p:cNvPr>
          <p:cNvSpPr txBox="1">
            <a:spLocks/>
          </p:cNvSpPr>
          <p:nvPr/>
        </p:nvSpPr>
        <p:spPr bwMode="auto">
          <a:xfrm>
            <a:off x="144463" y="684861"/>
            <a:ext cx="9505056" cy="58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67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>
              <a:defRPr/>
            </a:pP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3.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Độ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lớn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của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lực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ma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sát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trượt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phụ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thuộc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những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yếu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tố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37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nào</a:t>
            </a:r>
            <a:r>
              <a:rPr lang="en-US" sz="37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293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4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20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6537E-6 L 0.49705 -0.00162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4" y="-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2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26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28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30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32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34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36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6537E-6 L 0.49705 -0.00162 " pathEditMode="relative" rAng="0" ptsTypes="AA">
                                      <p:cBhvr>
                                        <p:cTn id="38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4" y="-9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40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6" grpId="0" animBg="1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>
            <a:extLst>
              <a:ext uri="{FF2B5EF4-FFF2-40B4-BE49-F238E27FC236}">
                <a16:creationId xmlns:a16="http://schemas.microsoft.com/office/drawing/2014/main" id="{EB960CF5-19E7-45F3-9F77-0D6CBC5E69CB}"/>
              </a:ext>
            </a:extLst>
          </p:cNvPr>
          <p:cNvGrpSpPr>
            <a:grpSpLocks/>
          </p:cNvGrpSpPr>
          <p:nvPr/>
        </p:nvGrpSpPr>
        <p:grpSpPr bwMode="auto">
          <a:xfrm>
            <a:off x="69849" y="2416175"/>
            <a:ext cx="7815193" cy="419100"/>
            <a:chOff x="249" y="3337"/>
            <a:chExt cx="4071" cy="264"/>
          </a:xfrm>
        </p:grpSpPr>
        <p:sp>
          <p:nvSpPr>
            <p:cNvPr id="3" name="AutoShape 50" descr="Medium wood">
              <a:extLst>
                <a:ext uri="{FF2B5EF4-FFF2-40B4-BE49-F238E27FC236}">
                  <a16:creationId xmlns:a16="http://schemas.microsoft.com/office/drawing/2014/main" id="{7ADCA744-567E-4D5A-8FB3-BA749FD4A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3337"/>
              <a:ext cx="4071" cy="264"/>
            </a:xfrm>
            <a:prstGeom prst="cube">
              <a:avLst>
                <a:gd name="adj" fmla="val 62222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175">
              <a:solidFill>
                <a:srgbClr val="996633"/>
              </a:solidFill>
              <a:miter lim="800000"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" name="Rectangle 51">
              <a:extLst>
                <a:ext uri="{FF2B5EF4-FFF2-40B4-BE49-F238E27FC236}">
                  <a16:creationId xmlns:a16="http://schemas.microsoft.com/office/drawing/2014/main" id="{6D6917A5-622C-40EE-8929-C38252C3D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" y="3504"/>
              <a:ext cx="3875" cy="96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" name="Rectangle 52">
            <a:extLst>
              <a:ext uri="{FF2B5EF4-FFF2-40B4-BE49-F238E27FC236}">
                <a16:creationId xmlns:a16="http://schemas.microsoft.com/office/drawing/2014/main" id="{8B0290CC-9C94-419C-885C-C2CC9A8A7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7" y="2827338"/>
            <a:ext cx="396875" cy="1524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53">
            <a:extLst>
              <a:ext uri="{FF2B5EF4-FFF2-40B4-BE49-F238E27FC236}">
                <a16:creationId xmlns:a16="http://schemas.microsoft.com/office/drawing/2014/main" id="{113F8B5A-B434-4380-ACD3-6791F6EC4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" y="2841625"/>
            <a:ext cx="5637213" cy="609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54">
            <a:extLst>
              <a:ext uri="{FF2B5EF4-FFF2-40B4-BE49-F238E27FC236}">
                <a16:creationId xmlns:a16="http://schemas.microsoft.com/office/drawing/2014/main" id="{D7DF198C-867F-4F5E-B038-D3D548F5F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" y="1971675"/>
            <a:ext cx="838200" cy="685800"/>
          </a:xfrm>
          <a:prstGeom prst="rect">
            <a:avLst/>
          </a:prstGeom>
          <a:solidFill>
            <a:srgbClr val="99663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6633"/>
            </a:extrusionClr>
            <a:contourClr>
              <a:srgbClr val="9966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8" name="Group 55">
            <a:extLst>
              <a:ext uri="{FF2B5EF4-FFF2-40B4-BE49-F238E27FC236}">
                <a16:creationId xmlns:a16="http://schemas.microsoft.com/office/drawing/2014/main" id="{94A48C72-0AEA-4AF6-A350-BF7FD254C663}"/>
              </a:ext>
            </a:extLst>
          </p:cNvPr>
          <p:cNvGrpSpPr>
            <a:grpSpLocks/>
          </p:cNvGrpSpPr>
          <p:nvPr/>
        </p:nvGrpSpPr>
        <p:grpSpPr bwMode="auto">
          <a:xfrm rot="2775863">
            <a:off x="2451100" y="1512888"/>
            <a:ext cx="1190625" cy="1323975"/>
            <a:chOff x="2355" y="1119"/>
            <a:chExt cx="750" cy="834"/>
          </a:xfrm>
        </p:grpSpPr>
        <p:sp>
          <p:nvSpPr>
            <p:cNvPr id="9" name="Oval 56">
              <a:extLst>
                <a:ext uri="{FF2B5EF4-FFF2-40B4-BE49-F238E27FC236}">
                  <a16:creationId xmlns:a16="http://schemas.microsoft.com/office/drawing/2014/main" id="{B13000AA-56D5-4457-A652-B8AF16449E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3040" y="1151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Oval 57">
              <a:extLst>
                <a:ext uri="{FF2B5EF4-FFF2-40B4-BE49-F238E27FC236}">
                  <a16:creationId xmlns:a16="http://schemas.microsoft.com/office/drawing/2014/main" id="{7D3E07DE-AEEE-452F-8B67-C96FB4466E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355" y="1888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Rectangle 58">
              <a:extLst>
                <a:ext uri="{FF2B5EF4-FFF2-40B4-BE49-F238E27FC236}">
                  <a16:creationId xmlns:a16="http://schemas.microsoft.com/office/drawing/2014/main" id="{E5E68A1C-2A16-4A79-91BF-2FF80149C5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390" y="1802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Rectangle 59">
              <a:extLst>
                <a:ext uri="{FF2B5EF4-FFF2-40B4-BE49-F238E27FC236}">
                  <a16:creationId xmlns:a16="http://schemas.microsoft.com/office/drawing/2014/main" id="{50303C39-6E99-497A-9E0D-3C10980095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455" y="1732"/>
              <a:ext cx="95" cy="1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Rectangle 60">
              <a:extLst>
                <a:ext uri="{FF2B5EF4-FFF2-40B4-BE49-F238E27FC236}">
                  <a16:creationId xmlns:a16="http://schemas.microsoft.com/office/drawing/2014/main" id="{72AF0AD8-5E3D-43DC-9461-FB839C829E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519" y="1663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61">
              <a:extLst>
                <a:ext uri="{FF2B5EF4-FFF2-40B4-BE49-F238E27FC236}">
                  <a16:creationId xmlns:a16="http://schemas.microsoft.com/office/drawing/2014/main" id="{D2685E76-F17B-4118-9CA0-17DDCCC745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495" y="1348"/>
              <a:ext cx="659" cy="20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" name="Line 62">
            <a:extLst>
              <a:ext uri="{FF2B5EF4-FFF2-40B4-BE49-F238E27FC236}">
                <a16:creationId xmlns:a16="http://schemas.microsoft.com/office/drawing/2014/main" id="{2A178C80-8F97-41DB-AD71-21833F6919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6037" y="2208213"/>
            <a:ext cx="854075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" name="Group 63">
            <a:extLst>
              <a:ext uri="{FF2B5EF4-FFF2-40B4-BE49-F238E27FC236}">
                <a16:creationId xmlns:a16="http://schemas.microsoft.com/office/drawing/2014/main" id="{3AFCE046-DC8F-4092-A872-53FD3EBF17E6}"/>
              </a:ext>
            </a:extLst>
          </p:cNvPr>
          <p:cNvGrpSpPr>
            <a:grpSpLocks/>
          </p:cNvGrpSpPr>
          <p:nvPr/>
        </p:nvGrpSpPr>
        <p:grpSpPr bwMode="auto">
          <a:xfrm>
            <a:off x="31749" y="4887913"/>
            <a:ext cx="7853293" cy="419100"/>
            <a:chOff x="249" y="3337"/>
            <a:chExt cx="4071" cy="264"/>
          </a:xfrm>
        </p:grpSpPr>
        <p:sp>
          <p:nvSpPr>
            <p:cNvPr id="17" name="AutoShape 64" descr="Medium wood">
              <a:extLst>
                <a:ext uri="{FF2B5EF4-FFF2-40B4-BE49-F238E27FC236}">
                  <a16:creationId xmlns:a16="http://schemas.microsoft.com/office/drawing/2014/main" id="{16F8AC16-510B-4CA9-BCA6-1E37EB371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3337"/>
              <a:ext cx="4071" cy="264"/>
            </a:xfrm>
            <a:prstGeom prst="cube">
              <a:avLst>
                <a:gd name="adj" fmla="val 62222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175">
              <a:solidFill>
                <a:srgbClr val="996633"/>
              </a:solidFill>
              <a:miter lim="800000"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" name="Rectangle 65">
              <a:extLst>
                <a:ext uri="{FF2B5EF4-FFF2-40B4-BE49-F238E27FC236}">
                  <a16:creationId xmlns:a16="http://schemas.microsoft.com/office/drawing/2014/main" id="{4A8C053D-E168-4FB2-8461-E17F230A0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" y="3504"/>
              <a:ext cx="3875" cy="96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9" name="Rectangle 67">
            <a:extLst>
              <a:ext uri="{FF2B5EF4-FFF2-40B4-BE49-F238E27FC236}">
                <a16:creationId xmlns:a16="http://schemas.microsoft.com/office/drawing/2014/main" id="{1516424D-9B75-4D4B-82CB-29A097A76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5311775"/>
            <a:ext cx="5637212" cy="609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Rectangle 68">
            <a:extLst>
              <a:ext uri="{FF2B5EF4-FFF2-40B4-BE49-F238E27FC236}">
                <a16:creationId xmlns:a16="http://schemas.microsoft.com/office/drawing/2014/main" id="{5366BFBE-31CF-4BEE-9B2C-B4FFF6AAF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95800"/>
            <a:ext cx="838200" cy="642938"/>
          </a:xfrm>
          <a:prstGeom prst="rect">
            <a:avLst/>
          </a:prstGeom>
          <a:solidFill>
            <a:srgbClr val="99663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6633"/>
            </a:extrusionClr>
            <a:contourClr>
              <a:srgbClr val="9966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1" name="Group 69">
            <a:extLst>
              <a:ext uri="{FF2B5EF4-FFF2-40B4-BE49-F238E27FC236}">
                <a16:creationId xmlns:a16="http://schemas.microsoft.com/office/drawing/2014/main" id="{6859D2C7-E83D-471F-BEC2-5446D7E032EE}"/>
              </a:ext>
            </a:extLst>
          </p:cNvPr>
          <p:cNvGrpSpPr>
            <a:grpSpLocks/>
          </p:cNvGrpSpPr>
          <p:nvPr/>
        </p:nvGrpSpPr>
        <p:grpSpPr bwMode="auto">
          <a:xfrm rot="2775863">
            <a:off x="2460625" y="4206875"/>
            <a:ext cx="1190625" cy="1323975"/>
            <a:chOff x="2355" y="1119"/>
            <a:chExt cx="750" cy="834"/>
          </a:xfrm>
        </p:grpSpPr>
        <p:sp>
          <p:nvSpPr>
            <p:cNvPr id="22" name="Oval 70">
              <a:extLst>
                <a:ext uri="{FF2B5EF4-FFF2-40B4-BE49-F238E27FC236}">
                  <a16:creationId xmlns:a16="http://schemas.microsoft.com/office/drawing/2014/main" id="{89517DEC-92CE-44F4-B278-F26526DCEB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3040" y="1151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" name="Oval 71">
              <a:extLst>
                <a:ext uri="{FF2B5EF4-FFF2-40B4-BE49-F238E27FC236}">
                  <a16:creationId xmlns:a16="http://schemas.microsoft.com/office/drawing/2014/main" id="{21428553-4921-4FF8-81CC-4424E1594C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355" y="1888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" name="Rectangle 72">
              <a:extLst>
                <a:ext uri="{FF2B5EF4-FFF2-40B4-BE49-F238E27FC236}">
                  <a16:creationId xmlns:a16="http://schemas.microsoft.com/office/drawing/2014/main" id="{7A5E8827-2BA5-4E87-8C73-C3737571B8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390" y="1802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" name="Rectangle 73">
              <a:extLst>
                <a:ext uri="{FF2B5EF4-FFF2-40B4-BE49-F238E27FC236}">
                  <a16:creationId xmlns:a16="http://schemas.microsoft.com/office/drawing/2014/main" id="{711B330E-0855-41D9-B35F-1607FC0EFB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455" y="1732"/>
              <a:ext cx="95" cy="1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" name="Rectangle 74">
              <a:extLst>
                <a:ext uri="{FF2B5EF4-FFF2-40B4-BE49-F238E27FC236}">
                  <a16:creationId xmlns:a16="http://schemas.microsoft.com/office/drawing/2014/main" id="{FFDFB9F6-91E3-47C8-9E94-06DC439236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519" y="1663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75">
              <a:extLst>
                <a:ext uri="{FF2B5EF4-FFF2-40B4-BE49-F238E27FC236}">
                  <a16:creationId xmlns:a16="http://schemas.microsoft.com/office/drawing/2014/main" id="{9732EE2E-6A2C-4032-8C41-D9D31687FC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495" y="1348"/>
              <a:ext cx="659" cy="20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8" name="Line 77">
            <a:extLst>
              <a:ext uri="{FF2B5EF4-FFF2-40B4-BE49-F238E27FC236}">
                <a16:creationId xmlns:a16="http://schemas.microsoft.com/office/drawing/2014/main" id="{8B916585-97EF-4368-BE0F-673831288C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-71438" y="5135563"/>
            <a:ext cx="876300" cy="222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78">
            <a:extLst>
              <a:ext uri="{FF2B5EF4-FFF2-40B4-BE49-F238E27FC236}">
                <a16:creationId xmlns:a16="http://schemas.microsoft.com/office/drawing/2014/main" id="{874EC571-7BFD-47F8-9920-36817473CED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312" y="4149725"/>
            <a:ext cx="1382713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30" name="Object 79">
            <a:extLst>
              <a:ext uri="{FF2B5EF4-FFF2-40B4-BE49-F238E27FC236}">
                <a16:creationId xmlns:a16="http://schemas.microsoft.com/office/drawing/2014/main" id="{2A77842F-1AB7-4C6A-BC82-EC260B919C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583394"/>
              </p:ext>
            </p:extLst>
          </p:nvPr>
        </p:nvGraphicFramePr>
        <p:xfrm>
          <a:off x="600075" y="3573463"/>
          <a:ext cx="22225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34449" imgH="215713" progId="Equation.3">
                  <p:embed/>
                </p:oleObj>
              </mc:Choice>
              <mc:Fallback>
                <p:oleObj name="Equation" r:id="rId3" imgW="634449" imgH="215713" progId="Equation.3">
                  <p:embed/>
                  <p:pic>
                    <p:nvPicPr>
                      <p:cNvPr id="4175" name="Object 79">
                        <a:extLst>
                          <a:ext uri="{FF2B5EF4-FFF2-40B4-BE49-F238E27FC236}">
                            <a16:creationId xmlns:a16="http://schemas.microsoft.com/office/drawing/2014/main" id="{F65096EC-2DAD-45EB-8280-827D827EBD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3573463"/>
                        <a:ext cx="222250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80">
            <a:extLst>
              <a:ext uri="{FF2B5EF4-FFF2-40B4-BE49-F238E27FC236}">
                <a16:creationId xmlns:a16="http://schemas.microsoft.com/office/drawing/2014/main" id="{F466BC57-A86A-4FF8-88EE-6F2F6DDA6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4870450"/>
            <a:ext cx="655637" cy="6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2" name="Object 81">
            <a:extLst>
              <a:ext uri="{FF2B5EF4-FFF2-40B4-BE49-F238E27FC236}">
                <a16:creationId xmlns:a16="http://schemas.microsoft.com/office/drawing/2014/main" id="{761F115B-6474-4545-B45A-E25AB6247E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961567"/>
              </p:ext>
            </p:extLst>
          </p:nvPr>
        </p:nvGraphicFramePr>
        <p:xfrm>
          <a:off x="2592387" y="4038600"/>
          <a:ext cx="808038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501" imgH="253890" progId="Equation.3">
                  <p:embed/>
                </p:oleObj>
              </mc:Choice>
              <mc:Fallback>
                <p:oleObj name="Equation" r:id="rId5" imgW="228501" imgH="253890" progId="Equation.3">
                  <p:embed/>
                  <p:pic>
                    <p:nvPicPr>
                      <p:cNvPr id="4177" name="Object 81">
                        <a:extLst>
                          <a:ext uri="{FF2B5EF4-FFF2-40B4-BE49-F238E27FC236}">
                            <a16:creationId xmlns:a16="http://schemas.microsoft.com/office/drawing/2014/main" id="{BD66F357-CFCB-43E2-890D-5DD301BD81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7" y="4038600"/>
                        <a:ext cx="808038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82">
            <a:extLst>
              <a:ext uri="{FF2B5EF4-FFF2-40B4-BE49-F238E27FC236}">
                <a16:creationId xmlns:a16="http://schemas.microsoft.com/office/drawing/2014/main" id="{F05F4602-D1DF-4DA4-ABB1-4281D796E5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669753"/>
              </p:ext>
            </p:extLst>
          </p:nvPr>
        </p:nvGraphicFramePr>
        <p:xfrm>
          <a:off x="152400" y="5213350"/>
          <a:ext cx="114617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66469" imgH="253780" progId="Equation.3">
                  <p:embed/>
                </p:oleObj>
              </mc:Choice>
              <mc:Fallback>
                <p:oleObj name="Equation" r:id="rId7" imgW="266469" imgH="253780" progId="Equation.3">
                  <p:embed/>
                  <p:pic>
                    <p:nvPicPr>
                      <p:cNvPr id="4178" name="Object 82">
                        <a:extLst>
                          <a:ext uri="{FF2B5EF4-FFF2-40B4-BE49-F238E27FC236}">
                            <a16:creationId xmlns:a16="http://schemas.microsoft.com/office/drawing/2014/main" id="{A8BB6C0C-BE2A-4BC9-B779-9E9EF8A754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213350"/>
                        <a:ext cx="114617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Line 83">
            <a:extLst>
              <a:ext uri="{FF2B5EF4-FFF2-40B4-BE49-F238E27FC236}">
                <a16:creationId xmlns:a16="http://schemas.microsoft.com/office/drawing/2014/main" id="{C99C63E6-745D-4F34-A463-44A36E3754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12" y="2649538"/>
            <a:ext cx="801688" cy="174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84">
            <a:extLst>
              <a:ext uri="{FF2B5EF4-FFF2-40B4-BE49-F238E27FC236}">
                <a16:creationId xmlns:a16="http://schemas.microsoft.com/office/drawing/2014/main" id="{E283361E-949E-4003-9F52-EFD279E129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2525" y="1716088"/>
            <a:ext cx="5715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36" name="Object 85">
            <a:extLst>
              <a:ext uri="{FF2B5EF4-FFF2-40B4-BE49-F238E27FC236}">
                <a16:creationId xmlns:a16="http://schemas.microsoft.com/office/drawing/2014/main" id="{7F536228-261A-4DE4-9D80-B4B6DD8C90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097766"/>
              </p:ext>
            </p:extLst>
          </p:nvPr>
        </p:nvGraphicFramePr>
        <p:xfrm>
          <a:off x="679450" y="1235075"/>
          <a:ext cx="22225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34449" imgH="215713" progId="Equation.3">
                  <p:embed/>
                </p:oleObj>
              </mc:Choice>
              <mc:Fallback>
                <p:oleObj name="Equation" r:id="rId9" imgW="634449" imgH="215713" progId="Equation.3">
                  <p:embed/>
                  <p:pic>
                    <p:nvPicPr>
                      <p:cNvPr id="4181" name="Object 85">
                        <a:extLst>
                          <a:ext uri="{FF2B5EF4-FFF2-40B4-BE49-F238E27FC236}">
                            <a16:creationId xmlns:a16="http://schemas.microsoft.com/office/drawing/2014/main" id="{43DC9479-6645-41C7-B795-F4A797F316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1235075"/>
                        <a:ext cx="2222500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87">
            <a:extLst>
              <a:ext uri="{FF2B5EF4-FFF2-40B4-BE49-F238E27FC236}">
                <a16:creationId xmlns:a16="http://schemas.microsoft.com/office/drawing/2014/main" id="{E82EE806-BCE0-432E-9FD9-FF4DEB38EF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00967"/>
              </p:ext>
            </p:extLst>
          </p:nvPr>
        </p:nvGraphicFramePr>
        <p:xfrm>
          <a:off x="2697162" y="1258888"/>
          <a:ext cx="8080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28501" imgH="253890" progId="Equation.3">
                  <p:embed/>
                </p:oleObj>
              </mc:Choice>
              <mc:Fallback>
                <p:oleObj name="Equation" r:id="rId11" imgW="228501" imgH="253890" progId="Equation.3">
                  <p:embed/>
                  <p:pic>
                    <p:nvPicPr>
                      <p:cNvPr id="4183" name="Object 87">
                        <a:extLst>
                          <a:ext uri="{FF2B5EF4-FFF2-40B4-BE49-F238E27FC236}">
                            <a16:creationId xmlns:a16="http://schemas.microsoft.com/office/drawing/2014/main" id="{02DE1473-E7A6-4081-8316-5154B117FC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62" y="1258888"/>
                        <a:ext cx="8080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88">
            <a:extLst>
              <a:ext uri="{FF2B5EF4-FFF2-40B4-BE49-F238E27FC236}">
                <a16:creationId xmlns:a16="http://schemas.microsoft.com/office/drawing/2014/main" id="{F380C384-6CA0-4656-8D17-67D6056A58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426440"/>
              </p:ext>
            </p:extLst>
          </p:nvPr>
        </p:nvGraphicFramePr>
        <p:xfrm>
          <a:off x="298450" y="2578100"/>
          <a:ext cx="114617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66469" imgH="253780" progId="Equation.3">
                  <p:embed/>
                </p:oleObj>
              </mc:Choice>
              <mc:Fallback>
                <p:oleObj name="Equation" r:id="rId12" imgW="266469" imgH="253780" progId="Equation.3">
                  <p:embed/>
                  <p:pic>
                    <p:nvPicPr>
                      <p:cNvPr id="4184" name="Object 88">
                        <a:extLst>
                          <a:ext uri="{FF2B5EF4-FFF2-40B4-BE49-F238E27FC236}">
                            <a16:creationId xmlns:a16="http://schemas.microsoft.com/office/drawing/2014/main" id="{0F6A7E0E-A484-4541-AE75-03D9BD8F54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2578100"/>
                        <a:ext cx="114617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Line 90">
            <a:extLst>
              <a:ext uri="{FF2B5EF4-FFF2-40B4-BE49-F238E27FC236}">
                <a16:creationId xmlns:a16="http://schemas.microsoft.com/office/drawing/2014/main" id="{E61A23C1-5AAE-4914-A4EA-67661BFEE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2075" y="2141538"/>
            <a:ext cx="655637" cy="6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92">
            <a:extLst>
              <a:ext uri="{FF2B5EF4-FFF2-40B4-BE49-F238E27FC236}">
                <a16:creationId xmlns:a16="http://schemas.microsoft.com/office/drawing/2014/main" id="{B0F64E1F-8B70-41C4-BBEF-D95EC8375F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6512" y="4905375"/>
            <a:ext cx="854075" cy="15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7AAE2474-1E96-40BD-8AC5-5F82F3055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9171" y="1851736"/>
            <a:ext cx="15113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Không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phụ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thuộc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vào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tốc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độ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của</a:t>
            </a:r>
            <a:r>
              <a:rPr lang="en-US" altLang="en-US" sz="3000" b="1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Rockwell" panose="02060603020205020403" pitchFamily="18" charset="0"/>
              </a:rPr>
              <a:t>vật</a:t>
            </a:r>
            <a:endParaRPr lang="en-US" altLang="en-US" sz="3000" b="1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42" name="Rectangle 2">
            <a:extLst>
              <a:ext uri="{FF2B5EF4-FFF2-40B4-BE49-F238E27FC236}">
                <a16:creationId xmlns:a16="http://schemas.microsoft.com/office/drawing/2014/main" id="{7E586609-FEB5-48D6-80C0-32CF1A780C7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"/>
            <a:ext cx="12192000" cy="58332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32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43" name="Rectangle 2">
            <a:extLst>
              <a:ext uri="{FF2B5EF4-FFF2-40B4-BE49-F238E27FC236}">
                <a16:creationId xmlns:a16="http://schemas.microsoft.com/office/drawing/2014/main" id="{9CC3C91A-63E3-456C-A625-107B0AA09122}"/>
              </a:ext>
            </a:extLst>
          </p:cNvPr>
          <p:cNvSpPr txBox="1">
            <a:spLocks/>
          </p:cNvSpPr>
          <p:nvPr/>
        </p:nvSpPr>
        <p:spPr bwMode="auto">
          <a:xfrm>
            <a:off x="105189" y="686513"/>
            <a:ext cx="9505056" cy="72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>
              <a:defRPr/>
            </a:pP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3.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Độ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lớn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của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lực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ma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sát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trượt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phụ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thuộc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những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yếu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tố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nào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5755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2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4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18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833 0 " pathEditMode="relative" ptsTypes="AA">
                                      <p:cBhvr>
                                        <p:cTn id="20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6537E-6 L 0.49705 -0.00162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4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3.05556E-6 -3.33333E-6 L 0.50503 -0.0064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43" y="-32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1.11111E-6 -2.59259E-6 L 0.50712 0.0044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47" y="208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347 -3.7037E-6 L 0.50486 -3.7037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17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7 2.22222E-6 L 0.5059 -0.0053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95" y="-278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4.72222E-6 4.44444E-6 L 0.52534 0.0018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67" y="93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7 -7.40741E-7 L 0.52153 0.00208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76" y="9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3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087 0.00371 L 0.49444 -0.0027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57" y="-324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8.33333E-7 -3.7037E-7 L 0.51024 -0.00393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03" y="-2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61111E-6 3.33333E-6 L 0.51146 -0.0055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73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 animBg="1"/>
      <p:bldP spid="20" grpId="1" animBg="1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FC5DFA43-2B42-499A-9297-156E4654B0C3}"/>
              </a:ext>
            </a:extLst>
          </p:cNvPr>
          <p:cNvGrpSpPr>
            <a:grpSpLocks/>
          </p:cNvGrpSpPr>
          <p:nvPr/>
        </p:nvGrpSpPr>
        <p:grpSpPr bwMode="auto">
          <a:xfrm>
            <a:off x="636587" y="5114982"/>
            <a:ext cx="7844803" cy="419100"/>
            <a:chOff x="249" y="3337"/>
            <a:chExt cx="4071" cy="264"/>
          </a:xfrm>
        </p:grpSpPr>
        <p:sp>
          <p:nvSpPr>
            <p:cNvPr id="3" name="AutoShape 5" descr="Medium wood">
              <a:extLst>
                <a:ext uri="{FF2B5EF4-FFF2-40B4-BE49-F238E27FC236}">
                  <a16:creationId xmlns:a16="http://schemas.microsoft.com/office/drawing/2014/main" id="{8409D101-6B8C-4C7B-8E51-91DE7A5C7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3337"/>
              <a:ext cx="4071" cy="264"/>
            </a:xfrm>
            <a:prstGeom prst="cube">
              <a:avLst>
                <a:gd name="adj" fmla="val 62222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175">
              <a:solidFill>
                <a:srgbClr val="996633"/>
              </a:solidFill>
              <a:miter lim="800000"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50FA7CBE-F95C-4CD3-9022-3B96F452D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" y="3504"/>
              <a:ext cx="3875" cy="96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" name="Rectangle 7">
            <a:extLst>
              <a:ext uri="{FF2B5EF4-FFF2-40B4-BE49-F238E27FC236}">
                <a16:creationId xmlns:a16="http://schemas.microsoft.com/office/drawing/2014/main" id="{790A557B-12FC-4188-834A-9CCE92963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388" y="5094345"/>
            <a:ext cx="838200" cy="304800"/>
          </a:xfrm>
          <a:prstGeom prst="rect">
            <a:avLst/>
          </a:prstGeom>
          <a:solidFill>
            <a:srgbClr val="9966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6600"/>
            </a:extrusionClr>
            <a:contourClr>
              <a:srgbClr val="9966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13237B37-8F3B-499E-A4F8-D8BE4F9494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35175" y="5114982"/>
            <a:ext cx="760413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6AEE35DB-6221-4CE6-999D-C54B7DD25C21}"/>
              </a:ext>
            </a:extLst>
          </p:cNvPr>
          <p:cNvGrpSpPr>
            <a:grpSpLocks/>
          </p:cNvGrpSpPr>
          <p:nvPr/>
        </p:nvGrpSpPr>
        <p:grpSpPr bwMode="auto">
          <a:xfrm>
            <a:off x="2820988" y="4826057"/>
            <a:ext cx="1792287" cy="593725"/>
            <a:chOff x="2680" y="2981"/>
            <a:chExt cx="1129" cy="374"/>
          </a:xfrm>
        </p:grpSpPr>
        <p:sp>
          <p:nvSpPr>
            <p:cNvPr id="8" name="Oval 10">
              <a:extLst>
                <a:ext uri="{FF2B5EF4-FFF2-40B4-BE49-F238E27FC236}">
                  <a16:creationId xmlns:a16="http://schemas.microsoft.com/office/drawing/2014/main" id="{F13F432A-034E-4F64-83F2-EDB0FCF22A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3744" y="3103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88BB609A-4D36-49F6-95C1-6139DFE98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3050"/>
              <a:ext cx="659" cy="20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0" name="Group 12">
              <a:extLst>
                <a:ext uri="{FF2B5EF4-FFF2-40B4-BE49-F238E27FC236}">
                  <a16:creationId xmlns:a16="http://schemas.microsoft.com/office/drawing/2014/main" id="{330FE887-A9E3-46C4-9226-6DAE4FB571AA}"/>
                </a:ext>
              </a:extLst>
            </p:cNvPr>
            <p:cNvGrpSpPr>
              <a:grpSpLocks/>
            </p:cNvGrpSpPr>
            <p:nvPr/>
          </p:nvGrpSpPr>
          <p:grpSpPr bwMode="auto">
            <a:xfrm rot="2774741">
              <a:off x="2685" y="2976"/>
              <a:ext cx="374" cy="384"/>
              <a:chOff x="2685" y="2976"/>
              <a:chExt cx="374" cy="384"/>
            </a:xfrm>
          </p:grpSpPr>
          <p:sp>
            <p:nvSpPr>
              <p:cNvPr id="11" name="Oval 13">
                <a:extLst>
                  <a:ext uri="{FF2B5EF4-FFF2-40B4-BE49-F238E27FC236}">
                    <a16:creationId xmlns:a16="http://schemas.microsoft.com/office/drawing/2014/main" id="{07C6FF31-0758-4EE7-BD34-56F785B000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824861">
                <a:off x="2685" y="3295"/>
                <a:ext cx="65" cy="65"/>
              </a:xfrm>
              <a:prstGeom prst="ellips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14">
                <a:extLst>
                  <a:ext uri="{FF2B5EF4-FFF2-40B4-BE49-F238E27FC236}">
                    <a16:creationId xmlns:a16="http://schemas.microsoft.com/office/drawing/2014/main" id="{850E7B97-19B5-4B20-BFD7-D31E255F6F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775139" flipV="1">
                <a:off x="2720" y="3209"/>
                <a:ext cx="96" cy="12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15">
                <a:extLst>
                  <a:ext uri="{FF2B5EF4-FFF2-40B4-BE49-F238E27FC236}">
                    <a16:creationId xmlns:a16="http://schemas.microsoft.com/office/drawing/2014/main" id="{066E287E-2A2D-4AAD-BE9A-FAC0E188CC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775139" flipV="1">
                <a:off x="2785" y="3139"/>
                <a:ext cx="95" cy="12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16">
                <a:extLst>
                  <a:ext uri="{FF2B5EF4-FFF2-40B4-BE49-F238E27FC236}">
                    <a16:creationId xmlns:a16="http://schemas.microsoft.com/office/drawing/2014/main" id="{E10FB94C-04CF-4A50-8963-F1B9228AAB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775139" flipV="1">
                <a:off x="2849" y="3070"/>
                <a:ext cx="96" cy="12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Rectangle 17">
                <a:extLst>
                  <a:ext uri="{FF2B5EF4-FFF2-40B4-BE49-F238E27FC236}">
                    <a16:creationId xmlns:a16="http://schemas.microsoft.com/office/drawing/2014/main" id="{60C54BAC-454D-4716-8069-16A79FBB7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775139" flipV="1">
                <a:off x="2895" y="3022"/>
                <a:ext cx="95" cy="12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18">
                <a:extLst>
                  <a:ext uri="{FF2B5EF4-FFF2-40B4-BE49-F238E27FC236}">
                    <a16:creationId xmlns:a16="http://schemas.microsoft.com/office/drawing/2014/main" id="{CF0322B2-A1F0-4D9B-8D6A-8918484E33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775139" flipV="1">
                <a:off x="2948" y="2961"/>
                <a:ext cx="96" cy="12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17" name="AutoShape 19">
            <a:extLst>
              <a:ext uri="{FF2B5EF4-FFF2-40B4-BE49-F238E27FC236}">
                <a16:creationId xmlns:a16="http://schemas.microsoft.com/office/drawing/2014/main" id="{2AA30556-D564-4B61-BBDB-A0015ECE8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950" y="4581582"/>
            <a:ext cx="609600" cy="509588"/>
          </a:xfrm>
          <a:prstGeom prst="can">
            <a:avLst>
              <a:gd name="adj" fmla="val 25000"/>
            </a:avLst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84C7AC63-4D5E-4A3E-901C-D71724915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" y="5540432"/>
            <a:ext cx="5637213" cy="609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9" name="Group 22">
            <a:extLst>
              <a:ext uri="{FF2B5EF4-FFF2-40B4-BE49-F238E27FC236}">
                <a16:creationId xmlns:a16="http://schemas.microsoft.com/office/drawing/2014/main" id="{54DAEC29-426B-4EE4-B848-752B9CF94A6A}"/>
              </a:ext>
            </a:extLst>
          </p:cNvPr>
          <p:cNvGrpSpPr>
            <a:grpSpLocks/>
          </p:cNvGrpSpPr>
          <p:nvPr/>
        </p:nvGrpSpPr>
        <p:grpSpPr bwMode="auto">
          <a:xfrm>
            <a:off x="625475" y="2408295"/>
            <a:ext cx="7855916" cy="419100"/>
            <a:chOff x="249" y="3337"/>
            <a:chExt cx="4071" cy="264"/>
          </a:xfrm>
        </p:grpSpPr>
        <p:sp>
          <p:nvSpPr>
            <p:cNvPr id="20" name="AutoShape 23" descr="Medium wood">
              <a:extLst>
                <a:ext uri="{FF2B5EF4-FFF2-40B4-BE49-F238E27FC236}">
                  <a16:creationId xmlns:a16="http://schemas.microsoft.com/office/drawing/2014/main" id="{17DA268F-4116-4922-B6C8-A4118B2B4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3337"/>
              <a:ext cx="4071" cy="264"/>
            </a:xfrm>
            <a:prstGeom prst="cube">
              <a:avLst>
                <a:gd name="adj" fmla="val 62222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175">
              <a:solidFill>
                <a:srgbClr val="996633"/>
              </a:solidFill>
              <a:miter lim="800000"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C838F4E4-EB57-4964-B94B-92771F6E6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" y="3504"/>
              <a:ext cx="3875" cy="96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2" name="Rectangle 25">
            <a:extLst>
              <a:ext uri="{FF2B5EF4-FFF2-40B4-BE49-F238E27FC236}">
                <a16:creationId xmlns:a16="http://schemas.microsoft.com/office/drawing/2014/main" id="{BADA2BEC-E069-40FE-BAFB-F39D9B528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300" y="2179695"/>
            <a:ext cx="838200" cy="304800"/>
          </a:xfrm>
          <a:prstGeom prst="rect">
            <a:avLst/>
          </a:prstGeom>
          <a:solidFill>
            <a:srgbClr val="9966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6600"/>
            </a:extrusionClr>
            <a:contourClr>
              <a:srgbClr val="9966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" name="Group 26">
            <a:extLst>
              <a:ext uri="{FF2B5EF4-FFF2-40B4-BE49-F238E27FC236}">
                <a16:creationId xmlns:a16="http://schemas.microsoft.com/office/drawing/2014/main" id="{488526CF-1B13-4BE1-9468-3F773D164DB8}"/>
              </a:ext>
            </a:extLst>
          </p:cNvPr>
          <p:cNvGrpSpPr>
            <a:grpSpLocks/>
          </p:cNvGrpSpPr>
          <p:nvPr/>
        </p:nvGrpSpPr>
        <p:grpSpPr bwMode="auto">
          <a:xfrm rot="2775863">
            <a:off x="3003550" y="1612957"/>
            <a:ext cx="1190625" cy="1323975"/>
            <a:chOff x="2355" y="1119"/>
            <a:chExt cx="750" cy="834"/>
          </a:xfrm>
        </p:grpSpPr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EFD0B0CE-CA02-49EB-8D63-C3514916AC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3040" y="1151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FC80C4D6-85CD-4AE2-AFF4-F513380AD7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355" y="1888"/>
              <a:ext cx="65" cy="65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" name="Rectangle 29">
              <a:extLst>
                <a:ext uri="{FF2B5EF4-FFF2-40B4-BE49-F238E27FC236}">
                  <a16:creationId xmlns:a16="http://schemas.microsoft.com/office/drawing/2014/main" id="{BD07F147-D5BA-4722-828B-A53288507B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390" y="1802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" name="Rectangle 30">
              <a:extLst>
                <a:ext uri="{FF2B5EF4-FFF2-40B4-BE49-F238E27FC236}">
                  <a16:creationId xmlns:a16="http://schemas.microsoft.com/office/drawing/2014/main" id="{52E476D3-9517-4F8C-A7F3-0AC2436C9A1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455" y="1732"/>
              <a:ext cx="95" cy="1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" name="Rectangle 31">
              <a:extLst>
                <a:ext uri="{FF2B5EF4-FFF2-40B4-BE49-F238E27FC236}">
                  <a16:creationId xmlns:a16="http://schemas.microsoft.com/office/drawing/2014/main" id="{579DFBCC-69AE-4033-94D9-6F1D98D041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775139" flipV="1">
              <a:off x="2519" y="1663"/>
              <a:ext cx="9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32">
              <a:extLst>
                <a:ext uri="{FF2B5EF4-FFF2-40B4-BE49-F238E27FC236}">
                  <a16:creationId xmlns:a16="http://schemas.microsoft.com/office/drawing/2014/main" id="{B7C89940-EBD0-4411-963B-89D1834B72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861">
              <a:off x="2495" y="1348"/>
              <a:ext cx="659" cy="20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0" name="Line 33">
            <a:extLst>
              <a:ext uri="{FF2B5EF4-FFF2-40B4-BE49-F238E27FC236}">
                <a16:creationId xmlns:a16="http://schemas.microsoft.com/office/drawing/2014/main" id="{CF3912D6-8958-44BC-A585-D3E332668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1025" y="2324157"/>
            <a:ext cx="9144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4">
            <a:extLst>
              <a:ext uri="{FF2B5EF4-FFF2-40B4-BE49-F238E27FC236}">
                <a16:creationId xmlns:a16="http://schemas.microsoft.com/office/drawing/2014/main" id="{816C4DA8-3AED-498E-95FF-DA47B7D025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5625" y="2462270"/>
            <a:ext cx="8318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5">
            <a:extLst>
              <a:ext uri="{FF2B5EF4-FFF2-40B4-BE49-F238E27FC236}">
                <a16:creationId xmlns:a16="http://schemas.microsoft.com/office/drawing/2014/main" id="{EF4926F4-34F3-4AB9-8E78-2B8D740A02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4963" y="1819332"/>
            <a:ext cx="1143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3" name="Object 36">
            <a:extLst>
              <a:ext uri="{FF2B5EF4-FFF2-40B4-BE49-F238E27FC236}">
                <a16:creationId xmlns:a16="http://schemas.microsoft.com/office/drawing/2014/main" id="{28C33887-E66B-4114-97BF-E542CDF2C4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246275"/>
              </p:ext>
            </p:extLst>
          </p:nvPr>
        </p:nvGraphicFramePr>
        <p:xfrm>
          <a:off x="1217613" y="1281170"/>
          <a:ext cx="2222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34449" imgH="215713" progId="Equation.3">
                  <p:embed/>
                </p:oleObj>
              </mc:Choice>
              <mc:Fallback>
                <p:oleObj name="Equation" r:id="rId3" imgW="634449" imgH="215713" progId="Equation.3">
                  <p:embed/>
                  <p:pic>
                    <p:nvPicPr>
                      <p:cNvPr id="5156" name="Object 36">
                        <a:extLst>
                          <a:ext uri="{FF2B5EF4-FFF2-40B4-BE49-F238E27FC236}">
                            <a16:creationId xmlns:a16="http://schemas.microsoft.com/office/drawing/2014/main" id="{3A3D2F49-EC52-481F-90B3-5A78D4F06A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1281170"/>
                        <a:ext cx="2222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Line 37">
            <a:extLst>
              <a:ext uri="{FF2B5EF4-FFF2-40B4-BE49-F238E27FC236}">
                <a16:creationId xmlns:a16="http://schemas.microsoft.com/office/drawing/2014/main" id="{50D7F316-16DB-4EA1-96CD-A106ECF9B7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2313" y="2324157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5" name="Object 38">
            <a:extLst>
              <a:ext uri="{FF2B5EF4-FFF2-40B4-BE49-F238E27FC236}">
                <a16:creationId xmlns:a16="http://schemas.microsoft.com/office/drawing/2014/main" id="{6200DEAE-94D8-4FE5-89BB-9D535789C9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6502690"/>
              </p:ext>
            </p:extLst>
          </p:nvPr>
        </p:nvGraphicFramePr>
        <p:xfrm>
          <a:off x="3235325" y="1368482"/>
          <a:ext cx="808038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501" imgH="253890" progId="Equation.3">
                  <p:embed/>
                </p:oleObj>
              </mc:Choice>
              <mc:Fallback>
                <p:oleObj name="Equation" r:id="rId5" imgW="228501" imgH="253890" progId="Equation.3">
                  <p:embed/>
                  <p:pic>
                    <p:nvPicPr>
                      <p:cNvPr id="5158" name="Object 38">
                        <a:extLst>
                          <a:ext uri="{FF2B5EF4-FFF2-40B4-BE49-F238E27FC236}">
                            <a16:creationId xmlns:a16="http://schemas.microsoft.com/office/drawing/2014/main" id="{59C29EBA-A2C5-470B-8204-E9458AC398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325" y="1368482"/>
                        <a:ext cx="808038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39">
            <a:extLst>
              <a:ext uri="{FF2B5EF4-FFF2-40B4-BE49-F238E27FC236}">
                <a16:creationId xmlns:a16="http://schemas.microsoft.com/office/drawing/2014/main" id="{3B1FA022-2136-48D8-AD7B-D31B1711E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649595"/>
            <a:ext cx="396875" cy="1524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Rectangle 40">
            <a:extLst>
              <a:ext uri="{FF2B5EF4-FFF2-40B4-BE49-F238E27FC236}">
                <a16:creationId xmlns:a16="http://schemas.microsoft.com/office/drawing/2014/main" id="{177B0EB4-2050-4A65-8C4F-C5650907A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" y="2663882"/>
            <a:ext cx="5637213" cy="609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8" name="Object 41">
            <a:extLst>
              <a:ext uri="{FF2B5EF4-FFF2-40B4-BE49-F238E27FC236}">
                <a16:creationId xmlns:a16="http://schemas.microsoft.com/office/drawing/2014/main" id="{2CD72CD6-E42F-4466-9E32-220E6ED682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11791"/>
              </p:ext>
            </p:extLst>
          </p:nvPr>
        </p:nvGraphicFramePr>
        <p:xfrm>
          <a:off x="836613" y="2619432"/>
          <a:ext cx="114617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66469" imgH="253780" progId="Equation.3">
                  <p:embed/>
                </p:oleObj>
              </mc:Choice>
              <mc:Fallback>
                <p:oleObj name="Equation" r:id="rId7" imgW="266469" imgH="253780" progId="Equation.3">
                  <p:embed/>
                  <p:pic>
                    <p:nvPicPr>
                      <p:cNvPr id="5161" name="Object 41">
                        <a:extLst>
                          <a:ext uri="{FF2B5EF4-FFF2-40B4-BE49-F238E27FC236}">
                            <a16:creationId xmlns:a16="http://schemas.microsoft.com/office/drawing/2014/main" id="{E81E79FB-4AE6-40CB-A188-26355DC1A8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619432"/>
                        <a:ext cx="114617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Line 43">
            <a:extLst>
              <a:ext uri="{FF2B5EF4-FFF2-40B4-BE49-F238E27FC236}">
                <a16:creationId xmlns:a16="http://schemas.microsoft.com/office/drawing/2014/main" id="{11B5D570-7815-4A1C-AA3C-1CBEDD63F9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3558" y="5398593"/>
            <a:ext cx="93980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4">
            <a:extLst>
              <a:ext uri="{FF2B5EF4-FFF2-40B4-BE49-F238E27FC236}">
                <a16:creationId xmlns:a16="http://schemas.microsoft.com/office/drawing/2014/main" id="{D71738BB-3C71-47AC-AF35-16171C324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6275" y="4651432"/>
            <a:ext cx="1143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1" name="Object 45">
            <a:extLst>
              <a:ext uri="{FF2B5EF4-FFF2-40B4-BE49-F238E27FC236}">
                <a16:creationId xmlns:a16="http://schemas.microsoft.com/office/drawing/2014/main" id="{EAE1BC8A-9F69-425B-839A-E2EB65BBE4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816290"/>
              </p:ext>
            </p:extLst>
          </p:nvPr>
        </p:nvGraphicFramePr>
        <p:xfrm>
          <a:off x="1558925" y="4118032"/>
          <a:ext cx="2222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34449" imgH="215713" progId="Equation.3">
                  <p:embed/>
                </p:oleObj>
              </mc:Choice>
              <mc:Fallback>
                <p:oleObj name="Equation" r:id="rId9" imgW="634449" imgH="215713" progId="Equation.3">
                  <p:embed/>
                  <p:pic>
                    <p:nvPicPr>
                      <p:cNvPr id="5165" name="Object 45">
                        <a:extLst>
                          <a:ext uri="{FF2B5EF4-FFF2-40B4-BE49-F238E27FC236}">
                            <a16:creationId xmlns:a16="http://schemas.microsoft.com/office/drawing/2014/main" id="{A5084D38-52F1-428C-872A-BE82A39418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5" y="4118032"/>
                        <a:ext cx="2222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Line 46">
            <a:extLst>
              <a:ext uri="{FF2B5EF4-FFF2-40B4-BE49-F238E27FC236}">
                <a16:creationId xmlns:a16="http://schemas.microsoft.com/office/drawing/2014/main" id="{E8DA78A9-0A00-4DE9-BC74-DDB4C7A1F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4563" y="5108632"/>
            <a:ext cx="100420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3" name="Object 47">
            <a:extLst>
              <a:ext uri="{FF2B5EF4-FFF2-40B4-BE49-F238E27FC236}">
                <a16:creationId xmlns:a16="http://schemas.microsoft.com/office/drawing/2014/main" id="{E5A25EA2-1F8F-4E97-848A-BB8A7C0C79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274514"/>
              </p:ext>
            </p:extLst>
          </p:nvPr>
        </p:nvGraphicFramePr>
        <p:xfrm>
          <a:off x="3576638" y="4194232"/>
          <a:ext cx="80803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28501" imgH="253890" progId="Equation.3">
                  <p:embed/>
                </p:oleObj>
              </mc:Choice>
              <mc:Fallback>
                <p:oleObj name="Equation" r:id="rId11" imgW="228501" imgH="253890" progId="Equation.3">
                  <p:embed/>
                  <p:pic>
                    <p:nvPicPr>
                      <p:cNvPr id="5167" name="Object 47">
                        <a:extLst>
                          <a:ext uri="{FF2B5EF4-FFF2-40B4-BE49-F238E27FC236}">
                            <a16:creationId xmlns:a16="http://schemas.microsoft.com/office/drawing/2014/main" id="{EA970DEF-C410-4746-9141-CE6A0A121B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638" y="4194232"/>
                        <a:ext cx="808037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8">
            <a:extLst>
              <a:ext uri="{FF2B5EF4-FFF2-40B4-BE49-F238E27FC236}">
                <a16:creationId xmlns:a16="http://schemas.microsoft.com/office/drawing/2014/main" id="{9D4E7F2C-8047-40B2-83F7-2969A739CF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438" y="5322888"/>
          <a:ext cx="1146175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66469" imgH="253780" progId="Equation.3">
                  <p:embed/>
                </p:oleObj>
              </mc:Choice>
              <mc:Fallback>
                <p:oleObj name="Equation" r:id="rId12" imgW="266469" imgH="253780" progId="Equation.3">
                  <p:embed/>
                  <p:pic>
                    <p:nvPicPr>
                      <p:cNvPr id="5168" name="Object 48">
                        <a:extLst>
                          <a:ext uri="{FF2B5EF4-FFF2-40B4-BE49-F238E27FC236}">
                            <a16:creationId xmlns:a16="http://schemas.microsoft.com/office/drawing/2014/main" id="{DE6F82BD-1979-4BED-9286-EDDA32E14D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5322888"/>
                        <a:ext cx="1146175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2">
            <a:extLst>
              <a:ext uri="{FF2B5EF4-FFF2-40B4-BE49-F238E27FC236}">
                <a16:creationId xmlns:a16="http://schemas.microsoft.com/office/drawing/2014/main" id="{4BE425AA-D918-4956-B9C9-876131139DC7}"/>
              </a:ext>
            </a:extLst>
          </p:cNvPr>
          <p:cNvSpPr txBox="1">
            <a:spLocks noChangeArrowheads="1"/>
          </p:cNvSpPr>
          <p:nvPr/>
        </p:nvSpPr>
        <p:spPr>
          <a:xfrm>
            <a:off x="-36512" y="0"/>
            <a:ext cx="12228512" cy="65865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13 :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FF0000"/>
                </a:solidFill>
                <a:latin typeface="Rockwell" panose="02060603020205020403" pitchFamily="18" charset="0"/>
              </a:rPr>
              <a:t> MA </a:t>
            </a:r>
            <a:r>
              <a:rPr lang="en-US" sz="3200" dirty="0" err="1">
                <a:solidFill>
                  <a:srgbClr val="FF0000"/>
                </a:solidFill>
                <a:latin typeface="Rockwell" panose="02060603020205020403" pitchFamily="18" charset="0"/>
              </a:rPr>
              <a:t>SÁT</a:t>
            </a:r>
            <a:endParaRPr lang="en-US" sz="3200" dirty="0">
              <a:solidFill>
                <a:srgbClr val="FF0000"/>
              </a:solidFill>
              <a:latin typeface="Rockwell" panose="02060603020205020403" pitchFamily="18" charset="0"/>
            </a:endParaRPr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9761FCBA-F27F-4E6F-8039-93B67CC4D78D}"/>
              </a:ext>
            </a:extLst>
          </p:cNvPr>
          <p:cNvSpPr txBox="1">
            <a:spLocks/>
          </p:cNvSpPr>
          <p:nvPr/>
        </p:nvSpPr>
        <p:spPr bwMode="auto">
          <a:xfrm>
            <a:off x="-108520" y="759842"/>
            <a:ext cx="9505056" cy="72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>
              <a:defRPr/>
            </a:pP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3.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Độ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lớn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của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lực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ma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sát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trượt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phụ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thuộc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những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yếu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tố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 </a:t>
            </a:r>
            <a:r>
              <a:rPr lang="en-US" sz="2800" dirty="0" err="1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nào</a:t>
            </a:r>
            <a:r>
              <a:rPr lang="en-US" sz="2800" dirty="0">
                <a:ln>
                  <a:noFill/>
                </a:ln>
                <a:solidFill>
                  <a:srgbClr val="003399"/>
                </a:solidFill>
                <a:effectLst/>
                <a:latin typeface="Rockwell" panose="02060603020205020403" pitchFamily="18" charset="0"/>
                <a:cs typeface="Arial" pitchFamily="34" charset="0"/>
              </a:rPr>
              <a:t>?</a:t>
            </a:r>
          </a:p>
        </p:txBody>
      </p:sp>
      <p:sp>
        <p:nvSpPr>
          <p:cNvPr id="47" name="TextBox 47">
            <a:extLst>
              <a:ext uri="{FF2B5EF4-FFF2-40B4-BE49-F238E27FC236}">
                <a16:creationId xmlns:a16="http://schemas.microsoft.com/office/drawing/2014/main" id="{05E43531-0324-4712-8A41-2F212B6A0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3475" y="2068697"/>
            <a:ext cx="15113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Phụ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thuộc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Rockwell" panose="02060603020205020403" pitchFamily="18" charset="0"/>
              </a:rPr>
              <a:t>(</a:t>
            </a:r>
            <a:r>
              <a:rPr lang="en-US" altLang="en-US" sz="3000" b="1" dirty="0" err="1">
                <a:solidFill>
                  <a:srgbClr val="0000FF"/>
                </a:solidFill>
                <a:latin typeface="Rockwell" panose="02060603020205020403" pitchFamily="18" charset="0"/>
              </a:rPr>
              <a:t>tỉ</a:t>
            </a:r>
            <a:r>
              <a:rPr lang="en-US" altLang="en-US" sz="3000" b="1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Rockwell" panose="02060603020205020403" pitchFamily="18" charset="0"/>
              </a:rPr>
              <a:t>lệ</a:t>
            </a:r>
            <a:r>
              <a:rPr lang="en-US" altLang="en-US" sz="3000" b="1" dirty="0">
                <a:solidFill>
                  <a:srgbClr val="0000FF"/>
                </a:solidFill>
                <a:latin typeface="Rockwell" panose="02060603020205020403" pitchFamily="18" charset="0"/>
              </a:rPr>
              <a:t>)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vào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độ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lớn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của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áp</a:t>
            </a:r>
            <a:r>
              <a:rPr lang="en-US" altLang="en-US" sz="3000" b="1" dirty="0">
                <a:solidFill>
                  <a:srgbClr val="F80808"/>
                </a:solidFill>
                <a:latin typeface="Rockwell" panose="02060603020205020403" pitchFamily="18" charset="0"/>
              </a:rPr>
              <a:t> </a:t>
            </a:r>
            <a:r>
              <a:rPr lang="en-US" altLang="en-US" sz="3000" b="1" dirty="0" err="1">
                <a:solidFill>
                  <a:srgbClr val="F80808"/>
                </a:solidFill>
                <a:latin typeface="Rockwell" panose="02060603020205020403" pitchFamily="18" charset="0"/>
              </a:rPr>
              <a:t>lực</a:t>
            </a:r>
            <a:endParaRPr lang="en-US" altLang="en-US" sz="3000" b="1" dirty="0">
              <a:solidFill>
                <a:srgbClr val="F80808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13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44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45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4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4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4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4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50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5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52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5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54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5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56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5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58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5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 0 " pathEditMode="relative" ptsTypes="AA">
                                      <p:cBhvr>
                                        <p:cTn id="60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84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8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86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8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8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8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90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91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16" presetID="0" presetClass="path" presetSubtype="0" repeatCount="indefinite" accel="50000" decel="50000" fill="hold" grpId="2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1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1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1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2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1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22" presetID="0" presetClass="path" presetSubtype="0" repeatCount="indefinite" accel="50000" decel="50000" fill="hold" grpId="2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123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2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125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26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127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2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129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3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131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32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133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3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25 0 " pathEditMode="relative" ptsTypes="AA">
                                      <p:cBhvr>
                                        <p:cTn id="135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17" grpId="0" animBg="1"/>
      <p:bldP spid="17" grpId="1" animBg="1"/>
      <p:bldP spid="17" grpId="2" animBg="1"/>
      <p:bldP spid="22" grpId="0" animBg="1"/>
      <p:bldP spid="22" grpId="1" animBg="1"/>
      <p:bldP spid="47" grpId="0"/>
    </p:bldLst>
  </p:timing>
</p:sld>
</file>

<file path=ppt/theme/theme1.xml><?xml version="1.0" encoding="utf-8"?>
<a:theme xmlns:a="http://schemas.openxmlformats.org/drawingml/2006/main" name="Hoài niệm">
  <a:themeElements>
    <a:clrScheme name="Hoài niệm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Hoài niệm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ài niệm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</TotalTime>
  <Words>802</Words>
  <Application>Microsoft Office PowerPoint</Application>
  <PresentationFormat>Màn hình rộng</PresentationFormat>
  <Paragraphs>79</Paragraphs>
  <Slides>16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7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2</vt:i4>
      </vt:variant>
      <vt:variant>
        <vt:lpstr>Tiêu đề Bản chiếu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Rockwell</vt:lpstr>
      <vt:lpstr>Tahoma</vt:lpstr>
      <vt:lpstr>Times New Roman</vt:lpstr>
      <vt:lpstr>Wingdings 2</vt:lpstr>
      <vt:lpstr>Hoài niệm</vt:lpstr>
      <vt:lpstr>Microsoft Equation 3.0</vt:lpstr>
      <vt:lpstr>MathType 6.0 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Nguyen Thinh</dc:creator>
  <cp:lastModifiedBy>Nguyen Thinh</cp:lastModifiedBy>
  <cp:revision>1</cp:revision>
  <dcterms:created xsi:type="dcterms:W3CDTF">2021-08-22T02:09:13Z</dcterms:created>
  <dcterms:modified xsi:type="dcterms:W3CDTF">2021-08-22T03:29:42Z</dcterms:modified>
</cp:coreProperties>
</file>