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9" r:id="rId12"/>
    <p:sldId id="270" r:id="rId13"/>
    <p:sldId id="271" r:id="rId14"/>
    <p:sldId id="258" r:id="rId15"/>
  </p:sldIdLst>
  <p:sldSz cx="9144000" cy="6858000" type="screen4x3"/>
  <p:notesSz cx="6858000" cy="9144000"/>
  <p:embeddedFontLst>
    <p:embeddedFont>
      <p:font typeface="Roboto" panose="02000000000000000000" pitchFamily="2" charset="0"/>
      <p:regular r:id="rId18"/>
      <p:bold r:id="rId19"/>
      <p:italic r:id="rId20"/>
      <p:boldItalic r:id="rId21"/>
    </p:embeddedFont>
    <p:embeddedFont>
      <p:font typeface="Twinkl" panose="020B0604020202020204" charset="0"/>
      <p:regular r:id="rId22"/>
      <p:bold r:id="rId23"/>
    </p:embeddedFont>
    <p:embeddedFont>
      <p:font typeface="Mali" panose="020B0604020202020204" charset="-34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998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BD33"/>
    <a:srgbClr val="ED6C76"/>
    <a:srgbClr val="689429"/>
    <a:srgbClr val="B9D36E"/>
    <a:srgbClr val="EE73AA"/>
    <a:srgbClr val="0076B0"/>
    <a:srgbClr val="00A8E7"/>
    <a:srgbClr val="F39CA2"/>
    <a:srgbClr val="00BFF3"/>
    <a:srgbClr val="009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228" y="84"/>
      </p:cViewPr>
      <p:guideLst>
        <p:guide orient="horz" pos="2160"/>
        <p:guide pos="2880"/>
        <p:guide pos="340"/>
        <p:guide orient="horz" pos="3974"/>
        <p:guide pos="998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vn/resources/english-speaking-schools-truong-quoc-te-vietnam/vietnamese-resources-tai-lieu-tieng-viet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vn/resources/english-speaking-schools-truong-quoc-te-vietnam/vietnamese-resources-tai-lieu-tieng-viet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vn/resources/english-speaking-schools-truong-quoc-te-vietnam/vietnamese-resources-tai-lieu-tieng-viet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vn/resources/english-speaking-schools-truong-quoc-te-vietnam/vietnamese-resources-tai-lieu-tieng-viet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xmlns="" id="{14CF6359-7D56-00C9-2793-D0B4D688B8DA}"/>
              </a:ext>
            </a:extLst>
          </p:cNvPr>
          <p:cNvSpPr/>
          <p:nvPr userDrawn="1"/>
        </p:nvSpPr>
        <p:spPr>
          <a:xfrm>
            <a:off x="0" y="5987332"/>
            <a:ext cx="811033" cy="870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xmlns="" id="{93828FEB-629D-1EC6-4086-7B85908D1205}"/>
              </a:ext>
            </a:extLst>
          </p:cNvPr>
          <p:cNvSpPr/>
          <p:nvPr userDrawn="1"/>
        </p:nvSpPr>
        <p:spPr>
          <a:xfrm>
            <a:off x="7638553" y="5816379"/>
            <a:ext cx="1326543" cy="1041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xmlns="" id="{A95D9492-B6B4-9F77-A589-74CDFA743DC3}"/>
              </a:ext>
            </a:extLst>
          </p:cNvPr>
          <p:cNvSpPr/>
          <p:nvPr userDrawn="1"/>
        </p:nvSpPr>
        <p:spPr>
          <a:xfrm>
            <a:off x="8515847" y="6635363"/>
            <a:ext cx="628153" cy="222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xmlns="" id="{03CEE4E3-D91D-A71E-8286-43AD60EC21AB}"/>
              </a:ext>
            </a:extLst>
          </p:cNvPr>
          <p:cNvSpPr/>
          <p:nvPr userDrawn="1"/>
        </p:nvSpPr>
        <p:spPr bwMode="auto">
          <a:xfrm>
            <a:off x="461963" y="450057"/>
            <a:ext cx="8220075" cy="59578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xmlns="" id="{49DA7484-5878-6ADA-BC2C-C139E1F5E45B}"/>
              </a:ext>
            </a:extLst>
          </p:cNvPr>
          <p:cNvSpPr/>
          <p:nvPr userDrawn="1"/>
        </p:nvSpPr>
        <p:spPr bwMode="auto">
          <a:xfrm>
            <a:off x="461963" y="438151"/>
            <a:ext cx="8220075" cy="1148134"/>
          </a:xfrm>
          <a:prstGeom prst="roundRect">
            <a:avLst>
              <a:gd name="adj" fmla="val 0"/>
            </a:avLst>
          </a:prstGeom>
          <a:solidFill>
            <a:srgbClr val="85BD33"/>
          </a:solidFill>
          <a:ln w="25400" cap="rnd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xmlns="" id="{1E0E3ADA-658B-6DA6-4DE3-41F0931B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21639"/>
            <a:ext cx="8220075" cy="99430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Mali" panose="00000500000000000000" pitchFamily="2" charset="-34"/>
                <a:cs typeface="Mali" panose="00000500000000000000" pitchFamily="2" charset="-34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xmlns="" id="{A95D9492-B6B4-9F77-A589-74CDFA743DC3}"/>
              </a:ext>
            </a:extLst>
          </p:cNvPr>
          <p:cNvSpPr/>
          <p:nvPr userDrawn="1"/>
        </p:nvSpPr>
        <p:spPr>
          <a:xfrm>
            <a:off x="8515847" y="6635363"/>
            <a:ext cx="628153" cy="222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680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xmlns="" id="{C464A1AE-BFE2-36FB-4C39-3BCFE19539BC}"/>
              </a:ext>
            </a:extLst>
          </p:cNvPr>
          <p:cNvSpPr/>
          <p:nvPr userDrawn="1"/>
        </p:nvSpPr>
        <p:spPr>
          <a:xfrm>
            <a:off x="0" y="5987332"/>
            <a:ext cx="811033" cy="870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xmlns="" id="{BB2DBA53-4FF4-39FC-5872-F47B710E3B91}"/>
              </a:ext>
            </a:extLst>
          </p:cNvPr>
          <p:cNvSpPr/>
          <p:nvPr userDrawn="1"/>
        </p:nvSpPr>
        <p:spPr>
          <a:xfrm>
            <a:off x="7638553" y="5816379"/>
            <a:ext cx="1326543" cy="1041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twinkl.com.vn/resources/english-speaking-schools-truong-quoc-te-vietnam/vietnamese-resources-tai-lieu-tieng-viet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hlinkClick r:id="rId7"/>
            <a:extLst>
              <a:ext uri="{FF2B5EF4-FFF2-40B4-BE49-F238E27FC236}">
                <a16:creationId xmlns:a16="http://schemas.microsoft.com/office/drawing/2014/main" xmlns="" id="{F1200C89-AF9B-3FFB-78D2-31D494214DE0}"/>
              </a:ext>
            </a:extLst>
          </p:cNvPr>
          <p:cNvSpPr/>
          <p:nvPr userDrawn="1"/>
        </p:nvSpPr>
        <p:spPr>
          <a:xfrm>
            <a:off x="8515847" y="6635363"/>
            <a:ext cx="628153" cy="222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C1C1C"/>
          </a:solidFill>
          <a:latin typeface="Mali" panose="00000500000000000000" pitchFamily="2" charset="-34"/>
          <a:ea typeface="+mj-ea"/>
          <a:cs typeface="Mali" panose="00000500000000000000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Mali" panose="00000500000000000000" pitchFamily="2" charset="-34"/>
          <a:ea typeface="Mali" panose="00000500000000000000" pitchFamily="2" charset="-34"/>
          <a:cs typeface="Mali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Mali" panose="00000500000000000000" pitchFamily="2" charset="-34"/>
          <a:ea typeface="Mali" panose="00000500000000000000" pitchFamily="2" charset="-34"/>
          <a:cs typeface="Mali" panose="00000500000000000000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Mali" panose="00000500000000000000" pitchFamily="2" charset="-34"/>
          <a:ea typeface="Mali" panose="00000500000000000000" pitchFamily="2" charset="-34"/>
          <a:cs typeface="Mali" panose="00000500000000000000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Mali" panose="00000500000000000000" pitchFamily="2" charset="-34"/>
          <a:ea typeface="Mali" panose="00000500000000000000" pitchFamily="2" charset="-34"/>
          <a:cs typeface="Mali" panose="00000500000000000000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Mali" panose="00000500000000000000" pitchFamily="2" charset="-34"/>
          <a:ea typeface="Mali" panose="00000500000000000000" pitchFamily="2" charset="-34"/>
          <a:cs typeface="Mali" panose="00000500000000000000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xmlns="" id="{882024F6-2904-6D76-37C6-76011DEE2FB1}"/>
              </a:ext>
            </a:extLst>
          </p:cNvPr>
          <p:cNvSpPr txBox="1">
            <a:spLocks/>
          </p:cNvSpPr>
          <p:nvPr/>
        </p:nvSpPr>
        <p:spPr>
          <a:xfrm>
            <a:off x="457198" y="521639"/>
            <a:ext cx="8220075" cy="994306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Mali" panose="00000500000000000000" pitchFamily="2" charset="-34"/>
                <a:ea typeface="+mj-ea"/>
                <a:cs typeface="Mali" panose="00000500000000000000" pitchFamily="2" charset="-34"/>
              </a:defRPr>
            </a:lvl1pPr>
          </a:lstStyle>
          <a:p>
            <a:pPr algn="ctr"/>
            <a:r>
              <a:rPr lang="en-GB" sz="3000" dirty="0" err="1" smtClean="0">
                <a:solidFill>
                  <a:srgbClr val="FF0000"/>
                </a:solidFill>
              </a:rPr>
              <a:t>Thì</a:t>
            </a:r>
            <a:r>
              <a:rPr lang="en-GB" sz="3000" dirty="0" smtClean="0">
                <a:solidFill>
                  <a:srgbClr val="FF0000"/>
                </a:solidFill>
              </a:rPr>
              <a:t> </a:t>
            </a:r>
            <a:r>
              <a:rPr lang="en-GB" sz="3000" dirty="0" err="1" smtClean="0">
                <a:solidFill>
                  <a:srgbClr val="FF0000"/>
                </a:solidFill>
              </a:rPr>
              <a:t>quá</a:t>
            </a:r>
            <a:r>
              <a:rPr lang="en-GB" sz="3000" dirty="0" smtClean="0">
                <a:solidFill>
                  <a:srgbClr val="FF0000"/>
                </a:solidFill>
              </a:rPr>
              <a:t> </a:t>
            </a:r>
            <a:r>
              <a:rPr lang="en-GB" sz="3000" dirty="0" err="1" smtClean="0">
                <a:solidFill>
                  <a:srgbClr val="FF0000"/>
                </a:solidFill>
              </a:rPr>
              <a:t>khứ</a:t>
            </a:r>
            <a:r>
              <a:rPr lang="en-GB" sz="3000" dirty="0" smtClean="0">
                <a:solidFill>
                  <a:srgbClr val="FF0000"/>
                </a:solidFill>
              </a:rPr>
              <a:t> </a:t>
            </a:r>
            <a:r>
              <a:rPr lang="en-GB" sz="3000" dirty="0" err="1" smtClean="0">
                <a:solidFill>
                  <a:srgbClr val="FF0000"/>
                </a:solidFill>
              </a:rPr>
              <a:t>hoàn</a:t>
            </a:r>
            <a:r>
              <a:rPr lang="en-GB" sz="3000" dirty="0" smtClean="0">
                <a:solidFill>
                  <a:srgbClr val="FF0000"/>
                </a:solidFill>
              </a:rPr>
              <a:t> </a:t>
            </a:r>
            <a:r>
              <a:rPr lang="en-GB" sz="3000" dirty="0" err="1" smtClean="0">
                <a:solidFill>
                  <a:srgbClr val="FF0000"/>
                </a:solidFill>
              </a:rPr>
              <a:t>thành</a:t>
            </a:r>
            <a:r>
              <a:rPr lang="en-GB" sz="3000" dirty="0" smtClean="0">
                <a:solidFill>
                  <a:srgbClr val="FF0000"/>
                </a:solidFill>
              </a:rPr>
              <a:t> </a:t>
            </a:r>
            <a:r>
              <a:rPr lang="en-GB" sz="3000" dirty="0" err="1" smtClean="0">
                <a:solidFill>
                  <a:srgbClr val="FF0000"/>
                </a:solidFill>
              </a:rPr>
              <a:t>tiếp</a:t>
            </a:r>
            <a:r>
              <a:rPr lang="en-GB" sz="3000" dirty="0" smtClean="0">
                <a:solidFill>
                  <a:srgbClr val="FF0000"/>
                </a:solidFill>
              </a:rPr>
              <a:t> </a:t>
            </a:r>
            <a:r>
              <a:rPr lang="en-GB" sz="3000" dirty="0" err="1" smtClean="0">
                <a:solidFill>
                  <a:srgbClr val="FF0000"/>
                </a:solidFill>
              </a:rPr>
              <a:t>diễn</a:t>
            </a:r>
            <a:r>
              <a:rPr lang="en-GB" sz="3000" dirty="0" smtClean="0">
                <a:solidFill>
                  <a:srgbClr val="FF0000"/>
                </a:solidFill>
              </a:rPr>
              <a:t> </a:t>
            </a:r>
            <a:br>
              <a:rPr lang="en-GB" sz="3000" dirty="0" smtClean="0">
                <a:solidFill>
                  <a:srgbClr val="FF0000"/>
                </a:solidFill>
              </a:rPr>
            </a:br>
            <a:r>
              <a:rPr lang="en-GB" sz="3000" dirty="0" smtClean="0">
                <a:solidFill>
                  <a:srgbClr val="FF0000"/>
                </a:solidFill>
              </a:rPr>
              <a:t>Past Perfect Continuous</a:t>
            </a:r>
            <a:endParaRPr lang="en-GB" sz="30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2745736"/>
            <a:ext cx="4572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i="1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Giaoandethitienganh.info 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file word hay,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ký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khoản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100k/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527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F5867A-012D-6FCF-7852-8102C2FA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dirty="0"/>
              <a:t>Em </a:t>
            </a:r>
            <a:r>
              <a:rPr lang="en-GB" sz="2800" dirty="0" err="1"/>
              <a:t>hãy</a:t>
            </a:r>
            <a:r>
              <a:rPr lang="en-GB" sz="2800" dirty="0"/>
              <a:t> </a:t>
            </a:r>
            <a:r>
              <a:rPr lang="en-GB" sz="2800" dirty="0" err="1"/>
              <a:t>sắp</a:t>
            </a:r>
            <a:r>
              <a:rPr lang="en-GB" sz="2800" dirty="0"/>
              <a:t> </a:t>
            </a:r>
            <a:r>
              <a:rPr lang="en-GB" sz="2800" dirty="0" err="1"/>
              <a:t>xếp</a:t>
            </a:r>
            <a:r>
              <a:rPr lang="en-GB" sz="2800" dirty="0"/>
              <a:t> </a:t>
            </a:r>
            <a:r>
              <a:rPr lang="en-GB" sz="2800" dirty="0" err="1"/>
              <a:t>các</a:t>
            </a:r>
            <a:r>
              <a:rPr lang="en-GB" sz="2800" dirty="0"/>
              <a:t> </a:t>
            </a:r>
            <a:r>
              <a:rPr lang="en-GB" sz="2800" dirty="0" err="1"/>
              <a:t>từ</a:t>
            </a:r>
            <a:r>
              <a:rPr lang="en-GB" sz="2800" dirty="0"/>
              <a:t> </a:t>
            </a:r>
            <a:r>
              <a:rPr lang="en-GB" sz="2800" dirty="0" err="1"/>
              <a:t>sau</a:t>
            </a:r>
            <a:r>
              <a:rPr lang="en-GB" sz="2800" dirty="0"/>
              <a:t> </a:t>
            </a:r>
            <a:r>
              <a:rPr lang="en-GB" sz="2800" dirty="0" err="1"/>
              <a:t>và</a:t>
            </a:r>
            <a:r>
              <a:rPr lang="en-GB" sz="2800" dirty="0"/>
              <a:t> chia </a:t>
            </a:r>
            <a:r>
              <a:rPr lang="en-GB" sz="2800" dirty="0" err="1"/>
              <a:t>dạng</a:t>
            </a:r>
            <a:r>
              <a:rPr lang="en-GB" sz="2800" dirty="0"/>
              <a:t> </a:t>
            </a:r>
            <a:r>
              <a:rPr lang="en-GB" sz="2800" dirty="0" err="1"/>
              <a:t>đúng</a:t>
            </a:r>
            <a:r>
              <a:rPr lang="en-GB" sz="2800" dirty="0"/>
              <a:t> </a:t>
            </a:r>
            <a:r>
              <a:rPr lang="en-GB" sz="2800" dirty="0" err="1"/>
              <a:t>của</a:t>
            </a:r>
            <a:r>
              <a:rPr lang="en-GB" sz="2800" dirty="0"/>
              <a:t> </a:t>
            </a:r>
            <a:r>
              <a:rPr lang="en-GB" sz="2800" dirty="0" err="1"/>
              <a:t>động</a:t>
            </a:r>
            <a:r>
              <a:rPr lang="en-GB" sz="2800" dirty="0"/>
              <a:t> </a:t>
            </a:r>
            <a:r>
              <a:rPr lang="en-GB" sz="2800" dirty="0" err="1"/>
              <a:t>từ</a:t>
            </a:r>
            <a:r>
              <a:rPr lang="en-GB" sz="2800" dirty="0"/>
              <a:t> </a:t>
            </a:r>
            <a:r>
              <a:rPr lang="en-GB" sz="2800" dirty="0" err="1"/>
              <a:t>để</a:t>
            </a:r>
            <a:r>
              <a:rPr lang="en-GB" sz="2800" dirty="0"/>
              <a:t> </a:t>
            </a:r>
            <a:r>
              <a:rPr lang="en-GB" sz="2800" dirty="0" err="1"/>
              <a:t>hoàn</a:t>
            </a:r>
            <a:r>
              <a:rPr lang="en-GB" sz="2800" dirty="0"/>
              <a:t> </a:t>
            </a:r>
            <a:r>
              <a:rPr lang="en-GB" sz="2800" dirty="0" err="1"/>
              <a:t>thành</a:t>
            </a:r>
            <a:r>
              <a:rPr lang="en-GB" sz="2800" dirty="0"/>
              <a:t> </a:t>
            </a:r>
            <a:r>
              <a:rPr lang="en-GB" sz="2800" dirty="0" err="1"/>
              <a:t>câu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2CB28A-4A22-98F9-D824-0C6DBDC0A5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51150" y="2099733"/>
            <a:ext cx="3681881" cy="84732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15566F1-61E2-F335-E09F-4479AFBAF1CB}"/>
              </a:ext>
            </a:extLst>
          </p:cNvPr>
          <p:cNvGrpSpPr/>
          <p:nvPr/>
        </p:nvGrpSpPr>
        <p:grpSpPr>
          <a:xfrm>
            <a:off x="2231260" y="2083634"/>
            <a:ext cx="6118656" cy="1245244"/>
            <a:chOff x="2231260" y="2510331"/>
            <a:chExt cx="6118656" cy="778874"/>
          </a:xfrm>
          <a:solidFill>
            <a:srgbClr val="ED6C76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F16C6A3D-A397-9490-E21D-F20836AAD897}"/>
                </a:ext>
              </a:extLst>
            </p:cNvPr>
            <p:cNvSpPr/>
            <p:nvPr/>
          </p:nvSpPr>
          <p:spPr>
            <a:xfrm>
              <a:off x="2231260" y="2510331"/>
              <a:ext cx="6118656" cy="778874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grpFill/>
            <a:ln w="57150">
              <a:solidFill>
                <a:srgbClr val="ED6C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9AD7303-8BB9-BEDD-E8C9-D8D51B58DCB8}"/>
                </a:ext>
              </a:extLst>
            </p:cNvPr>
            <p:cNvSpPr txBox="1"/>
            <p:nvPr/>
          </p:nvSpPr>
          <p:spPr>
            <a:xfrm>
              <a:off x="2830203" y="2688474"/>
              <a:ext cx="5242149" cy="4172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Had/she/go to /report/for/3/hours/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she/came/the/supermarket/before/home?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17DF18D-EA0C-6D67-9184-36AB020F04E0}"/>
              </a:ext>
            </a:extLst>
          </p:cNvPr>
          <p:cNvGrpSpPr/>
          <p:nvPr/>
        </p:nvGrpSpPr>
        <p:grpSpPr>
          <a:xfrm>
            <a:off x="2548937" y="3816151"/>
            <a:ext cx="5811994" cy="1148776"/>
            <a:chOff x="2548937" y="3816151"/>
            <a:chExt cx="5811994" cy="1148776"/>
          </a:xfrm>
        </p:grpSpPr>
        <p:sp>
          <p:nvSpPr>
            <p:cNvPr id="8" name="Rectangle: Single Corner Snipped 7">
              <a:extLst>
                <a:ext uri="{FF2B5EF4-FFF2-40B4-BE49-F238E27FC236}">
                  <a16:creationId xmlns:a16="http://schemas.microsoft.com/office/drawing/2014/main" xmlns="" id="{AC8CB98A-1647-A0CA-6A8B-6AA5385BA6F9}"/>
                </a:ext>
              </a:extLst>
            </p:cNvPr>
            <p:cNvSpPr/>
            <p:nvPr/>
          </p:nvSpPr>
          <p:spPr>
            <a:xfrm>
              <a:off x="4444440" y="3816151"/>
              <a:ext cx="3916491" cy="114877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: Single Corner Snipped 8">
              <a:extLst>
                <a:ext uri="{FF2B5EF4-FFF2-40B4-BE49-F238E27FC236}">
                  <a16:creationId xmlns:a16="http://schemas.microsoft.com/office/drawing/2014/main" xmlns="" id="{879B033F-55C1-CA7B-FF60-D85F9CCB13A7}"/>
                </a:ext>
              </a:extLst>
            </p:cNvPr>
            <p:cNvSpPr/>
            <p:nvPr/>
          </p:nvSpPr>
          <p:spPr>
            <a:xfrm>
              <a:off x="2548937" y="3816151"/>
              <a:ext cx="1895503" cy="1148776"/>
            </a:xfrm>
            <a:prstGeom prst="snip1Rect">
              <a:avLst>
                <a:gd name="adj" fmla="val 0"/>
              </a:avLst>
            </a:prstGeom>
            <a:solidFill>
              <a:srgbClr val="85BD33"/>
            </a:solidFill>
            <a:ln w="5715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09;p6">
              <a:extLst>
                <a:ext uri="{FF2B5EF4-FFF2-40B4-BE49-F238E27FC236}">
                  <a16:creationId xmlns:a16="http://schemas.microsoft.com/office/drawing/2014/main" xmlns="" id="{EABFF19D-51CC-91BC-0EB4-E13C42878425}"/>
                </a:ext>
              </a:extLst>
            </p:cNvPr>
            <p:cNvSpPr/>
            <p:nvPr/>
          </p:nvSpPr>
          <p:spPr>
            <a:xfrm>
              <a:off x="2644472" y="4225862"/>
              <a:ext cx="1695180" cy="3161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Câu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trả</a:t>
              </a: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lời</a:t>
              </a:r>
              <a:endParaRPr lang="en-GB" sz="2000" b="1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  <p:sp>
          <p:nvSpPr>
            <p:cNvPr id="11" name="Google Shape;109;p6">
              <a:extLst>
                <a:ext uri="{FF2B5EF4-FFF2-40B4-BE49-F238E27FC236}">
                  <a16:creationId xmlns:a16="http://schemas.microsoft.com/office/drawing/2014/main" xmlns="" id="{C85DD0DD-4AB0-A747-6BBA-1170DEE4C67E}"/>
                </a:ext>
              </a:extLst>
            </p:cNvPr>
            <p:cNvSpPr/>
            <p:nvPr/>
          </p:nvSpPr>
          <p:spPr>
            <a:xfrm>
              <a:off x="4647097" y="4002374"/>
              <a:ext cx="3537533" cy="7794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cs typeface="Mali" panose="00000500000000000000" pitchFamily="2" charset="-34"/>
                  <a:sym typeface="Arial"/>
                </a:rPr>
                <a:t>Had she been going to the supermarket for 3 hours before she came home?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56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F5867A-012D-6FCF-7852-8102C2FA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dirty="0"/>
              <a:t>Em </a:t>
            </a:r>
            <a:r>
              <a:rPr lang="en-GB" sz="2800" dirty="0" err="1"/>
              <a:t>hãy</a:t>
            </a:r>
            <a:r>
              <a:rPr lang="en-GB" sz="2800" dirty="0"/>
              <a:t> </a:t>
            </a:r>
            <a:r>
              <a:rPr lang="en-GB" sz="2800" dirty="0" err="1"/>
              <a:t>sắp</a:t>
            </a:r>
            <a:r>
              <a:rPr lang="en-GB" sz="2800" dirty="0"/>
              <a:t> </a:t>
            </a:r>
            <a:r>
              <a:rPr lang="en-GB" sz="2800" dirty="0" err="1"/>
              <a:t>xếp</a:t>
            </a:r>
            <a:r>
              <a:rPr lang="en-GB" sz="2800" dirty="0"/>
              <a:t> </a:t>
            </a:r>
            <a:r>
              <a:rPr lang="en-GB" sz="2800" dirty="0" err="1"/>
              <a:t>các</a:t>
            </a:r>
            <a:r>
              <a:rPr lang="en-GB" sz="2800" dirty="0"/>
              <a:t> </a:t>
            </a:r>
            <a:r>
              <a:rPr lang="en-GB" sz="2800" dirty="0" err="1"/>
              <a:t>từ</a:t>
            </a:r>
            <a:r>
              <a:rPr lang="en-GB" sz="2800" dirty="0"/>
              <a:t> </a:t>
            </a:r>
            <a:r>
              <a:rPr lang="en-GB" sz="2800" dirty="0" err="1"/>
              <a:t>sau</a:t>
            </a:r>
            <a:r>
              <a:rPr lang="en-GB" sz="2800" dirty="0"/>
              <a:t> </a:t>
            </a:r>
            <a:r>
              <a:rPr lang="en-GB" sz="2800" dirty="0" err="1"/>
              <a:t>và</a:t>
            </a:r>
            <a:r>
              <a:rPr lang="en-GB" sz="2800" dirty="0"/>
              <a:t> chia </a:t>
            </a:r>
            <a:r>
              <a:rPr lang="en-GB" sz="2800" dirty="0" err="1"/>
              <a:t>dạng</a:t>
            </a:r>
            <a:r>
              <a:rPr lang="en-GB" sz="2800" dirty="0"/>
              <a:t> </a:t>
            </a:r>
            <a:r>
              <a:rPr lang="en-GB" sz="2800" dirty="0" err="1"/>
              <a:t>đúng</a:t>
            </a:r>
            <a:r>
              <a:rPr lang="en-GB" sz="2800" dirty="0"/>
              <a:t> </a:t>
            </a:r>
            <a:r>
              <a:rPr lang="en-GB" sz="2800" dirty="0" err="1"/>
              <a:t>của</a:t>
            </a:r>
            <a:r>
              <a:rPr lang="en-GB" sz="2800" dirty="0"/>
              <a:t> </a:t>
            </a:r>
            <a:r>
              <a:rPr lang="en-GB" sz="2800" dirty="0" err="1"/>
              <a:t>động</a:t>
            </a:r>
            <a:r>
              <a:rPr lang="en-GB" sz="2800" dirty="0"/>
              <a:t> </a:t>
            </a:r>
            <a:r>
              <a:rPr lang="en-GB" sz="2800" dirty="0" err="1"/>
              <a:t>từ</a:t>
            </a:r>
            <a:r>
              <a:rPr lang="en-GB" sz="2800" dirty="0"/>
              <a:t> </a:t>
            </a:r>
            <a:r>
              <a:rPr lang="en-GB" sz="2800" dirty="0" err="1"/>
              <a:t>để</a:t>
            </a:r>
            <a:r>
              <a:rPr lang="en-GB" sz="2800" dirty="0"/>
              <a:t> </a:t>
            </a:r>
            <a:r>
              <a:rPr lang="en-GB" sz="2800" dirty="0" err="1"/>
              <a:t>hoàn</a:t>
            </a:r>
            <a:r>
              <a:rPr lang="en-GB" sz="2800" dirty="0"/>
              <a:t> </a:t>
            </a:r>
            <a:r>
              <a:rPr lang="en-GB" sz="2800" dirty="0" err="1"/>
              <a:t>thành</a:t>
            </a:r>
            <a:r>
              <a:rPr lang="en-GB" sz="2800" dirty="0"/>
              <a:t> </a:t>
            </a:r>
            <a:r>
              <a:rPr lang="en-GB" sz="2800" dirty="0" err="1"/>
              <a:t>câu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2CB28A-4A22-98F9-D824-0C6DBDC0A5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6616" y="2632138"/>
            <a:ext cx="3681881" cy="49436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15566F1-61E2-F335-E09F-4479AFBAF1CB}"/>
              </a:ext>
            </a:extLst>
          </p:cNvPr>
          <p:cNvGrpSpPr/>
          <p:nvPr/>
        </p:nvGrpSpPr>
        <p:grpSpPr>
          <a:xfrm>
            <a:off x="2231260" y="2083634"/>
            <a:ext cx="6118656" cy="1245244"/>
            <a:chOff x="2231260" y="2510331"/>
            <a:chExt cx="6118656" cy="778874"/>
          </a:xfrm>
          <a:solidFill>
            <a:srgbClr val="ED6C76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F16C6A3D-A397-9490-E21D-F20836AAD897}"/>
                </a:ext>
              </a:extLst>
            </p:cNvPr>
            <p:cNvSpPr/>
            <p:nvPr/>
          </p:nvSpPr>
          <p:spPr>
            <a:xfrm>
              <a:off x="2231260" y="2510331"/>
              <a:ext cx="6118656" cy="778874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grpFill/>
            <a:ln w="57150">
              <a:solidFill>
                <a:srgbClr val="ED6C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9AD7303-8BB9-BEDD-E8C9-D8D51B58DCB8}"/>
                </a:ext>
              </a:extLst>
            </p:cNvPr>
            <p:cNvSpPr txBox="1"/>
            <p:nvPr/>
          </p:nvSpPr>
          <p:spPr>
            <a:xfrm>
              <a:off x="2830203" y="2688474"/>
              <a:ext cx="5242149" cy="4172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0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My/30/minutes/brother/he/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0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arrived/drive/for/before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17DF18D-EA0C-6D67-9184-36AB020F04E0}"/>
              </a:ext>
            </a:extLst>
          </p:cNvPr>
          <p:cNvGrpSpPr/>
          <p:nvPr/>
        </p:nvGrpSpPr>
        <p:grpSpPr>
          <a:xfrm>
            <a:off x="2548937" y="3816151"/>
            <a:ext cx="5811994" cy="1148776"/>
            <a:chOff x="2548937" y="3816151"/>
            <a:chExt cx="5811994" cy="1148776"/>
          </a:xfrm>
        </p:grpSpPr>
        <p:sp>
          <p:nvSpPr>
            <p:cNvPr id="8" name="Rectangle: Single Corner Snipped 7">
              <a:extLst>
                <a:ext uri="{FF2B5EF4-FFF2-40B4-BE49-F238E27FC236}">
                  <a16:creationId xmlns:a16="http://schemas.microsoft.com/office/drawing/2014/main" xmlns="" id="{AC8CB98A-1647-A0CA-6A8B-6AA5385BA6F9}"/>
                </a:ext>
              </a:extLst>
            </p:cNvPr>
            <p:cNvSpPr/>
            <p:nvPr/>
          </p:nvSpPr>
          <p:spPr>
            <a:xfrm>
              <a:off x="4444440" y="3816151"/>
              <a:ext cx="3916491" cy="114877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: Single Corner Snipped 8">
              <a:extLst>
                <a:ext uri="{FF2B5EF4-FFF2-40B4-BE49-F238E27FC236}">
                  <a16:creationId xmlns:a16="http://schemas.microsoft.com/office/drawing/2014/main" xmlns="" id="{879B033F-55C1-CA7B-FF60-D85F9CCB13A7}"/>
                </a:ext>
              </a:extLst>
            </p:cNvPr>
            <p:cNvSpPr/>
            <p:nvPr/>
          </p:nvSpPr>
          <p:spPr>
            <a:xfrm>
              <a:off x="2548937" y="3816151"/>
              <a:ext cx="1895503" cy="1148776"/>
            </a:xfrm>
            <a:prstGeom prst="snip1Rect">
              <a:avLst>
                <a:gd name="adj" fmla="val 0"/>
              </a:avLst>
            </a:prstGeom>
            <a:solidFill>
              <a:srgbClr val="85BD33"/>
            </a:solidFill>
            <a:ln w="5715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09;p6">
              <a:extLst>
                <a:ext uri="{FF2B5EF4-FFF2-40B4-BE49-F238E27FC236}">
                  <a16:creationId xmlns:a16="http://schemas.microsoft.com/office/drawing/2014/main" xmlns="" id="{EABFF19D-51CC-91BC-0EB4-E13C42878425}"/>
                </a:ext>
              </a:extLst>
            </p:cNvPr>
            <p:cNvSpPr/>
            <p:nvPr/>
          </p:nvSpPr>
          <p:spPr>
            <a:xfrm>
              <a:off x="2644472" y="4225862"/>
              <a:ext cx="1695180" cy="3161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Câu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trả</a:t>
              </a: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lời</a:t>
              </a:r>
              <a:endParaRPr lang="en-GB" sz="2000" b="1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  <p:sp>
          <p:nvSpPr>
            <p:cNvPr id="11" name="Google Shape;109;p6">
              <a:extLst>
                <a:ext uri="{FF2B5EF4-FFF2-40B4-BE49-F238E27FC236}">
                  <a16:creationId xmlns:a16="http://schemas.microsoft.com/office/drawing/2014/main" xmlns="" id="{C85DD0DD-4AB0-A747-6BBA-1170DEE4C67E}"/>
                </a:ext>
              </a:extLst>
            </p:cNvPr>
            <p:cNvSpPr/>
            <p:nvPr/>
          </p:nvSpPr>
          <p:spPr>
            <a:xfrm>
              <a:off x="4647097" y="4114799"/>
              <a:ext cx="3537533" cy="539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cs typeface="Mali" panose="00000500000000000000" pitchFamily="2" charset="-34"/>
                  <a:sym typeface="Arial"/>
                </a:rPr>
                <a:t>My brother had been driving for 30 minutes before he arrived.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156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F5867A-012D-6FCF-7852-8102C2FA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dirty="0"/>
              <a:t>Em </a:t>
            </a:r>
            <a:r>
              <a:rPr lang="en-GB" sz="2800" dirty="0" err="1"/>
              <a:t>hãy</a:t>
            </a:r>
            <a:r>
              <a:rPr lang="en-GB" sz="2800" dirty="0"/>
              <a:t> </a:t>
            </a:r>
            <a:r>
              <a:rPr lang="en-GB" sz="2800" dirty="0" err="1"/>
              <a:t>sắp</a:t>
            </a:r>
            <a:r>
              <a:rPr lang="en-GB" sz="2800" dirty="0"/>
              <a:t> </a:t>
            </a:r>
            <a:r>
              <a:rPr lang="en-GB" sz="2800" dirty="0" err="1"/>
              <a:t>xếp</a:t>
            </a:r>
            <a:r>
              <a:rPr lang="en-GB" sz="2800" dirty="0"/>
              <a:t> </a:t>
            </a:r>
            <a:r>
              <a:rPr lang="en-GB" sz="2800" dirty="0" err="1"/>
              <a:t>các</a:t>
            </a:r>
            <a:r>
              <a:rPr lang="en-GB" sz="2800" dirty="0"/>
              <a:t> </a:t>
            </a:r>
            <a:r>
              <a:rPr lang="en-GB" sz="2800" dirty="0" err="1"/>
              <a:t>từ</a:t>
            </a:r>
            <a:r>
              <a:rPr lang="en-GB" sz="2800" dirty="0"/>
              <a:t> </a:t>
            </a:r>
            <a:r>
              <a:rPr lang="en-GB" sz="2800" dirty="0" err="1"/>
              <a:t>sau</a:t>
            </a:r>
            <a:r>
              <a:rPr lang="en-GB" sz="2800" dirty="0"/>
              <a:t> </a:t>
            </a:r>
            <a:r>
              <a:rPr lang="en-GB" sz="2800" dirty="0" err="1"/>
              <a:t>và</a:t>
            </a:r>
            <a:r>
              <a:rPr lang="en-GB" sz="2800" dirty="0"/>
              <a:t> chia </a:t>
            </a:r>
            <a:r>
              <a:rPr lang="en-GB" sz="2800" dirty="0" err="1"/>
              <a:t>dạng</a:t>
            </a:r>
            <a:r>
              <a:rPr lang="en-GB" sz="2800" dirty="0"/>
              <a:t> </a:t>
            </a:r>
            <a:r>
              <a:rPr lang="en-GB" sz="2800" dirty="0" err="1"/>
              <a:t>đúng</a:t>
            </a:r>
            <a:r>
              <a:rPr lang="en-GB" sz="2800" dirty="0"/>
              <a:t> </a:t>
            </a:r>
            <a:r>
              <a:rPr lang="en-GB" sz="2800" dirty="0" err="1"/>
              <a:t>của</a:t>
            </a:r>
            <a:r>
              <a:rPr lang="en-GB" sz="2800" dirty="0"/>
              <a:t> </a:t>
            </a:r>
            <a:r>
              <a:rPr lang="en-GB" sz="2800" dirty="0" err="1"/>
              <a:t>động</a:t>
            </a:r>
            <a:r>
              <a:rPr lang="en-GB" sz="2800" dirty="0"/>
              <a:t> </a:t>
            </a:r>
            <a:r>
              <a:rPr lang="en-GB" sz="2800" dirty="0" err="1"/>
              <a:t>từ</a:t>
            </a:r>
            <a:r>
              <a:rPr lang="en-GB" sz="2800" dirty="0"/>
              <a:t> </a:t>
            </a:r>
            <a:r>
              <a:rPr lang="en-GB" sz="2800" dirty="0" err="1"/>
              <a:t>để</a:t>
            </a:r>
            <a:r>
              <a:rPr lang="en-GB" sz="2800" dirty="0"/>
              <a:t> </a:t>
            </a:r>
            <a:r>
              <a:rPr lang="en-GB" sz="2800" dirty="0" err="1"/>
              <a:t>hoàn</a:t>
            </a:r>
            <a:r>
              <a:rPr lang="en-GB" sz="2800" dirty="0"/>
              <a:t> </a:t>
            </a:r>
            <a:r>
              <a:rPr lang="en-GB" sz="2800" dirty="0" err="1"/>
              <a:t>thành</a:t>
            </a:r>
            <a:r>
              <a:rPr lang="en-GB" sz="2800" dirty="0"/>
              <a:t> </a:t>
            </a:r>
            <a:r>
              <a:rPr lang="en-GB" sz="2800" dirty="0" err="1"/>
              <a:t>câu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2CB28A-4A22-98F9-D824-0C6DBDC0A5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28600" y="2465882"/>
            <a:ext cx="2677537" cy="685626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15566F1-61E2-F335-E09F-4479AFBAF1CB}"/>
              </a:ext>
            </a:extLst>
          </p:cNvPr>
          <p:cNvGrpSpPr/>
          <p:nvPr/>
        </p:nvGrpSpPr>
        <p:grpSpPr>
          <a:xfrm>
            <a:off x="2231260" y="2083634"/>
            <a:ext cx="6118656" cy="1245244"/>
            <a:chOff x="2231260" y="2510331"/>
            <a:chExt cx="6118656" cy="778874"/>
          </a:xfrm>
          <a:solidFill>
            <a:srgbClr val="ED6C76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F16C6A3D-A397-9490-E21D-F20836AAD897}"/>
                </a:ext>
              </a:extLst>
            </p:cNvPr>
            <p:cNvSpPr/>
            <p:nvPr/>
          </p:nvSpPr>
          <p:spPr>
            <a:xfrm>
              <a:off x="2231260" y="2510331"/>
              <a:ext cx="6118656" cy="778874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grpFill/>
            <a:ln w="57150">
              <a:solidFill>
                <a:srgbClr val="ED6C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9AD7303-8BB9-BEDD-E8C9-D8D51B58DCB8}"/>
                </a:ext>
              </a:extLst>
            </p:cNvPr>
            <p:cNvSpPr txBox="1"/>
            <p:nvPr/>
          </p:nvSpPr>
          <p:spPr>
            <a:xfrm>
              <a:off x="2830203" y="2688474"/>
              <a:ext cx="5242149" cy="4172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0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This/evening/very/tired/because/he/work/hard/all/Nam/was/day.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17DF18D-EA0C-6D67-9184-36AB020F04E0}"/>
              </a:ext>
            </a:extLst>
          </p:cNvPr>
          <p:cNvGrpSpPr/>
          <p:nvPr/>
        </p:nvGrpSpPr>
        <p:grpSpPr>
          <a:xfrm>
            <a:off x="2548937" y="3816151"/>
            <a:ext cx="5811994" cy="1148776"/>
            <a:chOff x="2548937" y="3816151"/>
            <a:chExt cx="5811994" cy="1148776"/>
          </a:xfrm>
        </p:grpSpPr>
        <p:sp>
          <p:nvSpPr>
            <p:cNvPr id="8" name="Rectangle: Single Corner Snipped 7">
              <a:extLst>
                <a:ext uri="{FF2B5EF4-FFF2-40B4-BE49-F238E27FC236}">
                  <a16:creationId xmlns:a16="http://schemas.microsoft.com/office/drawing/2014/main" xmlns="" id="{AC8CB98A-1647-A0CA-6A8B-6AA5385BA6F9}"/>
                </a:ext>
              </a:extLst>
            </p:cNvPr>
            <p:cNvSpPr/>
            <p:nvPr/>
          </p:nvSpPr>
          <p:spPr>
            <a:xfrm>
              <a:off x="4444440" y="3816151"/>
              <a:ext cx="3916491" cy="114877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: Single Corner Snipped 8">
              <a:extLst>
                <a:ext uri="{FF2B5EF4-FFF2-40B4-BE49-F238E27FC236}">
                  <a16:creationId xmlns:a16="http://schemas.microsoft.com/office/drawing/2014/main" xmlns="" id="{879B033F-55C1-CA7B-FF60-D85F9CCB13A7}"/>
                </a:ext>
              </a:extLst>
            </p:cNvPr>
            <p:cNvSpPr/>
            <p:nvPr/>
          </p:nvSpPr>
          <p:spPr>
            <a:xfrm>
              <a:off x="2548937" y="3816151"/>
              <a:ext cx="1895503" cy="1148776"/>
            </a:xfrm>
            <a:prstGeom prst="snip1Rect">
              <a:avLst>
                <a:gd name="adj" fmla="val 0"/>
              </a:avLst>
            </a:prstGeom>
            <a:solidFill>
              <a:srgbClr val="85BD33"/>
            </a:solidFill>
            <a:ln w="5715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09;p6">
              <a:extLst>
                <a:ext uri="{FF2B5EF4-FFF2-40B4-BE49-F238E27FC236}">
                  <a16:creationId xmlns:a16="http://schemas.microsoft.com/office/drawing/2014/main" xmlns="" id="{EABFF19D-51CC-91BC-0EB4-E13C42878425}"/>
                </a:ext>
              </a:extLst>
            </p:cNvPr>
            <p:cNvSpPr/>
            <p:nvPr/>
          </p:nvSpPr>
          <p:spPr>
            <a:xfrm>
              <a:off x="2644472" y="4225862"/>
              <a:ext cx="1695180" cy="3161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Câu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trả</a:t>
              </a: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lời</a:t>
              </a:r>
              <a:endParaRPr lang="en-GB" sz="2000" b="1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  <p:sp>
          <p:nvSpPr>
            <p:cNvPr id="11" name="Google Shape;109;p6">
              <a:extLst>
                <a:ext uri="{FF2B5EF4-FFF2-40B4-BE49-F238E27FC236}">
                  <a16:creationId xmlns:a16="http://schemas.microsoft.com/office/drawing/2014/main" xmlns="" id="{C85DD0DD-4AB0-A747-6BBA-1170DEE4C67E}"/>
                </a:ext>
              </a:extLst>
            </p:cNvPr>
            <p:cNvSpPr/>
            <p:nvPr/>
          </p:nvSpPr>
          <p:spPr>
            <a:xfrm>
              <a:off x="4647097" y="3994878"/>
              <a:ext cx="3537533" cy="8019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cs typeface="Mali" panose="00000500000000000000" pitchFamily="2" charset="-34"/>
                  <a:sym typeface="Arial"/>
                </a:rPr>
                <a:t>This evening Nam was very tired because he had been working hard all day.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195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F5867A-012D-6FCF-7852-8102C2FA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dirty="0"/>
              <a:t>Em </a:t>
            </a:r>
            <a:r>
              <a:rPr lang="en-GB" sz="2800" dirty="0" err="1"/>
              <a:t>hãy</a:t>
            </a:r>
            <a:r>
              <a:rPr lang="en-GB" sz="2800" dirty="0"/>
              <a:t> </a:t>
            </a:r>
            <a:r>
              <a:rPr lang="en-GB" sz="2800" dirty="0" err="1"/>
              <a:t>sắp</a:t>
            </a:r>
            <a:r>
              <a:rPr lang="en-GB" sz="2800" dirty="0"/>
              <a:t> </a:t>
            </a:r>
            <a:r>
              <a:rPr lang="en-GB" sz="2800" dirty="0" err="1"/>
              <a:t>xếp</a:t>
            </a:r>
            <a:r>
              <a:rPr lang="en-GB" sz="2800" dirty="0"/>
              <a:t> </a:t>
            </a:r>
            <a:r>
              <a:rPr lang="en-GB" sz="2800" dirty="0" err="1"/>
              <a:t>các</a:t>
            </a:r>
            <a:r>
              <a:rPr lang="en-GB" sz="2800" dirty="0"/>
              <a:t> </a:t>
            </a:r>
            <a:r>
              <a:rPr lang="en-GB" sz="2800" dirty="0" err="1"/>
              <a:t>từ</a:t>
            </a:r>
            <a:r>
              <a:rPr lang="en-GB" sz="2800" dirty="0"/>
              <a:t> </a:t>
            </a:r>
            <a:r>
              <a:rPr lang="en-GB" sz="2800" dirty="0" err="1"/>
              <a:t>sau</a:t>
            </a:r>
            <a:r>
              <a:rPr lang="en-GB" sz="2800" dirty="0"/>
              <a:t> </a:t>
            </a:r>
            <a:r>
              <a:rPr lang="en-GB" sz="2800" dirty="0" err="1"/>
              <a:t>và</a:t>
            </a:r>
            <a:r>
              <a:rPr lang="en-GB" sz="2800" dirty="0"/>
              <a:t> chia </a:t>
            </a:r>
            <a:r>
              <a:rPr lang="en-GB" sz="2800" dirty="0" err="1"/>
              <a:t>dạng</a:t>
            </a:r>
            <a:r>
              <a:rPr lang="en-GB" sz="2800" dirty="0"/>
              <a:t> </a:t>
            </a:r>
            <a:r>
              <a:rPr lang="en-GB" sz="2800" dirty="0" err="1"/>
              <a:t>đúng</a:t>
            </a:r>
            <a:r>
              <a:rPr lang="en-GB" sz="2800" dirty="0"/>
              <a:t> </a:t>
            </a:r>
            <a:r>
              <a:rPr lang="en-GB" sz="2800" dirty="0" err="1"/>
              <a:t>của</a:t>
            </a:r>
            <a:r>
              <a:rPr lang="en-GB" sz="2800" dirty="0"/>
              <a:t> </a:t>
            </a:r>
            <a:r>
              <a:rPr lang="en-GB" sz="2800" dirty="0" err="1"/>
              <a:t>động</a:t>
            </a:r>
            <a:r>
              <a:rPr lang="en-GB" sz="2800" dirty="0"/>
              <a:t> </a:t>
            </a:r>
            <a:r>
              <a:rPr lang="en-GB" sz="2800" dirty="0" err="1"/>
              <a:t>từ</a:t>
            </a:r>
            <a:r>
              <a:rPr lang="en-GB" sz="2800" dirty="0"/>
              <a:t> </a:t>
            </a:r>
            <a:r>
              <a:rPr lang="en-GB" sz="2800" dirty="0" err="1"/>
              <a:t>để</a:t>
            </a:r>
            <a:r>
              <a:rPr lang="en-GB" sz="2800" dirty="0"/>
              <a:t> </a:t>
            </a:r>
            <a:r>
              <a:rPr lang="en-GB" sz="2800" dirty="0" err="1"/>
              <a:t>hoàn</a:t>
            </a:r>
            <a:r>
              <a:rPr lang="en-GB" sz="2800" dirty="0"/>
              <a:t> </a:t>
            </a:r>
            <a:r>
              <a:rPr lang="en-GB" sz="2800" dirty="0" err="1"/>
              <a:t>thành</a:t>
            </a:r>
            <a:r>
              <a:rPr lang="en-GB" sz="2800" dirty="0"/>
              <a:t> </a:t>
            </a:r>
            <a:r>
              <a:rPr lang="en-GB" sz="2800" dirty="0" err="1"/>
              <a:t>câu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2CB28A-4A22-98F9-D824-0C6DBDC0A5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533" y="2083634"/>
            <a:ext cx="2322994" cy="82803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15566F1-61E2-F335-E09F-4479AFBAF1CB}"/>
              </a:ext>
            </a:extLst>
          </p:cNvPr>
          <p:cNvGrpSpPr/>
          <p:nvPr/>
        </p:nvGrpSpPr>
        <p:grpSpPr>
          <a:xfrm>
            <a:off x="2231260" y="2083634"/>
            <a:ext cx="6118656" cy="1245244"/>
            <a:chOff x="2231260" y="2510331"/>
            <a:chExt cx="6118656" cy="778874"/>
          </a:xfrm>
          <a:solidFill>
            <a:srgbClr val="ED6C76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F16C6A3D-A397-9490-E21D-F20836AAD897}"/>
                </a:ext>
              </a:extLst>
            </p:cNvPr>
            <p:cNvSpPr/>
            <p:nvPr/>
          </p:nvSpPr>
          <p:spPr>
            <a:xfrm>
              <a:off x="2231260" y="2510331"/>
              <a:ext cx="6118656" cy="778874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grpFill/>
            <a:ln w="57150">
              <a:solidFill>
                <a:srgbClr val="ED6C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9AD7303-8BB9-BEDD-E8C9-D8D51B58DCB8}"/>
                </a:ext>
              </a:extLst>
            </p:cNvPr>
            <p:cNvSpPr txBox="1"/>
            <p:nvPr/>
          </p:nvSpPr>
          <p:spPr>
            <a:xfrm>
              <a:off x="2726918" y="2697850"/>
              <a:ext cx="5427880" cy="4172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I’d/been/waiting/I/did/think/that/I/was/in/the/wrong/address/for/15/minutes/when.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17DF18D-EA0C-6D67-9184-36AB020F04E0}"/>
              </a:ext>
            </a:extLst>
          </p:cNvPr>
          <p:cNvGrpSpPr/>
          <p:nvPr/>
        </p:nvGrpSpPr>
        <p:grpSpPr>
          <a:xfrm>
            <a:off x="2548937" y="3816151"/>
            <a:ext cx="5811994" cy="1148776"/>
            <a:chOff x="2548937" y="3816151"/>
            <a:chExt cx="5811994" cy="1148776"/>
          </a:xfrm>
        </p:grpSpPr>
        <p:sp>
          <p:nvSpPr>
            <p:cNvPr id="8" name="Rectangle: Single Corner Snipped 7">
              <a:extLst>
                <a:ext uri="{FF2B5EF4-FFF2-40B4-BE49-F238E27FC236}">
                  <a16:creationId xmlns:a16="http://schemas.microsoft.com/office/drawing/2014/main" xmlns="" id="{AC8CB98A-1647-A0CA-6A8B-6AA5385BA6F9}"/>
                </a:ext>
              </a:extLst>
            </p:cNvPr>
            <p:cNvSpPr/>
            <p:nvPr/>
          </p:nvSpPr>
          <p:spPr>
            <a:xfrm>
              <a:off x="4444440" y="3816151"/>
              <a:ext cx="3916491" cy="114877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: Single Corner Snipped 8">
              <a:extLst>
                <a:ext uri="{FF2B5EF4-FFF2-40B4-BE49-F238E27FC236}">
                  <a16:creationId xmlns:a16="http://schemas.microsoft.com/office/drawing/2014/main" xmlns="" id="{879B033F-55C1-CA7B-FF60-D85F9CCB13A7}"/>
                </a:ext>
              </a:extLst>
            </p:cNvPr>
            <p:cNvSpPr/>
            <p:nvPr/>
          </p:nvSpPr>
          <p:spPr>
            <a:xfrm>
              <a:off x="2548937" y="3816151"/>
              <a:ext cx="1895503" cy="1148776"/>
            </a:xfrm>
            <a:prstGeom prst="snip1Rect">
              <a:avLst>
                <a:gd name="adj" fmla="val 0"/>
              </a:avLst>
            </a:prstGeom>
            <a:solidFill>
              <a:srgbClr val="85BD33"/>
            </a:solidFill>
            <a:ln w="5715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09;p6">
              <a:extLst>
                <a:ext uri="{FF2B5EF4-FFF2-40B4-BE49-F238E27FC236}">
                  <a16:creationId xmlns:a16="http://schemas.microsoft.com/office/drawing/2014/main" xmlns="" id="{EABFF19D-51CC-91BC-0EB4-E13C42878425}"/>
                </a:ext>
              </a:extLst>
            </p:cNvPr>
            <p:cNvSpPr/>
            <p:nvPr/>
          </p:nvSpPr>
          <p:spPr>
            <a:xfrm>
              <a:off x="2644472" y="4225862"/>
              <a:ext cx="1695180" cy="3161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Câu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trả</a:t>
              </a: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lời</a:t>
              </a:r>
              <a:endParaRPr lang="en-GB" sz="2000" b="1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  <p:sp>
          <p:nvSpPr>
            <p:cNvPr id="11" name="Google Shape;109;p6">
              <a:extLst>
                <a:ext uri="{FF2B5EF4-FFF2-40B4-BE49-F238E27FC236}">
                  <a16:creationId xmlns:a16="http://schemas.microsoft.com/office/drawing/2014/main" xmlns="" id="{C85DD0DD-4AB0-A747-6BBA-1170DEE4C67E}"/>
                </a:ext>
              </a:extLst>
            </p:cNvPr>
            <p:cNvSpPr/>
            <p:nvPr/>
          </p:nvSpPr>
          <p:spPr>
            <a:xfrm>
              <a:off x="4647097" y="3994878"/>
              <a:ext cx="3537533" cy="8019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cs typeface="Mali" panose="00000500000000000000" pitchFamily="2" charset="-34"/>
                  <a:sym typeface="Arial"/>
                </a:rPr>
                <a:t>I’d been waiting for 15 minutes when I did think that I was in the wrong address.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xmlns="" id="{882024F6-2904-6D76-37C6-76011DEE2FB1}"/>
              </a:ext>
            </a:extLst>
          </p:cNvPr>
          <p:cNvSpPr txBox="1">
            <a:spLocks/>
          </p:cNvSpPr>
          <p:nvPr/>
        </p:nvSpPr>
        <p:spPr>
          <a:xfrm>
            <a:off x="457198" y="521639"/>
            <a:ext cx="8220075" cy="994306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Mali" panose="00000500000000000000" pitchFamily="2" charset="-34"/>
                <a:ea typeface="+mj-ea"/>
                <a:cs typeface="Mali" panose="00000500000000000000" pitchFamily="2" charset="-34"/>
              </a:defRPr>
            </a:lvl1pPr>
          </a:lstStyle>
          <a:p>
            <a:pPr algn="ctr"/>
            <a:r>
              <a:rPr lang="en-GB" sz="3000" dirty="0" err="1" smtClean="0">
                <a:solidFill>
                  <a:srgbClr val="FFFF00"/>
                </a:solidFill>
              </a:rPr>
              <a:t>Thì</a:t>
            </a:r>
            <a:r>
              <a:rPr lang="en-GB" sz="3000" dirty="0" smtClean="0">
                <a:solidFill>
                  <a:srgbClr val="FFFF00"/>
                </a:solidFill>
              </a:rPr>
              <a:t> </a:t>
            </a:r>
            <a:r>
              <a:rPr lang="en-GB" sz="3000" dirty="0" err="1" smtClean="0">
                <a:solidFill>
                  <a:srgbClr val="FFFF00"/>
                </a:solidFill>
              </a:rPr>
              <a:t>quá</a:t>
            </a:r>
            <a:r>
              <a:rPr lang="en-GB" sz="3000" dirty="0" smtClean="0">
                <a:solidFill>
                  <a:srgbClr val="FFFF00"/>
                </a:solidFill>
              </a:rPr>
              <a:t> </a:t>
            </a:r>
            <a:r>
              <a:rPr lang="en-GB" sz="3000" dirty="0" err="1" smtClean="0">
                <a:solidFill>
                  <a:srgbClr val="FFFF00"/>
                </a:solidFill>
              </a:rPr>
              <a:t>khứ</a:t>
            </a:r>
            <a:r>
              <a:rPr lang="en-GB" sz="3000" dirty="0" smtClean="0">
                <a:solidFill>
                  <a:srgbClr val="FFFF00"/>
                </a:solidFill>
              </a:rPr>
              <a:t> </a:t>
            </a:r>
            <a:r>
              <a:rPr lang="en-GB" sz="3000" dirty="0" err="1" smtClean="0">
                <a:solidFill>
                  <a:srgbClr val="FFFF00"/>
                </a:solidFill>
              </a:rPr>
              <a:t>hoàn</a:t>
            </a:r>
            <a:r>
              <a:rPr lang="en-GB" sz="3000" dirty="0" smtClean="0">
                <a:solidFill>
                  <a:srgbClr val="FFFF00"/>
                </a:solidFill>
              </a:rPr>
              <a:t> </a:t>
            </a:r>
            <a:r>
              <a:rPr lang="en-GB" sz="3000" dirty="0" err="1" smtClean="0">
                <a:solidFill>
                  <a:srgbClr val="FFFF00"/>
                </a:solidFill>
              </a:rPr>
              <a:t>thành</a:t>
            </a:r>
            <a:r>
              <a:rPr lang="en-GB" sz="3000" dirty="0" smtClean="0">
                <a:solidFill>
                  <a:srgbClr val="FFFF00"/>
                </a:solidFill>
              </a:rPr>
              <a:t> </a:t>
            </a:r>
            <a:r>
              <a:rPr lang="en-GB" sz="3000" dirty="0" err="1" smtClean="0">
                <a:solidFill>
                  <a:srgbClr val="FFFF00"/>
                </a:solidFill>
              </a:rPr>
              <a:t>tiếp</a:t>
            </a:r>
            <a:r>
              <a:rPr lang="en-GB" sz="3000" dirty="0" smtClean="0">
                <a:solidFill>
                  <a:srgbClr val="FFFF00"/>
                </a:solidFill>
              </a:rPr>
              <a:t> </a:t>
            </a:r>
            <a:r>
              <a:rPr lang="en-GB" sz="3000" dirty="0" err="1" smtClean="0">
                <a:solidFill>
                  <a:srgbClr val="FFFF00"/>
                </a:solidFill>
              </a:rPr>
              <a:t>diễn</a:t>
            </a:r>
            <a:r>
              <a:rPr lang="en-GB" sz="3000" dirty="0" smtClean="0">
                <a:solidFill>
                  <a:srgbClr val="FFFF00"/>
                </a:solidFill>
              </a:rPr>
              <a:t> </a:t>
            </a:r>
            <a:br>
              <a:rPr lang="en-GB" sz="3000" dirty="0" smtClean="0">
                <a:solidFill>
                  <a:srgbClr val="FFFF00"/>
                </a:solidFill>
              </a:rPr>
            </a:br>
            <a:r>
              <a:rPr lang="en-GB" sz="3000" dirty="0" smtClean="0">
                <a:solidFill>
                  <a:srgbClr val="FFFF00"/>
                </a:solidFill>
              </a:rPr>
              <a:t>Past Perfect Continuous</a:t>
            </a:r>
            <a:endParaRPr lang="en-GB" sz="30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5370" y="3214370"/>
            <a:ext cx="7033260" cy="429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i="1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Giaoandethitienganh.info 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file word hay,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ký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khoản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100k/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600" dirty="0">
                <a:solidFill>
                  <a:srgbClr val="FF000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0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17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82024F6-2904-6D76-37C6-76011DEE2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000" dirty="0"/>
              <a:t>Thì </a:t>
            </a:r>
            <a:r>
              <a:rPr lang="en-GB" sz="3000" dirty="0" err="1"/>
              <a:t>quá</a:t>
            </a:r>
            <a:r>
              <a:rPr lang="en-GB" sz="3000" dirty="0"/>
              <a:t> </a:t>
            </a:r>
            <a:r>
              <a:rPr lang="en-GB" sz="3000" dirty="0" err="1"/>
              <a:t>khứ</a:t>
            </a:r>
            <a:r>
              <a:rPr lang="en-GB" sz="3000" dirty="0"/>
              <a:t> </a:t>
            </a:r>
            <a:r>
              <a:rPr lang="en-GB" sz="3000" dirty="0" err="1"/>
              <a:t>hoàn</a:t>
            </a:r>
            <a:r>
              <a:rPr lang="en-GB" sz="3000" dirty="0"/>
              <a:t> </a:t>
            </a:r>
            <a:r>
              <a:rPr lang="en-GB" sz="3000" dirty="0" err="1"/>
              <a:t>thành</a:t>
            </a:r>
            <a:r>
              <a:rPr lang="en-GB" sz="3000" dirty="0"/>
              <a:t> </a:t>
            </a:r>
            <a:r>
              <a:rPr lang="en-GB" sz="3000" dirty="0" err="1"/>
              <a:t>tiếp</a:t>
            </a:r>
            <a:r>
              <a:rPr lang="en-GB" sz="3000" dirty="0"/>
              <a:t> </a:t>
            </a:r>
            <a:r>
              <a:rPr lang="en-GB" sz="3000" dirty="0" err="1"/>
              <a:t>diễn</a:t>
            </a:r>
            <a:r>
              <a:rPr lang="en-GB" sz="3000" dirty="0"/>
              <a:t> </a:t>
            </a:r>
            <a:br>
              <a:rPr lang="en-GB" sz="3000" dirty="0"/>
            </a:br>
            <a:r>
              <a:rPr lang="en-GB" sz="3000" dirty="0"/>
              <a:t>Past Perfect Continuous</a:t>
            </a:r>
          </a:p>
        </p:txBody>
      </p:sp>
      <p:sp>
        <p:nvSpPr>
          <p:cNvPr id="4" name="INTRO">
            <a:extLst>
              <a:ext uri="{FF2B5EF4-FFF2-40B4-BE49-F238E27FC236}">
                <a16:creationId xmlns:a16="http://schemas.microsoft.com/office/drawing/2014/main" xmlns="" id="{1D0693F2-BED1-75B7-D9F9-BEB98105FF86}"/>
              </a:ext>
            </a:extLst>
          </p:cNvPr>
          <p:cNvSpPr txBox="1"/>
          <p:nvPr/>
        </p:nvSpPr>
        <p:spPr>
          <a:xfrm>
            <a:off x="755651" y="1767765"/>
            <a:ext cx="76326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vi-VN" sz="1600" dirty="0">
                <a:solidFill>
                  <a:schemeClr val="dk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rPr>
              <a:t>Dùng để diễn tả một hành động, sự việc đã đang xảy ra trong quá khứ và kết thúc trước một hành động cũng xảy ra trong quá khứ.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E3D581-E82D-D3F5-BE33-3FD83224B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53" y="2604320"/>
            <a:ext cx="2775849" cy="86947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4B84634-26ED-F66E-F8DB-E645F7F87A3C}"/>
              </a:ext>
            </a:extLst>
          </p:cNvPr>
          <p:cNvGrpSpPr/>
          <p:nvPr/>
        </p:nvGrpSpPr>
        <p:grpSpPr>
          <a:xfrm>
            <a:off x="2542676" y="3500412"/>
            <a:ext cx="5807240" cy="778874"/>
            <a:chOff x="2542676" y="3504806"/>
            <a:chExt cx="5807240" cy="778874"/>
          </a:xfrm>
        </p:grpSpPr>
        <p:sp>
          <p:nvSpPr>
            <p:cNvPr id="7" name="Rectangle: Single Corner Snipped 6">
              <a:extLst>
                <a:ext uri="{FF2B5EF4-FFF2-40B4-BE49-F238E27FC236}">
                  <a16:creationId xmlns:a16="http://schemas.microsoft.com/office/drawing/2014/main" xmlns="" id="{2B3849F2-CD02-84A0-4015-28C6DC5EDCB7}"/>
                </a:ext>
              </a:extLst>
            </p:cNvPr>
            <p:cNvSpPr/>
            <p:nvPr/>
          </p:nvSpPr>
          <p:spPr>
            <a:xfrm>
              <a:off x="2542676" y="3504806"/>
              <a:ext cx="5807240" cy="778874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BC9CBB2-6A18-4835-C7E1-A9AB97137FA2}"/>
                </a:ext>
              </a:extLst>
            </p:cNvPr>
            <p:cNvSpPr txBox="1"/>
            <p:nvPr/>
          </p:nvSpPr>
          <p:spPr>
            <a:xfrm>
              <a:off x="2750219" y="3637484"/>
              <a:ext cx="539215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Sam gained weight because she had been overeating.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(Sam 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đã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tăng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cân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rất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nhiều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vì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cô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ấy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ăn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không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kiểm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soát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.)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248FADC-DAE8-5527-F1D4-A4A49CA44951}"/>
              </a:ext>
            </a:extLst>
          </p:cNvPr>
          <p:cNvGrpSpPr/>
          <p:nvPr/>
        </p:nvGrpSpPr>
        <p:grpSpPr>
          <a:xfrm>
            <a:off x="2231260" y="2510331"/>
            <a:ext cx="6118656" cy="778874"/>
            <a:chOff x="2231260" y="2510331"/>
            <a:chExt cx="6118656" cy="778874"/>
          </a:xfrm>
          <a:solidFill>
            <a:srgbClr val="ED6C76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5021052-A8F2-A7B1-E0E0-C9E037C6F209}"/>
                </a:ext>
              </a:extLst>
            </p:cNvPr>
            <p:cNvSpPr/>
            <p:nvPr/>
          </p:nvSpPr>
          <p:spPr>
            <a:xfrm>
              <a:off x="2231260" y="2510331"/>
              <a:ext cx="6118656" cy="778874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grpFill/>
            <a:ln w="57150">
              <a:solidFill>
                <a:srgbClr val="ED6C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5C44282-20BB-1151-C93F-72784624A4F0}"/>
                </a:ext>
              </a:extLst>
            </p:cNvPr>
            <p:cNvSpPr txBox="1"/>
            <p:nvPr/>
          </p:nvSpPr>
          <p:spPr>
            <a:xfrm>
              <a:off x="2750219" y="2536129"/>
              <a:ext cx="5392154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vi-VN" sz="14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Nhấn mạnh khoảng thời gian của 1 hành động đã xảy ra trong quá khứ và kết thúc trước 1 hành động khác xảy ra và cũng kết thúc trong quá khứ.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FF230DD-4C59-AE33-2B45-BC7BFAC16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958" y="4614802"/>
            <a:ext cx="2610676" cy="152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6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45C1D-FC56-D2A4-1B9E-5CED1F4B8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500" dirty="0"/>
              <a:t>Công </a:t>
            </a:r>
            <a:r>
              <a:rPr lang="en-GB" sz="2500" dirty="0" err="1"/>
              <a:t>thức</a:t>
            </a:r>
            <a:r>
              <a:rPr lang="en-GB" sz="2500" dirty="0"/>
              <a:t> </a:t>
            </a:r>
            <a:r>
              <a:rPr lang="en-GB" sz="2500" dirty="0" err="1"/>
              <a:t>của</a:t>
            </a:r>
            <a:r>
              <a:rPr lang="en-GB" sz="2500" dirty="0"/>
              <a:t> </a:t>
            </a:r>
            <a:r>
              <a:rPr lang="en-GB" sz="2500" dirty="0" err="1"/>
              <a:t>thì</a:t>
            </a:r>
            <a:r>
              <a:rPr lang="en-GB" sz="2500" dirty="0"/>
              <a:t> </a:t>
            </a:r>
            <a:r>
              <a:rPr lang="en-GB" sz="2500" dirty="0" err="1"/>
              <a:t>quá</a:t>
            </a:r>
            <a:r>
              <a:rPr lang="en-GB" sz="2500" dirty="0"/>
              <a:t> </a:t>
            </a:r>
            <a:r>
              <a:rPr lang="en-GB" sz="2500" dirty="0" err="1"/>
              <a:t>khứ</a:t>
            </a:r>
            <a:r>
              <a:rPr lang="en-GB" sz="2500" dirty="0"/>
              <a:t> </a:t>
            </a:r>
            <a:r>
              <a:rPr lang="en-GB" sz="2500" dirty="0" err="1"/>
              <a:t>hoàn</a:t>
            </a:r>
            <a:r>
              <a:rPr lang="en-GB" sz="2500" dirty="0"/>
              <a:t> </a:t>
            </a:r>
            <a:r>
              <a:rPr lang="en-GB" sz="2500" dirty="0" err="1"/>
              <a:t>thành</a:t>
            </a:r>
            <a:r>
              <a:rPr lang="en-GB" sz="2500" dirty="0"/>
              <a:t> </a:t>
            </a:r>
            <a:r>
              <a:rPr lang="en-GB" sz="2500" dirty="0" err="1"/>
              <a:t>tiếp</a:t>
            </a:r>
            <a:r>
              <a:rPr lang="en-GB" sz="2500" dirty="0"/>
              <a:t> </a:t>
            </a:r>
            <a:r>
              <a:rPr lang="en-GB" sz="2500" dirty="0" err="1"/>
              <a:t>diễn</a:t>
            </a:r>
            <a:endParaRPr lang="en-GB" sz="25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5577F20-0AA4-4083-B30D-EE4485142C3A}"/>
              </a:ext>
            </a:extLst>
          </p:cNvPr>
          <p:cNvGrpSpPr/>
          <p:nvPr/>
        </p:nvGrpSpPr>
        <p:grpSpPr>
          <a:xfrm>
            <a:off x="1768885" y="2000756"/>
            <a:ext cx="6285742" cy="1038662"/>
            <a:chOff x="1778227" y="1965128"/>
            <a:chExt cx="6285742" cy="1038662"/>
          </a:xfrm>
        </p:grpSpPr>
        <p:sp>
          <p:nvSpPr>
            <p:cNvPr id="4" name="Google Shape;89;p6">
              <a:extLst>
                <a:ext uri="{FF2B5EF4-FFF2-40B4-BE49-F238E27FC236}">
                  <a16:creationId xmlns:a16="http://schemas.microsoft.com/office/drawing/2014/main" xmlns="" id="{6C27F7E2-C792-C39B-2DA3-21861079EE49}"/>
                </a:ext>
              </a:extLst>
            </p:cNvPr>
            <p:cNvSpPr/>
            <p:nvPr/>
          </p:nvSpPr>
          <p:spPr>
            <a:xfrm>
              <a:off x="1778227" y="1965128"/>
              <a:ext cx="6212047" cy="1038662"/>
            </a:xfrm>
            <a:prstGeom prst="roundRect">
              <a:avLst>
                <a:gd name="adj" fmla="val 0"/>
              </a:avLst>
            </a:prstGeom>
            <a:noFill/>
            <a:ln w="57150" cap="flat" cmpd="sng">
              <a:solidFill>
                <a:srgbClr val="F9B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90;p6">
              <a:extLst>
                <a:ext uri="{FF2B5EF4-FFF2-40B4-BE49-F238E27FC236}">
                  <a16:creationId xmlns:a16="http://schemas.microsoft.com/office/drawing/2014/main" xmlns="" id="{2B8A7F16-074A-8F71-7B69-27D92A9488FA}"/>
                </a:ext>
              </a:extLst>
            </p:cNvPr>
            <p:cNvSpPr txBox="1"/>
            <p:nvPr/>
          </p:nvSpPr>
          <p:spPr>
            <a:xfrm>
              <a:off x="2620526" y="2001325"/>
              <a:ext cx="5443443" cy="96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00" tIns="0" rIns="920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boto"/>
                <a:buNone/>
              </a:pPr>
              <a:r>
                <a:rPr lang="en-GB" sz="1400" b="0" i="0" u="none" strike="noStrike" cap="none" dirty="0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S + had been + </a:t>
              </a:r>
              <a:r>
                <a:rPr lang="en-GB" sz="1400" b="0" i="0" u="none" strike="noStrike" cap="none" dirty="0" err="1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V_ing</a:t>
              </a:r>
              <a:r>
                <a:rPr lang="en-GB" sz="1400" b="0" i="0" u="none" strike="noStrike" cap="none" dirty="0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+ O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boto"/>
                <a:buNone/>
              </a:pPr>
              <a:r>
                <a:rPr lang="en-GB" sz="140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He </a:t>
              </a:r>
              <a:r>
                <a:rPr lang="en-GB" sz="1400" b="1" i="0" u="none" strike="noStrike" cap="none" dirty="0">
                  <a:solidFill>
                    <a:srgbClr val="689429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had been watching </a:t>
              </a:r>
              <a:r>
                <a:rPr lang="en-GB" sz="140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films.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1E7A916-7A26-532E-6010-BAE89D921A80}"/>
              </a:ext>
            </a:extLst>
          </p:cNvPr>
          <p:cNvGrpSpPr/>
          <p:nvPr/>
        </p:nvGrpSpPr>
        <p:grpSpPr>
          <a:xfrm>
            <a:off x="1089372" y="1864432"/>
            <a:ext cx="1285719" cy="1285719"/>
            <a:chOff x="1098714" y="1828804"/>
            <a:chExt cx="1285719" cy="128571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86D030F2-7CAF-73DB-DEB5-1E47447EC8DC}"/>
                </a:ext>
              </a:extLst>
            </p:cNvPr>
            <p:cNvSpPr/>
            <p:nvPr/>
          </p:nvSpPr>
          <p:spPr>
            <a:xfrm>
              <a:off x="1098714" y="1828804"/>
              <a:ext cx="1285719" cy="1285719"/>
            </a:xfrm>
            <a:prstGeom prst="ellipse">
              <a:avLst/>
            </a:prstGeom>
            <a:solidFill>
              <a:srgbClr val="ED6C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Google Shape;109;p6">
              <a:extLst>
                <a:ext uri="{FF2B5EF4-FFF2-40B4-BE49-F238E27FC236}">
                  <a16:creationId xmlns:a16="http://schemas.microsoft.com/office/drawing/2014/main" xmlns="" id="{CFB742BC-7455-7FC4-F347-2AB671E3EB24}"/>
                </a:ext>
              </a:extLst>
            </p:cNvPr>
            <p:cNvSpPr/>
            <p:nvPr/>
          </p:nvSpPr>
          <p:spPr>
            <a:xfrm>
              <a:off x="1162831" y="2207262"/>
              <a:ext cx="115748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6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Khẳng </a:t>
              </a:r>
              <a:r>
                <a:rPr lang="en-GB" sz="1600" b="1" i="0" u="none" strike="noStrike" cap="none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định</a:t>
              </a:r>
              <a:endParaRPr lang="en-GB" sz="1600" b="1" i="0" u="none" strike="noStrike" cap="none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F890F7-AE17-54B6-5FDB-A50E43567025}"/>
              </a:ext>
            </a:extLst>
          </p:cNvPr>
          <p:cNvGrpSpPr/>
          <p:nvPr/>
        </p:nvGrpSpPr>
        <p:grpSpPr>
          <a:xfrm>
            <a:off x="1767743" y="3477111"/>
            <a:ext cx="6286884" cy="1038662"/>
            <a:chOff x="1777085" y="3441483"/>
            <a:chExt cx="6286884" cy="1038662"/>
          </a:xfrm>
        </p:grpSpPr>
        <p:sp>
          <p:nvSpPr>
            <p:cNvPr id="10" name="Google Shape;89;p6">
              <a:extLst>
                <a:ext uri="{FF2B5EF4-FFF2-40B4-BE49-F238E27FC236}">
                  <a16:creationId xmlns:a16="http://schemas.microsoft.com/office/drawing/2014/main" xmlns="" id="{39A53B1C-6E27-5674-750B-BCE1DA7CBD35}"/>
                </a:ext>
              </a:extLst>
            </p:cNvPr>
            <p:cNvSpPr/>
            <p:nvPr/>
          </p:nvSpPr>
          <p:spPr>
            <a:xfrm>
              <a:off x="1777085" y="3441483"/>
              <a:ext cx="6215008" cy="1038662"/>
            </a:xfrm>
            <a:prstGeom prst="roundRect">
              <a:avLst>
                <a:gd name="adj" fmla="val 0"/>
              </a:avLst>
            </a:prstGeom>
            <a:noFill/>
            <a:ln w="57150" cap="flat" cmpd="sng">
              <a:solidFill>
                <a:srgbClr val="85BD3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90;p6">
              <a:extLst>
                <a:ext uri="{FF2B5EF4-FFF2-40B4-BE49-F238E27FC236}">
                  <a16:creationId xmlns:a16="http://schemas.microsoft.com/office/drawing/2014/main" xmlns="" id="{0C593D03-0D6C-EFAE-9CD7-EA9797BAB13C}"/>
                </a:ext>
              </a:extLst>
            </p:cNvPr>
            <p:cNvSpPr txBox="1"/>
            <p:nvPr/>
          </p:nvSpPr>
          <p:spPr>
            <a:xfrm>
              <a:off x="2620526" y="3477680"/>
              <a:ext cx="5443443" cy="96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00" tIns="0" rIns="920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boto"/>
                <a:buNone/>
              </a:pPr>
              <a:r>
                <a:rPr lang="en-GB" sz="1400" b="0" i="0" u="none" strike="noStrike" cap="none" dirty="0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S + had + not + been + </a:t>
              </a:r>
              <a:r>
                <a:rPr lang="en-GB" sz="1400" b="0" i="0" u="none" strike="noStrike" cap="none" dirty="0" err="1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V_ing</a:t>
              </a:r>
              <a:r>
                <a:rPr lang="en-GB" sz="1400" b="0" i="0" u="none" strike="noStrike" cap="none" dirty="0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+ O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boto"/>
                <a:buNone/>
              </a:pPr>
              <a:r>
                <a:rPr lang="en-GB" sz="140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He </a:t>
              </a:r>
              <a:r>
                <a:rPr lang="en-GB" sz="1400" b="1" i="0" u="none" strike="noStrike" cap="none" dirty="0">
                  <a:solidFill>
                    <a:srgbClr val="689429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hadn’t been watching </a:t>
              </a:r>
              <a:r>
                <a:rPr lang="en-GB" sz="140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film.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ABEFACA-B704-E183-37E7-9B7EC01F70C0}"/>
              </a:ext>
            </a:extLst>
          </p:cNvPr>
          <p:cNvGrpSpPr/>
          <p:nvPr/>
        </p:nvGrpSpPr>
        <p:grpSpPr>
          <a:xfrm>
            <a:off x="1090514" y="3353582"/>
            <a:ext cx="1285719" cy="1285719"/>
            <a:chOff x="1099856" y="3317954"/>
            <a:chExt cx="1285719" cy="128571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254527AD-2411-E3A8-E168-A5249CBB61AE}"/>
                </a:ext>
              </a:extLst>
            </p:cNvPr>
            <p:cNvSpPr/>
            <p:nvPr/>
          </p:nvSpPr>
          <p:spPr>
            <a:xfrm>
              <a:off x="1099856" y="3317954"/>
              <a:ext cx="1285719" cy="1285719"/>
            </a:xfrm>
            <a:prstGeom prst="ellipse">
              <a:avLst/>
            </a:prstGeom>
            <a:solidFill>
              <a:srgbClr val="ED6C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Google Shape;109;p6">
              <a:extLst>
                <a:ext uri="{FF2B5EF4-FFF2-40B4-BE49-F238E27FC236}">
                  <a16:creationId xmlns:a16="http://schemas.microsoft.com/office/drawing/2014/main" xmlns="" id="{F54C6304-696E-C575-C3E3-3B95BC97BA8C}"/>
                </a:ext>
              </a:extLst>
            </p:cNvPr>
            <p:cNvSpPr/>
            <p:nvPr/>
          </p:nvSpPr>
          <p:spPr>
            <a:xfrm>
              <a:off x="1163973" y="3791557"/>
              <a:ext cx="1157485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6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Phủ </a:t>
              </a:r>
              <a:r>
                <a:rPr lang="en-GB" sz="1600" b="1" i="0" u="none" strike="noStrike" cap="none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định</a:t>
              </a:r>
              <a:endParaRPr lang="en-GB" sz="1600" b="1" i="0" u="none" strike="noStrike" cap="none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19C8928-F05B-6623-E560-7DA8EFFEA86F}"/>
              </a:ext>
            </a:extLst>
          </p:cNvPr>
          <p:cNvGrpSpPr/>
          <p:nvPr/>
        </p:nvGrpSpPr>
        <p:grpSpPr>
          <a:xfrm>
            <a:off x="1767743" y="4966262"/>
            <a:ext cx="6286885" cy="1038662"/>
            <a:chOff x="1777085" y="4930634"/>
            <a:chExt cx="6286885" cy="1038662"/>
          </a:xfrm>
        </p:grpSpPr>
        <p:sp>
          <p:nvSpPr>
            <p:cNvPr id="16" name="Google Shape;89;p6">
              <a:extLst>
                <a:ext uri="{FF2B5EF4-FFF2-40B4-BE49-F238E27FC236}">
                  <a16:creationId xmlns:a16="http://schemas.microsoft.com/office/drawing/2014/main" xmlns="" id="{8E8E8CB8-EB1A-E786-32BB-ABF2CAF6466B}"/>
                </a:ext>
              </a:extLst>
            </p:cNvPr>
            <p:cNvSpPr/>
            <p:nvPr/>
          </p:nvSpPr>
          <p:spPr>
            <a:xfrm>
              <a:off x="1777085" y="4930634"/>
              <a:ext cx="6215008" cy="1038662"/>
            </a:xfrm>
            <a:prstGeom prst="roundRect">
              <a:avLst>
                <a:gd name="adj" fmla="val 0"/>
              </a:avLst>
            </a:prstGeom>
            <a:noFill/>
            <a:ln w="57150" cap="flat" cmpd="sng">
              <a:solidFill>
                <a:srgbClr val="0096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90;p6">
              <a:extLst>
                <a:ext uri="{FF2B5EF4-FFF2-40B4-BE49-F238E27FC236}">
                  <a16:creationId xmlns:a16="http://schemas.microsoft.com/office/drawing/2014/main" xmlns="" id="{F62DF014-C285-0A07-390E-4E58F0A3EBE5}"/>
                </a:ext>
              </a:extLst>
            </p:cNvPr>
            <p:cNvSpPr txBox="1"/>
            <p:nvPr/>
          </p:nvSpPr>
          <p:spPr>
            <a:xfrm>
              <a:off x="2620526" y="4966831"/>
              <a:ext cx="5443444" cy="96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00" tIns="0" rIns="920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boto"/>
                <a:buNone/>
              </a:pPr>
              <a:r>
                <a:rPr lang="en-GB" sz="1400" b="0" i="0" u="none" strike="noStrike" cap="none" dirty="0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Had + S + been + </a:t>
              </a:r>
              <a:r>
                <a:rPr lang="en-GB" sz="1400" b="0" i="0" u="none" strike="noStrike" cap="none" dirty="0" err="1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V_ing</a:t>
              </a:r>
              <a:r>
                <a:rPr lang="en-GB" sz="1400" b="0" i="0" u="none" strike="noStrike" cap="none" dirty="0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+ O? ​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boto"/>
                <a:buNone/>
              </a:pPr>
              <a:r>
                <a:rPr lang="en-GB" sz="1400" b="1" i="0" u="none" strike="noStrike" cap="none" dirty="0">
                  <a:solidFill>
                    <a:srgbClr val="689429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Had he been watching </a:t>
              </a:r>
              <a:r>
                <a:rPr lang="en-GB" sz="140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films?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53F472F-10FF-BB09-9EE8-727632444D05}"/>
              </a:ext>
            </a:extLst>
          </p:cNvPr>
          <p:cNvGrpSpPr/>
          <p:nvPr/>
        </p:nvGrpSpPr>
        <p:grpSpPr>
          <a:xfrm>
            <a:off x="1090514" y="4842734"/>
            <a:ext cx="1285719" cy="1285719"/>
            <a:chOff x="1099856" y="4807106"/>
            <a:chExt cx="1285719" cy="128571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803F066D-F17C-4290-7EF1-49CA884B92B5}"/>
                </a:ext>
              </a:extLst>
            </p:cNvPr>
            <p:cNvSpPr/>
            <p:nvPr/>
          </p:nvSpPr>
          <p:spPr>
            <a:xfrm>
              <a:off x="1099856" y="4807106"/>
              <a:ext cx="1285719" cy="1285719"/>
            </a:xfrm>
            <a:prstGeom prst="ellipse">
              <a:avLst/>
            </a:prstGeom>
            <a:solidFill>
              <a:srgbClr val="ED6C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Google Shape;109;p6">
              <a:extLst>
                <a:ext uri="{FF2B5EF4-FFF2-40B4-BE49-F238E27FC236}">
                  <a16:creationId xmlns:a16="http://schemas.microsoft.com/office/drawing/2014/main" xmlns="" id="{14B17384-859A-F845-AA8D-70A781BE5B07}"/>
                </a:ext>
              </a:extLst>
            </p:cNvPr>
            <p:cNvSpPr/>
            <p:nvPr/>
          </p:nvSpPr>
          <p:spPr>
            <a:xfrm>
              <a:off x="1163973" y="5251020"/>
              <a:ext cx="1157485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6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Nghi </a:t>
              </a:r>
              <a:r>
                <a:rPr lang="en-GB" sz="1600" b="1" i="0" u="none" strike="noStrike" cap="none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vấn</a:t>
              </a:r>
              <a:endParaRPr lang="en-GB" sz="1600" b="1" i="0" u="none" strike="noStrike" cap="none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14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627666-E1EC-E8D5-C8F1-17F2AA4E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Dấu </a:t>
            </a:r>
            <a:r>
              <a:rPr lang="en-GB" sz="4400" dirty="0" err="1"/>
              <a:t>hiệu</a:t>
            </a:r>
            <a:r>
              <a:rPr lang="en-GB" sz="4400" dirty="0"/>
              <a:t> </a:t>
            </a:r>
            <a:r>
              <a:rPr lang="en-GB" sz="4400" dirty="0" err="1"/>
              <a:t>nhận</a:t>
            </a:r>
            <a:r>
              <a:rPr lang="en-GB" sz="4400" dirty="0"/>
              <a:t> </a:t>
            </a:r>
            <a:r>
              <a:rPr lang="en-GB" sz="4400" dirty="0" err="1"/>
              <a:t>biết</a:t>
            </a:r>
            <a:endParaRPr lang="en-GB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CDC27A-D055-7BCC-49C8-8CB361D0B21A}"/>
              </a:ext>
            </a:extLst>
          </p:cNvPr>
          <p:cNvSpPr txBox="1"/>
          <p:nvPr/>
        </p:nvSpPr>
        <p:spPr>
          <a:xfrm>
            <a:off x="888086" y="1765145"/>
            <a:ext cx="7367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latin typeface="Mali" panose="00000500000000000000" pitchFamily="2" charset="-34"/>
                <a:cs typeface="Mali" panose="00000500000000000000" pitchFamily="2" charset="-34"/>
              </a:rPr>
              <a:t>Trong câu thường chứa: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6B8D69C7-8660-EBB0-8EE2-31A91D9F03E9}"/>
              </a:ext>
            </a:extLst>
          </p:cNvPr>
          <p:cNvGrpSpPr/>
          <p:nvPr/>
        </p:nvGrpSpPr>
        <p:grpSpPr>
          <a:xfrm>
            <a:off x="755650" y="2348826"/>
            <a:ext cx="7367828" cy="513963"/>
            <a:chOff x="888086" y="2220109"/>
            <a:chExt cx="7367828" cy="51396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21BE7AAA-2F23-EFF8-94D5-FB08CE22524D}"/>
                </a:ext>
              </a:extLst>
            </p:cNvPr>
            <p:cNvSpPr/>
            <p:nvPr/>
          </p:nvSpPr>
          <p:spPr>
            <a:xfrm>
              <a:off x="888086" y="2220109"/>
              <a:ext cx="7367828" cy="5139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6C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7AFAAFD-6D9D-DDC6-A2F9-A6EF2A4C8D17}"/>
                </a:ext>
              </a:extLst>
            </p:cNvPr>
            <p:cNvSpPr txBox="1"/>
            <p:nvPr/>
          </p:nvSpPr>
          <p:spPr>
            <a:xfrm>
              <a:off x="1827016" y="2286867"/>
              <a:ext cx="5489968" cy="3804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vi-VN" sz="2000" dirty="0">
                  <a:latin typeface="Mali" panose="00000500000000000000" pitchFamily="2" charset="-34"/>
                  <a:cs typeface="Mali" panose="00000500000000000000" pitchFamily="2" charset="-34"/>
                </a:rPr>
                <a:t>Before: Trước khi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3B25C9D-DBD8-3A67-5CE3-6DDB2706B132}"/>
              </a:ext>
            </a:extLst>
          </p:cNvPr>
          <p:cNvGrpSpPr/>
          <p:nvPr/>
        </p:nvGrpSpPr>
        <p:grpSpPr>
          <a:xfrm>
            <a:off x="888086" y="1961979"/>
            <a:ext cx="7367828" cy="17639"/>
            <a:chOff x="888086" y="2122296"/>
            <a:chExt cx="7367828" cy="1763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C1EDF405-0A28-A5E5-CCA6-07A84A183780}"/>
                </a:ext>
              </a:extLst>
            </p:cNvPr>
            <p:cNvCxnSpPr>
              <a:cxnSpLocks/>
            </p:cNvCxnSpPr>
            <p:nvPr/>
          </p:nvCxnSpPr>
          <p:spPr>
            <a:xfrm>
              <a:off x="888086" y="2122296"/>
              <a:ext cx="1774538" cy="17639"/>
            </a:xfrm>
            <a:prstGeom prst="line">
              <a:avLst/>
            </a:prstGeom>
            <a:ln w="57150" cap="rnd">
              <a:solidFill>
                <a:srgbClr val="ED6C7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A33D0D54-DF74-6B91-49C2-7D8F16CF6FBD}"/>
                </a:ext>
              </a:extLst>
            </p:cNvPr>
            <p:cNvCxnSpPr>
              <a:cxnSpLocks/>
            </p:cNvCxnSpPr>
            <p:nvPr/>
          </p:nvCxnSpPr>
          <p:spPr>
            <a:xfrm>
              <a:off x="6481376" y="2122296"/>
              <a:ext cx="1774538" cy="17639"/>
            </a:xfrm>
            <a:prstGeom prst="line">
              <a:avLst/>
            </a:prstGeom>
            <a:ln w="57150" cap="rnd">
              <a:solidFill>
                <a:srgbClr val="ED6C7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5802EEA-1263-48B5-2E67-9632FC1A53D8}"/>
              </a:ext>
            </a:extLst>
          </p:cNvPr>
          <p:cNvGrpSpPr/>
          <p:nvPr/>
        </p:nvGrpSpPr>
        <p:grpSpPr>
          <a:xfrm>
            <a:off x="755650" y="3928212"/>
            <a:ext cx="7367828" cy="513963"/>
            <a:chOff x="888086" y="2220109"/>
            <a:chExt cx="7367828" cy="51396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9133C2BA-34B8-DD8E-CDD5-9EE774671044}"/>
                </a:ext>
              </a:extLst>
            </p:cNvPr>
            <p:cNvSpPr/>
            <p:nvPr/>
          </p:nvSpPr>
          <p:spPr>
            <a:xfrm>
              <a:off x="888086" y="2220109"/>
              <a:ext cx="7367828" cy="5139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6C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F7D17EEA-5877-57AB-0699-9759024848DE}"/>
                </a:ext>
              </a:extLst>
            </p:cNvPr>
            <p:cNvSpPr txBox="1"/>
            <p:nvPr/>
          </p:nvSpPr>
          <p:spPr>
            <a:xfrm>
              <a:off x="1827016" y="2286867"/>
              <a:ext cx="5489968" cy="3804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Until, then: Cho </a:t>
              </a:r>
              <a:r>
                <a:rPr lang="en-GB" sz="2000" dirty="0" err="1">
                  <a:latin typeface="Mali" panose="00000500000000000000" pitchFamily="2" charset="-34"/>
                  <a:cs typeface="Mali" panose="00000500000000000000" pitchFamily="2" charset="-34"/>
                </a:rPr>
                <a:t>đến</a:t>
              </a:r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sz="2000" dirty="0" err="1">
                  <a:latin typeface="Mali" panose="00000500000000000000" pitchFamily="2" charset="-34"/>
                  <a:cs typeface="Mali" panose="00000500000000000000" pitchFamily="2" charset="-34"/>
                </a:rPr>
                <a:t>khi</a:t>
              </a:r>
              <a:endParaRPr lang="en-GB" sz="2000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E1213D9-7CB6-9D3F-6136-50D90E6DEC09}"/>
              </a:ext>
            </a:extLst>
          </p:cNvPr>
          <p:cNvGrpSpPr/>
          <p:nvPr/>
        </p:nvGrpSpPr>
        <p:grpSpPr>
          <a:xfrm>
            <a:off x="755650" y="4717905"/>
            <a:ext cx="7367828" cy="513963"/>
            <a:chOff x="888086" y="2220109"/>
            <a:chExt cx="7367828" cy="51396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BDA5E60B-31DB-7731-D0E0-0D889D69B07B}"/>
                </a:ext>
              </a:extLst>
            </p:cNvPr>
            <p:cNvSpPr/>
            <p:nvPr/>
          </p:nvSpPr>
          <p:spPr>
            <a:xfrm>
              <a:off x="888086" y="2220109"/>
              <a:ext cx="7367828" cy="5139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6C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7BB3710-8790-560E-C0D6-EEF791BAFF3B}"/>
                </a:ext>
              </a:extLst>
            </p:cNvPr>
            <p:cNvSpPr txBox="1"/>
            <p:nvPr/>
          </p:nvSpPr>
          <p:spPr>
            <a:xfrm>
              <a:off x="1827016" y="2286867"/>
              <a:ext cx="5489968" cy="3804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Since: </a:t>
              </a:r>
              <a:r>
                <a:rPr lang="en-GB" sz="2000" dirty="0" err="1">
                  <a:latin typeface="Mali" panose="00000500000000000000" pitchFamily="2" charset="-34"/>
                  <a:cs typeface="Mali" panose="00000500000000000000" pitchFamily="2" charset="-34"/>
                </a:rPr>
                <a:t>Kể</a:t>
              </a:r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sz="2000" dirty="0" err="1">
                  <a:latin typeface="Mali" panose="00000500000000000000" pitchFamily="2" charset="-34"/>
                  <a:cs typeface="Mali" panose="00000500000000000000" pitchFamily="2" charset="-34"/>
                </a:rPr>
                <a:t>từ</a:t>
              </a:r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sz="2000" dirty="0" err="1">
                  <a:latin typeface="Mali" panose="00000500000000000000" pitchFamily="2" charset="-34"/>
                  <a:cs typeface="Mali" panose="00000500000000000000" pitchFamily="2" charset="-34"/>
                </a:rPr>
                <a:t>khi</a:t>
              </a:r>
              <a:endParaRPr lang="en-GB" sz="2000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A05F2EC-3C86-6F90-D373-FD99956D8725}"/>
              </a:ext>
            </a:extLst>
          </p:cNvPr>
          <p:cNvGrpSpPr/>
          <p:nvPr/>
        </p:nvGrpSpPr>
        <p:grpSpPr>
          <a:xfrm>
            <a:off x="755650" y="5507597"/>
            <a:ext cx="7367828" cy="513963"/>
            <a:chOff x="888086" y="2220109"/>
            <a:chExt cx="7367828" cy="51396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7C7462DE-9A75-9488-305D-458C9A1EE383}"/>
                </a:ext>
              </a:extLst>
            </p:cNvPr>
            <p:cNvSpPr/>
            <p:nvPr/>
          </p:nvSpPr>
          <p:spPr>
            <a:xfrm>
              <a:off x="888086" y="2220109"/>
              <a:ext cx="7367828" cy="5139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6C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D6F61FCB-722E-B479-BD5E-688BA4EB94C3}"/>
                </a:ext>
              </a:extLst>
            </p:cNvPr>
            <p:cNvSpPr txBox="1"/>
            <p:nvPr/>
          </p:nvSpPr>
          <p:spPr>
            <a:xfrm>
              <a:off x="1827016" y="2286867"/>
              <a:ext cx="5489968" cy="3804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For: </a:t>
              </a:r>
              <a:r>
                <a:rPr lang="en-GB" sz="2000" dirty="0" err="1">
                  <a:latin typeface="Mali" panose="00000500000000000000" pitchFamily="2" charset="-34"/>
                  <a:cs typeface="Mali" panose="00000500000000000000" pitchFamily="2" charset="-34"/>
                </a:rPr>
                <a:t>Trong</a:t>
              </a:r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sz="2000" dirty="0" err="1">
                  <a:latin typeface="Mali" panose="00000500000000000000" pitchFamily="2" charset="-34"/>
                  <a:cs typeface="Mali" panose="00000500000000000000" pitchFamily="2" charset="-34"/>
                </a:rPr>
                <a:t>khoảng</a:t>
              </a:r>
              <a:endParaRPr lang="en-GB" sz="2000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A401CE8-86E5-E37B-44D2-BB2CBFBE1EC1}"/>
              </a:ext>
            </a:extLst>
          </p:cNvPr>
          <p:cNvGrpSpPr/>
          <p:nvPr/>
        </p:nvGrpSpPr>
        <p:grpSpPr>
          <a:xfrm>
            <a:off x="755650" y="3138519"/>
            <a:ext cx="7367828" cy="513963"/>
            <a:chOff x="888086" y="2220109"/>
            <a:chExt cx="7367828" cy="51396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AEDDF6E1-3F8A-DCE9-7E84-B65072AA4D79}"/>
                </a:ext>
              </a:extLst>
            </p:cNvPr>
            <p:cNvSpPr/>
            <p:nvPr/>
          </p:nvSpPr>
          <p:spPr>
            <a:xfrm>
              <a:off x="888086" y="2220109"/>
              <a:ext cx="7367828" cy="5139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6C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A34F43A9-9796-CCD9-E9DE-FCA0CFDB69DF}"/>
                </a:ext>
              </a:extLst>
            </p:cNvPr>
            <p:cNvSpPr txBox="1"/>
            <p:nvPr/>
          </p:nvSpPr>
          <p:spPr>
            <a:xfrm>
              <a:off x="1827016" y="2286867"/>
              <a:ext cx="5489968" cy="3804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After: Sau </a:t>
              </a:r>
              <a:r>
                <a:rPr lang="en-GB" sz="2000" dirty="0" err="1">
                  <a:latin typeface="Mali" panose="00000500000000000000" pitchFamily="2" charset="-34"/>
                  <a:cs typeface="Mali" panose="00000500000000000000" pitchFamily="2" charset="-34"/>
                </a:rPr>
                <a:t>khi</a:t>
              </a:r>
              <a:endParaRPr lang="en-GB" sz="2000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09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xmlns="" id="{5FC035D1-AF24-9A45-35FC-C5EAECFC7A53}"/>
              </a:ext>
            </a:extLst>
          </p:cNvPr>
          <p:cNvSpPr/>
          <p:nvPr/>
        </p:nvSpPr>
        <p:spPr>
          <a:xfrm>
            <a:off x="-313981" y="2480073"/>
            <a:ext cx="10174077" cy="1897854"/>
          </a:xfrm>
          <a:prstGeom prst="snip1Rect">
            <a:avLst>
              <a:gd name="adj" fmla="val 0"/>
            </a:avLst>
          </a:prstGeom>
          <a:solidFill>
            <a:srgbClr val="85BD33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043EA7-0371-39BF-EA3A-C8ECB23FA5C8}"/>
              </a:ext>
            </a:extLst>
          </p:cNvPr>
          <p:cNvSpPr txBox="1"/>
          <p:nvPr/>
        </p:nvSpPr>
        <p:spPr>
          <a:xfrm>
            <a:off x="900827" y="2828836"/>
            <a:ext cx="73423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buSzPts val="1800"/>
            </a:pPr>
            <a:r>
              <a:rPr lang="en-GB" sz="7200" b="1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rPr>
              <a:t>Luyện </a:t>
            </a:r>
            <a:r>
              <a:rPr lang="en-GB" sz="7200" b="1" dirty="0" err="1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rPr>
              <a:t>Tập</a:t>
            </a:r>
            <a:endParaRPr lang="en-GB" sz="7200" b="1" dirty="0">
              <a:solidFill>
                <a:schemeClr val="bg1"/>
              </a:solidFill>
              <a:latin typeface="Mali" panose="00000500000000000000" pitchFamily="2" charset="-34"/>
              <a:ea typeface="Roboto"/>
              <a:cs typeface="Mali" panose="00000500000000000000" pitchFamily="2" charset="-34"/>
              <a:sym typeface="Roboto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xmlns="" id="{882024F6-2904-6D76-37C6-76011DEE2FB1}"/>
              </a:ext>
            </a:extLst>
          </p:cNvPr>
          <p:cNvSpPr txBox="1">
            <a:spLocks/>
          </p:cNvSpPr>
          <p:nvPr/>
        </p:nvSpPr>
        <p:spPr>
          <a:xfrm>
            <a:off x="457198" y="521639"/>
            <a:ext cx="8220075" cy="994306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Mali" panose="00000500000000000000" pitchFamily="2" charset="-34"/>
                <a:ea typeface="+mj-ea"/>
                <a:cs typeface="Mali" panose="00000500000000000000" pitchFamily="2" charset="-34"/>
              </a:defRPr>
            </a:lvl1pPr>
          </a:lstStyle>
          <a:p>
            <a:pPr algn="ctr"/>
            <a:r>
              <a:rPr lang="en-GB" sz="3000" smtClean="0"/>
              <a:t>Thì quá khứ hoàn thành tiếp diễn </a:t>
            </a:r>
            <a:br>
              <a:rPr lang="en-GB" sz="3000" smtClean="0"/>
            </a:br>
            <a:r>
              <a:rPr lang="en-GB" sz="3000" smtClean="0"/>
              <a:t>Past Perfect Continuous</a:t>
            </a:r>
            <a:endParaRPr lang="en-GB" sz="3000" dirty="0"/>
          </a:p>
        </p:txBody>
      </p:sp>
      <p:sp>
        <p:nvSpPr>
          <p:cNvPr id="2" name="Rectangle 1"/>
          <p:cNvSpPr/>
          <p:nvPr/>
        </p:nvSpPr>
        <p:spPr>
          <a:xfrm>
            <a:off x="2281235" y="4819085"/>
            <a:ext cx="4572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i="1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Giaoandethitienganh.info 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file word hay,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ký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khoản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100k/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62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F5867A-012D-6FCF-7852-8102C2FA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000" dirty="0"/>
              <a:t>Em </a:t>
            </a:r>
            <a:r>
              <a:rPr lang="en-GB" sz="3000" dirty="0" err="1"/>
              <a:t>hãy</a:t>
            </a:r>
            <a:r>
              <a:rPr lang="en-GB" sz="3000" dirty="0"/>
              <a:t> </a:t>
            </a:r>
            <a:r>
              <a:rPr lang="en-GB" sz="3000" dirty="0" err="1"/>
              <a:t>tìm</a:t>
            </a:r>
            <a:r>
              <a:rPr lang="en-GB" sz="3000" dirty="0"/>
              <a:t> </a:t>
            </a:r>
            <a:r>
              <a:rPr lang="en-GB" sz="3000" dirty="0" err="1"/>
              <a:t>lỗi</a:t>
            </a:r>
            <a:r>
              <a:rPr lang="en-GB" sz="3000" dirty="0"/>
              <a:t> </a:t>
            </a:r>
            <a:r>
              <a:rPr lang="en-GB" sz="3000" dirty="0" err="1"/>
              <a:t>sai</a:t>
            </a:r>
            <a:r>
              <a:rPr lang="en-GB" sz="3000" dirty="0"/>
              <a:t> </a:t>
            </a:r>
            <a:r>
              <a:rPr lang="en-GB" sz="3000" dirty="0" err="1"/>
              <a:t>trong</a:t>
            </a:r>
            <a:r>
              <a:rPr lang="en-GB" sz="3000" dirty="0"/>
              <a:t> </a:t>
            </a:r>
            <a:r>
              <a:rPr lang="en-GB" sz="3000" dirty="0" err="1"/>
              <a:t>câu</a:t>
            </a:r>
            <a:r>
              <a:rPr lang="en-GB" sz="3000" dirty="0"/>
              <a:t/>
            </a:r>
            <a:br>
              <a:rPr lang="en-GB" sz="3000" dirty="0"/>
            </a:br>
            <a:r>
              <a:rPr lang="en-GB" sz="3000" dirty="0" err="1"/>
              <a:t>sau</a:t>
            </a:r>
            <a:r>
              <a:rPr lang="en-GB" sz="3000" dirty="0"/>
              <a:t> </a:t>
            </a:r>
            <a:r>
              <a:rPr lang="en-GB" sz="3000" dirty="0" err="1"/>
              <a:t>và</a:t>
            </a:r>
            <a:r>
              <a:rPr lang="en-GB" sz="3000" dirty="0"/>
              <a:t> </a:t>
            </a:r>
            <a:r>
              <a:rPr lang="en-GB" sz="3000" dirty="0" err="1"/>
              <a:t>sửa</a:t>
            </a:r>
            <a:r>
              <a:rPr lang="en-GB" sz="3000" dirty="0"/>
              <a:t> </a:t>
            </a:r>
            <a:r>
              <a:rPr lang="en-GB" sz="3000" dirty="0" err="1"/>
              <a:t>lại</a:t>
            </a:r>
            <a:r>
              <a:rPr lang="en-GB" sz="3000" dirty="0"/>
              <a:t> </a:t>
            </a:r>
            <a:r>
              <a:rPr lang="en-GB" sz="3000" dirty="0" err="1"/>
              <a:t>cho</a:t>
            </a:r>
            <a:r>
              <a:rPr lang="en-GB" sz="3000" dirty="0"/>
              <a:t> </a:t>
            </a:r>
            <a:r>
              <a:rPr lang="en-GB" sz="3000" dirty="0" err="1"/>
              <a:t>đúng</a:t>
            </a:r>
            <a:r>
              <a:rPr lang="en-GB" sz="3000" dirty="0"/>
              <a:t> </a:t>
            </a:r>
            <a:r>
              <a:rPr lang="en-GB" sz="3000" dirty="0" err="1"/>
              <a:t>nhé</a:t>
            </a:r>
            <a:r>
              <a:rPr lang="en-GB" sz="30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2CB28A-4A22-98F9-D824-0C6DBDC0A5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930" y="2576567"/>
            <a:ext cx="3057994" cy="63072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15566F1-61E2-F335-E09F-4479AFBAF1CB}"/>
              </a:ext>
            </a:extLst>
          </p:cNvPr>
          <p:cNvGrpSpPr/>
          <p:nvPr/>
        </p:nvGrpSpPr>
        <p:grpSpPr>
          <a:xfrm>
            <a:off x="2231260" y="2083634"/>
            <a:ext cx="6118656" cy="1245244"/>
            <a:chOff x="2231260" y="2510331"/>
            <a:chExt cx="6118656" cy="778874"/>
          </a:xfrm>
          <a:solidFill>
            <a:srgbClr val="ED6C76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F16C6A3D-A397-9490-E21D-F20836AAD897}"/>
                </a:ext>
              </a:extLst>
            </p:cNvPr>
            <p:cNvSpPr/>
            <p:nvPr/>
          </p:nvSpPr>
          <p:spPr>
            <a:xfrm>
              <a:off x="2231260" y="2510331"/>
              <a:ext cx="6118656" cy="778874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grpFill/>
            <a:ln w="57150">
              <a:solidFill>
                <a:srgbClr val="ED6C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9AD7303-8BB9-BEDD-E8C9-D8D51B58DCB8}"/>
                </a:ext>
              </a:extLst>
            </p:cNvPr>
            <p:cNvSpPr txBox="1"/>
            <p:nvPr/>
          </p:nvSpPr>
          <p:spPr>
            <a:xfrm>
              <a:off x="2830203" y="2582872"/>
              <a:ext cx="5242149" cy="6400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She work</a:t>
              </a:r>
              <a:r>
                <a:rPr lang="en-US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ed</a:t>
              </a:r>
              <a:r>
                <a:rPr lang="en-US" sz="20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in that company for twenty years when she was made redundant.</a:t>
              </a:r>
              <a:endParaRPr lang="en-GB" sz="2000" b="1" i="0" u="none" strike="noStrike" cap="none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17DF18D-EA0C-6D67-9184-36AB020F04E0}"/>
              </a:ext>
            </a:extLst>
          </p:cNvPr>
          <p:cNvGrpSpPr/>
          <p:nvPr/>
        </p:nvGrpSpPr>
        <p:grpSpPr>
          <a:xfrm>
            <a:off x="2548937" y="3816151"/>
            <a:ext cx="5811994" cy="1148776"/>
            <a:chOff x="2548937" y="3816151"/>
            <a:chExt cx="5811994" cy="1148776"/>
          </a:xfrm>
        </p:grpSpPr>
        <p:sp>
          <p:nvSpPr>
            <p:cNvPr id="8" name="Rectangle: Single Corner Snipped 7">
              <a:extLst>
                <a:ext uri="{FF2B5EF4-FFF2-40B4-BE49-F238E27FC236}">
                  <a16:creationId xmlns:a16="http://schemas.microsoft.com/office/drawing/2014/main" xmlns="" id="{AC8CB98A-1647-A0CA-6A8B-6AA5385BA6F9}"/>
                </a:ext>
              </a:extLst>
            </p:cNvPr>
            <p:cNvSpPr/>
            <p:nvPr/>
          </p:nvSpPr>
          <p:spPr>
            <a:xfrm>
              <a:off x="4444440" y="3816151"/>
              <a:ext cx="3916491" cy="114877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: Single Corner Snipped 8">
              <a:extLst>
                <a:ext uri="{FF2B5EF4-FFF2-40B4-BE49-F238E27FC236}">
                  <a16:creationId xmlns:a16="http://schemas.microsoft.com/office/drawing/2014/main" xmlns="" id="{879B033F-55C1-CA7B-FF60-D85F9CCB13A7}"/>
                </a:ext>
              </a:extLst>
            </p:cNvPr>
            <p:cNvSpPr/>
            <p:nvPr/>
          </p:nvSpPr>
          <p:spPr>
            <a:xfrm>
              <a:off x="2548937" y="3816151"/>
              <a:ext cx="1895503" cy="1148776"/>
            </a:xfrm>
            <a:prstGeom prst="snip1Rect">
              <a:avLst>
                <a:gd name="adj" fmla="val 0"/>
              </a:avLst>
            </a:prstGeom>
            <a:solidFill>
              <a:srgbClr val="85BD33"/>
            </a:solidFill>
            <a:ln w="5715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09;p6">
              <a:extLst>
                <a:ext uri="{FF2B5EF4-FFF2-40B4-BE49-F238E27FC236}">
                  <a16:creationId xmlns:a16="http://schemas.microsoft.com/office/drawing/2014/main" xmlns="" id="{EABFF19D-51CC-91BC-0EB4-E13C42878425}"/>
                </a:ext>
              </a:extLst>
            </p:cNvPr>
            <p:cNvSpPr/>
            <p:nvPr/>
          </p:nvSpPr>
          <p:spPr>
            <a:xfrm>
              <a:off x="2644472" y="4225862"/>
              <a:ext cx="1695180" cy="3161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Xem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đáp</a:t>
              </a: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án</a:t>
              </a:r>
              <a:endParaRPr lang="en-GB" sz="2000" b="1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  <p:sp>
          <p:nvSpPr>
            <p:cNvPr id="11" name="Google Shape;109;p6">
              <a:extLst>
                <a:ext uri="{FF2B5EF4-FFF2-40B4-BE49-F238E27FC236}">
                  <a16:creationId xmlns:a16="http://schemas.microsoft.com/office/drawing/2014/main" xmlns="" id="{C85DD0DD-4AB0-A747-6BBA-1170DEE4C67E}"/>
                </a:ext>
              </a:extLst>
            </p:cNvPr>
            <p:cNvSpPr/>
            <p:nvPr/>
          </p:nvSpPr>
          <p:spPr>
            <a:xfrm>
              <a:off x="4647097" y="3904939"/>
              <a:ext cx="3537533" cy="970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000000"/>
                </a:buClr>
                <a:buSzPts val="1400"/>
              </a:pPr>
              <a:r>
                <a:rPr lang="en-GB" sz="1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Worked =&gt; had been working</a:t>
              </a:r>
            </a:p>
            <a:p>
              <a:pPr lvl="0">
                <a:buClr>
                  <a:srgbClr val="000000"/>
                </a:buClr>
                <a:buSzPts val="1400"/>
              </a:pPr>
              <a:r>
                <a:rPr lang="en-US" sz="1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She </a:t>
              </a:r>
              <a:r>
                <a:rPr lang="en-US" sz="1400" b="1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had been working </a:t>
              </a:r>
              <a:r>
                <a:rPr lang="en-US" sz="1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in that company for twenty years when she was made redundant.</a:t>
              </a:r>
              <a:endParaRPr lang="en-GB" sz="1400" dirty="0"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57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F5867A-012D-6FCF-7852-8102C2FA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000" dirty="0"/>
              <a:t>Em </a:t>
            </a:r>
            <a:r>
              <a:rPr lang="en-GB" sz="3000" dirty="0" err="1"/>
              <a:t>hãy</a:t>
            </a:r>
            <a:r>
              <a:rPr lang="en-GB" sz="3000" dirty="0"/>
              <a:t> </a:t>
            </a:r>
            <a:r>
              <a:rPr lang="en-GB" sz="3000" dirty="0" err="1"/>
              <a:t>tìm</a:t>
            </a:r>
            <a:r>
              <a:rPr lang="en-GB" sz="3000" dirty="0"/>
              <a:t> </a:t>
            </a:r>
            <a:r>
              <a:rPr lang="en-GB" sz="3000" dirty="0" err="1"/>
              <a:t>lỗi</a:t>
            </a:r>
            <a:r>
              <a:rPr lang="en-GB" sz="3000" dirty="0"/>
              <a:t> </a:t>
            </a:r>
            <a:r>
              <a:rPr lang="en-GB" sz="3000" dirty="0" err="1"/>
              <a:t>sai</a:t>
            </a:r>
            <a:r>
              <a:rPr lang="en-GB" sz="3000" dirty="0"/>
              <a:t> </a:t>
            </a:r>
            <a:r>
              <a:rPr lang="en-GB" sz="3000" dirty="0" err="1"/>
              <a:t>trong</a:t>
            </a:r>
            <a:r>
              <a:rPr lang="en-GB" sz="3000" dirty="0"/>
              <a:t> </a:t>
            </a:r>
            <a:r>
              <a:rPr lang="en-GB" sz="3000" dirty="0" err="1"/>
              <a:t>câu</a:t>
            </a:r>
            <a:r>
              <a:rPr lang="en-GB" sz="3000" dirty="0"/>
              <a:t/>
            </a:r>
            <a:br>
              <a:rPr lang="en-GB" sz="3000" dirty="0"/>
            </a:br>
            <a:r>
              <a:rPr lang="en-GB" sz="3000" dirty="0" err="1"/>
              <a:t>sau</a:t>
            </a:r>
            <a:r>
              <a:rPr lang="en-GB" sz="3000" dirty="0"/>
              <a:t> </a:t>
            </a:r>
            <a:r>
              <a:rPr lang="en-GB" sz="3000" dirty="0" err="1"/>
              <a:t>và</a:t>
            </a:r>
            <a:r>
              <a:rPr lang="en-GB" sz="3000" dirty="0"/>
              <a:t> </a:t>
            </a:r>
            <a:r>
              <a:rPr lang="en-GB" sz="3000" dirty="0" err="1"/>
              <a:t>sửa</a:t>
            </a:r>
            <a:r>
              <a:rPr lang="en-GB" sz="3000" dirty="0"/>
              <a:t> </a:t>
            </a:r>
            <a:r>
              <a:rPr lang="en-GB" sz="3000" dirty="0" err="1"/>
              <a:t>lại</a:t>
            </a:r>
            <a:r>
              <a:rPr lang="en-GB" sz="3000" dirty="0"/>
              <a:t> </a:t>
            </a:r>
            <a:r>
              <a:rPr lang="en-GB" sz="3000" dirty="0" err="1"/>
              <a:t>cho</a:t>
            </a:r>
            <a:r>
              <a:rPr lang="en-GB" sz="3000" dirty="0"/>
              <a:t> </a:t>
            </a:r>
            <a:r>
              <a:rPr lang="en-GB" sz="3000" dirty="0" err="1"/>
              <a:t>đúng</a:t>
            </a:r>
            <a:r>
              <a:rPr lang="en-GB" sz="3000" dirty="0"/>
              <a:t> </a:t>
            </a:r>
            <a:r>
              <a:rPr lang="en-GB" sz="3000" dirty="0" err="1"/>
              <a:t>nhé</a:t>
            </a:r>
            <a:r>
              <a:rPr lang="en-GB" sz="30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2CB28A-4A22-98F9-D824-0C6DBDC0A5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61557" y="2955090"/>
            <a:ext cx="3363186" cy="45174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15566F1-61E2-F335-E09F-4479AFBAF1CB}"/>
              </a:ext>
            </a:extLst>
          </p:cNvPr>
          <p:cNvGrpSpPr/>
          <p:nvPr/>
        </p:nvGrpSpPr>
        <p:grpSpPr>
          <a:xfrm>
            <a:off x="2231260" y="2083634"/>
            <a:ext cx="6118656" cy="1245244"/>
            <a:chOff x="2231260" y="2510331"/>
            <a:chExt cx="6118656" cy="778874"/>
          </a:xfrm>
          <a:solidFill>
            <a:srgbClr val="ED6C76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F16C6A3D-A397-9490-E21D-F20836AAD897}"/>
                </a:ext>
              </a:extLst>
            </p:cNvPr>
            <p:cNvSpPr/>
            <p:nvPr/>
          </p:nvSpPr>
          <p:spPr>
            <a:xfrm>
              <a:off x="2231260" y="2510331"/>
              <a:ext cx="6118656" cy="778874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grpFill/>
            <a:ln w="57150">
              <a:solidFill>
                <a:srgbClr val="ED6C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9AD7303-8BB9-BEDD-E8C9-D8D51B58DCB8}"/>
                </a:ext>
              </a:extLst>
            </p:cNvPr>
            <p:cNvSpPr txBox="1"/>
            <p:nvPr/>
          </p:nvSpPr>
          <p:spPr>
            <a:xfrm>
              <a:off x="2830203" y="2665035"/>
              <a:ext cx="5242149" cy="468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0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She walked to school before she had a bicycle.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17DF18D-EA0C-6D67-9184-36AB020F04E0}"/>
              </a:ext>
            </a:extLst>
          </p:cNvPr>
          <p:cNvGrpSpPr/>
          <p:nvPr/>
        </p:nvGrpSpPr>
        <p:grpSpPr>
          <a:xfrm>
            <a:off x="2548937" y="3816151"/>
            <a:ext cx="5811994" cy="1148776"/>
            <a:chOff x="2548937" y="3816151"/>
            <a:chExt cx="5811994" cy="1148776"/>
          </a:xfrm>
        </p:grpSpPr>
        <p:sp>
          <p:nvSpPr>
            <p:cNvPr id="8" name="Rectangle: Single Corner Snipped 7">
              <a:extLst>
                <a:ext uri="{FF2B5EF4-FFF2-40B4-BE49-F238E27FC236}">
                  <a16:creationId xmlns:a16="http://schemas.microsoft.com/office/drawing/2014/main" xmlns="" id="{AC8CB98A-1647-A0CA-6A8B-6AA5385BA6F9}"/>
                </a:ext>
              </a:extLst>
            </p:cNvPr>
            <p:cNvSpPr/>
            <p:nvPr/>
          </p:nvSpPr>
          <p:spPr>
            <a:xfrm>
              <a:off x="4444440" y="3816151"/>
              <a:ext cx="3916491" cy="114877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: Single Corner Snipped 8">
              <a:extLst>
                <a:ext uri="{FF2B5EF4-FFF2-40B4-BE49-F238E27FC236}">
                  <a16:creationId xmlns:a16="http://schemas.microsoft.com/office/drawing/2014/main" xmlns="" id="{879B033F-55C1-CA7B-FF60-D85F9CCB13A7}"/>
                </a:ext>
              </a:extLst>
            </p:cNvPr>
            <p:cNvSpPr/>
            <p:nvPr/>
          </p:nvSpPr>
          <p:spPr>
            <a:xfrm>
              <a:off x="2548937" y="3816151"/>
              <a:ext cx="1895503" cy="1148776"/>
            </a:xfrm>
            <a:prstGeom prst="snip1Rect">
              <a:avLst>
                <a:gd name="adj" fmla="val 0"/>
              </a:avLst>
            </a:prstGeom>
            <a:solidFill>
              <a:srgbClr val="85BD33"/>
            </a:solidFill>
            <a:ln w="5715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09;p6">
              <a:extLst>
                <a:ext uri="{FF2B5EF4-FFF2-40B4-BE49-F238E27FC236}">
                  <a16:creationId xmlns:a16="http://schemas.microsoft.com/office/drawing/2014/main" xmlns="" id="{EABFF19D-51CC-91BC-0EB4-E13C42878425}"/>
                </a:ext>
              </a:extLst>
            </p:cNvPr>
            <p:cNvSpPr/>
            <p:nvPr/>
          </p:nvSpPr>
          <p:spPr>
            <a:xfrm>
              <a:off x="2644472" y="4225862"/>
              <a:ext cx="1695180" cy="3161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Xem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đáp</a:t>
              </a: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án</a:t>
              </a:r>
              <a:endParaRPr lang="en-GB" sz="2000" b="1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  <p:sp>
          <p:nvSpPr>
            <p:cNvPr id="11" name="Google Shape;109;p6">
              <a:extLst>
                <a:ext uri="{FF2B5EF4-FFF2-40B4-BE49-F238E27FC236}">
                  <a16:creationId xmlns:a16="http://schemas.microsoft.com/office/drawing/2014/main" xmlns="" id="{C85DD0DD-4AB0-A747-6BBA-1170DEE4C67E}"/>
                </a:ext>
              </a:extLst>
            </p:cNvPr>
            <p:cNvSpPr/>
            <p:nvPr/>
          </p:nvSpPr>
          <p:spPr>
            <a:xfrm>
              <a:off x="4647097" y="3994879"/>
              <a:ext cx="3537533" cy="7794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en-US" sz="1600" kern="1200" dirty="0">
                  <a:solidFill>
                    <a:srgbClr val="1C1C1C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walked =&gt; had been walking</a:t>
              </a:r>
              <a:endPara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  <a:sym typeface="Arial"/>
              </a:endParaRPr>
            </a:p>
            <a:p>
              <a:pPr lvl="0">
                <a:spcBef>
                  <a:spcPct val="0"/>
                </a:spcBef>
                <a:buClrTx/>
                <a:defRPr/>
              </a:pPr>
              <a:r>
                <a:rPr lang="en-US" altLang="en-US" sz="1600" kern="1200" dirty="0">
                  <a:solidFill>
                    <a:srgbClr val="1C1C1C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She </a:t>
              </a:r>
              <a:r>
                <a:rPr lang="en-US" altLang="en-US" sz="1600" b="1" kern="1200" dirty="0">
                  <a:solidFill>
                    <a:srgbClr val="1C1C1C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had been walking </a:t>
              </a:r>
              <a:r>
                <a:rPr lang="en-US" altLang="en-US" sz="1600" kern="1200" dirty="0">
                  <a:solidFill>
                    <a:srgbClr val="1C1C1C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to school before she had a bicycle.</a:t>
              </a:r>
            </a:p>
            <a:p>
              <a:pPr lvl="0">
                <a:buClr>
                  <a:srgbClr val="000000"/>
                </a:buClr>
                <a:buSzPts val="1400"/>
              </a:pPr>
              <a:endParaRPr lang="en-GB" sz="1400" dirty="0"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478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F5867A-012D-6FCF-7852-8102C2FA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000" dirty="0"/>
              <a:t>Em </a:t>
            </a:r>
            <a:r>
              <a:rPr lang="en-GB" sz="3000" dirty="0" err="1"/>
              <a:t>hãy</a:t>
            </a:r>
            <a:r>
              <a:rPr lang="en-GB" sz="3000" dirty="0"/>
              <a:t> </a:t>
            </a:r>
            <a:r>
              <a:rPr lang="en-GB" sz="3000" dirty="0" err="1"/>
              <a:t>tìm</a:t>
            </a:r>
            <a:r>
              <a:rPr lang="en-GB" sz="3000" dirty="0"/>
              <a:t> </a:t>
            </a:r>
            <a:r>
              <a:rPr lang="en-GB" sz="3000" dirty="0" err="1"/>
              <a:t>lỗi</a:t>
            </a:r>
            <a:r>
              <a:rPr lang="en-GB" sz="3000" dirty="0"/>
              <a:t> </a:t>
            </a:r>
            <a:r>
              <a:rPr lang="en-GB" sz="3000" dirty="0" err="1"/>
              <a:t>sai</a:t>
            </a:r>
            <a:r>
              <a:rPr lang="en-GB" sz="3000" dirty="0"/>
              <a:t> </a:t>
            </a:r>
            <a:r>
              <a:rPr lang="en-GB" sz="3000" dirty="0" err="1"/>
              <a:t>trong</a:t>
            </a:r>
            <a:r>
              <a:rPr lang="en-GB" sz="3000" dirty="0"/>
              <a:t> </a:t>
            </a:r>
            <a:r>
              <a:rPr lang="en-GB" sz="3000" dirty="0" err="1"/>
              <a:t>câu</a:t>
            </a:r>
            <a:r>
              <a:rPr lang="en-GB" sz="3000" dirty="0"/>
              <a:t/>
            </a:r>
            <a:br>
              <a:rPr lang="en-GB" sz="3000" dirty="0"/>
            </a:br>
            <a:r>
              <a:rPr lang="en-GB" sz="3000" dirty="0" err="1"/>
              <a:t>sau</a:t>
            </a:r>
            <a:r>
              <a:rPr lang="en-GB" sz="3000" dirty="0"/>
              <a:t> </a:t>
            </a:r>
            <a:r>
              <a:rPr lang="en-GB" sz="3000" dirty="0" err="1"/>
              <a:t>và</a:t>
            </a:r>
            <a:r>
              <a:rPr lang="en-GB" sz="3000" dirty="0"/>
              <a:t> </a:t>
            </a:r>
            <a:r>
              <a:rPr lang="en-GB" sz="3000" dirty="0" err="1"/>
              <a:t>sửa</a:t>
            </a:r>
            <a:r>
              <a:rPr lang="en-GB" sz="3000" dirty="0"/>
              <a:t> </a:t>
            </a:r>
            <a:r>
              <a:rPr lang="en-GB" sz="3000" dirty="0" err="1"/>
              <a:t>lại</a:t>
            </a:r>
            <a:r>
              <a:rPr lang="en-GB" sz="3000" dirty="0"/>
              <a:t> </a:t>
            </a:r>
            <a:r>
              <a:rPr lang="en-GB" sz="3000" dirty="0" err="1"/>
              <a:t>cho</a:t>
            </a:r>
            <a:r>
              <a:rPr lang="en-GB" sz="3000" dirty="0"/>
              <a:t> </a:t>
            </a:r>
            <a:r>
              <a:rPr lang="en-GB" sz="3000" dirty="0" err="1"/>
              <a:t>đúng</a:t>
            </a:r>
            <a:r>
              <a:rPr lang="en-GB" sz="3000" dirty="0"/>
              <a:t> </a:t>
            </a:r>
            <a:r>
              <a:rPr lang="en-GB" sz="3000" dirty="0" err="1"/>
              <a:t>nhé</a:t>
            </a:r>
            <a:r>
              <a:rPr lang="en-GB" sz="30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2CB28A-4A22-98F9-D824-0C6DBDC0A5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841157" y="2151089"/>
            <a:ext cx="2896116" cy="510634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15566F1-61E2-F335-E09F-4479AFBAF1CB}"/>
              </a:ext>
            </a:extLst>
          </p:cNvPr>
          <p:cNvGrpSpPr/>
          <p:nvPr/>
        </p:nvGrpSpPr>
        <p:grpSpPr>
          <a:xfrm>
            <a:off x="2231260" y="2083634"/>
            <a:ext cx="6118656" cy="1245244"/>
            <a:chOff x="2231260" y="2510331"/>
            <a:chExt cx="6118656" cy="778874"/>
          </a:xfrm>
          <a:solidFill>
            <a:srgbClr val="ED6C76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F16C6A3D-A397-9490-E21D-F20836AAD897}"/>
                </a:ext>
              </a:extLst>
            </p:cNvPr>
            <p:cNvSpPr/>
            <p:nvPr/>
          </p:nvSpPr>
          <p:spPr>
            <a:xfrm>
              <a:off x="2231260" y="2510331"/>
              <a:ext cx="6118656" cy="778874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grpFill/>
            <a:ln w="57150">
              <a:solidFill>
                <a:srgbClr val="ED6C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9AD7303-8BB9-BEDD-E8C9-D8D51B58DCB8}"/>
                </a:ext>
              </a:extLst>
            </p:cNvPr>
            <p:cNvSpPr txBox="1"/>
            <p:nvPr/>
          </p:nvSpPr>
          <p:spPr>
            <a:xfrm>
              <a:off x="2830203" y="2665035"/>
              <a:ext cx="5242149" cy="468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0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My dog went out with me before </a:t>
              </a: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0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my mother came home.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17DF18D-EA0C-6D67-9184-36AB020F04E0}"/>
              </a:ext>
            </a:extLst>
          </p:cNvPr>
          <p:cNvGrpSpPr/>
          <p:nvPr/>
        </p:nvGrpSpPr>
        <p:grpSpPr>
          <a:xfrm>
            <a:off x="2548937" y="3816151"/>
            <a:ext cx="5811994" cy="1148776"/>
            <a:chOff x="2548937" y="3816151"/>
            <a:chExt cx="5811994" cy="1148776"/>
          </a:xfrm>
        </p:grpSpPr>
        <p:sp>
          <p:nvSpPr>
            <p:cNvPr id="8" name="Rectangle: Single Corner Snipped 7">
              <a:extLst>
                <a:ext uri="{FF2B5EF4-FFF2-40B4-BE49-F238E27FC236}">
                  <a16:creationId xmlns:a16="http://schemas.microsoft.com/office/drawing/2014/main" xmlns="" id="{AC8CB98A-1647-A0CA-6A8B-6AA5385BA6F9}"/>
                </a:ext>
              </a:extLst>
            </p:cNvPr>
            <p:cNvSpPr/>
            <p:nvPr/>
          </p:nvSpPr>
          <p:spPr>
            <a:xfrm>
              <a:off x="4444440" y="3816151"/>
              <a:ext cx="3916491" cy="114877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: Single Corner Snipped 8">
              <a:extLst>
                <a:ext uri="{FF2B5EF4-FFF2-40B4-BE49-F238E27FC236}">
                  <a16:creationId xmlns:a16="http://schemas.microsoft.com/office/drawing/2014/main" xmlns="" id="{879B033F-55C1-CA7B-FF60-D85F9CCB13A7}"/>
                </a:ext>
              </a:extLst>
            </p:cNvPr>
            <p:cNvSpPr/>
            <p:nvPr/>
          </p:nvSpPr>
          <p:spPr>
            <a:xfrm>
              <a:off x="2548937" y="3816151"/>
              <a:ext cx="1895503" cy="1148776"/>
            </a:xfrm>
            <a:prstGeom prst="snip1Rect">
              <a:avLst>
                <a:gd name="adj" fmla="val 0"/>
              </a:avLst>
            </a:prstGeom>
            <a:solidFill>
              <a:srgbClr val="85BD33"/>
            </a:solidFill>
            <a:ln w="5715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09;p6">
              <a:extLst>
                <a:ext uri="{FF2B5EF4-FFF2-40B4-BE49-F238E27FC236}">
                  <a16:creationId xmlns:a16="http://schemas.microsoft.com/office/drawing/2014/main" xmlns="" id="{EABFF19D-51CC-91BC-0EB4-E13C42878425}"/>
                </a:ext>
              </a:extLst>
            </p:cNvPr>
            <p:cNvSpPr/>
            <p:nvPr/>
          </p:nvSpPr>
          <p:spPr>
            <a:xfrm>
              <a:off x="2644472" y="4225862"/>
              <a:ext cx="1695180" cy="3161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Xem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đáp</a:t>
              </a: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án</a:t>
              </a:r>
              <a:endParaRPr lang="en-GB" sz="2000" b="1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  <p:sp>
          <p:nvSpPr>
            <p:cNvPr id="11" name="Google Shape;109;p6">
              <a:extLst>
                <a:ext uri="{FF2B5EF4-FFF2-40B4-BE49-F238E27FC236}">
                  <a16:creationId xmlns:a16="http://schemas.microsoft.com/office/drawing/2014/main" xmlns="" id="{C85DD0DD-4AB0-A747-6BBA-1170DEE4C67E}"/>
                </a:ext>
              </a:extLst>
            </p:cNvPr>
            <p:cNvSpPr/>
            <p:nvPr/>
          </p:nvSpPr>
          <p:spPr>
            <a:xfrm>
              <a:off x="4647097" y="4009869"/>
              <a:ext cx="3537533" cy="7794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en-US" sz="1400" kern="1200" noProof="0" dirty="0">
                  <a:solidFill>
                    <a:srgbClr val="1C1C1C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went =&gt; had been going</a:t>
              </a:r>
              <a:endPara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  <a:sym typeface="Arial"/>
              </a:endParaRPr>
            </a:p>
            <a:p>
              <a:pPr lvl="0">
                <a:spcBef>
                  <a:spcPct val="0"/>
                </a:spcBef>
                <a:buClrTx/>
                <a:defRPr/>
              </a:pPr>
              <a:r>
                <a:rPr lang="en-US" altLang="en-US" sz="1400" kern="1200" dirty="0">
                  <a:solidFill>
                    <a:srgbClr val="1C1C1C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My dog </a:t>
              </a:r>
              <a:r>
                <a:rPr lang="en-US" altLang="en-US" sz="1400" b="1" kern="1200" dirty="0">
                  <a:solidFill>
                    <a:srgbClr val="1C1C1C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had been going </a:t>
              </a:r>
              <a:r>
                <a:rPr lang="en-US" altLang="en-US" sz="1400" kern="1200" dirty="0">
                  <a:solidFill>
                    <a:srgbClr val="1C1C1C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out with me before my mother came home.</a:t>
              </a:r>
              <a:endPara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46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F5867A-012D-6FCF-7852-8102C2FA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dirty="0"/>
              <a:t>Em </a:t>
            </a:r>
            <a:r>
              <a:rPr lang="en-GB" sz="2800" dirty="0" err="1"/>
              <a:t>hãy</a:t>
            </a:r>
            <a:r>
              <a:rPr lang="en-GB" sz="2800" dirty="0"/>
              <a:t> </a:t>
            </a:r>
            <a:r>
              <a:rPr lang="en-GB" sz="2800" dirty="0" err="1"/>
              <a:t>sắp</a:t>
            </a:r>
            <a:r>
              <a:rPr lang="en-GB" sz="2800" dirty="0"/>
              <a:t> </a:t>
            </a:r>
            <a:r>
              <a:rPr lang="en-GB" sz="2800" dirty="0" err="1"/>
              <a:t>xếp</a:t>
            </a:r>
            <a:r>
              <a:rPr lang="en-GB" sz="2800" dirty="0"/>
              <a:t> </a:t>
            </a:r>
            <a:r>
              <a:rPr lang="en-GB" sz="2800" dirty="0" err="1"/>
              <a:t>các</a:t>
            </a:r>
            <a:r>
              <a:rPr lang="en-GB" sz="2800" dirty="0"/>
              <a:t> </a:t>
            </a:r>
            <a:r>
              <a:rPr lang="en-GB" sz="2800" dirty="0" err="1"/>
              <a:t>từ</a:t>
            </a:r>
            <a:r>
              <a:rPr lang="en-GB" sz="2800" dirty="0"/>
              <a:t> </a:t>
            </a:r>
            <a:r>
              <a:rPr lang="en-GB" sz="2800" dirty="0" err="1"/>
              <a:t>sau</a:t>
            </a:r>
            <a:r>
              <a:rPr lang="en-GB" sz="2800" dirty="0"/>
              <a:t> </a:t>
            </a:r>
            <a:r>
              <a:rPr lang="en-GB" sz="2800" dirty="0" err="1"/>
              <a:t>và</a:t>
            </a:r>
            <a:r>
              <a:rPr lang="en-GB" sz="2800" dirty="0"/>
              <a:t> chia </a:t>
            </a:r>
            <a:r>
              <a:rPr lang="en-GB" sz="2800" dirty="0" err="1"/>
              <a:t>dạng</a:t>
            </a:r>
            <a:r>
              <a:rPr lang="en-GB" sz="2800" dirty="0"/>
              <a:t> </a:t>
            </a:r>
            <a:r>
              <a:rPr lang="en-GB" sz="2800" dirty="0" err="1"/>
              <a:t>đúng</a:t>
            </a:r>
            <a:r>
              <a:rPr lang="en-GB" sz="2800" dirty="0"/>
              <a:t> </a:t>
            </a:r>
            <a:r>
              <a:rPr lang="en-GB" sz="2800" dirty="0" err="1"/>
              <a:t>của</a:t>
            </a:r>
            <a:r>
              <a:rPr lang="en-GB" sz="2800" dirty="0"/>
              <a:t> </a:t>
            </a:r>
            <a:r>
              <a:rPr lang="en-GB" sz="2800" dirty="0" err="1"/>
              <a:t>động</a:t>
            </a:r>
            <a:r>
              <a:rPr lang="en-GB" sz="2800" dirty="0"/>
              <a:t> </a:t>
            </a:r>
            <a:r>
              <a:rPr lang="en-GB" sz="2800" dirty="0" err="1"/>
              <a:t>từ</a:t>
            </a:r>
            <a:r>
              <a:rPr lang="en-GB" sz="2800" dirty="0"/>
              <a:t> </a:t>
            </a:r>
            <a:r>
              <a:rPr lang="en-GB" sz="2800" dirty="0" err="1"/>
              <a:t>để</a:t>
            </a:r>
            <a:r>
              <a:rPr lang="en-GB" sz="2800" dirty="0"/>
              <a:t> </a:t>
            </a:r>
            <a:r>
              <a:rPr lang="en-GB" sz="2800" dirty="0" err="1"/>
              <a:t>hoàn</a:t>
            </a:r>
            <a:r>
              <a:rPr lang="en-GB" sz="2800" dirty="0"/>
              <a:t> </a:t>
            </a:r>
            <a:r>
              <a:rPr lang="en-GB" sz="2800" dirty="0" err="1"/>
              <a:t>thành</a:t>
            </a:r>
            <a:r>
              <a:rPr lang="en-GB" sz="2800" dirty="0"/>
              <a:t> </a:t>
            </a:r>
            <a:r>
              <a:rPr lang="en-GB" sz="2800" dirty="0" err="1"/>
              <a:t>câu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2CB28A-4A22-98F9-D824-0C6DBDC0A5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297" y="2908091"/>
            <a:ext cx="3467326" cy="47558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15566F1-61E2-F335-E09F-4479AFBAF1CB}"/>
              </a:ext>
            </a:extLst>
          </p:cNvPr>
          <p:cNvGrpSpPr/>
          <p:nvPr/>
        </p:nvGrpSpPr>
        <p:grpSpPr>
          <a:xfrm>
            <a:off x="2231260" y="2083634"/>
            <a:ext cx="6118656" cy="1245244"/>
            <a:chOff x="2231260" y="2510331"/>
            <a:chExt cx="6118656" cy="778874"/>
          </a:xfrm>
          <a:solidFill>
            <a:srgbClr val="ED6C76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F16C6A3D-A397-9490-E21D-F20836AAD897}"/>
                </a:ext>
              </a:extLst>
            </p:cNvPr>
            <p:cNvSpPr/>
            <p:nvPr/>
          </p:nvSpPr>
          <p:spPr>
            <a:xfrm>
              <a:off x="2231260" y="2510331"/>
              <a:ext cx="6118656" cy="778874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grpFill/>
            <a:ln w="57150">
              <a:solidFill>
                <a:srgbClr val="ED6C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9AD7303-8BB9-BEDD-E8C9-D8D51B58DCB8}"/>
                </a:ext>
              </a:extLst>
            </p:cNvPr>
            <p:cNvSpPr txBox="1"/>
            <p:nvPr/>
          </p:nvSpPr>
          <p:spPr>
            <a:xfrm>
              <a:off x="2830203" y="2665035"/>
              <a:ext cx="5242149" cy="468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0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Yesterday/he/tired/on/his/all/night/because/work/he/report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17DF18D-EA0C-6D67-9184-36AB020F04E0}"/>
              </a:ext>
            </a:extLst>
          </p:cNvPr>
          <p:cNvGrpSpPr/>
          <p:nvPr/>
        </p:nvGrpSpPr>
        <p:grpSpPr>
          <a:xfrm>
            <a:off x="2548937" y="3816151"/>
            <a:ext cx="5811994" cy="1148776"/>
            <a:chOff x="2548937" y="3816151"/>
            <a:chExt cx="5811994" cy="1148776"/>
          </a:xfrm>
        </p:grpSpPr>
        <p:sp>
          <p:nvSpPr>
            <p:cNvPr id="8" name="Rectangle: Single Corner Snipped 7">
              <a:extLst>
                <a:ext uri="{FF2B5EF4-FFF2-40B4-BE49-F238E27FC236}">
                  <a16:creationId xmlns:a16="http://schemas.microsoft.com/office/drawing/2014/main" xmlns="" id="{AC8CB98A-1647-A0CA-6A8B-6AA5385BA6F9}"/>
                </a:ext>
              </a:extLst>
            </p:cNvPr>
            <p:cNvSpPr/>
            <p:nvPr/>
          </p:nvSpPr>
          <p:spPr>
            <a:xfrm>
              <a:off x="4444440" y="3816151"/>
              <a:ext cx="3916491" cy="114877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: Single Corner Snipped 8">
              <a:extLst>
                <a:ext uri="{FF2B5EF4-FFF2-40B4-BE49-F238E27FC236}">
                  <a16:creationId xmlns:a16="http://schemas.microsoft.com/office/drawing/2014/main" xmlns="" id="{879B033F-55C1-CA7B-FF60-D85F9CCB13A7}"/>
                </a:ext>
              </a:extLst>
            </p:cNvPr>
            <p:cNvSpPr/>
            <p:nvPr/>
          </p:nvSpPr>
          <p:spPr>
            <a:xfrm>
              <a:off x="2548937" y="3816151"/>
              <a:ext cx="1895503" cy="1148776"/>
            </a:xfrm>
            <a:prstGeom prst="snip1Rect">
              <a:avLst>
                <a:gd name="adj" fmla="val 0"/>
              </a:avLst>
            </a:prstGeom>
            <a:solidFill>
              <a:srgbClr val="85BD33"/>
            </a:solidFill>
            <a:ln w="5715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09;p6">
              <a:extLst>
                <a:ext uri="{FF2B5EF4-FFF2-40B4-BE49-F238E27FC236}">
                  <a16:creationId xmlns:a16="http://schemas.microsoft.com/office/drawing/2014/main" xmlns="" id="{EABFF19D-51CC-91BC-0EB4-E13C42878425}"/>
                </a:ext>
              </a:extLst>
            </p:cNvPr>
            <p:cNvSpPr/>
            <p:nvPr/>
          </p:nvSpPr>
          <p:spPr>
            <a:xfrm>
              <a:off x="2644472" y="4225862"/>
              <a:ext cx="1695180" cy="3161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Câu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trả</a:t>
              </a: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lời</a:t>
              </a:r>
              <a:endParaRPr lang="en-GB" sz="2000" b="1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  <p:sp>
          <p:nvSpPr>
            <p:cNvPr id="11" name="Google Shape;109;p6">
              <a:extLst>
                <a:ext uri="{FF2B5EF4-FFF2-40B4-BE49-F238E27FC236}">
                  <a16:creationId xmlns:a16="http://schemas.microsoft.com/office/drawing/2014/main" xmlns="" id="{C85DD0DD-4AB0-A747-6BBA-1170DEE4C67E}"/>
                </a:ext>
              </a:extLst>
            </p:cNvPr>
            <p:cNvSpPr/>
            <p:nvPr/>
          </p:nvSpPr>
          <p:spPr>
            <a:xfrm>
              <a:off x="4647097" y="4002374"/>
              <a:ext cx="3537533" cy="7794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cs typeface="Mali" panose="00000500000000000000" pitchFamily="2" charset="-34"/>
                  <a:sym typeface="Arial"/>
                </a:rPr>
                <a:t>Yesterday, he was tired because he had been working on his report all night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039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 Layouts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AEAE8EFC-84E1-44A5-B19D-1CAE340B02B6}" vid="{010B92F8-2E9D-4993-ABC6-5071BBCC9E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94</TotalTime>
  <Words>644</Words>
  <Application>Microsoft Office PowerPoint</Application>
  <PresentationFormat>On-screen Show (4:3)</PresentationFormat>
  <Paragraphs>67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Roboto</vt:lpstr>
      <vt:lpstr>UTM Swiss Condensed</vt:lpstr>
      <vt:lpstr>Twinkl</vt:lpstr>
      <vt:lpstr>Mali</vt:lpstr>
      <vt:lpstr>Calibri</vt:lpstr>
      <vt:lpstr>Times New Roman</vt:lpstr>
      <vt:lpstr>Arial</vt:lpstr>
      <vt:lpstr>Slide Layouts</vt:lpstr>
      <vt:lpstr>PowerPoint Presentation</vt:lpstr>
      <vt:lpstr>Thì quá khứ hoàn thành tiếp diễn  Past Perfect Continuous</vt:lpstr>
      <vt:lpstr>Công thức của thì quá khứ hoàn thành tiếp diễn</vt:lpstr>
      <vt:lpstr>Dấu hiệu nhận biết</vt:lpstr>
      <vt:lpstr>PowerPoint Presentation</vt:lpstr>
      <vt:lpstr>Em hãy tìm lỗi sai trong câu sau và sửa lại cho đúng nhé.</vt:lpstr>
      <vt:lpstr>Em hãy tìm lỗi sai trong câu sau và sửa lại cho đúng nhé.</vt:lpstr>
      <vt:lpstr>Em hãy tìm lỗi sai trong câu sau và sửa lại cho đúng nhé.</vt:lpstr>
      <vt:lpstr>Em hãy sắp xếp các từ sau và chia dạng đúng của động từ để hoàn thành câu</vt:lpstr>
      <vt:lpstr>Em hãy sắp xếp các từ sau và chia dạng đúng của động từ để hoàn thành câu</vt:lpstr>
      <vt:lpstr>Em hãy sắp xếp các từ sau và chia dạng đúng của động từ để hoàn thành câu</vt:lpstr>
      <vt:lpstr>Em hãy sắp xếp các từ sau và chia dạng đúng của động từ để hoàn thành câu</vt:lpstr>
      <vt:lpstr>Em hãy sắp xếp các từ sau và chia dạng đúng của động từ để hoàn thành câu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SAMWATEK 22</cp:lastModifiedBy>
  <cp:revision>29</cp:revision>
  <dcterms:created xsi:type="dcterms:W3CDTF">2022-05-20T09:09:51Z</dcterms:created>
  <dcterms:modified xsi:type="dcterms:W3CDTF">2025-07-29T02:06:07Z</dcterms:modified>
</cp:coreProperties>
</file>