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0" r:id="rId7"/>
    <p:sldId id="261" r:id="rId8"/>
    <p:sldId id="264" r:id="rId9"/>
    <p:sldId id="263" r:id="rId10"/>
    <p:sldId id="265" r:id="rId11"/>
    <p:sldId id="266" r:id="rId12"/>
    <p:sldId id="275" r:id="rId13"/>
    <p:sldId id="267" r:id="rId14"/>
    <p:sldId id="268" r:id="rId15"/>
    <p:sldId id="269" r:id="rId16"/>
    <p:sldId id="270" r:id="rId17"/>
    <p:sldId id="271" r:id="rId18"/>
    <p:sldId id="276" r:id="rId19"/>
    <p:sldId id="272" r:id="rId20"/>
    <p:sldId id="273" r:id="rId21"/>
    <p:sldId id="274" r:id="rId22"/>
    <p:sldId id="277" r:id="rId23"/>
    <p:sldId id="278" r:id="rId24"/>
    <p:sldId id="279" r:id="rId25"/>
    <p:sldId id="280" r:id="rId26"/>
    <p:sldId id="281" r:id="rId2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4" userDrawn="1">
          <p15:clr>
            <a:srgbClr val="A4A3A4"/>
          </p15:clr>
        </p15:guide>
        <p15:guide id="2" pos="336" userDrawn="1">
          <p15:clr>
            <a:srgbClr val="A4A3A4"/>
          </p15:clr>
        </p15:guide>
        <p15:guide id="3" pos="7296" userDrawn="1">
          <p15:clr>
            <a:srgbClr val="A4A3A4"/>
          </p15:clr>
        </p15:guide>
        <p15:guide id="4" orient="horz" pos="40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C453"/>
    <a:srgbClr val="9BDC5F"/>
    <a:srgbClr val="57A920"/>
    <a:srgbClr val="88CA47"/>
    <a:srgbClr val="FE9503"/>
    <a:srgbClr val="A5D825"/>
    <a:srgbClr val="E69100"/>
    <a:srgbClr val="FD4700"/>
    <a:srgbClr val="A5D0A2"/>
    <a:srgbClr val="B1CB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6" d="100"/>
          <a:sy n="46" d="100"/>
        </p:scale>
        <p:origin x="48" y="576"/>
      </p:cViewPr>
      <p:guideLst>
        <p:guide orient="horz" pos="264"/>
        <p:guide pos="336"/>
        <p:guide pos="7296"/>
        <p:guide orient="horz" pos="40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FFF2A0F5-18D0-4BE3-9589-D138DD250653}" type="datetimeFigureOut">
              <a:rPr lang="vi-VN" smtClean="0"/>
              <a:t>19/08/2022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299755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F2A0F5-18D0-4BE3-9589-D138DD250653}" type="datetimeFigureOut">
              <a:rPr lang="vi-VN" smtClean="0"/>
              <a:t>19/08/2022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286029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F2A0F5-18D0-4BE3-9589-D138DD250653}" type="datetimeFigureOut">
              <a:rPr lang="vi-VN" smtClean="0"/>
              <a:t>19/08/2022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2407019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FF2A0F5-18D0-4BE3-9589-D138DD250653}" type="datetimeFigureOut">
              <a:rPr lang="vi-VN" smtClean="0"/>
              <a:t>19/08/2022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2381736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FF2A0F5-18D0-4BE3-9589-D138DD250653}" type="datetimeFigureOut">
              <a:rPr lang="vi-VN" smtClean="0"/>
              <a:t>19/08/2022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118051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rgbClr val="57A92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vi-VN" dirty="0"/>
          </a:p>
        </p:txBody>
      </p:sp>
      <p:sp>
        <p:nvSpPr>
          <p:cNvPr id="4" name="Date Placeholder 3"/>
          <p:cNvSpPr>
            <a:spLocks noGrp="1"/>
          </p:cNvSpPr>
          <p:nvPr>
            <p:ph type="dt" sz="half" idx="10"/>
          </p:nvPr>
        </p:nvSpPr>
        <p:spPr/>
        <p:txBody>
          <a:bodyPr/>
          <a:lstStyle/>
          <a:p>
            <a:fld id="{FFF2A0F5-18D0-4BE3-9589-D138DD250653}" type="datetimeFigureOut">
              <a:rPr lang="vi-VN" smtClean="0"/>
              <a:t>19/08/2022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1628027010"/>
      </p:ext>
    </p:extLst>
  </p:cSld>
  <p:clrMapOvr>
    <a:masterClrMapping/>
  </p:clrMapOvr>
  <p:extLst>
    <p:ext uri="{DCECCB84-F9BA-43D5-87BE-67443E8EF086}">
      <p15:sldGuideLst xmlns:p15="http://schemas.microsoft.com/office/powerpoint/2012/main">
        <p15:guide id="1" orient="horz" pos="144" userDrawn="1">
          <p15:clr>
            <a:srgbClr val="FBAE40"/>
          </p15:clr>
        </p15:guide>
        <p15:guide id="2" pos="240" userDrawn="1">
          <p15:clr>
            <a:srgbClr val="FBAE40"/>
          </p15:clr>
        </p15:guide>
        <p15:guide id="3" pos="7464" userDrawn="1">
          <p15:clr>
            <a:srgbClr val="FBAE40"/>
          </p15:clr>
        </p15:guide>
        <p15:guide id="4" orient="horz" pos="417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rgbClr val="57A92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vi-VN" dirty="0"/>
          </a:p>
        </p:txBody>
      </p:sp>
      <p:sp>
        <p:nvSpPr>
          <p:cNvPr id="4" name="Date Placeholder 3"/>
          <p:cNvSpPr>
            <a:spLocks noGrp="1"/>
          </p:cNvSpPr>
          <p:nvPr>
            <p:ph type="dt" sz="half" idx="10"/>
          </p:nvPr>
        </p:nvSpPr>
        <p:spPr/>
        <p:txBody>
          <a:bodyPr/>
          <a:lstStyle/>
          <a:p>
            <a:fld id="{FFF2A0F5-18D0-4BE3-9589-D138DD250653}" type="datetimeFigureOut">
              <a:rPr lang="vi-VN" smtClean="0"/>
              <a:t>19/08/2022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2320762361"/>
      </p:ext>
    </p:extLst>
  </p:cSld>
  <p:clrMapOvr>
    <a:masterClrMapping/>
  </p:clrMapOvr>
  <p:extLst>
    <p:ext uri="{DCECCB84-F9BA-43D5-87BE-67443E8EF086}">
      <p15:sldGuideLst xmlns:p15="http://schemas.microsoft.com/office/powerpoint/2012/main">
        <p15:guide id="1" orient="horz" pos="144">
          <p15:clr>
            <a:srgbClr val="FBAE40"/>
          </p15:clr>
        </p15:guide>
        <p15:guide id="2" pos="240">
          <p15:clr>
            <a:srgbClr val="FBAE40"/>
          </p15:clr>
        </p15:guide>
        <p15:guide id="3" pos="7464">
          <p15:clr>
            <a:srgbClr val="FBAE40"/>
          </p15:clr>
        </p15:guide>
        <p15:guide id="4" orient="horz"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FF2A0F5-18D0-4BE3-9589-D138DD250653}" type="datetimeFigureOut">
              <a:rPr lang="vi-VN" smtClean="0"/>
              <a:t>19/08/2022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1594668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F2A0F5-18D0-4BE3-9589-D138DD250653}" type="datetimeFigureOut">
              <a:rPr lang="vi-VN" smtClean="0"/>
              <a:t>19/08/2022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230650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vi-VN"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FFF2A0F5-18D0-4BE3-9589-D138DD250653}" type="datetimeFigureOut">
              <a:rPr lang="vi-VN" smtClean="0"/>
              <a:t>19/08/2022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184562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FFF2A0F5-18D0-4BE3-9589-D138DD250653}" type="datetimeFigureOut">
              <a:rPr lang="vi-VN" smtClean="0"/>
              <a:t>19/08/2022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2299821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FF2A0F5-18D0-4BE3-9589-D138DD250653}" type="datetimeFigureOut">
              <a:rPr lang="vi-VN" smtClean="0"/>
              <a:t>19/08/2022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4174863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2A0F5-18D0-4BE3-9589-D138DD250653}" type="datetimeFigureOut">
              <a:rPr lang="vi-VN" smtClean="0"/>
              <a:t>19/08/2022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1998157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2A0F5-18D0-4BE3-9589-D138DD250653}" type="datetimeFigureOut">
              <a:rPr lang="vi-VN" smtClean="0"/>
              <a:t>19/08/2022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571AC-F76B-4CB1-9A28-1EC2740A21DF}" type="slidenum">
              <a:rPr lang="vi-VN" smtClean="0"/>
              <a:t>‹#›</a:t>
            </a:fld>
            <a:endParaRPr lang="vi-VN"/>
          </a:p>
        </p:txBody>
      </p:sp>
    </p:spTree>
    <p:extLst>
      <p:ext uri="{BB962C8B-B14F-4D97-AF65-F5344CB8AC3E}">
        <p14:creationId xmlns:p14="http://schemas.microsoft.com/office/powerpoint/2010/main" val="1872186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jfif"/><Relationship Id="rId3" Type="http://schemas.openxmlformats.org/officeDocument/2006/relationships/image" Target="../media/image26.jpg"/><Relationship Id="rId7" Type="http://schemas.openxmlformats.org/officeDocument/2006/relationships/image" Target="../media/image29.jfif"/><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13.jfif"/><Relationship Id="rId5" Type="http://schemas.openxmlformats.org/officeDocument/2006/relationships/image" Target="../media/image28.jpg"/><Relationship Id="rId4" Type="http://schemas.openxmlformats.org/officeDocument/2006/relationships/image" Target="../media/image27.jfif"/><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24.jfif"/><Relationship Id="rId7" Type="http://schemas.openxmlformats.org/officeDocument/2006/relationships/image" Target="../media/image18.jfif"/><Relationship Id="rId2" Type="http://schemas.openxmlformats.org/officeDocument/2006/relationships/image" Target="../media/image32.jfif"/><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34.jfif"/><Relationship Id="rId4" Type="http://schemas.openxmlformats.org/officeDocument/2006/relationships/image" Target="../media/image33.jfif"/><Relationship Id="rId9" Type="http://schemas.openxmlformats.org/officeDocument/2006/relationships/image" Target="../media/image35.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fif"/><Relationship Id="rId2" Type="http://schemas.openxmlformats.org/officeDocument/2006/relationships/image" Target="../media/image24.jfif"/><Relationship Id="rId1" Type="http://schemas.openxmlformats.org/officeDocument/2006/relationships/slideLayout" Target="../slideLayouts/slideLayout2.xml"/><Relationship Id="rId4" Type="http://schemas.openxmlformats.org/officeDocument/2006/relationships/image" Target="../media/image36.jfif"/></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13.jfif"/></Relationships>
</file>

<file path=ppt/slides/_rels/slide16.xml.rels><?xml version="1.0" encoding="UTF-8" standalone="yes"?>
<Relationships xmlns="http://schemas.openxmlformats.org/package/2006/relationships"><Relationship Id="rId3" Type="http://schemas.openxmlformats.org/officeDocument/2006/relationships/image" Target="../media/image41.jfif"/><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17.xml.rels><?xml version="1.0" encoding="UTF-8" standalone="yes"?>
<Relationships xmlns="http://schemas.openxmlformats.org/package/2006/relationships"><Relationship Id="rId3" Type="http://schemas.openxmlformats.org/officeDocument/2006/relationships/image" Target="../media/image29.jfif"/><Relationship Id="rId7" Type="http://schemas.openxmlformats.org/officeDocument/2006/relationships/image" Target="../media/image33.jfif"/><Relationship Id="rId2" Type="http://schemas.openxmlformats.org/officeDocument/2006/relationships/image" Target="../media/image5.jfif"/><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20.jfif"/><Relationship Id="rId4" Type="http://schemas.openxmlformats.org/officeDocument/2006/relationships/image" Target="../media/image43.jp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fif"/><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jf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5.jfif"/></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fif"/></Relationships>
</file>

<file path=ppt/slides/_rels/slide6.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fif"/></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4.jfif"/><Relationship Id="rId2" Type="http://schemas.openxmlformats.org/officeDocument/2006/relationships/image" Target="../media/image20.jfif"/><Relationship Id="rId1" Type="http://schemas.openxmlformats.org/officeDocument/2006/relationships/slideLayout" Target="../slideLayouts/slideLayout2.xml"/><Relationship Id="rId6" Type="http://schemas.openxmlformats.org/officeDocument/2006/relationships/image" Target="../media/image23.jfif"/><Relationship Id="rId5" Type="http://schemas.openxmlformats.org/officeDocument/2006/relationships/image" Target="../media/image22.jfif"/><Relationship Id="rId4" Type="http://schemas.openxmlformats.org/officeDocument/2006/relationships/image" Target="../media/image21.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19100"/>
            <a:ext cx="10972799" cy="5943600"/>
          </a:xfrm>
          <a:prstGeom prst="rect">
            <a:avLst/>
          </a:prstGeom>
        </p:spPr>
      </p:pic>
      <p:sp>
        <p:nvSpPr>
          <p:cNvPr id="9" name="Round Diagonal Corner Rectangle 8"/>
          <p:cNvSpPr/>
          <p:nvPr/>
        </p:nvSpPr>
        <p:spPr>
          <a:xfrm>
            <a:off x="825911" y="1612490"/>
            <a:ext cx="5879690" cy="2654710"/>
          </a:xfrm>
          <a:prstGeom prst="round2DiagRect">
            <a:avLst>
              <a:gd name="adj1" fmla="val 16667"/>
              <a:gd name="adj2" fmla="val 30370"/>
            </a:avLst>
          </a:prstGeom>
          <a:solidFill>
            <a:srgbClr val="57A92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latin typeface="Tahoma" panose="020B0604030504040204" pitchFamily="34" charset="0"/>
                <a:ea typeface="Tahoma" panose="020B0604030504040204" pitchFamily="34" charset="0"/>
                <a:cs typeface="Tahoma" panose="020B0604030504040204" pitchFamily="34" charset="0"/>
              </a:rPr>
              <a:t>BÀI 2: CÂY TRỒNG VÀ CÁC YẾU TỐ CHÍNH TRONG TRỒNG TRỌT </a:t>
            </a:r>
          </a:p>
        </p:txBody>
      </p:sp>
    </p:spTree>
    <p:extLst>
      <p:ext uri="{BB962C8B-B14F-4D97-AF65-F5344CB8AC3E}">
        <p14:creationId xmlns:p14="http://schemas.microsoft.com/office/powerpoint/2010/main" val="12870422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769374" y="1629415"/>
            <a:ext cx="10515600" cy="4351338"/>
          </a:xfrm>
        </p:spPr>
        <p:txBody>
          <a:bodyPr>
            <a:normAutofit/>
          </a:bodyPr>
          <a:lstStyle/>
          <a:p>
            <a:pPr marL="0" indent="0" algn="ctr">
              <a:buNone/>
            </a:pPr>
            <a:r>
              <a:rPr lang="vi-VN" sz="1800" dirty="0">
                <a:latin typeface="Tahoma "/>
              </a:rPr>
              <a:t>b. Theo khả năng hóa gỗ của thân: </a:t>
            </a:r>
          </a:p>
        </p:txBody>
      </p:sp>
      <p:sp>
        <p:nvSpPr>
          <p:cNvPr id="6" name="Title 1"/>
          <p:cNvSpPr>
            <a:spLocks noGrp="1"/>
          </p:cNvSpPr>
          <p:nvPr>
            <p:ph type="title"/>
          </p:nvPr>
        </p:nvSpPr>
        <p:spPr>
          <a:xfrm>
            <a:off x="838200" y="365126"/>
            <a:ext cx="4186084" cy="647598"/>
          </a:xfrm>
        </p:spPr>
        <p:txBody>
          <a:bodyPr>
            <a:normAutofit fontScale="90000"/>
          </a:bodyPr>
          <a:lstStyle/>
          <a:p>
            <a:r>
              <a:rPr lang="vi-VN" b="1" dirty="0">
                <a:solidFill>
                  <a:srgbClr val="57A920"/>
                </a:solidFill>
              </a:rPr>
              <a:t>I. Phân loại cây trồng</a:t>
            </a:r>
          </a:p>
        </p:txBody>
      </p:sp>
      <p:sp>
        <p:nvSpPr>
          <p:cNvPr id="7" name="TextBox 6"/>
          <p:cNvSpPr txBox="1"/>
          <p:nvPr/>
        </p:nvSpPr>
        <p:spPr>
          <a:xfrm>
            <a:off x="1425676" y="1118667"/>
            <a:ext cx="4434349" cy="369332"/>
          </a:xfrm>
          <a:prstGeom prst="rect">
            <a:avLst/>
          </a:prstGeom>
          <a:noFill/>
        </p:spPr>
        <p:txBody>
          <a:bodyPr wrap="square" rtlCol="0">
            <a:spAutoFit/>
          </a:bodyPr>
          <a:lstStyle/>
          <a:p>
            <a:r>
              <a:rPr lang="vi-VN" b="1" dirty="0">
                <a:latin typeface="Tahoma "/>
              </a:rPr>
              <a:t>2. Phân loại theo đặc tính sinh vật học</a:t>
            </a:r>
          </a:p>
        </p:txBody>
      </p:sp>
      <p:sp>
        <p:nvSpPr>
          <p:cNvPr id="8" name="Left Brace 7"/>
          <p:cNvSpPr/>
          <p:nvPr/>
        </p:nvSpPr>
        <p:spPr>
          <a:xfrm rot="5400000">
            <a:off x="5536134" y="938902"/>
            <a:ext cx="403124" cy="2667001"/>
          </a:xfrm>
          <a:prstGeom prst="leftBrace">
            <a:avLst>
              <a:gd name="adj1" fmla="val 8333"/>
              <a:gd name="adj2" fmla="val 47717"/>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vi-VN"/>
          </a:p>
        </p:txBody>
      </p:sp>
      <p:sp>
        <p:nvSpPr>
          <p:cNvPr id="9" name="TextBox 8"/>
          <p:cNvSpPr txBox="1"/>
          <p:nvPr/>
        </p:nvSpPr>
        <p:spPr>
          <a:xfrm>
            <a:off x="3273485" y="2505477"/>
            <a:ext cx="2261419" cy="338554"/>
          </a:xfrm>
          <a:prstGeom prst="rect">
            <a:avLst/>
          </a:prstGeom>
          <a:noFill/>
        </p:spPr>
        <p:txBody>
          <a:bodyPr wrap="square" rtlCol="0">
            <a:spAutoFit/>
          </a:bodyPr>
          <a:lstStyle/>
          <a:p>
            <a:r>
              <a:rPr lang="vi-VN" sz="1600" dirty="0">
                <a:latin typeface="Tahoma "/>
              </a:rPr>
              <a:t>Nhóm cây thân gỗ</a:t>
            </a:r>
          </a:p>
        </p:txBody>
      </p:sp>
      <p:sp>
        <p:nvSpPr>
          <p:cNvPr id="12" name="TextBox 11"/>
          <p:cNvSpPr txBox="1"/>
          <p:nvPr/>
        </p:nvSpPr>
        <p:spPr>
          <a:xfrm>
            <a:off x="6027174" y="2505477"/>
            <a:ext cx="2267566" cy="338554"/>
          </a:xfrm>
          <a:prstGeom prst="rect">
            <a:avLst/>
          </a:prstGeom>
          <a:noFill/>
        </p:spPr>
        <p:txBody>
          <a:bodyPr wrap="square" rtlCol="0">
            <a:spAutoFit/>
          </a:bodyPr>
          <a:lstStyle/>
          <a:p>
            <a:r>
              <a:rPr lang="vi-VN" sz="1600" dirty="0">
                <a:latin typeface="Tahoma "/>
              </a:rPr>
              <a:t>Nhóm cây thân thảo</a:t>
            </a:r>
          </a:p>
        </p:txBody>
      </p:sp>
      <p:cxnSp>
        <p:nvCxnSpPr>
          <p:cNvPr id="14" name="Straight Connector 13"/>
          <p:cNvCxnSpPr/>
          <p:nvPr/>
        </p:nvCxnSpPr>
        <p:spPr>
          <a:xfrm>
            <a:off x="5860025" y="2915390"/>
            <a:ext cx="7865" cy="3393838"/>
          </a:xfrm>
          <a:prstGeom prst="line">
            <a:avLst/>
          </a:prstGeom>
        </p:spPr>
        <p:style>
          <a:lnRef idx="3">
            <a:schemeClr val="accent1"/>
          </a:lnRef>
          <a:fillRef idx="0">
            <a:schemeClr val="accent1"/>
          </a:fillRef>
          <a:effectRef idx="2">
            <a:schemeClr val="accent1"/>
          </a:effectRef>
          <a:fontRef idx="minor">
            <a:schemeClr val="tx1"/>
          </a:fontRef>
        </p:style>
      </p:cxnSp>
      <p:sp>
        <p:nvSpPr>
          <p:cNvPr id="2" name="Flowchart: Alternate Process 1"/>
          <p:cNvSpPr/>
          <p:nvPr/>
        </p:nvSpPr>
        <p:spPr>
          <a:xfrm>
            <a:off x="972166" y="2965613"/>
            <a:ext cx="4765530" cy="650770"/>
          </a:xfrm>
          <a:prstGeom prst="flowChartAlternateProcess">
            <a:avLst/>
          </a:prstGeom>
          <a:solidFill>
            <a:srgbClr val="9BD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latin typeface="Tahoma" panose="020B0604030504040204" pitchFamily="34" charset="0"/>
                <a:ea typeface="Tahoma" panose="020B0604030504040204" pitchFamily="34" charset="0"/>
                <a:cs typeface="Tahoma" panose="020B0604030504040204" pitchFamily="34" charset="0"/>
              </a:rPr>
              <a:t>Cây thân gỗ là cây có thân hóa gỗ, sống lâu năm và có kích thước khác nhau</a:t>
            </a:r>
          </a:p>
        </p:txBody>
      </p:sp>
      <p:sp>
        <p:nvSpPr>
          <p:cNvPr id="10" name="Flowchart: Alternate Process 9"/>
          <p:cNvSpPr/>
          <p:nvPr/>
        </p:nvSpPr>
        <p:spPr>
          <a:xfrm>
            <a:off x="6193666" y="2965613"/>
            <a:ext cx="4943725" cy="650770"/>
          </a:xfrm>
          <a:prstGeom prst="flowChartAlternateProcess">
            <a:avLst/>
          </a:prstGeom>
          <a:solidFill>
            <a:srgbClr val="9BD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latin typeface="Tahoma" panose="020B0604030504040204" pitchFamily="34" charset="0"/>
                <a:ea typeface="Tahoma" panose="020B0604030504040204" pitchFamily="34" charset="0"/>
                <a:cs typeface="Tahoma" panose="020B0604030504040204" pitchFamily="34" charset="0"/>
              </a:rPr>
              <a:t>Cây thân thảo là cây có thân không hóa gỗ, cây thường nhỏ là có chu kì sống ngắn hơn cây thân gỗ</a:t>
            </a:r>
          </a:p>
        </p:txBody>
      </p:sp>
      <p:grpSp>
        <p:nvGrpSpPr>
          <p:cNvPr id="15" name="Group 14"/>
          <p:cNvGrpSpPr/>
          <p:nvPr/>
        </p:nvGrpSpPr>
        <p:grpSpPr>
          <a:xfrm>
            <a:off x="5985462" y="4615609"/>
            <a:ext cx="5559445" cy="2013791"/>
            <a:chOff x="275212" y="4844209"/>
            <a:chExt cx="5559445" cy="2013791"/>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5114" r="15114"/>
            <a:stretch/>
          </p:blipFill>
          <p:spPr>
            <a:xfrm>
              <a:off x="2623151" y="4844209"/>
              <a:ext cx="2128384" cy="1988397"/>
            </a:xfrm>
            <a:prstGeom prst="triangle">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421" t="460" r="22713" b="-460"/>
            <a:stretch/>
          </p:blipFill>
          <p:spPr>
            <a:xfrm>
              <a:off x="275212" y="4844209"/>
              <a:ext cx="2094846" cy="1988397"/>
            </a:xfrm>
            <a:prstGeom prst="triangle">
              <a:avLst>
                <a:gd name="adj" fmla="val 50413"/>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7959" r="7959"/>
            <a:stretch/>
          </p:blipFill>
          <p:spPr>
            <a:xfrm rot="10800000">
              <a:off x="1442186" y="4869603"/>
              <a:ext cx="2120519" cy="1988397"/>
            </a:xfrm>
            <a:prstGeom prst="triangle">
              <a:avLst>
                <a:gd name="adj" fmla="val 49559"/>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16417" r="16417"/>
            <a:stretch/>
          </p:blipFill>
          <p:spPr>
            <a:xfrm flipV="1">
              <a:off x="3801807" y="4868418"/>
              <a:ext cx="2032850" cy="1988397"/>
            </a:xfrm>
            <a:prstGeom prst="triangle">
              <a:avLst/>
            </a:prstGeom>
          </p:spPr>
        </p:pic>
      </p:grpSp>
      <p:grpSp>
        <p:nvGrpSpPr>
          <p:cNvPr id="20" name="Group 19"/>
          <p:cNvGrpSpPr/>
          <p:nvPr/>
        </p:nvGrpSpPr>
        <p:grpSpPr>
          <a:xfrm>
            <a:off x="359261" y="4579602"/>
            <a:ext cx="5558577" cy="2068613"/>
            <a:chOff x="359261" y="4579602"/>
            <a:chExt cx="5558577" cy="2068613"/>
          </a:xfrm>
        </p:grpSpPr>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30246" r="3811"/>
            <a:stretch/>
          </p:blipFill>
          <p:spPr>
            <a:xfrm rot="10800000">
              <a:off x="3853917" y="4579602"/>
              <a:ext cx="2063921" cy="2068612"/>
            </a:xfrm>
            <a:prstGeom prst="triangle">
              <a:avLst/>
            </a:prstGeom>
          </p:spPr>
        </p:pic>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4858" t="-2098" r="28596" b="2098"/>
            <a:stretch/>
          </p:blipFill>
          <p:spPr>
            <a:xfrm rot="10800000">
              <a:off x="1505409" y="4579602"/>
              <a:ext cx="2039476" cy="2068613"/>
            </a:xfrm>
            <a:prstGeom prst="triangle">
              <a:avLst/>
            </a:prstGeom>
          </p:spPr>
        </p:pic>
        <p:pic>
          <p:nvPicPr>
            <p:cNvPr id="18" name="Picture 17"/>
            <p:cNvPicPr>
              <a:picLocks noChangeAspect="1"/>
            </p:cNvPicPr>
            <p:nvPr/>
          </p:nvPicPr>
          <p:blipFill rotWithShape="1">
            <a:blip r:embed="rId8">
              <a:extLst>
                <a:ext uri="{28A0092B-C50C-407E-A947-70E740481C1C}">
                  <a14:useLocalDpi xmlns:a14="http://schemas.microsoft.com/office/drawing/2010/main" val="0"/>
                </a:ext>
              </a:extLst>
            </a:blip>
            <a:srcRect l="-425" r="25521"/>
            <a:stretch/>
          </p:blipFill>
          <p:spPr>
            <a:xfrm>
              <a:off x="2695409" y="4579602"/>
              <a:ext cx="2063921" cy="2049798"/>
            </a:xfrm>
            <a:prstGeom prst="triangle">
              <a:avLst>
                <a:gd name="adj" fmla="val 49557"/>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59261" y="4579602"/>
              <a:ext cx="1990515" cy="2017842"/>
            </a:xfrm>
            <a:prstGeom prst="triangle">
              <a:avLst>
                <a:gd name="adj" fmla="val 50459"/>
              </a:avLst>
            </a:prstGeom>
          </p:spPr>
        </p:pic>
      </p:grpSp>
    </p:spTree>
    <p:extLst>
      <p:ext uri="{BB962C8B-B14F-4D97-AF65-F5344CB8AC3E}">
        <p14:creationId xmlns:p14="http://schemas.microsoft.com/office/powerpoint/2010/main" val="18845924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up)">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randombar(horizontal)">
                                      <p:cBhvr>
                                        <p:cTn id="32" dur="1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out)">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randombar(horizontal)">
                                      <p:cBhvr>
                                        <p:cTn id="42" dur="125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32"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circle(out)">
                                      <p:cBhvr>
                                        <p:cTn id="4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2"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838200" y="413892"/>
            <a:ext cx="10515600" cy="1228028"/>
          </a:xfrm>
          <a:prstGeom prst="rect">
            <a:avLst/>
          </a:prstGeom>
          <a:noFill/>
        </p:spPr>
        <p:txBody>
          <a:bodyPr wrap="square" rtlCol="0">
            <a:spAutoFit/>
          </a:bodyPr>
          <a:lstStyle/>
          <a:p>
            <a:r>
              <a:rPr lang="vi-VN" b="1" dirty="0">
                <a:solidFill>
                  <a:srgbClr val="57A920"/>
                </a:solidFill>
              </a:rPr>
              <a:t>I Phân loại cây trồng: </a:t>
            </a:r>
            <a:br>
              <a:rPr lang="vi-VN" dirty="0"/>
            </a:br>
            <a:br>
              <a:rPr lang="vi-VN" dirty="0"/>
            </a:br>
            <a:r>
              <a:rPr lang="vi-VN" sz="1800" b="1" dirty="0"/>
              <a:t>2. Phân loại theo đặc tính sinh vật học</a:t>
            </a:r>
          </a:p>
        </p:txBody>
      </p:sp>
      <p:sp>
        <p:nvSpPr>
          <p:cNvPr id="5" name="TextBox 4"/>
          <p:cNvSpPr txBox="1"/>
          <p:nvPr/>
        </p:nvSpPr>
        <p:spPr>
          <a:xfrm>
            <a:off x="4670323" y="1596868"/>
            <a:ext cx="2576051" cy="923330"/>
          </a:xfrm>
          <a:prstGeom prst="rect">
            <a:avLst/>
          </a:prstGeom>
          <a:noFill/>
        </p:spPr>
        <p:txBody>
          <a:bodyPr wrap="square" rtlCol="0">
            <a:spAutoFit/>
          </a:bodyPr>
          <a:lstStyle/>
          <a:p>
            <a:endParaRPr lang="vi-VN" dirty="0"/>
          </a:p>
          <a:p>
            <a:r>
              <a:rPr lang="vi-VN" dirty="0">
                <a:latin typeface="Tahoma "/>
              </a:rPr>
              <a:t>c. Phân loại cây trồng theo số lượng lá mầm</a:t>
            </a:r>
            <a:r>
              <a:rPr lang="vi-VN" dirty="0"/>
              <a:t>:</a:t>
            </a:r>
          </a:p>
        </p:txBody>
      </p:sp>
      <p:sp>
        <p:nvSpPr>
          <p:cNvPr id="6" name="TextBox 5"/>
          <p:cNvSpPr txBox="1"/>
          <p:nvPr/>
        </p:nvSpPr>
        <p:spPr>
          <a:xfrm>
            <a:off x="3197940" y="3073960"/>
            <a:ext cx="2428568" cy="338554"/>
          </a:xfrm>
          <a:prstGeom prst="rect">
            <a:avLst/>
          </a:prstGeom>
          <a:noFill/>
        </p:spPr>
        <p:txBody>
          <a:bodyPr wrap="square" rtlCol="0">
            <a:spAutoFit/>
          </a:bodyPr>
          <a:lstStyle/>
          <a:p>
            <a:r>
              <a:rPr lang="vi-VN" sz="1600" dirty="0">
                <a:latin typeface="Tahoma "/>
              </a:rPr>
              <a:t>Nhóm cây 1 lá mầm</a:t>
            </a:r>
          </a:p>
        </p:txBody>
      </p:sp>
      <p:sp>
        <p:nvSpPr>
          <p:cNvPr id="7" name="TextBox 6"/>
          <p:cNvSpPr txBox="1"/>
          <p:nvPr/>
        </p:nvSpPr>
        <p:spPr>
          <a:xfrm>
            <a:off x="6020248" y="3089348"/>
            <a:ext cx="2413820" cy="338554"/>
          </a:xfrm>
          <a:prstGeom prst="rect">
            <a:avLst/>
          </a:prstGeom>
          <a:noFill/>
        </p:spPr>
        <p:txBody>
          <a:bodyPr wrap="square" rtlCol="0">
            <a:spAutoFit/>
          </a:bodyPr>
          <a:lstStyle/>
          <a:p>
            <a:r>
              <a:rPr lang="vi-VN" sz="1600" dirty="0">
                <a:latin typeface="Tahoma "/>
              </a:rPr>
              <a:t>Nhóm cây 2 lá mầm</a:t>
            </a:r>
          </a:p>
        </p:txBody>
      </p:sp>
      <p:sp>
        <p:nvSpPr>
          <p:cNvPr id="8" name="Left Brace 7"/>
          <p:cNvSpPr/>
          <p:nvPr/>
        </p:nvSpPr>
        <p:spPr>
          <a:xfrm rot="5400000">
            <a:off x="5544163" y="1481468"/>
            <a:ext cx="403124" cy="2667001"/>
          </a:xfrm>
          <a:prstGeom prst="leftBrace">
            <a:avLst>
              <a:gd name="adj1" fmla="val 8333"/>
              <a:gd name="adj2" fmla="val 47717"/>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vi-VN"/>
          </a:p>
        </p:txBody>
      </p:sp>
      <p:cxnSp>
        <p:nvCxnSpPr>
          <p:cNvPr id="9" name="Straight Connector 8"/>
          <p:cNvCxnSpPr/>
          <p:nvPr/>
        </p:nvCxnSpPr>
        <p:spPr>
          <a:xfrm>
            <a:off x="5820697" y="3512862"/>
            <a:ext cx="39329" cy="2849838"/>
          </a:xfrm>
          <a:prstGeom prst="line">
            <a:avLst/>
          </a:prstGeom>
        </p:spPr>
        <p:style>
          <a:lnRef idx="3">
            <a:schemeClr val="accent1"/>
          </a:lnRef>
          <a:fillRef idx="0">
            <a:schemeClr val="accent1"/>
          </a:fillRef>
          <a:effectRef idx="2">
            <a:schemeClr val="accent1"/>
          </a:effectRef>
          <a:fontRef idx="minor">
            <a:schemeClr val="tx1"/>
          </a:fontRef>
        </p:style>
      </p:cxnSp>
      <p:grpSp>
        <p:nvGrpSpPr>
          <p:cNvPr id="12" name="Group 11"/>
          <p:cNvGrpSpPr/>
          <p:nvPr/>
        </p:nvGrpSpPr>
        <p:grpSpPr>
          <a:xfrm>
            <a:off x="352265" y="4859485"/>
            <a:ext cx="5349180" cy="1758921"/>
            <a:chOff x="352265" y="4859485"/>
            <a:chExt cx="5349180" cy="1758921"/>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6727" t="-525" r="16727" b="525"/>
            <a:stretch/>
          </p:blipFill>
          <p:spPr>
            <a:xfrm>
              <a:off x="352265" y="4875331"/>
              <a:ext cx="1979050" cy="1743075"/>
            </a:xfrm>
            <a:prstGeom prst="triangle">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934" t="525" r="19520" b="-525"/>
            <a:stretch/>
          </p:blipFill>
          <p:spPr>
            <a:xfrm>
              <a:off x="2629243" y="4859485"/>
              <a:ext cx="1867710" cy="1743075"/>
            </a:xfrm>
            <a:prstGeom prst="triangle">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1584" t="495" r="13800" b="-495"/>
            <a:stretch/>
          </p:blipFill>
          <p:spPr>
            <a:xfrm rot="10800000">
              <a:off x="3682596" y="4880182"/>
              <a:ext cx="2018849" cy="1722378"/>
            </a:xfrm>
            <a:prstGeom prst="triangle">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457" t="13850" r="457" b="-1350"/>
            <a:stretch/>
          </p:blipFill>
          <p:spPr>
            <a:xfrm rot="10800000">
              <a:off x="1514482" y="4864336"/>
              <a:ext cx="1905373" cy="1754069"/>
            </a:xfrm>
            <a:prstGeom prst="triangle">
              <a:avLst/>
            </a:prstGeom>
          </p:spPr>
        </p:pic>
      </p:grpSp>
      <p:grpSp>
        <p:nvGrpSpPr>
          <p:cNvPr id="17" name="Group 16"/>
          <p:cNvGrpSpPr/>
          <p:nvPr/>
        </p:nvGrpSpPr>
        <p:grpSpPr>
          <a:xfrm>
            <a:off x="5837429" y="4832644"/>
            <a:ext cx="5152062" cy="1837411"/>
            <a:chOff x="5837429" y="4832644"/>
            <a:chExt cx="5152062" cy="1837411"/>
          </a:xfrm>
        </p:grpSpPr>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27215" t="-1164" r="6169" b="1164"/>
            <a:stretch/>
          </p:blipFill>
          <p:spPr>
            <a:xfrm rot="10800000">
              <a:off x="6966479" y="4869832"/>
              <a:ext cx="1910400" cy="1785202"/>
            </a:xfrm>
            <a:prstGeom prst="triangle">
              <a:avLst/>
            </a:prstGeom>
          </p:spPr>
        </p:pic>
        <p:pic>
          <p:nvPicPr>
            <p:cNvPr id="14" name="Picture 13"/>
            <p:cNvPicPr>
              <a:picLocks noChangeAspect="1"/>
            </p:cNvPicPr>
            <p:nvPr/>
          </p:nvPicPr>
          <p:blipFill rotWithShape="1">
            <a:blip r:embed="rId7">
              <a:extLst>
                <a:ext uri="{28A0092B-C50C-407E-A947-70E740481C1C}">
                  <a14:useLocalDpi xmlns:a14="http://schemas.microsoft.com/office/drawing/2010/main" val="0"/>
                </a:ext>
              </a:extLst>
            </a:blip>
            <a:srcRect l="12355" r="12355"/>
            <a:stretch/>
          </p:blipFill>
          <p:spPr>
            <a:xfrm rot="10800000">
              <a:off x="9132116" y="4869831"/>
              <a:ext cx="1857375" cy="1800224"/>
            </a:xfrm>
            <a:prstGeom prst="triangle">
              <a:avLst/>
            </a:prstGeom>
          </p:spPr>
        </p:pic>
        <p:pic>
          <p:nvPicPr>
            <p:cNvPr id="15" name="Picture 14"/>
            <p:cNvPicPr>
              <a:picLocks noChangeAspect="1"/>
            </p:cNvPicPr>
            <p:nvPr/>
          </p:nvPicPr>
          <p:blipFill rotWithShape="1">
            <a:blip r:embed="rId8">
              <a:extLst>
                <a:ext uri="{28A0092B-C50C-407E-A947-70E740481C1C}">
                  <a14:useLocalDpi xmlns:a14="http://schemas.microsoft.com/office/drawing/2010/main" val="0"/>
                </a:ext>
              </a:extLst>
            </a:blip>
            <a:srcRect l="35557" t="-561" r="277" b="561"/>
            <a:stretch/>
          </p:blipFill>
          <p:spPr>
            <a:xfrm>
              <a:off x="8064292" y="4832644"/>
              <a:ext cx="1871520" cy="1769916"/>
            </a:xfrm>
            <a:prstGeom prst="triangle">
              <a:avLst/>
            </a:prstGeom>
          </p:spPr>
        </p:pic>
        <p:pic>
          <p:nvPicPr>
            <p:cNvPr id="16" name="Picture 15"/>
            <p:cNvPicPr>
              <a:picLocks noChangeAspect="1"/>
            </p:cNvPicPr>
            <p:nvPr/>
          </p:nvPicPr>
          <p:blipFill rotWithShape="1">
            <a:blip r:embed="rId9" cstate="print">
              <a:extLst>
                <a:ext uri="{28A0092B-C50C-407E-A947-70E740481C1C}">
                  <a14:useLocalDpi xmlns:a14="http://schemas.microsoft.com/office/drawing/2010/main" val="0"/>
                </a:ext>
              </a:extLst>
            </a:blip>
            <a:srcRect l="-3667" t="10400" r="3667" b="9600"/>
            <a:stretch/>
          </p:blipFill>
          <p:spPr>
            <a:xfrm>
              <a:off x="5837429" y="4869832"/>
              <a:ext cx="1979050" cy="1743075"/>
            </a:xfrm>
            <a:prstGeom prst="triangle">
              <a:avLst/>
            </a:prstGeom>
          </p:spPr>
        </p:pic>
      </p:grpSp>
      <p:sp>
        <p:nvSpPr>
          <p:cNvPr id="18" name="Rounded Rectangle 17"/>
          <p:cNvSpPr/>
          <p:nvPr/>
        </p:nvSpPr>
        <p:spPr>
          <a:xfrm>
            <a:off x="1179576" y="3630168"/>
            <a:ext cx="4553712" cy="585216"/>
          </a:xfrm>
          <a:prstGeom prst="roundRect">
            <a:avLst/>
          </a:prstGeom>
          <a:solidFill>
            <a:srgbClr val="8EC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latin typeface="Tahoma" panose="020B0604030504040204" pitchFamily="34" charset="0"/>
                <a:ea typeface="Tahoma" panose="020B0604030504040204" pitchFamily="34" charset="0"/>
                <a:cs typeface="Tahoma" panose="020B0604030504040204" pitchFamily="34" charset="0"/>
              </a:rPr>
              <a:t>Cây 1 lá mầm là cây có phôi của hạt chỉ có một lá mầm</a:t>
            </a:r>
          </a:p>
        </p:txBody>
      </p:sp>
      <p:sp>
        <p:nvSpPr>
          <p:cNvPr id="19" name="AutoShape 2" descr="Cây cau lùn - Cây cảnh Đà Nẵng - Hoa Sen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0" name="AutoShape 4" descr="Cây cau lùn - Cây cảnh Đà Nẵng - Hoa Sen Việ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1" name="AutoShape 6" descr="Cây cau lùn - Cây cảnh Đà Nẵng - Hoa Sen Việ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2" name="Rounded Rectangle 21"/>
          <p:cNvSpPr/>
          <p:nvPr/>
        </p:nvSpPr>
        <p:spPr>
          <a:xfrm>
            <a:off x="6157212" y="3630168"/>
            <a:ext cx="4553712" cy="585216"/>
          </a:xfrm>
          <a:prstGeom prst="roundRect">
            <a:avLst/>
          </a:prstGeom>
          <a:solidFill>
            <a:srgbClr val="8EC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latin typeface="Tahoma" panose="020B0604030504040204" pitchFamily="34" charset="0"/>
                <a:ea typeface="Tahoma" panose="020B0604030504040204" pitchFamily="34" charset="0"/>
                <a:cs typeface="Tahoma" panose="020B0604030504040204" pitchFamily="34" charset="0"/>
              </a:rPr>
              <a:t>Cây 2 lá mầm là cây có phôi của hạt có hai lá mầm</a:t>
            </a:r>
          </a:p>
        </p:txBody>
      </p:sp>
    </p:spTree>
    <p:extLst>
      <p:ext uri="{BB962C8B-B14F-4D97-AF65-F5344CB8AC3E}">
        <p14:creationId xmlns:p14="http://schemas.microsoft.com/office/powerpoint/2010/main" val="1356910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000"/>
                                        <p:tgtEl>
                                          <p:spTgt spid="8"/>
                                        </p:tgtEl>
                                      </p:cBhvr>
                                    </p:animEffect>
                                  </p:childTnLst>
                                </p:cTn>
                              </p:par>
                              <p:par>
                                <p:cTn id="13" presetID="2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1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randombar(horizontal)">
                                      <p:cBhvr>
                                        <p:cTn id="35" dur="10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ircle(in)">
                                      <p:cBhvr>
                                        <p:cTn id="4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18"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5" name="Flowchart: Process 4"/>
          <p:cNvSpPr/>
          <p:nvPr/>
        </p:nvSpPr>
        <p:spPr>
          <a:xfrm>
            <a:off x="-2" y="68826"/>
            <a:ext cx="12192000" cy="6858000"/>
          </a:xfrm>
          <a:prstGeom prst="flowChartProcess">
            <a:avLst/>
          </a:prstGeom>
          <a:solidFill>
            <a:schemeClr val="bg2">
              <a:lumMod val="2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lowchart: Process 5"/>
          <p:cNvSpPr/>
          <p:nvPr/>
        </p:nvSpPr>
        <p:spPr>
          <a:xfrm>
            <a:off x="3451123" y="419100"/>
            <a:ext cx="4650658" cy="717755"/>
          </a:xfrm>
          <a:prstGeom prst="flowChartProcess">
            <a:avLst/>
          </a:prstGeom>
          <a:solidFill>
            <a:srgbClr val="B1CB77">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Phân loại cây trồng</a:t>
            </a:r>
          </a:p>
        </p:txBody>
      </p:sp>
      <p:sp>
        <p:nvSpPr>
          <p:cNvPr id="7" name="TextBox 6"/>
          <p:cNvSpPr txBox="1"/>
          <p:nvPr/>
        </p:nvSpPr>
        <p:spPr>
          <a:xfrm>
            <a:off x="1315063"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nguồn gốc</a:t>
            </a:r>
          </a:p>
          <a:p>
            <a:endParaRPr lang="vi-VN" dirty="0">
              <a:solidFill>
                <a:schemeClr val="bg1"/>
              </a:solidFill>
            </a:endParaRPr>
          </a:p>
        </p:txBody>
      </p:sp>
      <p:sp>
        <p:nvSpPr>
          <p:cNvPr id="8" name="TextBox 7"/>
          <p:cNvSpPr txBox="1"/>
          <p:nvPr/>
        </p:nvSpPr>
        <p:spPr>
          <a:xfrm>
            <a:off x="4665405"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đặc tính sinh vật học</a:t>
            </a:r>
          </a:p>
        </p:txBody>
      </p:sp>
      <p:sp>
        <p:nvSpPr>
          <p:cNvPr id="9" name="TextBox 8"/>
          <p:cNvSpPr txBox="1"/>
          <p:nvPr/>
        </p:nvSpPr>
        <p:spPr>
          <a:xfrm>
            <a:off x="8015747"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mục đích sử dụng</a:t>
            </a:r>
          </a:p>
        </p:txBody>
      </p:sp>
      <p:sp>
        <p:nvSpPr>
          <p:cNvPr id="10" name="TextBox 9"/>
          <p:cNvSpPr txBox="1"/>
          <p:nvPr/>
        </p:nvSpPr>
        <p:spPr>
          <a:xfrm>
            <a:off x="838200" y="4109950"/>
            <a:ext cx="3319617" cy="1477328"/>
          </a:xfrm>
          <a:prstGeom prst="rect">
            <a:avLst/>
          </a:prstGeom>
          <a:noFill/>
          <a:ln>
            <a:solidFill>
              <a:schemeClr val="bg1"/>
            </a:solidFill>
            <a:prstDash val="lgDashDotDot"/>
          </a:ln>
        </p:spPr>
        <p:txBody>
          <a:bodyPr wrap="square" rtlCol="0">
            <a:spAutoFit/>
          </a:bodyPr>
          <a:lstStyle/>
          <a:p>
            <a:r>
              <a:rPr lang="vi-VN" b="1" dirty="0">
                <a:solidFill>
                  <a:schemeClr val="bg1"/>
                </a:solidFill>
              </a:rPr>
              <a:t>*Ý nghĩa</a:t>
            </a:r>
            <a:r>
              <a:rPr lang="vi-VN" dirty="0">
                <a:solidFill>
                  <a:schemeClr val="bg1"/>
                </a:solidFill>
              </a:rPr>
              <a:t>: Giúp người nông dân trồng các loài cây trồng đúng mùa, đúng thời vụ, trồng các loại cây trồng đạt chất lượng và năng suất tốt nhất.</a:t>
            </a:r>
          </a:p>
        </p:txBody>
      </p:sp>
      <p:cxnSp>
        <p:nvCxnSpPr>
          <p:cNvPr id="14" name="Straight Connector 13"/>
          <p:cNvCxnSpPr/>
          <p:nvPr/>
        </p:nvCxnSpPr>
        <p:spPr>
          <a:xfrm>
            <a:off x="2851355" y="1425677"/>
            <a:ext cx="599767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a:off x="2831691" y="1414099"/>
            <a:ext cx="9832" cy="4817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flipH="1">
            <a:off x="5948517" y="1136855"/>
            <a:ext cx="9831" cy="85817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a:off x="8829369" y="1414100"/>
            <a:ext cx="9832" cy="4817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flipH="1">
            <a:off x="2585269" y="2666668"/>
            <a:ext cx="9832" cy="14226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1" name="TextBox 20"/>
          <p:cNvSpPr txBox="1"/>
          <p:nvPr/>
        </p:nvSpPr>
        <p:spPr>
          <a:xfrm>
            <a:off x="4547571" y="4109950"/>
            <a:ext cx="3319617" cy="1477328"/>
          </a:xfrm>
          <a:prstGeom prst="rect">
            <a:avLst/>
          </a:prstGeom>
          <a:noFill/>
          <a:ln>
            <a:solidFill>
              <a:schemeClr val="bg1"/>
            </a:solidFill>
            <a:prstDash val="lgDashDotDot"/>
          </a:ln>
        </p:spPr>
        <p:txBody>
          <a:bodyPr wrap="square" rtlCol="0">
            <a:spAutoFit/>
          </a:bodyPr>
          <a:lstStyle/>
          <a:p>
            <a:r>
              <a:rPr lang="vi-VN" b="1" dirty="0">
                <a:solidFill>
                  <a:schemeClr val="bg1"/>
                </a:solidFill>
              </a:rPr>
              <a:t>*Ý nghĩa</a:t>
            </a:r>
            <a:r>
              <a:rPr lang="vi-VN" dirty="0">
                <a:solidFill>
                  <a:schemeClr val="bg1"/>
                </a:solidFill>
              </a:rPr>
              <a:t>: Giúp người nông dân trồng các loài cây trồng đúng mùa, đúng thời vụ, trồng các loại cây trồng đạt chất lượng và năng suất tốt nhất</a:t>
            </a:r>
            <a:r>
              <a:rPr lang="vi-VN" dirty="0"/>
              <a:t>.</a:t>
            </a:r>
          </a:p>
        </p:txBody>
      </p:sp>
      <p:cxnSp>
        <p:nvCxnSpPr>
          <p:cNvPr id="23" name="Straight Arrow Connector 22"/>
          <p:cNvCxnSpPr/>
          <p:nvPr/>
        </p:nvCxnSpPr>
        <p:spPr>
          <a:xfrm flipH="1">
            <a:off x="5958348" y="2687258"/>
            <a:ext cx="9832" cy="14226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82116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Process 11"/>
          <p:cNvSpPr/>
          <p:nvPr/>
        </p:nvSpPr>
        <p:spPr>
          <a:xfrm>
            <a:off x="0" y="2674374"/>
            <a:ext cx="12192000" cy="1710813"/>
          </a:xfrm>
          <a:prstGeom prst="flowChartProcess">
            <a:avLst/>
          </a:prstGeom>
          <a:solidFill>
            <a:srgbClr val="9BDC5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itle 3"/>
          <p:cNvSpPr txBox="1">
            <a:spLocks noGrp="1"/>
          </p:cNvSpPr>
          <p:nvPr>
            <p:ph type="title"/>
          </p:nvPr>
        </p:nvSpPr>
        <p:spPr>
          <a:xfrm>
            <a:off x="508000" y="360447"/>
            <a:ext cx="10515600" cy="1228028"/>
          </a:xfrm>
          <a:prstGeom prst="rect">
            <a:avLst/>
          </a:prstGeom>
          <a:noFill/>
        </p:spPr>
        <p:txBody>
          <a:bodyPr wrap="square" rtlCol="0">
            <a:spAutoFit/>
          </a:bodyPr>
          <a:lstStyle/>
          <a:p>
            <a:r>
              <a:rPr lang="vi-VN" b="1" dirty="0">
                <a:solidFill>
                  <a:srgbClr val="57A920"/>
                </a:solidFill>
              </a:rPr>
              <a:t>I Phân loại cây trồng: </a:t>
            </a:r>
            <a:br>
              <a:rPr lang="vi-VN" b="1" dirty="0">
                <a:solidFill>
                  <a:srgbClr val="57A920"/>
                </a:solidFill>
              </a:rPr>
            </a:br>
            <a:br>
              <a:rPr lang="vi-VN" dirty="0"/>
            </a:br>
            <a:r>
              <a:rPr lang="vi-VN" sz="1800" b="1" dirty="0"/>
              <a:t>3. Phân loại theo mục đích sử dụng: </a:t>
            </a:r>
          </a:p>
        </p:txBody>
      </p:sp>
      <p:sp>
        <p:nvSpPr>
          <p:cNvPr id="5" name="TextBox 4"/>
          <p:cNvSpPr txBox="1"/>
          <p:nvPr/>
        </p:nvSpPr>
        <p:spPr>
          <a:xfrm>
            <a:off x="508000" y="1822334"/>
            <a:ext cx="7568381" cy="338554"/>
          </a:xfrm>
          <a:prstGeom prst="rect">
            <a:avLst/>
          </a:prstGeom>
          <a:noFill/>
        </p:spPr>
        <p:txBody>
          <a:bodyPr wrap="square" rtlCol="0">
            <a:spAutoFit/>
          </a:bodyPr>
          <a:lstStyle/>
          <a:p>
            <a:r>
              <a:rPr lang="vi-VN" sz="1600" dirty="0">
                <a:latin typeface="Tahoma "/>
              </a:rPr>
              <a:t>Tùy vào mục đích sử dụng mà cây trồng được phân ra thành các nhóm:</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1781" y="4667219"/>
            <a:ext cx="3480619" cy="219078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1781" y="-21690"/>
            <a:ext cx="3480619" cy="231537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1781" y="2293353"/>
            <a:ext cx="3480619" cy="2348655"/>
          </a:xfrm>
          <a:prstGeom prst="rect">
            <a:avLst/>
          </a:prstGeom>
        </p:spPr>
      </p:pic>
      <p:sp>
        <p:nvSpPr>
          <p:cNvPr id="11" name="TextBox 10"/>
          <p:cNvSpPr txBox="1"/>
          <p:nvPr/>
        </p:nvSpPr>
        <p:spPr>
          <a:xfrm>
            <a:off x="3372465" y="3246787"/>
            <a:ext cx="4119716" cy="338554"/>
          </a:xfrm>
          <a:prstGeom prst="rect">
            <a:avLst/>
          </a:prstGeom>
          <a:noFill/>
        </p:spPr>
        <p:txBody>
          <a:bodyPr wrap="square" rtlCol="0">
            <a:spAutoFit/>
          </a:bodyPr>
          <a:lstStyle/>
          <a:p>
            <a:r>
              <a:rPr lang="vi-VN" sz="1600" dirty="0">
                <a:latin typeface="Tahoma "/>
              </a:rPr>
              <a:t>Cây Lương thực</a:t>
            </a:r>
          </a:p>
        </p:txBody>
      </p:sp>
    </p:spTree>
    <p:extLst>
      <p:ext uri="{BB962C8B-B14F-4D97-AF65-F5344CB8AC3E}">
        <p14:creationId xmlns:p14="http://schemas.microsoft.com/office/powerpoint/2010/main" val="2459586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1000"/>
                                        <p:tgtEl>
                                          <p:spTgt spid="8"/>
                                        </p:tgtEl>
                                      </p:cBhvr>
                                    </p:animEffect>
                                  </p:childTnLst>
                                </p:cTn>
                              </p:par>
                              <p:par>
                                <p:cTn id="28" presetID="14" presetClass="entr" presetSubtype="1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1000"/>
                                        <p:tgtEl>
                                          <p:spTgt spid="10"/>
                                        </p:tgtEl>
                                      </p:cBhvr>
                                    </p:animEffect>
                                  </p:childTnLst>
                                </p:cTn>
                              </p:par>
                              <p:par>
                                <p:cTn id="31" presetID="14" presetClass="entr" presetSubtype="1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55000"/>
          </a:schemeClr>
        </a:solidFill>
        <a:effectLst/>
      </p:bgPr>
    </p:bg>
    <p:spTree>
      <p:nvGrpSpPr>
        <p:cNvPr id="1" name=""/>
        <p:cNvGrpSpPr/>
        <p:nvPr/>
      </p:nvGrpSpPr>
      <p:grpSpPr>
        <a:xfrm>
          <a:off x="0" y="0"/>
          <a:ext cx="0" cy="0"/>
          <a:chOff x="0" y="0"/>
          <a:chExt cx="0" cy="0"/>
        </a:xfrm>
      </p:grpSpPr>
      <p:sp>
        <p:nvSpPr>
          <p:cNvPr id="9" name="Flowchart: Process 8"/>
          <p:cNvSpPr/>
          <p:nvPr/>
        </p:nvSpPr>
        <p:spPr>
          <a:xfrm>
            <a:off x="0" y="2776885"/>
            <a:ext cx="12192000" cy="1789471"/>
          </a:xfrm>
          <a:prstGeom prst="flowChartProcess">
            <a:avLst/>
          </a:prstGeom>
          <a:solidFill>
            <a:srgbClr val="E691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itle 3"/>
          <p:cNvSpPr txBox="1">
            <a:spLocks/>
          </p:cNvSpPr>
          <p:nvPr/>
        </p:nvSpPr>
        <p:spPr>
          <a:xfrm>
            <a:off x="838200" y="413893"/>
            <a:ext cx="10515600" cy="1228028"/>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vi-VN" b="1" dirty="0">
                <a:solidFill>
                  <a:srgbClr val="57A920"/>
                </a:solidFill>
              </a:rPr>
              <a:t>I Phân loại cây trồng: </a:t>
            </a:r>
          </a:p>
          <a:p>
            <a:br>
              <a:rPr lang="vi-VN" dirty="0"/>
            </a:br>
            <a:r>
              <a:rPr lang="vi-VN" sz="1800" b="1" dirty="0"/>
              <a:t>3. Phân loại theo mục đích sử dụng: </a:t>
            </a:r>
          </a:p>
        </p:txBody>
      </p:sp>
      <p:sp>
        <p:nvSpPr>
          <p:cNvPr id="5" name="TextBox 4"/>
          <p:cNvSpPr txBox="1"/>
          <p:nvPr/>
        </p:nvSpPr>
        <p:spPr>
          <a:xfrm>
            <a:off x="533400" y="1849395"/>
            <a:ext cx="7568381" cy="338554"/>
          </a:xfrm>
          <a:prstGeom prst="rect">
            <a:avLst/>
          </a:prstGeom>
          <a:noFill/>
        </p:spPr>
        <p:txBody>
          <a:bodyPr wrap="square" rtlCol="0">
            <a:spAutoFit/>
          </a:bodyPr>
          <a:lstStyle/>
          <a:p>
            <a:r>
              <a:rPr lang="vi-VN" sz="1600" dirty="0">
                <a:latin typeface="Tahoma "/>
              </a:rPr>
              <a:t>Tùy vào mục đích sử dụng mà cây trồng được phân ra thành các nhóm: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495" y="2334495"/>
            <a:ext cx="3874905" cy="2366364"/>
          </a:xfrm>
          <a:prstGeom prst="rect">
            <a:avLst/>
          </a:prstGeom>
          <a:noFill/>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7495" y="15311"/>
            <a:ext cx="3874905" cy="2319184"/>
          </a:xfrm>
          <a:prstGeom prst="rect">
            <a:avLst/>
          </a:prstGeom>
        </p:spPr>
      </p:pic>
      <p:sp>
        <p:nvSpPr>
          <p:cNvPr id="10" name="TextBox 9"/>
          <p:cNvSpPr txBox="1"/>
          <p:nvPr/>
        </p:nvSpPr>
        <p:spPr>
          <a:xfrm>
            <a:off x="2987357" y="3365341"/>
            <a:ext cx="1809135" cy="369332"/>
          </a:xfrm>
          <a:prstGeom prst="rect">
            <a:avLst/>
          </a:prstGeom>
          <a:noFill/>
        </p:spPr>
        <p:txBody>
          <a:bodyPr wrap="square" rtlCol="0">
            <a:spAutoFit/>
          </a:bodyPr>
          <a:lstStyle/>
          <a:p>
            <a:r>
              <a:rPr lang="vi-VN" dirty="0">
                <a:latin typeface="Tahoma "/>
              </a:rPr>
              <a:t>Cây rau</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7495" y="4700859"/>
            <a:ext cx="3874905" cy="2157141"/>
          </a:xfrm>
          <a:prstGeom prst="rect">
            <a:avLst/>
          </a:prstGeom>
        </p:spPr>
      </p:pic>
    </p:spTree>
    <p:extLst>
      <p:ext uri="{BB962C8B-B14F-4D97-AF65-F5344CB8AC3E}">
        <p14:creationId xmlns:p14="http://schemas.microsoft.com/office/powerpoint/2010/main" val="148511369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rocess 8"/>
          <p:cNvSpPr/>
          <p:nvPr/>
        </p:nvSpPr>
        <p:spPr>
          <a:xfrm>
            <a:off x="0" y="2531147"/>
            <a:ext cx="12192000" cy="1789471"/>
          </a:xfrm>
          <a:prstGeom prst="flowChartProcess">
            <a:avLst/>
          </a:prstGeom>
          <a:solidFill>
            <a:srgbClr val="A5D825">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itle 3"/>
          <p:cNvSpPr txBox="1">
            <a:spLocks/>
          </p:cNvSpPr>
          <p:nvPr/>
        </p:nvSpPr>
        <p:spPr>
          <a:xfrm>
            <a:off x="838200" y="413893"/>
            <a:ext cx="10515600" cy="1228028"/>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vi-VN" b="1" dirty="0">
                <a:solidFill>
                  <a:srgbClr val="57A920"/>
                </a:solidFill>
              </a:rPr>
              <a:t>I Phân loại cây trồng: </a:t>
            </a:r>
          </a:p>
          <a:p>
            <a:br>
              <a:rPr lang="vi-VN" dirty="0"/>
            </a:br>
            <a:r>
              <a:rPr lang="vi-VN" sz="1800" b="1" dirty="0"/>
              <a:t>3. Phân loại theo mục đích sử dụng: </a:t>
            </a:r>
          </a:p>
        </p:txBody>
      </p:sp>
      <p:sp>
        <p:nvSpPr>
          <p:cNvPr id="5" name="TextBox 4"/>
          <p:cNvSpPr txBox="1"/>
          <p:nvPr/>
        </p:nvSpPr>
        <p:spPr>
          <a:xfrm>
            <a:off x="838200" y="1720646"/>
            <a:ext cx="7568381" cy="338554"/>
          </a:xfrm>
          <a:prstGeom prst="rect">
            <a:avLst/>
          </a:prstGeom>
          <a:noFill/>
        </p:spPr>
        <p:txBody>
          <a:bodyPr wrap="square" rtlCol="0">
            <a:spAutoFit/>
          </a:bodyPr>
          <a:lstStyle/>
          <a:p>
            <a:r>
              <a:rPr lang="vi-VN" sz="1600" dirty="0">
                <a:latin typeface="Tahoma "/>
              </a:rPr>
              <a:t>Tùy vào mục đích sử dụng mà cây trồng được phân ra thành các nhóm:</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1156" y="2310581"/>
            <a:ext cx="4051244" cy="249339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1156" y="0"/>
            <a:ext cx="4051244" cy="229764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1156" y="4803980"/>
            <a:ext cx="4051244" cy="2054020"/>
          </a:xfrm>
          <a:prstGeom prst="rect">
            <a:avLst/>
          </a:prstGeom>
        </p:spPr>
      </p:pic>
      <p:sp>
        <p:nvSpPr>
          <p:cNvPr id="10" name="TextBox 9"/>
          <p:cNvSpPr txBox="1"/>
          <p:nvPr/>
        </p:nvSpPr>
        <p:spPr>
          <a:xfrm>
            <a:off x="2300748" y="3087329"/>
            <a:ext cx="2153265" cy="338554"/>
          </a:xfrm>
          <a:prstGeom prst="rect">
            <a:avLst/>
          </a:prstGeom>
          <a:noFill/>
        </p:spPr>
        <p:txBody>
          <a:bodyPr wrap="square" rtlCol="0">
            <a:spAutoFit/>
          </a:bodyPr>
          <a:lstStyle/>
          <a:p>
            <a:r>
              <a:rPr lang="vi-VN" sz="1600" dirty="0">
                <a:latin typeface="Tahoma "/>
              </a:rPr>
              <a:t>Cây ăn quả</a:t>
            </a:r>
          </a:p>
        </p:txBody>
      </p:sp>
    </p:spTree>
    <p:extLst>
      <p:ext uri="{BB962C8B-B14F-4D97-AF65-F5344CB8AC3E}">
        <p14:creationId xmlns:p14="http://schemas.microsoft.com/office/powerpoint/2010/main" val="245813443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rocess 8"/>
          <p:cNvSpPr/>
          <p:nvPr/>
        </p:nvSpPr>
        <p:spPr>
          <a:xfrm>
            <a:off x="0" y="2674374"/>
            <a:ext cx="12192000" cy="1710813"/>
          </a:xfrm>
          <a:prstGeom prst="flowChartProcess">
            <a:avLst/>
          </a:prstGeom>
          <a:solidFill>
            <a:srgbClr val="9BDC5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itle 3"/>
          <p:cNvSpPr txBox="1">
            <a:spLocks/>
          </p:cNvSpPr>
          <p:nvPr/>
        </p:nvSpPr>
        <p:spPr>
          <a:xfrm>
            <a:off x="838200" y="413893"/>
            <a:ext cx="10515600" cy="1228028"/>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vi-VN" b="1" dirty="0">
                <a:solidFill>
                  <a:srgbClr val="57A920"/>
                </a:solidFill>
              </a:rPr>
              <a:t>I Phân loại cây trồng: </a:t>
            </a:r>
          </a:p>
          <a:p>
            <a:br>
              <a:rPr lang="vi-VN" dirty="0"/>
            </a:br>
            <a:r>
              <a:rPr lang="vi-VN" sz="1800" b="1" dirty="0"/>
              <a:t>3. Phân loại theo mục đích sử dụng: </a:t>
            </a:r>
          </a:p>
        </p:txBody>
      </p:sp>
      <p:sp>
        <p:nvSpPr>
          <p:cNvPr id="5" name="TextBox 4"/>
          <p:cNvSpPr txBox="1"/>
          <p:nvPr/>
        </p:nvSpPr>
        <p:spPr>
          <a:xfrm>
            <a:off x="838200" y="1720646"/>
            <a:ext cx="7568381" cy="338554"/>
          </a:xfrm>
          <a:prstGeom prst="rect">
            <a:avLst/>
          </a:prstGeom>
          <a:noFill/>
        </p:spPr>
        <p:txBody>
          <a:bodyPr wrap="square" rtlCol="0">
            <a:spAutoFit/>
          </a:bodyPr>
          <a:lstStyle/>
          <a:p>
            <a:r>
              <a:rPr lang="vi-VN" sz="1600" dirty="0">
                <a:latin typeface="Tahoma "/>
              </a:rPr>
              <a:t>Tùy vào mục đích sử dụng mà cây trồng được phân ra thành các nhóm:</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4968" y="4621161"/>
            <a:ext cx="3667431" cy="223683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4968" y="1"/>
            <a:ext cx="3667431" cy="229335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4968" y="2293354"/>
            <a:ext cx="3736258" cy="2327808"/>
          </a:xfrm>
          <a:prstGeom prst="rect">
            <a:avLst/>
          </a:prstGeom>
        </p:spPr>
      </p:pic>
      <p:sp>
        <p:nvSpPr>
          <p:cNvPr id="10" name="TextBox 9"/>
          <p:cNvSpPr txBox="1"/>
          <p:nvPr/>
        </p:nvSpPr>
        <p:spPr>
          <a:xfrm>
            <a:off x="2989006" y="3272592"/>
            <a:ext cx="2143432" cy="369332"/>
          </a:xfrm>
          <a:prstGeom prst="rect">
            <a:avLst/>
          </a:prstGeom>
          <a:noFill/>
        </p:spPr>
        <p:txBody>
          <a:bodyPr wrap="square" rtlCol="0">
            <a:spAutoFit/>
          </a:bodyPr>
          <a:lstStyle/>
          <a:p>
            <a:r>
              <a:rPr lang="vi-VN" dirty="0"/>
              <a:t>Cây dược liệu</a:t>
            </a:r>
          </a:p>
        </p:txBody>
      </p:sp>
    </p:spTree>
    <p:extLst>
      <p:ext uri="{BB962C8B-B14F-4D97-AF65-F5344CB8AC3E}">
        <p14:creationId xmlns:p14="http://schemas.microsoft.com/office/powerpoint/2010/main" val="212438710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79400" y="57110"/>
            <a:ext cx="10515600" cy="1228028"/>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vi-VN" b="1" dirty="0">
                <a:solidFill>
                  <a:srgbClr val="57A920"/>
                </a:solidFill>
              </a:rPr>
              <a:t>I Phân loại cây trồng:</a:t>
            </a:r>
          </a:p>
          <a:p>
            <a:r>
              <a:rPr lang="vi-VN" b="1" dirty="0">
                <a:solidFill>
                  <a:srgbClr val="57A920"/>
                </a:solidFill>
              </a:rPr>
              <a:t> </a:t>
            </a:r>
            <a:br>
              <a:rPr lang="vi-VN" sz="1800" b="1" dirty="0"/>
            </a:br>
            <a:r>
              <a:rPr lang="vi-VN" sz="1800" b="1" dirty="0"/>
              <a:t>3. Phân loại theo mục đích sử dụng: </a:t>
            </a:r>
          </a:p>
        </p:txBody>
      </p:sp>
      <p:sp>
        <p:nvSpPr>
          <p:cNvPr id="6" name="TextBox 5"/>
          <p:cNvSpPr txBox="1"/>
          <p:nvPr/>
        </p:nvSpPr>
        <p:spPr>
          <a:xfrm>
            <a:off x="533400" y="3872300"/>
            <a:ext cx="4090219" cy="338554"/>
          </a:xfrm>
          <a:prstGeom prst="rect">
            <a:avLst/>
          </a:prstGeom>
          <a:noFill/>
        </p:spPr>
        <p:txBody>
          <a:bodyPr wrap="square" rtlCol="0">
            <a:spAutoFit/>
          </a:bodyPr>
          <a:lstStyle/>
          <a:p>
            <a:r>
              <a:rPr lang="vi-VN" sz="1600" dirty="0">
                <a:latin typeface="Tahoma "/>
              </a:rPr>
              <a:t>Cây Công nghiệp</a:t>
            </a:r>
          </a:p>
        </p:txBody>
      </p:sp>
      <p:sp>
        <p:nvSpPr>
          <p:cNvPr id="7" name="TextBox 6"/>
          <p:cNvSpPr txBox="1"/>
          <p:nvPr/>
        </p:nvSpPr>
        <p:spPr>
          <a:xfrm>
            <a:off x="533400" y="1991387"/>
            <a:ext cx="4090219" cy="338554"/>
          </a:xfrm>
          <a:prstGeom prst="rect">
            <a:avLst/>
          </a:prstGeom>
          <a:noFill/>
        </p:spPr>
        <p:txBody>
          <a:bodyPr wrap="square" rtlCol="0">
            <a:spAutoFit/>
          </a:bodyPr>
          <a:lstStyle/>
          <a:p>
            <a:r>
              <a:rPr lang="vi-VN" sz="1600" dirty="0">
                <a:latin typeface="Tahoma "/>
              </a:rPr>
              <a:t>Cây hoa, cây cảnh:</a:t>
            </a:r>
          </a:p>
        </p:txBody>
      </p:sp>
      <p:sp>
        <p:nvSpPr>
          <p:cNvPr id="8" name="TextBox 7"/>
          <p:cNvSpPr txBox="1"/>
          <p:nvPr/>
        </p:nvSpPr>
        <p:spPr>
          <a:xfrm>
            <a:off x="7138218" y="1842977"/>
            <a:ext cx="4090219" cy="338554"/>
          </a:xfrm>
          <a:prstGeom prst="rect">
            <a:avLst/>
          </a:prstGeom>
          <a:noFill/>
        </p:spPr>
        <p:txBody>
          <a:bodyPr wrap="square" rtlCol="0">
            <a:spAutoFit/>
          </a:bodyPr>
          <a:lstStyle/>
          <a:p>
            <a:r>
              <a:rPr lang="vi-VN" sz="1600" dirty="0">
                <a:latin typeface="Tahoma "/>
              </a:rPr>
              <a:t>Cây phân xanh</a:t>
            </a:r>
          </a:p>
        </p:txBody>
      </p:sp>
      <p:sp>
        <p:nvSpPr>
          <p:cNvPr id="9" name="TextBox 8"/>
          <p:cNvSpPr txBox="1"/>
          <p:nvPr/>
        </p:nvSpPr>
        <p:spPr>
          <a:xfrm>
            <a:off x="7138218" y="3872300"/>
            <a:ext cx="4090219" cy="338554"/>
          </a:xfrm>
          <a:prstGeom prst="rect">
            <a:avLst/>
          </a:prstGeom>
          <a:noFill/>
        </p:spPr>
        <p:txBody>
          <a:bodyPr wrap="square" rtlCol="0">
            <a:spAutoFit/>
          </a:bodyPr>
          <a:lstStyle/>
          <a:p>
            <a:r>
              <a:rPr lang="vi-VN" sz="1600" dirty="0">
                <a:latin typeface="Tahoma "/>
              </a:rPr>
              <a:t>Cây cải tạo đất</a:t>
            </a:r>
          </a:p>
        </p:txBody>
      </p:sp>
      <p:sp>
        <p:nvSpPr>
          <p:cNvPr id="10" name="TextBox 9"/>
          <p:cNvSpPr txBox="1"/>
          <p:nvPr/>
        </p:nvSpPr>
        <p:spPr>
          <a:xfrm>
            <a:off x="7138218" y="5671673"/>
            <a:ext cx="4090219" cy="338554"/>
          </a:xfrm>
          <a:prstGeom prst="rect">
            <a:avLst/>
          </a:prstGeom>
          <a:noFill/>
        </p:spPr>
        <p:txBody>
          <a:bodyPr wrap="square" rtlCol="0">
            <a:spAutoFit/>
          </a:bodyPr>
          <a:lstStyle/>
          <a:p>
            <a:r>
              <a:rPr lang="vi-VN" sz="1600" dirty="0">
                <a:latin typeface="Tahoma "/>
              </a:rPr>
              <a:t>Cây lấy gỗ </a:t>
            </a:r>
          </a:p>
        </p:txBody>
      </p:sp>
      <p:sp>
        <p:nvSpPr>
          <p:cNvPr id="11" name="TextBox 10"/>
          <p:cNvSpPr txBox="1"/>
          <p:nvPr/>
        </p:nvSpPr>
        <p:spPr>
          <a:xfrm>
            <a:off x="533400" y="5751399"/>
            <a:ext cx="4090219" cy="338554"/>
          </a:xfrm>
          <a:prstGeom prst="rect">
            <a:avLst/>
          </a:prstGeom>
          <a:noFill/>
        </p:spPr>
        <p:txBody>
          <a:bodyPr wrap="square" rtlCol="0">
            <a:spAutoFit/>
          </a:bodyPr>
          <a:lstStyle/>
          <a:p>
            <a:r>
              <a:rPr lang="vi-VN" sz="1600" dirty="0">
                <a:latin typeface="Tahoma "/>
              </a:rPr>
              <a:t>Cây thức ăn chăn nuôi: </a:t>
            </a: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430" t="14086" r="430" b="19248"/>
          <a:stretch/>
        </p:blipFill>
        <p:spPr>
          <a:xfrm>
            <a:off x="2883308" y="1244051"/>
            <a:ext cx="1731707" cy="1731707"/>
          </a:xfrm>
          <a:prstGeom prst="diamond">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5091" r="28363"/>
          <a:stretch/>
        </p:blipFill>
        <p:spPr>
          <a:xfrm>
            <a:off x="2883308" y="3089099"/>
            <a:ext cx="1721722" cy="1721722"/>
          </a:xfrm>
          <a:prstGeom prst="diamond">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10506" r="31495"/>
          <a:stretch/>
        </p:blipFill>
        <p:spPr>
          <a:xfrm>
            <a:off x="9050388" y="3059734"/>
            <a:ext cx="1748914" cy="1748914"/>
          </a:xfrm>
          <a:prstGeom prst="diamond">
            <a:avLst/>
          </a:prstGeom>
        </p:spPr>
      </p:pic>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2128" t="15338" r="2128" b="9758"/>
          <a:stretch/>
        </p:blipFill>
        <p:spPr>
          <a:xfrm>
            <a:off x="9050388" y="4859006"/>
            <a:ext cx="1784786" cy="1784786"/>
          </a:xfrm>
          <a:prstGeom prst="diamond">
            <a:avLst/>
          </a:prstGeom>
        </p:spPr>
      </p:pic>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1935" t="12" r="-1935" b="24920"/>
          <a:stretch/>
        </p:blipFill>
        <p:spPr>
          <a:xfrm>
            <a:off x="9050388" y="1101944"/>
            <a:ext cx="1748914" cy="1748914"/>
          </a:xfrm>
          <a:prstGeom prst="diamond">
            <a:avLst/>
          </a:prstGeom>
        </p:spPr>
      </p:pic>
      <p:pic>
        <p:nvPicPr>
          <p:cNvPr id="19" name="Picture 18"/>
          <p:cNvPicPr>
            <a:picLocks noChangeAspect="1"/>
          </p:cNvPicPr>
          <p:nvPr/>
        </p:nvPicPr>
        <p:blipFill rotWithShape="1">
          <a:blip r:embed="rId7">
            <a:extLst>
              <a:ext uri="{28A0092B-C50C-407E-A947-70E740481C1C}">
                <a14:useLocalDpi xmlns:a14="http://schemas.microsoft.com/office/drawing/2010/main" val="0"/>
              </a:ext>
            </a:extLst>
          </a:blip>
          <a:srcRect l="12692" r="12692"/>
          <a:stretch/>
        </p:blipFill>
        <p:spPr>
          <a:xfrm>
            <a:off x="2873295" y="4935679"/>
            <a:ext cx="1731735" cy="1731735"/>
          </a:xfrm>
          <a:prstGeom prst="diamond">
            <a:avLst/>
          </a:prstGeom>
        </p:spPr>
      </p:pic>
    </p:spTree>
    <p:extLst>
      <p:ext uri="{BB962C8B-B14F-4D97-AF65-F5344CB8AC3E}">
        <p14:creationId xmlns:p14="http://schemas.microsoft.com/office/powerpoint/2010/main" val="30537585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10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10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10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1000"/>
                                        <p:tgtEl>
                                          <p:spTgt spid="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par>
                                <p:cTn id="28" presetID="6" presetClass="entr" presetSubtype="16"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par>
                                <p:cTn id="31" presetID="6" presetClass="entr" presetSubtype="16"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ircle(in)">
                                      <p:cBhvr>
                                        <p:cTn id="33" dur="2000"/>
                                        <p:tgtEl>
                                          <p:spTgt spid="19"/>
                                        </p:tgtEl>
                                      </p:cBhvr>
                                    </p:animEffect>
                                  </p:childTnLst>
                                </p:cTn>
                              </p:par>
                              <p:par>
                                <p:cTn id="34" presetID="6" presetClass="entr" presetSubtype="16"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par>
                                <p:cTn id="37" presetID="6" presetClass="entr" presetSubtype="16"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ircle(in)">
                                      <p:cBhvr>
                                        <p:cTn id="39" dur="2000"/>
                                        <p:tgtEl>
                                          <p:spTgt spid="16"/>
                                        </p:tgtEl>
                                      </p:cBhvr>
                                    </p:animEffect>
                                  </p:childTnLst>
                                </p:cTn>
                              </p:par>
                              <p:par>
                                <p:cTn id="40" presetID="6" presetClass="entr" presetSubtype="16"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5" name="Flowchart: Process 4"/>
          <p:cNvSpPr/>
          <p:nvPr/>
        </p:nvSpPr>
        <p:spPr>
          <a:xfrm>
            <a:off x="-2" y="0"/>
            <a:ext cx="12192000" cy="6858000"/>
          </a:xfrm>
          <a:prstGeom prst="flowChartProcess">
            <a:avLst/>
          </a:prstGeom>
          <a:solidFill>
            <a:schemeClr val="bg2">
              <a:lumMod val="2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lowchart: Process 5"/>
          <p:cNvSpPr/>
          <p:nvPr/>
        </p:nvSpPr>
        <p:spPr>
          <a:xfrm>
            <a:off x="3451123" y="419100"/>
            <a:ext cx="4650658" cy="717755"/>
          </a:xfrm>
          <a:prstGeom prst="flowChartProcess">
            <a:avLst/>
          </a:prstGeom>
          <a:solidFill>
            <a:srgbClr val="B1CB77">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Phân loại cây trồng</a:t>
            </a:r>
          </a:p>
        </p:txBody>
      </p:sp>
      <p:sp>
        <p:nvSpPr>
          <p:cNvPr id="7" name="TextBox 6"/>
          <p:cNvSpPr txBox="1"/>
          <p:nvPr/>
        </p:nvSpPr>
        <p:spPr>
          <a:xfrm>
            <a:off x="1315063"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nguồn gốc</a:t>
            </a:r>
          </a:p>
          <a:p>
            <a:endParaRPr lang="vi-VN" dirty="0">
              <a:solidFill>
                <a:schemeClr val="bg1"/>
              </a:solidFill>
            </a:endParaRPr>
          </a:p>
        </p:txBody>
      </p:sp>
      <p:sp>
        <p:nvSpPr>
          <p:cNvPr id="8" name="TextBox 7"/>
          <p:cNvSpPr txBox="1"/>
          <p:nvPr/>
        </p:nvSpPr>
        <p:spPr>
          <a:xfrm>
            <a:off x="4665405"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đặc tính sinh vật học</a:t>
            </a:r>
          </a:p>
        </p:txBody>
      </p:sp>
      <p:sp>
        <p:nvSpPr>
          <p:cNvPr id="9" name="TextBox 8"/>
          <p:cNvSpPr txBox="1"/>
          <p:nvPr/>
        </p:nvSpPr>
        <p:spPr>
          <a:xfrm>
            <a:off x="8015747"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mục đích sử dụng</a:t>
            </a:r>
          </a:p>
        </p:txBody>
      </p:sp>
      <p:sp>
        <p:nvSpPr>
          <p:cNvPr id="10" name="TextBox 9"/>
          <p:cNvSpPr txBox="1"/>
          <p:nvPr/>
        </p:nvSpPr>
        <p:spPr>
          <a:xfrm>
            <a:off x="838200" y="4109950"/>
            <a:ext cx="3319617" cy="1477328"/>
          </a:xfrm>
          <a:prstGeom prst="rect">
            <a:avLst/>
          </a:prstGeom>
          <a:noFill/>
          <a:ln>
            <a:solidFill>
              <a:schemeClr val="bg1"/>
            </a:solidFill>
            <a:prstDash val="lgDashDotDot"/>
          </a:ln>
        </p:spPr>
        <p:txBody>
          <a:bodyPr wrap="square" rtlCol="0">
            <a:spAutoFit/>
          </a:bodyPr>
          <a:lstStyle/>
          <a:p>
            <a:r>
              <a:rPr lang="vi-VN" b="1" dirty="0">
                <a:solidFill>
                  <a:schemeClr val="bg1"/>
                </a:solidFill>
              </a:rPr>
              <a:t>*Ý nghĩa</a:t>
            </a:r>
            <a:r>
              <a:rPr lang="vi-VN" dirty="0">
                <a:solidFill>
                  <a:schemeClr val="bg1"/>
                </a:solidFill>
              </a:rPr>
              <a:t>: Giúp người nông dân trồng các loài cây trồng đúng mùa, đúng thời vụ, trồng các loại cây trồng đạt chất lượng và năng suất tốt nhất.</a:t>
            </a:r>
          </a:p>
        </p:txBody>
      </p:sp>
      <p:cxnSp>
        <p:nvCxnSpPr>
          <p:cNvPr id="14" name="Straight Connector 13"/>
          <p:cNvCxnSpPr/>
          <p:nvPr/>
        </p:nvCxnSpPr>
        <p:spPr>
          <a:xfrm>
            <a:off x="2851355" y="1425677"/>
            <a:ext cx="599767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a:off x="2831691" y="1414099"/>
            <a:ext cx="9832" cy="4817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flipH="1">
            <a:off x="5948517" y="1136855"/>
            <a:ext cx="9831" cy="85817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a:off x="8829369" y="1414100"/>
            <a:ext cx="9832" cy="4817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flipH="1">
            <a:off x="5954661" y="2666668"/>
            <a:ext cx="9832" cy="14226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TextBox 18"/>
          <p:cNvSpPr txBox="1"/>
          <p:nvPr/>
        </p:nvSpPr>
        <p:spPr>
          <a:xfrm>
            <a:off x="4547571" y="4109950"/>
            <a:ext cx="3319617" cy="1477328"/>
          </a:xfrm>
          <a:prstGeom prst="rect">
            <a:avLst/>
          </a:prstGeom>
          <a:noFill/>
          <a:ln>
            <a:solidFill>
              <a:schemeClr val="bg1"/>
            </a:solidFill>
            <a:prstDash val="lgDashDotDot"/>
          </a:ln>
        </p:spPr>
        <p:txBody>
          <a:bodyPr wrap="square" rtlCol="0">
            <a:spAutoFit/>
          </a:bodyPr>
          <a:lstStyle/>
          <a:p>
            <a:r>
              <a:rPr lang="vi-VN" b="1" dirty="0">
                <a:solidFill>
                  <a:schemeClr val="bg1"/>
                </a:solidFill>
              </a:rPr>
              <a:t>*Ý nghĩa</a:t>
            </a:r>
            <a:r>
              <a:rPr lang="vi-VN" dirty="0">
                <a:solidFill>
                  <a:schemeClr val="bg1"/>
                </a:solidFill>
              </a:rPr>
              <a:t>: Giúp người nông dân trồng các loài cây trồng đúng mùa, đúng thời vụ, trồng các loại cây trồng đạt chất lượng và năng suất tốt nhất</a:t>
            </a:r>
            <a:r>
              <a:rPr lang="vi-VN" dirty="0"/>
              <a:t>.</a:t>
            </a:r>
          </a:p>
        </p:txBody>
      </p:sp>
      <p:sp>
        <p:nvSpPr>
          <p:cNvPr id="20" name="TextBox 19"/>
          <p:cNvSpPr txBox="1"/>
          <p:nvPr/>
        </p:nvSpPr>
        <p:spPr>
          <a:xfrm>
            <a:off x="8256942" y="4109950"/>
            <a:ext cx="3319617" cy="1477328"/>
          </a:xfrm>
          <a:prstGeom prst="rect">
            <a:avLst/>
          </a:prstGeom>
          <a:noFill/>
          <a:ln>
            <a:solidFill>
              <a:schemeClr val="bg1"/>
            </a:solidFill>
            <a:prstDash val="lgDashDotDot"/>
          </a:ln>
        </p:spPr>
        <p:txBody>
          <a:bodyPr wrap="square" rtlCol="0">
            <a:spAutoFit/>
          </a:bodyPr>
          <a:lstStyle/>
          <a:p>
            <a:r>
              <a:rPr lang="vi-VN" b="1" dirty="0">
                <a:solidFill>
                  <a:schemeClr val="bg1"/>
                </a:solidFill>
              </a:rPr>
              <a:t>*Ý nghĩa</a:t>
            </a:r>
            <a:r>
              <a:rPr lang="vi-VN" dirty="0">
                <a:solidFill>
                  <a:schemeClr val="bg1"/>
                </a:solidFill>
              </a:rPr>
              <a:t>: Giúp người nông dân trồng các loài cây trồng đúng mùa, đúng thời vụ, trồng các loại cây trồng đạt chất lượng và năng suất tốt nhất</a:t>
            </a:r>
            <a:r>
              <a:rPr lang="vi-VN" dirty="0"/>
              <a:t>.</a:t>
            </a:r>
          </a:p>
        </p:txBody>
      </p:sp>
      <p:cxnSp>
        <p:nvCxnSpPr>
          <p:cNvPr id="22" name="Straight Arrow Connector 21"/>
          <p:cNvCxnSpPr/>
          <p:nvPr/>
        </p:nvCxnSpPr>
        <p:spPr>
          <a:xfrm flipH="1">
            <a:off x="9295171" y="2653016"/>
            <a:ext cx="9832" cy="14226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flipH="1">
            <a:off x="2585269" y="2666668"/>
            <a:ext cx="9832" cy="14226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90158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20">
                                            <p:bg/>
                                          </p:spTgt>
                                        </p:tgtEl>
                                        <p:attrNameLst>
                                          <p:attrName>style.visibility</p:attrName>
                                        </p:attrNameLst>
                                      </p:cBhvr>
                                      <p:to>
                                        <p:strVal val="visible"/>
                                      </p:to>
                                    </p:set>
                                    <p:animEffect transition="in" filter="randombar(vertical)">
                                      <p:cBhvr>
                                        <p:cTn id="12" dur="1000"/>
                                        <p:tgtEl>
                                          <p:spTgt spid="20">
                                            <p:bg/>
                                          </p:spTgt>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randombar(vertical)">
                                      <p:cBhvr>
                                        <p:cTn id="15"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solidFill>
                  <a:srgbClr val="57A920"/>
                </a:solidFill>
              </a:rPr>
              <a:t>II. Một số yếu tố chính trong trồng trọt</a:t>
            </a:r>
          </a:p>
        </p:txBody>
      </p:sp>
      <p:sp>
        <p:nvSpPr>
          <p:cNvPr id="5" name="TextBox 4"/>
          <p:cNvSpPr txBox="1"/>
          <p:nvPr/>
        </p:nvSpPr>
        <p:spPr>
          <a:xfrm>
            <a:off x="1612490" y="1690688"/>
            <a:ext cx="4552336" cy="646331"/>
          </a:xfrm>
          <a:prstGeom prst="rect">
            <a:avLst/>
          </a:prstGeom>
          <a:noFill/>
        </p:spPr>
        <p:txBody>
          <a:bodyPr wrap="square" rtlCol="0">
            <a:spAutoFit/>
          </a:bodyPr>
          <a:lstStyle/>
          <a:p>
            <a:r>
              <a:rPr lang="vi-VN" dirty="0">
                <a:latin typeface="Tahoma "/>
              </a:rPr>
              <a:t>Quan sát hình bên và cho biết những yếu tố nào ảnh hưởng đến trồng trọt?</a:t>
            </a:r>
          </a:p>
        </p:txBody>
      </p:sp>
      <p:sp>
        <p:nvSpPr>
          <p:cNvPr id="6" name="TextBox 5"/>
          <p:cNvSpPr txBox="1"/>
          <p:nvPr/>
        </p:nvSpPr>
        <p:spPr>
          <a:xfrm>
            <a:off x="1612490" y="3256772"/>
            <a:ext cx="3982065" cy="1815882"/>
          </a:xfrm>
          <a:prstGeom prst="rect">
            <a:avLst/>
          </a:prstGeom>
          <a:noFill/>
        </p:spPr>
        <p:txBody>
          <a:bodyPr wrap="square" rtlCol="0">
            <a:spAutoFit/>
          </a:bodyPr>
          <a:lstStyle/>
          <a:p>
            <a:pPr marL="342900" indent="-342900">
              <a:buAutoNum type="arabicPeriod"/>
            </a:pPr>
            <a:r>
              <a:rPr lang="vi-VN" sz="1600" dirty="0">
                <a:latin typeface="Tahoma "/>
              </a:rPr>
              <a:t>Giống cây trồng</a:t>
            </a:r>
          </a:p>
          <a:p>
            <a:pPr marL="342900" indent="-342900">
              <a:buAutoNum type="arabicPeriod"/>
            </a:pPr>
            <a:r>
              <a:rPr lang="vi-VN" sz="1600" dirty="0">
                <a:latin typeface="Tahoma "/>
              </a:rPr>
              <a:t>Ánh sáng</a:t>
            </a:r>
          </a:p>
          <a:p>
            <a:pPr marL="342900" indent="-342900">
              <a:buAutoNum type="arabicPeriod"/>
            </a:pPr>
            <a:r>
              <a:rPr lang="vi-VN" sz="1600" dirty="0">
                <a:latin typeface="Tahoma "/>
              </a:rPr>
              <a:t>Nhiệt độ</a:t>
            </a:r>
          </a:p>
          <a:p>
            <a:pPr marL="342900" indent="-342900">
              <a:buAutoNum type="arabicPeriod"/>
            </a:pPr>
            <a:r>
              <a:rPr lang="vi-VN" sz="1600" dirty="0">
                <a:latin typeface="Tahoma "/>
              </a:rPr>
              <a:t>Nước và độ ẩm</a:t>
            </a:r>
          </a:p>
          <a:p>
            <a:pPr marL="342900" indent="-342900">
              <a:buAutoNum type="arabicPeriod"/>
            </a:pPr>
            <a:r>
              <a:rPr lang="vi-VN" sz="1600" dirty="0">
                <a:latin typeface="Tahoma "/>
              </a:rPr>
              <a:t>Đất trồng</a:t>
            </a:r>
          </a:p>
          <a:p>
            <a:pPr marL="342900" indent="-342900">
              <a:buAutoNum type="arabicPeriod"/>
            </a:pPr>
            <a:r>
              <a:rPr lang="vi-VN" sz="1600" dirty="0">
                <a:latin typeface="Tahoma "/>
              </a:rPr>
              <a:t>Dinh dưỡng</a:t>
            </a:r>
          </a:p>
          <a:p>
            <a:pPr marL="342900" indent="-342900">
              <a:buAutoNum type="arabicPeriod"/>
            </a:pPr>
            <a:r>
              <a:rPr lang="vi-VN" sz="1600" dirty="0">
                <a:latin typeface="Tahoma "/>
              </a:rPr>
              <a:t>Kĩ thuật canh tác</a:t>
            </a:r>
          </a:p>
        </p:txBody>
      </p:sp>
      <p:pic>
        <p:nvPicPr>
          <p:cNvPr id="8" name="Content Placeholder 7"/>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b="1088"/>
          <a:stretch/>
        </p:blipFill>
        <p:spPr>
          <a:xfrm>
            <a:off x="6516329" y="1690686"/>
            <a:ext cx="4837471" cy="4012023"/>
          </a:xfrm>
          <a:prstGeom prst="roundRect">
            <a:avLst>
              <a:gd name="adj" fmla="val 18872"/>
            </a:avLst>
          </a:prstGeom>
        </p:spPr>
      </p:pic>
    </p:spTree>
    <p:extLst>
      <p:ext uri="{BB962C8B-B14F-4D97-AF65-F5344CB8AC3E}">
        <p14:creationId xmlns:p14="http://schemas.microsoft.com/office/powerpoint/2010/main" val="27854778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out)">
                                      <p:cBhvr>
                                        <p:cTn id="12" dur="1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740537" y="1060896"/>
            <a:ext cx="2593028" cy="2593028"/>
            <a:chOff x="1018983" y="1761279"/>
            <a:chExt cx="2593028" cy="2593028"/>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8158" r="8158"/>
            <a:stretch/>
          </p:blipFill>
          <p:spPr>
            <a:xfrm>
              <a:off x="1018983" y="1761279"/>
              <a:ext cx="2593028" cy="2593028"/>
            </a:xfrm>
            <a:prstGeom prst="ellipse">
              <a:avLst/>
            </a:prstGeom>
          </p:spPr>
        </p:pic>
        <p:sp>
          <p:nvSpPr>
            <p:cNvPr id="13" name="Flowchart: Process 12"/>
            <p:cNvSpPr/>
            <p:nvPr/>
          </p:nvSpPr>
          <p:spPr>
            <a:xfrm>
              <a:off x="2315497" y="3664281"/>
              <a:ext cx="403123" cy="422787"/>
            </a:xfrm>
            <a:prstGeom prst="flowChartProcess">
              <a:avLst/>
            </a:prstGeom>
            <a:solidFill>
              <a:srgbClr val="B1C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t>1</a:t>
              </a:r>
            </a:p>
          </p:txBody>
        </p:sp>
      </p:grpSp>
      <p:grpSp>
        <p:nvGrpSpPr>
          <p:cNvPr id="19" name="Group 18"/>
          <p:cNvGrpSpPr/>
          <p:nvPr/>
        </p:nvGrpSpPr>
        <p:grpSpPr>
          <a:xfrm>
            <a:off x="6493086" y="1015302"/>
            <a:ext cx="2593028" cy="2593028"/>
            <a:chOff x="9682768" y="-57215"/>
            <a:chExt cx="2593028" cy="2593028"/>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594" t="835" r="24405" b="-835"/>
            <a:stretch/>
          </p:blipFill>
          <p:spPr>
            <a:xfrm>
              <a:off x="9682768" y="-57215"/>
              <a:ext cx="2593028" cy="2593028"/>
            </a:xfrm>
            <a:prstGeom prst="ellipse">
              <a:avLst/>
            </a:prstGeom>
          </p:spPr>
        </p:pic>
        <p:sp>
          <p:nvSpPr>
            <p:cNvPr id="14" name="Flowchart: Process 13"/>
            <p:cNvSpPr/>
            <p:nvPr/>
          </p:nvSpPr>
          <p:spPr>
            <a:xfrm>
              <a:off x="10772804" y="1946787"/>
              <a:ext cx="412955" cy="472635"/>
            </a:xfrm>
            <a:prstGeom prst="flowChartProcess">
              <a:avLst/>
            </a:prstGeom>
            <a:solidFill>
              <a:srgbClr val="57A92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t>2</a:t>
              </a:r>
            </a:p>
          </p:txBody>
        </p:sp>
      </p:grpSp>
      <p:grpSp>
        <p:nvGrpSpPr>
          <p:cNvPr id="22" name="Group 21"/>
          <p:cNvGrpSpPr/>
          <p:nvPr/>
        </p:nvGrpSpPr>
        <p:grpSpPr>
          <a:xfrm>
            <a:off x="9272485" y="1015302"/>
            <a:ext cx="2603465" cy="2603465"/>
            <a:chOff x="9087964" y="3759235"/>
            <a:chExt cx="2603465" cy="2603465"/>
          </a:xfrm>
        </p:grpSpPr>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20758" t="276" r="4241" b="-276"/>
            <a:stretch/>
          </p:blipFill>
          <p:spPr>
            <a:xfrm>
              <a:off x="9087964" y="3759235"/>
              <a:ext cx="2603465" cy="2603465"/>
            </a:xfrm>
            <a:prstGeom prst="ellipse">
              <a:avLst/>
            </a:prstGeom>
          </p:spPr>
        </p:pic>
        <p:sp>
          <p:nvSpPr>
            <p:cNvPr id="15" name="Flowchart: Process 14"/>
            <p:cNvSpPr/>
            <p:nvPr/>
          </p:nvSpPr>
          <p:spPr>
            <a:xfrm>
              <a:off x="10183218" y="5825613"/>
              <a:ext cx="412955" cy="442451"/>
            </a:xfrm>
            <a:prstGeom prst="flowChartProcess">
              <a:avLst/>
            </a:prstGeom>
            <a:solidFill>
              <a:srgbClr val="57A92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t>3</a:t>
              </a:r>
            </a:p>
          </p:txBody>
        </p:sp>
      </p:grpSp>
      <p:grpSp>
        <p:nvGrpSpPr>
          <p:cNvPr id="26" name="Group 25"/>
          <p:cNvGrpSpPr/>
          <p:nvPr/>
        </p:nvGrpSpPr>
        <p:grpSpPr>
          <a:xfrm>
            <a:off x="3830088" y="4036372"/>
            <a:ext cx="2593028" cy="2593028"/>
            <a:chOff x="1341941" y="2800216"/>
            <a:chExt cx="2593028" cy="2593028"/>
          </a:xfrm>
        </p:grpSpPr>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925" t="22830" r="925" b="10504"/>
            <a:stretch/>
          </p:blipFill>
          <p:spPr>
            <a:xfrm>
              <a:off x="1341941" y="2800216"/>
              <a:ext cx="2593028" cy="2593028"/>
            </a:xfrm>
            <a:prstGeom prst="ellipse">
              <a:avLst/>
            </a:prstGeom>
          </p:spPr>
        </p:pic>
        <p:sp>
          <p:nvSpPr>
            <p:cNvPr id="23" name="Flowchart: Process 22"/>
            <p:cNvSpPr/>
            <p:nvPr/>
          </p:nvSpPr>
          <p:spPr>
            <a:xfrm>
              <a:off x="3118722" y="4628348"/>
              <a:ext cx="372958" cy="432619"/>
            </a:xfrm>
            <a:prstGeom prst="flowChartProcess">
              <a:avLst/>
            </a:prstGeom>
            <a:solidFill>
              <a:srgbClr val="57A92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t>4</a:t>
              </a:r>
            </a:p>
          </p:txBody>
        </p:sp>
      </p:grpSp>
      <p:grpSp>
        <p:nvGrpSpPr>
          <p:cNvPr id="25" name="Group 24"/>
          <p:cNvGrpSpPr/>
          <p:nvPr/>
        </p:nvGrpSpPr>
        <p:grpSpPr>
          <a:xfrm>
            <a:off x="6631122" y="4095750"/>
            <a:ext cx="2533650" cy="2533650"/>
            <a:chOff x="3990913" y="4016475"/>
            <a:chExt cx="2533650" cy="2533650"/>
          </a:xfrm>
        </p:grpSpPr>
        <p:pic>
          <p:nvPicPr>
            <p:cNvPr id="20" name="Picture 19"/>
            <p:cNvPicPr>
              <a:picLocks noChangeAspect="1"/>
            </p:cNvPicPr>
            <p:nvPr/>
          </p:nvPicPr>
          <p:blipFill rotWithShape="1">
            <a:blip r:embed="rId6">
              <a:extLst>
                <a:ext uri="{28A0092B-C50C-407E-A947-70E740481C1C}">
                  <a14:useLocalDpi xmlns:a14="http://schemas.microsoft.com/office/drawing/2010/main" val="0"/>
                </a:ext>
              </a:extLst>
            </a:blip>
            <a:srcRect l="33117" t="-444" r="1033" b="12312"/>
            <a:stretch/>
          </p:blipFill>
          <p:spPr>
            <a:xfrm>
              <a:off x="3990913" y="4016475"/>
              <a:ext cx="2533650" cy="2533650"/>
            </a:xfrm>
            <a:prstGeom prst="ellipse">
              <a:avLst/>
            </a:prstGeom>
          </p:spPr>
        </p:pic>
        <p:sp>
          <p:nvSpPr>
            <p:cNvPr id="24" name="Flowchart: Process 23"/>
            <p:cNvSpPr/>
            <p:nvPr/>
          </p:nvSpPr>
          <p:spPr>
            <a:xfrm>
              <a:off x="4647085" y="5930081"/>
              <a:ext cx="372958" cy="432619"/>
            </a:xfrm>
            <a:prstGeom prst="flowChartProcess">
              <a:avLst/>
            </a:prstGeom>
            <a:solidFill>
              <a:srgbClr val="57A92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t>5</a:t>
              </a:r>
            </a:p>
          </p:txBody>
        </p:sp>
      </p:grpSp>
      <p:sp>
        <p:nvSpPr>
          <p:cNvPr id="27" name="Snip Diagonal Corner Rectangle 26"/>
          <p:cNvSpPr/>
          <p:nvPr/>
        </p:nvSpPr>
        <p:spPr>
          <a:xfrm>
            <a:off x="391612" y="4259213"/>
            <a:ext cx="2821626" cy="1966452"/>
          </a:xfrm>
          <a:prstGeom prst="snip2DiagRect">
            <a:avLst>
              <a:gd name="adj1" fmla="val 16740"/>
              <a:gd name="adj2" fmla="val 16667"/>
            </a:avLst>
          </a:prstGeom>
          <a:solidFill>
            <a:srgbClr val="57A92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Hình 1: Cây cam</a:t>
            </a:r>
          </a:p>
          <a:p>
            <a:pPr algn="ctr"/>
            <a:r>
              <a:rPr lang="vi-VN" dirty="0"/>
              <a:t>Hình 2: Cây cao su</a:t>
            </a:r>
          </a:p>
          <a:p>
            <a:pPr algn="ctr"/>
            <a:r>
              <a:rPr lang="vi-VN" dirty="0"/>
              <a:t>Hình 3: Cây cỏ may</a:t>
            </a:r>
          </a:p>
          <a:p>
            <a:pPr algn="ctr"/>
            <a:r>
              <a:rPr lang="vi-VN" dirty="0"/>
              <a:t>Hình 4: Cây hoa sen</a:t>
            </a:r>
          </a:p>
          <a:p>
            <a:pPr algn="ctr"/>
            <a:r>
              <a:rPr lang="vi-VN" dirty="0"/>
              <a:t>Hình 5: Cây cỏ tranh</a:t>
            </a:r>
          </a:p>
          <a:p>
            <a:pPr algn="ctr"/>
            <a:r>
              <a:rPr lang="vi-VN" dirty="0"/>
              <a:t>Hình 6: Cây cà chua</a:t>
            </a:r>
          </a:p>
        </p:txBody>
      </p:sp>
      <p:sp>
        <p:nvSpPr>
          <p:cNvPr id="30" name="Rectangle 29"/>
          <p:cNvSpPr/>
          <p:nvPr/>
        </p:nvSpPr>
        <p:spPr>
          <a:xfrm>
            <a:off x="0" y="269185"/>
            <a:ext cx="12123174" cy="584775"/>
          </a:xfrm>
          <a:prstGeom prst="rect">
            <a:avLst/>
          </a:prstGeom>
        </p:spPr>
        <p:txBody>
          <a:bodyPr wrap="square">
            <a:spAutoFit/>
          </a:bodyPr>
          <a:lstStyle/>
          <a:p>
            <a:pPr algn="ctr"/>
            <a:r>
              <a:rPr lang="vi-VN" sz="3200" dirty="0">
                <a:solidFill>
                  <a:srgbClr val="57A920"/>
                </a:solidFill>
                <a:latin typeface="Tahoma" panose="020B0604030504040204" pitchFamily="34" charset="0"/>
                <a:ea typeface="Tahoma" panose="020B0604030504040204" pitchFamily="34" charset="0"/>
                <a:cs typeface="Tahoma" panose="020B0604030504040204" pitchFamily="34" charset="0"/>
              </a:rPr>
              <a:t>BÀI 2: CÂY TRỒNG VÀ CÁC YẾU TỐ CHÍNH TRONG TRỒNG TRỌT </a:t>
            </a:r>
          </a:p>
        </p:txBody>
      </p:sp>
      <p:grpSp>
        <p:nvGrpSpPr>
          <p:cNvPr id="34" name="Group 33"/>
          <p:cNvGrpSpPr/>
          <p:nvPr/>
        </p:nvGrpSpPr>
        <p:grpSpPr>
          <a:xfrm>
            <a:off x="9256072" y="4036372"/>
            <a:ext cx="2593028" cy="2593028"/>
            <a:chOff x="8989372" y="3880606"/>
            <a:chExt cx="2593028" cy="2593028"/>
          </a:xfrm>
        </p:grpSpPr>
        <p:pic>
          <p:nvPicPr>
            <p:cNvPr id="31" name="Picture 30"/>
            <p:cNvPicPr>
              <a:picLocks noChangeAspect="1"/>
            </p:cNvPicPr>
            <p:nvPr/>
          </p:nvPicPr>
          <p:blipFill rotWithShape="1">
            <a:blip r:embed="rId7">
              <a:extLst>
                <a:ext uri="{28A0092B-C50C-407E-A947-70E740481C1C}">
                  <a14:useLocalDpi xmlns:a14="http://schemas.microsoft.com/office/drawing/2010/main" val="0"/>
                </a:ext>
              </a:extLst>
            </a:blip>
            <a:srcRect l="34343" t="-265" r="-959" b="265"/>
            <a:stretch/>
          </p:blipFill>
          <p:spPr>
            <a:xfrm>
              <a:off x="8989372" y="3880606"/>
              <a:ext cx="2593028" cy="2593028"/>
            </a:xfrm>
            <a:prstGeom prst="ellipse">
              <a:avLst/>
            </a:prstGeom>
          </p:spPr>
        </p:pic>
        <p:sp>
          <p:nvSpPr>
            <p:cNvPr id="33" name="TextBox 32"/>
            <p:cNvSpPr txBox="1"/>
            <p:nvPr/>
          </p:nvSpPr>
          <p:spPr>
            <a:xfrm>
              <a:off x="10223072" y="5919636"/>
              <a:ext cx="373627" cy="553998"/>
            </a:xfrm>
            <a:prstGeom prst="rect">
              <a:avLst/>
            </a:prstGeom>
            <a:solidFill>
              <a:srgbClr val="FE9503">
                <a:alpha val="68000"/>
              </a:srgbClr>
            </a:solidFill>
          </p:spPr>
          <p:txBody>
            <a:bodyPr wrap="square" rtlCol="0">
              <a:spAutoFit/>
            </a:bodyPr>
            <a:lstStyle/>
            <a:p>
              <a:r>
                <a:rPr lang="vi-VN" sz="3000" dirty="0">
                  <a:solidFill>
                    <a:schemeClr val="bg1"/>
                  </a:solidFill>
                </a:rPr>
                <a:t>6</a:t>
              </a:r>
            </a:p>
          </p:txBody>
        </p:sp>
      </p:grpSp>
      <p:sp>
        <p:nvSpPr>
          <p:cNvPr id="36" name="Right Arrow 35"/>
          <p:cNvSpPr/>
          <p:nvPr/>
        </p:nvSpPr>
        <p:spPr>
          <a:xfrm>
            <a:off x="381000" y="1215325"/>
            <a:ext cx="2821626" cy="1510034"/>
          </a:xfrm>
          <a:prstGeom prst="rightArrow">
            <a:avLst/>
          </a:prstGeom>
          <a:solidFill>
            <a:srgbClr val="88CA47">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vi-VN" dirty="0"/>
              <a:t>Trong các hình sau, hình nào là cây trồng?</a:t>
            </a:r>
          </a:p>
        </p:txBody>
      </p:sp>
    </p:spTree>
    <p:extLst>
      <p:ext uri="{BB962C8B-B14F-4D97-AF65-F5344CB8AC3E}">
        <p14:creationId xmlns:p14="http://schemas.microsoft.com/office/powerpoint/2010/main" val="38689007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par>
                                <p:cTn id="13" presetID="6" presetClass="entr" presetSubtype="16"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par>
                                <p:cTn id="16" presetID="6" presetClass="entr" presetSubtype="16"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2000"/>
                                        <p:tgtEl>
                                          <p:spTgt spid="22"/>
                                        </p:tgtEl>
                                      </p:cBhvr>
                                    </p:animEffect>
                                  </p:childTnLst>
                                </p:cTn>
                              </p:par>
                              <p:par>
                                <p:cTn id="19" presetID="6" presetClass="entr" presetSubtype="16"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circle(in)">
                                      <p:cBhvr>
                                        <p:cTn id="21" dur="2000"/>
                                        <p:tgtEl>
                                          <p:spTgt spid="34"/>
                                        </p:tgtEl>
                                      </p:cBhvr>
                                    </p:animEffect>
                                  </p:childTnLst>
                                </p:cTn>
                              </p:par>
                              <p:par>
                                <p:cTn id="22" presetID="6" presetClass="entr" presetSubtype="16"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circle(in)">
                                      <p:cBhvr>
                                        <p:cTn id="24" dur="2000"/>
                                        <p:tgtEl>
                                          <p:spTgt spid="25"/>
                                        </p:tgtEl>
                                      </p:cBhvr>
                                    </p:animEffect>
                                  </p:childTnLst>
                                </p:cTn>
                              </p:par>
                              <p:par>
                                <p:cTn id="25" presetID="6"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circle(in)">
                                      <p:cBhvr>
                                        <p:cTn id="27" dur="20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randombar(horizont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825625"/>
            <a:ext cx="10515600" cy="4351338"/>
          </a:xfrm>
        </p:spPr>
        <p:txBody>
          <a:bodyPr>
            <a:normAutofit/>
          </a:bodyPr>
          <a:lstStyle/>
          <a:p>
            <a:r>
              <a:rPr lang="vi-VN" sz="1600" dirty="0">
                <a:latin typeface="Tahoma "/>
              </a:rPr>
              <a:t>Giống cây trồng là một trong những yếu tố quan trọng nhất của quy trình trồng trọt. </a:t>
            </a:r>
          </a:p>
          <a:p>
            <a:r>
              <a:rPr lang="vi-VN" sz="1600" dirty="0">
                <a:latin typeface="Tahoma "/>
              </a:rPr>
              <a:t>Trong cùng điều kiện, chăm sóc như nhau nhưng giống cây trông khác nhau thì khả năng sinh trưởng, phát triển, cho năng suất và chất lượng sản phẩm khác nhau</a:t>
            </a:r>
          </a:p>
        </p:txBody>
      </p:sp>
      <p:sp>
        <p:nvSpPr>
          <p:cNvPr id="4" name="Title 1"/>
          <p:cNvSpPr>
            <a:spLocks noGrp="1"/>
          </p:cNvSpPr>
          <p:nvPr>
            <p:ph type="title"/>
          </p:nvPr>
        </p:nvSpPr>
        <p:spPr>
          <a:xfrm>
            <a:off x="838200" y="183279"/>
            <a:ext cx="10515600" cy="1325563"/>
          </a:xfrm>
        </p:spPr>
        <p:txBody>
          <a:bodyPr/>
          <a:lstStyle/>
          <a:p>
            <a:r>
              <a:rPr lang="vi-VN" b="1" dirty="0">
                <a:solidFill>
                  <a:srgbClr val="57A920"/>
                </a:solidFill>
              </a:rPr>
              <a:t>II. Một số yếu tố chính trong trồng trọt</a:t>
            </a:r>
          </a:p>
        </p:txBody>
      </p:sp>
      <p:sp>
        <p:nvSpPr>
          <p:cNvPr id="5" name="TextBox 4"/>
          <p:cNvSpPr txBox="1"/>
          <p:nvPr/>
        </p:nvSpPr>
        <p:spPr>
          <a:xfrm>
            <a:off x="838200" y="1324176"/>
            <a:ext cx="2871019" cy="369332"/>
          </a:xfrm>
          <a:prstGeom prst="rect">
            <a:avLst/>
          </a:prstGeom>
          <a:noFill/>
        </p:spPr>
        <p:txBody>
          <a:bodyPr wrap="square" rtlCol="0">
            <a:spAutoFit/>
          </a:bodyPr>
          <a:lstStyle/>
          <a:p>
            <a:pPr marL="342900" indent="-342900">
              <a:buAutoNum type="arabicPeriod"/>
            </a:pPr>
            <a:r>
              <a:rPr lang="vi-VN" b="1" dirty="0">
                <a:latin typeface="Tahoma "/>
              </a:rPr>
              <a:t>Giống cây trồng: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2253" y="2854961"/>
            <a:ext cx="5894387" cy="3168854"/>
          </a:xfrm>
          <a:prstGeom prst="rect">
            <a:avLst/>
          </a:prstGeom>
        </p:spPr>
      </p:pic>
    </p:spTree>
    <p:extLst>
      <p:ext uri="{BB962C8B-B14F-4D97-AF65-F5344CB8AC3E}">
        <p14:creationId xmlns:p14="http://schemas.microsoft.com/office/powerpoint/2010/main" val="42727211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825625"/>
            <a:ext cx="10515600" cy="4351338"/>
          </a:xfrm>
        </p:spPr>
        <p:txBody>
          <a:bodyPr>
            <a:normAutofit/>
          </a:bodyPr>
          <a:lstStyle/>
          <a:p>
            <a:pPr marL="0" indent="0">
              <a:buNone/>
            </a:pPr>
            <a:r>
              <a:rPr lang="vi-VN" sz="1800" b="1" dirty="0">
                <a:latin typeface="Tahoma "/>
              </a:rPr>
              <a:t>2. Ánh sáng:</a:t>
            </a:r>
          </a:p>
          <a:p>
            <a:r>
              <a:rPr lang="vi-VN" sz="1600" dirty="0">
                <a:latin typeface="Tahoma "/>
              </a:rPr>
              <a:t>Ánh sáng là yếu tố không thể thiếu đối với tất cả các loại cây trồng</a:t>
            </a:r>
          </a:p>
          <a:p>
            <a:r>
              <a:rPr lang="vi-VN" sz="1600" dirty="0">
                <a:latin typeface="Tahoma "/>
              </a:rPr>
              <a:t>Mỗi loại cây trồng thích hợp với cường độ ánh sáng khác nhau</a:t>
            </a:r>
          </a:p>
        </p:txBody>
      </p:sp>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vi-VN" b="1" dirty="0">
                <a:solidFill>
                  <a:srgbClr val="57A920"/>
                </a:solidFill>
              </a:rPr>
              <a:t>II. Một số yếu tố chính trong trồng trọt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2650" y="3285658"/>
            <a:ext cx="5305349" cy="3343742"/>
          </a:xfrm>
          <a:prstGeom prst="rect">
            <a:avLst/>
          </a:prstGeom>
        </p:spPr>
      </p:pic>
    </p:spTree>
    <p:extLst>
      <p:ext uri="{BB962C8B-B14F-4D97-AF65-F5344CB8AC3E}">
        <p14:creationId xmlns:p14="http://schemas.microsoft.com/office/powerpoint/2010/main" val="7537178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825625"/>
            <a:ext cx="10515600" cy="4351338"/>
          </a:xfrm>
        </p:spPr>
        <p:txBody>
          <a:bodyPr>
            <a:normAutofit/>
          </a:bodyPr>
          <a:lstStyle/>
          <a:p>
            <a:r>
              <a:rPr lang="vi-VN" sz="1800" b="1" i="1" dirty="0">
                <a:latin typeface="Tahoma "/>
              </a:rPr>
              <a:t>3. Nhiệt độ:</a:t>
            </a:r>
            <a:endParaRPr lang="vi-VN" sz="1800" dirty="0">
              <a:latin typeface="Tahoma "/>
            </a:endParaRPr>
          </a:p>
          <a:p>
            <a:r>
              <a:rPr lang="vi-VN" sz="1600" dirty="0">
                <a:latin typeface="Tahoma "/>
              </a:rPr>
              <a:t>Ảnh hưởng trực tiếp đến các quá trình hô hấp, quang hợp, thoát hơi nước, hấp thu nước và dinh dưỡng của cây trồng. </a:t>
            </a:r>
          </a:p>
          <a:p>
            <a:pPr marL="0" indent="0">
              <a:buNone/>
            </a:pPr>
            <a:r>
              <a:rPr lang="vi-VN" sz="1600" dirty="0">
                <a:latin typeface="Tahoma "/>
              </a:rPr>
              <a:t> </a:t>
            </a:r>
          </a:p>
          <a:p>
            <a:r>
              <a:rPr lang="vi-VN" sz="1600" dirty="0">
                <a:latin typeface="Tahoma "/>
              </a:rPr>
              <a:t>Mỗi loại cây trồng thích hợp với nhiệt độ khác nhau</a:t>
            </a:r>
          </a:p>
          <a:p>
            <a:endParaRPr lang="vi-VN" sz="1600" dirty="0">
              <a:latin typeface="Tahoma "/>
            </a:endParaRPr>
          </a:p>
        </p:txBody>
      </p:sp>
      <p:sp>
        <p:nvSpPr>
          <p:cNvPr id="4" name="Title 1"/>
          <p:cNvSpPr>
            <a:spLocks noGrp="1"/>
          </p:cNvSpPr>
          <p:nvPr>
            <p:ph type="title"/>
          </p:nvPr>
        </p:nvSpPr>
        <p:spPr/>
        <p:txBody>
          <a:bodyPr/>
          <a:lstStyle/>
          <a:p>
            <a:r>
              <a:rPr lang="vi-VN" dirty="0"/>
              <a:t>II. Một số yếu tố chính trong trồng trọt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3802" y="3464560"/>
            <a:ext cx="7385298" cy="2898140"/>
          </a:xfrm>
          <a:prstGeom prst="rect">
            <a:avLst/>
          </a:prstGeom>
        </p:spPr>
      </p:pic>
    </p:spTree>
    <p:extLst>
      <p:ext uri="{BB962C8B-B14F-4D97-AF65-F5344CB8AC3E}">
        <p14:creationId xmlns:p14="http://schemas.microsoft.com/office/powerpoint/2010/main" val="13075678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866265"/>
            <a:ext cx="10515600" cy="4351338"/>
          </a:xfrm>
        </p:spPr>
        <p:txBody>
          <a:bodyPr>
            <a:normAutofit/>
          </a:bodyPr>
          <a:lstStyle/>
          <a:p>
            <a:pPr marL="0" indent="0">
              <a:buNone/>
            </a:pPr>
            <a:r>
              <a:rPr lang="vi-VN" sz="1800" b="1" i="1" dirty="0">
                <a:latin typeface="Tahoma "/>
              </a:rPr>
              <a:t>4. Nước và độ ẩm:</a:t>
            </a:r>
            <a:endParaRPr lang="vi-VN" sz="1800" dirty="0">
              <a:latin typeface="Tahoma "/>
            </a:endParaRPr>
          </a:p>
          <a:p>
            <a:r>
              <a:rPr lang="vi-VN" sz="1600" dirty="0">
                <a:latin typeface="Tahoma "/>
              </a:rPr>
              <a:t>Nước có vai trò to lớn đối với cây trồng, trực tiếp tham gia vào quá trình quang hợp. </a:t>
            </a:r>
          </a:p>
          <a:p>
            <a:r>
              <a:rPr lang="vi-VN" sz="1600" dirty="0">
                <a:latin typeface="Tahoma "/>
              </a:rPr>
              <a:t>-Độ ẩm đất quá thấp hoặc quá cao sẽ ức chế hoạt động của các vi sinh vật đất.</a:t>
            </a:r>
          </a:p>
          <a:p>
            <a:endParaRPr lang="vi-VN" sz="1600" dirty="0">
              <a:latin typeface="Tahoma "/>
            </a:endParaRPr>
          </a:p>
        </p:txBody>
      </p:sp>
      <p:sp>
        <p:nvSpPr>
          <p:cNvPr id="4" name="Title 1"/>
          <p:cNvSpPr>
            <a:spLocks noGrp="1"/>
          </p:cNvSpPr>
          <p:nvPr>
            <p:ph type="title"/>
          </p:nvPr>
        </p:nvSpPr>
        <p:spPr/>
        <p:txBody>
          <a:bodyPr/>
          <a:lstStyle/>
          <a:p>
            <a:r>
              <a:rPr lang="vi-VN" dirty="0"/>
              <a:t>II. Một số yếu tố chính trong trồng trọt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6640" y="2895600"/>
            <a:ext cx="5852159" cy="3733800"/>
          </a:xfrm>
          <a:prstGeom prst="rect">
            <a:avLst/>
          </a:prstGeom>
        </p:spPr>
      </p:pic>
    </p:spTree>
    <p:extLst>
      <p:ext uri="{BB962C8B-B14F-4D97-AF65-F5344CB8AC3E}">
        <p14:creationId xmlns:p14="http://schemas.microsoft.com/office/powerpoint/2010/main" val="3363110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825625"/>
            <a:ext cx="10515600" cy="4351338"/>
          </a:xfrm>
        </p:spPr>
        <p:txBody>
          <a:bodyPr>
            <a:normAutofit/>
          </a:bodyPr>
          <a:lstStyle/>
          <a:p>
            <a:pPr marL="0" indent="0">
              <a:buNone/>
            </a:pPr>
            <a:r>
              <a:rPr lang="vi-VN" sz="1800" b="1" i="1" dirty="0">
                <a:latin typeface="Tahoma "/>
              </a:rPr>
              <a:t>5. Đất trồng:</a:t>
            </a:r>
            <a:endParaRPr lang="vi-VN" sz="1800" dirty="0">
              <a:latin typeface="Tahoma "/>
            </a:endParaRPr>
          </a:p>
          <a:p>
            <a:r>
              <a:rPr lang="vi-VN" sz="1600" dirty="0">
                <a:latin typeface="Tahoma "/>
              </a:rPr>
              <a:t>Đất trồng có vai trò dự trữ và cung cấp chất dinh dưỡng, nước và không khí cho cây trồng. Đất giúp trao đổi khí giữa rễ cây và môi trường, giữ cho cây đứng vững.</a:t>
            </a:r>
          </a:p>
        </p:txBody>
      </p:sp>
      <p:sp>
        <p:nvSpPr>
          <p:cNvPr id="4" name="Title 1"/>
          <p:cNvSpPr>
            <a:spLocks noGrp="1"/>
          </p:cNvSpPr>
          <p:nvPr>
            <p:ph type="title"/>
          </p:nvPr>
        </p:nvSpPr>
        <p:spPr/>
        <p:txBody>
          <a:bodyPr/>
          <a:lstStyle/>
          <a:p>
            <a:r>
              <a:rPr lang="vi-VN" dirty="0"/>
              <a:t>II. Một số yếu tố chính trong trồng trọt</a:t>
            </a:r>
          </a:p>
        </p:txBody>
      </p:sp>
      <p:sp>
        <p:nvSpPr>
          <p:cNvPr id="6" name="AutoShape 2" descr="Sách mới] Soạn Công nghệ 10 Bài 3: Mối quan hệ giữa cây trồng và các yếu tố  chính trong trồng trọt - Cánh Diề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Tree>
    <p:extLst>
      <p:ext uri="{BB962C8B-B14F-4D97-AF65-F5344CB8AC3E}">
        <p14:creationId xmlns:p14="http://schemas.microsoft.com/office/powerpoint/2010/main" val="24003259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825625"/>
            <a:ext cx="10515600" cy="4351338"/>
          </a:xfrm>
        </p:spPr>
        <p:txBody>
          <a:bodyPr/>
          <a:lstStyle/>
          <a:p>
            <a:pPr marL="0" indent="0">
              <a:buNone/>
            </a:pPr>
            <a:r>
              <a:rPr lang="vi-VN" sz="1800" b="1" i="1" dirty="0">
                <a:latin typeface="Tahoma "/>
              </a:rPr>
              <a:t>6. Dinh dưỡng:</a:t>
            </a:r>
            <a:endParaRPr lang="vi-VN" sz="1800" dirty="0">
              <a:latin typeface="Tahoma "/>
            </a:endParaRPr>
          </a:p>
          <a:p>
            <a:r>
              <a:rPr lang="vi-VN" sz="1600" dirty="0">
                <a:latin typeface="Tahoma "/>
              </a:rPr>
              <a:t>Cây trồng cần được cung cấp đầy đủ chất dinh dưỡng để sinh trưởng, phát triển và cho năng suất. Nếu thiếu hoặc thừa dinh dưỡng đều ảnh hưởng xấu đến cây trồng, gây thiệt hại kinh tế cho người trồng trọt.</a:t>
            </a:r>
          </a:p>
          <a:p>
            <a:pPr marL="0" indent="0">
              <a:buNone/>
            </a:pPr>
            <a:endParaRPr lang="vi-VN" dirty="0"/>
          </a:p>
        </p:txBody>
      </p:sp>
      <p:sp>
        <p:nvSpPr>
          <p:cNvPr id="4" name="Title 1"/>
          <p:cNvSpPr>
            <a:spLocks noGrp="1"/>
          </p:cNvSpPr>
          <p:nvPr>
            <p:ph type="title"/>
          </p:nvPr>
        </p:nvSpPr>
        <p:spPr/>
        <p:txBody>
          <a:bodyPr/>
          <a:lstStyle/>
          <a:p>
            <a:r>
              <a:rPr lang="vi-VN" dirty="0"/>
              <a:t>II. Một số yếu tố chính trong trồng trọt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2960" y="2936240"/>
            <a:ext cx="4541520" cy="2966719"/>
          </a:xfrm>
          <a:prstGeom prst="rect">
            <a:avLst/>
          </a:prstGeom>
        </p:spPr>
      </p:pic>
    </p:spTree>
    <p:extLst>
      <p:ext uri="{BB962C8B-B14F-4D97-AF65-F5344CB8AC3E}">
        <p14:creationId xmlns:p14="http://schemas.microsoft.com/office/powerpoint/2010/main" val="3169736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825625"/>
            <a:ext cx="10515600" cy="4351338"/>
          </a:xfrm>
        </p:spPr>
        <p:txBody>
          <a:bodyPr>
            <a:normAutofit/>
          </a:bodyPr>
          <a:lstStyle/>
          <a:p>
            <a:pPr marL="0" indent="0">
              <a:buNone/>
            </a:pPr>
            <a:r>
              <a:rPr lang="vi-VN" sz="1800" b="1" i="1" dirty="0">
                <a:latin typeface="Tahoma "/>
              </a:rPr>
              <a:t>7. Kĩ thuật canh tác:</a:t>
            </a:r>
            <a:endParaRPr lang="vi-VN" sz="1800" dirty="0">
              <a:latin typeface="Tahoma "/>
            </a:endParaRPr>
          </a:p>
          <a:p>
            <a:pPr marL="0" indent="0">
              <a:buNone/>
            </a:pPr>
            <a:r>
              <a:rPr lang="vi-VN" sz="1600" dirty="0">
                <a:latin typeface="Tahoma "/>
              </a:rPr>
              <a:t>Để cây trồng sinh trưởng, phát triển tốt, cần áp dụng những biện pháp nào? Vì sao?</a:t>
            </a:r>
          </a:p>
          <a:p>
            <a:pPr>
              <a:buFontTx/>
              <a:buChar char="-"/>
            </a:pPr>
            <a:r>
              <a:rPr lang="vi-VN" sz="1600" dirty="0">
                <a:latin typeface="Tahoma "/>
              </a:rPr>
              <a:t>Kỹ thuật làm đất: </a:t>
            </a:r>
          </a:p>
          <a:p>
            <a:pPr>
              <a:buFontTx/>
              <a:buChar char="-"/>
            </a:pPr>
            <a:r>
              <a:rPr lang="vi-VN" sz="1600" dirty="0">
                <a:latin typeface="Tahoma "/>
              </a:rPr>
              <a:t>Luân canh cây trồng:</a:t>
            </a:r>
          </a:p>
          <a:p>
            <a:pPr>
              <a:buFontTx/>
              <a:buChar char="-"/>
            </a:pPr>
            <a:r>
              <a:rPr lang="vi-VN" sz="1600" dirty="0">
                <a:latin typeface="Tahoma "/>
              </a:rPr>
              <a:t>Thời vụ gieo trồng</a:t>
            </a:r>
          </a:p>
          <a:p>
            <a:pPr>
              <a:buFontTx/>
              <a:buChar char="-"/>
            </a:pPr>
            <a:r>
              <a:rPr lang="vi-VN" sz="1600" dirty="0">
                <a:latin typeface="Tahoma "/>
              </a:rPr>
              <a:t>Mật độ gieo trồng</a:t>
            </a:r>
          </a:p>
        </p:txBody>
      </p:sp>
      <p:sp>
        <p:nvSpPr>
          <p:cNvPr id="4" name="Title 1"/>
          <p:cNvSpPr>
            <a:spLocks noGrp="1"/>
          </p:cNvSpPr>
          <p:nvPr>
            <p:ph type="title"/>
          </p:nvPr>
        </p:nvSpPr>
        <p:spPr/>
        <p:txBody>
          <a:bodyPr/>
          <a:lstStyle/>
          <a:p>
            <a:r>
              <a:rPr lang="vi-VN" dirty="0"/>
              <a:t>II. Một số yếu tố chính trong trồng trọt</a:t>
            </a:r>
          </a:p>
        </p:txBody>
      </p:sp>
    </p:spTree>
    <p:extLst>
      <p:ext uri="{BB962C8B-B14F-4D97-AF65-F5344CB8AC3E}">
        <p14:creationId xmlns:p14="http://schemas.microsoft.com/office/powerpoint/2010/main" val="38245371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21610" y="1288025"/>
            <a:ext cx="2258088" cy="2287365"/>
            <a:chOff x="1018983" y="1761279"/>
            <a:chExt cx="2593028" cy="2593028"/>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158" r="8158"/>
            <a:stretch/>
          </p:blipFill>
          <p:spPr>
            <a:xfrm>
              <a:off x="1018983" y="1761279"/>
              <a:ext cx="2593028" cy="2593028"/>
            </a:xfrm>
            <a:prstGeom prst="ellipse">
              <a:avLst/>
            </a:prstGeom>
          </p:spPr>
        </p:pic>
        <p:sp>
          <p:nvSpPr>
            <p:cNvPr id="6" name="Flowchart: Process 5"/>
            <p:cNvSpPr/>
            <p:nvPr/>
          </p:nvSpPr>
          <p:spPr>
            <a:xfrm>
              <a:off x="2197510" y="3841590"/>
              <a:ext cx="403123" cy="422787"/>
            </a:xfrm>
            <a:prstGeom prst="flowChartProcess">
              <a:avLst/>
            </a:prstGeom>
            <a:solidFill>
              <a:srgbClr val="B1C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t>1</a:t>
              </a:r>
            </a:p>
          </p:txBody>
        </p:sp>
      </p:grpSp>
      <p:grpSp>
        <p:nvGrpSpPr>
          <p:cNvPr id="7" name="Group 6"/>
          <p:cNvGrpSpPr/>
          <p:nvPr/>
        </p:nvGrpSpPr>
        <p:grpSpPr>
          <a:xfrm>
            <a:off x="5142186" y="1312373"/>
            <a:ext cx="2258089" cy="2317064"/>
            <a:chOff x="9682768" y="-57215"/>
            <a:chExt cx="2593028" cy="2593028"/>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94" t="835" r="24405" b="-835"/>
            <a:stretch/>
          </p:blipFill>
          <p:spPr>
            <a:xfrm>
              <a:off x="9682768" y="-57215"/>
              <a:ext cx="2593028" cy="2593028"/>
            </a:xfrm>
            <a:prstGeom prst="ellipse">
              <a:avLst/>
            </a:prstGeom>
          </p:spPr>
        </p:pic>
        <p:sp>
          <p:nvSpPr>
            <p:cNvPr id="9" name="Flowchart: Process 8"/>
            <p:cNvSpPr/>
            <p:nvPr/>
          </p:nvSpPr>
          <p:spPr>
            <a:xfrm>
              <a:off x="10772804" y="1946787"/>
              <a:ext cx="412955" cy="472635"/>
            </a:xfrm>
            <a:prstGeom prst="flowChartProcess">
              <a:avLst/>
            </a:prstGeom>
            <a:solidFill>
              <a:srgbClr val="57A92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t>2</a:t>
              </a:r>
            </a:p>
          </p:txBody>
        </p:sp>
      </p:grpSp>
      <p:grpSp>
        <p:nvGrpSpPr>
          <p:cNvPr id="10" name="Group 9"/>
          <p:cNvGrpSpPr/>
          <p:nvPr/>
        </p:nvGrpSpPr>
        <p:grpSpPr>
          <a:xfrm>
            <a:off x="7501415" y="1312373"/>
            <a:ext cx="2264045" cy="2317065"/>
            <a:chOff x="1341941" y="2800216"/>
            <a:chExt cx="2593028" cy="2593028"/>
          </a:xfrm>
        </p:grpSpPr>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925" t="22830" r="925" b="10504"/>
            <a:stretch/>
          </p:blipFill>
          <p:spPr>
            <a:xfrm>
              <a:off x="1341941" y="2800216"/>
              <a:ext cx="2593028" cy="2593028"/>
            </a:xfrm>
            <a:prstGeom prst="ellipse">
              <a:avLst/>
            </a:prstGeom>
          </p:spPr>
        </p:pic>
        <p:sp>
          <p:nvSpPr>
            <p:cNvPr id="12" name="Flowchart: Process 11"/>
            <p:cNvSpPr/>
            <p:nvPr/>
          </p:nvSpPr>
          <p:spPr>
            <a:xfrm>
              <a:off x="3118722" y="4628348"/>
              <a:ext cx="372958" cy="432619"/>
            </a:xfrm>
            <a:prstGeom prst="flowChartProcess">
              <a:avLst/>
            </a:prstGeom>
            <a:solidFill>
              <a:srgbClr val="57A92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t>3</a:t>
              </a:r>
            </a:p>
          </p:txBody>
        </p:sp>
      </p:grpSp>
      <p:sp>
        <p:nvSpPr>
          <p:cNvPr id="22" name="Content Placeholder 21"/>
          <p:cNvSpPr>
            <a:spLocks noGrp="1"/>
          </p:cNvSpPr>
          <p:nvPr>
            <p:ph idx="4294967295"/>
          </p:nvPr>
        </p:nvSpPr>
        <p:spPr>
          <a:xfrm>
            <a:off x="2110776" y="4581277"/>
            <a:ext cx="9255314" cy="523414"/>
          </a:xfrm>
          <a:prstGeom prst="snipRoundRect">
            <a:avLst>
              <a:gd name="adj1" fmla="val 26901"/>
              <a:gd name="adj2" fmla="val 16667"/>
            </a:avLst>
          </a:prstGeom>
          <a:solidFill>
            <a:srgbClr val="57A92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vi-VN" sz="1800" dirty="0">
                <a:latin typeface="Tamoha"/>
              </a:rPr>
              <a:t>Cây trồng: là cây được thuần hóa, chọn lọc để trồng trọt đưa vào sản xuất nông nghiệp </a:t>
            </a:r>
          </a:p>
        </p:txBody>
      </p:sp>
      <p:sp>
        <p:nvSpPr>
          <p:cNvPr id="23" name="Right Arrow 22"/>
          <p:cNvSpPr/>
          <p:nvPr/>
        </p:nvSpPr>
        <p:spPr>
          <a:xfrm>
            <a:off x="57745" y="1849270"/>
            <a:ext cx="2662725" cy="1009989"/>
          </a:xfrm>
          <a:prstGeom prst="rightArrow">
            <a:avLst/>
          </a:prstGeom>
          <a:solidFill>
            <a:srgbClr val="57A92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Thế nào là cây trồng?</a:t>
            </a:r>
          </a:p>
        </p:txBody>
      </p:sp>
      <p:sp>
        <p:nvSpPr>
          <p:cNvPr id="24" name="Title 23"/>
          <p:cNvSpPr>
            <a:spLocks noGrp="1"/>
          </p:cNvSpPr>
          <p:nvPr>
            <p:ph type="title"/>
          </p:nvPr>
        </p:nvSpPr>
        <p:spPr>
          <a:xfrm>
            <a:off x="0" y="443842"/>
            <a:ext cx="12192000" cy="535531"/>
          </a:xfrm>
          <a:prstGeom prst="rect">
            <a:avLst/>
          </a:prstGeom>
        </p:spPr>
        <p:txBody>
          <a:bodyPr wrap="square">
            <a:spAutoFit/>
          </a:bodyPr>
          <a:lstStyle/>
          <a:p>
            <a:pPr algn="ctr"/>
            <a:r>
              <a:rPr lang="vi-VN" dirty="0">
                <a:solidFill>
                  <a:srgbClr val="57A920"/>
                </a:solidFill>
                <a:latin typeface="Tahoma" panose="020B0604030504040204" pitchFamily="34" charset="0"/>
                <a:ea typeface="Tahoma" panose="020B0604030504040204" pitchFamily="34" charset="0"/>
                <a:cs typeface="Tahoma" panose="020B0604030504040204" pitchFamily="34" charset="0"/>
              </a:rPr>
              <a:t>BÀI 2: CÂY TRỒNG VÀ CÁC YẾU TỐ CHÍNH TRONG TRỒNG TRỌT </a:t>
            </a:r>
          </a:p>
        </p:txBody>
      </p:sp>
      <p:grpSp>
        <p:nvGrpSpPr>
          <p:cNvPr id="25" name="Group 24"/>
          <p:cNvGrpSpPr/>
          <p:nvPr/>
        </p:nvGrpSpPr>
        <p:grpSpPr>
          <a:xfrm>
            <a:off x="9797746" y="1312373"/>
            <a:ext cx="2264045" cy="2317064"/>
            <a:chOff x="8989372" y="3880606"/>
            <a:chExt cx="2593028" cy="2593028"/>
          </a:xfrm>
        </p:grpSpPr>
        <p:pic>
          <p:nvPicPr>
            <p:cNvPr id="26" name="Picture 25"/>
            <p:cNvPicPr>
              <a:picLocks noChangeAspect="1"/>
            </p:cNvPicPr>
            <p:nvPr/>
          </p:nvPicPr>
          <p:blipFill rotWithShape="1">
            <a:blip r:embed="rId5">
              <a:extLst>
                <a:ext uri="{28A0092B-C50C-407E-A947-70E740481C1C}">
                  <a14:useLocalDpi xmlns:a14="http://schemas.microsoft.com/office/drawing/2010/main" val="0"/>
                </a:ext>
              </a:extLst>
            </a:blip>
            <a:srcRect l="34343" t="-265" r="-959" b="265"/>
            <a:stretch/>
          </p:blipFill>
          <p:spPr>
            <a:xfrm>
              <a:off x="8989372" y="3880606"/>
              <a:ext cx="2593028" cy="2593028"/>
            </a:xfrm>
            <a:prstGeom prst="ellipse">
              <a:avLst/>
            </a:prstGeom>
          </p:spPr>
        </p:pic>
        <p:sp>
          <p:nvSpPr>
            <p:cNvPr id="27" name="TextBox 26"/>
            <p:cNvSpPr txBox="1"/>
            <p:nvPr/>
          </p:nvSpPr>
          <p:spPr>
            <a:xfrm>
              <a:off x="10223072" y="5919636"/>
              <a:ext cx="373627" cy="553998"/>
            </a:xfrm>
            <a:prstGeom prst="rect">
              <a:avLst/>
            </a:prstGeom>
            <a:solidFill>
              <a:srgbClr val="FE9503">
                <a:alpha val="68000"/>
              </a:srgbClr>
            </a:solidFill>
          </p:spPr>
          <p:txBody>
            <a:bodyPr wrap="square" rtlCol="0">
              <a:spAutoFit/>
            </a:bodyPr>
            <a:lstStyle/>
            <a:p>
              <a:r>
                <a:rPr lang="vi-VN" sz="3000" dirty="0">
                  <a:solidFill>
                    <a:schemeClr val="bg1"/>
                  </a:solidFill>
                </a:rPr>
                <a:t>6</a:t>
              </a:r>
            </a:p>
          </p:txBody>
        </p:sp>
      </p:grpSp>
    </p:spTree>
    <p:extLst>
      <p:ext uri="{BB962C8B-B14F-4D97-AF65-F5344CB8AC3E}">
        <p14:creationId xmlns:p14="http://schemas.microsoft.com/office/powerpoint/2010/main" val="2633510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par>
                                <p:cTn id="18" presetID="21" presetClass="entr" presetSubtype="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par>
                                <p:cTn id="21" presetID="21" presetClass="entr" presetSubtype="1"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heel(1)">
                                      <p:cBhvr>
                                        <p:cTn id="23" dur="2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
                                            <p:bg/>
                                          </p:spTgt>
                                        </p:tgtEl>
                                        <p:attrNameLst>
                                          <p:attrName>style.visibility</p:attrName>
                                        </p:attrNameLst>
                                      </p:cBhvr>
                                      <p:to>
                                        <p:strVal val="visible"/>
                                      </p:to>
                                    </p:set>
                                    <p:animEffect transition="in" filter="wipe(left)">
                                      <p:cBhvr>
                                        <p:cTn id="28" dur="1000"/>
                                        <p:tgtEl>
                                          <p:spTgt spid="22">
                                            <p:bg/>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wipe(left)">
                                      <p:cBhvr>
                                        <p:cTn id="33"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5" name="Flowchart: Process 4"/>
          <p:cNvSpPr/>
          <p:nvPr/>
        </p:nvSpPr>
        <p:spPr>
          <a:xfrm>
            <a:off x="-98324" y="0"/>
            <a:ext cx="12192000" cy="6858000"/>
          </a:xfrm>
          <a:prstGeom prst="flowChartProcess">
            <a:avLst/>
          </a:prstGeom>
          <a:solidFill>
            <a:schemeClr val="bg2">
              <a:lumMod val="2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lowchart: Process 5"/>
          <p:cNvSpPr/>
          <p:nvPr/>
        </p:nvSpPr>
        <p:spPr>
          <a:xfrm>
            <a:off x="3451123" y="419100"/>
            <a:ext cx="4650658" cy="717755"/>
          </a:xfrm>
          <a:prstGeom prst="flowChartProcess">
            <a:avLst/>
          </a:prstGeom>
          <a:solidFill>
            <a:srgbClr val="B1CB77">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Phân loại cây trồng</a:t>
            </a:r>
          </a:p>
        </p:txBody>
      </p:sp>
      <p:sp>
        <p:nvSpPr>
          <p:cNvPr id="7" name="TextBox 6"/>
          <p:cNvSpPr txBox="1"/>
          <p:nvPr/>
        </p:nvSpPr>
        <p:spPr>
          <a:xfrm>
            <a:off x="1315063"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nguồn gốc</a:t>
            </a:r>
          </a:p>
          <a:p>
            <a:endParaRPr lang="vi-VN" dirty="0">
              <a:solidFill>
                <a:schemeClr val="bg1"/>
              </a:solidFill>
            </a:endParaRPr>
          </a:p>
        </p:txBody>
      </p:sp>
      <p:sp>
        <p:nvSpPr>
          <p:cNvPr id="8" name="TextBox 7"/>
          <p:cNvSpPr txBox="1"/>
          <p:nvPr/>
        </p:nvSpPr>
        <p:spPr>
          <a:xfrm>
            <a:off x="4665405"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đặc tính sinh vật học</a:t>
            </a:r>
          </a:p>
        </p:txBody>
      </p:sp>
      <p:sp>
        <p:nvSpPr>
          <p:cNvPr id="9" name="TextBox 8"/>
          <p:cNvSpPr txBox="1"/>
          <p:nvPr/>
        </p:nvSpPr>
        <p:spPr>
          <a:xfrm>
            <a:off x="8015747"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mục đích sử dụng</a:t>
            </a:r>
          </a:p>
        </p:txBody>
      </p:sp>
      <p:sp>
        <p:nvSpPr>
          <p:cNvPr id="10" name="TextBox 9"/>
          <p:cNvSpPr txBox="1"/>
          <p:nvPr/>
        </p:nvSpPr>
        <p:spPr>
          <a:xfrm>
            <a:off x="3130344" y="4162170"/>
            <a:ext cx="5439697" cy="1200329"/>
          </a:xfrm>
          <a:prstGeom prst="rect">
            <a:avLst/>
          </a:prstGeom>
          <a:noFill/>
          <a:ln>
            <a:solidFill>
              <a:schemeClr val="bg1"/>
            </a:solidFill>
            <a:prstDash val="lgDashDotDot"/>
          </a:ln>
        </p:spPr>
        <p:txBody>
          <a:bodyPr wrap="square" rtlCol="0">
            <a:spAutoFit/>
          </a:bodyPr>
          <a:lstStyle/>
          <a:p>
            <a:r>
              <a:rPr lang="vi-VN" dirty="0">
                <a:solidFill>
                  <a:schemeClr val="bg1"/>
                </a:solidFill>
              </a:rPr>
              <a:t>Mỗi cách phân loại này sẽ được chia ra làm các nhóm nhỏ là gì?</a:t>
            </a:r>
          </a:p>
          <a:p>
            <a:r>
              <a:rPr lang="vi-VN" dirty="0">
                <a:solidFill>
                  <a:schemeClr val="bg1"/>
                </a:solidFill>
              </a:rPr>
              <a:t>Lấy ví dụ cụ thể cho từng phân nhóm?</a:t>
            </a:r>
          </a:p>
          <a:p>
            <a:r>
              <a:rPr lang="vi-VN" dirty="0">
                <a:solidFill>
                  <a:schemeClr val="bg1"/>
                </a:solidFill>
              </a:rPr>
              <a:t>Mỗi cách phân loại có ý nghĩa gì đối với trồng trọt?</a:t>
            </a:r>
          </a:p>
        </p:txBody>
      </p:sp>
      <p:cxnSp>
        <p:nvCxnSpPr>
          <p:cNvPr id="12" name="Straight Connector 11"/>
          <p:cNvCxnSpPr/>
          <p:nvPr/>
        </p:nvCxnSpPr>
        <p:spPr>
          <a:xfrm>
            <a:off x="5673213" y="1136855"/>
            <a:ext cx="9832" cy="288822"/>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2851355" y="1425677"/>
            <a:ext cx="599767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a:off x="2831691" y="1414099"/>
            <a:ext cx="9832" cy="4817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a:off x="5673213" y="1414100"/>
            <a:ext cx="0" cy="481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829369" y="1414100"/>
            <a:ext cx="9832" cy="4817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a:off x="2600631" y="2712512"/>
            <a:ext cx="0" cy="678426"/>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8849032" y="2677360"/>
            <a:ext cx="0" cy="678426"/>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flipV="1">
            <a:off x="2610462" y="3372848"/>
            <a:ext cx="6238570" cy="8641"/>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flipH="1">
            <a:off x="5673213" y="2677360"/>
            <a:ext cx="9832" cy="14226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03738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par>
                                <p:cTn id="13" presetID="22" presetClass="entr" presetSubtype="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par>
                                <p:cTn id="19" presetID="22" presetClass="entr" presetSubtype="1"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par>
                                <p:cTn id="22" presetID="22" presetClass="entr" presetSubtype="1"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up)">
                                      <p:cBhvr>
                                        <p:cTn id="40" dur="500"/>
                                        <p:tgtEl>
                                          <p:spTgt spid="30"/>
                                        </p:tgtEl>
                                      </p:cBhvr>
                                    </p:animEffect>
                                  </p:childTnLst>
                                </p:cTn>
                              </p:par>
                              <p:par>
                                <p:cTn id="41" presetID="22" presetClass="entr" presetSubtype="1"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par>
                                <p:cTn id="44" presetID="22" presetClass="entr" presetSubtype="1"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up)">
                                      <p:cBhvr>
                                        <p:cTn id="46" dur="500"/>
                                        <p:tgtEl>
                                          <p:spTgt spid="23"/>
                                        </p:tgtEl>
                                      </p:cBhvr>
                                    </p:animEffect>
                                  </p:childTnLst>
                                </p:cTn>
                              </p:par>
                              <p:par>
                                <p:cTn id="47" presetID="22" presetClass="entr" presetSubtype="1"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up)">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circle(in)">
                                      <p:cBhvr>
                                        <p:cTn id="5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957383"/>
            <a:ext cx="4742639" cy="623787"/>
          </a:xfrm>
        </p:spPr>
        <p:txBody>
          <a:bodyPr>
            <a:noAutofit/>
          </a:bodyPr>
          <a:lstStyle/>
          <a:p>
            <a:r>
              <a:rPr lang="vi-VN" b="1" dirty="0">
                <a:solidFill>
                  <a:srgbClr val="57A920"/>
                </a:solidFill>
              </a:rPr>
              <a:t>I. Phân loại cây trồng: </a:t>
            </a:r>
          </a:p>
        </p:txBody>
      </p:sp>
      <p:sp>
        <p:nvSpPr>
          <p:cNvPr id="3" name="Content Placeholder 2"/>
          <p:cNvSpPr>
            <a:spLocks noGrp="1"/>
          </p:cNvSpPr>
          <p:nvPr>
            <p:ph idx="4294967295"/>
          </p:nvPr>
        </p:nvSpPr>
        <p:spPr>
          <a:xfrm>
            <a:off x="1634610" y="5398688"/>
            <a:ext cx="8679427" cy="1188500"/>
          </a:xfrm>
        </p:spPr>
        <p:txBody>
          <a:bodyPr>
            <a:normAutofit/>
          </a:bodyPr>
          <a:lstStyle/>
          <a:p>
            <a:pPr marL="0" indent="0">
              <a:buNone/>
            </a:pPr>
            <a:r>
              <a:rPr lang="vi-VN" sz="1600" dirty="0">
                <a:latin typeface="Tahoma" panose="020B0604030504040204" pitchFamily="34" charset="0"/>
                <a:ea typeface="Tahoma" panose="020B0604030504040204" pitchFamily="34" charset="0"/>
                <a:cs typeface="Tahoma" panose="020B0604030504040204" pitchFamily="34" charset="0"/>
              </a:rPr>
              <a:t>  - Nhóm cây ôn đới: là những loại cây trồng có nguồn gốc từ những vùng có khí hậu ôn đới. Chúng thường được trồng ở những nơi có thời tiết mùa đông lạnh, mùa hè mát. Ở nước ta những tỉnh có khí hậu ôn đới như: Sơn La, Lào Cai, Lai Châu, Lạng Sơn, Hà Giang,....</a:t>
            </a:r>
          </a:p>
        </p:txBody>
      </p:sp>
      <p:pic>
        <p:nvPicPr>
          <p:cNvPr id="6" name="Picture 32" descr="Yellow Apples">
            <a:extLst>
              <a:ext uri="{FF2B5EF4-FFF2-40B4-BE49-F238E27FC236}">
                <a16:creationId xmlns:a16="http://schemas.microsoft.com/office/drawing/2014/main" id="{B4C5D2E1-5B7A-4F50-899B-41ACEC8032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041" y="0"/>
            <a:ext cx="2743449" cy="2335368"/>
          </a:xfrm>
          <a:prstGeom prst="flowChartInputOutput">
            <a:avLst/>
          </a:prstGeom>
          <a:noFill/>
          <a:extLst>
            <a:ext uri="{909E8E84-426E-40DD-AFC4-6F175D3DCCD1}">
              <a14:hiddenFill xmlns:a14="http://schemas.microsoft.com/office/drawing/2010/main">
                <a:solidFill>
                  <a:srgbClr val="FFFFFF"/>
                </a:solidFill>
              </a14:hiddenFill>
            </a:ext>
          </a:extLst>
        </p:spPr>
      </p:pic>
      <p:pic>
        <p:nvPicPr>
          <p:cNvPr id="7" name="Picture 20" descr="Red Apples on Tree">
            <a:extLst>
              <a:ext uri="{FF2B5EF4-FFF2-40B4-BE49-F238E27FC236}">
                <a16:creationId xmlns:a16="http://schemas.microsoft.com/office/drawing/2014/main" id="{3E38E1FD-1F3E-427F-B9B3-33F6B0FE6F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2812" y="15309"/>
            <a:ext cx="3190569" cy="3618271"/>
          </a:xfrm>
          <a:prstGeom prst="parallelogram">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018" y="0"/>
            <a:ext cx="3346064" cy="3313471"/>
          </a:xfrm>
          <a:prstGeom prst="parallelogram">
            <a:avLst/>
          </a:prstGeom>
        </p:spPr>
      </p:pic>
      <p:sp>
        <p:nvSpPr>
          <p:cNvPr id="10" name="TextBox 9"/>
          <p:cNvSpPr txBox="1"/>
          <p:nvPr/>
        </p:nvSpPr>
        <p:spPr>
          <a:xfrm>
            <a:off x="1297858" y="4786803"/>
            <a:ext cx="3677264" cy="646331"/>
          </a:xfrm>
          <a:prstGeom prst="rect">
            <a:avLst/>
          </a:prstGeom>
          <a:noFill/>
        </p:spPr>
        <p:txBody>
          <a:bodyPr wrap="square" rtlCol="0">
            <a:spAutoFit/>
          </a:bodyPr>
          <a:lstStyle/>
          <a:p>
            <a:r>
              <a:rPr lang="vi-VN" dirty="0">
                <a:latin typeface="Tahoma" panose="020B0604030504040204" pitchFamily="34" charset="0"/>
                <a:ea typeface="Tahoma" panose="020B0604030504040204" pitchFamily="34" charset="0"/>
                <a:cs typeface="Tahoma" panose="020B0604030504040204" pitchFamily="34" charset="0"/>
              </a:rPr>
              <a:t>1. Phân loại theo nguồn gốc:</a:t>
            </a:r>
          </a:p>
          <a:p>
            <a:endParaRPr lang="vi-VN" dirty="0"/>
          </a:p>
        </p:txBody>
      </p:sp>
      <p:sp>
        <p:nvSpPr>
          <p:cNvPr id="12" name="Round Diagonal Corner Rectangle 11"/>
          <p:cNvSpPr/>
          <p:nvPr/>
        </p:nvSpPr>
        <p:spPr>
          <a:xfrm>
            <a:off x="776748" y="4991865"/>
            <a:ext cx="609600" cy="87839"/>
          </a:xfrm>
          <a:prstGeom prst="round2DiagRect">
            <a:avLst/>
          </a:prstGeom>
          <a:solidFill>
            <a:srgbClr val="8EC453">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0909" y="40566"/>
            <a:ext cx="3939143" cy="4579828"/>
          </a:xfrm>
          <a:prstGeom prst="parallelogram">
            <a:avLst/>
          </a:prstGeom>
        </p:spPr>
      </p:pic>
    </p:spTree>
    <p:extLst>
      <p:ext uri="{BB962C8B-B14F-4D97-AF65-F5344CB8AC3E}">
        <p14:creationId xmlns:p14="http://schemas.microsoft.com/office/powerpoint/2010/main" val="8194892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1000"/>
                                        <p:tgtEl>
                                          <p:spTgt spid="6"/>
                                        </p:tgtEl>
                                      </p:cBhvr>
                                    </p:animEffect>
                                  </p:childTnLst>
                                </p:cTn>
                              </p:par>
                              <p:par>
                                <p:cTn id="28" presetID="22" presetClass="entr" presetSubtype="1"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1000"/>
                                        <p:tgtEl>
                                          <p:spTgt spid="7"/>
                                        </p:tgtEl>
                                      </p:cBhvr>
                                    </p:animEffect>
                                  </p:childTnLst>
                                </p:cTn>
                              </p:par>
                              <p:par>
                                <p:cTn id="31" presetID="22" presetClass="entr" presetSubtype="1"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1000"/>
                                        <p:tgtEl>
                                          <p:spTgt spid="9"/>
                                        </p:tgtEl>
                                      </p:cBhvr>
                                    </p:animEffect>
                                  </p:childTnLst>
                                </p:cTn>
                              </p:par>
                              <p:par>
                                <p:cTn id="34" presetID="22" presetClass="entr" presetSubtype="1"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83414"/>
            <a:ext cx="4205748" cy="814746"/>
          </a:xfrm>
        </p:spPr>
        <p:txBody>
          <a:bodyPr>
            <a:normAutofit fontScale="90000"/>
          </a:bodyPr>
          <a:lstStyle/>
          <a:p>
            <a:r>
              <a:rPr lang="vi-VN" sz="3200" b="1" dirty="0">
                <a:solidFill>
                  <a:srgbClr val="57A920"/>
                </a:solidFill>
              </a:rPr>
              <a:t>I. Phân loại cây trồng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7828" y="0"/>
            <a:ext cx="3569694" cy="3425612"/>
          </a:xfrm>
          <a:prstGeom prst="parallelogram">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243" y="16130"/>
            <a:ext cx="2915205" cy="2481263"/>
          </a:xfrm>
          <a:prstGeom prst="parallelogram">
            <a:avLst/>
          </a:prstGeom>
        </p:spPr>
      </p:pic>
      <p:sp>
        <p:nvSpPr>
          <p:cNvPr id="8" name="Rectangle 7"/>
          <p:cNvSpPr/>
          <p:nvPr/>
        </p:nvSpPr>
        <p:spPr>
          <a:xfrm>
            <a:off x="1484670" y="4507664"/>
            <a:ext cx="3057247" cy="369332"/>
          </a:xfrm>
          <a:prstGeom prst="rect">
            <a:avLst/>
          </a:prstGeom>
        </p:spPr>
        <p:txBody>
          <a:bodyPr wrap="none">
            <a:spAutoFit/>
          </a:bodyPr>
          <a:lstStyle/>
          <a:p>
            <a:r>
              <a:rPr lang="vi-VN" dirty="0"/>
              <a:t>1. Phân loại theo nguồn gốc</a:t>
            </a:r>
          </a:p>
        </p:txBody>
      </p:sp>
      <p:sp>
        <p:nvSpPr>
          <p:cNvPr id="9" name="Rectangle 8"/>
          <p:cNvSpPr/>
          <p:nvPr/>
        </p:nvSpPr>
        <p:spPr>
          <a:xfrm>
            <a:off x="1592825" y="5017192"/>
            <a:ext cx="8465574" cy="1200329"/>
          </a:xfrm>
          <a:prstGeom prst="rect">
            <a:avLst/>
          </a:prstGeom>
        </p:spPr>
        <p:txBody>
          <a:bodyPr wrap="square">
            <a:spAutoFit/>
          </a:bodyPr>
          <a:lstStyle/>
          <a:p>
            <a:r>
              <a:rPr lang="vi-VN" dirty="0"/>
              <a:t>- Nhóm cây nhiệt đới: là những loại cây trồng có nguồn gốc từ những vùng có khí hậu nhiệt đới. Vì chúng không thể thích nghi và sinh trưởng ở điều kiện khí hậu lanh. Ngoài những môi trường này thì chúng có thể sinh sống và phát triển ở hầu hết các kiểu khí hậu còn lại</a:t>
            </a:r>
          </a:p>
        </p:txBody>
      </p:sp>
      <p:pic>
        <p:nvPicPr>
          <p:cNvPr id="11" name="Content Placeholder 10"/>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2371361" y="16130"/>
            <a:ext cx="3527994" cy="3857780"/>
          </a:xfrm>
          <a:prstGeom prst="parallelogram">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1654" y="-55044"/>
            <a:ext cx="3933490" cy="4791844"/>
          </a:xfrm>
          <a:prstGeom prst="parallelogram">
            <a:avLst/>
          </a:prstGeom>
        </p:spPr>
      </p:pic>
      <p:sp>
        <p:nvSpPr>
          <p:cNvPr id="13" name="Round Diagonal Corner Rectangle 12"/>
          <p:cNvSpPr/>
          <p:nvPr/>
        </p:nvSpPr>
        <p:spPr>
          <a:xfrm>
            <a:off x="875070" y="4692880"/>
            <a:ext cx="609600" cy="87839"/>
          </a:xfrm>
          <a:prstGeom prst="round2DiagRect">
            <a:avLst/>
          </a:prstGeom>
          <a:solidFill>
            <a:srgbClr val="8EC453">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274761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par>
                                <p:cTn id="16" presetID="22" presetClass="entr" presetSubtype="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319104" y="0"/>
            <a:ext cx="4183068" cy="4351338"/>
          </a:xfrm>
          <a:prstGeom prst="parallelogram">
            <a:avLst/>
          </a:prstGeom>
        </p:spPr>
      </p:pic>
      <p:sp>
        <p:nvSpPr>
          <p:cNvPr id="4" name="Rectangle 3"/>
          <p:cNvSpPr/>
          <p:nvPr/>
        </p:nvSpPr>
        <p:spPr>
          <a:xfrm>
            <a:off x="1265902" y="5007868"/>
            <a:ext cx="10087898" cy="1077218"/>
          </a:xfrm>
          <a:prstGeom prst="rect">
            <a:avLst/>
          </a:prstGeom>
        </p:spPr>
        <p:txBody>
          <a:bodyPr wrap="square">
            <a:spAutoFit/>
          </a:bodyPr>
          <a:lstStyle/>
          <a:p>
            <a:r>
              <a:rPr lang="vi-VN" sz="1600" dirty="0">
                <a:latin typeface="Tahoma "/>
              </a:rPr>
              <a:t>- Nhóm cây á nhiệt đới: là những loại cây về cơ bản có thể sinh trưởng, phát triển trong các điều kiện khí hậu giống với cây trồng nhiệt đới. Tuy nhiên, để cây á nhiệt đới có thể ra hoa, kết quả cần có điều kiện nhiệt độ lạnh nhất định. Vì vậy, cây trồng á nhiệt đới thường được trồng ở những nơi có mùa đông lạnh và mùa hè nóng ẩm.</a:t>
            </a:r>
          </a:p>
        </p:txBody>
      </p:sp>
      <p:sp>
        <p:nvSpPr>
          <p:cNvPr id="5" name="Rectangle 4"/>
          <p:cNvSpPr/>
          <p:nvPr/>
        </p:nvSpPr>
        <p:spPr>
          <a:xfrm>
            <a:off x="732503" y="3894022"/>
            <a:ext cx="4597734" cy="584775"/>
          </a:xfrm>
          <a:prstGeom prst="rect">
            <a:avLst/>
          </a:prstGeom>
        </p:spPr>
        <p:txBody>
          <a:bodyPr wrap="none">
            <a:spAutoFit/>
          </a:bodyPr>
          <a:lstStyle/>
          <a:p>
            <a:r>
              <a:rPr lang="vi-VN" sz="3200" b="1" dirty="0">
                <a:solidFill>
                  <a:srgbClr val="57A920"/>
                </a:solidFill>
                <a:latin typeface="Tahoma" panose="020B0604030504040204" pitchFamily="34" charset="0"/>
                <a:ea typeface="Tahoma" panose="020B0604030504040204" pitchFamily="34" charset="0"/>
                <a:cs typeface="Tahoma" panose="020B0604030504040204" pitchFamily="34" charset="0"/>
              </a:rPr>
              <a:t>I. Phân loại cây trồng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572" y="2936"/>
            <a:ext cx="4026310" cy="3569110"/>
          </a:xfrm>
          <a:prstGeom prst="parallelogram">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2" y="94684"/>
            <a:ext cx="2684206" cy="2284722"/>
          </a:xfrm>
          <a:prstGeom prst="parallelogram">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0590" y="10351"/>
            <a:ext cx="3742403" cy="3089309"/>
          </a:xfrm>
          <a:prstGeom prst="parallelogram">
            <a:avLst/>
          </a:prstGeom>
        </p:spPr>
      </p:pic>
      <p:sp>
        <p:nvSpPr>
          <p:cNvPr id="11" name="Round Diagonal Corner Rectangle 10"/>
          <p:cNvSpPr/>
          <p:nvPr/>
        </p:nvSpPr>
        <p:spPr>
          <a:xfrm>
            <a:off x="732503" y="4717705"/>
            <a:ext cx="609600" cy="120124"/>
          </a:xfrm>
          <a:prstGeom prst="round2DiagRect">
            <a:avLst/>
          </a:prstGeom>
          <a:solidFill>
            <a:srgbClr val="8EC453">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p:cNvSpPr/>
          <p:nvPr/>
        </p:nvSpPr>
        <p:spPr>
          <a:xfrm>
            <a:off x="1329369" y="4533039"/>
            <a:ext cx="3057247" cy="369332"/>
          </a:xfrm>
          <a:prstGeom prst="rect">
            <a:avLst/>
          </a:prstGeom>
        </p:spPr>
        <p:txBody>
          <a:bodyPr wrap="none">
            <a:spAutoFit/>
          </a:bodyPr>
          <a:lstStyle/>
          <a:p>
            <a:r>
              <a:rPr lang="vi-VN" dirty="0">
                <a:latin typeface="Tahoma" panose="020B0604030504040204" pitchFamily="34" charset="0"/>
                <a:ea typeface="Tahoma" panose="020B0604030504040204" pitchFamily="34" charset="0"/>
                <a:cs typeface="Tahoma" panose="020B0604030504040204" pitchFamily="34" charset="0"/>
              </a:rPr>
              <a:t>1. Phân loại theo nguồn gốc</a:t>
            </a:r>
          </a:p>
        </p:txBody>
      </p:sp>
    </p:spTree>
    <p:extLst>
      <p:ext uri="{BB962C8B-B14F-4D97-AF65-F5344CB8AC3E}">
        <p14:creationId xmlns:p14="http://schemas.microsoft.com/office/powerpoint/2010/main" val="1456833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000"/>
                                        <p:tgtEl>
                                          <p:spTgt spid="7"/>
                                        </p:tgtEl>
                                      </p:cBhvr>
                                    </p:animEffect>
                                  </p:childTnLst>
                                </p:cTn>
                              </p:par>
                              <p:par>
                                <p:cTn id="16" presetID="22" presetClass="entr" presetSubtype="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1000"/>
                                        <p:tgtEl>
                                          <p:spTgt spid="10"/>
                                        </p:tgtEl>
                                      </p:cBhvr>
                                    </p:animEffect>
                                  </p:childTnLst>
                                </p:cTn>
                              </p:par>
                              <p:par>
                                <p:cTn id="19" presetID="22" presetClass="entr" presetSubtype="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5" name="Flowchart: Process 4"/>
          <p:cNvSpPr/>
          <p:nvPr/>
        </p:nvSpPr>
        <p:spPr>
          <a:xfrm>
            <a:off x="-2" y="0"/>
            <a:ext cx="12192000" cy="6858000"/>
          </a:xfrm>
          <a:prstGeom prst="flowChartProcess">
            <a:avLst/>
          </a:prstGeom>
          <a:solidFill>
            <a:schemeClr val="bg2">
              <a:lumMod val="2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lowchart: Process 5"/>
          <p:cNvSpPr/>
          <p:nvPr/>
        </p:nvSpPr>
        <p:spPr>
          <a:xfrm>
            <a:off x="3451123" y="419100"/>
            <a:ext cx="4650658" cy="717755"/>
          </a:xfrm>
          <a:prstGeom prst="flowChartProcess">
            <a:avLst/>
          </a:prstGeom>
          <a:solidFill>
            <a:srgbClr val="B1CB77">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Phân loại cây trồng</a:t>
            </a:r>
          </a:p>
        </p:txBody>
      </p:sp>
      <p:sp>
        <p:nvSpPr>
          <p:cNvPr id="7" name="TextBox 6"/>
          <p:cNvSpPr txBox="1"/>
          <p:nvPr/>
        </p:nvSpPr>
        <p:spPr>
          <a:xfrm>
            <a:off x="1315063"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nguồn gốc</a:t>
            </a:r>
          </a:p>
          <a:p>
            <a:endParaRPr lang="vi-VN" dirty="0">
              <a:solidFill>
                <a:schemeClr val="bg1"/>
              </a:solidFill>
            </a:endParaRPr>
          </a:p>
        </p:txBody>
      </p:sp>
      <p:sp>
        <p:nvSpPr>
          <p:cNvPr id="8" name="TextBox 7"/>
          <p:cNvSpPr txBox="1"/>
          <p:nvPr/>
        </p:nvSpPr>
        <p:spPr>
          <a:xfrm>
            <a:off x="4665405"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đặc tính sinh vật học</a:t>
            </a:r>
          </a:p>
        </p:txBody>
      </p:sp>
      <p:sp>
        <p:nvSpPr>
          <p:cNvPr id="9" name="TextBox 8"/>
          <p:cNvSpPr txBox="1"/>
          <p:nvPr/>
        </p:nvSpPr>
        <p:spPr>
          <a:xfrm>
            <a:off x="8015747"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mục đích sử dụng</a:t>
            </a:r>
          </a:p>
        </p:txBody>
      </p:sp>
      <p:sp>
        <p:nvSpPr>
          <p:cNvPr id="10" name="TextBox 9"/>
          <p:cNvSpPr txBox="1"/>
          <p:nvPr/>
        </p:nvSpPr>
        <p:spPr>
          <a:xfrm>
            <a:off x="838200" y="4109950"/>
            <a:ext cx="3319617" cy="1477328"/>
          </a:xfrm>
          <a:prstGeom prst="rect">
            <a:avLst/>
          </a:prstGeom>
          <a:noFill/>
          <a:ln>
            <a:solidFill>
              <a:schemeClr val="bg1"/>
            </a:solidFill>
            <a:prstDash val="lgDashDotDot"/>
          </a:ln>
        </p:spPr>
        <p:txBody>
          <a:bodyPr wrap="square" rtlCol="0">
            <a:spAutoFit/>
          </a:bodyPr>
          <a:lstStyle/>
          <a:p>
            <a:r>
              <a:rPr lang="vi-VN" b="1" dirty="0">
                <a:solidFill>
                  <a:schemeClr val="bg1"/>
                </a:solidFill>
              </a:rPr>
              <a:t>*Ý nghĩa</a:t>
            </a:r>
            <a:r>
              <a:rPr lang="vi-VN" dirty="0">
                <a:solidFill>
                  <a:schemeClr val="bg1"/>
                </a:solidFill>
              </a:rPr>
              <a:t>: Giúp người nông dân trồng các loài cây trồng đúng mùa, đúng thời vụ, trồng các loại cây trồng đạt chất lượng và năng suất tốt nhất.</a:t>
            </a:r>
          </a:p>
        </p:txBody>
      </p:sp>
      <p:cxnSp>
        <p:nvCxnSpPr>
          <p:cNvPr id="14" name="Straight Connector 13"/>
          <p:cNvCxnSpPr/>
          <p:nvPr/>
        </p:nvCxnSpPr>
        <p:spPr>
          <a:xfrm>
            <a:off x="2851355" y="1425677"/>
            <a:ext cx="599767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a:off x="2831691" y="1414099"/>
            <a:ext cx="9832" cy="4817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flipH="1">
            <a:off x="5948517" y="1136855"/>
            <a:ext cx="9831" cy="85817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a:off x="8829369" y="1414100"/>
            <a:ext cx="9832" cy="4817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flipH="1">
            <a:off x="2585269" y="2666668"/>
            <a:ext cx="9832" cy="14226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88955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166419" cy="785249"/>
          </a:xfrm>
        </p:spPr>
        <p:txBody>
          <a:bodyPr>
            <a:normAutofit fontScale="90000"/>
          </a:bodyPr>
          <a:lstStyle/>
          <a:p>
            <a:r>
              <a:rPr lang="vi-VN" b="1" dirty="0">
                <a:solidFill>
                  <a:srgbClr val="57A920"/>
                </a:solidFill>
              </a:rPr>
              <a:t>I. Phân loại cây trồng</a:t>
            </a:r>
          </a:p>
        </p:txBody>
      </p:sp>
      <p:sp>
        <p:nvSpPr>
          <p:cNvPr id="4" name="TextBox 3"/>
          <p:cNvSpPr txBox="1"/>
          <p:nvPr/>
        </p:nvSpPr>
        <p:spPr>
          <a:xfrm>
            <a:off x="1425677" y="1118667"/>
            <a:ext cx="4286864" cy="369332"/>
          </a:xfrm>
          <a:prstGeom prst="rect">
            <a:avLst/>
          </a:prstGeom>
          <a:noFill/>
        </p:spPr>
        <p:txBody>
          <a:bodyPr wrap="square" rtlCol="0">
            <a:spAutoFit/>
          </a:bodyPr>
          <a:lstStyle/>
          <a:p>
            <a:r>
              <a:rPr lang="vi-VN" dirty="0">
                <a:latin typeface="Tahoma "/>
              </a:rPr>
              <a:t>2. Phân loại theo đặc tính sinh vật học</a:t>
            </a:r>
          </a:p>
        </p:txBody>
      </p:sp>
      <p:sp>
        <p:nvSpPr>
          <p:cNvPr id="6" name="TextBox 5"/>
          <p:cNvSpPr txBox="1"/>
          <p:nvPr/>
        </p:nvSpPr>
        <p:spPr>
          <a:xfrm>
            <a:off x="588706" y="4377501"/>
            <a:ext cx="2311809" cy="338554"/>
          </a:xfrm>
          <a:prstGeom prst="rect">
            <a:avLst/>
          </a:prstGeom>
          <a:noFill/>
        </p:spPr>
        <p:txBody>
          <a:bodyPr wrap="square" rtlCol="0">
            <a:spAutoFit/>
          </a:bodyPr>
          <a:lstStyle/>
          <a:p>
            <a:r>
              <a:rPr lang="vi-VN" sz="1600" dirty="0">
                <a:latin typeface="Tahoma "/>
              </a:rPr>
              <a:t>a. Theo chu kì sống: </a:t>
            </a:r>
          </a:p>
        </p:txBody>
      </p:sp>
      <p:sp>
        <p:nvSpPr>
          <p:cNvPr id="9" name="TextBox 8"/>
          <p:cNvSpPr txBox="1"/>
          <p:nvPr/>
        </p:nvSpPr>
        <p:spPr>
          <a:xfrm>
            <a:off x="2875642" y="5339159"/>
            <a:ext cx="2389239" cy="338554"/>
          </a:xfrm>
          <a:prstGeom prst="rect">
            <a:avLst/>
          </a:prstGeom>
          <a:noFill/>
        </p:spPr>
        <p:txBody>
          <a:bodyPr wrap="square" rtlCol="0">
            <a:spAutoFit/>
          </a:bodyPr>
          <a:lstStyle/>
          <a:p>
            <a:r>
              <a:rPr lang="vi-VN" sz="1600" dirty="0">
                <a:latin typeface="Tahoma "/>
              </a:rPr>
              <a:t>Nhóm cây hàng năm</a:t>
            </a:r>
          </a:p>
        </p:txBody>
      </p:sp>
      <p:sp>
        <p:nvSpPr>
          <p:cNvPr id="10" name="TextBox 9"/>
          <p:cNvSpPr txBox="1"/>
          <p:nvPr/>
        </p:nvSpPr>
        <p:spPr>
          <a:xfrm>
            <a:off x="2921409" y="3385065"/>
            <a:ext cx="2497393" cy="338554"/>
          </a:xfrm>
          <a:prstGeom prst="rect">
            <a:avLst/>
          </a:prstGeom>
          <a:noFill/>
        </p:spPr>
        <p:txBody>
          <a:bodyPr wrap="square" rtlCol="0">
            <a:spAutoFit/>
          </a:bodyPr>
          <a:lstStyle/>
          <a:p>
            <a:r>
              <a:rPr lang="vi-VN" sz="1600" dirty="0">
                <a:latin typeface="Tahoma "/>
              </a:rPr>
              <a:t>Nhóm cây lâu năm</a:t>
            </a:r>
          </a:p>
        </p:txBody>
      </p:sp>
      <p:sp>
        <p:nvSpPr>
          <p:cNvPr id="12" name="TextBox 11"/>
          <p:cNvSpPr txBox="1"/>
          <p:nvPr/>
        </p:nvSpPr>
        <p:spPr>
          <a:xfrm>
            <a:off x="1769557" y="1742823"/>
            <a:ext cx="7618034" cy="584775"/>
          </a:xfrm>
          <a:prstGeom prst="rect">
            <a:avLst/>
          </a:prstGeom>
          <a:noFill/>
        </p:spPr>
        <p:txBody>
          <a:bodyPr wrap="square" rtlCol="0">
            <a:spAutoFit/>
          </a:bodyPr>
          <a:lstStyle/>
          <a:p>
            <a:r>
              <a:rPr lang="vi-VN" sz="1600" dirty="0">
                <a:latin typeface="Tahoma "/>
              </a:rPr>
              <a:t>- Chu kì sống của cây trồng: là khoảng thời gian tính từ khi hạt bắt đầu nảy mầm, trải qua quá trình sinh trưởng, phát triển đến khi cây trở nên già cỗi và chết</a:t>
            </a:r>
          </a:p>
        </p:txBody>
      </p:sp>
      <p:sp>
        <p:nvSpPr>
          <p:cNvPr id="13" name="Left Brace 12"/>
          <p:cNvSpPr/>
          <p:nvPr/>
        </p:nvSpPr>
        <p:spPr>
          <a:xfrm>
            <a:off x="2595716" y="3569731"/>
            <a:ext cx="325693" cy="2005781"/>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vi-VN"/>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3946" y="2394128"/>
            <a:ext cx="2124075" cy="2152650"/>
          </a:xfrm>
          <a:prstGeom prst="teardrop">
            <a:avLst>
              <a:gd name="adj" fmla="val 111896"/>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619" y="2403919"/>
            <a:ext cx="2124075" cy="2142859"/>
          </a:xfrm>
          <a:prstGeom prst="teardrop">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4057" y="2394128"/>
            <a:ext cx="2124075" cy="2152650"/>
          </a:xfrm>
          <a:prstGeom prst="teardrop">
            <a:avLst/>
          </a:prstGeom>
        </p:spPr>
      </p:pic>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12548" r="12548"/>
          <a:stretch/>
        </p:blipFill>
        <p:spPr>
          <a:xfrm>
            <a:off x="5118615" y="4722227"/>
            <a:ext cx="1985962" cy="1985962"/>
          </a:xfrm>
          <a:prstGeom prst="teardrop">
            <a:avLst>
              <a:gd name="adj" fmla="val 103070"/>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3946" y="4703974"/>
            <a:ext cx="2619375" cy="1743075"/>
          </a:xfrm>
          <a:prstGeom prst="teardrop">
            <a:avLst>
              <a:gd name="adj" fmla="val 64315"/>
            </a:avLst>
          </a:prstGeom>
        </p:spPr>
      </p:pic>
      <p:pic>
        <p:nvPicPr>
          <p:cNvPr id="19" name="Picture 18"/>
          <p:cNvPicPr>
            <a:picLocks noChangeAspect="1"/>
          </p:cNvPicPr>
          <p:nvPr/>
        </p:nvPicPr>
        <p:blipFill rotWithShape="1">
          <a:blip r:embed="rId7">
            <a:extLst>
              <a:ext uri="{28A0092B-C50C-407E-A947-70E740481C1C}">
                <a14:useLocalDpi xmlns:a14="http://schemas.microsoft.com/office/drawing/2010/main" val="0"/>
              </a:ext>
            </a:extLst>
          </a:blip>
          <a:srcRect l="17503" t="583" r="15951" b="-583"/>
          <a:stretch/>
        </p:blipFill>
        <p:spPr>
          <a:xfrm>
            <a:off x="9960578" y="4682717"/>
            <a:ext cx="1967554" cy="1931226"/>
          </a:xfrm>
          <a:prstGeom prst="teardrop">
            <a:avLst>
              <a:gd name="adj" fmla="val 102066"/>
            </a:avLst>
          </a:prstGeom>
        </p:spPr>
      </p:pic>
    </p:spTree>
    <p:extLst>
      <p:ext uri="{BB962C8B-B14F-4D97-AF65-F5344CB8AC3E}">
        <p14:creationId xmlns:p14="http://schemas.microsoft.com/office/powerpoint/2010/main" val="15118698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par>
                                <p:cTn id="38" presetID="6" presetClass="entr" presetSubtype="16"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ircle(in)">
                                      <p:cBhvr>
                                        <p:cTn id="40" dur="2000"/>
                                        <p:tgtEl>
                                          <p:spTgt spid="14"/>
                                        </p:tgtEl>
                                      </p:cBhvr>
                                    </p:animEffect>
                                  </p:childTnLst>
                                </p:cTn>
                              </p:par>
                              <p:par>
                                <p:cTn id="41" presetID="6" presetClass="entr" presetSubtype="16"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ircle(in)">
                                      <p:cBhvr>
                                        <p:cTn id="43" dur="2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circle(in)">
                                      <p:cBhvr>
                                        <p:cTn id="48" dur="2000"/>
                                        <p:tgtEl>
                                          <p:spTgt spid="17"/>
                                        </p:tgtEl>
                                      </p:cBhvr>
                                    </p:animEffect>
                                  </p:childTnLst>
                                </p:cTn>
                              </p:par>
                              <p:par>
                                <p:cTn id="49" presetID="6" presetClass="entr" presetSubtype="16"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circle(in)">
                                      <p:cBhvr>
                                        <p:cTn id="51" dur="2000"/>
                                        <p:tgtEl>
                                          <p:spTgt spid="18"/>
                                        </p:tgtEl>
                                      </p:cBhvr>
                                    </p:animEffect>
                                  </p:childTnLst>
                                </p:cTn>
                              </p:par>
                              <p:par>
                                <p:cTn id="52" presetID="6" presetClass="entr" presetSubtype="16"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circle(in)">
                                      <p:cBhvr>
                                        <p:cTn id="5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2" grpId="0"/>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7550</TotalTime>
  <Words>1561</Words>
  <Application>Microsoft Office PowerPoint</Application>
  <PresentationFormat>Widescreen</PresentationFormat>
  <Paragraphs>138</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Tahoma</vt:lpstr>
      <vt:lpstr>Tahoma </vt:lpstr>
      <vt:lpstr>Tamoha</vt:lpstr>
      <vt:lpstr>Times New Roman</vt:lpstr>
      <vt:lpstr>Office Theme</vt:lpstr>
      <vt:lpstr>PowerPoint Presentation</vt:lpstr>
      <vt:lpstr>PowerPoint Presentation</vt:lpstr>
      <vt:lpstr>BÀI 2: CÂY TRỒNG VÀ CÁC YẾU TỐ CHÍNH TRONG TRỒNG TRỌT </vt:lpstr>
      <vt:lpstr>PowerPoint Presentation</vt:lpstr>
      <vt:lpstr>I. Phân loại cây trồng: </vt:lpstr>
      <vt:lpstr>I. Phân loại cây trồng</vt:lpstr>
      <vt:lpstr>PowerPoint Presentation</vt:lpstr>
      <vt:lpstr>PowerPoint Presentation</vt:lpstr>
      <vt:lpstr>I. Phân loại cây trồng</vt:lpstr>
      <vt:lpstr>I. Phân loại cây trồng</vt:lpstr>
      <vt:lpstr>I Phân loại cây trồng:   2. Phân loại theo đặc tính sinh vật học</vt:lpstr>
      <vt:lpstr>PowerPoint Presentation</vt:lpstr>
      <vt:lpstr>I Phân loại cây trồng:   3. Phân loại theo mục đích sử dụng: </vt:lpstr>
      <vt:lpstr>PowerPoint Presentation</vt:lpstr>
      <vt:lpstr>PowerPoint Presentation</vt:lpstr>
      <vt:lpstr>PowerPoint Presentation</vt:lpstr>
      <vt:lpstr>PowerPoint Presentation</vt:lpstr>
      <vt:lpstr>PowerPoint Presentation</vt:lpstr>
      <vt:lpstr>II. Một số yếu tố chính trong trồng trọt</vt:lpstr>
      <vt:lpstr>II. Một số yếu tố chính trong trồng trọt</vt:lpstr>
      <vt:lpstr>PowerPoint Presentation</vt:lpstr>
      <vt:lpstr>II. Một số yếu tố chính trong trồng trọt</vt:lpstr>
      <vt:lpstr>II. Một số yếu tố chính trong trồng trọt</vt:lpstr>
      <vt:lpstr>II. Một số yếu tố chính trong trồng trọt</vt:lpstr>
      <vt:lpstr>II. Một số yếu tố chính trong trồng trọt</vt:lpstr>
      <vt:lpstr>II. Một số yếu tố chính trong trồng trọt</vt:lpstr>
    </vt:vector>
  </TitlesOfParts>
  <Manager>TV-STEM</Manager>
  <Company>TV-STEM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TV-STEM</dc:title>
  <dc:subject>TV-STEM</dc:subject>
  <dc:creator>TV-STEM</dc:creator>
  <dc:description>TV-STEM</dc:description>
  <cp:lastModifiedBy>Nghiêm Xuân</cp:lastModifiedBy>
  <cp:revision>81</cp:revision>
  <dcterms:created xsi:type="dcterms:W3CDTF">2022-08-03T14:54:26Z</dcterms:created>
  <dcterms:modified xsi:type="dcterms:W3CDTF">2022-08-19T01:57:51Z</dcterms:modified>
  <cp:category>TV-STEM</cp:category>
</cp:coreProperties>
</file>