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333" r:id="rId2"/>
    <p:sldId id="335" r:id="rId3"/>
    <p:sldId id="357" r:id="rId4"/>
    <p:sldId id="334" r:id="rId5"/>
    <p:sldId id="358" r:id="rId6"/>
    <p:sldId id="359" r:id="rId7"/>
    <p:sldId id="360" r:id="rId8"/>
    <p:sldId id="361" r:id="rId9"/>
    <p:sldId id="362" r:id="rId10"/>
    <p:sldId id="363" r:id="rId11"/>
    <p:sldId id="364" r:id="rId12"/>
    <p:sldId id="365" r:id="rId13"/>
    <p:sldId id="366" r:id="rId14"/>
    <p:sldId id="367" r:id="rId15"/>
    <p:sldId id="368" r:id="rId16"/>
    <p:sldId id="371" r:id="rId17"/>
    <p:sldId id="372" r:id="rId18"/>
    <p:sldId id="369" r:id="rId19"/>
    <p:sldId id="370" r:id="rId20"/>
    <p:sldId id="373" r:id="rId21"/>
    <p:sldId id="374" r:id="rId22"/>
    <p:sldId id="375" r:id="rId23"/>
    <p:sldId id="376" r:id="rId24"/>
    <p:sldId id="377" r:id="rId25"/>
    <p:sldId id="378" r:id="rId26"/>
    <p:sldId id="379" r:id="rId27"/>
    <p:sldId id="380" r:id="rId28"/>
    <p:sldId id="381" r:id="rId29"/>
    <p:sldId id="382" r:id="rId30"/>
    <p:sldId id="383" r:id="rId31"/>
    <p:sldId id="384" r:id="rId32"/>
    <p:sldId id="385" r:id="rId33"/>
    <p:sldId id="386" r:id="rId34"/>
    <p:sldId id="387" r:id="rId35"/>
    <p:sldId id="388" r:id="rId36"/>
    <p:sldId id="389" r:id="rId37"/>
    <p:sldId id="390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</p:showPr>
  <p:clrMru>
    <a:srgbClr val="FF00FF"/>
    <a:srgbClr val="0000FF"/>
    <a:srgbClr val="00FFFF"/>
    <a:srgbClr val="FF6600"/>
    <a:srgbClr val="FF0000"/>
    <a:srgbClr val="006600"/>
    <a:srgbClr val="0000CC"/>
    <a:srgbClr val="9C0C24"/>
    <a:srgbClr val="A8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298" autoAdjust="0"/>
    <p:restoredTop sz="98566" autoAdjust="0"/>
  </p:normalViewPr>
  <p:slideViewPr>
    <p:cSldViewPr snapToGrid="0">
      <p:cViewPr varScale="1">
        <p:scale>
          <a:sx n="69" d="100"/>
          <a:sy n="69" d="100"/>
        </p:scale>
        <p:origin x="-114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BCDB4-68F1-4CF5-B86E-7ECC8F61CF4F}" type="datetimeFigureOut">
              <a:rPr lang="en-US" smtClean="0"/>
              <a:pPr/>
              <a:t>11/5/2023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9BF97-CCE8-4556-AECF-D3B0ACA3D1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9274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503423-AC26-81A6-D911-CC9E4035B7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429A722-DED6-E4C0-713C-06AAA68E7C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5A308FB-1498-7B9A-946F-62E1B0251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11/5/2023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E3CFA85-9F4C-191C-F201-193CD17C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AB831E-DA43-063D-18A1-DB90E8D6A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90917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36AB99-42D0-CE95-4922-976A7F2DF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1F6EB7F-1B14-FDAC-D9F6-7677633F1B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7129353-18A1-E62E-F0E7-0D1DB37C7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11/5/2023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CCFBAF1-8F12-554D-5626-6E222607E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7A51114-B29E-9DB5-1161-02C36CE1D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2198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84FAE5C-66BA-BDC3-EED8-AB2E7FDBE5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9B6C9E6-16C6-6AEE-AEA6-FD466789C7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A68DFEF-F563-6ADA-AE7D-EA7B9CBD9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11/5/2023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1B8784B-C865-9894-5752-1B48F7CB7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F68AD1F-F136-ABB3-FCE9-BBCDA401D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3369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E6424F-6FF3-581E-D9F7-CC3699FF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20A5D7-9373-D28C-F89A-737616969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5FFF51C-A686-C9EF-6705-2D21B90A8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11/5/2023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40D90C3-869F-C288-4F55-A252885B3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573D1F9-89D8-9F64-B07C-D123DEE88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6962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CD1C4D-97AE-9836-D351-8BB247533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0DF857A-248B-AA0A-6ECD-ED130A5EC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CA1E298-89A3-8D15-25E9-03DFDEE53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11/5/2023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BDA0F6F-0B75-E846-009B-1690213FC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58A3CF-BCE3-2EA9-2FDD-D98673788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9511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1DFA6C-AB45-DD85-3521-91DF4480D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93F6DC-66D1-6A8D-28C7-C530456E1E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EA55E59-565D-A0D6-B7A4-34CCB370ED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806D9F4-C35F-E5D4-C980-AF9C8B965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11/5/2023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12C7EAD-7C89-6EC3-C7A8-B66DDE2B4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029EFD7-C7BF-5164-3CF1-8FB389B52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1024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678A87-FB49-3DEE-3661-0A34760C7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A0BB807-E386-B2CB-7253-C78C9FA98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7D7D980-B07A-E27C-2A45-68A39F972A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449F2E8-928C-854C-F944-59D364FCF4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E264C32-CCC0-5C55-C11E-C5BFD0D835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87046D3-876D-4C5B-45C3-7A78EAF14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11/5/2023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08E8B65-41C0-F8DC-75B1-B3B314405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EF5E86F-4264-6A88-EF6C-EF2EE1D61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04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D6D308-D658-43EC-8619-1829004A6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27C2031-2CC5-7BA1-98FD-2403904DC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11/5/2023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79A14F2-E749-902A-31C6-F874B212B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4D2D4EB-9FBC-B70F-8618-4A37A97BF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063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9F85CE8-8581-2F50-4DAF-FC03F1FDF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11/5/2023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67E7FA6-B5DF-8560-6067-2C59387AA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57ED599-BE0F-70D7-28EE-1D8ED4885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4436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182498-553D-A2DB-F771-00B5A2B99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321FBF-EDCB-43AA-0632-84400D0C6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11847BC-9E53-30FA-0FD6-6BE424C745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7C2C796-6882-D4E3-AA7F-532004367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11/5/2023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5B08152-6956-F4C5-3A69-7CC7C7E2F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2DD2FE6-4227-FD82-4937-8D59EA69B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0234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0C873F-E510-719F-98AC-3E70D87AE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FC9E2E2-2AE6-3EBD-A9E4-7ED224ABC8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1D2EBDC-61E3-44F2-ABB4-2EB174992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0F2E887-1386-15D9-5ECB-2E2384DFF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11/5/2023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8D42CEC-AEEF-DFC4-E282-D593A0296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5F40693-F29B-CF3B-65FE-11FC48F97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0316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DA1EDD5-0880-E869-4D10-C85553C03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B80795F-1B41-82CD-C290-311DBA831F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CC86E56-0772-62DB-E800-7629071249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47B41-D574-4D99-8733-CDF2B4333776}" type="datetimeFigureOut">
              <a:rPr lang="en-US" smtClean="0"/>
              <a:pPr/>
              <a:t>11/5/2023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B15C0E-FBAF-B2D2-251A-970E2D4CC2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1E648B1-B142-9FCA-13B3-C5042150F3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0290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file:///H:\THT_Chuyen%20de%20Thuc%20hien%20giao%20an%20dien%20tu\GDCD\Yeu%20thuong%20con%20nguoi.ppt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zJAOn5b4I6k?si=a6peYO1nnBAOxNcm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2390658" y="4413719"/>
            <a:ext cx="32362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FF"/>
                </a:solidFill>
                <a:cs typeface="Times New Roman" pitchFamily="18" charset="0"/>
              </a:rPr>
              <a:t>GIÁO VIÊN: TRƯƠNG THẾ THẢO</a:t>
            </a:r>
            <a:endParaRPr lang="vi-VN" b="1" dirty="0">
              <a:solidFill>
                <a:srgbClr val="FF00FF"/>
              </a:solidFill>
              <a:cs typeface="Times New Roman" pitchFamily="18" charset="0"/>
            </a:endParaRPr>
          </a:p>
        </p:txBody>
      </p:sp>
      <p:pic>
        <p:nvPicPr>
          <p:cNvPr id="2051" name="Picture 14" descr="Asian lily">
            <a:hlinkClick r:id="rId2" action="ppaction://hlinkpres?slideindex=1&amp;slidetitle=Slide 1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1251" y="3860427"/>
            <a:ext cx="6400800" cy="2662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6" descr="Buomba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95556"/>
            <a:ext cx="12192000" cy="798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" descr="Buomba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944723"/>
            <a:ext cx="12192000" cy="79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WordArt 8"/>
          <p:cNvSpPr>
            <a:spLocks noChangeArrowheads="1" noChangeShapeType="1" noTextEdit="1"/>
          </p:cNvSpPr>
          <p:nvPr/>
        </p:nvSpPr>
        <p:spPr bwMode="auto">
          <a:xfrm>
            <a:off x="406400" y="672354"/>
            <a:ext cx="11785600" cy="165707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MỪNG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EM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SINH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pPr algn="ctr"/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ĐẾN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VỚI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</a:t>
            </a:r>
            <a:r>
              <a:rPr lang="en-US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GIẢNG</a:t>
            </a:r>
            <a:r>
              <a:rPr lang="en-US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ĐIỆN</a:t>
            </a:r>
            <a:r>
              <a:rPr lang="en-US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TỬ</a:t>
            </a:r>
            <a:r>
              <a:rPr lang="en-US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  <a:endParaRPr lang="en-US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055" name="Picture 8" descr="hoahong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289621">
            <a:off x="730252" y="4332477"/>
            <a:ext cx="1835149" cy="1983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WordArt 14"/>
          <p:cNvSpPr>
            <a:spLocks noChangeArrowheads="1" noChangeShapeType="1" noTextEdit="1"/>
          </p:cNvSpPr>
          <p:nvPr/>
        </p:nvSpPr>
        <p:spPr bwMode="auto">
          <a:xfrm>
            <a:off x="3860800" y="2506847"/>
            <a:ext cx="6197600" cy="8068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/>
                <a:cs typeface="Times New Roman"/>
              </a:rPr>
              <a:t>MÔN: </a:t>
            </a:r>
            <a:r>
              <a:rPr lang="en-US" sz="3600" b="1" kern="1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/>
                <a:cs typeface="Times New Roman"/>
              </a:rPr>
              <a:t>KHOA HỌC TỰ </a:t>
            </a:r>
            <a:r>
              <a:rPr lang="en-US" sz="3600" b="1" kern="1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/>
                <a:cs typeface="Times New Roman"/>
              </a:rPr>
              <a:t>NHIÊN</a:t>
            </a:r>
            <a:r>
              <a:rPr lang="en-US" sz="3600" b="1" kern="1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/>
                <a:cs typeface="Times New Roman"/>
              </a:rPr>
              <a:t> 8</a:t>
            </a:r>
            <a:endParaRPr lang="en-US" sz="3600" b="1" kern="1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06400" y="3591486"/>
            <a:ext cx="10363200" cy="537882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algn="ctr" eaLnBrk="0" hangingPunct="0">
              <a:defRPr/>
            </a:pPr>
            <a:r>
              <a:rPr lang="en-US" sz="4400" b="1" kern="0" dirty="0" smtClean="0">
                <a:solidFill>
                  <a:srgbClr val="0000FF"/>
                </a:solidFill>
                <a:ea typeface="+mj-ea"/>
                <a:cs typeface="Times New Roman" pitchFamily="18" charset="0"/>
              </a:rPr>
              <a:t>BỘ SÁCH CÁNH DIỀU</a:t>
            </a:r>
            <a:endParaRPr lang="en-US" sz="4400" kern="0" dirty="0">
              <a:solidFill>
                <a:srgbClr val="0000FF"/>
              </a:solidFill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0100"/>
            <a:ext cx="12158647" cy="1931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0" y="2064327"/>
            <a:ext cx="6082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KCl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: Potassium chloride </a:t>
            </a:r>
            <a:endParaRPr lang="en-US" sz="32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2687781"/>
            <a:ext cx="6082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ZnSO</a:t>
            </a:r>
            <a:r>
              <a:rPr lang="en-US" sz="32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: Zinc sulfate </a:t>
            </a:r>
            <a:endParaRPr lang="en-US" sz="32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3435924"/>
            <a:ext cx="6082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MgCO</a:t>
            </a:r>
            <a:r>
              <a:rPr lang="en-US" sz="32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: Magnesium carbonate </a:t>
            </a:r>
            <a:endParaRPr lang="en-US" sz="32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4142508"/>
            <a:ext cx="6082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32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PO</a:t>
            </a:r>
            <a:r>
              <a:rPr lang="en-US" sz="32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2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Calsium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phosphate </a:t>
            </a:r>
            <a:endParaRPr lang="en-US" sz="32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4807528"/>
            <a:ext cx="6082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Cu(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en-US" sz="32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2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: Copper (II) nitrate</a:t>
            </a:r>
            <a:endParaRPr lang="en-US" sz="32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5514105"/>
            <a:ext cx="6082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en-US" sz="32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32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2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Aluminium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sulfate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12: 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878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900573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ion H</a:t>
            </a:r>
            <a:r>
              <a:rPr lang="en-US" sz="2800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acid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ion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ion ammonium (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).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177340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VD: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CuSO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NaCl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(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…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2253002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2731788"/>
            <a:ext cx="12192000" cy="596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en-US" altLang="zh-CN" sz="2800" b="1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Tên</a:t>
            </a:r>
            <a:r>
              <a:rPr lang="en-US" altLang="zh-CN" sz="2800" b="1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muối</a:t>
            </a:r>
            <a:r>
              <a:rPr lang="en-US" altLang="zh-CN" sz="2800" b="1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= </a:t>
            </a:r>
            <a:r>
              <a:rPr lang="en-US" altLang="zh-CN" sz="2800" b="1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tên</a:t>
            </a:r>
            <a:r>
              <a:rPr lang="en-US" altLang="zh-CN" sz="2800" b="1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ion </a:t>
            </a:r>
            <a:r>
              <a:rPr lang="en-US" altLang="zh-CN" sz="2800" b="1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kim</a:t>
            </a:r>
            <a:r>
              <a:rPr lang="en-US" altLang="zh-CN" sz="2800" b="1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loại</a:t>
            </a:r>
            <a:r>
              <a:rPr lang="en-US" altLang="zh-CN" sz="2800" b="1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[</a:t>
            </a:r>
            <a:r>
              <a:rPr lang="en-US" altLang="zh-CN" sz="2800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kèm</a:t>
            </a:r>
            <a:r>
              <a:rPr lang="en-US" altLang="zh-CN" sz="28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hoá</a:t>
            </a:r>
            <a:r>
              <a:rPr lang="en-US" altLang="zh-CN" sz="28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trị</a:t>
            </a:r>
            <a:r>
              <a:rPr lang="en-US" altLang="zh-CN" sz="28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]</a:t>
            </a:r>
            <a:r>
              <a:rPr lang="en-US" altLang="zh-CN" sz="2800" b="1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/ ion ammonium (</a:t>
            </a:r>
            <a:r>
              <a:rPr lang="en-US" altLang="zh-CN" sz="2800" b="1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NH</a:t>
            </a:r>
            <a:r>
              <a:rPr lang="en-US" altLang="zh-CN" sz="2800" b="1" kern="0" baseline="-250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4</a:t>
            </a:r>
            <a:r>
              <a:rPr lang="en-US" altLang="zh-CN" sz="2800" b="1" kern="0" baseline="300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+</a:t>
            </a:r>
            <a:r>
              <a:rPr lang="en-US" altLang="zh-CN" sz="2800" b="1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) + </a:t>
            </a:r>
            <a:r>
              <a:rPr lang="en-US" altLang="zh-CN" sz="2800" b="1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tên</a:t>
            </a:r>
            <a:r>
              <a:rPr lang="en-US" altLang="zh-CN" sz="2800" b="1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gốc</a:t>
            </a:r>
            <a:r>
              <a:rPr lang="en-US" altLang="zh-CN" sz="2800" b="1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acid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3338945"/>
            <a:ext cx="6082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VD</a:t>
            </a:r>
            <a:r>
              <a:rPr lang="en-US" sz="32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KCl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Potassium chloride 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3865414"/>
            <a:ext cx="6844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VD</a:t>
            </a:r>
            <a:r>
              <a:rPr lang="en-US" sz="32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en-US" sz="32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32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2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Aluminium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sulfate 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445587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4904508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NaCl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CuSO</a:t>
            </a:r>
            <a:r>
              <a:rPr lang="en-US" sz="32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KNO</a:t>
            </a:r>
            <a:r>
              <a:rPr lang="en-US" sz="32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540327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CaSO</a:t>
            </a:r>
            <a:r>
              <a:rPr lang="en-US" sz="32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PbCl</a:t>
            </a:r>
            <a:r>
              <a:rPr lang="en-US" sz="32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5957453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BaSO</a:t>
            </a:r>
            <a:r>
              <a:rPr lang="en-US" sz="32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AgCl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CaCO</a:t>
            </a:r>
            <a:r>
              <a:rPr lang="en-US" sz="32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9431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2363" y="4527840"/>
            <a:ext cx="2161308" cy="233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Rectangle 22"/>
          <p:cNvSpPr/>
          <p:nvPr/>
        </p:nvSpPr>
        <p:spPr>
          <a:xfrm>
            <a:off x="8672944" y="4754533"/>
            <a:ext cx="3463636" cy="18158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Các muối tan trong nước là: K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Na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AgNO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KCl, CaCl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MgSO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12: 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878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81213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1263206"/>
            <a:ext cx="12192000" cy="596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en-US" altLang="zh-CN" sz="2800" b="1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Tên</a:t>
            </a:r>
            <a:r>
              <a:rPr lang="en-US" altLang="zh-CN" sz="2800" b="1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muối</a:t>
            </a:r>
            <a:r>
              <a:rPr lang="en-US" altLang="zh-CN" sz="2800" b="1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= </a:t>
            </a:r>
            <a:r>
              <a:rPr lang="en-US" altLang="zh-CN" sz="2800" b="1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tên</a:t>
            </a:r>
            <a:r>
              <a:rPr lang="en-US" altLang="zh-CN" sz="2800" b="1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ion </a:t>
            </a:r>
            <a:r>
              <a:rPr lang="en-US" altLang="zh-CN" sz="2800" b="1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kim</a:t>
            </a:r>
            <a:r>
              <a:rPr lang="en-US" altLang="zh-CN" sz="2800" b="1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loại</a:t>
            </a:r>
            <a:r>
              <a:rPr lang="en-US" altLang="zh-CN" sz="2800" b="1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[</a:t>
            </a:r>
            <a:r>
              <a:rPr lang="en-US" altLang="zh-CN" sz="2800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kèm</a:t>
            </a:r>
            <a:r>
              <a:rPr lang="en-US" altLang="zh-CN" sz="28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hoá</a:t>
            </a:r>
            <a:r>
              <a:rPr lang="en-US" altLang="zh-CN" sz="28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trị</a:t>
            </a:r>
            <a:r>
              <a:rPr lang="en-US" altLang="zh-CN" sz="28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]</a:t>
            </a:r>
            <a:r>
              <a:rPr lang="en-US" altLang="zh-CN" sz="2800" b="1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/ ion ammonium (</a:t>
            </a:r>
            <a:r>
              <a:rPr lang="en-US" altLang="zh-CN" sz="2800" b="1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NH</a:t>
            </a:r>
            <a:r>
              <a:rPr lang="en-US" altLang="zh-CN" sz="2800" b="1" kern="0" baseline="-250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4</a:t>
            </a:r>
            <a:r>
              <a:rPr lang="en-US" altLang="zh-CN" sz="2800" b="1" kern="0" baseline="300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+</a:t>
            </a:r>
            <a:r>
              <a:rPr lang="en-US" altLang="zh-CN" sz="2800" b="1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) + </a:t>
            </a:r>
            <a:r>
              <a:rPr lang="en-US" altLang="zh-CN" sz="2800" b="1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tên</a:t>
            </a:r>
            <a:r>
              <a:rPr lang="en-US" altLang="zh-CN" sz="2800" b="1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gốc</a:t>
            </a:r>
            <a:r>
              <a:rPr lang="en-US" altLang="zh-CN" sz="2800" b="1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acid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1870363"/>
            <a:ext cx="6082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VD</a:t>
            </a:r>
            <a:r>
              <a:rPr lang="en-US" sz="32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KCl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Potassium chloride 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2396832"/>
            <a:ext cx="6844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VD</a:t>
            </a:r>
            <a:r>
              <a:rPr lang="en-US" sz="32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en-US" sz="32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32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2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Aluminium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sulfate 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2987292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3435926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NaCl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CuSO</a:t>
            </a:r>
            <a:r>
              <a:rPr lang="en-US" sz="32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KNO</a:t>
            </a:r>
            <a:r>
              <a:rPr lang="en-US" sz="32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3934689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CaSO</a:t>
            </a:r>
            <a:r>
              <a:rPr lang="en-US" sz="32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PbCl</a:t>
            </a:r>
            <a:r>
              <a:rPr lang="en-US" sz="32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448887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BaSO</a:t>
            </a:r>
            <a:r>
              <a:rPr lang="en-US" sz="32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AgCl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CaCO</a:t>
            </a:r>
            <a:r>
              <a:rPr lang="en-US" sz="32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498235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543955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8520545" y="0"/>
            <a:ext cx="367145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Hiện tượng: Mẩu dây đồng tan dần, có lớp kim loại trắng bạc bám ngoài dây đồng, dung dịch sau phản ứng có màu xanh.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1"/>
            <a:ext cx="8590361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6" name="Straight Connector 15"/>
          <p:cNvCxnSpPr/>
          <p:nvPr/>
        </p:nvCxnSpPr>
        <p:spPr>
          <a:xfrm>
            <a:off x="554182" y="5638800"/>
            <a:ext cx="32004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8395855" y="986217"/>
            <a:ext cx="379614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Bề mặt sợi dây đồng có lớp kim loại trắng bạc, dung dịch trong ống nghiệm đậm màu dần. Do dung dịch AgNO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đã phản ứng với kim loại Cu theo phương trình hoá học sau:</a:t>
            </a:r>
          </a:p>
          <a:p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2AgNO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+ Cu → Cu(NO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+ 2Ag↓.</a:t>
            </a:r>
          </a:p>
          <a:p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Dung dịch Cu(NO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có màu xanh</a:t>
            </a:r>
            <a:r>
              <a:rPr lang="vi-VN" dirty="0" smtClean="0"/>
              <a:t>.</a:t>
            </a:r>
            <a:endParaRPr lang="vi-VN" dirty="0"/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568037" y="6151418"/>
            <a:ext cx="7439890" cy="2770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81891" y="6553200"/>
            <a:ext cx="32004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63" grpId="0"/>
      <p:bldP spid="31763" grpId="1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12: 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878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81213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124161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2576944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PTHH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2AgNO</a:t>
            </a:r>
            <a:r>
              <a:rPr lang="en-US" sz="32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Cu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Cu(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NO</a:t>
            </a:r>
            <a:r>
              <a:rPr lang="en-US" sz="32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3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)</a:t>
            </a:r>
            <a:r>
              <a:rPr lang="en-US" sz="32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 +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2Ag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165725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208675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3103417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Dung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4114806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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8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311237" y="3840184"/>
            <a:ext cx="888076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it-IT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a) Fe + CuSO</a:t>
            </a:r>
            <a:r>
              <a:rPr lang="it-IT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it-IT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→ FeSO</a:t>
            </a:r>
            <a:r>
              <a:rPr lang="it-IT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it-IT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+ Cu</a:t>
            </a:r>
            <a:r>
              <a:rPr lang="it-IT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it-IT" sz="2800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408218" cy="6851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ectangle 17"/>
          <p:cNvSpPr/>
          <p:nvPr/>
        </p:nvSpPr>
        <p:spPr>
          <a:xfrm>
            <a:off x="3380509" y="1859069"/>
            <a:ext cx="88114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3.</a:t>
            </a:r>
          </a:p>
          <a:p>
            <a:pPr algn="just"/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Phương trình hoá học xảy ra: Zn + CuSO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→ ZnSO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+ Cu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380509" y="2787323"/>
            <a:ext cx="88114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Dự đoán sự thay đổi màu của dung dịch: Dung dịch nhạt màu dần đến mất màu.</a:t>
            </a:r>
            <a:endParaRPr lang="vi-VN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311236" y="4394365"/>
            <a:ext cx="888076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it-IT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) Zn + 2AgNO</a:t>
            </a:r>
            <a:r>
              <a:rPr lang="it-IT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it-IT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→ Zn(NO</a:t>
            </a:r>
            <a:r>
              <a:rPr lang="it-IT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it-IT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it-IT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it-IT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+ 2Ag.</a:t>
            </a:r>
            <a:endParaRPr lang="it-IT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8" grpId="0"/>
      <p:bldP spid="19" grpId="0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12: 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878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81213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124161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2576944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PTHH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2AgNO</a:t>
            </a:r>
            <a:r>
              <a:rPr lang="en-US" sz="32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Cu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Cu(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NO</a:t>
            </a:r>
            <a:r>
              <a:rPr lang="en-US" sz="32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3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)</a:t>
            </a:r>
            <a:r>
              <a:rPr lang="en-US" sz="32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 +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2Ag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165725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208675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3103417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Dung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4114806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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460827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acid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4578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4611231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Hiện tượng: Xuất hiện kết tủa trắng.</a:t>
            </a:r>
            <a:endParaRPr lang="vi-VN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609600" y="4294910"/>
            <a:ext cx="4488873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0" y="5045564"/>
            <a:ext cx="1219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Giải thích: Dung dịch BaCl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phản ứng với dung dịch H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tạo thành kết tủa trắng là BaSO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 Phương trình hoá học:</a:t>
            </a:r>
          </a:p>
          <a:p>
            <a:pPr algn="ctr"/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BaCl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+ H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→ BaSO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↓ + 2HCl.</a:t>
            </a:r>
            <a:endParaRPr lang="vi-VN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12: 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1343849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PTHH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2AgNO</a:t>
            </a:r>
            <a:r>
              <a:rPr lang="en-US" sz="32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Cu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Cu(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NO</a:t>
            </a:r>
            <a:r>
              <a:rPr lang="en-US" sz="32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3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)</a:t>
            </a:r>
            <a:r>
              <a:rPr lang="en-US" sz="32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 +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2Ag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42416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85365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1870322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Dung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288171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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3375182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acid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3937108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Phương 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 hoá 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học: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BaCl</a:t>
            </a:r>
            <a:r>
              <a:rPr lang="vi-VN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+ H</a:t>
            </a:r>
            <a:r>
              <a:rPr lang="vi-VN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vi-VN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→ BaSO</a:t>
            </a:r>
            <a:r>
              <a:rPr lang="vi-VN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↓ + 2HCl.</a:t>
            </a:r>
            <a:endParaRPr lang="vi-VN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4364140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acid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acid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5347819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acid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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acid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775112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12: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197928" y="1595747"/>
            <a:ext cx="7994072" cy="18158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Hiện 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tượng: có khí thoát ra.</a:t>
            </a:r>
          </a:p>
          <a:p>
            <a:pPr algn="just"/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Giải 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thích: H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loãng tác dụng với Na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sinh ra khí CO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theo phương trình hoá học: </a:t>
            </a:r>
            <a:endParaRPr lang="en-US" sz="2800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+ Na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→ Na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+ CO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↑ + H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O.</a:t>
            </a:r>
            <a:endParaRPr lang="vi-VN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4217032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Rectangle 20"/>
          <p:cNvSpPr/>
          <p:nvPr/>
        </p:nvSpPr>
        <p:spPr>
          <a:xfrm>
            <a:off x="4197928" y="3410692"/>
            <a:ext cx="7994072" cy="18158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Hiện 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tượng: xuất hiện kết tủa trắng.</a:t>
            </a:r>
          </a:p>
          <a:p>
            <a:pPr algn="just"/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Giải 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thích: HCl tác dụng với AgNO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sinh ra kết tủa trắng là AgCl theo phương trình hoá học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HCl 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+ AgNO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→ AgCl↓ + HNO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12: 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1343849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PTHH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2AgNO</a:t>
            </a:r>
            <a:r>
              <a:rPr lang="en-US" sz="32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Cu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Cu(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NO</a:t>
            </a:r>
            <a:r>
              <a:rPr lang="en-US" sz="32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3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)</a:t>
            </a:r>
            <a:r>
              <a:rPr lang="en-US" sz="32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 +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2Ag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42416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85365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1870322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Dung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288171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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3375182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acid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3937108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Phương 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 hoá 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học: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BaCl</a:t>
            </a:r>
            <a:r>
              <a:rPr lang="vi-VN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+ H</a:t>
            </a:r>
            <a:r>
              <a:rPr lang="vi-VN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vi-VN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→ BaSO</a:t>
            </a:r>
            <a:r>
              <a:rPr lang="vi-VN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↓ + 2HCl.</a:t>
            </a:r>
            <a:endParaRPr lang="vi-VN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4364140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acid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acid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5347819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acid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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acid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0" y="585514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base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1"/>
            <a:ext cx="8219381" cy="484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4943751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Hiện 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tượng: Xuất hiện kết tủa xanh, dung dịch nhạt màu dần.</a:t>
            </a:r>
            <a:endParaRPr lang="vi-VN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498760" y="4641285"/>
            <a:ext cx="4488873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0" y="5544344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Giải thích: CuSO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tác dụng với NaOH sinh ra kết tủa Cu(OH)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có màu xanh. Phương trình hoá học: CuSO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+ 2NaOH → Cu(OH)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↓ + Na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12: 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42416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85365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1316148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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179576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acid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2216692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acid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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acid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0" y="265474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base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3105835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Phương 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 hoá học: CuSO</a:t>
            </a:r>
            <a:r>
              <a:rPr lang="vi-VN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+ 2NaOH → Cu(OH)</a:t>
            </a:r>
            <a:r>
              <a:rPr lang="vi-VN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↓ + Na</a:t>
            </a:r>
            <a:r>
              <a:rPr lang="vi-VN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vi-VN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0" y="3574431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base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base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0" y="455811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base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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base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987637" y="2440875"/>
            <a:ext cx="7204363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514350" indent="-514350">
              <a:buAutoNum type="alphaLcParenR"/>
            </a:pP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FeCl</a:t>
            </a:r>
            <a:r>
              <a:rPr lang="en-US" sz="32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+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3NaOH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→ Fe(OH)</a:t>
            </a:r>
            <a:r>
              <a:rPr lang="en-US" sz="32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↓ +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3NaCl</a:t>
            </a:r>
            <a:endParaRPr lang="en-US" sz="3200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506895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ectangle 17"/>
          <p:cNvSpPr/>
          <p:nvPr/>
        </p:nvSpPr>
        <p:spPr>
          <a:xfrm>
            <a:off x="5209310" y="3424547"/>
            <a:ext cx="698269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CuCl</a:t>
            </a:r>
            <a:r>
              <a:rPr lang="en-US" sz="32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+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2KOH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→ Cu(OH)</a:t>
            </a:r>
            <a:r>
              <a:rPr lang="en-US" sz="32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↓ +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2KCl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189018" y="4408221"/>
            <a:ext cx="7204363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MgO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32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→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MgSO</a:t>
            </a:r>
            <a:r>
              <a:rPr lang="en-US" sz="32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+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en-US" sz="3200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4179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Rectangle 18"/>
          <p:cNvSpPr/>
          <p:nvPr/>
        </p:nvSpPr>
        <p:spPr>
          <a:xfrm>
            <a:off x="2202873" y="5074201"/>
            <a:ext cx="7204363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2KOH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CuCl</a:t>
            </a:r>
            <a:r>
              <a:rPr lang="en-US" sz="32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→ Cu(OH)</a:t>
            </a:r>
            <a:r>
              <a:rPr lang="en-US" sz="32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↓ +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2KCl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12: 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42416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85365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1316148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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179576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acid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2216692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acid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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acid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0" y="265474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base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3105835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Phương 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 hoá học: CuSO</a:t>
            </a:r>
            <a:r>
              <a:rPr lang="vi-VN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+ 2NaOH → Cu(OH)</a:t>
            </a:r>
            <a:r>
              <a:rPr lang="vi-VN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↓ + Na</a:t>
            </a:r>
            <a:r>
              <a:rPr lang="vi-VN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vi-VN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0" y="3574431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base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base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0" y="455811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base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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base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507928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130647" cy="4807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4819056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Hiện tượng: Xuất hiện kết tủa trắng.</a:t>
            </a:r>
            <a:endParaRPr lang="vi-VN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193950" y="4613575"/>
            <a:ext cx="4488873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0" y="5322664"/>
            <a:ext cx="1219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Giải thích: Dung dịch Na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tác dụng với dung dịch CaCl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sinh ra kết tủa trắng là CaCO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theo phương trình hoá học:</a:t>
            </a:r>
          </a:p>
          <a:p>
            <a:pPr algn="ctr"/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+ CaCl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→ CaCO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↓ + 2NaCl.</a:t>
            </a:r>
            <a:endParaRPr lang="vi-VN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12: 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42416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85365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1316148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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179576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acid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2216692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acid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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acid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0" y="265474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base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4061799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Phương 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 hoá học: Na</a:t>
            </a:r>
            <a:r>
              <a:rPr lang="vi-VN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vi-VN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+ CaCl</a:t>
            </a:r>
            <a:r>
              <a:rPr lang="vi-VN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→ CaCO</a:t>
            </a:r>
            <a:r>
              <a:rPr lang="vi-VN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↓ + 2NaCl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0" y="4558103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0" y="3089529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base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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base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356914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5098438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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568889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ACID, BASE, OXIDE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25" grpId="0"/>
      <p:bldP spid="2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12: 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41030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ACID, BASE, OXIDE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60793" y="1066793"/>
            <a:ext cx="2064328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Oxide acid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620029" y="969805"/>
            <a:ext cx="2064328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Oxide base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620029" y="4710539"/>
            <a:ext cx="2064328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Base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149957" y="4696685"/>
            <a:ext cx="2064328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Acid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738284" y="2826321"/>
            <a:ext cx="1745672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2" name="Straight Arrow Connector 41"/>
          <p:cNvCxnSpPr>
            <a:stCxn id="36" idx="3"/>
            <a:endCxn id="40" idx="0"/>
          </p:cNvCxnSpPr>
          <p:nvPr/>
        </p:nvCxnSpPr>
        <p:spPr>
          <a:xfrm>
            <a:off x="3325121" y="1359181"/>
            <a:ext cx="2285999" cy="146714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7" idx="1"/>
            <a:endCxn id="40" idx="0"/>
          </p:cNvCxnSpPr>
          <p:nvPr/>
        </p:nvCxnSpPr>
        <p:spPr>
          <a:xfrm rot="10800000" flipV="1">
            <a:off x="5611121" y="1262193"/>
            <a:ext cx="2008909" cy="156412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39" idx="3"/>
          </p:cNvCxnSpPr>
          <p:nvPr/>
        </p:nvCxnSpPr>
        <p:spPr>
          <a:xfrm rot="10800000" flipV="1">
            <a:off x="3214285" y="3409653"/>
            <a:ext cx="2424546" cy="1579419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39" idx="0"/>
            <a:endCxn id="40" idx="1"/>
          </p:cNvCxnSpPr>
          <p:nvPr/>
        </p:nvCxnSpPr>
        <p:spPr>
          <a:xfrm rot="5400000" flipH="1" flipV="1">
            <a:off x="2671214" y="2629616"/>
            <a:ext cx="1577976" cy="2556163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endCxn id="38" idx="1"/>
          </p:cNvCxnSpPr>
          <p:nvPr/>
        </p:nvCxnSpPr>
        <p:spPr>
          <a:xfrm>
            <a:off x="5624975" y="3409654"/>
            <a:ext cx="1995054" cy="1593273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38" idx="0"/>
            <a:endCxn id="40" idx="3"/>
          </p:cNvCxnSpPr>
          <p:nvPr/>
        </p:nvCxnSpPr>
        <p:spPr>
          <a:xfrm rot="16200000" flipV="1">
            <a:off x="6772160" y="2830505"/>
            <a:ext cx="1591830" cy="2168237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4045538" y="1510146"/>
            <a:ext cx="1260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Base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680381" y="1482439"/>
            <a:ext cx="1399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Acid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798623" y="2909452"/>
            <a:ext cx="1856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773376" y="3297379"/>
            <a:ext cx="2189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Oxide base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925799" y="3685306"/>
            <a:ext cx="1260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Base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219198" y="4128656"/>
            <a:ext cx="1260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253360" y="4045525"/>
            <a:ext cx="1399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Acid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832781" y="4239497"/>
            <a:ext cx="1260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Base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761036" y="2951021"/>
            <a:ext cx="1399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Acid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301340" y="3477488"/>
            <a:ext cx="2189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Oxide acid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8132616" y="4003965"/>
            <a:ext cx="1260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0" grpId="0" animBg="1"/>
      <p:bldP spid="53" grpId="0"/>
      <p:bldP spid="54" grpId="0"/>
      <p:bldP spid="57" grpId="0"/>
      <p:bldP spid="61" grpId="0"/>
      <p:bldP spid="62" grpId="0"/>
      <p:bldP spid="63" grpId="0"/>
      <p:bldP spid="64" grpId="0"/>
      <p:bldP spid="68" grpId="0"/>
      <p:bldP spid="69" grpId="0"/>
      <p:bldP spid="70" grpId="0"/>
      <p:bldP spid="7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0980"/>
            <a:ext cx="12192000" cy="6480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757850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320145" y="1263240"/>
            <a:ext cx="6871855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NaCl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AgNO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→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AgCl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↓ +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NaNO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4997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ectangle 17"/>
          <p:cNvSpPr/>
          <p:nvPr/>
        </p:nvSpPr>
        <p:spPr>
          <a:xfrm>
            <a:off x="5320145" y="2662549"/>
            <a:ext cx="6871855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+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BaCl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→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BaSO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↓ +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2NaCl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320145" y="4144985"/>
            <a:ext cx="6871855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+ Ca(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→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CaCO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↓ +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2KNO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8" grpId="0" animBg="1"/>
      <p:bldP spid="2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03563" y="2052948"/>
            <a:ext cx="6871855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(1)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CuO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→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CuSO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+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1"/>
            <a:ext cx="12192001" cy="21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Rectangle 18"/>
          <p:cNvSpPr/>
          <p:nvPr/>
        </p:nvSpPr>
        <p:spPr>
          <a:xfrm>
            <a:off x="817414" y="2690253"/>
            <a:ext cx="6871855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CuSO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+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BaCl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→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BaSO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↓ +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CuCl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17421" y="3258291"/>
            <a:ext cx="6871855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CuCl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+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2NaOH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→ Cu(OH)</a:t>
            </a:r>
            <a:r>
              <a:rPr lang="en-US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↓ +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2NaCl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9" grpId="0" animBg="1"/>
      <p:bldP spid="2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12: 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42416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914366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acid + base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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b="1" i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140783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VD: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vi-VN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+ 2NaOH → 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vi-VN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vi-VN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2H</a:t>
            </a:r>
            <a:r>
              <a:rPr lang="en-US" sz="2800" i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0" y="184262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acid + Oxide base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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b="1" i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0" y="234994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VD: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2HCl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CuO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CuCl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i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0" y="2798584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acid +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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acid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0" y="3327508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VD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BaCl</a:t>
            </a:r>
            <a:r>
              <a:rPr lang="vi-VN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+ H</a:t>
            </a:r>
            <a:r>
              <a:rPr lang="vi-VN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vi-VN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→ BaSO</a:t>
            </a:r>
            <a:r>
              <a:rPr lang="vi-VN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↓ + 2HCl.</a:t>
            </a:r>
            <a:endParaRPr lang="vi-VN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0" y="3768402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base + Oxide acid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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b="1" i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0" y="4255763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VD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Ca(OH)</a:t>
            </a:r>
            <a:r>
              <a:rPr lang="en-US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+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→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↓ 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i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0" y="4752073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 2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0" y="5294854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VD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vi-VN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vi-VN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+ CaCl</a:t>
            </a:r>
            <a:r>
              <a:rPr lang="vi-VN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→ CaCO</a:t>
            </a:r>
            <a:r>
              <a:rPr lang="vi-VN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↓ + 2NaCl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0591" y="3810000"/>
            <a:ext cx="536141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" name="Rectangle 43"/>
          <p:cNvSpPr/>
          <p:nvPr/>
        </p:nvSpPr>
        <p:spPr>
          <a:xfrm>
            <a:off x="7190509" y="1678817"/>
            <a:ext cx="50014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12.2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  <p:bldP spid="30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20982" y="2510137"/>
            <a:ext cx="8866909" cy="206210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10. </a:t>
            </a:r>
          </a:p>
          <a:p>
            <a:r>
              <a:rPr lang="pt-BR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pt-BR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1) 2NaOH + SO</a:t>
            </a:r>
            <a:r>
              <a:rPr lang="pt-BR" sz="32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pt-BR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→ Na</a:t>
            </a:r>
            <a:r>
              <a:rPr lang="pt-BR" sz="32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pt-BR" sz="32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pt-BR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+ H</a:t>
            </a:r>
            <a:r>
              <a:rPr lang="pt-BR" sz="32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O.</a:t>
            </a:r>
          </a:p>
          <a:p>
            <a:r>
              <a:rPr lang="pt-BR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(2) 2NaOH + H</a:t>
            </a:r>
            <a:r>
              <a:rPr lang="pt-BR" sz="32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pt-BR" sz="32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pt-BR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→ Na</a:t>
            </a:r>
            <a:r>
              <a:rPr lang="pt-BR" sz="32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pt-BR" sz="32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pt-BR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+ 2H</a:t>
            </a:r>
            <a:r>
              <a:rPr lang="pt-BR" sz="32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O.</a:t>
            </a:r>
          </a:p>
          <a:p>
            <a:r>
              <a:rPr lang="pt-BR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(3) 2NaOH + CuSO</a:t>
            </a:r>
            <a:r>
              <a:rPr lang="pt-BR" sz="32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pt-BR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→ Na</a:t>
            </a:r>
            <a:r>
              <a:rPr lang="pt-BR" sz="32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pt-BR" sz="32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pt-BR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+ Cu(OH)</a:t>
            </a:r>
            <a:r>
              <a:rPr lang="pt-BR" sz="32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↓</a:t>
            </a:r>
            <a:r>
              <a:rPr lang="pt-BR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" y="-1"/>
            <a:ext cx="12192001" cy="2618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Rectangle 19"/>
          <p:cNvSpPr/>
          <p:nvPr/>
        </p:nvSpPr>
        <p:spPr>
          <a:xfrm>
            <a:off x="1634835" y="4574453"/>
            <a:ext cx="890847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11.</a:t>
            </a:r>
          </a:p>
          <a:p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(1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CuO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2HCl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CuCl</a:t>
            </a:r>
            <a:r>
              <a:rPr lang="en-US" sz="32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+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(2) Cu(OH)</a:t>
            </a:r>
            <a:r>
              <a:rPr lang="en-US" sz="32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+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2HCl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CuCl</a:t>
            </a:r>
            <a:r>
              <a:rPr lang="en-US" sz="32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+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2H</a:t>
            </a:r>
            <a:r>
              <a:rPr lang="en-US" sz="32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(3)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CuSO</a:t>
            </a:r>
            <a:r>
              <a:rPr lang="en-US" sz="32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+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BaCl</a:t>
            </a:r>
            <a:r>
              <a:rPr lang="en-US" sz="32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→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CuCl</a:t>
            </a:r>
            <a:r>
              <a:rPr lang="en-US" sz="32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+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BaSO</a:t>
            </a:r>
            <a:r>
              <a:rPr lang="en-US" sz="32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↓.</a:t>
            </a:r>
            <a:endParaRPr lang="en-US" sz="32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10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782291" y="1387938"/>
            <a:ext cx="840970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Đổi 51 kg = 51 000 gam.</a:t>
            </a:r>
          </a:p>
          <a:p>
            <a:r>
              <a:rPr lang="vi-VN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32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Al2O3</a:t>
            </a:r>
            <a:r>
              <a:rPr lang="vi-VN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=5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vi-VN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000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vi-VN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102=500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(mol)</a:t>
            </a:r>
            <a:endParaRPr lang="en-US" sz="3200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Phương </a:t>
            </a:r>
            <a:r>
              <a:rPr lang="vi-VN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trình hoá học:</a:t>
            </a:r>
          </a:p>
          <a:p>
            <a:r>
              <a:rPr lang="vi-VN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vi-VN" sz="32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vi-VN" sz="32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+ 3H</a:t>
            </a:r>
            <a:r>
              <a:rPr lang="vi-VN" sz="32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vi-VN" sz="32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→ Al</a:t>
            </a:r>
            <a:r>
              <a:rPr lang="vi-VN" sz="32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(SO</a:t>
            </a:r>
            <a:r>
              <a:rPr lang="vi-VN" sz="32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sz="32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+ 3H</a:t>
            </a:r>
            <a:r>
              <a:rPr lang="vi-VN" sz="32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</a:p>
          <a:p>
            <a:r>
              <a:rPr lang="vi-VN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Theo phương trình hoá học có:</a:t>
            </a:r>
          </a:p>
          <a:p>
            <a:r>
              <a:rPr lang="vi-VN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32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Al2(SO4)3</a:t>
            </a:r>
            <a:r>
              <a:rPr lang="vi-VN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=n</a:t>
            </a:r>
            <a:r>
              <a:rPr lang="vi-VN" sz="32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Al2O3</a:t>
            </a:r>
            <a:r>
              <a:rPr lang="vi-VN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=500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vi-VN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mol</a:t>
            </a:r>
            <a:r>
              <a:rPr lang="vi-VN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vi-VN" sz="3200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Khối lượng Al</a:t>
            </a:r>
            <a:r>
              <a:rPr lang="vi-VN" sz="32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(SO</a:t>
            </a:r>
            <a:r>
              <a:rPr lang="vi-VN" sz="32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sz="32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tạo thành là:</a:t>
            </a:r>
          </a:p>
          <a:p>
            <a:r>
              <a:rPr lang="vi-VN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 = 500 × 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342 </a:t>
            </a:r>
            <a:r>
              <a:rPr lang="vi-VN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vi-VN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171 000 gam = 171 kg.</a:t>
            </a:r>
            <a:endParaRPr lang="vi-VN" sz="32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36576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420" y="1317499"/>
            <a:ext cx="12058903" cy="3587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0"/>
            <a:ext cx="121920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Bài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1: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Chọn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chất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thích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hợp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để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điền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vào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vị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trí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dấu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?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hoàn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thành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trình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hoá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sau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a) CO</a:t>
            </a:r>
            <a:r>
              <a:rPr kumimoji="0" lang="en-US" sz="3200" b="0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en-US" sz="3200" b="0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+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? ⇢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K</a:t>
            </a:r>
            <a:r>
              <a:rPr kumimoji="0" lang="en-US" sz="3200" b="0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CO</a:t>
            </a:r>
            <a:r>
              <a:rPr kumimoji="0" lang="en-US" sz="3200" b="0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en-US" sz="3200" b="0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+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H</a:t>
            </a:r>
            <a:r>
              <a:rPr kumimoji="0" lang="en-US" sz="3200" b="0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O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b)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Na</a:t>
            </a:r>
            <a:r>
              <a:rPr kumimoji="0" lang="en-US" sz="3200" b="0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CO</a:t>
            </a:r>
            <a:r>
              <a:rPr kumimoji="0" lang="en-US" sz="3200" b="0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en-US" sz="3200" b="0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+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? ⇢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BaCO</a:t>
            </a:r>
            <a:r>
              <a:rPr kumimoji="0" lang="en-US" sz="3200" b="0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en-US" sz="3200" b="0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+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NaCl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c) Cu + ? ⇢ Cu(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NO</a:t>
            </a:r>
            <a:r>
              <a:rPr kumimoji="0" lang="en-US" sz="3200" b="0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r>
              <a:rPr kumimoji="0" lang="en-US" sz="3200" b="0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en-US" sz="3200" b="0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+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Ag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d)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KOH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+ ? ⇢ Mg(OH)</a:t>
            </a:r>
            <a:r>
              <a:rPr kumimoji="0" lang="en-US" sz="3200" b="0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en-US" sz="3200" b="0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+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K</a:t>
            </a:r>
            <a:r>
              <a:rPr kumimoji="0" lang="en-US" sz="3200" b="0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SO</a:t>
            </a:r>
            <a:r>
              <a:rPr kumimoji="0" lang="en-US" sz="3200" b="0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4</a:t>
            </a:r>
            <a:endParaRPr kumimoji="0" lang="en-US" sz="3200" b="0" i="0" u="none" strike="noStrike" cap="none" normalizeH="0" baseline="-2500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Hoàn thành các phương trình hoá học theo sơ đồ chuyển hoá sau:</a:t>
            </a:r>
          </a:p>
          <a:p>
            <a:pPr algn="just"/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NaOH 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Na</a:t>
            </a:r>
            <a:r>
              <a:rPr lang="vi-VN" sz="32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vi-VN" sz="32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Na</a:t>
            </a:r>
            <a:r>
              <a:rPr lang="vi-VN" sz="32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vi-VN" sz="32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NaCl</a:t>
            </a:r>
          </a:p>
          <a:p>
            <a:pPr algn="just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Cho các chất sau: Mg, MgCl</a:t>
            </a:r>
            <a:r>
              <a:rPr lang="vi-VN" sz="32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MgO, Mg(OH)</a:t>
            </a:r>
            <a:r>
              <a:rPr lang="vi-VN" sz="32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MgSO</a:t>
            </a:r>
            <a:r>
              <a:rPr lang="vi-VN" sz="32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Lập sơ đồ chuyển hoá giữa các chất trên.</a:t>
            </a:r>
          </a:p>
          <a:p>
            <a:pPr algn="just"/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Hoàn thành các phương trình hoá học theo sơ đồ chuyển hoá đã lập được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0"/>
            <a:ext cx="12192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Bài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4: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 chiếc đinh sắt vào 20 ml dung dịch CuSO</a:t>
            </a:r>
            <a:r>
              <a:rPr lang="vi-VN" sz="32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0,1 M. Sau khi phản ứng kết thúc, thấy có kim loại màu đỏ được tạo thành.</a:t>
            </a:r>
          </a:p>
          <a:p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Viết phương trình hoá học của phản ứng xảy ra.</a:t>
            </a:r>
          </a:p>
          <a:p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Giả sử CuSO</a:t>
            </a:r>
            <a:r>
              <a:rPr lang="vi-VN" sz="32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trong dung dịch phản ứng hết, tính khối lượng kim loại màu đỏ được tạo ra.</a:t>
            </a:r>
            <a:endParaRPr lang="vi-VN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0" y="2535381"/>
            <a:ext cx="12192000" cy="181588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Bài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5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 Cho 50 ml dung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dịch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Na</a:t>
            </a:r>
            <a:r>
              <a:rPr kumimoji="0" lang="en-US" sz="2800" b="0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CO</a:t>
            </a:r>
            <a:r>
              <a:rPr kumimoji="0" lang="en-US" sz="2800" b="0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 0,1 M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tác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dụng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vừa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đủ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với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dung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dịch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HCl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0,1 M,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thu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dung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dịch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NaCl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khí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CO</a:t>
            </a:r>
            <a:r>
              <a:rPr kumimoji="0" lang="en-US" sz="2800" b="0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thoát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ra</a:t>
            </a:r>
            <a:r>
              <a:rPr kumimoji="0" lang="en-US" sz="2800" b="0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a)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Tính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thể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tích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dung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dịch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HCl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đã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dùng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b)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Tính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thể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tích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khí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CO</a:t>
            </a:r>
            <a:r>
              <a:rPr kumimoji="0" lang="en-US" sz="2800" b="0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 (ở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đkc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)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tạo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thành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(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coi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hiệu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suất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phản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ứng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là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100%).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12: 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878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Uống nước cam thời điểm nào tốt nhất cho sức khỏe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46364" y="0"/>
          <a:ext cx="11530190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8780"/>
                <a:gridCol w="2639759"/>
                <a:gridCol w="341165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Phản</a:t>
                      </a:r>
                      <a:r>
                        <a:rPr lang="en-US" sz="28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ứng</a:t>
                      </a:r>
                      <a:endParaRPr lang="en-US" sz="28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r>
                        <a:rPr lang="en-US" sz="28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thức</a:t>
                      </a:r>
                      <a:r>
                        <a:rPr lang="en-US" sz="28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Acid</a:t>
                      </a:r>
                      <a:endParaRPr lang="en-US" sz="28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r>
                        <a:rPr lang="en-US" sz="28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thức</a:t>
                      </a:r>
                      <a:r>
                        <a:rPr lang="en-US" sz="28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muối</a:t>
                      </a:r>
                      <a:endParaRPr lang="en-US" sz="28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Kim </a:t>
                      </a:r>
                      <a:r>
                        <a:rPr lang="en-US" sz="2800" dirty="0" err="1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loại</a:t>
                      </a:r>
                      <a:r>
                        <a:rPr lang="en-US" sz="2800" baseline="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 acid </a:t>
                      </a:r>
                      <a:r>
                        <a:rPr lang="en-US" sz="2800" baseline="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  <a:sym typeface="Wingdings 3"/>
                        </a:rPr>
                        <a:t> </a:t>
                      </a:r>
                      <a:r>
                        <a:rPr lang="en-US" sz="2800" baseline="0" dirty="0" err="1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  <a:sym typeface="Wingdings 3"/>
                        </a:rPr>
                        <a:t>Muối</a:t>
                      </a:r>
                      <a:r>
                        <a:rPr lang="en-US" sz="2800" baseline="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  <a:sym typeface="Wingdings 3"/>
                        </a:rPr>
                        <a:t> + hydrogen</a:t>
                      </a:r>
                    </a:p>
                    <a:p>
                      <a:pPr algn="ctr"/>
                      <a:r>
                        <a:rPr lang="en-US" sz="280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Zn + </a:t>
                      </a:r>
                      <a:r>
                        <a:rPr lang="en-US" sz="2800" dirty="0" err="1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HCl</a:t>
                      </a:r>
                      <a:r>
                        <a:rPr lang="en-US" sz="280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  <a:sym typeface="Wingdings 3"/>
                        </a:rPr>
                        <a:t></a:t>
                      </a:r>
                      <a:r>
                        <a:rPr lang="en-US" sz="280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  <a:sym typeface="Wingdings 3"/>
                        </a:rPr>
                        <a:t>ZnCl</a:t>
                      </a:r>
                      <a:r>
                        <a:rPr lang="en-US" sz="2800" baseline="-2500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  <a:sym typeface="Wingdings 3"/>
                        </a:rPr>
                        <a:t>2</a:t>
                      </a:r>
                      <a:r>
                        <a:rPr lang="en-US" sz="280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  <a:sym typeface="Wingdings 3"/>
                        </a:rPr>
                        <a:t> + </a:t>
                      </a:r>
                      <a:r>
                        <a:rPr lang="en-US" sz="2800" dirty="0" err="1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  <a:sym typeface="Wingdings 3"/>
                        </a:rPr>
                        <a:t>H</a:t>
                      </a:r>
                      <a:r>
                        <a:rPr lang="en-US" sz="2800" baseline="-25000" dirty="0" err="1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  <a:sym typeface="Wingdings 3"/>
                        </a:rPr>
                        <a:t>2</a:t>
                      </a:r>
                      <a:endParaRPr lang="en-US" sz="2800" dirty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HCl</a:t>
                      </a:r>
                      <a:endParaRPr lang="en-US" sz="2800" dirty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  <a:sym typeface="Wingdings 3"/>
                        </a:rPr>
                        <a:t>ZnCl</a:t>
                      </a:r>
                      <a:r>
                        <a:rPr lang="en-US" sz="2800" baseline="-2500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  <a:sym typeface="Wingdings 3"/>
                        </a:rPr>
                        <a:t>2</a:t>
                      </a:r>
                      <a:endParaRPr lang="en-US" sz="2800" dirty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Acid + Base </a:t>
                      </a:r>
                      <a:r>
                        <a:rPr lang="en-US" sz="2800" baseline="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  <a:sym typeface="Wingdings 3"/>
                        </a:rPr>
                        <a:t> </a:t>
                      </a:r>
                      <a:r>
                        <a:rPr lang="en-US" sz="2800" baseline="0" dirty="0" err="1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  <a:sym typeface="Wingdings 3"/>
                        </a:rPr>
                        <a:t>Muối</a:t>
                      </a:r>
                      <a:r>
                        <a:rPr lang="en-US" sz="2800" baseline="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  <a:sym typeface="Wingdings 3"/>
                        </a:rPr>
                        <a:t> + </a:t>
                      </a:r>
                      <a:r>
                        <a:rPr lang="en-US" sz="2800" baseline="0" dirty="0" err="1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  <a:sym typeface="Wingdings 3"/>
                        </a:rPr>
                        <a:t>Nước</a:t>
                      </a:r>
                      <a:r>
                        <a:rPr lang="en-US" sz="280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en-US" sz="2800" baseline="-250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SO</a:t>
                      </a:r>
                      <a:r>
                        <a:rPr lang="en-US" sz="2800" baseline="-250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 </a:t>
                      </a:r>
                      <a:r>
                        <a:rPr lang="en-US" sz="2800" baseline="0" dirty="0" err="1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2NaOH</a:t>
                      </a:r>
                      <a:r>
                        <a:rPr lang="en-US" sz="2800" baseline="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  <a:sym typeface="Wingdings 3"/>
                        </a:rPr>
                        <a:t> </a:t>
                      </a:r>
                      <a:r>
                        <a:rPr lang="en-US" sz="2800" baseline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  <a:sym typeface="Wingdings 3"/>
                        </a:rPr>
                        <a:t>Na</a:t>
                      </a:r>
                      <a:r>
                        <a:rPr lang="en-US" sz="2800" baseline="-2500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  <a:sym typeface="Wingdings 3"/>
                        </a:rPr>
                        <a:t>2</a:t>
                      </a:r>
                      <a:r>
                        <a:rPr lang="en-US" sz="2800" baseline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  <a:sym typeface="Wingdings 3"/>
                        </a:rPr>
                        <a:t>SO</a:t>
                      </a:r>
                      <a:r>
                        <a:rPr lang="en-US" sz="2800" baseline="-2500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  <a:sym typeface="Wingdings 3"/>
                        </a:rPr>
                        <a:t>4</a:t>
                      </a:r>
                      <a:r>
                        <a:rPr lang="en-US" sz="2800" baseline="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  <a:sym typeface="Wingdings 3"/>
                        </a:rPr>
                        <a:t> + </a:t>
                      </a:r>
                      <a:r>
                        <a:rPr lang="en-US" sz="2800" baseline="0" dirty="0" err="1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  <a:sym typeface="Wingdings 3"/>
                        </a:rPr>
                        <a:t>H</a:t>
                      </a:r>
                      <a:r>
                        <a:rPr lang="en-US" sz="2800" baseline="-25000" dirty="0" err="1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  <a:sym typeface="Wingdings 3"/>
                        </a:rPr>
                        <a:t>2</a:t>
                      </a:r>
                      <a:r>
                        <a:rPr lang="en-US" sz="2800" baseline="0" dirty="0" err="1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  <a:sym typeface="Wingdings 3"/>
                        </a:rPr>
                        <a:t>O</a:t>
                      </a:r>
                      <a:endParaRPr lang="en-US" sz="2800" dirty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en-US" sz="2800" baseline="-250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SO</a:t>
                      </a:r>
                      <a:r>
                        <a:rPr lang="en-US" sz="2800" baseline="-250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2800" dirty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  <a:sym typeface="Wingdings 3"/>
                        </a:rPr>
                        <a:t>Na</a:t>
                      </a:r>
                      <a:r>
                        <a:rPr lang="en-US" sz="2800" baseline="-2500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  <a:sym typeface="Wingdings 3"/>
                        </a:rPr>
                        <a:t>2</a:t>
                      </a:r>
                      <a:r>
                        <a:rPr lang="en-US" sz="2800" baseline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  <a:sym typeface="Wingdings 3"/>
                        </a:rPr>
                        <a:t>SO</a:t>
                      </a:r>
                      <a:r>
                        <a:rPr lang="en-US" sz="2800" baseline="-2500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  <a:sym typeface="Wingdings 3"/>
                        </a:rPr>
                        <a:t>4</a:t>
                      </a:r>
                      <a:endParaRPr lang="en-US" sz="2800" dirty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Acid + Oxide base </a:t>
                      </a:r>
                      <a:r>
                        <a:rPr lang="en-US" sz="2800" baseline="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  <a:sym typeface="Wingdings 3"/>
                        </a:rPr>
                        <a:t> </a:t>
                      </a:r>
                      <a:r>
                        <a:rPr lang="en-US" sz="2800" baseline="0" dirty="0" err="1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  <a:sym typeface="Wingdings 3"/>
                        </a:rPr>
                        <a:t>Muối</a:t>
                      </a:r>
                      <a:r>
                        <a:rPr lang="en-US" sz="2800" baseline="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  <a:sym typeface="Wingdings 3"/>
                        </a:rPr>
                        <a:t> + </a:t>
                      </a:r>
                      <a:r>
                        <a:rPr lang="en-US" sz="2800" baseline="0" dirty="0" err="1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  <a:sym typeface="Wingdings 3"/>
                        </a:rPr>
                        <a:t>Nước</a:t>
                      </a:r>
                      <a:r>
                        <a:rPr lang="en-US" sz="280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800" dirty="0" err="1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HCl</a:t>
                      </a:r>
                      <a:r>
                        <a:rPr lang="en-US" sz="280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 </a:t>
                      </a:r>
                      <a:r>
                        <a:rPr lang="en-US" sz="2800" dirty="0" err="1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CuO</a:t>
                      </a:r>
                      <a:r>
                        <a:rPr lang="en-US" sz="280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  <a:sym typeface="Wingdings 3"/>
                        </a:rPr>
                        <a:t> </a:t>
                      </a:r>
                      <a:r>
                        <a:rPr lang="en-US" sz="280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CuCl</a:t>
                      </a:r>
                      <a:r>
                        <a:rPr lang="en-US" sz="2800" baseline="-2500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80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 </a:t>
                      </a:r>
                      <a:r>
                        <a:rPr lang="en-US" sz="2800" dirty="0" err="1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en-US" sz="2800" baseline="-25000" dirty="0" err="1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800" dirty="0" err="1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lang="en-US" sz="2800" dirty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HCl</a:t>
                      </a:r>
                      <a:endParaRPr lang="en-US" sz="2800" dirty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CuCl</a:t>
                      </a:r>
                      <a:r>
                        <a:rPr lang="en-US" sz="2800" baseline="-2500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800" dirty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346366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acid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3979507"/>
            <a:ext cx="4862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: ion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acid.</a:t>
            </a:r>
            <a:endParaRPr lang="en-US" sz="2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0109" y="5846645"/>
            <a:ext cx="9642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464416"/>
            <a:ext cx="1510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8780" y="4893907"/>
            <a:ext cx="6761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+ Acid: ion hydrogen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ion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acid</a:t>
            </a:r>
            <a:endParaRPr lang="en-US" sz="2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8780" y="5364962"/>
            <a:ext cx="6761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: ion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ion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acid</a:t>
            </a:r>
            <a:endParaRPr lang="en-US" sz="2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34680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12: 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878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900573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ion H</a:t>
            </a:r>
            <a:r>
              <a:rPr lang="en-US" sz="2800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acid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ion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ion ammonium (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).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177340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VD: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CuSO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NaCl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(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…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54582" y="0"/>
            <a:ext cx="4131811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429490" y="4387733"/>
          <a:ext cx="11416147" cy="1724894"/>
        </p:xfrm>
        <a:graphic>
          <a:graphicData uri="http://schemas.openxmlformats.org/drawingml/2006/table">
            <a:tbl>
              <a:tblPr/>
              <a:tblGrid>
                <a:gridCol w="3249475"/>
                <a:gridCol w="1633335"/>
                <a:gridCol w="1616141"/>
                <a:gridCol w="1633335"/>
                <a:gridCol w="1616141"/>
                <a:gridCol w="1667720"/>
              </a:tblGrid>
              <a:tr h="752303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Muối</a:t>
                      </a:r>
                      <a:endParaRPr lang="en-US" sz="3600" dirty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Na</a:t>
                      </a:r>
                      <a:r>
                        <a:rPr lang="en-US" sz="3600" baseline="-25000" dirty="0" err="1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3600" dirty="0" err="1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</a:t>
                      </a:r>
                      <a:r>
                        <a:rPr lang="en-US" sz="3600" baseline="-25000" dirty="0" err="1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3600" dirty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MgCl</a:t>
                      </a:r>
                      <a:r>
                        <a:rPr lang="en-US" sz="3600" baseline="-25000" dirty="0" err="1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3600" dirty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CaCO</a:t>
                      </a:r>
                      <a:r>
                        <a:rPr lang="en-US" sz="3600" baseline="-25000" dirty="0" err="1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3600" dirty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CuSO</a:t>
                      </a:r>
                      <a:r>
                        <a:rPr lang="en-US" sz="3600" baseline="-25000" dirty="0" err="1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3600" dirty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KNO</a:t>
                      </a:r>
                      <a:r>
                        <a:rPr lang="en-US" sz="3600" baseline="-25000" dirty="0" err="1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3600" dirty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2591">
                <a:tc>
                  <a:txBody>
                    <a:bodyPr/>
                    <a:lstStyle/>
                    <a:p>
                      <a:pPr algn="ctr"/>
                      <a:r>
                        <a:rPr lang="vi-VN" sz="3600" b="1" dirty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Acid tương ứng</a:t>
                      </a:r>
                      <a:endParaRPr lang="vi-VN" sz="3600" dirty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713018" y="5306291"/>
            <a:ext cx="1579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6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PO</a:t>
            </a:r>
            <a:r>
              <a:rPr lang="en-US" sz="36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600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20145" y="5292437"/>
            <a:ext cx="1579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HCl</a:t>
            </a:r>
            <a:endParaRPr lang="en-US" sz="36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54981" y="5278582"/>
            <a:ext cx="1579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6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36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6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589818" y="5278582"/>
            <a:ext cx="1579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6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36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6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210800" y="5306292"/>
            <a:ext cx="1579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HNO</a:t>
            </a:r>
            <a:r>
              <a:rPr lang="en-US" sz="36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6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12: 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878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900573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ion H</a:t>
            </a:r>
            <a:r>
              <a:rPr lang="en-US" sz="2800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acid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ion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ion ammonium (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).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177340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VD: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CuSO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NaCl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(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…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2253002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3970"/>
            <a:ext cx="12222799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TextBox 22"/>
          <p:cNvSpPr txBox="1"/>
          <p:nvPr/>
        </p:nvSpPr>
        <p:spPr>
          <a:xfrm>
            <a:off x="0" y="5569526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* Link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https://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youtu.be/zJAOn5b4I6k?si=a6peYO1nnBAOxNcm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Ở ĐẦU KHTN 7-HIỀ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MỞ ĐẦU KHTN 7-HIỀN</Template>
  <TotalTime>2850</TotalTime>
  <Words>1754</Words>
  <PresentationFormat>Custom</PresentationFormat>
  <Paragraphs>285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MỞ ĐẦU KHTN 7-HIỀN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2022-07-11T10:05:56Z</dcterms:created>
  <dcterms:modified xsi:type="dcterms:W3CDTF">2023-11-05T10:51:07Z</dcterms:modified>
</cp:coreProperties>
</file>