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7" r:id="rId2"/>
    <p:sldId id="427" r:id="rId3"/>
    <p:sldId id="445" r:id="rId4"/>
    <p:sldId id="440" r:id="rId5"/>
    <p:sldId id="447" r:id="rId6"/>
    <p:sldId id="448" r:id="rId7"/>
    <p:sldId id="340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FF"/>
    <a:srgbClr val="FF0066"/>
    <a:srgbClr val="C5F3F3"/>
    <a:srgbClr val="FF7C80"/>
    <a:srgbClr val="FF6600"/>
    <a:srgbClr val="6600CC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46" d="100"/>
          <a:sy n="46" d="100"/>
        </p:scale>
        <p:origin x="36" y="14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7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827200"/>
            <a:ext cx="1739080" cy="225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204119" y="4114800"/>
            <a:ext cx="13868400" cy="169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Tiếng Việt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VIẾT 2 : CU-BA TƯƠI ĐẸP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807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3382959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5867400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1409" y="6100454"/>
            <a:ext cx="1211090" cy="8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919" y="5781235"/>
            <a:ext cx="3396458" cy="242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509078" y="2009768"/>
            <a:ext cx="7037658" cy="677108"/>
            <a:chOff x="1508919" y="1888664"/>
            <a:chExt cx="6269914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6269914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</a:t>
              </a:r>
              <a:r>
                <a:rPr lang="vi-VN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ư</a:t>
              </a: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ớng dẫn nhớ - viết.</a:t>
              </a:r>
            </a:p>
          </p:txBody>
        </p:sp>
        <p:cxnSp>
          <p:nvCxnSpPr>
            <p:cNvPr id="21" name="Straight Connector 20"/>
            <p:cNvCxnSpPr>
              <a:cxnSpLocks/>
            </p:cNvCxnSpPr>
            <p:nvPr/>
          </p:nvCxnSpPr>
          <p:spPr>
            <a:xfrm>
              <a:off x="1673234" y="2519755"/>
              <a:ext cx="424821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7C48DBB7-912E-4C8E-8A1C-5059F5E186D6}"/>
              </a:ext>
            </a:extLst>
          </p:cNvPr>
          <p:cNvSpPr/>
          <p:nvPr/>
        </p:nvSpPr>
        <p:spPr>
          <a:xfrm>
            <a:off x="1356519" y="5922490"/>
            <a:ext cx="13831995" cy="2500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Tên bài thơ viết cân đối ở giữa, tất cả các dòng thơ đều bắt đầu viết từ ô thứ hai.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vi-VN" sz="360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 hoa các chữ cái đầu dòng mỗi dòng thơ</a:t>
            </a:r>
            <a:r>
              <a:rPr lang="en-US" sz="360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tên riêng</a:t>
            </a:r>
            <a:r>
              <a:rPr lang="vi-VN" sz="360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60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Hết một khổ thơ có dấu chấm câu.  Xuống dòng cách ra một dòng.</a:t>
            </a:r>
            <a:endParaRPr lang="vi-VN" sz="3600">
              <a:solidFill>
                <a:srgbClr val="0000C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9C84BBF-0C33-41F5-B723-7EA2840AF720}"/>
              </a:ext>
            </a:extLst>
          </p:cNvPr>
          <p:cNvSpPr/>
          <p:nvPr/>
        </p:nvSpPr>
        <p:spPr>
          <a:xfrm>
            <a:off x="1509078" y="2726502"/>
            <a:ext cx="419084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 Đọc lại khổ th</a:t>
            </a:r>
            <a:r>
              <a:rPr lang="vi-VN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endParaRPr lang="en-US" sz="3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80D72D1-81D0-4D9E-A8AB-75EF1CB998A8}"/>
              </a:ext>
            </a:extLst>
          </p:cNvPr>
          <p:cNvSpPr/>
          <p:nvPr/>
        </p:nvSpPr>
        <p:spPr>
          <a:xfrm>
            <a:off x="1532579" y="3559158"/>
            <a:ext cx="419084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 Viết từ khó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3225E0-2453-4DC9-87ED-A4A174E90656}"/>
              </a:ext>
            </a:extLst>
          </p:cNvPr>
          <p:cNvSpPr/>
          <p:nvPr/>
        </p:nvSpPr>
        <p:spPr>
          <a:xfrm>
            <a:off x="1889919" y="4275892"/>
            <a:ext cx="2086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 Đất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0D68D0A-818C-4F31-888E-97497FC9A8FE}"/>
              </a:ext>
            </a:extLst>
          </p:cNvPr>
          <p:cNvSpPr/>
          <p:nvPr/>
        </p:nvSpPr>
        <p:spPr>
          <a:xfrm>
            <a:off x="4709319" y="4275892"/>
            <a:ext cx="1600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Cu-ba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B11DB75-6612-48BA-A0B3-A66927B8C547}"/>
              </a:ext>
            </a:extLst>
          </p:cNvPr>
          <p:cNvSpPr/>
          <p:nvPr/>
        </p:nvSpPr>
        <p:spPr>
          <a:xfrm>
            <a:off x="7147720" y="4275892"/>
            <a:ext cx="16001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dải lụa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961FB36-0FA8-4ECE-B8CC-35F3846330B5}"/>
              </a:ext>
            </a:extLst>
          </p:cNvPr>
          <p:cNvSpPr/>
          <p:nvPr/>
        </p:nvSpPr>
        <p:spPr>
          <a:xfrm>
            <a:off x="9357519" y="4251755"/>
            <a:ext cx="23621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Ngọt lịm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9D13474-FFB5-413C-96A6-2444A23DAF7C}"/>
              </a:ext>
            </a:extLst>
          </p:cNvPr>
          <p:cNvSpPr/>
          <p:nvPr/>
        </p:nvSpPr>
        <p:spPr>
          <a:xfrm>
            <a:off x="12690389" y="4236266"/>
            <a:ext cx="268693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lạc đường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BFBD5E7-B00C-4188-9368-9404FC4E54F2}"/>
              </a:ext>
            </a:extLst>
          </p:cNvPr>
          <p:cNvSpPr/>
          <p:nvPr/>
        </p:nvSpPr>
        <p:spPr>
          <a:xfrm>
            <a:off x="1593058" y="5160358"/>
            <a:ext cx="419084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c. Cách trình bày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AD62453-D7D4-42DE-8E46-4E3EC3B867BC}"/>
              </a:ext>
            </a:extLst>
          </p:cNvPr>
          <p:cNvGrpSpPr/>
          <p:nvPr/>
        </p:nvGrpSpPr>
        <p:grpSpPr>
          <a:xfrm>
            <a:off x="4617134" y="109543"/>
            <a:ext cx="6255239" cy="1013735"/>
            <a:chOff x="4539228" y="103852"/>
            <a:chExt cx="6149694" cy="1013735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6CA7449D-A84B-4FD2-9CB8-A1139AD4A10D}"/>
                </a:ext>
              </a:extLst>
            </p:cNvPr>
            <p:cNvGrpSpPr/>
            <p:nvPr/>
          </p:nvGrpSpPr>
          <p:grpSpPr>
            <a:xfrm>
              <a:off x="4539228" y="103852"/>
              <a:ext cx="6149694" cy="1013735"/>
              <a:chOff x="4539228" y="103852"/>
              <a:chExt cx="6149694" cy="1013735"/>
            </a:xfrm>
          </p:grpSpPr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0958E0C-0595-4C0F-AEB5-D982A2F2DCB3}"/>
                  </a:ext>
                </a:extLst>
              </p:cNvPr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9A7B04E-B5D8-4478-8C00-00E3723F675F}"/>
                  </a:ext>
                </a:extLst>
              </p:cNvPr>
              <p:cNvSpPr txBox="1"/>
              <p:nvPr/>
            </p:nvSpPr>
            <p:spPr>
              <a:xfrm>
                <a:off x="5703312" y="594367"/>
                <a:ext cx="34909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VIỆT: BÀI 12</a:t>
                </a:r>
              </a:p>
            </p:txBody>
          </p: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9C5DB48-6B08-4EC8-AF12-0FB66496C9E8}"/>
                </a:ext>
              </a:extLst>
            </p:cNvPr>
            <p:cNvCxnSpPr>
              <a:cxnSpLocks/>
            </p:cNvCxnSpPr>
            <p:nvPr/>
          </p:nvCxnSpPr>
          <p:spPr>
            <a:xfrm>
              <a:off x="6002177" y="1117587"/>
              <a:ext cx="297270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Text Box 14">
            <a:extLst>
              <a:ext uri="{FF2B5EF4-FFF2-40B4-BE49-F238E27FC236}">
                <a16:creationId xmlns:a16="http://schemas.microsoft.com/office/drawing/2014/main" id="{55ACBFF8-6E26-4E0B-B1A2-EB5AFDDB9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234" y="1066800"/>
            <a:ext cx="79384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viết 2. Chính tả: Nhớ - viết.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CU-BA TƯƠI ĐẸP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509078" y="2009768"/>
            <a:ext cx="7037658" cy="677108"/>
            <a:chOff x="1508919" y="1888664"/>
            <a:chExt cx="6269914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6269914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Nhớ - viết.</a:t>
              </a:r>
            </a:p>
          </p:txBody>
        </p:sp>
        <p:cxnSp>
          <p:nvCxnSpPr>
            <p:cNvPr id="21" name="Straight Connector 20"/>
            <p:cNvCxnSpPr>
              <a:cxnSpLocks/>
            </p:cNvCxnSpPr>
            <p:nvPr/>
          </p:nvCxnSpPr>
          <p:spPr>
            <a:xfrm>
              <a:off x="1673234" y="2519755"/>
              <a:ext cx="23473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7AA7A05-6872-40BF-BAAF-4CE30920B1B1}"/>
              </a:ext>
            </a:extLst>
          </p:cNvPr>
          <p:cNvGrpSpPr/>
          <p:nvPr/>
        </p:nvGrpSpPr>
        <p:grpSpPr>
          <a:xfrm>
            <a:off x="7042480" y="2724721"/>
            <a:ext cx="8639639" cy="5908533"/>
            <a:chOff x="9738520" y="4901625"/>
            <a:chExt cx="6019800" cy="401377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D18B35F-7246-4DCD-8D94-A1591CAC01F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21" t="23045" r="16853" b="16651"/>
            <a:stretch/>
          </p:blipFill>
          <p:spPr>
            <a:xfrm>
              <a:off x="9738520" y="5345677"/>
              <a:ext cx="6019800" cy="3569724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CD699C-68D7-4A9B-B3E9-D22571A1E809}"/>
                </a:ext>
              </a:extLst>
            </p:cNvPr>
            <p:cNvSpPr/>
            <p:nvPr/>
          </p:nvSpPr>
          <p:spPr>
            <a:xfrm>
              <a:off x="12407056" y="4901625"/>
              <a:ext cx="3122663" cy="4390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36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Tư thế ngồi viết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4862925C-8CA5-49DE-ABB7-23ED6E0B7F89}"/>
              </a:ext>
            </a:extLst>
          </p:cNvPr>
          <p:cNvSpPr/>
          <p:nvPr/>
        </p:nvSpPr>
        <p:spPr>
          <a:xfrm>
            <a:off x="1509078" y="5597218"/>
            <a:ext cx="703765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3. Đổi vở soát lỗi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6931294-4B46-4B66-837C-44A9C0A6BD8B}"/>
              </a:ext>
            </a:extLst>
          </p:cNvPr>
          <p:cNvSpPr/>
          <p:nvPr/>
        </p:nvSpPr>
        <p:spPr>
          <a:xfrm>
            <a:off x="1509078" y="6451666"/>
            <a:ext cx="543447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học sinh ngồi cùng bàn đổi vở, dùng bút chì  soát lỗi cho nhau.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E6BAFC3-4340-48E5-A178-B604C08713C0}"/>
              </a:ext>
            </a:extLst>
          </p:cNvPr>
          <p:cNvGrpSpPr/>
          <p:nvPr/>
        </p:nvGrpSpPr>
        <p:grpSpPr>
          <a:xfrm>
            <a:off x="4617134" y="109543"/>
            <a:ext cx="6255239" cy="1013735"/>
            <a:chOff x="4539228" y="103852"/>
            <a:chExt cx="6149694" cy="1013735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DF8DA192-630E-4D13-8F22-2C3C7C9EF834}"/>
                </a:ext>
              </a:extLst>
            </p:cNvPr>
            <p:cNvGrpSpPr/>
            <p:nvPr/>
          </p:nvGrpSpPr>
          <p:grpSpPr>
            <a:xfrm>
              <a:off x="4539228" y="103852"/>
              <a:ext cx="6149694" cy="1013735"/>
              <a:chOff x="4539228" y="103852"/>
              <a:chExt cx="6149694" cy="1013735"/>
            </a:xfrm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980AB42-EDAF-4AD0-9547-3F708967F6F4}"/>
                  </a:ext>
                </a:extLst>
              </p:cNvPr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FCFF498-7528-4016-9F7C-55954486BEC4}"/>
                  </a:ext>
                </a:extLst>
              </p:cNvPr>
              <p:cNvSpPr txBox="1"/>
              <p:nvPr/>
            </p:nvSpPr>
            <p:spPr>
              <a:xfrm>
                <a:off x="5703312" y="594367"/>
                <a:ext cx="351047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VIỆT: BÀI 12</a:t>
                </a:r>
              </a:p>
            </p:txBody>
          </p:sp>
        </p:grp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356240E-1A14-4218-9AF9-2A1165A44B96}"/>
                </a:ext>
              </a:extLst>
            </p:cNvPr>
            <p:cNvCxnSpPr>
              <a:cxnSpLocks/>
            </p:cNvCxnSpPr>
            <p:nvPr/>
          </p:nvCxnSpPr>
          <p:spPr>
            <a:xfrm>
              <a:off x="6002177" y="1117587"/>
              <a:ext cx="297270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Text Box 14">
            <a:extLst>
              <a:ext uri="{FF2B5EF4-FFF2-40B4-BE49-F238E27FC236}">
                <a16:creationId xmlns:a16="http://schemas.microsoft.com/office/drawing/2014/main" id="{F5508354-B68F-CD90-ECE2-F7014FFF0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234" y="1066800"/>
            <a:ext cx="79384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viết 2. Chính tả: Nhớ - viết.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CU-BA TƯƠI ĐẸP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BECA638-AF88-E008-E7F9-91C95F2A8C0B}"/>
              </a:ext>
            </a:extLst>
          </p:cNvPr>
          <p:cNvSpPr/>
          <p:nvPr/>
        </p:nvSpPr>
        <p:spPr>
          <a:xfrm>
            <a:off x="1207273" y="2951647"/>
            <a:ext cx="2086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 Đất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B55ADD2-DB50-3F22-A37E-9A7A36281B9F}"/>
              </a:ext>
            </a:extLst>
          </p:cNvPr>
          <p:cNvSpPr/>
          <p:nvPr/>
        </p:nvSpPr>
        <p:spPr>
          <a:xfrm>
            <a:off x="4076227" y="2939579"/>
            <a:ext cx="1600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Cu-ba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F553177-EDF2-E9C3-33BC-67AE1996F1C7}"/>
              </a:ext>
            </a:extLst>
          </p:cNvPr>
          <p:cNvSpPr/>
          <p:nvPr/>
        </p:nvSpPr>
        <p:spPr>
          <a:xfrm>
            <a:off x="1446063" y="3800034"/>
            <a:ext cx="16001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dải lụa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5789CF9-A0FD-30AA-33D7-C7B1E4661B81}"/>
              </a:ext>
            </a:extLst>
          </p:cNvPr>
          <p:cNvSpPr/>
          <p:nvPr/>
        </p:nvSpPr>
        <p:spPr>
          <a:xfrm>
            <a:off x="3695227" y="3734693"/>
            <a:ext cx="23621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ngọt lịm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067CECC-5B99-BBBD-718D-EF1897CB53E0}"/>
              </a:ext>
            </a:extLst>
          </p:cNvPr>
          <p:cNvSpPr/>
          <p:nvPr/>
        </p:nvSpPr>
        <p:spPr>
          <a:xfrm>
            <a:off x="2189397" y="4411801"/>
            <a:ext cx="268693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lạc đường</a:t>
            </a:r>
          </a:p>
        </p:txBody>
      </p:sp>
    </p:spTree>
    <p:extLst>
      <p:ext uri="{BB962C8B-B14F-4D97-AF65-F5344CB8AC3E}">
        <p14:creationId xmlns:p14="http://schemas.microsoft.com/office/powerpoint/2010/main" val="107462027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/>
      <p:bldP spid="23" grpId="0"/>
      <p:bldP spid="24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09543"/>
            <a:ext cx="6255239" cy="1013735"/>
            <a:chOff x="4539228" y="103852"/>
            <a:chExt cx="6149694" cy="101373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103852"/>
              <a:ext cx="6149694" cy="1013735"/>
              <a:chOff x="4539228" y="103852"/>
              <a:chExt cx="6149694" cy="10137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03312" y="594367"/>
                <a:ext cx="351047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VIỆT: BÀI 12</a:t>
                </a:r>
              </a:p>
            </p:txBody>
          </p: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>
              <a:off x="6002177" y="1117587"/>
              <a:ext cx="297270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182435" y="2521671"/>
            <a:ext cx="10308684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 vần </a:t>
            </a: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phù 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ợp với ô trống </a:t>
            </a:r>
          </a:p>
          <a:p>
            <a:pPr algn="just">
              <a:spcBef>
                <a:spcPts val="600"/>
              </a:spcBef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a, Vần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ay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ây</a:t>
            </a: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280319" y="1895267"/>
            <a:ext cx="7037658" cy="707886"/>
            <a:chOff x="1515677" y="1828227"/>
            <a:chExt cx="6269914" cy="707886"/>
          </a:xfrm>
        </p:grpSpPr>
        <p:sp>
          <p:nvSpPr>
            <p:cNvPr id="20" name="Rectangle 19"/>
            <p:cNvSpPr/>
            <p:nvPr/>
          </p:nvSpPr>
          <p:spPr>
            <a:xfrm>
              <a:off x="1515677" y="1828227"/>
              <a:ext cx="6269914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</a:t>
              </a:r>
            </a:p>
          </p:txBody>
        </p:sp>
        <p:cxnSp>
          <p:nvCxnSpPr>
            <p:cNvPr id="21" name="Straight Connector 20"/>
            <p:cNvCxnSpPr>
              <a:cxnSpLocks/>
            </p:cNvCxnSpPr>
            <p:nvPr/>
          </p:nvCxnSpPr>
          <p:spPr>
            <a:xfrm>
              <a:off x="1990888" y="2413002"/>
              <a:ext cx="17528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Oval 4">
            <a:extLst>
              <a:ext uri="{FF2B5EF4-FFF2-40B4-BE49-F238E27FC236}">
                <a16:creationId xmlns:a16="http://schemas.microsoft.com/office/drawing/2014/main" id="{FB692EDB-05E7-4EDD-835E-CA4A7D6ECD6B}"/>
              </a:ext>
            </a:extLst>
          </p:cNvPr>
          <p:cNvSpPr/>
          <p:nvPr/>
        </p:nvSpPr>
        <p:spPr>
          <a:xfrm>
            <a:off x="1632997" y="5467534"/>
            <a:ext cx="1672096" cy="138934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7E3F700-9DDA-42EE-9456-C08D7C398234}"/>
              </a:ext>
            </a:extLst>
          </p:cNvPr>
          <p:cNvSpPr/>
          <p:nvPr/>
        </p:nvSpPr>
        <p:spPr>
          <a:xfrm>
            <a:off x="1280319" y="3936025"/>
            <a:ext cx="9067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 chum hoa bối rối</a:t>
            </a:r>
          </a:p>
          <a:p>
            <a:pPr lvl="0"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 mùi hương thơm nồng</a:t>
            </a:r>
          </a:p>
          <a:p>
            <a:pPr lvl="0"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 chào mào tr     hội </a:t>
            </a:r>
          </a:p>
          <a:p>
            <a:pPr lvl="0"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Rạng ng     đã sang sông</a:t>
            </a: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Ai cũng bảo ng     dài</a:t>
            </a:r>
          </a:p>
          <a:p>
            <a:pPr lvl="0"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 vẫn lo d     sớm</a:t>
            </a:r>
          </a:p>
          <a:p>
            <a:pPr lvl="0"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 có ông Mặt Trười</a:t>
            </a:r>
          </a:p>
          <a:p>
            <a:pPr lvl="0"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 đủng đà đủng đỉnh.</a:t>
            </a:r>
            <a:endParaRPr lang="vi-VN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38D5D3B-E0F5-4536-A679-9DCACFDDAC9E}"/>
              </a:ext>
            </a:extLst>
          </p:cNvPr>
          <p:cNvSpPr txBox="1"/>
          <p:nvPr/>
        </p:nvSpPr>
        <p:spPr>
          <a:xfrm>
            <a:off x="3224974" y="5937790"/>
            <a:ext cx="359316" cy="3815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4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7FD87D3-F983-4BE0-972A-5F175E193470}"/>
              </a:ext>
            </a:extLst>
          </p:cNvPr>
          <p:cNvSpPr txBox="1"/>
          <p:nvPr/>
        </p:nvSpPr>
        <p:spPr>
          <a:xfrm>
            <a:off x="5031624" y="5297862"/>
            <a:ext cx="359316" cy="3815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4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4D018AC-478A-4028-811A-81650331E220}"/>
              </a:ext>
            </a:extLst>
          </p:cNvPr>
          <p:cNvSpPr txBox="1"/>
          <p:nvPr/>
        </p:nvSpPr>
        <p:spPr>
          <a:xfrm>
            <a:off x="4916953" y="5128591"/>
            <a:ext cx="12907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ẩy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DFF44A8-ABE7-499B-8A96-38CBC3038E7E}"/>
              </a:ext>
            </a:extLst>
          </p:cNvPr>
          <p:cNvSpPr txBox="1"/>
          <p:nvPr/>
        </p:nvSpPr>
        <p:spPr>
          <a:xfrm>
            <a:off x="3116883" y="5770162"/>
            <a:ext cx="9348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ày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14">
            <a:extLst>
              <a:ext uri="{FF2B5EF4-FFF2-40B4-BE49-F238E27FC236}">
                <a16:creationId xmlns:a16="http://schemas.microsoft.com/office/drawing/2014/main" id="{B3E89678-93F2-885A-8662-71A630610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234" y="1066800"/>
            <a:ext cx="79384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viết 2. Chính tả: Nhớ - viết.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CU-BA TƯƠI ĐẸP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04C053-8643-4C42-FDA5-975946E922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8977" y="2130144"/>
            <a:ext cx="6505895" cy="6704248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F3F643DB-5ACD-DDE5-F480-6E25F2DAD069}"/>
              </a:ext>
            </a:extLst>
          </p:cNvPr>
          <p:cNvSpPr txBox="1"/>
          <p:nvPr/>
        </p:nvSpPr>
        <p:spPr>
          <a:xfrm>
            <a:off x="4678646" y="6532486"/>
            <a:ext cx="359316" cy="3815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4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F4FDD44-0D57-6380-371F-52270BF92642}"/>
              </a:ext>
            </a:extLst>
          </p:cNvPr>
          <p:cNvSpPr txBox="1"/>
          <p:nvPr/>
        </p:nvSpPr>
        <p:spPr>
          <a:xfrm>
            <a:off x="4545167" y="6382440"/>
            <a:ext cx="934813" cy="643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ày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02C512-7F39-833E-72BC-3F91757C8E0D}"/>
              </a:ext>
            </a:extLst>
          </p:cNvPr>
          <p:cNvSpPr txBox="1"/>
          <p:nvPr/>
        </p:nvSpPr>
        <p:spPr>
          <a:xfrm>
            <a:off x="4013596" y="7143104"/>
            <a:ext cx="359316" cy="3815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40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13563F5-2C6A-84CD-629B-0712BA9CF91B}"/>
              </a:ext>
            </a:extLst>
          </p:cNvPr>
          <p:cNvSpPr txBox="1"/>
          <p:nvPr/>
        </p:nvSpPr>
        <p:spPr>
          <a:xfrm>
            <a:off x="3901496" y="6984699"/>
            <a:ext cx="9348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ạy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96722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30" grpId="0"/>
      <p:bldP spid="27" grpId="0"/>
      <p:bldP spid="34" grpId="0" animBg="1"/>
      <p:bldP spid="35" grpId="0"/>
      <p:bldP spid="36" grpId="0" animBg="1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09543"/>
            <a:ext cx="6255239" cy="1013735"/>
            <a:chOff x="4539228" y="103852"/>
            <a:chExt cx="6149694" cy="101373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103852"/>
              <a:ext cx="6149694" cy="1013735"/>
              <a:chOff x="4539228" y="103852"/>
              <a:chExt cx="6149694" cy="10137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03312" y="594367"/>
                <a:ext cx="351047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VIỆT: BÀI 12</a:t>
                </a:r>
              </a:p>
            </p:txBody>
          </p: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>
              <a:off x="6002177" y="1117587"/>
              <a:ext cx="297270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261380" y="2521671"/>
            <a:ext cx="1030868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Tìm chữ phù 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ợp với ô trống </a:t>
            </a:r>
          </a:p>
          <a:p>
            <a:pPr algn="just">
              <a:spcBef>
                <a:spcPts val="1200"/>
              </a:spcBef>
            </a:pPr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Vần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ay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vi-VN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359264" y="1895267"/>
            <a:ext cx="7037658" cy="584775"/>
            <a:chOff x="1515677" y="1828227"/>
            <a:chExt cx="6269914" cy="584775"/>
          </a:xfrm>
        </p:grpSpPr>
        <p:sp>
          <p:nvSpPr>
            <p:cNvPr id="20" name="Rectangle 19"/>
            <p:cNvSpPr/>
            <p:nvPr/>
          </p:nvSpPr>
          <p:spPr>
            <a:xfrm>
              <a:off x="1515677" y="1828227"/>
              <a:ext cx="626991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</a:t>
              </a:r>
            </a:p>
          </p:txBody>
        </p:sp>
        <p:cxnSp>
          <p:nvCxnSpPr>
            <p:cNvPr id="21" name="Straight Connector 20"/>
            <p:cNvCxnSpPr>
              <a:cxnSpLocks/>
            </p:cNvCxnSpPr>
            <p:nvPr/>
          </p:nvCxnSpPr>
          <p:spPr>
            <a:xfrm>
              <a:off x="1990888" y="2413002"/>
              <a:ext cx="17528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Oval 4">
            <a:extLst>
              <a:ext uri="{FF2B5EF4-FFF2-40B4-BE49-F238E27FC236}">
                <a16:creationId xmlns:a16="http://schemas.microsoft.com/office/drawing/2014/main" id="{FB692EDB-05E7-4EDD-835E-CA4A7D6ECD6B}"/>
              </a:ext>
            </a:extLst>
          </p:cNvPr>
          <p:cNvSpPr/>
          <p:nvPr/>
        </p:nvSpPr>
        <p:spPr>
          <a:xfrm>
            <a:off x="1632997" y="5467534"/>
            <a:ext cx="1672096" cy="138934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7E3F700-9DDA-42EE-9456-C08D7C398234}"/>
              </a:ext>
            </a:extLst>
          </p:cNvPr>
          <p:cNvSpPr/>
          <p:nvPr/>
        </p:nvSpPr>
        <p:spPr>
          <a:xfrm>
            <a:off x="1474395" y="3769164"/>
            <a:ext cx="5444724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</a:pP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      cháu còn thấp bé</a:t>
            </a:r>
          </a:p>
          <a:p>
            <a:pPr lvl="0" algn="just">
              <a:spcBef>
                <a:spcPts val="6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 cửa có h     then</a:t>
            </a:r>
          </a:p>
          <a:p>
            <a:pPr lvl="0" algn="just">
              <a:spcBef>
                <a:spcPts val="6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Cháu chỉ c     then dưới</a:t>
            </a:r>
          </a:p>
          <a:p>
            <a:pPr lvl="0" algn="just">
              <a:spcBef>
                <a:spcPts val="6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Nhờ bà cài then trên</a:t>
            </a:r>
          </a:p>
          <a:p>
            <a:pPr lvl="0" algn="just">
              <a:spcBef>
                <a:spcPts val="6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 năm cháu lớn lên</a:t>
            </a:r>
          </a:p>
          <a:p>
            <a:pPr lvl="0" algn="just">
              <a:spcBef>
                <a:spcPts val="6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 lưng còng cắm cúi</a:t>
            </a:r>
          </a:p>
          <a:p>
            <a:pPr lvl="0" algn="just">
              <a:spcBef>
                <a:spcPts val="600"/>
              </a:spcBef>
            </a:pPr>
            <a:endParaRPr lang="vi-VN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38D5D3B-E0F5-4536-A679-9DCACFDDAC9E}"/>
              </a:ext>
            </a:extLst>
          </p:cNvPr>
          <p:cNvSpPr txBox="1"/>
          <p:nvPr/>
        </p:nvSpPr>
        <p:spPr>
          <a:xfrm>
            <a:off x="2244902" y="3936012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" name="Text Box 14">
            <a:extLst>
              <a:ext uri="{FF2B5EF4-FFF2-40B4-BE49-F238E27FC236}">
                <a16:creationId xmlns:a16="http://schemas.microsoft.com/office/drawing/2014/main" id="{846D4A7A-5901-41ED-4761-C88E658D0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234" y="1066800"/>
            <a:ext cx="79384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viết 2. Chính tả: Nhớ - viết.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CU-BA TƯƠI ĐẸP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5385ADC-0864-FFEB-8A88-70EB0A790FE4}"/>
              </a:ext>
            </a:extLst>
          </p:cNvPr>
          <p:cNvSpPr txBox="1"/>
          <p:nvPr/>
        </p:nvSpPr>
        <p:spPr>
          <a:xfrm>
            <a:off x="4077025" y="4463656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EBB7592-5771-CE46-01F6-E7F1686C4136}"/>
              </a:ext>
            </a:extLst>
          </p:cNvPr>
          <p:cNvSpPr/>
          <p:nvPr/>
        </p:nvSpPr>
        <p:spPr>
          <a:xfrm>
            <a:off x="8668867" y="3750114"/>
            <a:ext cx="5444724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</a:pP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Cháu cài được then trên</a:t>
            </a:r>
          </a:p>
          <a:p>
            <a:pPr lvl="0" algn="just">
              <a:spcBef>
                <a:spcPts val="6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 chỉ cài then dưới</a:t>
            </a:r>
          </a:p>
          <a:p>
            <a:pPr lvl="0" algn="just">
              <a:spcBef>
                <a:spcPts val="6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Nay cháu về nhà mới</a:t>
            </a:r>
          </a:p>
          <a:p>
            <a:pPr lvl="0" algn="just">
              <a:spcBef>
                <a:spcPts val="6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Bao cánh cửa – trời</a:t>
            </a:r>
          </a:p>
          <a:p>
            <a:pPr lvl="0" algn="just">
              <a:spcBef>
                <a:spcPts val="6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 lần t      đẩy cửa</a:t>
            </a:r>
          </a:p>
          <a:p>
            <a:pPr lvl="0" algn="just">
              <a:spcBef>
                <a:spcPts val="6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     nhớ bà không nguôi</a:t>
            </a:r>
          </a:p>
          <a:p>
            <a:pPr lvl="0" algn="just">
              <a:spcBef>
                <a:spcPts val="600"/>
              </a:spcBef>
            </a:pPr>
            <a:endParaRPr lang="vi-VN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6AE5F5B-0F08-45B0-8D80-62AD9993E853}"/>
              </a:ext>
            </a:extLst>
          </p:cNvPr>
          <p:cNvSpPr txBox="1"/>
          <p:nvPr/>
        </p:nvSpPr>
        <p:spPr>
          <a:xfrm>
            <a:off x="3950339" y="4452943"/>
            <a:ext cx="7397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endParaRPr lang="vi-V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50A6CC8-F5C4-B60B-E819-82CD60F20099}"/>
              </a:ext>
            </a:extLst>
          </p:cNvPr>
          <p:cNvSpPr txBox="1"/>
          <p:nvPr/>
        </p:nvSpPr>
        <p:spPr>
          <a:xfrm>
            <a:off x="3451165" y="5025018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23AAB03-4F9D-BC94-2DF9-4A5DF22E5AD7}"/>
              </a:ext>
            </a:extLst>
          </p:cNvPr>
          <p:cNvSpPr txBox="1"/>
          <p:nvPr/>
        </p:nvSpPr>
        <p:spPr>
          <a:xfrm>
            <a:off x="10388036" y="6146349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564C408-A87E-0A83-CEEC-A22C7346B3B5}"/>
              </a:ext>
            </a:extLst>
          </p:cNvPr>
          <p:cNvSpPr txBox="1"/>
          <p:nvPr/>
        </p:nvSpPr>
        <p:spPr>
          <a:xfrm>
            <a:off x="3329019" y="5012359"/>
            <a:ext cx="7397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endParaRPr lang="vi-V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66DAF69-4CDD-1E55-93A8-48A77CAAD31B}"/>
              </a:ext>
            </a:extLst>
          </p:cNvPr>
          <p:cNvSpPr txBox="1"/>
          <p:nvPr/>
        </p:nvSpPr>
        <p:spPr>
          <a:xfrm>
            <a:off x="10284619" y="6120825"/>
            <a:ext cx="7397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endParaRPr lang="vi-V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281C8F6-8114-5B29-A7D9-20424EE8AC80}"/>
              </a:ext>
            </a:extLst>
          </p:cNvPr>
          <p:cNvSpPr txBox="1"/>
          <p:nvPr/>
        </p:nvSpPr>
        <p:spPr>
          <a:xfrm>
            <a:off x="9062678" y="6702474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89E7F1C-F3FD-B19F-B9E7-7823C14CC7AB}"/>
              </a:ext>
            </a:extLst>
          </p:cNvPr>
          <p:cNvSpPr txBox="1"/>
          <p:nvPr/>
        </p:nvSpPr>
        <p:spPr>
          <a:xfrm>
            <a:off x="8929642" y="6696124"/>
            <a:ext cx="7397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ại</a:t>
            </a:r>
            <a:endParaRPr lang="vi-V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75E0458-D40A-AC42-EE8D-EAFB3C5760A4}"/>
              </a:ext>
            </a:extLst>
          </p:cNvPr>
          <p:cNvSpPr txBox="1"/>
          <p:nvPr/>
        </p:nvSpPr>
        <p:spPr>
          <a:xfrm>
            <a:off x="2159812" y="3889344"/>
            <a:ext cx="7397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ày</a:t>
            </a:r>
            <a:endParaRPr lang="vi-V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07183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1" grpId="0" animBg="1"/>
      <p:bldP spid="55" grpId="0"/>
      <p:bldP spid="44" grpId="0" animBg="1"/>
      <p:bldP spid="45" grpId="0" animBg="1"/>
      <p:bldP spid="43" grpId="0"/>
      <p:bldP spid="46" grpId="0"/>
      <p:bldP spid="47" grpId="0" animBg="1"/>
      <p:bldP spid="48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09543"/>
            <a:ext cx="6255239" cy="1013735"/>
            <a:chOff x="4539228" y="103852"/>
            <a:chExt cx="6149694" cy="101373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103852"/>
              <a:ext cx="6149694" cy="1013735"/>
              <a:chOff x="4539228" y="103852"/>
              <a:chExt cx="6149694" cy="10137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03312" y="594367"/>
                <a:ext cx="351047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VIỆT: BÀI 12</a:t>
                </a:r>
              </a:p>
            </p:txBody>
          </p: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>
              <a:off x="6002177" y="1117587"/>
              <a:ext cx="297270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359263" y="2833985"/>
            <a:ext cx="1158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vi-VN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3. </a:t>
            </a:r>
            <a:r>
              <a:rPr 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Em chọn vần nào?</a:t>
            </a:r>
            <a:endParaRPr lang="vi-VN" sz="4000" b="1">
              <a:solidFill>
                <a:srgbClr val="0000CC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359264" y="1895267"/>
            <a:ext cx="7907214" cy="707886"/>
            <a:chOff x="1515677" y="1828227"/>
            <a:chExt cx="6269914" cy="707886"/>
          </a:xfrm>
        </p:grpSpPr>
        <p:sp>
          <p:nvSpPr>
            <p:cNvPr id="20" name="Rectangle 19"/>
            <p:cNvSpPr/>
            <p:nvPr/>
          </p:nvSpPr>
          <p:spPr>
            <a:xfrm>
              <a:off x="1515677" y="1828227"/>
              <a:ext cx="6269914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4. Luyện tập</a:t>
              </a:r>
            </a:p>
          </p:txBody>
        </p:sp>
        <p:cxnSp>
          <p:nvCxnSpPr>
            <p:cNvPr id="21" name="Straight Connector 20"/>
            <p:cNvCxnSpPr>
              <a:cxnSpLocks/>
            </p:cNvCxnSpPr>
            <p:nvPr/>
          </p:nvCxnSpPr>
          <p:spPr>
            <a:xfrm>
              <a:off x="1990888" y="2413002"/>
              <a:ext cx="17528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CA7EE6C1-58EC-4CF7-950B-76BA02790D86}"/>
              </a:ext>
            </a:extLst>
          </p:cNvPr>
          <p:cNvSpPr/>
          <p:nvPr/>
        </p:nvSpPr>
        <p:spPr>
          <a:xfrm>
            <a:off x="746919" y="3956069"/>
            <a:ext cx="1552971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lphaLcParenR"/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Vần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ay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ây</a:t>
            </a: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it-IT" sz="40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nước ch             tr     cau            b     hòn đá lên              số b</a:t>
            </a:r>
            <a:endParaRPr lang="vi-VN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2B0EDF1-8E58-411C-9095-F6DFF6796CC3}"/>
              </a:ext>
            </a:extLst>
          </p:cNvPr>
          <p:cNvSpPr txBox="1"/>
          <p:nvPr/>
        </p:nvSpPr>
        <p:spPr>
          <a:xfrm>
            <a:off x="3522664" y="4729559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B47C0C3-06AA-4CAC-85C2-7ACAB57A3BB2}"/>
              </a:ext>
            </a:extLst>
          </p:cNvPr>
          <p:cNvSpPr txBox="1"/>
          <p:nvPr/>
        </p:nvSpPr>
        <p:spPr>
          <a:xfrm>
            <a:off x="3429429" y="4590017"/>
            <a:ext cx="7397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ảy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14">
            <a:extLst>
              <a:ext uri="{FF2B5EF4-FFF2-40B4-BE49-F238E27FC236}">
                <a16:creationId xmlns:a16="http://schemas.microsoft.com/office/drawing/2014/main" id="{158045E6-07DB-8386-E656-E42FBDB2A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234" y="1066800"/>
            <a:ext cx="79384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viết . Chính tả: Nhớ - viết.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CU-BA TƯƠI ĐẸP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D10FC47-FA51-E6E2-3831-0B1AFEAEEC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622"/>
          <a:stretch/>
        </p:blipFill>
        <p:spPr>
          <a:xfrm>
            <a:off x="7086920" y="587396"/>
            <a:ext cx="9599317" cy="2650074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27D40E62-A2F3-90D0-08F5-7FBF6A536A0A}"/>
              </a:ext>
            </a:extLst>
          </p:cNvPr>
          <p:cNvSpPr txBox="1"/>
          <p:nvPr/>
        </p:nvSpPr>
        <p:spPr>
          <a:xfrm>
            <a:off x="5580527" y="4731291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C6AF607-6680-737E-0277-3A114774FABC}"/>
              </a:ext>
            </a:extLst>
          </p:cNvPr>
          <p:cNvSpPr txBox="1"/>
          <p:nvPr/>
        </p:nvSpPr>
        <p:spPr>
          <a:xfrm>
            <a:off x="5487292" y="4591749"/>
            <a:ext cx="7397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ẩy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949C46-5F78-A5A9-8231-DF8C8B6C876A}"/>
              </a:ext>
            </a:extLst>
          </p:cNvPr>
          <p:cNvSpPr txBox="1"/>
          <p:nvPr/>
        </p:nvSpPr>
        <p:spPr>
          <a:xfrm>
            <a:off x="8735657" y="4694069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689DD8-2256-8C28-1DB4-2DBED087D74C}"/>
              </a:ext>
            </a:extLst>
          </p:cNvPr>
          <p:cNvSpPr txBox="1"/>
          <p:nvPr/>
        </p:nvSpPr>
        <p:spPr>
          <a:xfrm>
            <a:off x="8642422" y="4554527"/>
            <a:ext cx="7397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ẩy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512FA6B-95FD-221D-113C-0D08CC82D3F9}"/>
              </a:ext>
            </a:extLst>
          </p:cNvPr>
          <p:cNvSpPr txBox="1"/>
          <p:nvPr/>
        </p:nvSpPr>
        <p:spPr>
          <a:xfrm>
            <a:off x="14308504" y="4709950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5149E6F-4BE7-6F4D-EBD6-4B6BBB0F630F}"/>
              </a:ext>
            </a:extLst>
          </p:cNvPr>
          <p:cNvSpPr txBox="1"/>
          <p:nvPr/>
        </p:nvSpPr>
        <p:spPr>
          <a:xfrm>
            <a:off x="14215269" y="4570408"/>
            <a:ext cx="7397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ảy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09C86E-65DC-9FDE-7750-0DBF13700B17}"/>
              </a:ext>
            </a:extLst>
          </p:cNvPr>
          <p:cNvSpPr txBox="1"/>
          <p:nvPr/>
        </p:nvSpPr>
        <p:spPr>
          <a:xfrm>
            <a:off x="788987" y="5856529"/>
            <a:ext cx="1512173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Vần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ay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ngày m             m     áo               hôm n                           con n</a:t>
            </a:r>
            <a:endParaRPr lang="vi-VN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FEF1406-C159-186D-62FC-92153FC480B4}"/>
              </a:ext>
            </a:extLst>
          </p:cNvPr>
          <p:cNvSpPr txBox="1"/>
          <p:nvPr/>
        </p:nvSpPr>
        <p:spPr>
          <a:xfrm>
            <a:off x="3422398" y="6744731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E8253A2-E85B-897E-00A8-DCC5ABB4BFCB}"/>
              </a:ext>
            </a:extLst>
          </p:cNvPr>
          <p:cNvSpPr txBox="1"/>
          <p:nvPr/>
        </p:nvSpPr>
        <p:spPr>
          <a:xfrm>
            <a:off x="3329163" y="6605189"/>
            <a:ext cx="7397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30BF99E-8F98-238A-5BBA-8266FF6DE99D}"/>
              </a:ext>
            </a:extLst>
          </p:cNvPr>
          <p:cNvSpPr txBox="1"/>
          <p:nvPr/>
        </p:nvSpPr>
        <p:spPr>
          <a:xfrm>
            <a:off x="5505503" y="6752916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642A0A1-4964-4EEC-6623-32245ED30BA0}"/>
              </a:ext>
            </a:extLst>
          </p:cNvPr>
          <p:cNvSpPr txBox="1"/>
          <p:nvPr/>
        </p:nvSpPr>
        <p:spPr>
          <a:xfrm>
            <a:off x="5412268" y="6613374"/>
            <a:ext cx="7397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 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72A9B0A-034F-0957-F3BE-743A971973F7}"/>
              </a:ext>
            </a:extLst>
          </p:cNvPr>
          <p:cNvSpPr txBox="1"/>
          <p:nvPr/>
        </p:nvSpPr>
        <p:spPr>
          <a:xfrm>
            <a:off x="9886071" y="6752916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46A35A3-FF96-AA84-C729-D07ECB6A6B1E}"/>
              </a:ext>
            </a:extLst>
          </p:cNvPr>
          <p:cNvSpPr txBox="1"/>
          <p:nvPr/>
        </p:nvSpPr>
        <p:spPr>
          <a:xfrm>
            <a:off x="9792836" y="6613374"/>
            <a:ext cx="7397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C410930-471E-6877-B280-082689C6666C}"/>
              </a:ext>
            </a:extLst>
          </p:cNvPr>
          <p:cNvSpPr txBox="1"/>
          <p:nvPr/>
        </p:nvSpPr>
        <p:spPr>
          <a:xfrm>
            <a:off x="14499196" y="6752916"/>
            <a:ext cx="448286" cy="43241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D927190-C782-4D77-CEC0-995D4B2D4BB7}"/>
              </a:ext>
            </a:extLst>
          </p:cNvPr>
          <p:cNvSpPr txBox="1"/>
          <p:nvPr/>
        </p:nvSpPr>
        <p:spPr>
          <a:xfrm>
            <a:off x="14405961" y="6613374"/>
            <a:ext cx="7397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62843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/>
      <p:bldP spid="33" grpId="0" animBg="1"/>
      <p:bldP spid="34" grpId="0"/>
      <p:bldP spid="35" grpId="0" animBg="1"/>
      <p:bldP spid="36" grpId="0"/>
      <p:bldP spid="37" grpId="0" animBg="1"/>
      <p:bldP spid="38" grpId="0"/>
      <p:bldP spid="49" grpId="0" animBg="1"/>
      <p:bldP spid="55" grpId="0"/>
      <p:bldP spid="57" grpId="0" animBg="1"/>
      <p:bldP spid="58" grpId="0"/>
      <p:bldP spid="59" grpId="0" animBg="1"/>
      <p:bldP spid="60" grpId="0"/>
      <p:bldP spid="61" grpId="0" animBg="1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337719" y="4114800"/>
            <a:ext cx="9601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10398</TotalTime>
  <Words>535</Words>
  <Application>Microsoft Office PowerPoint</Application>
  <PresentationFormat>Custom</PresentationFormat>
  <Paragraphs>116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Tuyết Trương</dc:creator>
  <cp:lastModifiedBy>2B Dương Hồng Phong</cp:lastModifiedBy>
  <cp:revision>1454</cp:revision>
  <dcterms:created xsi:type="dcterms:W3CDTF">2008-09-09T22:52:10Z</dcterms:created>
  <dcterms:modified xsi:type="dcterms:W3CDTF">2022-08-02T14:14:26Z</dcterms:modified>
</cp:coreProperties>
</file>