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300" r:id="rId2"/>
    <p:sldId id="304" r:id="rId3"/>
    <p:sldId id="302" r:id="rId4"/>
    <p:sldId id="292" r:id="rId5"/>
    <p:sldId id="301" r:id="rId6"/>
    <p:sldId id="340" r:id="rId7"/>
    <p:sldId id="341" r:id="rId8"/>
    <p:sldId id="342" r:id="rId9"/>
    <p:sldId id="343" r:id="rId10"/>
    <p:sldId id="344" r:id="rId11"/>
    <p:sldId id="345" r:id="rId12"/>
    <p:sldId id="346" r:id="rId13"/>
    <p:sldId id="347" r:id="rId14"/>
    <p:sldId id="348" r:id="rId15"/>
    <p:sldId id="349" r:id="rId16"/>
    <p:sldId id="350" r:id="rId17"/>
    <p:sldId id="351" r:id="rId18"/>
    <p:sldId id="306" r:id="rId19"/>
    <p:sldId id="305" r:id="rId20"/>
    <p:sldId id="310" r:id="rId21"/>
    <p:sldId id="352" r:id="rId22"/>
    <p:sldId id="353" r:id="rId23"/>
    <p:sldId id="354" r:id="rId24"/>
    <p:sldId id="355" r:id="rId25"/>
    <p:sldId id="361" r:id="rId26"/>
    <p:sldId id="360" r:id="rId27"/>
    <p:sldId id="359" r:id="rId28"/>
    <p:sldId id="368" r:id="rId29"/>
    <p:sldId id="367" r:id="rId30"/>
    <p:sldId id="369" r:id="rId31"/>
    <p:sldId id="370" r:id="rId32"/>
    <p:sldId id="364" r:id="rId33"/>
    <p:sldId id="363" r:id="rId34"/>
    <p:sldId id="365" r:id="rId35"/>
    <p:sldId id="366" r:id="rId36"/>
    <p:sldId id="315" r:id="rId37"/>
    <p:sldId id="332" r:id="rId38"/>
    <p:sldId id="331" r:id="rId39"/>
    <p:sldId id="295" r:id="rId40"/>
    <p:sldId id="328" r:id="rId41"/>
    <p:sldId id="329" r:id="rId42"/>
    <p:sldId id="33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9" d="100"/>
          <a:sy n="69" d="100"/>
        </p:scale>
        <p:origin x="1008" y="2766"/>
      </p:cViewPr>
      <p:guideLst>
        <p:guide orient="horz" pos="216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0" y="0"/>
            <a:ext cx="12213590" cy="6866255"/>
          </a:xfrm>
          <a:prstGeom prst="rect">
            <a:avLst/>
          </a:prstGeom>
        </p:spPr>
      </p:pic>
      <p:pic>
        <p:nvPicPr>
          <p:cNvPr id="8" name="Picture 7">
            <a:hlinkClick r:id="" action="ppaction://hlinkshowjump?jump=firstslide"/>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p:cNvSpPr txBox="1"/>
          <p:nvPr userDrawn="1"/>
        </p:nvSpPr>
        <p:spPr>
          <a:xfrm>
            <a:off x="153420" y="-41096"/>
            <a:ext cx="3408680" cy="36830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800" b="1" dirty="0">
                <a:solidFill>
                  <a:schemeClr val="bg1"/>
                </a:solidFill>
              </a:rPr>
              <a:t>Unit 8: Festivals around the World</a:t>
            </a:r>
          </a:p>
        </p:txBody>
      </p:sp>
      <p:sp>
        <p:nvSpPr>
          <p:cNvPr id="14" name="TextBox 13"/>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p:cNvSpPr txBox="1"/>
          <p:nvPr userDrawn="1"/>
        </p:nvSpPr>
        <p:spPr>
          <a:xfrm>
            <a:off x="11016678" y="-22874"/>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1.2</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audio" Target="../media/audio7.wav"/><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audio6.wav"/><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212432" y="2472972"/>
            <a:ext cx="6596743" cy="2431435"/>
          </a:xfrm>
          <a:prstGeom prst="rect">
            <a:avLst/>
          </a:prstGeom>
          <a:noFill/>
        </p:spPr>
        <p:txBody>
          <a:bodyPr wrap="square" rtlCol="0">
            <a:spAutoFit/>
          </a:bodyPr>
          <a:lstStyle/>
          <a:p>
            <a:pPr algn="ctr"/>
            <a:r>
              <a:rPr lang="en-US" sz="4400" b="1" dirty="0">
                <a:solidFill>
                  <a:srgbClr val="0070C0"/>
                </a:solidFill>
              </a:rPr>
              <a:t>Unit 8: Festivals around the World</a:t>
            </a:r>
            <a:r>
              <a:rPr lang="en-US" sz="3200" b="1" dirty="0">
                <a:solidFill>
                  <a:srgbClr val="0070C0"/>
                </a:solidFill>
              </a:rPr>
              <a:t> </a:t>
            </a:r>
          </a:p>
          <a:p>
            <a:pPr algn="ctr"/>
            <a:r>
              <a:rPr lang="en-US" sz="3200" b="1" dirty="0">
                <a:solidFill>
                  <a:srgbClr val="00B050"/>
                </a:solidFill>
              </a:rPr>
              <a:t>Lesson 1.2: Grammar</a:t>
            </a:r>
            <a:r>
              <a:rPr lang="en-US" sz="3200" dirty="0"/>
              <a:t> </a:t>
            </a:r>
          </a:p>
          <a:p>
            <a:pPr algn="ctr"/>
            <a:r>
              <a:rPr lang="en-US" sz="3200" dirty="0">
                <a:solidFill>
                  <a:srgbClr val="FF0000"/>
                </a:solidFill>
              </a:rPr>
              <a:t>Page</a:t>
            </a:r>
            <a:r>
              <a:rPr lang="en-US" sz="3200" dirty="0"/>
              <a:t> </a:t>
            </a:r>
            <a:r>
              <a:rPr lang="en-US" sz="3200" dirty="0">
                <a:solidFill>
                  <a:srgbClr val="FF0000"/>
                </a:solidFill>
              </a:rPr>
              <a:t>61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Layer>
                </a14:imgProps>
              </a:ext>
            </a:extLst>
          </a:blip>
          <a:stretch>
            <a:fillRect/>
          </a:stretch>
        </p:blipFill>
        <p:spPr>
          <a:xfrm>
            <a:off x="3068729" y="1567637"/>
            <a:ext cx="6054540" cy="3722725"/>
          </a:xfrm>
          <a:prstGeom prst="rect">
            <a:avLst/>
          </a:prstGeom>
        </p:spPr>
      </p:pic>
      <p:sp>
        <p:nvSpPr>
          <p:cNvPr id="4" name="TextBox 3"/>
          <p:cNvSpPr txBox="1"/>
          <p:nvPr/>
        </p:nvSpPr>
        <p:spPr>
          <a:xfrm>
            <a:off x="452974" y="5486634"/>
            <a:ext cx="11371227" cy="707886"/>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4000" i="1" dirty="0">
                <a:solidFill>
                  <a:srgbClr val="FF0000"/>
                </a:solidFill>
              </a:rPr>
              <a:t> race</a:t>
            </a:r>
            <a:endParaRPr lang="en-US" sz="2800" dirty="0">
              <a:solidFill>
                <a:srgbClr val="FF0000"/>
              </a:solidFill>
              <a:cs typeface="Calibri" panose="020F0502020204030204" pitchFamily="34" charset="0"/>
            </a:endParaRPr>
          </a:p>
        </p:txBody>
      </p:sp>
      <p:sp>
        <p:nvSpPr>
          <p:cNvPr id="6" name="TextBox 5"/>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pic>
        <p:nvPicPr>
          <p:cNvPr id="2" name="r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Lst>
          </a:blip>
          <a:stretch>
            <a:fillRect/>
          </a:stretch>
        </p:blipFill>
        <p:spPr>
          <a:xfrm>
            <a:off x="3635352" y="1257848"/>
            <a:ext cx="4939769" cy="4397722"/>
          </a:xfrm>
          <a:prstGeom prst="rect">
            <a:avLst/>
          </a:prstGeom>
        </p:spPr>
      </p:pic>
      <p:sp>
        <p:nvSpPr>
          <p:cNvPr id="5" name="TextBox 4"/>
          <p:cNvSpPr txBox="1"/>
          <p:nvPr/>
        </p:nvSpPr>
        <p:spPr>
          <a:xfrm>
            <a:off x="470714" y="5696364"/>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 water fight</a:t>
            </a:r>
            <a:endParaRPr lang="en-US" sz="2400" i="1" dirty="0">
              <a:solidFill>
                <a:srgbClr val="FF0000"/>
              </a:solidFill>
            </a:endParaRPr>
          </a:p>
        </p:txBody>
      </p:sp>
      <p:sp>
        <p:nvSpPr>
          <p:cNvPr id="6" name="TextBox 5"/>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pic>
        <p:nvPicPr>
          <p:cNvPr id="2" name="water f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water fight.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3770" y="263907"/>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kind of festival is it?</a:t>
            </a:r>
            <a:endParaRPr lang="en-US" sz="3600" dirty="0">
              <a:solidFill>
                <a:srgbClr val="0070C0"/>
              </a:solidFill>
            </a:endParaRPr>
          </a:p>
        </p:txBody>
      </p:sp>
      <p:sp>
        <p:nvSpPr>
          <p:cNvPr id="5" name="Rectangle 4"/>
          <p:cNvSpPr/>
          <p:nvPr/>
        </p:nvSpPr>
        <p:spPr>
          <a:xfrm>
            <a:off x="312990" y="5684494"/>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music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460" y="1174175"/>
            <a:ext cx="8007362" cy="45103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music festival.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8690" y="345841"/>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kind of festival is it?</a:t>
            </a:r>
            <a:endParaRPr lang="en-US" sz="3600" dirty="0">
              <a:solidFill>
                <a:srgbClr val="0070C0"/>
              </a:solidFill>
            </a:endParaRPr>
          </a:p>
        </p:txBody>
      </p:sp>
      <p:sp>
        <p:nvSpPr>
          <p:cNvPr id="5" name="Rectangle 4"/>
          <p:cNvSpPr/>
          <p:nvPr/>
        </p:nvSpPr>
        <p:spPr>
          <a:xfrm>
            <a:off x="307910" y="5628778"/>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beer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5882" y="1130870"/>
            <a:ext cx="6808557" cy="43592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beer festival.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8019" y="365504"/>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kind of festival is it?</a:t>
            </a:r>
            <a:endParaRPr lang="en-US" sz="3600" dirty="0">
              <a:solidFill>
                <a:srgbClr val="0070C0"/>
              </a:solidFill>
            </a:endParaRPr>
          </a:p>
        </p:txBody>
      </p:sp>
      <p:sp>
        <p:nvSpPr>
          <p:cNvPr id="5" name="Rectangle 4"/>
          <p:cNvSpPr/>
          <p:nvPr/>
        </p:nvSpPr>
        <p:spPr>
          <a:xfrm>
            <a:off x="307910" y="573693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water festival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1" y="1227909"/>
            <a:ext cx="10058400" cy="4614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ater festival. .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8858" y="474736"/>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festival is it?</a:t>
            </a:r>
            <a:endParaRPr lang="en-US" sz="3600" dirty="0">
              <a:solidFill>
                <a:srgbClr val="0070C0"/>
              </a:solidFill>
            </a:endParaRPr>
          </a:p>
        </p:txBody>
      </p:sp>
      <p:sp>
        <p:nvSpPr>
          <p:cNvPr id="5" name="Rectangle 4"/>
          <p:cNvSpPr/>
          <p:nvPr/>
        </p:nvSpPr>
        <p:spPr>
          <a:xfrm>
            <a:off x="307910" y="5535392"/>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Mid-Autumn festival/ Moon festival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858" y="1224389"/>
            <a:ext cx="7543914" cy="43110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4664" y="316343"/>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festival is it?</a:t>
            </a:r>
            <a:endParaRPr lang="en-US" sz="3600" dirty="0">
              <a:solidFill>
                <a:srgbClr val="0070C0"/>
              </a:solidFill>
            </a:endParaRPr>
          </a:p>
        </p:txBody>
      </p:sp>
      <p:sp>
        <p:nvSpPr>
          <p:cNvPr id="5" name="Rectangle 4"/>
          <p:cNvSpPr/>
          <p:nvPr/>
        </p:nvSpPr>
        <p:spPr>
          <a:xfrm>
            <a:off x="519303" y="5709049"/>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carnival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4416" y="1053258"/>
            <a:ext cx="6728149" cy="4485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3323" y="365504"/>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festival is it?</a:t>
            </a:r>
            <a:endParaRPr lang="en-US" sz="3600" dirty="0">
              <a:solidFill>
                <a:srgbClr val="0070C0"/>
              </a:solidFill>
            </a:endParaRPr>
          </a:p>
        </p:txBody>
      </p:sp>
      <p:sp>
        <p:nvSpPr>
          <p:cNvPr id="5" name="Rectangle 4"/>
          <p:cNvSpPr/>
          <p:nvPr/>
        </p:nvSpPr>
        <p:spPr>
          <a:xfrm>
            <a:off x="307910" y="562927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Halloween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7215" y="1062977"/>
            <a:ext cx="6849447" cy="45662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83856" y="904332"/>
            <a:ext cx="5300679" cy="10812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16054" y="324565"/>
            <a:ext cx="3551651" cy="529959"/>
          </a:xfrm>
          <a:prstGeom prst="rect">
            <a:avLst/>
          </a:prstGeom>
        </p:spPr>
      </p:pic>
      <p:pic>
        <p:nvPicPr>
          <p:cNvPr id="7" name="Picture 6"/>
          <p:cNvPicPr>
            <a:picLocks noChangeAspect="1"/>
          </p:cNvPicPr>
          <p:nvPr/>
        </p:nvPicPr>
        <p:blipFill>
          <a:blip r:embed="rId5"/>
          <a:stretch>
            <a:fillRect/>
          </a:stretch>
        </p:blipFill>
        <p:spPr>
          <a:xfrm>
            <a:off x="4549775" y="324485"/>
            <a:ext cx="6045835" cy="6092825"/>
          </a:xfrm>
          <a:prstGeom prst="rect">
            <a:avLst/>
          </a:prstGeom>
        </p:spPr>
      </p:pic>
      <p:sp>
        <p:nvSpPr>
          <p:cNvPr id="6" name="Rectangle 36">
            <a:hlinkClick r:id="" action="ppaction://noaction">
              <a:snd r:embed="rId6" name="CD2-TRACK 02_Segment_0.wav"/>
            </a:hlinkClick>
          </p:cNvPr>
          <p:cNvSpPr>
            <a:spLocks noChangeArrowheads="1"/>
          </p:cNvSpPr>
          <p:nvPr/>
        </p:nvSpPr>
        <p:spPr bwMode="auto">
          <a:xfrm>
            <a:off x="4550025" y="3081975"/>
            <a:ext cx="2303365" cy="1200329"/>
          </a:xfrm>
          <a:prstGeom prst="rect">
            <a:avLst/>
          </a:prstGeom>
          <a:solidFill>
            <a:schemeClr val="bg1">
              <a:alpha val="0"/>
            </a:schemeClr>
          </a:solidFill>
          <a:ln>
            <a:noFill/>
          </a:ln>
          <a:effectLst/>
          <a:extLst>
            <a:ext uri="{91240B29-F687-4F45-9708-019B960494DF}">
              <a14:hiddenLine xmlns:a14="http://schemas.microsoft.com/office/drawing/2010/main" w="6350">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en-US" sz="2400" b="1" dirty="0">
              <a:solidFill>
                <a:srgbClr val="FF0000"/>
              </a:solidFill>
            </a:endParaRPr>
          </a:p>
          <a:p>
            <a:endParaRPr lang="en-US" sz="2400" dirty="0"/>
          </a:p>
          <a:p>
            <a:endParaRPr lang="vi-VN" sz="2400" dirty="0"/>
          </a:p>
        </p:txBody>
      </p:sp>
      <p:sp>
        <p:nvSpPr>
          <p:cNvPr id="9" name="Rectangle 36">
            <a:hlinkClick r:id="" action="ppaction://noaction">
              <a:snd r:embed="rId7" name="CD2-TRACK 02_Segment_0_001.wav"/>
            </a:hlinkClick>
          </p:cNvPr>
          <p:cNvSpPr>
            <a:spLocks noChangeArrowheads="1"/>
          </p:cNvSpPr>
          <p:nvPr/>
        </p:nvSpPr>
        <p:spPr bwMode="auto">
          <a:xfrm>
            <a:off x="8764297" y="5119143"/>
            <a:ext cx="2303365" cy="1569660"/>
          </a:xfrm>
          <a:prstGeom prst="rect">
            <a:avLst/>
          </a:prstGeom>
          <a:solidFill>
            <a:schemeClr val="bg1">
              <a:alpha val="0"/>
            </a:schemeClr>
          </a:solidFill>
          <a:ln>
            <a:noFill/>
          </a:ln>
          <a:effectLst/>
          <a:extLst>
            <a:ext uri="{91240B29-F687-4F45-9708-019B960494DF}">
              <a14:hiddenLine xmlns:a14="http://schemas.microsoft.com/office/drawing/2010/main" w="6350">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en-US" sz="2400" b="1" dirty="0">
              <a:solidFill>
                <a:srgbClr val="FF0000"/>
              </a:solidFill>
            </a:endParaRPr>
          </a:p>
          <a:p>
            <a:endParaRPr lang="en-US" sz="2400" dirty="0"/>
          </a:p>
          <a:p>
            <a:endParaRPr lang="en-US" sz="2400" dirty="0"/>
          </a:p>
          <a:p>
            <a:endParaRPr lang="vi-VN" sz="2400" dirty="0"/>
          </a:p>
        </p:txBody>
      </p:sp>
      <p:pic>
        <p:nvPicPr>
          <p:cNvPr id="2" name="CD2-TRACK 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37420" y="1045023"/>
            <a:ext cx="612769" cy="612769"/>
          </a:xfrm>
          <a:prstGeom prst="rect">
            <a:avLst/>
          </a:prstGeom>
        </p:spPr>
      </p:pic>
      <p:sp>
        <p:nvSpPr>
          <p:cNvPr id="3" name="Text Box 2"/>
          <p:cNvSpPr txBox="1"/>
          <p:nvPr/>
        </p:nvSpPr>
        <p:spPr>
          <a:xfrm>
            <a:off x="698500" y="930910"/>
            <a:ext cx="1938655" cy="645160"/>
          </a:xfrm>
          <a:prstGeom prst="rect">
            <a:avLst/>
          </a:prstGeom>
          <a:noFill/>
        </p:spPr>
        <p:txBody>
          <a:bodyPr wrap="square" rtlCol="0">
            <a:spAutoFit/>
          </a:bodyPr>
          <a:lstStyle/>
          <a:p>
            <a:r>
              <a:rPr lang="en-US" i="1">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601833"/>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51623" y="2538683"/>
            <a:ext cx="3243604"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693189" y="3670133"/>
            <a:ext cx="3243604" cy="661623"/>
          </a:xfrm>
          <a:prstGeom prst="rect">
            <a:avLst/>
          </a:prstGeom>
        </p:spPr>
      </p:pic>
      <p:pic>
        <p:nvPicPr>
          <p:cNvPr id="2" name="Picture 1"/>
          <p:cNvPicPr>
            <a:picLocks noChangeAspect="1"/>
          </p:cNvPicPr>
          <p:nvPr/>
        </p:nvPicPr>
        <p:blipFill>
          <a:blip r:embed="rId5"/>
          <a:stretch>
            <a:fillRect/>
          </a:stretch>
        </p:blipFill>
        <p:spPr>
          <a:xfrm>
            <a:off x="7223803" y="481487"/>
            <a:ext cx="4201181" cy="5876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1940" y="311785"/>
            <a:ext cx="10726420" cy="58356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u="sng" dirty="0">
                <a:solidFill>
                  <a:srgbClr val="FF0000"/>
                </a:solidFill>
              </a:rPr>
              <a:t>Look and read the sentences:</a:t>
            </a:r>
          </a:p>
        </p:txBody>
      </p:sp>
      <p:sp>
        <p:nvSpPr>
          <p:cNvPr id="13" name="Rectangle 12"/>
          <p:cNvSpPr/>
          <p:nvPr/>
        </p:nvSpPr>
        <p:spPr>
          <a:xfrm>
            <a:off x="2080260" y="840740"/>
            <a:ext cx="8928100" cy="563118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I</a:t>
            </a:r>
            <a:r>
              <a:rPr lang="en-US" sz="3600" dirty="0">
                <a:solidFill>
                  <a:srgbClr val="FF0000"/>
                </a:solidFill>
              </a:rPr>
              <a:t> will have</a:t>
            </a:r>
            <a:r>
              <a:rPr lang="en-US" sz="3600" dirty="0">
                <a:solidFill>
                  <a:srgbClr val="0070C0"/>
                </a:solidFill>
              </a:rPr>
              <a:t> a great time at the festival.</a:t>
            </a:r>
          </a:p>
          <a:p>
            <a:r>
              <a:rPr lang="en-US" sz="3600" dirty="0">
                <a:solidFill>
                  <a:srgbClr val="0070C0"/>
                </a:solidFill>
              </a:rPr>
              <a:t>I</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You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You</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We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We</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They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They</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He </a:t>
            </a:r>
            <a:r>
              <a:rPr lang="en-US" sz="3600" dirty="0">
                <a:solidFill>
                  <a:srgbClr val="FF0000"/>
                </a:solidFill>
              </a:rPr>
              <a:t>will have</a:t>
            </a:r>
            <a:r>
              <a:rPr lang="en-US" sz="3600" dirty="0">
                <a:solidFill>
                  <a:srgbClr val="0070C0"/>
                </a:solidFill>
              </a:rPr>
              <a:t> a great time at the festival.</a:t>
            </a:r>
          </a:p>
          <a:p>
            <a:r>
              <a:rPr lang="en-US" sz="3600" dirty="0">
                <a:solidFill>
                  <a:srgbClr val="0070C0"/>
                </a:solidFill>
              </a:rPr>
              <a:t>He</a:t>
            </a:r>
            <a:r>
              <a:rPr lang="en-US" sz="3600" dirty="0">
                <a:solidFill>
                  <a:srgbClr val="FF0000"/>
                </a:solidFill>
              </a:rPr>
              <a:t>’ll have</a:t>
            </a:r>
            <a:r>
              <a:rPr lang="en-US" sz="3600" dirty="0">
                <a:solidFill>
                  <a:srgbClr val="0070C0"/>
                </a:solidFill>
              </a:rPr>
              <a:t> a great time at the festival.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subTnLst>
                                    <p:set>
                                      <p:cBhvr override="childStyle">
                                        <p:cTn dur="1" fill="hold" display="0" masterRel="nextClick" afterEffect="1"/>
                                        <p:tgtEl>
                                          <p:spTgt spid="13">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circle(in)">
                                      <p:cBhvr>
                                        <p:cTn id="17" dur="2000"/>
                                        <p:tgtEl>
                                          <p:spTgt spid="13">
                                            <p:txEl>
                                              <p:pRg st="2" end="2"/>
                                            </p:txEl>
                                          </p:spTgt>
                                        </p:tgtEl>
                                      </p:cBhvr>
                                    </p:animEffect>
                                  </p:childTnLst>
                                  <p:subTnLst>
                                    <p:set>
                                      <p:cBhvr override="childStyle">
                                        <p:cTn dur="1" fill="hold" display="0" masterRel="nextClick" afterEffect="1"/>
                                        <p:tgtEl>
                                          <p:spTgt spid="13">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circle(in)">
                                      <p:cBhvr>
                                        <p:cTn id="22" dur="2000"/>
                                        <p:tgtEl>
                                          <p:spTgt spid="13">
                                            <p:txEl>
                                              <p:pRg st="3" end="3"/>
                                            </p:txEl>
                                          </p:spTgt>
                                        </p:tgtEl>
                                      </p:cBhvr>
                                    </p:animEffect>
                                  </p:childTnLst>
                                  <p:subTnLst>
                                    <p:set>
                                      <p:cBhvr override="childStyle">
                                        <p:cTn dur="1" fill="hold" display="0" masterRel="nextClick" afterEffect="1"/>
                                        <p:tgtEl>
                                          <p:spTgt spid="13">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subTnLst>
                                    <p:set>
                                      <p:cBhvr override="childStyle">
                                        <p:cTn dur="1" fill="hold" display="0" masterRel="nextClick" afterEffect="1"/>
                                        <p:tgtEl>
                                          <p:spTgt spid="13">
                                            <p:txEl>
                                              <p:pRg st="4" end="4"/>
                                            </p:txEl>
                                          </p:spTgt>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circle(in)">
                                      <p:cBhvr>
                                        <p:cTn id="32" dur="2000"/>
                                        <p:tgtEl>
                                          <p:spTgt spid="13">
                                            <p:txEl>
                                              <p:pRg st="5" end="5"/>
                                            </p:txEl>
                                          </p:spTgt>
                                        </p:tgtEl>
                                      </p:cBhvr>
                                    </p:animEffect>
                                  </p:childTnLst>
                                  <p:subTnLst>
                                    <p:set>
                                      <p:cBhvr override="childStyle">
                                        <p:cTn dur="1" fill="hold" display="0" masterRel="nextClick" afterEffect="1"/>
                                        <p:tgtEl>
                                          <p:spTgt spid="13">
                                            <p:txEl>
                                              <p:pRg st="5" end="5"/>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circle(in)">
                                      <p:cBhvr>
                                        <p:cTn id="37" dur="2000"/>
                                        <p:tgtEl>
                                          <p:spTgt spid="13">
                                            <p:txEl>
                                              <p:pRg st="6" end="6"/>
                                            </p:txEl>
                                          </p:spTgt>
                                        </p:tgtEl>
                                      </p:cBhvr>
                                    </p:animEffect>
                                  </p:childTnLst>
                                  <p:subTnLst>
                                    <p:set>
                                      <p:cBhvr override="childStyle">
                                        <p:cTn dur="1" fill="hold" display="0" masterRel="nextClick" afterEffect="1"/>
                                        <p:tgtEl>
                                          <p:spTgt spid="13">
                                            <p:txEl>
                                              <p:pRg st="6" end="6"/>
                                            </p:txEl>
                                          </p:spTgt>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circle(in)">
                                      <p:cBhvr>
                                        <p:cTn id="42" dur="2000"/>
                                        <p:tgtEl>
                                          <p:spTgt spid="13">
                                            <p:txEl>
                                              <p:pRg st="7" end="7"/>
                                            </p:txEl>
                                          </p:spTgt>
                                        </p:tgtEl>
                                      </p:cBhvr>
                                    </p:animEffect>
                                  </p:childTnLst>
                                  <p:subTnLst>
                                    <p:set>
                                      <p:cBhvr override="childStyle">
                                        <p:cTn dur="1" fill="hold" display="0" masterRel="nextClick" afterEffect="1"/>
                                        <p:tgtEl>
                                          <p:spTgt spid="13">
                                            <p:txEl>
                                              <p:pRg st="7" end="7"/>
                                            </p:txEl>
                                          </p:spTgt>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circle(in)">
                                      <p:cBhvr>
                                        <p:cTn id="47" dur="2000"/>
                                        <p:tgtEl>
                                          <p:spTgt spid="13">
                                            <p:txEl>
                                              <p:pRg st="8" end="8"/>
                                            </p:txEl>
                                          </p:spTgt>
                                        </p:tgtEl>
                                      </p:cBhvr>
                                    </p:animEffect>
                                  </p:childTnLst>
                                  <p:subTnLst>
                                    <p:set>
                                      <p:cBhvr override="childStyle">
                                        <p:cTn dur="1" fill="hold" display="0" masterRel="nextClick" afterEffect="1"/>
                                        <p:tgtEl>
                                          <p:spTgt spid="13">
                                            <p:txEl>
                                              <p:pRg st="8" end="8"/>
                                            </p:txEl>
                                          </p:spTgt>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3">
                                            <p:txEl>
                                              <p:pRg st="9" end="9"/>
                                            </p:txEl>
                                          </p:spTgt>
                                        </p:tgtEl>
                                        <p:attrNameLst>
                                          <p:attrName>style.visibility</p:attrName>
                                        </p:attrNameLst>
                                      </p:cBhvr>
                                      <p:to>
                                        <p:strVal val="visible"/>
                                      </p:to>
                                    </p:set>
                                    <p:animEffect transition="in" filter="circle(in)">
                                      <p:cBhvr>
                                        <p:cTn id="52" dur="2000"/>
                                        <p:tgtEl>
                                          <p:spTgt spid="13">
                                            <p:txEl>
                                              <p:pRg st="9" end="9"/>
                                            </p:txEl>
                                          </p:spTgt>
                                        </p:tgtEl>
                                      </p:cBhvr>
                                    </p:animEffect>
                                  </p:childTnLst>
                                  <p:subTnLst>
                                    <p:set>
                                      <p:cBhvr override="childStyle">
                                        <p:cTn dur="1" fill="hold" display="0" masterRel="nextClick" afterEffect="1"/>
                                        <p:tgtEl>
                                          <p:spTgt spid="13">
                                            <p:txEl>
                                              <p:pRg st="9" end="9"/>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7941" y="367764"/>
            <a:ext cx="11133802"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u="sng" dirty="0">
                <a:solidFill>
                  <a:srgbClr val="FF0000"/>
                </a:solidFill>
              </a:rPr>
              <a:t>Look and read the sentences:</a:t>
            </a:r>
          </a:p>
        </p:txBody>
      </p:sp>
      <p:sp>
        <p:nvSpPr>
          <p:cNvPr id="13" name="Rectangle 12"/>
          <p:cNvSpPr/>
          <p:nvPr/>
        </p:nvSpPr>
        <p:spPr>
          <a:xfrm>
            <a:off x="1928584" y="952698"/>
            <a:ext cx="9402858"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She </a:t>
            </a:r>
            <a:r>
              <a:rPr lang="en-US" sz="3600" dirty="0">
                <a:solidFill>
                  <a:srgbClr val="FF0000"/>
                </a:solidFill>
              </a:rPr>
              <a:t>will have </a:t>
            </a:r>
            <a:r>
              <a:rPr lang="en-US" sz="3600" dirty="0">
                <a:solidFill>
                  <a:srgbClr val="0070C0"/>
                </a:solidFill>
              </a:rPr>
              <a:t>a great time at the festival.</a:t>
            </a:r>
          </a:p>
          <a:p>
            <a:r>
              <a:rPr lang="en-US" sz="3600" dirty="0">
                <a:solidFill>
                  <a:srgbClr val="0070C0"/>
                </a:solidFill>
              </a:rPr>
              <a:t>She</a:t>
            </a:r>
            <a:r>
              <a:rPr lang="en-US" sz="3600" dirty="0">
                <a:solidFill>
                  <a:srgbClr val="FF0000"/>
                </a:solidFill>
              </a:rPr>
              <a:t>’ll have</a:t>
            </a:r>
            <a:r>
              <a:rPr lang="en-US" sz="3600" dirty="0">
                <a:solidFill>
                  <a:srgbClr val="0070C0"/>
                </a:solidFill>
              </a:rPr>
              <a:t> a great time at the festival.</a:t>
            </a:r>
          </a:p>
          <a:p>
            <a:r>
              <a:rPr lang="en-US" sz="3600" dirty="0">
                <a:solidFill>
                  <a:srgbClr val="0070C0"/>
                </a:solidFill>
              </a:rPr>
              <a:t>It </a:t>
            </a:r>
            <a:r>
              <a:rPr lang="en-US" sz="3600" dirty="0">
                <a:solidFill>
                  <a:srgbClr val="FF0000"/>
                </a:solidFill>
              </a:rPr>
              <a:t>will take</a:t>
            </a:r>
            <a:r>
              <a:rPr lang="en-US" sz="3600" dirty="0">
                <a:solidFill>
                  <a:srgbClr val="0070C0"/>
                </a:solidFill>
              </a:rPr>
              <a:t> place from May 12</a:t>
            </a:r>
            <a:r>
              <a:rPr lang="en-US" sz="3600" baseline="30000" dirty="0">
                <a:solidFill>
                  <a:srgbClr val="0070C0"/>
                </a:solidFill>
              </a:rPr>
              <a:t>th</a:t>
            </a:r>
            <a:r>
              <a:rPr lang="en-US" sz="3600" dirty="0">
                <a:solidFill>
                  <a:srgbClr val="0070C0"/>
                </a:solidFill>
              </a:rPr>
              <a:t> to 15</a:t>
            </a:r>
            <a:r>
              <a:rPr lang="en-US" sz="3600" baseline="30000" dirty="0">
                <a:solidFill>
                  <a:srgbClr val="0070C0"/>
                </a:solidFill>
              </a:rPr>
              <a:t>th</a:t>
            </a:r>
            <a:r>
              <a:rPr lang="en-US" sz="3600" dirty="0">
                <a:solidFill>
                  <a:srgbClr val="0070C0"/>
                </a:solidFill>
              </a:rPr>
              <a:t>.</a:t>
            </a:r>
          </a:p>
          <a:p>
            <a:r>
              <a:rPr lang="en-US" sz="3600" dirty="0">
                <a:solidFill>
                  <a:srgbClr val="0070C0"/>
                </a:solidFill>
              </a:rPr>
              <a:t>It</a:t>
            </a:r>
            <a:r>
              <a:rPr lang="en-US" sz="3600" dirty="0">
                <a:solidFill>
                  <a:srgbClr val="FF0000"/>
                </a:solidFill>
              </a:rPr>
              <a:t>’ll take</a:t>
            </a:r>
            <a:r>
              <a:rPr lang="en-US" sz="3600" dirty="0">
                <a:solidFill>
                  <a:srgbClr val="0070C0"/>
                </a:solidFill>
              </a:rPr>
              <a:t> place from May 12</a:t>
            </a:r>
            <a:r>
              <a:rPr lang="en-US" sz="3600" baseline="30000" dirty="0">
                <a:solidFill>
                  <a:srgbClr val="0070C0"/>
                </a:solidFill>
              </a:rPr>
              <a:t>th</a:t>
            </a:r>
            <a:r>
              <a:rPr lang="en-US" sz="3600" dirty="0">
                <a:solidFill>
                  <a:srgbClr val="0070C0"/>
                </a:solidFill>
              </a:rPr>
              <a:t> to 15</a:t>
            </a:r>
            <a:r>
              <a:rPr lang="en-US" sz="3600" baseline="30000" dirty="0">
                <a:solidFill>
                  <a:srgbClr val="0070C0"/>
                </a:solidFill>
              </a:rPr>
              <a:t>th</a:t>
            </a:r>
            <a:r>
              <a:rPr lang="en-US" sz="3600" dirty="0">
                <a:solidFill>
                  <a:srgbClr val="0070C0"/>
                </a:solidFill>
              </a:rPr>
              <a:t>.</a:t>
            </a:r>
          </a:p>
          <a:p>
            <a:r>
              <a:rPr lang="en-US" sz="3600" dirty="0">
                <a:solidFill>
                  <a:srgbClr val="0070C0"/>
                </a:solidFill>
              </a:rPr>
              <a:t>Rob Curly </a:t>
            </a:r>
            <a:r>
              <a:rPr lang="en-US" sz="3600" dirty="0">
                <a:solidFill>
                  <a:srgbClr val="FF0000"/>
                </a:solidFill>
              </a:rPr>
              <a:t>will not </a:t>
            </a:r>
            <a:r>
              <a:rPr lang="en-US" sz="3600" dirty="0">
                <a:solidFill>
                  <a:srgbClr val="0070C0"/>
                </a:solidFill>
              </a:rPr>
              <a:t>perform this year.</a:t>
            </a:r>
          </a:p>
          <a:p>
            <a:r>
              <a:rPr lang="en-US" sz="3600" dirty="0">
                <a:solidFill>
                  <a:srgbClr val="0070C0"/>
                </a:solidFill>
              </a:rPr>
              <a:t>Rob Curly </a:t>
            </a:r>
            <a:r>
              <a:rPr lang="en-US" sz="3600" dirty="0">
                <a:solidFill>
                  <a:srgbClr val="FF0000"/>
                </a:solidFill>
              </a:rPr>
              <a:t>won’t</a:t>
            </a:r>
            <a:r>
              <a:rPr lang="en-US" sz="3600" dirty="0">
                <a:solidFill>
                  <a:srgbClr val="0070C0"/>
                </a:solidFill>
              </a:rPr>
              <a:t> perform this year.</a:t>
            </a:r>
          </a:p>
          <a:p>
            <a:r>
              <a:rPr lang="en-US" sz="3600" dirty="0">
                <a:solidFill>
                  <a:srgbClr val="0070C0"/>
                </a:solidFill>
              </a:rPr>
              <a:t>Which bands </a:t>
            </a:r>
            <a:r>
              <a:rPr lang="en-US" sz="3600" dirty="0">
                <a:solidFill>
                  <a:srgbClr val="FF0000"/>
                </a:solidFill>
              </a:rPr>
              <a:t>will</a:t>
            </a:r>
            <a:r>
              <a:rPr lang="en-US" sz="3600" dirty="0">
                <a:solidFill>
                  <a:srgbClr val="0070C0"/>
                </a:solidFill>
              </a:rPr>
              <a:t> perform this year?</a:t>
            </a:r>
          </a:p>
          <a:p>
            <a:r>
              <a:rPr lang="en-US" sz="3600" dirty="0">
                <a:solidFill>
                  <a:srgbClr val="FF0000"/>
                </a:solidFill>
              </a:rPr>
              <a:t>Will</a:t>
            </a:r>
            <a:r>
              <a:rPr lang="en-US" sz="3600" dirty="0">
                <a:solidFill>
                  <a:srgbClr val="0070C0"/>
                </a:solidFill>
              </a:rPr>
              <a:t> The Big Gs play this year?</a:t>
            </a:r>
          </a:p>
          <a:p>
            <a:r>
              <a:rPr lang="en-US" sz="3600" dirty="0">
                <a:solidFill>
                  <a:srgbClr val="0070C0"/>
                </a:solidFill>
              </a:rPr>
              <a:t>Yes, they </a:t>
            </a:r>
            <a:r>
              <a:rPr lang="en-US" sz="3600" dirty="0">
                <a:solidFill>
                  <a:srgbClr val="FF0000"/>
                </a:solidFill>
              </a:rPr>
              <a:t>will</a:t>
            </a:r>
            <a:r>
              <a:rPr lang="en-US" sz="3600" dirty="0">
                <a:solidFill>
                  <a:srgbClr val="0070C0"/>
                </a:solidFill>
              </a:rPr>
              <a:t>./ No, they, </a:t>
            </a:r>
            <a:r>
              <a:rPr lang="en-US" sz="3600" dirty="0">
                <a:solidFill>
                  <a:srgbClr val="FF0000"/>
                </a:solidFill>
              </a:rPr>
              <a:t>won’t</a:t>
            </a:r>
            <a:r>
              <a:rPr lang="en-US" sz="3600" dirty="0">
                <a:solidFill>
                  <a:srgbClr val="0070C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subTnLst>
                                    <p:set>
                                      <p:cBhvr override="childStyle">
                                        <p:cTn dur="1" fill="hold" display="0" masterRel="nextClick" afterEffect="1"/>
                                        <p:tgtEl>
                                          <p:spTgt spid="13">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circle(in)">
                                      <p:cBhvr>
                                        <p:cTn id="17" dur="2000"/>
                                        <p:tgtEl>
                                          <p:spTgt spid="13">
                                            <p:txEl>
                                              <p:pRg st="2" end="2"/>
                                            </p:txEl>
                                          </p:spTgt>
                                        </p:tgtEl>
                                      </p:cBhvr>
                                    </p:animEffect>
                                  </p:childTnLst>
                                  <p:subTnLst>
                                    <p:set>
                                      <p:cBhvr override="childStyle">
                                        <p:cTn dur="1" fill="hold" display="0" masterRel="nextClick" afterEffect="1"/>
                                        <p:tgtEl>
                                          <p:spTgt spid="13">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circle(in)">
                                      <p:cBhvr>
                                        <p:cTn id="22" dur="2000"/>
                                        <p:tgtEl>
                                          <p:spTgt spid="13">
                                            <p:txEl>
                                              <p:pRg st="3" end="3"/>
                                            </p:txEl>
                                          </p:spTgt>
                                        </p:tgtEl>
                                      </p:cBhvr>
                                    </p:animEffect>
                                  </p:childTnLst>
                                  <p:subTnLst>
                                    <p:set>
                                      <p:cBhvr override="childStyle">
                                        <p:cTn dur="1" fill="hold" display="0" masterRel="nextClick" afterEffect="1"/>
                                        <p:tgtEl>
                                          <p:spTgt spid="13">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subTnLst>
                                    <p:set>
                                      <p:cBhvr override="childStyle">
                                        <p:cTn dur="1" fill="hold" display="0" masterRel="nextClick" afterEffect="1"/>
                                        <p:tgtEl>
                                          <p:spTgt spid="13">
                                            <p:txEl>
                                              <p:pRg st="4" end="4"/>
                                            </p:txEl>
                                          </p:spTgt>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circle(in)">
                                      <p:cBhvr>
                                        <p:cTn id="32" dur="2000"/>
                                        <p:tgtEl>
                                          <p:spTgt spid="13">
                                            <p:txEl>
                                              <p:pRg st="5" end="5"/>
                                            </p:txEl>
                                          </p:spTgt>
                                        </p:tgtEl>
                                      </p:cBhvr>
                                    </p:animEffect>
                                  </p:childTnLst>
                                  <p:subTnLst>
                                    <p:set>
                                      <p:cBhvr override="childStyle">
                                        <p:cTn dur="1" fill="hold" display="0" masterRel="nextClick" afterEffect="1"/>
                                        <p:tgtEl>
                                          <p:spTgt spid="13">
                                            <p:txEl>
                                              <p:pRg st="5" end="5"/>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circle(in)">
                                      <p:cBhvr>
                                        <p:cTn id="37" dur="2000"/>
                                        <p:tgtEl>
                                          <p:spTgt spid="13">
                                            <p:txEl>
                                              <p:pRg st="6" end="6"/>
                                            </p:txEl>
                                          </p:spTgt>
                                        </p:tgtEl>
                                      </p:cBhvr>
                                    </p:animEffect>
                                  </p:childTnLst>
                                  <p:subTnLst>
                                    <p:set>
                                      <p:cBhvr override="childStyle">
                                        <p:cTn dur="1" fill="hold" display="0" masterRel="nextClick" afterEffect="1"/>
                                        <p:tgtEl>
                                          <p:spTgt spid="13">
                                            <p:txEl>
                                              <p:pRg st="6" end="6"/>
                                            </p:txEl>
                                          </p:spTgt>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circle(in)">
                                      <p:cBhvr>
                                        <p:cTn id="42" dur="2000"/>
                                        <p:tgtEl>
                                          <p:spTgt spid="13">
                                            <p:txEl>
                                              <p:pRg st="7" end="7"/>
                                            </p:txEl>
                                          </p:spTgt>
                                        </p:tgtEl>
                                      </p:cBhvr>
                                    </p:animEffect>
                                  </p:childTnLst>
                                  <p:subTnLst>
                                    <p:set>
                                      <p:cBhvr override="childStyle">
                                        <p:cTn dur="1" fill="hold" display="0" masterRel="nextClick" afterEffect="1"/>
                                        <p:tgtEl>
                                          <p:spTgt spid="13">
                                            <p:txEl>
                                              <p:pRg st="7" end="7"/>
                                            </p:txEl>
                                          </p:spTgt>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circle(in)">
                                      <p:cBhvr>
                                        <p:cTn id="47" dur="2000"/>
                                        <p:tgtEl>
                                          <p:spTgt spid="13">
                                            <p:txEl>
                                              <p:pRg st="8" end="8"/>
                                            </p:txEl>
                                          </p:spTgt>
                                        </p:tgtEl>
                                      </p:cBhvr>
                                    </p:animEffect>
                                  </p:childTnLst>
                                  <p:subTnLst>
                                    <p:set>
                                      <p:cBhvr override="childStyle">
                                        <p:cTn dur="1" fill="hold" display="0" masterRel="nextClick" afterEffect="1"/>
                                        <p:tgtEl>
                                          <p:spTgt spid="13">
                                            <p:txEl>
                                              <p:pRg st="8" end="8"/>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04103" y="-86195"/>
            <a:ext cx="7659329"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200" b="1" u="sng" dirty="0">
                <a:solidFill>
                  <a:srgbClr val="FF0000"/>
                </a:solidFill>
              </a:rPr>
              <a:t>THE FUTURE SIMPLE</a:t>
            </a:r>
          </a:p>
        </p:txBody>
      </p:sp>
      <p:graphicFrame>
        <p:nvGraphicFramePr>
          <p:cNvPr id="2" name="Table 2"/>
          <p:cNvGraphicFramePr>
            <a:graphicFrameLocks noGrp="1"/>
          </p:cNvGraphicFramePr>
          <p:nvPr/>
        </p:nvGraphicFramePr>
        <p:xfrm>
          <a:off x="2271952" y="1066172"/>
          <a:ext cx="7661711" cy="2831092"/>
        </p:xfrm>
        <a:graphic>
          <a:graphicData uri="http://schemas.openxmlformats.org/drawingml/2006/table">
            <a:tbl>
              <a:tblPr firstRow="1" bandRow="1">
                <a:tableStyleId>{5C22544A-7EE6-4342-B048-85BDC9FD1C3A}</a:tableStyleId>
              </a:tblPr>
              <a:tblGrid>
                <a:gridCol w="1612990">
                  <a:extLst>
                    <a:ext uri="{9D8B030D-6E8A-4147-A177-3AD203B41FA5}">
                      <a16:colId xmlns:a16="http://schemas.microsoft.com/office/drawing/2014/main" val="20000"/>
                    </a:ext>
                  </a:extLst>
                </a:gridCol>
                <a:gridCol w="2764103">
                  <a:extLst>
                    <a:ext uri="{9D8B030D-6E8A-4147-A177-3AD203B41FA5}">
                      <a16:colId xmlns:a16="http://schemas.microsoft.com/office/drawing/2014/main" val="20001"/>
                    </a:ext>
                  </a:extLst>
                </a:gridCol>
                <a:gridCol w="3284618">
                  <a:extLst>
                    <a:ext uri="{9D8B030D-6E8A-4147-A177-3AD203B41FA5}">
                      <a16:colId xmlns:a16="http://schemas.microsoft.com/office/drawing/2014/main" val="20002"/>
                    </a:ext>
                  </a:extLst>
                </a:gridCol>
              </a:tblGrid>
              <a:tr h="1251235">
                <a:tc rowSpan="3">
                  <a:txBody>
                    <a:bodyPr/>
                    <a:lstStyle/>
                    <a:p>
                      <a:pPr algn="ctr"/>
                      <a:r>
                        <a:rPr lang="en-US" sz="2400" dirty="0">
                          <a:solidFill>
                            <a:srgbClr val="FF0000"/>
                          </a:solidFill>
                        </a:rPr>
                        <a:t>I</a:t>
                      </a:r>
                      <a:br>
                        <a:rPr lang="en-US" sz="2400" dirty="0">
                          <a:solidFill>
                            <a:srgbClr val="FF0000"/>
                          </a:solidFill>
                        </a:rPr>
                      </a:br>
                      <a:r>
                        <a:rPr lang="en-US" sz="2400" dirty="0">
                          <a:solidFill>
                            <a:srgbClr val="FF0000"/>
                          </a:solidFill>
                        </a:rPr>
                        <a:t>You</a:t>
                      </a:r>
                    </a:p>
                    <a:p>
                      <a:pPr algn="ctr"/>
                      <a:r>
                        <a:rPr lang="en-US" sz="2400" dirty="0">
                          <a:solidFill>
                            <a:srgbClr val="FF0000"/>
                          </a:solidFill>
                        </a:rPr>
                        <a:t>We</a:t>
                      </a:r>
                    </a:p>
                    <a:p>
                      <a:pPr algn="ctr"/>
                      <a:r>
                        <a:rPr lang="en-US" sz="2400" dirty="0">
                          <a:solidFill>
                            <a:srgbClr val="FF0000"/>
                          </a:solidFill>
                        </a:rPr>
                        <a:t>They</a:t>
                      </a:r>
                    </a:p>
                    <a:p>
                      <a:pPr algn="ctr"/>
                      <a:r>
                        <a:rPr lang="en-US" sz="2400" dirty="0">
                          <a:solidFill>
                            <a:srgbClr val="FF0000"/>
                          </a:solidFill>
                        </a:rPr>
                        <a:t>She</a:t>
                      </a:r>
                    </a:p>
                    <a:p>
                      <a:pPr algn="ctr"/>
                      <a:r>
                        <a:rPr lang="en-US" sz="2400" dirty="0">
                          <a:solidFill>
                            <a:srgbClr val="FF0000"/>
                          </a:solidFill>
                        </a:rPr>
                        <a:t>He</a:t>
                      </a:r>
                    </a:p>
                    <a:p>
                      <a:pPr algn="ctr"/>
                      <a:r>
                        <a:rPr lang="en-US" sz="2400" dirty="0">
                          <a:solidFill>
                            <a:srgbClr val="FF0000"/>
                          </a:solidFill>
                        </a:rPr>
                        <a:t>It</a:t>
                      </a:r>
                      <a:endParaRPr lang="en-US" sz="2400" dirty="0"/>
                    </a:p>
                  </a:txBody>
                  <a:tcPr anchor="ctr">
                    <a:solidFill>
                      <a:schemeClr val="accent4">
                        <a:lumMod val="40000"/>
                        <a:lumOff val="60000"/>
                      </a:schemeClr>
                    </a:solidFill>
                  </a:tcPr>
                </a:tc>
                <a:tc>
                  <a:txBody>
                    <a:bodyPr/>
                    <a:lstStyle/>
                    <a:p>
                      <a:pPr algn="ctr"/>
                      <a:r>
                        <a:rPr lang="en-US" sz="2800" dirty="0">
                          <a:solidFill>
                            <a:srgbClr val="0070C0"/>
                          </a:solidFill>
                        </a:rPr>
                        <a:t>will + V</a:t>
                      </a:r>
                    </a:p>
                  </a:txBody>
                  <a:tcPr anchor="ctr">
                    <a:solidFill>
                      <a:srgbClr val="FFFF00"/>
                    </a:solidFill>
                  </a:tcPr>
                </a:tc>
                <a:tc rowSpan="3">
                  <a:txBody>
                    <a:bodyPr/>
                    <a:lstStyle/>
                    <a:p>
                      <a:pPr algn="ctr"/>
                      <a:r>
                        <a:rPr lang="en-US" sz="1800" dirty="0">
                          <a:solidFill>
                            <a:schemeClr val="accent2">
                              <a:lumMod val="75000"/>
                            </a:schemeClr>
                          </a:solidFill>
                        </a:rPr>
                        <a:t>I will = I’ll</a:t>
                      </a:r>
                    </a:p>
                    <a:p>
                      <a:pPr algn="ctr"/>
                      <a:r>
                        <a:rPr lang="en-US" sz="1800" dirty="0">
                          <a:solidFill>
                            <a:schemeClr val="accent2">
                              <a:lumMod val="75000"/>
                            </a:schemeClr>
                          </a:solidFill>
                        </a:rPr>
                        <a:t>You will = You’ll</a:t>
                      </a:r>
                    </a:p>
                    <a:p>
                      <a:pPr algn="ctr"/>
                      <a:r>
                        <a:rPr lang="en-US" sz="1800" dirty="0">
                          <a:solidFill>
                            <a:schemeClr val="accent2">
                              <a:lumMod val="75000"/>
                            </a:schemeClr>
                          </a:solidFill>
                        </a:rPr>
                        <a:t>We will = We’ll</a:t>
                      </a:r>
                    </a:p>
                    <a:p>
                      <a:pPr algn="ctr"/>
                      <a:r>
                        <a:rPr lang="en-US" sz="1800" dirty="0">
                          <a:solidFill>
                            <a:schemeClr val="accent2">
                              <a:lumMod val="75000"/>
                            </a:schemeClr>
                          </a:solidFill>
                        </a:rPr>
                        <a:t>They will = They’ll</a:t>
                      </a:r>
                    </a:p>
                    <a:p>
                      <a:pPr algn="ctr"/>
                      <a:r>
                        <a:rPr lang="en-US" sz="1800" dirty="0">
                          <a:solidFill>
                            <a:schemeClr val="accent2">
                              <a:lumMod val="75000"/>
                            </a:schemeClr>
                          </a:solidFill>
                        </a:rPr>
                        <a:t>He will = He’ll</a:t>
                      </a:r>
                    </a:p>
                    <a:p>
                      <a:pPr marL="0" marR="0" lvl="0" indent="0" algn="ctr" defTabSz="914400" rtl="0" eaLnBrk="1" fontAlgn="auto" latinLnBrk="0" hangingPunct="1">
                        <a:lnSpc>
                          <a:spcPct val="100000"/>
                        </a:lnSpc>
                        <a:spcBef>
                          <a:spcPts val="0"/>
                        </a:spcBef>
                        <a:spcAft>
                          <a:spcPts val="0"/>
                        </a:spcAft>
                        <a:buClrTx/>
                        <a:buSzTx/>
                        <a:buFontTx/>
                        <a:buNone/>
                        <a:defRPr/>
                      </a:pPr>
                      <a:r>
                        <a:rPr lang="en-US" sz="1800" dirty="0">
                          <a:solidFill>
                            <a:schemeClr val="accent2">
                              <a:lumMod val="75000"/>
                            </a:schemeClr>
                          </a:solidFill>
                        </a:rPr>
                        <a:t>She will = She’ll</a:t>
                      </a:r>
                    </a:p>
                    <a:p>
                      <a:pPr marL="0" marR="0" lvl="0" indent="0" algn="ctr" defTabSz="914400" rtl="0" eaLnBrk="1" fontAlgn="auto" latinLnBrk="0" hangingPunct="1">
                        <a:lnSpc>
                          <a:spcPct val="100000"/>
                        </a:lnSpc>
                        <a:spcBef>
                          <a:spcPts val="0"/>
                        </a:spcBef>
                        <a:spcAft>
                          <a:spcPts val="0"/>
                        </a:spcAft>
                        <a:buClrTx/>
                        <a:buSzTx/>
                        <a:buFontTx/>
                        <a:buNone/>
                        <a:defRPr/>
                      </a:pPr>
                      <a:r>
                        <a:rPr lang="en-US" sz="1800" dirty="0">
                          <a:solidFill>
                            <a:schemeClr val="accent2">
                              <a:lumMod val="75000"/>
                            </a:schemeClr>
                          </a:solidFill>
                        </a:rPr>
                        <a:t>It will = It’ll</a:t>
                      </a:r>
                    </a:p>
                    <a:p>
                      <a:pPr marL="0" marR="0" lvl="0" indent="0" algn="ctr" defTabSz="914400" rtl="0" eaLnBrk="1" fontAlgn="auto" latinLnBrk="0" hangingPunct="1">
                        <a:lnSpc>
                          <a:spcPct val="100000"/>
                        </a:lnSpc>
                        <a:spcBef>
                          <a:spcPts val="0"/>
                        </a:spcBef>
                        <a:spcAft>
                          <a:spcPts val="0"/>
                        </a:spcAft>
                        <a:buClrTx/>
                        <a:buSzTx/>
                        <a:buFontTx/>
                        <a:buNone/>
                        <a:defRPr/>
                      </a:pPr>
                      <a:endParaRPr lang="en-US" sz="1800" dirty="0">
                        <a:solidFill>
                          <a:schemeClr val="accent2">
                            <a:lumMod val="75000"/>
                          </a:schemeClr>
                        </a:solidFill>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1800" dirty="0">
                          <a:solidFill>
                            <a:srgbClr val="00B050"/>
                          </a:solidFill>
                        </a:rPr>
                        <a:t>will not = won’t</a:t>
                      </a:r>
                    </a:p>
                  </a:txBody>
                  <a:tcPr anchor="ctr">
                    <a:solidFill>
                      <a:schemeClr val="accent5">
                        <a:lumMod val="20000"/>
                        <a:lumOff val="80000"/>
                      </a:schemeClr>
                    </a:solidFill>
                  </a:tcPr>
                </a:tc>
                <a:extLst>
                  <a:ext uri="{0D108BD9-81ED-4DB2-BD59-A6C34878D82A}">
                    <a16:rowId xmlns:a16="http://schemas.microsoft.com/office/drawing/2014/main" val="10000"/>
                  </a:ext>
                </a:extLst>
              </a:tr>
              <a:tr h="215707">
                <a:tc vMerge="1">
                  <a:txBody>
                    <a:bodyPr/>
                    <a:lstStyle/>
                    <a:p>
                      <a:endParaRPr lang="en-US"/>
                    </a:p>
                  </a:txBody>
                  <a:tcPr/>
                </a:tc>
                <a:tc>
                  <a:txBody>
                    <a:bodyPr/>
                    <a:lstStyle/>
                    <a:p>
                      <a:pPr algn="ctr"/>
                      <a:endParaRPr lang="en-US" sz="100" dirty="0"/>
                    </a:p>
                  </a:txBody>
                  <a:tcPr anchor="ctr"/>
                </a:tc>
                <a:tc vMerge="1">
                  <a:txBody>
                    <a:bodyPr/>
                    <a:lstStyle/>
                    <a:p>
                      <a:endParaRPr lang="en-US"/>
                    </a:p>
                  </a:txBody>
                  <a:tcPr/>
                </a:tc>
                <a:extLst>
                  <a:ext uri="{0D108BD9-81ED-4DB2-BD59-A6C34878D82A}">
                    <a16:rowId xmlns:a16="http://schemas.microsoft.com/office/drawing/2014/main" val="10001"/>
                  </a:ext>
                </a:extLst>
              </a:tr>
              <a:tr h="136415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a:solidFill>
                            <a:srgbClr val="0070C0"/>
                          </a:solidFill>
                        </a:rPr>
                        <a:t>will not + V</a:t>
                      </a:r>
                      <a:endParaRPr lang="en-US" sz="2200" b="1" dirty="0">
                        <a:solidFill>
                          <a:srgbClr val="0070C0"/>
                        </a:solidFill>
                      </a:endParaRPr>
                    </a:p>
                  </a:txBody>
                  <a:tcPr anchor="ctr">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7" name="Table 2"/>
          <p:cNvGraphicFramePr>
            <a:graphicFrameLocks noGrp="1"/>
          </p:cNvGraphicFramePr>
          <p:nvPr/>
        </p:nvGraphicFramePr>
        <p:xfrm>
          <a:off x="2265680" y="3864016"/>
          <a:ext cx="7647276" cy="2651760"/>
        </p:xfrm>
        <a:graphic>
          <a:graphicData uri="http://schemas.openxmlformats.org/drawingml/2006/table">
            <a:tbl>
              <a:tblPr firstRow="1" bandRow="1">
                <a:tableStyleId>{5C22544A-7EE6-4342-B048-85BDC9FD1C3A}</a:tableStyleId>
              </a:tblPr>
              <a:tblGrid>
                <a:gridCol w="1611551">
                  <a:extLst>
                    <a:ext uri="{9D8B030D-6E8A-4147-A177-3AD203B41FA5}">
                      <a16:colId xmlns:a16="http://schemas.microsoft.com/office/drawing/2014/main" val="20000"/>
                    </a:ext>
                  </a:extLst>
                </a:gridCol>
                <a:gridCol w="2774077">
                  <a:extLst>
                    <a:ext uri="{9D8B030D-6E8A-4147-A177-3AD203B41FA5}">
                      <a16:colId xmlns:a16="http://schemas.microsoft.com/office/drawing/2014/main" val="20001"/>
                    </a:ext>
                  </a:extLst>
                </a:gridCol>
                <a:gridCol w="3261648">
                  <a:extLst>
                    <a:ext uri="{9D8B030D-6E8A-4147-A177-3AD203B41FA5}">
                      <a16:colId xmlns:a16="http://schemas.microsoft.com/office/drawing/2014/main" val="20002"/>
                    </a:ext>
                  </a:extLst>
                </a:gridCol>
              </a:tblGrid>
              <a:tr h="2624496">
                <a:tc>
                  <a:txBody>
                    <a:bodyPr/>
                    <a:lstStyle/>
                    <a:p>
                      <a:pPr algn="ctr"/>
                      <a:r>
                        <a:rPr lang="en-US" sz="2800" dirty="0">
                          <a:solidFill>
                            <a:srgbClr val="0070C0"/>
                          </a:solidFill>
                        </a:rPr>
                        <a:t>Will</a:t>
                      </a:r>
                      <a:endParaRPr lang="en-US" sz="2400" dirty="0">
                        <a:solidFill>
                          <a:srgbClr val="0070C0"/>
                        </a:solidFill>
                      </a:endParaRPr>
                    </a:p>
                  </a:txBody>
                  <a:tcPr anchor="ctr">
                    <a:solidFill>
                      <a:schemeClr val="accent5">
                        <a:lumMod val="60000"/>
                        <a:lumOff val="40000"/>
                      </a:schemeClr>
                    </a:solidFill>
                  </a:tcPr>
                </a:tc>
                <a:tc>
                  <a:txBody>
                    <a:bodyPr/>
                    <a:lstStyle/>
                    <a:p>
                      <a:pPr algn="ctr"/>
                      <a:r>
                        <a:rPr lang="en-US" sz="2400" dirty="0">
                          <a:solidFill>
                            <a:srgbClr val="FF0000"/>
                          </a:solidFill>
                        </a:rPr>
                        <a:t>I</a:t>
                      </a:r>
                      <a:br>
                        <a:rPr lang="en-US" sz="2400" dirty="0">
                          <a:solidFill>
                            <a:srgbClr val="FF0000"/>
                          </a:solidFill>
                        </a:rPr>
                      </a:br>
                      <a:r>
                        <a:rPr lang="en-US" sz="2400" dirty="0">
                          <a:solidFill>
                            <a:srgbClr val="FF0000"/>
                          </a:solidFill>
                        </a:rPr>
                        <a:t>You</a:t>
                      </a:r>
                    </a:p>
                    <a:p>
                      <a:pPr algn="ctr"/>
                      <a:r>
                        <a:rPr lang="en-US" sz="2400" dirty="0">
                          <a:solidFill>
                            <a:srgbClr val="FF0000"/>
                          </a:solidFill>
                        </a:rPr>
                        <a:t>We</a:t>
                      </a:r>
                    </a:p>
                    <a:p>
                      <a:pPr algn="ctr"/>
                      <a:r>
                        <a:rPr lang="en-US" sz="2400" dirty="0">
                          <a:solidFill>
                            <a:srgbClr val="FF0000"/>
                          </a:solidFill>
                        </a:rPr>
                        <a:t>They</a:t>
                      </a:r>
                    </a:p>
                    <a:p>
                      <a:pPr algn="ctr"/>
                      <a:r>
                        <a:rPr lang="en-US" sz="2400" dirty="0">
                          <a:solidFill>
                            <a:srgbClr val="FF0000"/>
                          </a:solidFill>
                        </a:rPr>
                        <a:t>She</a:t>
                      </a:r>
                    </a:p>
                    <a:p>
                      <a:pPr algn="ctr"/>
                      <a:r>
                        <a:rPr lang="en-US" sz="2400" dirty="0">
                          <a:solidFill>
                            <a:srgbClr val="FF0000"/>
                          </a:solidFill>
                        </a:rPr>
                        <a:t>He</a:t>
                      </a:r>
                    </a:p>
                    <a:p>
                      <a:pPr algn="ctr"/>
                      <a:r>
                        <a:rPr lang="en-US" sz="2400" dirty="0">
                          <a:solidFill>
                            <a:srgbClr val="FF0000"/>
                          </a:solidFill>
                        </a:rPr>
                        <a:t>It</a:t>
                      </a:r>
                      <a:endParaRPr lang="en-US" sz="2400" dirty="0"/>
                    </a:p>
                  </a:txBody>
                  <a:tcPr anchor="ctr">
                    <a:solidFill>
                      <a:schemeClr val="accent4">
                        <a:lumMod val="40000"/>
                        <a:lumOff val="60000"/>
                      </a:schemeClr>
                    </a:solidFill>
                  </a:tcPr>
                </a:tc>
                <a:tc>
                  <a:txBody>
                    <a:bodyPr/>
                    <a:lstStyle/>
                    <a:p>
                      <a:pPr algn="ctr"/>
                      <a:r>
                        <a:rPr lang="en-US" sz="2800" b="1" dirty="0">
                          <a:solidFill>
                            <a:srgbClr val="0070C0"/>
                          </a:solidFill>
                        </a:rPr>
                        <a:t>V?</a:t>
                      </a:r>
                      <a:endParaRPr lang="en-US" sz="2200" b="1" dirty="0">
                        <a:solidFill>
                          <a:srgbClr val="0070C0"/>
                        </a:solidFill>
                      </a:endParaRPr>
                    </a:p>
                  </a:txBody>
                  <a:tcPr anchor="ctr">
                    <a:solidFill>
                      <a:schemeClr val="accent5">
                        <a:lumMod val="20000"/>
                        <a:lumOff val="80000"/>
                      </a:schemeClr>
                    </a:solidFill>
                  </a:tcPr>
                </a:tc>
                <a:extLst>
                  <a:ext uri="{0D108BD9-81ED-4DB2-BD59-A6C34878D82A}">
                    <a16:rowId xmlns:a16="http://schemas.microsoft.com/office/drawing/2014/main" val="10000"/>
                  </a:ext>
                </a:extLst>
              </a:tr>
            </a:tbl>
          </a:graphicData>
        </a:graphic>
      </p:graphicFrame>
      <p:sp>
        <p:nvSpPr>
          <p:cNvPr id="6" name="Rectangle 5"/>
          <p:cNvSpPr/>
          <p:nvPr/>
        </p:nvSpPr>
        <p:spPr>
          <a:xfrm>
            <a:off x="300745" y="545326"/>
            <a:ext cx="11638724" cy="49244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600" dirty="0">
                <a:solidFill>
                  <a:srgbClr val="0070C0"/>
                </a:solidFill>
              </a:rPr>
              <a:t>We use the </a:t>
            </a:r>
            <a:r>
              <a:rPr lang="en-US" sz="2600" b="1" dirty="0">
                <a:solidFill>
                  <a:srgbClr val="0070C0"/>
                </a:solidFill>
              </a:rPr>
              <a:t>Future Simple</a:t>
            </a:r>
            <a:r>
              <a:rPr lang="en-US" sz="2600" dirty="0">
                <a:solidFill>
                  <a:srgbClr val="0070C0"/>
                </a:solidFill>
              </a:rPr>
              <a:t> to </a:t>
            </a:r>
            <a:r>
              <a:rPr lang="en-US" sz="2600" b="1" dirty="0">
                <a:solidFill>
                  <a:srgbClr val="0070C0"/>
                </a:solidFill>
              </a:rPr>
              <a:t>give</a:t>
            </a:r>
            <a:r>
              <a:rPr lang="en-US" sz="2600" dirty="0">
                <a:solidFill>
                  <a:srgbClr val="0070C0"/>
                </a:solidFill>
              </a:rPr>
              <a:t> and </a:t>
            </a:r>
            <a:r>
              <a:rPr lang="en-US" sz="2600" b="1" dirty="0">
                <a:solidFill>
                  <a:srgbClr val="0070C0"/>
                </a:solidFill>
              </a:rPr>
              <a:t>ask for</a:t>
            </a:r>
            <a:r>
              <a:rPr lang="en-US" sz="2600" dirty="0">
                <a:solidFill>
                  <a:srgbClr val="0070C0"/>
                </a:solidFill>
              </a:rPr>
              <a:t> information about events in the </a:t>
            </a:r>
            <a:r>
              <a:rPr lang="en-US" sz="2600" b="1" dirty="0">
                <a:solidFill>
                  <a:srgbClr val="0070C0"/>
                </a:solidFill>
              </a:rPr>
              <a:t>future</a:t>
            </a:r>
            <a:r>
              <a:rPr lang="en-US" sz="2600" dirty="0">
                <a:solidFill>
                  <a:srgbClr val="0070C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circle(in)">
                                      <p:cBhvr>
                                        <p:cTn id="21"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028" y="533400"/>
            <a:ext cx="10981944" cy="5791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97" y="533400"/>
            <a:ext cx="7202439" cy="14691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4824" t="20056" r="1015" b="6696"/>
          <a:stretch>
            <a:fillRect/>
          </a:stretch>
        </p:blipFill>
        <p:spPr>
          <a:xfrm>
            <a:off x="138069" y="1521556"/>
            <a:ext cx="11882695" cy="4273069"/>
          </a:xfrm>
          <a:prstGeom prst="rect">
            <a:avLst/>
          </a:prstGeom>
        </p:spPr>
      </p:pic>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r="44055" b="87592"/>
          <a:stretch>
            <a:fillRect/>
          </a:stretch>
        </p:blipFill>
        <p:spPr>
          <a:xfrm>
            <a:off x="318064" y="339049"/>
            <a:ext cx="6678638" cy="584775"/>
          </a:xfrm>
          <a:prstGeom prst="rect">
            <a:avLst/>
          </a:prstGeom>
        </p:spPr>
      </p:pic>
      <p:sp>
        <p:nvSpPr>
          <p:cNvPr id="4" name="TextBox 3"/>
          <p:cNvSpPr txBox="1"/>
          <p:nvPr/>
        </p:nvSpPr>
        <p:spPr>
          <a:xfrm>
            <a:off x="3337558" y="2190730"/>
            <a:ext cx="1886551" cy="646331"/>
          </a:xfrm>
          <a:prstGeom prst="rect">
            <a:avLst/>
          </a:prstGeom>
          <a:noFill/>
        </p:spPr>
        <p:txBody>
          <a:bodyPr wrap="square" rtlCol="0">
            <a:spAutoFit/>
          </a:bodyPr>
          <a:lstStyle/>
          <a:p>
            <a:r>
              <a:rPr lang="en-US" sz="3600" dirty="0">
                <a:solidFill>
                  <a:srgbClr val="FF0000"/>
                </a:solidFill>
              </a:rPr>
              <a:t>will play</a:t>
            </a:r>
          </a:p>
        </p:txBody>
      </p:sp>
      <p:sp>
        <p:nvSpPr>
          <p:cNvPr id="5" name="TextBox 4"/>
          <p:cNvSpPr txBox="1"/>
          <p:nvPr/>
        </p:nvSpPr>
        <p:spPr>
          <a:xfrm>
            <a:off x="2260831" y="2909167"/>
            <a:ext cx="1886551" cy="646331"/>
          </a:xfrm>
          <a:prstGeom prst="rect">
            <a:avLst/>
          </a:prstGeom>
          <a:noFill/>
        </p:spPr>
        <p:txBody>
          <a:bodyPr wrap="square" rtlCol="0">
            <a:spAutoFit/>
          </a:bodyPr>
          <a:lstStyle/>
          <a:p>
            <a:r>
              <a:rPr lang="en-US" sz="3600" dirty="0">
                <a:solidFill>
                  <a:srgbClr val="FF0000"/>
                </a:solidFill>
              </a:rPr>
              <a:t>will be</a:t>
            </a:r>
          </a:p>
        </p:txBody>
      </p:sp>
      <p:sp>
        <p:nvSpPr>
          <p:cNvPr id="6" name="TextBox 5"/>
          <p:cNvSpPr txBox="1"/>
          <p:nvPr/>
        </p:nvSpPr>
        <p:spPr>
          <a:xfrm>
            <a:off x="5364776" y="3615142"/>
            <a:ext cx="3092685" cy="646331"/>
          </a:xfrm>
          <a:prstGeom prst="rect">
            <a:avLst/>
          </a:prstGeom>
          <a:noFill/>
        </p:spPr>
        <p:txBody>
          <a:bodyPr wrap="square" rtlCol="0">
            <a:spAutoFit/>
          </a:bodyPr>
          <a:lstStyle/>
          <a:p>
            <a:r>
              <a:rPr lang="en-US" sz="3600" dirty="0">
                <a:solidFill>
                  <a:srgbClr val="FF0000"/>
                </a:solidFill>
              </a:rPr>
              <a:t>won’t happen</a:t>
            </a:r>
          </a:p>
        </p:txBody>
      </p:sp>
      <p:sp>
        <p:nvSpPr>
          <p:cNvPr id="7" name="TextBox 6"/>
          <p:cNvSpPr txBox="1"/>
          <p:nvPr/>
        </p:nvSpPr>
        <p:spPr>
          <a:xfrm>
            <a:off x="726935" y="4329357"/>
            <a:ext cx="2616472" cy="646331"/>
          </a:xfrm>
          <a:prstGeom prst="rect">
            <a:avLst/>
          </a:prstGeom>
          <a:noFill/>
        </p:spPr>
        <p:txBody>
          <a:bodyPr wrap="square" rtlCol="0">
            <a:spAutoFit/>
          </a:bodyPr>
          <a:lstStyle/>
          <a:p>
            <a:r>
              <a:rPr lang="en-US" sz="3600" dirty="0">
                <a:solidFill>
                  <a:srgbClr val="FF0000"/>
                </a:solidFill>
              </a:rPr>
              <a:t>Will there be</a:t>
            </a:r>
          </a:p>
        </p:txBody>
      </p:sp>
      <p:sp>
        <p:nvSpPr>
          <p:cNvPr id="8" name="TextBox 7"/>
          <p:cNvSpPr txBox="1"/>
          <p:nvPr/>
        </p:nvSpPr>
        <p:spPr>
          <a:xfrm>
            <a:off x="2491505" y="5034281"/>
            <a:ext cx="2616472" cy="646331"/>
          </a:xfrm>
          <a:prstGeom prst="rect">
            <a:avLst/>
          </a:prstGeom>
          <a:noFill/>
        </p:spPr>
        <p:txBody>
          <a:bodyPr wrap="square" rtlCol="0">
            <a:spAutoFit/>
          </a:bodyPr>
          <a:lstStyle/>
          <a:p>
            <a:r>
              <a:rPr lang="en-US" sz="3600" dirty="0">
                <a:solidFill>
                  <a:srgbClr val="FF0000"/>
                </a:solidFill>
              </a:rPr>
              <a:t>will open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6215" y="208188"/>
            <a:ext cx="10002264" cy="1569660"/>
          </a:xfrm>
          <a:prstGeom prst="rect">
            <a:avLst/>
          </a:prstGeom>
          <a:noFill/>
        </p:spPr>
        <p:txBody>
          <a:bodyPr wrap="square" rtlCol="0">
            <a:spAutoFit/>
          </a:bodyPr>
          <a:lstStyle/>
          <a:p>
            <a:r>
              <a:rPr lang="en-US" sz="3200" b="1" u="sng" dirty="0">
                <a:solidFill>
                  <a:srgbClr val="002060"/>
                </a:solidFill>
              </a:rPr>
              <a:t>Look at the text quickly:</a:t>
            </a:r>
          </a:p>
          <a:p>
            <a:r>
              <a:rPr lang="en-US" sz="3200" dirty="0">
                <a:solidFill>
                  <a:srgbClr val="0070C0"/>
                </a:solidFill>
              </a:rPr>
              <a:t>What </a:t>
            </a:r>
            <a:r>
              <a:rPr lang="en-US" sz="3200" b="1" dirty="0">
                <a:solidFill>
                  <a:srgbClr val="0070C0"/>
                </a:solidFill>
              </a:rPr>
              <a:t>kind</a:t>
            </a:r>
            <a:r>
              <a:rPr lang="en-US" sz="3200" dirty="0">
                <a:solidFill>
                  <a:srgbClr val="0070C0"/>
                </a:solidFill>
              </a:rPr>
              <a:t> of festival is it about?</a:t>
            </a:r>
          </a:p>
          <a:p>
            <a:r>
              <a:rPr lang="en-US" sz="3200" dirty="0">
                <a:solidFill>
                  <a:srgbClr val="0070C0"/>
                </a:solidFill>
              </a:rPr>
              <a:t>What is the </a:t>
            </a:r>
            <a:r>
              <a:rPr lang="en-US" sz="3200" b="1" dirty="0">
                <a:solidFill>
                  <a:srgbClr val="0070C0"/>
                </a:solidFill>
              </a:rPr>
              <a:t>name</a:t>
            </a:r>
            <a:r>
              <a:rPr lang="en-US" sz="3200" dirty="0">
                <a:solidFill>
                  <a:srgbClr val="0070C0"/>
                </a:solidFill>
              </a:rPr>
              <a:t> of the festival?</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3059" t="10570" b="23578"/>
          <a:stretch>
            <a:fillRect/>
          </a:stretch>
        </p:blipFill>
        <p:spPr>
          <a:xfrm>
            <a:off x="409088" y="1730778"/>
            <a:ext cx="10900671" cy="4630691"/>
          </a:xfrm>
          <a:prstGeom prst="rect">
            <a:avLst/>
          </a:prstGeom>
        </p:spPr>
      </p:pic>
      <p:sp>
        <p:nvSpPr>
          <p:cNvPr id="8" name="Rectangle 7"/>
          <p:cNvSpPr/>
          <p:nvPr/>
        </p:nvSpPr>
        <p:spPr>
          <a:xfrm>
            <a:off x="6611681" y="678692"/>
            <a:ext cx="529632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It’s about a fire festival.</a:t>
            </a:r>
          </a:p>
        </p:txBody>
      </p:sp>
      <p:sp>
        <p:nvSpPr>
          <p:cNvPr id="9" name="Rectangle 8"/>
          <p:cNvSpPr/>
          <p:nvPr/>
        </p:nvSpPr>
        <p:spPr>
          <a:xfrm>
            <a:off x="6608517" y="1174156"/>
            <a:ext cx="5336435"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It’s Up Helly Aa.</a:t>
            </a:r>
          </a:p>
        </p:txBody>
      </p:sp>
      <p:cxnSp>
        <p:nvCxnSpPr>
          <p:cNvPr id="6" name="Straight Connector 5"/>
          <p:cNvCxnSpPr/>
          <p:nvPr/>
        </p:nvCxnSpPr>
        <p:spPr>
          <a:xfrm flipV="1">
            <a:off x="10643972" y="2187207"/>
            <a:ext cx="473817"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67665" y="2586963"/>
            <a:ext cx="1017295"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644779" y="2184494"/>
            <a:ext cx="1963738"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par>
                          <p:cTn id="30" fill="hold">
                            <p:stCondLst>
                              <p:cond delay="2000"/>
                            </p:stCondLst>
                            <p:childTnLst>
                              <p:par>
                                <p:cTn id="31" presetID="21" presetClass="entr" presetSubtype="1"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0547" y="496929"/>
            <a:ext cx="8370219" cy="646331"/>
          </a:xfrm>
          <a:prstGeom prst="rect">
            <a:avLst/>
          </a:prstGeom>
          <a:noFill/>
        </p:spPr>
        <p:txBody>
          <a:bodyPr wrap="square" rtlCol="0">
            <a:spAutoFit/>
          </a:bodyPr>
          <a:lstStyle/>
          <a:p>
            <a:r>
              <a:rPr lang="en-US" sz="3600" b="1" dirty="0">
                <a:solidFill>
                  <a:srgbClr val="0070C0"/>
                </a:solidFill>
                <a:ea typeface="Times New Roman" panose="02020603050405020304" pitchFamily="18" charset="0"/>
              </a:rPr>
              <a:t>What</a:t>
            </a:r>
            <a:r>
              <a:rPr lang="en-US" sz="3600" dirty="0">
                <a:solidFill>
                  <a:srgbClr val="0070C0"/>
                </a:solidFill>
                <a:ea typeface="Times New Roman" panose="02020603050405020304" pitchFamily="18" charset="0"/>
              </a:rPr>
              <a:t> are the festival </a:t>
            </a:r>
            <a:r>
              <a:rPr lang="en-US" sz="3600" u="sng" dirty="0">
                <a:solidFill>
                  <a:srgbClr val="0070C0"/>
                </a:solidFill>
                <a:ea typeface="Times New Roman" panose="02020603050405020304" pitchFamily="18" charset="0"/>
              </a:rPr>
              <a:t>participants</a:t>
            </a:r>
            <a:r>
              <a:rPr lang="en-US" sz="3600" dirty="0">
                <a:solidFill>
                  <a:srgbClr val="0070C0"/>
                </a:solidFill>
                <a:ea typeface="Times New Roman" panose="02020603050405020304" pitchFamily="18" charset="0"/>
              </a:rPr>
              <a:t> </a:t>
            </a:r>
            <a:r>
              <a:rPr lang="en-US" sz="3600" b="1" dirty="0">
                <a:solidFill>
                  <a:srgbClr val="0070C0"/>
                </a:solidFill>
                <a:ea typeface="Times New Roman" panose="02020603050405020304" pitchFamily="18" charset="0"/>
              </a:rPr>
              <a:t>wearing</a:t>
            </a:r>
            <a:r>
              <a:rPr lang="en-US" sz="3600" dirty="0">
                <a:solidFill>
                  <a:srgbClr val="0070C0"/>
                </a:solidFill>
                <a:ea typeface="Times New Roman" panose="02020603050405020304" pitchFamily="18" charset="0"/>
              </a:rPr>
              <a:t>?</a:t>
            </a:r>
            <a:endParaRPr lang="en-US" sz="3600" dirty="0">
              <a:solidFill>
                <a:srgbClr val="0070C0"/>
              </a:solidFill>
            </a:endParaRPr>
          </a:p>
        </p:txBody>
      </p:sp>
      <p:sp>
        <p:nvSpPr>
          <p:cNvPr id="5" name="Rectangle 4"/>
          <p:cNvSpPr/>
          <p:nvPr/>
        </p:nvSpPr>
        <p:spPr>
          <a:xfrm>
            <a:off x="307910" y="566581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 Viking costumes </a:t>
            </a:r>
          </a:p>
        </p:txBody>
      </p:sp>
      <p:pic>
        <p:nvPicPr>
          <p:cNvPr id="6" name="Picture 5"/>
          <p:cNvPicPr>
            <a:picLocks noChangeAspect="1"/>
          </p:cNvPicPr>
          <p:nvPr/>
        </p:nvPicPr>
        <p:blipFill rotWithShape="1">
          <a:blip r:embed="rId2"/>
          <a:srcRect l="2311" t="4098" r="1495" b="2299"/>
          <a:stretch>
            <a:fillRect/>
          </a:stretch>
        </p:blipFill>
        <p:spPr>
          <a:xfrm>
            <a:off x="2529839" y="1219200"/>
            <a:ext cx="7193281" cy="4409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81763" y="1123044"/>
            <a:ext cx="7428473" cy="4611911"/>
          </a:xfrm>
          <a:prstGeom prst="rect">
            <a:avLst/>
          </a:prstGeom>
        </p:spPr>
      </p:pic>
      <p:sp>
        <p:nvSpPr>
          <p:cNvPr id="4" name="TextBox 3"/>
          <p:cNvSpPr txBox="1"/>
          <p:nvPr/>
        </p:nvSpPr>
        <p:spPr>
          <a:xfrm>
            <a:off x="2528690" y="446129"/>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are the people carrying?</a:t>
            </a:r>
            <a:endParaRPr lang="en-US" sz="3600" dirty="0">
              <a:solidFill>
                <a:srgbClr val="0070C0"/>
              </a:solidFill>
            </a:endParaRPr>
          </a:p>
        </p:txBody>
      </p:sp>
      <p:sp>
        <p:nvSpPr>
          <p:cNvPr id="5" name="Rectangle 4"/>
          <p:cNvSpPr/>
          <p:nvPr/>
        </p:nvSpPr>
        <p:spPr>
          <a:xfrm>
            <a:off x="307910" y="565565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FF0000"/>
                </a:solidFill>
              </a:rPr>
              <a:t> a Viking longship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 y="786882"/>
            <a:ext cx="12181840" cy="5693866"/>
          </a:xfrm>
          <a:prstGeom prst="rect">
            <a:avLst/>
          </a:prstGeom>
          <a:noFill/>
        </p:spPr>
        <p:txBody>
          <a:bodyPr wrap="square" rtlCol="0">
            <a:spAutoFit/>
          </a:bodyPr>
          <a:lstStyle/>
          <a:p>
            <a:r>
              <a:rPr lang="en-US" sz="2800" b="0" i="0" dirty="0">
                <a:solidFill>
                  <a:srgbClr val="0070C0"/>
                </a:solidFill>
                <a:effectLst/>
              </a:rPr>
              <a:t>	Are you ready for the next Up Helly Aa? It (1) </a:t>
            </a:r>
            <a:r>
              <a:rPr lang="en-US" sz="2800" b="0" i="1" dirty="0">
                <a:solidFill>
                  <a:srgbClr val="0070C0"/>
                </a:solidFill>
                <a:effectLst/>
              </a:rPr>
              <a:t>is/will be </a:t>
            </a:r>
            <a:r>
              <a:rPr lang="en-US" sz="2800" b="0" i="0" dirty="0">
                <a:solidFill>
                  <a:srgbClr val="0070C0"/>
                </a:solidFill>
                <a:effectLst/>
              </a:rPr>
              <a:t>a famous fire festival in Lerwick, Scotland and it's one of the most exciting festivals in the world. Every year, </a:t>
            </a:r>
            <a:r>
              <a:rPr lang="en-US" sz="2800" i="1" dirty="0">
                <a:solidFill>
                  <a:schemeClr val="accent2">
                    <a:lumMod val="50000"/>
                  </a:schemeClr>
                </a:solidFill>
                <a:effectLst/>
              </a:rPr>
              <a:t>participants</a:t>
            </a:r>
            <a:r>
              <a:rPr lang="en-US" sz="2800" b="0" i="0" dirty="0">
                <a:solidFill>
                  <a:srgbClr val="0070C0"/>
                </a:solidFill>
                <a:effectLst/>
              </a:rPr>
              <a:t> (2) </a:t>
            </a:r>
            <a:r>
              <a:rPr lang="en-US" sz="2800" b="0" i="1" dirty="0">
                <a:solidFill>
                  <a:srgbClr val="0070C0"/>
                </a:solidFill>
                <a:effectLst/>
              </a:rPr>
              <a:t>wear/will wear </a:t>
            </a:r>
            <a:r>
              <a:rPr lang="en-US" sz="2800" b="0" i="0" dirty="0">
                <a:solidFill>
                  <a:srgbClr val="0070C0"/>
                </a:solidFill>
                <a:effectLst/>
              </a:rPr>
              <a:t>costumes and (3) </a:t>
            </a:r>
            <a:r>
              <a:rPr lang="en-US" sz="2800" b="0" i="1" dirty="0">
                <a:solidFill>
                  <a:srgbClr val="0070C0"/>
                </a:solidFill>
                <a:effectLst/>
              </a:rPr>
              <a:t>carry/will carry </a:t>
            </a:r>
            <a:r>
              <a:rPr lang="en-US" sz="2800" b="0" i="0" dirty="0">
                <a:solidFill>
                  <a:srgbClr val="0070C0"/>
                </a:solidFill>
                <a:effectLst/>
              </a:rPr>
              <a:t>a Viking longship around the town at night before setting it on fire. Sounds fun, right?</a:t>
            </a:r>
            <a:br>
              <a:rPr lang="en-US" sz="2800" b="0" i="0" dirty="0">
                <a:solidFill>
                  <a:srgbClr val="0070C0"/>
                </a:solidFill>
                <a:effectLst/>
              </a:rPr>
            </a:br>
            <a:r>
              <a:rPr lang="en-US" sz="2800" b="0" i="0" dirty="0">
                <a:solidFill>
                  <a:srgbClr val="0070C0"/>
                </a:solidFill>
                <a:effectLst/>
              </a:rPr>
              <a:t>	The festival (4) </a:t>
            </a:r>
            <a:r>
              <a:rPr lang="en-US" sz="2800" b="0" i="1" dirty="0">
                <a:solidFill>
                  <a:srgbClr val="0070C0"/>
                </a:solidFill>
                <a:effectLst/>
              </a:rPr>
              <a:t>takes place/will take place </a:t>
            </a:r>
            <a:r>
              <a:rPr lang="en-US" sz="2800" b="0" i="0" dirty="0">
                <a:solidFill>
                  <a:srgbClr val="0070C0"/>
                </a:solidFill>
                <a:effectLst/>
              </a:rPr>
              <a:t>on January 28</a:t>
            </a:r>
            <a:r>
              <a:rPr lang="en-US" sz="2800" b="0" i="0" baseline="30000" dirty="0">
                <a:solidFill>
                  <a:srgbClr val="0070C0"/>
                </a:solidFill>
                <a:effectLst/>
              </a:rPr>
              <a:t>th</a:t>
            </a:r>
            <a:r>
              <a:rPr lang="en-US" sz="2800" b="0" i="0" dirty="0">
                <a:solidFill>
                  <a:srgbClr val="0070C0"/>
                </a:solidFill>
                <a:effectLst/>
              </a:rPr>
              <a:t> next year. Many people are busy planning for it and you (5) </a:t>
            </a:r>
            <a:r>
              <a:rPr lang="en-US" sz="2800" b="0" i="1" dirty="0">
                <a:solidFill>
                  <a:srgbClr val="0070C0"/>
                </a:solidFill>
                <a:effectLst/>
              </a:rPr>
              <a:t>are/will be </a:t>
            </a:r>
            <a:r>
              <a:rPr lang="en-US" sz="2800" b="0" i="0" dirty="0">
                <a:solidFill>
                  <a:srgbClr val="0070C0"/>
                </a:solidFill>
                <a:effectLst/>
              </a:rPr>
              <a:t>able to see the preparations at a big exhibition soon. The exhibition (6) </a:t>
            </a:r>
            <a:r>
              <a:rPr lang="en-US" sz="2800" b="0" i="1" dirty="0">
                <a:solidFill>
                  <a:srgbClr val="0070C0"/>
                </a:solidFill>
                <a:effectLst/>
              </a:rPr>
              <a:t>opens/will open </a:t>
            </a:r>
            <a:r>
              <a:rPr lang="en-US" sz="2800" b="0" i="0" dirty="0">
                <a:solidFill>
                  <a:srgbClr val="0070C0"/>
                </a:solidFill>
                <a:effectLst/>
              </a:rPr>
              <a:t>for the public from May to September. You (7) </a:t>
            </a:r>
            <a:r>
              <a:rPr lang="en-US" sz="2800" b="0" i="1" dirty="0">
                <a:solidFill>
                  <a:srgbClr val="0070C0"/>
                </a:solidFill>
                <a:effectLst/>
              </a:rPr>
              <a:t>see/will see </a:t>
            </a:r>
            <a:r>
              <a:rPr lang="en-US" sz="2800" b="0" i="0" dirty="0">
                <a:solidFill>
                  <a:srgbClr val="0070C0"/>
                </a:solidFill>
                <a:effectLst/>
              </a:rPr>
              <a:t>the Viking longship, participants' costumes, and many photos of previous festivals.</a:t>
            </a:r>
            <a:br>
              <a:rPr lang="en-US" sz="2800" b="0" i="0" dirty="0">
                <a:solidFill>
                  <a:srgbClr val="0070C0"/>
                </a:solidFill>
                <a:effectLst/>
              </a:rPr>
            </a:br>
            <a:r>
              <a:rPr lang="en-US" sz="2800" b="0" i="0" dirty="0">
                <a:solidFill>
                  <a:srgbClr val="0070C0"/>
                </a:solidFill>
                <a:effectLst/>
              </a:rPr>
              <a:t>	If you go to Up Helly Aa next year, you will experience more than just a giant bonfire. There (8) </a:t>
            </a:r>
            <a:r>
              <a:rPr lang="en-US" sz="2800" b="0" i="1" dirty="0">
                <a:solidFill>
                  <a:srgbClr val="0070C0"/>
                </a:solidFill>
                <a:effectLst/>
              </a:rPr>
              <a:t>is/will be </a:t>
            </a:r>
            <a:r>
              <a:rPr lang="en-US" sz="2800" b="0" i="0" dirty="0">
                <a:solidFill>
                  <a:srgbClr val="0070C0"/>
                </a:solidFill>
                <a:effectLst/>
              </a:rPr>
              <a:t>lots of music and other fun events on the days before and after the festival, so make sure you plan your trip to Lerwick around the festival to get the whole experience!</a:t>
            </a:r>
            <a:r>
              <a:rPr lang="en-US" sz="2800" dirty="0">
                <a:solidFill>
                  <a:srgbClr val="0070C0"/>
                </a:solidFill>
              </a:rPr>
              <a:t> </a:t>
            </a:r>
          </a:p>
        </p:txBody>
      </p:sp>
      <p:pic>
        <p:nvPicPr>
          <p:cNvPr id="3" name="Picture 2"/>
          <p:cNvPicPr>
            <a:picLocks noChangeAspect="1"/>
          </p:cNvPicPr>
          <p:nvPr/>
        </p:nvPicPr>
        <p:blipFill rotWithShape="1">
          <a:blip r:embed="rId2"/>
          <a:srcRect t="1614" r="59989" b="92396"/>
          <a:stretch>
            <a:fillRect/>
          </a:stretch>
        </p:blipFill>
        <p:spPr>
          <a:xfrm>
            <a:off x="155285" y="349319"/>
            <a:ext cx="4170137" cy="390417"/>
          </a:xfrm>
          <a:prstGeom prst="rect">
            <a:avLst/>
          </a:prstGeom>
        </p:spPr>
      </p:pic>
      <p:sp>
        <p:nvSpPr>
          <p:cNvPr id="4" name="Oval 3"/>
          <p:cNvSpPr/>
          <p:nvPr/>
        </p:nvSpPr>
        <p:spPr>
          <a:xfrm>
            <a:off x="7623544" y="797806"/>
            <a:ext cx="318977" cy="4993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415" y="1516346"/>
            <a:ext cx="11549527" cy="3970318"/>
          </a:xfrm>
          <a:prstGeom prst="rect">
            <a:avLst/>
          </a:prstGeom>
          <a:noFill/>
        </p:spPr>
        <p:txBody>
          <a:bodyPr wrap="square" rtlCol="0">
            <a:spAutoFit/>
          </a:bodyPr>
          <a:lstStyle/>
          <a:p>
            <a:r>
              <a:rPr lang="en-US" sz="3600" b="0" i="0" dirty="0">
                <a:solidFill>
                  <a:srgbClr val="0070C0"/>
                </a:solidFill>
                <a:effectLst/>
              </a:rPr>
              <a:t>Are you ready for the next Up Helly Aa? It (1) </a:t>
            </a:r>
            <a:r>
              <a:rPr lang="en-US" sz="3600" b="0" i="1" dirty="0">
                <a:solidFill>
                  <a:srgbClr val="0070C0"/>
                </a:solidFill>
                <a:effectLst/>
              </a:rPr>
              <a:t>is/will be </a:t>
            </a:r>
            <a:r>
              <a:rPr lang="en-US" sz="3600" b="0" i="0" dirty="0">
                <a:solidFill>
                  <a:srgbClr val="0070C0"/>
                </a:solidFill>
                <a:effectLst/>
              </a:rPr>
              <a:t>a famous fire festival in Lerwick, Scotland and it's one of the most exciting festivals in the world. Every year, </a:t>
            </a:r>
            <a:r>
              <a:rPr lang="en-US" sz="3600" i="1" dirty="0">
                <a:solidFill>
                  <a:schemeClr val="accent2">
                    <a:lumMod val="50000"/>
                  </a:schemeClr>
                </a:solidFill>
                <a:effectLst/>
              </a:rPr>
              <a:t>participants</a:t>
            </a:r>
            <a:r>
              <a:rPr lang="en-US" sz="3600" b="0" i="0" dirty="0">
                <a:solidFill>
                  <a:srgbClr val="0070C0"/>
                </a:solidFill>
                <a:effectLst/>
              </a:rPr>
              <a:t> </a:t>
            </a:r>
            <a:br>
              <a:rPr lang="en-US" sz="3600" b="0" i="0" dirty="0">
                <a:solidFill>
                  <a:srgbClr val="0070C0"/>
                </a:solidFill>
                <a:effectLst/>
              </a:rPr>
            </a:br>
            <a:r>
              <a:rPr lang="en-US" sz="3600" b="0" i="0" dirty="0">
                <a:solidFill>
                  <a:srgbClr val="0070C0"/>
                </a:solidFill>
                <a:effectLst/>
              </a:rPr>
              <a:t>(2) </a:t>
            </a:r>
            <a:r>
              <a:rPr lang="en-US" sz="3600" b="0" i="1" dirty="0">
                <a:solidFill>
                  <a:srgbClr val="0070C0"/>
                </a:solidFill>
                <a:effectLst/>
              </a:rPr>
              <a:t>wear/will wear </a:t>
            </a:r>
            <a:r>
              <a:rPr lang="en-US" sz="3600" b="0" i="0" dirty="0">
                <a:solidFill>
                  <a:srgbClr val="0070C0"/>
                </a:solidFill>
                <a:effectLst/>
              </a:rPr>
              <a:t>costumes and (3) </a:t>
            </a:r>
            <a:r>
              <a:rPr lang="en-US" sz="3600" b="0" i="1" dirty="0">
                <a:solidFill>
                  <a:srgbClr val="0070C0"/>
                </a:solidFill>
                <a:effectLst/>
              </a:rPr>
              <a:t>carry/will carry </a:t>
            </a:r>
            <a:r>
              <a:rPr lang="en-US" sz="3600" b="0" i="0" dirty="0">
                <a:solidFill>
                  <a:srgbClr val="0070C0"/>
                </a:solidFill>
                <a:effectLst/>
              </a:rPr>
              <a:t>a Viking longship around the town at night before setting it on fire. Sounds fun, right?</a:t>
            </a:r>
            <a:br>
              <a:rPr lang="en-US" sz="3600" b="0" i="0" dirty="0">
                <a:solidFill>
                  <a:srgbClr val="0070C0"/>
                </a:solidFill>
                <a:effectLst/>
              </a:rPr>
            </a:br>
            <a:endParaRPr lang="en-US" sz="3600" dirty="0">
              <a:solidFill>
                <a:srgbClr val="0070C0"/>
              </a:solidFill>
            </a:endParaRPr>
          </a:p>
        </p:txBody>
      </p:sp>
      <p:pic>
        <p:nvPicPr>
          <p:cNvPr id="3" name="Picture 2"/>
          <p:cNvPicPr>
            <a:picLocks noChangeAspect="1"/>
          </p:cNvPicPr>
          <p:nvPr/>
        </p:nvPicPr>
        <p:blipFill rotWithShape="1">
          <a:blip r:embed="rId2"/>
          <a:srcRect t="1614" r="59989" b="92396"/>
          <a:stretch>
            <a:fillRect/>
          </a:stretch>
        </p:blipFill>
        <p:spPr>
          <a:xfrm>
            <a:off x="244724" y="473634"/>
            <a:ext cx="4587151" cy="429459"/>
          </a:xfrm>
          <a:prstGeom prst="rect">
            <a:avLst/>
          </a:prstGeom>
        </p:spPr>
      </p:pic>
      <p:sp>
        <p:nvSpPr>
          <p:cNvPr id="4" name="Oval 3"/>
          <p:cNvSpPr/>
          <p:nvPr/>
        </p:nvSpPr>
        <p:spPr>
          <a:xfrm>
            <a:off x="8795743" y="1623314"/>
            <a:ext cx="528366" cy="442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Oval 4"/>
          <p:cNvSpPr/>
          <p:nvPr/>
        </p:nvSpPr>
        <p:spPr>
          <a:xfrm>
            <a:off x="1086272" y="3219389"/>
            <a:ext cx="1057445"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val 5"/>
          <p:cNvSpPr/>
          <p:nvPr/>
        </p:nvSpPr>
        <p:spPr>
          <a:xfrm>
            <a:off x="7245926" y="3219239"/>
            <a:ext cx="1122219"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a:fillRect/>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use the Future Simple to give and ask for information about events in the future.</a:t>
            </a:r>
          </a:p>
          <a:p>
            <a:pPr marL="571500" indent="-571500">
              <a:buFontTx/>
              <a:buChar char="-"/>
            </a:pPr>
            <a:r>
              <a:rPr lang="en-US" sz="3600" i="1" dirty="0">
                <a:solidFill>
                  <a:srgbClr val="0070C0"/>
                </a:solidFill>
              </a:rPr>
              <a:t>talk about the fire festival Up Helly Aa.</a:t>
            </a:r>
          </a:p>
          <a:p>
            <a:pPr marL="571500" indent="-571500">
              <a:buFontTx/>
              <a:buChar char="-"/>
            </a:pPr>
            <a:endParaRPr lang="en-US" sz="3600" dirty="0">
              <a:solidFill>
                <a:srgbClr val="0070C0"/>
              </a:solidFill>
            </a:endParaRPr>
          </a:p>
        </p:txBody>
      </p:sp>
    </p:spTree>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415" y="1516346"/>
            <a:ext cx="11549527" cy="4524315"/>
          </a:xfrm>
          <a:prstGeom prst="rect">
            <a:avLst/>
          </a:prstGeom>
          <a:noFill/>
        </p:spPr>
        <p:txBody>
          <a:bodyPr wrap="square" rtlCol="0">
            <a:spAutoFit/>
          </a:bodyPr>
          <a:lstStyle/>
          <a:p>
            <a:r>
              <a:rPr lang="en-US" sz="3600" b="0" i="0" dirty="0">
                <a:solidFill>
                  <a:srgbClr val="0070C0"/>
                </a:solidFill>
                <a:effectLst/>
              </a:rPr>
              <a:t>The festival (4) </a:t>
            </a:r>
            <a:r>
              <a:rPr lang="en-US" sz="3600" b="0" i="1" dirty="0">
                <a:solidFill>
                  <a:srgbClr val="0070C0"/>
                </a:solidFill>
                <a:effectLst/>
              </a:rPr>
              <a:t>takes place/will take place </a:t>
            </a:r>
            <a:r>
              <a:rPr lang="en-US" sz="3600" b="0" i="0" dirty="0">
                <a:solidFill>
                  <a:srgbClr val="0070C0"/>
                </a:solidFill>
                <a:effectLst/>
              </a:rPr>
              <a:t>on January 28</a:t>
            </a:r>
            <a:r>
              <a:rPr lang="en-US" sz="3600" b="0" i="0" baseline="30000" dirty="0">
                <a:solidFill>
                  <a:srgbClr val="0070C0"/>
                </a:solidFill>
                <a:effectLst/>
              </a:rPr>
              <a:t>th</a:t>
            </a:r>
            <a:r>
              <a:rPr lang="en-US" sz="3600" b="0" i="0" dirty="0">
                <a:solidFill>
                  <a:srgbClr val="0070C0"/>
                </a:solidFill>
                <a:effectLst/>
              </a:rPr>
              <a:t> next year. Many people are busy planning for it and you (5) </a:t>
            </a:r>
            <a:r>
              <a:rPr lang="en-US" sz="3600" b="0" i="1" dirty="0">
                <a:solidFill>
                  <a:srgbClr val="0070C0"/>
                </a:solidFill>
                <a:effectLst/>
              </a:rPr>
              <a:t>are/will be </a:t>
            </a:r>
            <a:r>
              <a:rPr lang="en-US" sz="3600" b="0" i="0" dirty="0">
                <a:solidFill>
                  <a:srgbClr val="0070C0"/>
                </a:solidFill>
                <a:effectLst/>
              </a:rPr>
              <a:t>able to see the preparations at a big exhibition soon. The exhibition (6) </a:t>
            </a:r>
            <a:r>
              <a:rPr lang="en-US" sz="3600" b="0" i="1" dirty="0">
                <a:solidFill>
                  <a:srgbClr val="0070C0"/>
                </a:solidFill>
                <a:effectLst/>
              </a:rPr>
              <a:t>opens/will open </a:t>
            </a:r>
            <a:r>
              <a:rPr lang="en-US" sz="3600" b="0" i="0" dirty="0">
                <a:solidFill>
                  <a:srgbClr val="0070C0"/>
                </a:solidFill>
                <a:effectLst/>
              </a:rPr>
              <a:t>for the public from May to September. You (7) </a:t>
            </a:r>
            <a:r>
              <a:rPr lang="en-US" sz="3600" b="0" i="1" dirty="0">
                <a:solidFill>
                  <a:srgbClr val="0070C0"/>
                </a:solidFill>
                <a:effectLst/>
              </a:rPr>
              <a:t>see/will see </a:t>
            </a:r>
            <a:r>
              <a:rPr lang="en-US" sz="3600" b="0" i="0" dirty="0">
                <a:solidFill>
                  <a:srgbClr val="0070C0"/>
                </a:solidFill>
                <a:effectLst/>
              </a:rPr>
              <a:t>the Viking longship, participants' costumes, and many photos of previous festivals.</a:t>
            </a:r>
            <a:br>
              <a:rPr lang="en-US" sz="3600" b="0" i="0" dirty="0">
                <a:solidFill>
                  <a:srgbClr val="0070C0"/>
                </a:solidFill>
                <a:effectLst/>
              </a:rPr>
            </a:br>
            <a:endParaRPr lang="en-US" sz="3600" dirty="0">
              <a:solidFill>
                <a:srgbClr val="0070C0"/>
              </a:solidFill>
            </a:endParaRPr>
          </a:p>
        </p:txBody>
      </p:sp>
      <p:pic>
        <p:nvPicPr>
          <p:cNvPr id="3" name="Picture 2"/>
          <p:cNvPicPr>
            <a:picLocks noChangeAspect="1"/>
          </p:cNvPicPr>
          <p:nvPr/>
        </p:nvPicPr>
        <p:blipFill rotWithShape="1">
          <a:blip r:embed="rId2"/>
          <a:srcRect t="1614" r="59989" b="92396"/>
          <a:stretch>
            <a:fillRect/>
          </a:stretch>
        </p:blipFill>
        <p:spPr>
          <a:xfrm>
            <a:off x="244724" y="473634"/>
            <a:ext cx="4587151" cy="429459"/>
          </a:xfrm>
          <a:prstGeom prst="rect">
            <a:avLst/>
          </a:prstGeom>
        </p:spPr>
      </p:pic>
      <p:sp>
        <p:nvSpPr>
          <p:cNvPr id="5" name="Oval 4"/>
          <p:cNvSpPr/>
          <p:nvPr/>
        </p:nvSpPr>
        <p:spPr>
          <a:xfrm>
            <a:off x="5466650" y="1548360"/>
            <a:ext cx="2832224" cy="6446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val 5"/>
          <p:cNvSpPr/>
          <p:nvPr/>
        </p:nvSpPr>
        <p:spPr>
          <a:xfrm>
            <a:off x="1275052" y="2661929"/>
            <a:ext cx="1304812"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val 6"/>
          <p:cNvSpPr/>
          <p:nvPr/>
        </p:nvSpPr>
        <p:spPr>
          <a:xfrm>
            <a:off x="6224437" y="3217526"/>
            <a:ext cx="1799680"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Oval 8"/>
          <p:cNvSpPr/>
          <p:nvPr/>
        </p:nvSpPr>
        <p:spPr>
          <a:xfrm>
            <a:off x="6256492" y="3782290"/>
            <a:ext cx="1488197" cy="5753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415" y="1516346"/>
            <a:ext cx="11549527" cy="2862322"/>
          </a:xfrm>
          <a:prstGeom prst="rect">
            <a:avLst/>
          </a:prstGeom>
          <a:noFill/>
        </p:spPr>
        <p:txBody>
          <a:bodyPr wrap="square" rtlCol="0">
            <a:spAutoFit/>
          </a:bodyPr>
          <a:lstStyle/>
          <a:p>
            <a:r>
              <a:rPr lang="en-US" sz="3600" b="0" i="0" dirty="0">
                <a:solidFill>
                  <a:srgbClr val="0070C0"/>
                </a:solidFill>
                <a:effectLst/>
              </a:rPr>
              <a:t>If you go to Up </a:t>
            </a:r>
            <a:r>
              <a:rPr lang="en-US" sz="3600" b="0" i="0" dirty="0" err="1">
                <a:solidFill>
                  <a:srgbClr val="0070C0"/>
                </a:solidFill>
                <a:effectLst/>
              </a:rPr>
              <a:t>Helly</a:t>
            </a:r>
            <a:r>
              <a:rPr lang="en-US" sz="3600" b="0" i="0" dirty="0">
                <a:solidFill>
                  <a:srgbClr val="0070C0"/>
                </a:solidFill>
                <a:effectLst/>
              </a:rPr>
              <a:t> Aa next year, you will experience more than just a giant bonfire. There (8) </a:t>
            </a:r>
            <a:r>
              <a:rPr lang="en-US" sz="3600" b="0" i="1" dirty="0">
                <a:solidFill>
                  <a:srgbClr val="0070C0"/>
                </a:solidFill>
                <a:effectLst/>
              </a:rPr>
              <a:t>is/will be </a:t>
            </a:r>
            <a:r>
              <a:rPr lang="en-US" sz="3600" b="0" i="0" dirty="0">
                <a:solidFill>
                  <a:srgbClr val="0070C0"/>
                </a:solidFill>
                <a:effectLst/>
              </a:rPr>
              <a:t>lots of music and other fun events on the days before and after the festival, so make sure you plan your trip to Lerwick around the festival to get the whole experience!</a:t>
            </a:r>
            <a:endParaRPr lang="en-US" sz="3600" dirty="0">
              <a:solidFill>
                <a:srgbClr val="0070C0"/>
              </a:solidFill>
            </a:endParaRPr>
          </a:p>
        </p:txBody>
      </p:sp>
      <p:pic>
        <p:nvPicPr>
          <p:cNvPr id="3" name="Picture 2"/>
          <p:cNvPicPr>
            <a:picLocks noChangeAspect="1"/>
          </p:cNvPicPr>
          <p:nvPr/>
        </p:nvPicPr>
        <p:blipFill rotWithShape="1">
          <a:blip r:embed="rId2"/>
          <a:srcRect t="1614" r="59989" b="92396"/>
          <a:stretch>
            <a:fillRect/>
          </a:stretch>
        </p:blipFill>
        <p:spPr>
          <a:xfrm>
            <a:off x="244724" y="473634"/>
            <a:ext cx="4587151" cy="429459"/>
          </a:xfrm>
          <a:prstGeom prst="rect">
            <a:avLst/>
          </a:prstGeom>
        </p:spPr>
      </p:pic>
      <p:sp>
        <p:nvSpPr>
          <p:cNvPr id="6" name="Oval 5"/>
          <p:cNvSpPr/>
          <p:nvPr/>
        </p:nvSpPr>
        <p:spPr>
          <a:xfrm>
            <a:off x="7376869" y="2092198"/>
            <a:ext cx="1304812" cy="620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49331" y="267248"/>
            <a:ext cx="10910610" cy="584775"/>
          </a:xfrm>
          <a:prstGeom prst="rect">
            <a:avLst/>
          </a:prstGeom>
          <a:noFill/>
        </p:spPr>
        <p:txBody>
          <a:bodyPr wrap="square" rtlCol="0">
            <a:spAutoFit/>
          </a:bodyPr>
          <a:lstStyle/>
          <a:p>
            <a:r>
              <a:rPr lang="en-US" sz="3200" dirty="0">
                <a:solidFill>
                  <a:srgbClr val="0070C0"/>
                </a:solidFill>
              </a:rPr>
              <a:t>Make questions about the next Up Helly Aa, using the prompts:</a:t>
            </a:r>
          </a:p>
        </p:txBody>
      </p:sp>
      <p:pic>
        <p:nvPicPr>
          <p:cNvPr id="14" name="Picture 13"/>
          <p:cNvPicPr>
            <a:picLocks noChangeAspect="1"/>
          </p:cNvPicPr>
          <p:nvPr/>
        </p:nvPicPr>
        <p:blipFill rotWithShape="1">
          <a:blip r:embed="rId2"/>
          <a:srcRect l="2783" t="20944" b="20828"/>
          <a:stretch>
            <a:fillRect/>
          </a:stretch>
        </p:blipFill>
        <p:spPr>
          <a:xfrm>
            <a:off x="2409370" y="821201"/>
            <a:ext cx="7570258" cy="469113"/>
          </a:xfrm>
          <a:prstGeom prst="rect">
            <a:avLst/>
          </a:prstGeom>
          <a:ln w="38100">
            <a:solidFill>
              <a:srgbClr val="FF0000"/>
            </a:solidFill>
          </a:ln>
        </p:spPr>
      </p:pic>
      <p:sp>
        <p:nvSpPr>
          <p:cNvPr id="15" name="TextBox 14"/>
          <p:cNvSpPr txBox="1"/>
          <p:nvPr/>
        </p:nvSpPr>
        <p:spPr>
          <a:xfrm>
            <a:off x="80824" y="1259492"/>
            <a:ext cx="12111176" cy="5262979"/>
          </a:xfrm>
          <a:prstGeom prst="rect">
            <a:avLst/>
          </a:prstGeom>
          <a:noFill/>
        </p:spPr>
        <p:txBody>
          <a:bodyPr wrap="square" rtlCol="0">
            <a:spAutoFit/>
          </a:bodyPr>
          <a:lstStyle/>
          <a:p>
            <a:r>
              <a:rPr lang="en-US" sz="2800" b="0" dirty="0">
                <a:solidFill>
                  <a:srgbClr val="002060"/>
                </a:solidFill>
                <a:effectLst/>
              </a:rPr>
              <a:t>	Are you ready for the next Up Helly Aa? It is a famous fire festival in Lerwick, Scotland and it's one of the most exciting festivals in the world. Every year, </a:t>
            </a:r>
            <a:r>
              <a:rPr lang="en-US" sz="2800" dirty="0">
                <a:solidFill>
                  <a:srgbClr val="002060"/>
                </a:solidFill>
                <a:effectLst/>
              </a:rPr>
              <a:t>participants</a:t>
            </a:r>
            <a:r>
              <a:rPr lang="en-US" sz="2800" dirty="0">
                <a:solidFill>
                  <a:srgbClr val="002060"/>
                </a:solidFill>
              </a:rPr>
              <a:t> </a:t>
            </a:r>
            <a:r>
              <a:rPr lang="en-US" sz="2800" b="0" dirty="0">
                <a:solidFill>
                  <a:srgbClr val="002060"/>
                </a:solidFill>
                <a:effectLst/>
              </a:rPr>
              <a:t>wear costumes and carry a Viking longship around the town at night before setting it on fire. Sounds fun, right?</a:t>
            </a:r>
            <a:br>
              <a:rPr lang="en-US" sz="2800" b="0" dirty="0">
                <a:solidFill>
                  <a:srgbClr val="002060"/>
                </a:solidFill>
                <a:effectLst/>
              </a:rPr>
            </a:br>
            <a:r>
              <a:rPr lang="en-US" sz="2800" b="0" dirty="0">
                <a:solidFill>
                  <a:srgbClr val="002060"/>
                </a:solidFill>
                <a:effectLst/>
              </a:rPr>
              <a:t>	The festival will take place on January 28</a:t>
            </a:r>
            <a:r>
              <a:rPr lang="en-US" sz="2800" b="0" baseline="30000" dirty="0">
                <a:solidFill>
                  <a:srgbClr val="002060"/>
                </a:solidFill>
                <a:effectLst/>
              </a:rPr>
              <a:t>th</a:t>
            </a:r>
            <a:r>
              <a:rPr lang="en-US" sz="2800" b="0" dirty="0">
                <a:solidFill>
                  <a:srgbClr val="002060"/>
                </a:solidFill>
                <a:effectLst/>
              </a:rPr>
              <a:t> next year. Many people are busy planning for it and you will be able to see the preparations at a big exhibition soon. The exhibition will open for the public from May to September. You will see the Viking longship, participants' costumes, and many photos of previous festivals.</a:t>
            </a:r>
            <a:br>
              <a:rPr lang="en-US" sz="2800" b="0" dirty="0">
                <a:solidFill>
                  <a:srgbClr val="002060"/>
                </a:solidFill>
                <a:effectLst/>
              </a:rPr>
            </a:br>
            <a:r>
              <a:rPr lang="en-US" sz="2800" b="0" dirty="0">
                <a:solidFill>
                  <a:srgbClr val="002060"/>
                </a:solidFill>
                <a:effectLst/>
              </a:rPr>
              <a:t>	If you go to Up Helly Aa next year, you will experience more than just a giant bonfire. There will be lots of music and other fun events on the days before and after the festival, so make sure you plan your trip to Lerwick around the festival to get the whole experience!</a:t>
            </a:r>
            <a:r>
              <a:rPr lang="en-US" sz="2800" dirty="0">
                <a:solidFill>
                  <a:srgbClr val="002060"/>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3711" y="337223"/>
            <a:ext cx="10910610" cy="584775"/>
          </a:xfrm>
          <a:prstGeom prst="rect">
            <a:avLst/>
          </a:prstGeom>
          <a:noFill/>
        </p:spPr>
        <p:txBody>
          <a:bodyPr wrap="square" rtlCol="0">
            <a:spAutoFit/>
          </a:bodyPr>
          <a:lstStyle/>
          <a:p>
            <a:r>
              <a:rPr lang="en-US" sz="3200" dirty="0">
                <a:solidFill>
                  <a:srgbClr val="0070C0"/>
                </a:solidFill>
              </a:rPr>
              <a:t>Make questions about the next Up Helly Aa, using the prompts:</a:t>
            </a:r>
          </a:p>
        </p:txBody>
      </p:sp>
      <p:graphicFrame>
        <p:nvGraphicFramePr>
          <p:cNvPr id="5" name="Table 5"/>
          <p:cNvGraphicFramePr>
            <a:graphicFrameLocks noGrp="1"/>
          </p:cNvGraphicFramePr>
          <p:nvPr/>
        </p:nvGraphicFramePr>
        <p:xfrm>
          <a:off x="1170822" y="1827937"/>
          <a:ext cx="10029525" cy="4495000"/>
        </p:xfrm>
        <a:graphic>
          <a:graphicData uri="http://schemas.openxmlformats.org/drawingml/2006/table">
            <a:tbl>
              <a:tblPr firstRow="1" bandRow="1">
                <a:tableStyleId>{5C22544A-7EE6-4342-B048-85BDC9FD1C3A}</a:tableStyleId>
              </a:tblPr>
              <a:tblGrid>
                <a:gridCol w="2303170">
                  <a:extLst>
                    <a:ext uri="{9D8B030D-6E8A-4147-A177-3AD203B41FA5}">
                      <a16:colId xmlns:a16="http://schemas.microsoft.com/office/drawing/2014/main" val="20000"/>
                    </a:ext>
                  </a:extLst>
                </a:gridCol>
                <a:gridCol w="7726355">
                  <a:extLst>
                    <a:ext uri="{9D8B030D-6E8A-4147-A177-3AD203B41FA5}">
                      <a16:colId xmlns:a16="http://schemas.microsoft.com/office/drawing/2014/main" val="20001"/>
                    </a:ext>
                  </a:extLst>
                </a:gridCol>
              </a:tblGrid>
              <a:tr h="899000">
                <a:tc>
                  <a:txBody>
                    <a:bodyPr/>
                    <a:lstStyle/>
                    <a:p>
                      <a:pPr algn="ctr"/>
                      <a:r>
                        <a:rPr lang="en-US" sz="3200" dirty="0">
                          <a:solidFill>
                            <a:srgbClr val="0070C0"/>
                          </a:solidFill>
                        </a:rPr>
                        <a:t>Prompts</a:t>
                      </a:r>
                    </a:p>
                  </a:txBody>
                  <a:tcPr marL="110642" marR="110642" anchor="ctr">
                    <a:solidFill>
                      <a:srgbClr val="FFFF00"/>
                    </a:solidFill>
                  </a:tcPr>
                </a:tc>
                <a:tc>
                  <a:txBody>
                    <a:bodyPr/>
                    <a:lstStyle/>
                    <a:p>
                      <a:pPr algn="ctr"/>
                      <a:r>
                        <a:rPr lang="en-US" sz="3200" dirty="0">
                          <a:solidFill>
                            <a:srgbClr val="0070C0"/>
                          </a:solidFill>
                        </a:rPr>
                        <a:t>Questions </a:t>
                      </a:r>
                      <a:r>
                        <a:rPr lang="en-US" sz="2400" b="0" dirty="0">
                          <a:solidFill>
                            <a:srgbClr val="0070C0"/>
                          </a:solidFill>
                        </a:rPr>
                        <a:t>(suggested)</a:t>
                      </a:r>
                      <a:endParaRPr lang="en-US" sz="3200" b="0" dirty="0">
                        <a:solidFill>
                          <a:srgbClr val="0070C0"/>
                        </a:solidFill>
                      </a:endParaRPr>
                    </a:p>
                  </a:txBody>
                  <a:tcPr marL="110642" marR="110642" anchor="ctr">
                    <a:solidFill>
                      <a:srgbClr val="FFFF00"/>
                    </a:solidFill>
                  </a:tcPr>
                </a:tc>
                <a:extLst>
                  <a:ext uri="{0D108BD9-81ED-4DB2-BD59-A6C34878D82A}">
                    <a16:rowId xmlns:a16="http://schemas.microsoft.com/office/drawing/2014/main" val="10000"/>
                  </a:ext>
                </a:extLst>
              </a:tr>
              <a:tr h="899000">
                <a:tc>
                  <a:txBody>
                    <a:bodyPr/>
                    <a:lstStyle/>
                    <a:p>
                      <a:pPr algn="ctr"/>
                      <a:r>
                        <a:rPr lang="en-US" sz="3200" dirty="0">
                          <a:solidFill>
                            <a:srgbClr val="002060"/>
                          </a:solidFill>
                        </a:rPr>
                        <a:t>Time</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0001"/>
                  </a:ext>
                </a:extLst>
              </a:tr>
              <a:tr h="899000">
                <a:tc>
                  <a:txBody>
                    <a:bodyPr/>
                    <a:lstStyle/>
                    <a:p>
                      <a:pPr algn="ctr"/>
                      <a:r>
                        <a:rPr lang="en-US" sz="3200" dirty="0">
                          <a:solidFill>
                            <a:srgbClr val="002060"/>
                          </a:solidFill>
                        </a:rPr>
                        <a:t>Do</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0002"/>
                  </a:ext>
                </a:extLst>
              </a:tr>
              <a:tr h="899000">
                <a:tc>
                  <a:txBody>
                    <a:bodyPr/>
                    <a:lstStyle/>
                    <a:p>
                      <a:pPr algn="ctr"/>
                      <a:r>
                        <a:rPr lang="en-US" sz="3200" dirty="0">
                          <a:solidFill>
                            <a:srgbClr val="002060"/>
                          </a:solidFill>
                        </a:rPr>
                        <a:t>See</a:t>
                      </a:r>
                    </a:p>
                  </a:txBody>
                  <a:tcPr marL="110642" marR="110642" anchor="ctr"/>
                </a:tc>
                <a:tc>
                  <a:txBody>
                    <a:bodyPr/>
                    <a:lstStyle/>
                    <a:p>
                      <a:pPr algn="ctr"/>
                      <a:endParaRPr lang="en-US"/>
                    </a:p>
                  </a:txBody>
                  <a:tcPr marL="110642" marR="110642" anchor="ctr"/>
                </a:tc>
                <a:extLst>
                  <a:ext uri="{0D108BD9-81ED-4DB2-BD59-A6C34878D82A}">
                    <a16:rowId xmlns:a16="http://schemas.microsoft.com/office/drawing/2014/main" val="10003"/>
                  </a:ext>
                </a:extLst>
              </a:tr>
              <a:tr h="899000">
                <a:tc>
                  <a:txBody>
                    <a:bodyPr/>
                    <a:lstStyle/>
                    <a:p>
                      <a:pPr algn="ctr"/>
                      <a:r>
                        <a:rPr lang="en-US" sz="3200" dirty="0">
                          <a:solidFill>
                            <a:srgbClr val="002060"/>
                          </a:solidFill>
                        </a:rPr>
                        <a:t>Hear</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2"/>
          <a:stretch>
            <a:fillRect/>
          </a:stretch>
        </p:blipFill>
        <p:spPr>
          <a:xfrm>
            <a:off x="2346356" y="1096872"/>
            <a:ext cx="7786962" cy="632228"/>
          </a:xfrm>
          <a:prstGeom prst="rect">
            <a:avLst/>
          </a:prstGeom>
          <a:ln w="38100">
            <a:solidFill>
              <a:srgbClr val="FF0000"/>
            </a:solidFill>
          </a:ln>
        </p:spPr>
      </p:pic>
      <p:sp>
        <p:nvSpPr>
          <p:cNvPr id="7" name="Rectangle 6"/>
          <p:cNvSpPr/>
          <p:nvPr/>
        </p:nvSpPr>
        <p:spPr>
          <a:xfrm>
            <a:off x="3577138" y="2827963"/>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the next Up Helly Aa take place?</a:t>
            </a:r>
          </a:p>
        </p:txBody>
      </p:sp>
      <p:sp>
        <p:nvSpPr>
          <p:cNvPr id="8" name="Rectangle 7"/>
          <p:cNvSpPr/>
          <p:nvPr/>
        </p:nvSpPr>
        <p:spPr>
          <a:xfrm>
            <a:off x="3585162" y="3788886"/>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participants do?</a:t>
            </a:r>
          </a:p>
        </p:txBody>
      </p:sp>
      <p:sp>
        <p:nvSpPr>
          <p:cNvPr id="9" name="Rectangle 8"/>
          <p:cNvSpPr/>
          <p:nvPr/>
        </p:nvSpPr>
        <p:spPr>
          <a:xfrm>
            <a:off x="3583558" y="4682433"/>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you see at the exhibition?</a:t>
            </a:r>
          </a:p>
        </p:txBody>
      </p:sp>
      <p:sp>
        <p:nvSpPr>
          <p:cNvPr id="10" name="Rectangle 9"/>
          <p:cNvSpPr/>
          <p:nvPr/>
        </p:nvSpPr>
        <p:spPr>
          <a:xfrm>
            <a:off x="3575537" y="5579187"/>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you hear music?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p:cNvGraphicFramePr>
            <a:graphicFrameLocks noGrp="1"/>
          </p:cNvGraphicFramePr>
          <p:nvPr/>
        </p:nvGraphicFramePr>
        <p:xfrm>
          <a:off x="1154496" y="1831474"/>
          <a:ext cx="10029525" cy="4495000"/>
        </p:xfrm>
        <a:graphic>
          <a:graphicData uri="http://schemas.openxmlformats.org/drawingml/2006/table">
            <a:tbl>
              <a:tblPr firstRow="1" bandRow="1">
                <a:tableStyleId>{5C22544A-7EE6-4342-B048-85BDC9FD1C3A}</a:tableStyleId>
              </a:tblPr>
              <a:tblGrid>
                <a:gridCol w="2303170">
                  <a:extLst>
                    <a:ext uri="{9D8B030D-6E8A-4147-A177-3AD203B41FA5}">
                      <a16:colId xmlns:a16="http://schemas.microsoft.com/office/drawing/2014/main" val="20000"/>
                    </a:ext>
                  </a:extLst>
                </a:gridCol>
                <a:gridCol w="7726355">
                  <a:extLst>
                    <a:ext uri="{9D8B030D-6E8A-4147-A177-3AD203B41FA5}">
                      <a16:colId xmlns:a16="http://schemas.microsoft.com/office/drawing/2014/main" val="20001"/>
                    </a:ext>
                  </a:extLst>
                </a:gridCol>
              </a:tblGrid>
              <a:tr h="899000">
                <a:tc>
                  <a:txBody>
                    <a:bodyPr/>
                    <a:lstStyle/>
                    <a:p>
                      <a:pPr algn="ctr"/>
                      <a:r>
                        <a:rPr lang="en-US" sz="3200" dirty="0">
                          <a:solidFill>
                            <a:srgbClr val="0070C0"/>
                          </a:solidFill>
                        </a:rPr>
                        <a:t>Prompts</a:t>
                      </a:r>
                    </a:p>
                  </a:txBody>
                  <a:tcPr marL="110642" marR="110642" anchor="ctr">
                    <a:solidFill>
                      <a:srgbClr val="FFFF00"/>
                    </a:solidFill>
                  </a:tcPr>
                </a:tc>
                <a:tc>
                  <a:txBody>
                    <a:bodyPr/>
                    <a:lstStyle/>
                    <a:p>
                      <a:pPr algn="ctr"/>
                      <a:r>
                        <a:rPr lang="en-US" sz="3200" dirty="0">
                          <a:solidFill>
                            <a:srgbClr val="0070C0"/>
                          </a:solidFill>
                        </a:rPr>
                        <a:t>Questions </a:t>
                      </a:r>
                      <a:r>
                        <a:rPr lang="en-US" sz="2400" b="0" dirty="0">
                          <a:solidFill>
                            <a:srgbClr val="0070C0"/>
                          </a:solidFill>
                        </a:rPr>
                        <a:t>(suggested)</a:t>
                      </a:r>
                      <a:endParaRPr lang="en-US" sz="3200" b="0" dirty="0">
                        <a:solidFill>
                          <a:srgbClr val="0070C0"/>
                        </a:solidFill>
                      </a:endParaRPr>
                    </a:p>
                  </a:txBody>
                  <a:tcPr marL="110642" marR="110642" anchor="ctr">
                    <a:solidFill>
                      <a:srgbClr val="FFFF00"/>
                    </a:solidFill>
                  </a:tcPr>
                </a:tc>
                <a:extLst>
                  <a:ext uri="{0D108BD9-81ED-4DB2-BD59-A6C34878D82A}">
                    <a16:rowId xmlns:a16="http://schemas.microsoft.com/office/drawing/2014/main" val="10000"/>
                  </a:ext>
                </a:extLst>
              </a:tr>
              <a:tr h="899000">
                <a:tc>
                  <a:txBody>
                    <a:bodyPr/>
                    <a:lstStyle/>
                    <a:p>
                      <a:pPr algn="ctr"/>
                      <a:r>
                        <a:rPr lang="en-US" sz="3200" dirty="0">
                          <a:solidFill>
                            <a:srgbClr val="002060"/>
                          </a:solidFill>
                        </a:rPr>
                        <a:t>Time</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0001"/>
                  </a:ext>
                </a:extLst>
              </a:tr>
              <a:tr h="899000">
                <a:tc>
                  <a:txBody>
                    <a:bodyPr/>
                    <a:lstStyle/>
                    <a:p>
                      <a:pPr algn="ctr"/>
                      <a:r>
                        <a:rPr lang="en-US" sz="3200" dirty="0">
                          <a:solidFill>
                            <a:srgbClr val="002060"/>
                          </a:solidFill>
                        </a:rPr>
                        <a:t>Do</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0002"/>
                  </a:ext>
                </a:extLst>
              </a:tr>
              <a:tr h="899000">
                <a:tc>
                  <a:txBody>
                    <a:bodyPr/>
                    <a:lstStyle/>
                    <a:p>
                      <a:pPr algn="ctr"/>
                      <a:r>
                        <a:rPr lang="en-US" sz="3200" dirty="0">
                          <a:solidFill>
                            <a:srgbClr val="002060"/>
                          </a:solidFill>
                        </a:rPr>
                        <a:t>See</a:t>
                      </a:r>
                    </a:p>
                  </a:txBody>
                  <a:tcPr marL="110642" marR="110642" anchor="ctr"/>
                </a:tc>
                <a:tc>
                  <a:txBody>
                    <a:bodyPr/>
                    <a:lstStyle/>
                    <a:p>
                      <a:pPr algn="ctr"/>
                      <a:endParaRPr lang="en-US"/>
                    </a:p>
                  </a:txBody>
                  <a:tcPr marL="110642" marR="110642" anchor="ctr"/>
                </a:tc>
                <a:extLst>
                  <a:ext uri="{0D108BD9-81ED-4DB2-BD59-A6C34878D82A}">
                    <a16:rowId xmlns:a16="http://schemas.microsoft.com/office/drawing/2014/main" val="10003"/>
                  </a:ext>
                </a:extLst>
              </a:tr>
              <a:tr h="899000">
                <a:tc>
                  <a:txBody>
                    <a:bodyPr/>
                    <a:lstStyle/>
                    <a:p>
                      <a:pPr algn="ctr"/>
                      <a:r>
                        <a:rPr lang="en-US" sz="3200" dirty="0">
                          <a:solidFill>
                            <a:srgbClr val="002060"/>
                          </a:solidFill>
                        </a:rPr>
                        <a:t>Hear</a:t>
                      </a:r>
                    </a:p>
                  </a:txBody>
                  <a:tcPr marL="110642" marR="110642" anchor="ctr"/>
                </a:tc>
                <a:tc>
                  <a:txBody>
                    <a:bodyPr/>
                    <a:lstStyle/>
                    <a:p>
                      <a:pPr algn="ctr"/>
                      <a:endParaRPr lang="en-US" dirty="0"/>
                    </a:p>
                  </a:txBody>
                  <a:tcPr marL="110642" marR="110642" anchor="ct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2"/>
          <a:stretch>
            <a:fillRect/>
          </a:stretch>
        </p:blipFill>
        <p:spPr>
          <a:xfrm>
            <a:off x="2334598" y="1043448"/>
            <a:ext cx="7786962" cy="632228"/>
          </a:xfrm>
          <a:prstGeom prst="rect">
            <a:avLst/>
          </a:prstGeom>
          <a:ln w="38100">
            <a:solidFill>
              <a:srgbClr val="FF0000"/>
            </a:solidFill>
          </a:ln>
        </p:spPr>
      </p:pic>
      <p:sp>
        <p:nvSpPr>
          <p:cNvPr id="7" name="Rectangle 6"/>
          <p:cNvSpPr/>
          <p:nvPr/>
        </p:nvSpPr>
        <p:spPr>
          <a:xfrm>
            <a:off x="3560812" y="2831500"/>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the next Up Helly Aa take place?</a:t>
            </a:r>
          </a:p>
        </p:txBody>
      </p:sp>
      <p:sp>
        <p:nvSpPr>
          <p:cNvPr id="8" name="Rectangle 7"/>
          <p:cNvSpPr/>
          <p:nvPr/>
        </p:nvSpPr>
        <p:spPr>
          <a:xfrm>
            <a:off x="3568836" y="3792423"/>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participants do?</a:t>
            </a:r>
          </a:p>
        </p:txBody>
      </p:sp>
      <p:sp>
        <p:nvSpPr>
          <p:cNvPr id="9" name="Rectangle 8"/>
          <p:cNvSpPr/>
          <p:nvPr/>
        </p:nvSpPr>
        <p:spPr>
          <a:xfrm>
            <a:off x="3567232" y="4685970"/>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What will you see at the exhibition?</a:t>
            </a:r>
          </a:p>
        </p:txBody>
      </p:sp>
      <p:sp>
        <p:nvSpPr>
          <p:cNvPr id="10" name="Rectangle 9"/>
          <p:cNvSpPr/>
          <p:nvPr/>
        </p:nvSpPr>
        <p:spPr>
          <a:xfrm>
            <a:off x="3559211" y="5582724"/>
            <a:ext cx="752695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When will you hear music?</a:t>
            </a:r>
          </a:p>
        </p:txBody>
      </p:sp>
      <p:pic>
        <p:nvPicPr>
          <p:cNvPr id="4" name="Picture 3"/>
          <p:cNvPicPr>
            <a:picLocks noChangeAspect="1"/>
          </p:cNvPicPr>
          <p:nvPr/>
        </p:nvPicPr>
        <p:blipFill rotWithShape="1">
          <a:blip r:embed="rId3"/>
          <a:srcRect r="31373" b="7294"/>
          <a:stretch>
            <a:fillRect/>
          </a:stretch>
        </p:blipFill>
        <p:spPr>
          <a:xfrm>
            <a:off x="1069773" y="349028"/>
            <a:ext cx="7860868" cy="521472"/>
          </a:xfrm>
          <a:prstGeom prst="rect">
            <a:avLst/>
          </a:prstGeom>
        </p:spPr>
      </p:pic>
      <p:pic>
        <p:nvPicPr>
          <p:cNvPr id="11" name="Picture 10"/>
          <p:cNvPicPr>
            <a:picLocks noChangeAspect="1"/>
          </p:cNvPicPr>
          <p:nvPr/>
        </p:nvPicPr>
        <p:blipFill rotWithShape="1">
          <a:blip r:embed="rId3"/>
          <a:srcRect l="99330" t="-2" r="-241" b="-24192"/>
          <a:stretch>
            <a:fillRect/>
          </a:stretch>
        </p:blipFill>
        <p:spPr>
          <a:xfrm>
            <a:off x="8940474" y="407816"/>
            <a:ext cx="170276" cy="6322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9134" b="85675"/>
          <a:stretch>
            <a:fillRect/>
          </a:stretch>
        </p:blipFill>
        <p:spPr>
          <a:xfrm>
            <a:off x="78456" y="1072078"/>
            <a:ext cx="11997973" cy="732255"/>
          </a:xfrm>
          <a:prstGeom prst="rect">
            <a:avLst/>
          </a:prstGeom>
        </p:spPr>
      </p:pic>
      <p:pic>
        <p:nvPicPr>
          <p:cNvPr id="4" name="Picture 3"/>
          <p:cNvPicPr>
            <a:picLocks noChangeAspect="1"/>
          </p:cNvPicPr>
          <p:nvPr/>
        </p:nvPicPr>
        <p:blipFill rotWithShape="1">
          <a:blip r:embed="rId2"/>
          <a:srcRect t="27579" r="36546" b="16913"/>
          <a:stretch>
            <a:fillRect/>
          </a:stretch>
        </p:blipFill>
        <p:spPr>
          <a:xfrm>
            <a:off x="241608" y="1629451"/>
            <a:ext cx="11361111" cy="3424217"/>
          </a:xfrm>
          <a:prstGeom prst="rect">
            <a:avLst/>
          </a:prstGeom>
        </p:spPr>
      </p:pic>
      <p:pic>
        <p:nvPicPr>
          <p:cNvPr id="5" name="Picture 4"/>
          <p:cNvPicPr>
            <a:picLocks noChangeAspect="1"/>
          </p:cNvPicPr>
          <p:nvPr/>
        </p:nvPicPr>
        <p:blipFill rotWithShape="1">
          <a:blip r:embed="rId2"/>
          <a:srcRect l="70590" t="34829" r="10222" b="4374"/>
          <a:stretch>
            <a:fillRect/>
          </a:stretch>
        </p:blipFill>
        <p:spPr>
          <a:xfrm>
            <a:off x="10159877" y="4166077"/>
            <a:ext cx="1946442" cy="2124943"/>
          </a:xfrm>
          <a:prstGeom prst="rect">
            <a:avLst/>
          </a:prstGeom>
        </p:spPr>
      </p:pic>
      <p:sp>
        <p:nvSpPr>
          <p:cNvPr id="6" name="Rectangle 5"/>
          <p:cNvSpPr/>
          <p:nvPr/>
        </p:nvSpPr>
        <p:spPr>
          <a:xfrm>
            <a:off x="3360424" y="2400429"/>
            <a:ext cx="1793219" cy="584775"/>
          </a:xfrm>
          <a:prstGeom prst="rect">
            <a:avLst/>
          </a:prstGeom>
          <a:noFill/>
          <a:ln>
            <a:noFill/>
          </a:ln>
          <a:effectLst/>
        </p:spPr>
        <p:txBody>
          <a:bodyPr wrap="square">
            <a:spAutoFit/>
          </a:bodyPr>
          <a:lstStyle/>
          <a:p>
            <a:pPr algn="ctr"/>
            <a:r>
              <a:rPr lang="en-US" sz="3200" i="1" dirty="0">
                <a:solidFill>
                  <a:srgbClr val="FF0000"/>
                </a:solidFill>
              </a:rPr>
              <a:t>happens</a:t>
            </a:r>
          </a:p>
        </p:txBody>
      </p:sp>
      <p:sp>
        <p:nvSpPr>
          <p:cNvPr id="7" name="Rectangle 6"/>
          <p:cNvSpPr/>
          <p:nvPr/>
        </p:nvSpPr>
        <p:spPr>
          <a:xfrm>
            <a:off x="8195102" y="3076634"/>
            <a:ext cx="1793219" cy="584775"/>
          </a:xfrm>
          <a:prstGeom prst="rect">
            <a:avLst/>
          </a:prstGeom>
          <a:noFill/>
          <a:ln>
            <a:noFill/>
          </a:ln>
          <a:effectLst/>
        </p:spPr>
        <p:txBody>
          <a:bodyPr wrap="square">
            <a:spAutoFit/>
          </a:bodyPr>
          <a:lstStyle/>
          <a:p>
            <a:pPr algn="ctr"/>
            <a:r>
              <a:rPr lang="en-US" sz="3200" i="1" dirty="0">
                <a:solidFill>
                  <a:srgbClr val="FF0000"/>
                </a:solidFill>
              </a:rPr>
              <a:t>won’t be</a:t>
            </a:r>
          </a:p>
        </p:txBody>
      </p:sp>
      <p:sp>
        <p:nvSpPr>
          <p:cNvPr id="8" name="Rectangle 7"/>
          <p:cNvSpPr/>
          <p:nvPr/>
        </p:nvSpPr>
        <p:spPr>
          <a:xfrm>
            <a:off x="2813724" y="3727048"/>
            <a:ext cx="1793219" cy="584775"/>
          </a:xfrm>
          <a:prstGeom prst="rect">
            <a:avLst/>
          </a:prstGeom>
          <a:noFill/>
          <a:ln>
            <a:noFill/>
          </a:ln>
          <a:effectLst/>
        </p:spPr>
        <p:txBody>
          <a:bodyPr wrap="square">
            <a:spAutoFit/>
          </a:bodyPr>
          <a:lstStyle/>
          <a:p>
            <a:pPr algn="ctr"/>
            <a:r>
              <a:rPr lang="en-US" sz="3200" i="1" dirty="0">
                <a:solidFill>
                  <a:srgbClr val="FF0000"/>
                </a:solidFill>
              </a:rPr>
              <a:t>celebrate</a:t>
            </a:r>
          </a:p>
        </p:txBody>
      </p:sp>
      <p:sp>
        <p:nvSpPr>
          <p:cNvPr id="9" name="Rectangle 8"/>
          <p:cNvSpPr/>
          <p:nvPr/>
        </p:nvSpPr>
        <p:spPr>
          <a:xfrm>
            <a:off x="2724623" y="4390358"/>
            <a:ext cx="1793219" cy="584775"/>
          </a:xfrm>
          <a:prstGeom prst="rect">
            <a:avLst/>
          </a:prstGeom>
          <a:noFill/>
          <a:ln>
            <a:noFill/>
          </a:ln>
          <a:effectLst/>
        </p:spPr>
        <p:txBody>
          <a:bodyPr wrap="square">
            <a:spAutoFit/>
          </a:bodyPr>
          <a:lstStyle/>
          <a:p>
            <a:pPr algn="ctr"/>
            <a:r>
              <a:rPr lang="en-US" sz="3200" i="1" dirty="0">
                <a:solidFill>
                  <a:srgbClr val="FF0000"/>
                </a:solidFill>
              </a:rPr>
              <a:t>will finish</a:t>
            </a:r>
          </a:p>
        </p:txBody>
      </p:sp>
      <p:sp>
        <p:nvSpPr>
          <p:cNvPr id="10" name="TextBox 9"/>
          <p:cNvSpPr txBox="1"/>
          <p:nvPr/>
        </p:nvSpPr>
        <p:spPr>
          <a:xfrm>
            <a:off x="10106731" y="368533"/>
            <a:ext cx="2052734" cy="830997"/>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Extra Practice</a:t>
            </a:r>
          </a:p>
          <a:p>
            <a:r>
              <a:rPr lang="en-US" sz="2400" dirty="0">
                <a:solidFill>
                  <a:schemeClr val="bg1"/>
                </a:solidFill>
              </a:rPr>
              <a:t>WB, page 45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71" y="368533"/>
            <a:ext cx="2052734" cy="82994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sym typeface="+mn-ea"/>
              </a:rPr>
              <a:t>Extra Practice</a:t>
            </a:r>
            <a:endParaRPr lang="en-US" sz="2400" dirty="0">
              <a:solidFill>
                <a:schemeClr val="bg1"/>
              </a:solidFill>
            </a:endParaRPr>
          </a:p>
          <a:p>
            <a:r>
              <a:rPr lang="en-US" sz="2400" dirty="0">
                <a:solidFill>
                  <a:schemeClr val="bg1"/>
                </a:solidFill>
              </a:rPr>
              <a:t>WB, page 45</a:t>
            </a:r>
          </a:p>
        </p:txBody>
      </p:sp>
      <p:pic>
        <p:nvPicPr>
          <p:cNvPr id="5" name="Picture 4"/>
          <p:cNvPicPr>
            <a:picLocks noChangeAspect="1"/>
          </p:cNvPicPr>
          <p:nvPr/>
        </p:nvPicPr>
        <p:blipFill rotWithShape="1">
          <a:blip r:embed="rId2"/>
          <a:srcRect b="74764"/>
          <a:stretch>
            <a:fillRect/>
          </a:stretch>
        </p:blipFill>
        <p:spPr>
          <a:xfrm>
            <a:off x="54278" y="1363497"/>
            <a:ext cx="12148213" cy="973238"/>
          </a:xfrm>
          <a:prstGeom prst="rect">
            <a:avLst/>
          </a:prstGeom>
        </p:spPr>
      </p:pic>
      <p:pic>
        <p:nvPicPr>
          <p:cNvPr id="7" name="Picture 6"/>
          <p:cNvPicPr>
            <a:picLocks noChangeAspect="1"/>
          </p:cNvPicPr>
          <p:nvPr/>
        </p:nvPicPr>
        <p:blipFill rotWithShape="1">
          <a:blip r:embed="rId2"/>
          <a:srcRect t="30762" r="28381"/>
          <a:stretch>
            <a:fillRect/>
          </a:stretch>
        </p:blipFill>
        <p:spPr>
          <a:xfrm>
            <a:off x="272358" y="2436643"/>
            <a:ext cx="11647228" cy="26232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720"/>
            <a:ext cx="9052560" cy="6172200"/>
          </a:xfrm>
          <a:prstGeom prst="rect">
            <a:avLst/>
          </a:prstGeom>
        </p:spPr>
      </p:pic>
      <p:sp>
        <p:nvSpPr>
          <p:cNvPr id="5" name="Rectangle 4"/>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398546" y="1279435"/>
            <a:ext cx="434578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participants</a:t>
            </a:r>
          </a:p>
          <a:p>
            <a:pPr marL="571500" indent="-571500">
              <a:buFont typeface="Arial" panose="020B0604020202020204" pitchFamily="34" charset="0"/>
              <a:buChar char="•"/>
            </a:pPr>
            <a:r>
              <a:rPr lang="en-US" sz="3600" i="1" dirty="0">
                <a:solidFill>
                  <a:srgbClr val="0070C0"/>
                </a:solidFill>
              </a:rPr>
              <a:t>Viking costumes</a:t>
            </a:r>
          </a:p>
          <a:p>
            <a:pPr marL="571500" indent="-571500">
              <a:buFont typeface="Arial" panose="020B0604020202020204" pitchFamily="34" charset="0"/>
              <a:buChar char="•"/>
            </a:pPr>
            <a:r>
              <a:rPr lang="en-US" sz="3600" i="1" dirty="0">
                <a:solidFill>
                  <a:srgbClr val="0070C0"/>
                </a:solidFill>
              </a:rPr>
              <a:t>Viking longship</a:t>
            </a:r>
          </a:p>
          <a:p>
            <a:pPr marL="571500" indent="-571500">
              <a:buFont typeface="Arial" panose="020B0604020202020204" pitchFamily="34" charset="0"/>
              <a:buChar char="•"/>
            </a:pPr>
            <a:r>
              <a:rPr lang="en-US" sz="3600" i="1" dirty="0">
                <a:solidFill>
                  <a:srgbClr val="0070C0"/>
                </a:solidFill>
              </a:rPr>
              <a:t>exhibition</a:t>
            </a:r>
          </a:p>
          <a:p>
            <a:pPr marL="571500" indent="-571500">
              <a:buFont typeface="Arial" panose="020B0604020202020204" pitchFamily="34" charset="0"/>
              <a:buChar char="•"/>
            </a:pPr>
            <a:r>
              <a:rPr lang="en-US" sz="3600" i="1" dirty="0">
                <a:solidFill>
                  <a:srgbClr val="0070C0"/>
                </a:solidFill>
              </a:rPr>
              <a:t>previous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02644" y="1958782"/>
            <a:ext cx="11336957"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Grammar:</a:t>
            </a:r>
          </a:p>
          <a:p>
            <a:r>
              <a:rPr lang="en-US" sz="3600" i="1" dirty="0">
                <a:solidFill>
                  <a:srgbClr val="0070C0"/>
                </a:solidFill>
              </a:rPr>
              <a:t>- Using the Future Simple to give and ask for information about events in the future.</a:t>
            </a:r>
          </a:p>
          <a:p>
            <a:r>
              <a:rPr lang="en-US" sz="3600" i="1" dirty="0">
                <a:solidFill>
                  <a:srgbClr val="0070C0"/>
                </a:solidFill>
              </a:rPr>
              <a:t>- Understanding the difference between the Present Simple and the Future Simple.</a:t>
            </a:r>
          </a:p>
          <a:p>
            <a:r>
              <a:rPr lang="en-US" sz="3600" i="1" dirty="0">
                <a:solidFill>
                  <a:srgbClr val="FF0000"/>
                </a:solidFill>
              </a:rPr>
              <a:t>Speaking:</a:t>
            </a:r>
          </a:p>
          <a:p>
            <a:r>
              <a:rPr lang="en-US" sz="3600" i="1" dirty="0">
                <a:solidFill>
                  <a:srgbClr val="0070C0"/>
                </a:solidFill>
              </a:rPr>
              <a:t>- Talking about the fire festival Up </a:t>
            </a:r>
            <a:r>
              <a:rPr lang="en-US" sz="3600" i="1" dirty="0" err="1">
                <a:solidFill>
                  <a:srgbClr val="0070C0"/>
                </a:solidFill>
              </a:rPr>
              <a:t>Helly</a:t>
            </a:r>
            <a:r>
              <a:rPr lang="en-US" sz="3600" i="1" dirty="0">
                <a:solidFill>
                  <a:srgbClr val="0070C0"/>
                </a:solidFill>
              </a:rPr>
              <a:t> Aa.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33425" y="1859525"/>
            <a:ext cx="10725150" cy="396938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 vocabularies and make sentences using them. </a:t>
            </a:r>
          </a:p>
          <a:p>
            <a:pPr marL="571500" indent="-571500">
              <a:buFontTx/>
              <a:buChar char="-"/>
            </a:pPr>
            <a:r>
              <a:rPr lang="en-US" sz="3600" i="1" dirty="0">
                <a:solidFill>
                  <a:srgbClr val="0070C0"/>
                </a:solidFill>
              </a:rPr>
              <a:t>Complete the grammar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49.</a:t>
            </a:r>
          </a:p>
          <a:p>
            <a:pPr marL="571500" indent="-571500">
              <a:buFontTx/>
              <a:buChar char="-"/>
            </a:pPr>
            <a:r>
              <a:rPr lang="en-US" sz="3600" i="1" dirty="0">
                <a:solidFill>
                  <a:srgbClr val="0070C0"/>
                </a:solidFill>
              </a:rPr>
              <a:t>Prepare the next lesson (page 62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a:fill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nter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Layer>
                </a14:imgProps>
              </a:ext>
            </a:extLst>
          </a:blip>
          <a:srcRect l="42438" t="10960" r="43821" b="57584"/>
          <a:stretch>
            <a:fillRect/>
          </a:stretch>
        </p:blipFill>
        <p:spPr>
          <a:xfrm>
            <a:off x="4102094" y="1559137"/>
            <a:ext cx="3824526" cy="3696185"/>
          </a:xfrm>
          <a:prstGeom prst="rect">
            <a:avLst/>
          </a:prstGeom>
        </p:spPr>
      </p:pic>
      <p:sp>
        <p:nvSpPr>
          <p:cNvPr id="3" name="TextBox 2"/>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
        <p:nvSpPr>
          <p:cNvPr id="4" name="TextBox 3"/>
          <p:cNvSpPr txBox="1"/>
          <p:nvPr/>
        </p:nvSpPr>
        <p:spPr>
          <a:xfrm>
            <a:off x="451418" y="562024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  lantern</a:t>
            </a:r>
            <a:endParaRPr lang="en-US" i="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t-air ballo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Layer>
                </a14:imgProps>
              </a:ext>
            </a:extLst>
          </a:blip>
          <a:srcRect l="67984" t="6121" r="18523" b="57584"/>
          <a:stretch>
            <a:fillRect/>
          </a:stretch>
        </p:blipFill>
        <p:spPr>
          <a:xfrm>
            <a:off x="3817591" y="1206998"/>
            <a:ext cx="3755567" cy="4264722"/>
          </a:xfrm>
          <a:prstGeom prst="rect">
            <a:avLst/>
          </a:prstGeom>
        </p:spPr>
      </p:pic>
      <p:sp>
        <p:nvSpPr>
          <p:cNvPr id="3" name="TextBox 2"/>
          <p:cNvSpPr txBox="1"/>
          <p:nvPr/>
        </p:nvSpPr>
        <p:spPr>
          <a:xfrm>
            <a:off x="68298" y="565171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hot-air balloon</a:t>
            </a:r>
            <a:endParaRPr lang="en-US" sz="2400" i="1" dirty="0">
              <a:solidFill>
                <a:srgbClr val="FF0000"/>
              </a:solidFill>
            </a:endParaRPr>
          </a:p>
        </p:txBody>
      </p:sp>
      <p:sp>
        <p:nvSpPr>
          <p:cNvPr id="6" name="TextBox 5"/>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Layer>
                </a14:imgProps>
              </a:ext>
            </a:extLst>
          </a:blip>
          <a:srcRect l="56172" t="54202" r="31000" b="5405"/>
          <a:stretch>
            <a:fillRect/>
          </a:stretch>
        </p:blipFill>
        <p:spPr>
          <a:xfrm>
            <a:off x="4403621" y="1106706"/>
            <a:ext cx="3384757" cy="4499245"/>
          </a:xfrm>
          <a:prstGeom prst="rect">
            <a:avLst/>
          </a:prstGeom>
        </p:spPr>
      </p:pic>
      <p:sp>
        <p:nvSpPr>
          <p:cNvPr id="4" name="TextBox 3"/>
          <p:cNvSpPr txBox="1"/>
          <p:nvPr/>
        </p:nvSpPr>
        <p:spPr>
          <a:xfrm>
            <a:off x="480048" y="5690989"/>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sculpture</a:t>
            </a:r>
            <a:endParaRPr lang="en-US" sz="2400" i="1" dirty="0">
              <a:solidFill>
                <a:srgbClr val="FF0000"/>
              </a:solidFill>
              <a:cs typeface="Calibri" panose="020F0502020204030204" pitchFamily="34" charset="0"/>
            </a:endParaRPr>
          </a:p>
        </p:txBody>
      </p:sp>
      <p:sp>
        <p:nvSpPr>
          <p:cNvPr id="6" name="TextBox 5"/>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pic>
        <p:nvPicPr>
          <p:cNvPr id="2" name="scuplt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scupltur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l="80618" t="56650" r="6010" b="8167"/>
          <a:stretch>
            <a:fillRect/>
          </a:stretch>
        </p:blipFill>
        <p:spPr>
          <a:xfrm>
            <a:off x="4519255" y="1325545"/>
            <a:ext cx="3383503" cy="3780190"/>
          </a:xfrm>
          <a:prstGeom prst="rect">
            <a:avLst/>
          </a:prstGeom>
        </p:spPr>
      </p:pic>
      <p:sp>
        <p:nvSpPr>
          <p:cNvPr id="4" name="TextBox 3"/>
          <p:cNvSpPr txBox="1"/>
          <p:nvPr/>
        </p:nvSpPr>
        <p:spPr>
          <a:xfrm>
            <a:off x="281723" y="540961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bonfire</a:t>
            </a:r>
            <a:endParaRPr lang="en-US" sz="2400" i="1" dirty="0">
              <a:solidFill>
                <a:srgbClr val="FF0000"/>
              </a:solidFill>
            </a:endParaRPr>
          </a:p>
        </p:txBody>
      </p:sp>
      <p:sp>
        <p:nvSpPr>
          <p:cNvPr id="6" name="TextBox 5"/>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pic>
        <p:nvPicPr>
          <p:cNvPr id="3" name="bonfi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027302" y="1527659"/>
            <a:ext cx="4137394" cy="3802681"/>
          </a:xfrm>
          <a:prstGeom prst="rect">
            <a:avLst/>
          </a:prstGeom>
        </p:spPr>
      </p:pic>
      <p:sp>
        <p:nvSpPr>
          <p:cNvPr id="5" name="TextBox 4"/>
          <p:cNvSpPr txBox="1"/>
          <p:nvPr/>
        </p:nvSpPr>
        <p:spPr>
          <a:xfrm>
            <a:off x="480049" y="548002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600" i="1" dirty="0">
                <a:solidFill>
                  <a:srgbClr val="FF0000"/>
                </a:solidFill>
              </a:rPr>
              <a:t> eating competition</a:t>
            </a:r>
            <a:endParaRPr lang="en-US" sz="2400" i="1" dirty="0">
              <a:solidFill>
                <a:srgbClr val="FF0000"/>
              </a:solidFill>
            </a:endParaRPr>
          </a:p>
        </p:txBody>
      </p:sp>
      <p:sp>
        <p:nvSpPr>
          <p:cNvPr id="6" name="TextBox 5"/>
          <p:cNvSpPr txBox="1"/>
          <p:nvPr/>
        </p:nvSpPr>
        <p:spPr>
          <a:xfrm>
            <a:off x="2528690" y="375338"/>
            <a:ext cx="5980924" cy="646331"/>
          </a:xfrm>
          <a:prstGeom prst="rect">
            <a:avLst/>
          </a:prstGeom>
          <a:noFill/>
        </p:spPr>
        <p:txBody>
          <a:bodyPr wrap="square" rtlCol="0">
            <a:spAutoFit/>
          </a:bodyPr>
          <a:lstStyle/>
          <a:p>
            <a:r>
              <a:rPr lang="en-US" sz="3600" dirty="0">
                <a:solidFill>
                  <a:srgbClr val="0070C0"/>
                </a:solidFill>
                <a:ea typeface="Times New Roman" panose="02020603050405020304" pitchFamily="18" charset="0"/>
              </a:rPr>
              <a:t>What can you see?</a:t>
            </a:r>
            <a:endParaRPr lang="en-US" sz="3600" dirty="0">
              <a:solidFill>
                <a:srgbClr val="0070C0"/>
              </a:solidFill>
            </a:endParaRPr>
          </a:p>
        </p:txBody>
      </p:sp>
      <p:pic>
        <p:nvPicPr>
          <p:cNvPr id="2" name="eating compet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890</Words>
  <Application>Microsoft Office PowerPoint</Application>
  <PresentationFormat>Widescreen</PresentationFormat>
  <Paragraphs>159</Paragraphs>
  <Slides>42</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119</cp:revision>
  <dcterms:created xsi:type="dcterms:W3CDTF">2020-12-08T03:17:00Z</dcterms:created>
  <dcterms:modified xsi:type="dcterms:W3CDTF">2023-07-27T11:53:45Z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D31EB6B9EB2740279D72424C5DC7E063</vt:lpwstr>
  </property>
  <property fmtid="{D5CDD505-2E9C-101B-9397-08002B2CF9AE}" pid="3" name="KSOProductBuildVer">
    <vt:lpwstr>1033-11.2.0.11486</vt:lpwstr>
  </property>
</Properties>
</file>