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364" r:id="rId2"/>
    <p:sldId id="256" r:id="rId3"/>
    <p:sldId id="363" r:id="rId4"/>
    <p:sldId id="332" r:id="rId5"/>
    <p:sldId id="362" r:id="rId6"/>
    <p:sldId id="339" r:id="rId7"/>
    <p:sldId id="346" r:id="rId8"/>
    <p:sldId id="358" r:id="rId9"/>
    <p:sldId id="359" r:id="rId10"/>
    <p:sldId id="356" r:id="rId11"/>
    <p:sldId id="360" r:id="rId12"/>
    <p:sldId id="361" r:id="rId13"/>
    <p:sldId id="314" r:id="rId14"/>
    <p:sldId id="330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D8E5E5"/>
    <a:srgbClr val="EF4B66"/>
    <a:srgbClr val="FBCDCD"/>
    <a:srgbClr val="7192A9"/>
    <a:srgbClr val="F37D91"/>
    <a:srgbClr val="F26649"/>
    <a:srgbClr val="F7A5A5"/>
    <a:srgbClr val="F3F6F6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90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Video</a:t>
            </a:r>
            <a:r>
              <a:rPr lang="en-US" baseline="0" smtClean="0"/>
              <a:t> link: https://www.youtube.com/watch?v=UjJ7y9fGx2A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88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57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21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65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19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44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24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99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8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4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-7937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576198" y="99465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8983" y="8733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31590" y="1033368"/>
            <a:ext cx="10074476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Imagine a shopping place you would like to have in your neighbourhood. 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630" y="74645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50160" y="4346"/>
            <a:ext cx="93065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YOUR DREAM SHOPPING PLACE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consider Icon - Free PNG &amp; SVG 1189823 - Noun Proj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4" y="2101215"/>
            <a:ext cx="4335145" cy="433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79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-7937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576198" y="99465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8983" y="8733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31589" y="1033368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Draw it or find a picture similar to it.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630" y="74645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50160" y="4346"/>
            <a:ext cx="93065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YOUR DREAM SHOPPING PLACE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59068"/>
            <a:ext cx="6278245" cy="464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245" y="2087621"/>
            <a:ext cx="5829300" cy="461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2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333" y="1992154"/>
            <a:ext cx="3841867" cy="2559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73" b="92868" l="1867" r="989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5965" y="2660618"/>
            <a:ext cx="5788560" cy="445118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1905" y="-7937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0630" y="74645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345" y="962199"/>
            <a:ext cx="11791950" cy="898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933" r="5039" b="1961"/>
          <a:stretch/>
        </p:blipFill>
        <p:spPr>
          <a:xfrm>
            <a:off x="130630" y="1992154"/>
            <a:ext cx="4929484" cy="310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3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280664"/>
            <a:ext cx="186442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76198" y="2401209"/>
            <a:ext cx="107453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Reviewing vocabulary in Unit 8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Reviewing present simple and adverbs </a:t>
            </a:r>
            <a:r>
              <a:rPr lang="en-US" sz="3600" smtClean="0"/>
              <a:t>of </a:t>
            </a:r>
            <a:r>
              <a:rPr lang="en-US" sz="3600" smtClean="0"/>
              <a:t>frequency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smtClean="0"/>
              <a:t>Present about a dream shopping place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3849" y="1265751"/>
            <a:ext cx="287913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6603" y="2411110"/>
            <a:ext cx="8149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smtClean="0"/>
              <a:t>Do the exercises </a:t>
            </a:r>
            <a:r>
              <a:rPr lang="en-US" sz="3200"/>
              <a:t>in the Workbook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365" y="3583179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25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150250" y="1889943"/>
            <a:ext cx="7596213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68" y="1744518"/>
            <a:ext cx="1025326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508294" y="1930809"/>
            <a:ext cx="7113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7</a:t>
            </a:r>
            <a:r>
              <a:rPr lang="en-US" sz="3200" b="1" dirty="0" smtClean="0">
                <a:solidFill>
                  <a:schemeClr val="bg1"/>
                </a:solidFill>
              </a:rPr>
              <a:t>: LOOKING BACK AND PROJECT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SHOPPING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id="{FFAAC4DA-BCE0-C66D-9E80-326927573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626" y="2661008"/>
            <a:ext cx="3631058" cy="363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6" y="379976"/>
            <a:ext cx="4533008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059124" y="2274119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7"/>
            <a:ext cx="5747956" cy="52105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Kim’s game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5261" y="1973035"/>
            <a:ext cx="5747956" cy="103821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Match the words and phrases with the meanings.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Complete the sentences with the words and phrases from the box.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cxnSpLocks/>
            <a:stCxn id="16" idx="3"/>
            <a:endCxn id="18" idx="0"/>
          </p:cNvCxnSpPr>
          <p:nvPr/>
        </p:nvCxnSpPr>
        <p:spPr>
          <a:xfrm>
            <a:off x="2505075" y="1409153"/>
            <a:ext cx="1472006" cy="864966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1"/>
            <a:endCxn id="12" idx="0"/>
          </p:cNvCxnSpPr>
          <p:nvPr/>
        </p:nvCxnSpPr>
        <p:spPr>
          <a:xfrm rot="10800000" flipV="1">
            <a:off x="1587118" y="2574842"/>
            <a:ext cx="1472006" cy="944581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4444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7: LOOKING BACK &amp; PROJECT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23071" y="5564479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58842" y="5503802"/>
            <a:ext cx="5740800" cy="60415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A83C4A68-EB73-5354-2F41-2D2269B0CBE7}"/>
              </a:ext>
            </a:extLst>
          </p:cNvPr>
          <p:cNvSpPr/>
          <p:nvPr/>
        </p:nvSpPr>
        <p:spPr>
          <a:xfrm>
            <a:off x="669161" y="351942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14" name="Curved Connector 25">
            <a:extLst>
              <a:ext uri="{FF2B5EF4-FFF2-40B4-BE49-F238E27FC236}">
                <a16:creationId xmlns:a16="http://schemas.microsoft.com/office/drawing/2014/main" id="{07778C8C-1321-B1E6-2B97-8268069FC8FA}"/>
              </a:ext>
            </a:extLst>
          </p:cNvPr>
          <p:cNvCxnSpPr>
            <a:cxnSpLocks/>
            <a:stCxn id="12" idx="3"/>
            <a:endCxn id="9" idx="0"/>
          </p:cNvCxnSpPr>
          <p:nvPr/>
        </p:nvCxnSpPr>
        <p:spPr>
          <a:xfrm>
            <a:off x="2505075" y="3820148"/>
            <a:ext cx="1364202" cy="847790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ectangle 21">
            <a:extLst>
              <a:ext uri="{FF2B5EF4-FFF2-40B4-BE49-F238E27FC236}">
                <a16:creationId xmlns:a16="http://schemas.microsoft.com/office/drawing/2014/main" id="{8F2A6C5B-D7AA-737A-4C14-9617164743CE}"/>
              </a:ext>
            </a:extLst>
          </p:cNvPr>
          <p:cNvSpPr/>
          <p:nvPr/>
        </p:nvSpPr>
        <p:spPr>
          <a:xfrm>
            <a:off x="5580310" y="3229626"/>
            <a:ext cx="5733644" cy="1246509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Complete each sentence with a suitable adverb of frequency.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Use the correct tense and form of the verbs in brackets to complete the sentences.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6421AC7D-243F-1951-41F0-89369D299CB9}"/>
              </a:ext>
            </a:extLst>
          </p:cNvPr>
          <p:cNvSpPr/>
          <p:nvPr/>
        </p:nvSpPr>
        <p:spPr>
          <a:xfrm>
            <a:off x="2951320" y="4667938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ctangle 21">
            <a:extLst>
              <a:ext uri="{FF2B5EF4-FFF2-40B4-BE49-F238E27FC236}">
                <a16:creationId xmlns:a16="http://schemas.microsoft.com/office/drawing/2014/main" id="{457A7918-C571-2AA5-9383-3C5995947833}"/>
              </a:ext>
            </a:extLst>
          </p:cNvPr>
          <p:cNvSpPr/>
          <p:nvPr/>
        </p:nvSpPr>
        <p:spPr>
          <a:xfrm>
            <a:off x="5558842" y="4694513"/>
            <a:ext cx="5755112" cy="551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dream shopping place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Curved Connector 25">
            <a:extLst>
              <a:ext uri="{FF2B5EF4-FFF2-40B4-BE49-F238E27FC236}">
                <a16:creationId xmlns:a16="http://schemas.microsoft.com/office/drawing/2014/main" id="{1BB5CC58-DA40-CEAA-148E-EEE5C7FD92EF}"/>
              </a:ext>
            </a:extLst>
          </p:cNvPr>
          <p:cNvCxnSpPr>
            <a:cxnSpLocks/>
            <a:stCxn id="9" idx="1"/>
            <a:endCxn id="27" idx="0"/>
          </p:cNvCxnSpPr>
          <p:nvPr/>
        </p:nvCxnSpPr>
        <p:spPr>
          <a:xfrm rot="10800000" flipV="1">
            <a:off x="1741028" y="4970015"/>
            <a:ext cx="1210292" cy="594464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22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KIM’S GAME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87067" y="1512946"/>
            <a:ext cx="10942933" cy="4309355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 smtClean="0"/>
              <a:t>Work in groups of three or four.</a:t>
            </a:r>
          </a:p>
          <a:p>
            <a:pPr algn="just">
              <a:lnSpc>
                <a:spcPct val="100000"/>
              </a:lnSpc>
            </a:pPr>
            <a:r>
              <a:rPr lang="en-US" sz="3200" dirty="0" smtClean="0"/>
              <a:t>Watch a video clip and try to remember all types of shops mentioned in the clip without taking notes.</a:t>
            </a:r>
          </a:p>
          <a:p>
            <a:pPr algn="just">
              <a:lnSpc>
                <a:spcPct val="100000"/>
              </a:lnSpc>
            </a:pPr>
            <a:r>
              <a:rPr lang="en-US" sz="3200" dirty="0" smtClean="0"/>
              <a:t>After finishing watching the clip, write down as many stores/ shops as possible.</a:t>
            </a:r>
          </a:p>
          <a:p>
            <a:pPr algn="just">
              <a:lnSpc>
                <a:spcPct val="100000"/>
              </a:lnSpc>
            </a:pPr>
            <a:r>
              <a:rPr lang="en-US" sz="3200" dirty="0" smtClean="0"/>
              <a:t>The group with the most correct answers will win.</a:t>
            </a:r>
            <a:endParaRPr lang="en-US" sz="2400" dirty="0"/>
          </a:p>
        </p:txBody>
      </p:sp>
      <p:pic>
        <p:nvPicPr>
          <p:cNvPr id="2" name="Types of STORES - Going Shopping Around the Ci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03" y="998856"/>
            <a:ext cx="11532638" cy="571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2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KIM’S GAME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87067" y="1199838"/>
            <a:ext cx="10942933" cy="5303599"/>
          </a:xfrm>
        </p:spPr>
        <p:txBody>
          <a:bodyPr numCol="2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Answers: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 smtClean="0"/>
              <a:t>1. bakery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 smtClean="0"/>
              <a:t>2. fruit store</a:t>
            </a:r>
            <a:endParaRPr lang="en-US" sz="32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 smtClean="0"/>
              <a:t>3. butcher shop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 smtClean="0"/>
              <a:t>4. fish market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 smtClean="0"/>
              <a:t>5. pastry shop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 smtClean="0"/>
              <a:t>6. flower shop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 smtClean="0"/>
              <a:t>7. shoe shop</a:t>
            </a:r>
          </a:p>
          <a:p>
            <a:pPr algn="just">
              <a:lnSpc>
                <a:spcPct val="100000"/>
              </a:lnSpc>
            </a:pPr>
            <a:endParaRPr lang="en-US" sz="3200" dirty="0" smtClean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 smtClean="0"/>
              <a:t>8. toy store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 smtClean="0"/>
              <a:t>9. stationery shop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 smtClean="0"/>
              <a:t>10. book store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 smtClean="0"/>
              <a:t>11. hardware store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 smtClean="0"/>
              <a:t>12. jewelry store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 smtClean="0"/>
              <a:t>13. pharmacy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680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8540" y="98932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31590" y="1115672"/>
            <a:ext cx="873338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(1-5) with the meanings (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a-e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).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70" y="2401542"/>
            <a:ext cx="4857449" cy="3187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077" y="1899140"/>
            <a:ext cx="5881468" cy="442404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2931074" y="2658336"/>
            <a:ext cx="3295003" cy="4453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405006" y="3365254"/>
            <a:ext cx="3821071" cy="170790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560036" y="2128333"/>
            <a:ext cx="2666041" cy="195881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893056" y="4675857"/>
            <a:ext cx="1333021" cy="1383286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5" idx="1"/>
          </p:cNvCxnSpPr>
          <p:nvPr/>
        </p:nvCxnSpPr>
        <p:spPr>
          <a:xfrm flipV="1">
            <a:off x="2727642" y="4111164"/>
            <a:ext cx="3498435" cy="127134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09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9727" y="2610252"/>
            <a:ext cx="11269345" cy="352697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b="1" dirty="0" smtClean="0">
                <a:solidFill>
                  <a:srgbClr val="E0702A"/>
                </a:solidFill>
              </a:rPr>
              <a:t>1. </a:t>
            </a:r>
            <a:r>
              <a:rPr lang="en-US" sz="3000" dirty="0" smtClean="0"/>
              <a:t>Look! These sports shoes are __________. They are 30% off.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b="1" dirty="0" smtClean="0">
                <a:solidFill>
                  <a:srgbClr val="E0702A"/>
                </a:solidFill>
              </a:rPr>
              <a:t>2. </a:t>
            </a:r>
            <a:r>
              <a:rPr lang="en-US" sz="3000" dirty="0" smtClean="0"/>
              <a:t>This item has a price tag, so you cannot ___________.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b="1" dirty="0" smtClean="0">
                <a:solidFill>
                  <a:srgbClr val="E0702A"/>
                </a:solidFill>
              </a:rPr>
              <a:t>3. </a:t>
            </a:r>
            <a:r>
              <a:rPr lang="en-US" sz="3000" dirty="0" smtClean="0"/>
              <a:t>Do you have ______________ here? I want to check my email.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b="1" dirty="0" smtClean="0">
                <a:solidFill>
                  <a:srgbClr val="E0702A"/>
                </a:solidFill>
              </a:rPr>
              <a:t>4. </a:t>
            </a:r>
            <a:r>
              <a:rPr lang="en-US" sz="3000" dirty="0" smtClean="0"/>
              <a:t>When you visit a farmers’ market, you will find a lot </a:t>
            </a:r>
            <a:r>
              <a:rPr lang="en-US" sz="3000" smtClean="0"/>
              <a:t>of ___________</a:t>
            </a:r>
            <a:endParaRPr lang="en-US" sz="3000" dirty="0" smtClean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dirty="0"/>
              <a:t>f</a:t>
            </a:r>
            <a:r>
              <a:rPr lang="en-US" sz="3000" dirty="0" smtClean="0"/>
              <a:t>ruit and vegetables.</a:t>
            </a:r>
            <a:endParaRPr lang="en-US" sz="30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b="1" dirty="0" smtClean="0">
                <a:solidFill>
                  <a:srgbClr val="E0702A"/>
                </a:solidFill>
              </a:rPr>
              <a:t>5. </a:t>
            </a:r>
            <a:r>
              <a:rPr lang="en-US" sz="3000" dirty="0" smtClean="0"/>
              <a:t>My mother always </a:t>
            </a:r>
            <a:r>
              <a:rPr lang="en-US" sz="3000" smtClean="0"/>
              <a:t>shops ________. </a:t>
            </a:r>
            <a:r>
              <a:rPr lang="en-US" sz="3000" dirty="0" smtClean="0"/>
              <a:t>She never shops online.</a:t>
            </a:r>
            <a:endParaRPr lang="en-US" sz="3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549821" y="115271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2606" y="10314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52426" y="1191644"/>
            <a:ext cx="1139942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0630" y="74645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6185" y="1772817"/>
            <a:ext cx="11599358" cy="559864"/>
          </a:xfrm>
          <a:prstGeom prst="rect">
            <a:avLst/>
          </a:prstGeom>
          <a:solidFill>
            <a:srgbClr val="D8E5E5"/>
          </a:solidFill>
          <a:effectLst>
            <a:softEdge rad="3175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9727" y="1754885"/>
            <a:ext cx="25782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Internet access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96107" y="1770805"/>
            <a:ext cx="12250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offline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832167" y="1780023"/>
            <a:ext cx="22358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>
                <a:solidFill>
                  <a:srgbClr val="EF4B66"/>
                </a:solidFill>
              </a:rPr>
              <a:t>h</a:t>
            </a:r>
            <a:r>
              <a:rPr lang="en-US" sz="3000" b="1" dirty="0" smtClean="0">
                <a:solidFill>
                  <a:srgbClr val="EF4B66"/>
                </a:solidFill>
              </a:rPr>
              <a:t>ome-grown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01991" y="1770805"/>
            <a:ext cx="13790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>
                <a:solidFill>
                  <a:srgbClr val="EF4B66"/>
                </a:solidFill>
              </a:rPr>
              <a:t>b</a:t>
            </a:r>
            <a:r>
              <a:rPr lang="en-US" sz="3000" b="1" dirty="0" smtClean="0">
                <a:solidFill>
                  <a:srgbClr val="EF4B66"/>
                </a:solidFill>
              </a:rPr>
              <a:t>argain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18451" y="1770805"/>
            <a:ext cx="13163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>
                <a:solidFill>
                  <a:srgbClr val="EF4B66"/>
                </a:solidFill>
              </a:rPr>
              <a:t>o</a:t>
            </a:r>
            <a:r>
              <a:rPr lang="en-US" sz="3000" b="1" dirty="0" smtClean="0">
                <a:solidFill>
                  <a:srgbClr val="EF4B66"/>
                </a:solidFill>
              </a:rPr>
              <a:t>n sale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1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11145 0.13102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73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0.32383 0.21065 " pathEditMode="relative" rAng="0" ptsTypes="AA">
                                      <p:cBhvr>
                                        <p:cTn id="10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20273 0.29375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02474 0.36944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2539 0.53102 " pathEditMode="relative" rAng="0" ptsTypes="AA">
                                      <p:cBhvr>
                                        <p:cTn id="22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7972" y="1924936"/>
            <a:ext cx="11819573" cy="456438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b="1" smtClean="0">
                <a:solidFill>
                  <a:srgbClr val="E0702A"/>
                </a:solidFill>
              </a:rPr>
              <a:t>1. </a:t>
            </a:r>
            <a:r>
              <a:rPr lang="en-US" sz="3000" smtClean="0"/>
              <a:t>My sister ________ watches </a:t>
            </a:r>
            <a:r>
              <a:rPr lang="en-US" sz="3000" dirty="0" smtClean="0"/>
              <a:t>the Junior Master Chef programme. </a:t>
            </a:r>
            <a:r>
              <a:rPr lang="en-US" sz="3000" smtClean="0"/>
              <a:t>She never </a:t>
            </a:r>
            <a:r>
              <a:rPr lang="en-US" sz="3000" dirty="0" smtClean="0"/>
              <a:t>misses an episode.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b="1" smtClean="0">
                <a:solidFill>
                  <a:srgbClr val="E0702A"/>
                </a:solidFill>
              </a:rPr>
              <a:t>2. </a:t>
            </a:r>
            <a:r>
              <a:rPr lang="en-US" sz="3000" smtClean="0"/>
              <a:t>My mum ______________ </a:t>
            </a:r>
            <a:r>
              <a:rPr lang="en-US" sz="3000" dirty="0" smtClean="0"/>
              <a:t>shops at the supermarket. But I don’t go there often.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b="1" smtClean="0">
                <a:solidFill>
                  <a:srgbClr val="E0702A"/>
                </a:solidFill>
              </a:rPr>
              <a:t>3. </a:t>
            </a:r>
            <a:r>
              <a:rPr lang="en-US" sz="3000" smtClean="0"/>
              <a:t>My father ______ </a:t>
            </a:r>
            <a:r>
              <a:rPr lang="en-US" sz="3000" dirty="0" smtClean="0"/>
              <a:t>goes to a dollar store. He says there’s nothing worth </a:t>
            </a:r>
            <a:r>
              <a:rPr lang="en-US" sz="3000" smtClean="0"/>
              <a:t>buying there.</a:t>
            </a:r>
            <a:endParaRPr lang="en-US" sz="30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b="1" smtClean="0">
                <a:solidFill>
                  <a:srgbClr val="E0702A"/>
                </a:solidFill>
              </a:rPr>
              <a:t>4. </a:t>
            </a:r>
            <a:r>
              <a:rPr lang="en-US" sz="3000" smtClean="0"/>
              <a:t>We don’t ____________ </a:t>
            </a:r>
            <a:r>
              <a:rPr lang="en-US" sz="3000" dirty="0" smtClean="0"/>
              <a:t>go to the supermarket. It’s far from our home.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b="1" smtClean="0">
                <a:solidFill>
                  <a:srgbClr val="E0702A"/>
                </a:solidFill>
              </a:rPr>
              <a:t>5. </a:t>
            </a:r>
            <a:r>
              <a:rPr lang="en-US" sz="3000" smtClean="0"/>
              <a:t>Theses </a:t>
            </a:r>
            <a:r>
              <a:rPr lang="en-US" sz="3000" dirty="0" smtClean="0"/>
              <a:t>brands </a:t>
            </a:r>
            <a:r>
              <a:rPr lang="en-US" sz="3000" smtClean="0"/>
              <a:t>are ______ </a:t>
            </a:r>
            <a:r>
              <a:rPr lang="en-US" sz="3000" dirty="0" smtClean="0"/>
              <a:t>on sale, just once or twice a year.</a:t>
            </a:r>
            <a:endParaRPr lang="en-US" sz="3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576198" y="113102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8983" y="100972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36281" y="1173795"/>
            <a:ext cx="803885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suitable adverb of frequency.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0630" y="74645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9606" y="1959090"/>
            <a:ext cx="126765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always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63341" y="3067550"/>
            <a:ext cx="264784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>
                <a:solidFill>
                  <a:srgbClr val="EF4B66"/>
                </a:solidFill>
              </a:rPr>
              <a:t>a</a:t>
            </a:r>
            <a:r>
              <a:rPr lang="en-US" sz="3000" b="1" dirty="0" smtClean="0">
                <a:solidFill>
                  <a:srgbClr val="EF4B66"/>
                </a:solidFill>
              </a:rPr>
              <a:t>lways/ usually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19606" y="4175885"/>
            <a:ext cx="10929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never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01240" y="5257804"/>
            <a:ext cx="24225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>
                <a:solidFill>
                  <a:srgbClr val="EF4B66"/>
                </a:solidFill>
              </a:rPr>
              <a:t>o</a:t>
            </a:r>
            <a:r>
              <a:rPr lang="en-US" sz="3000" b="1" dirty="0" smtClean="0">
                <a:solidFill>
                  <a:srgbClr val="EF4B66"/>
                </a:solidFill>
              </a:rPr>
              <a:t>ften/ usually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53936" y="5845956"/>
            <a:ext cx="11048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rarely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45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6198" y="1775707"/>
            <a:ext cx="11269345" cy="456438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b="1" smtClean="0">
                <a:solidFill>
                  <a:srgbClr val="E0702A"/>
                </a:solidFill>
              </a:rPr>
              <a:t>1.</a:t>
            </a:r>
            <a:r>
              <a:rPr lang="en-US" sz="3000" smtClean="0"/>
              <a:t> The </a:t>
            </a:r>
            <a:r>
              <a:rPr lang="en-US" sz="3000" dirty="0" smtClean="0"/>
              <a:t>shuttle bus (</a:t>
            </a:r>
            <a:r>
              <a:rPr lang="en-US" sz="3000" smtClean="0"/>
              <a:t>leave) _______ every </a:t>
            </a:r>
            <a:r>
              <a:rPr lang="en-US" sz="3000" dirty="0" smtClean="0"/>
              <a:t>15 minutes to take customers to the parking lot.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b="1" smtClean="0">
                <a:solidFill>
                  <a:srgbClr val="E0702A"/>
                </a:solidFill>
              </a:rPr>
              <a:t>2.</a:t>
            </a:r>
            <a:r>
              <a:rPr lang="en-US" sz="3000" smtClean="0"/>
              <a:t> - </a:t>
            </a:r>
            <a:r>
              <a:rPr lang="en-US" sz="3000" dirty="0" smtClean="0"/>
              <a:t>Mum, what time (</a:t>
            </a:r>
            <a:r>
              <a:rPr lang="en-US" sz="3000" smtClean="0"/>
              <a:t>be) ____ </a:t>
            </a:r>
            <a:r>
              <a:rPr lang="en-US" sz="3000" dirty="0" smtClean="0"/>
              <a:t>the show tonight?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smtClean="0"/>
              <a:t>    - </a:t>
            </a:r>
            <a:r>
              <a:rPr lang="en-US" sz="3000" dirty="0" smtClean="0"/>
              <a:t>Let me check.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b="1" smtClean="0">
                <a:solidFill>
                  <a:srgbClr val="E0702A"/>
                </a:solidFill>
              </a:rPr>
              <a:t>3. </a:t>
            </a:r>
            <a:r>
              <a:rPr lang="en-US" sz="3000" smtClean="0"/>
              <a:t>We (can / use) ________ </a:t>
            </a:r>
            <a:r>
              <a:rPr lang="en-US" sz="3000" dirty="0" smtClean="0"/>
              <a:t>these vouchers for the next shopping.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b="1" smtClean="0">
                <a:solidFill>
                  <a:srgbClr val="E0702A"/>
                </a:solidFill>
              </a:rPr>
              <a:t>4.</a:t>
            </a:r>
            <a:r>
              <a:rPr lang="en-US" sz="3000" smtClean="0"/>
              <a:t> The </a:t>
            </a:r>
            <a:r>
              <a:rPr lang="en-US" sz="3000" dirty="0" smtClean="0"/>
              <a:t>announcement says that the sale (</a:t>
            </a:r>
            <a:r>
              <a:rPr lang="en-US" sz="3000" smtClean="0"/>
              <a:t>last) _____ for </a:t>
            </a:r>
            <a:r>
              <a:rPr lang="en-US" sz="3000" dirty="0" smtClean="0"/>
              <a:t>just two hours, from 17:00 to 19:00 tomorrow.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b="1" smtClean="0">
                <a:solidFill>
                  <a:srgbClr val="E0702A"/>
                </a:solidFill>
              </a:rPr>
              <a:t>5.</a:t>
            </a:r>
            <a:r>
              <a:rPr lang="en-US" sz="3000" smtClean="0"/>
              <a:t> </a:t>
            </a:r>
            <a:r>
              <a:rPr lang="en-US" sz="3000" dirty="0" smtClean="0"/>
              <a:t>We </a:t>
            </a:r>
            <a:r>
              <a:rPr lang="en-US" sz="3000" smtClean="0"/>
              <a:t>(not / have) _________ </a:t>
            </a:r>
            <a:r>
              <a:rPr lang="en-US" sz="3000" dirty="0" smtClean="0"/>
              <a:t>home economics next semester. We have music instead.</a:t>
            </a:r>
            <a:endParaRPr lang="en-US" sz="3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576198" y="112800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8983" y="10067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78803" y="1156210"/>
            <a:ext cx="1088070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Use the correct tense and form of the verbs in brackets to complete the sentences.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630" y="74645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67444" y="1854536"/>
            <a:ext cx="11839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leaves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26270" y="2923561"/>
            <a:ext cx="4331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is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00278" y="4057901"/>
            <a:ext cx="13798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dirty="0">
                <a:solidFill>
                  <a:srgbClr val="EF4B66"/>
                </a:solidFill>
              </a:rPr>
              <a:t>c</a:t>
            </a:r>
            <a:r>
              <a:rPr lang="en-US" sz="3000" b="1" dirty="0" smtClean="0">
                <a:solidFill>
                  <a:srgbClr val="EF4B66"/>
                </a:solidFill>
              </a:rPr>
              <a:t>an use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04223" y="4581419"/>
            <a:ext cx="11522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EF4B66"/>
                </a:solidFill>
              </a:rPr>
              <a:t>lasts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66953" y="5678693"/>
            <a:ext cx="19228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EF4B66"/>
                </a:solidFill>
              </a:rPr>
              <a:t>don’t have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12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4246</TotalTime>
  <Words>644</Words>
  <PresentationFormat>Widescreen</PresentationFormat>
  <Paragraphs>120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2023-08-03T08:16:28Z</dcterms:modified>
</cp:coreProperties>
</file>