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265" r:id="rId3"/>
    <p:sldId id="301" r:id="rId4"/>
    <p:sldId id="289" r:id="rId5"/>
    <p:sldId id="270" r:id="rId6"/>
    <p:sldId id="269" r:id="rId7"/>
    <p:sldId id="346" r:id="rId8"/>
    <p:sldId id="258" r:id="rId9"/>
    <p:sldId id="302" r:id="rId10"/>
    <p:sldId id="351" r:id="rId11"/>
    <p:sldId id="352" r:id="rId12"/>
    <p:sldId id="353" r:id="rId13"/>
    <p:sldId id="365" r:id="rId14"/>
    <p:sldId id="354" r:id="rId15"/>
    <p:sldId id="358" r:id="rId16"/>
    <p:sldId id="361" r:id="rId17"/>
    <p:sldId id="362" r:id="rId18"/>
    <p:sldId id="363" r:id="rId19"/>
    <p:sldId id="364" r:id="rId20"/>
    <p:sldId id="360" r:id="rId21"/>
    <p:sldId id="366" r:id="rId22"/>
    <p:sldId id="367" r:id="rId23"/>
    <p:sldId id="368" r:id="rId24"/>
    <p:sldId id="369" r:id="rId25"/>
    <p:sldId id="348" r:id="rId26"/>
    <p:sldId id="370" r:id="rId27"/>
    <p:sldId id="322" r:id="rId28"/>
    <p:sldId id="325" r:id="rId29"/>
    <p:sldId id="349" r:id="rId30"/>
    <p:sldId id="372" r:id="rId31"/>
    <p:sldId id="292" r:id="rId32"/>
    <p:sldId id="294" r:id="rId33"/>
  </p:sldIdLst>
  <p:sldSz cx="18288000" cy="10287000"/>
  <p:notesSz cx="6858000" cy="9144000"/>
  <p:embeddedFontLst>
    <p:embeddedFont>
      <p:font typeface="Dotum" panose="020B0600000101010101" pitchFamily="34" charset="-127"/>
      <p:regular r:id="rId35"/>
    </p:embeddedFon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47"/>
    <a:srgbClr val="C85103"/>
    <a:srgbClr val="1B6A6D"/>
    <a:srgbClr val="F8C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22" autoAdjust="0"/>
  </p:normalViewPr>
  <p:slideViewPr>
    <p:cSldViewPr>
      <p:cViewPr varScale="1">
        <p:scale>
          <a:sx n="40" d="100"/>
          <a:sy n="40" d="100"/>
        </p:scale>
        <p:origin x="8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469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429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162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5698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901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931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42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20427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09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228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673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17.sv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1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8.gif"/><Relationship Id="rId10" Type="http://schemas.openxmlformats.org/officeDocument/2006/relationships/image" Target="../media/image34.png"/><Relationship Id="rId4" Type="http://schemas.openxmlformats.org/officeDocument/2006/relationships/image" Target="../media/image27.gif"/><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5.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7.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8.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9.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sv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sv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7.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54298" y="2433352"/>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a:t>
            </a:r>
            <a:r>
              <a:rPr lang="vi-VN" sz="8000" b="1" smtClean="0">
                <a:solidFill>
                  <a:srgbClr val="C85103"/>
                </a:solidFill>
                <a:latin typeface="Arial" panose="020B0604020202020204" pitchFamily="34" charset="0"/>
                <a:cs typeface="Arial" panose="020B0604020202020204" pitchFamily="34" charset="0"/>
              </a:rPr>
              <a:t>EM HỌC SINH</a:t>
            </a:r>
            <a:endParaRPr lang="vi-VN" sz="8000" b="1" dirty="0" smtClean="0">
              <a:solidFill>
                <a:srgbClr val="C85103"/>
              </a:solidFill>
              <a:latin typeface="Arial" panose="020B0604020202020204" pitchFamily="34" charset="0"/>
              <a:cs typeface="Arial" panose="020B0604020202020204" pitchFamily="34" charset="0"/>
            </a:endParaRP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7450688" y="6915915"/>
            <a:ext cx="3386622" cy="184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7683735">
            <a:off x="-325340" y="-637519"/>
            <a:ext cx="3027737" cy="2596852"/>
          </a:xfrm>
          <a:prstGeom prst="rect">
            <a:avLst/>
          </a:prstGeom>
        </p:spPr>
      </p:pic>
      <p:sp>
        <p:nvSpPr>
          <p:cNvPr id="10" name="Freeform 9"/>
          <p:cNvSpPr/>
          <p:nvPr/>
        </p:nvSpPr>
        <p:spPr>
          <a:xfrm rot="10800000" flipH="1">
            <a:off x="15667945" y="7997808"/>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7"/>
                </a:ext>
              </a:extLst>
            </a:blip>
            <a:stretch>
              <a:fillRect/>
            </a:stretch>
          </a:blipFill>
        </p:spPr>
      </p:sp>
      <p:grpSp>
        <p:nvGrpSpPr>
          <p:cNvPr id="7" name="Group 6"/>
          <p:cNvGrpSpPr/>
          <p:nvPr/>
        </p:nvGrpSpPr>
        <p:grpSpPr>
          <a:xfrm>
            <a:off x="7086600" y="784058"/>
            <a:ext cx="5038765" cy="1463842"/>
            <a:chOff x="436848" y="-49021"/>
            <a:chExt cx="5038765" cy="1463842"/>
          </a:xfrm>
        </p:grpSpPr>
        <p:sp>
          <p:nvSpPr>
            <p:cNvPr id="8" name="TextBox 6"/>
            <p:cNvSpPr txBox="1"/>
            <p:nvPr/>
          </p:nvSpPr>
          <p:spPr>
            <a:xfrm>
              <a:off x="1398913" y="436733"/>
              <a:ext cx="4076700" cy="978088"/>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55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2" name="Freeform 9"/>
            <p:cNvSpPr/>
            <p:nvPr/>
          </p:nvSpPr>
          <p:spPr>
            <a:xfrm>
              <a:off x="436848" y="-49021"/>
              <a:ext cx="990600" cy="1447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8">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xmlns:a14="http://schemas.microsoft.com/office/drawing/2010/main">
        <mc:Choice Requires="a14">
          <p:sp>
            <p:nvSpPr>
              <p:cNvPr id="13" name="Rectangle 12"/>
              <p:cNvSpPr/>
              <p:nvPr/>
            </p:nvSpPr>
            <p:spPr>
              <a:xfrm>
                <a:off x="1311442" y="2713155"/>
                <a:ext cx="15659100" cy="5325945"/>
              </a:xfrm>
              <a:prstGeom prst="rect">
                <a:avLst/>
              </a:prstGeom>
            </p:spPr>
            <p:txBody>
              <a:bodyPr wrap="square">
                <a:spAutoFit/>
              </a:bodyPr>
              <a:lstStyle/>
              <a:p>
                <a:pPr algn="just">
                  <a:lnSpc>
                    <a:spcPct val="165000"/>
                  </a:lnSpc>
                  <a:spcBef>
                    <a:spcPts val="300"/>
                  </a:spcBef>
                  <a:spcAft>
                    <a:spcPts val="300"/>
                  </a:spcAft>
                </a:pPr>
                <a:r>
                  <a:rPr lang="vi-VN" sz="4100">
                    <a:solidFill>
                      <a:srgbClr val="000000"/>
                    </a:solidFill>
                    <a:ea typeface="Calibri" panose="020F0502020204030204" pitchFamily="34" charset="0"/>
                    <a:cs typeface="Times New Roman" panose="02020603050405020304" pitchFamily="18" charset="0"/>
                  </a:rPr>
                  <a:t>Cho hình chóp tam giác đều </a:t>
                </a:r>
                <a14:m>
                  <m:oMath xmlns:m="http://schemas.openxmlformats.org/officeDocument/2006/math">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4100">
                    <a:solidFill>
                      <a:srgbClr val="000000"/>
                    </a:solidFill>
                    <a:effectLst/>
                    <a:ea typeface="Calibri" panose="020F0502020204030204" pitchFamily="34" charset="0"/>
                    <a:cs typeface="Times New Roman" panose="02020603050405020304" pitchFamily="18" charset="0"/>
                  </a:rPr>
                  <a:t> </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a) Cho diện tích xung quanh hình chóp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120 </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4100">
                    <a:solidFill>
                      <a:srgbClr val="000000"/>
                    </a:solidFill>
                    <a:effectLst/>
                    <a:ea typeface="Calibri" panose="020F0502020204030204" pitchFamily="34" charset="0"/>
                    <a:cs typeface="Times New Roman" panose="02020603050405020304" pitchFamily="18" charset="0"/>
                  </a:rPr>
                  <a:t>, độ dài cạnh đáy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oMath>
                </a14:m>
                <a:r>
                  <a:rPr lang="vi-VN" sz="4100">
                    <a:solidFill>
                      <a:srgbClr val="000000"/>
                    </a:solidFill>
                    <a:effectLst/>
                    <a:ea typeface="Calibri" panose="020F0502020204030204" pitchFamily="34" charset="0"/>
                    <a:cs typeface="Times New Roman" panose="02020603050405020304" pitchFamily="18" charset="0"/>
                  </a:rPr>
                  <a:t>. Tính độ dài trung đoạn?</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b) Cho chiều cao hình chóp là 15cm; độ dài cạnh đáy là 12cm. Tính thể tích của hình chóp?</a:t>
                </a:r>
                <a:endParaRPr lang="en-US" sz="41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11442" y="2713155"/>
                <a:ext cx="15659100" cy="5325945"/>
              </a:xfrm>
              <a:prstGeom prst="rect">
                <a:avLst/>
              </a:prstGeom>
              <a:blipFill>
                <a:blip r:embed="rId17"/>
                <a:stretch>
                  <a:fillRect l="-1401" r="-1440" b="-4119"/>
                </a:stretch>
              </a:blipFill>
            </p:spPr>
            <p:txBody>
              <a:bodyPr/>
              <a:lstStyle/>
              <a:p>
                <a:r>
                  <a:rPr lang="en-US">
                    <a:noFill/>
                  </a:rPr>
                  <a:t> </a:t>
                </a:r>
              </a:p>
            </p:txBody>
          </p:sp>
        </mc:Fallback>
      </mc:AlternateContent>
    </p:spTree>
    <p:extLst>
      <p:ext uri="{BB962C8B-B14F-4D97-AF65-F5344CB8AC3E}">
        <p14:creationId xmlns:p14="http://schemas.microsoft.com/office/powerpoint/2010/main" val="34974396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0" name="Freeform 9"/>
          <p:cNvSpPr/>
          <p:nvPr/>
        </p:nvSpPr>
        <p:spPr>
          <a:xfrm rot="16200000" flipH="1">
            <a:off x="-733027" y="7903866"/>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Pentagon 10"/>
          <p:cNvSpPr/>
          <p:nvPr/>
        </p:nvSpPr>
        <p:spPr>
          <a:xfrm>
            <a:off x="457200" y="419100"/>
            <a:ext cx="1676400" cy="8572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62000" y="2123419"/>
            <a:ext cx="4495800" cy="471862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172200" y="1756368"/>
                <a:ext cx="10970842" cy="4217437"/>
              </a:xfrm>
              <a:prstGeom prst="rect">
                <a:avLst/>
              </a:prstGeom>
            </p:spPr>
            <p:txBody>
              <a:bodyPr wrap="square">
                <a:spAutoFit/>
              </a:bodyPr>
              <a:lstStyle/>
              <a:p>
                <a:pPr algn="just">
                  <a:lnSpc>
                    <a:spcPct val="150000"/>
                  </a:lnSpc>
                  <a:spcBef>
                    <a:spcPts val="300"/>
                  </a:spcBef>
                  <a:spcAft>
                    <a:spcPts val="300"/>
                  </a:spcAft>
                </a:pPr>
                <a:r>
                  <a:rPr lang="vi-VN" sz="3800" smtClean="0">
                    <a:ea typeface="Dotum" panose="020B0600000101010101" pitchFamily="34" charset="-127"/>
                    <a:cs typeface="Times New Roman" panose="02020603050405020304" pitchFamily="18" charset="0"/>
                  </a:rPr>
                  <a:t>a) Chu vi đáy là: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Ta có: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120</m:t>
                    </m:r>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Vậy trung đoạn bằng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72200" y="1756368"/>
                <a:ext cx="10970842" cy="4217437"/>
              </a:xfrm>
              <a:prstGeom prst="rect">
                <a:avLst/>
              </a:prstGeom>
              <a:blipFill>
                <a:blip r:embed="rId10"/>
                <a:stretch>
                  <a:fillRect l="-1834" b="-2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172200" y="6252168"/>
                <a:ext cx="12189300" cy="3430106"/>
              </a:xfrm>
              <a:prstGeom prst="rect">
                <a:avLst/>
              </a:prstGeom>
            </p:spPr>
            <p:txBody>
              <a:bodyPr wrap="square">
                <a:spAutoFit/>
              </a:bodyPr>
              <a:lstStyle/>
              <a:p>
                <a:pPr lvl="0" algn="just">
                  <a:lnSpc>
                    <a:spcPct val="150000"/>
                  </a:lnSpc>
                </a:pPr>
                <a:r>
                  <a:rPr lang="vi-VN" sz="3800">
                    <a:solidFill>
                      <a:prstClr val="black"/>
                    </a:solidFill>
                    <a:ea typeface="Dotum" panose="020B0600000101010101" pitchFamily="34" charset="-127"/>
                    <a:cs typeface="Times New Roman" panose="02020603050405020304" pitchFamily="18" charset="0"/>
                  </a:rPr>
                  <a:t>b) Tính được đường cao của tam giác đáy là:</a:t>
                </a:r>
                <a:r>
                  <a:rPr lang="en-US"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cm</a:t>
                </a:r>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cs typeface="Times New Roman" panose="02020603050405020304" pitchFamily="18" charset="0"/>
                  </a:rPr>
                  <a:t> Diện tích mặt đáy là</a:t>
                </a:r>
                <a:r>
                  <a:rPr lang="vi-VN" sz="3800" smtClean="0">
                    <a:solidFill>
                      <a:prstClr val="black"/>
                    </a:solidFill>
                    <a:ea typeface="Dotum" panose="020B0600000101010101" pitchFamily="34" charset="-127"/>
                    <a:cs typeface="Times New Roman" panose="02020603050405020304" pitchFamily="18" charset="0"/>
                  </a:rPr>
                  <a:t>:</a:t>
                </a:r>
                <a:r>
                  <a:rPr lang="en-US" sz="3800" smtClean="0">
                    <a:solidFill>
                      <a:prstClr val="black"/>
                    </a:solidFill>
                    <a:ea typeface="Dotum" panose="020B0600000101010101" pitchFamily="34" charset="-127"/>
                    <a:cs typeface="Times New Roman" panose="02020603050405020304" pitchFamily="18" charset="0"/>
                  </a:rPr>
                  <a:t> </a:t>
                </a:r>
                <a:r>
                  <a:rPr lang="vi-VN"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10</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solidFill>
                    <a:prstClr val="black"/>
                  </a:solidFill>
                  <a:ea typeface="Arial" panose="020B0604020202020204" pitchFamily="34" charset="0"/>
                  <a:cs typeface="Times New Roman" panose="02020603050405020304" pitchFamily="18" charset="0"/>
                </a:endParaRPr>
              </a:p>
              <a:p>
                <a:pPr lvl="0">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rPr>
                  <a:t> Thể tích hình chóp là: </a:t>
                </a:r>
                <a:r>
                  <a:rPr lang="en-US" sz="3800" smtClean="0">
                    <a:solidFill>
                      <a:prstClr val="black"/>
                    </a:solidFill>
                    <a:ea typeface="Dotum" panose="020B0600000101010101" pitchFamily="34" charset="-127"/>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oMath>
                </a14:m>
                <a:endParaRPr lang="en-US" sz="380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172200" y="6252168"/>
                <a:ext cx="12189300" cy="3430106"/>
              </a:xfrm>
              <a:prstGeom prst="rect">
                <a:avLst/>
              </a:prstGeom>
              <a:blipFill>
                <a:blip r:embed="rId11"/>
                <a:stretch>
                  <a:fillRect l="-1651" b="-2313"/>
                </a:stretch>
              </a:blipFill>
            </p:spPr>
            <p:txBody>
              <a:bodyPr/>
              <a:lstStyle/>
              <a:p>
                <a:r>
                  <a:rPr lang="en-US">
                    <a:noFill/>
                  </a:rPr>
                  <a:t> </a:t>
                </a:r>
              </a:p>
            </p:txBody>
          </p:sp>
        </mc:Fallback>
      </mc:AlternateContent>
    </p:spTree>
    <p:extLst>
      <p:ext uri="{BB962C8B-B14F-4D97-AF65-F5344CB8AC3E}">
        <p14:creationId xmlns:p14="http://schemas.microsoft.com/office/powerpoint/2010/main" val="20438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wipe(left)">
                                      <p:cBhvr>
                                        <p:cTn id="4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97275936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8083" y="353353"/>
            <a:ext cx="4063128" cy="7916094"/>
          </a:xfrm>
          <a:prstGeom prst="rect">
            <a:avLst/>
          </a:prstGeom>
        </p:spPr>
      </p:pic>
      <p:sp>
        <p:nvSpPr>
          <p:cNvPr id="4" name="Rectangle 3"/>
          <p:cNvSpPr/>
          <p:nvPr/>
        </p:nvSpPr>
        <p:spPr>
          <a:xfrm>
            <a:off x="8229600" y="2649407"/>
            <a:ext cx="8317663" cy="1661993"/>
          </a:xfrm>
          <a:prstGeom prst="rect">
            <a:avLst/>
          </a:prstGeom>
          <a:noFill/>
        </p:spPr>
        <p:txBody>
          <a:bodyPr wrap="none" lIns="137160" tIns="68580" rIns="137160" bIns="68580">
            <a:spAutoFit/>
          </a:bodyPr>
          <a:lstStyle/>
          <a:p>
            <a:pPr algn="ctr" defTabSz="1371600"/>
            <a:r>
              <a:rPr lang="en-US" sz="99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13297460" y="8001420"/>
            <a:ext cx="1276352" cy="190980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9965047" y="8001420"/>
            <a:ext cx="1276352" cy="190980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6612247" y="8001420"/>
            <a:ext cx="1276352" cy="190980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3379054" y="8001420"/>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90999" y="3805556"/>
            <a:ext cx="914400" cy="914400"/>
          </a:xfrm>
          <a:prstGeom prst="rect">
            <a:avLst/>
          </a:prstGeom>
        </p:spPr>
      </p:pic>
      <p:sp>
        <p:nvSpPr>
          <p:cNvPr id="21" name="Freeform 2"/>
          <p:cNvSpPr/>
          <p:nvPr/>
        </p:nvSpPr>
        <p:spPr>
          <a:xfrm>
            <a:off x="537199" y="6742796"/>
            <a:ext cx="2198377" cy="3053301"/>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3" name="Picture 2"/>
          <p:cNvPicPr>
            <a:picLocks noChangeAspect="1"/>
          </p:cNvPicPr>
          <p:nvPr/>
        </p:nvPicPr>
        <p:blipFill>
          <a:blip r:embed="rId10"/>
          <a:stretch>
            <a:fillRect/>
          </a:stretch>
        </p:blipFill>
        <p:spPr>
          <a:xfrm flipV="1">
            <a:off x="12606854" y="5265692"/>
            <a:ext cx="3547546" cy="411208"/>
          </a:xfrm>
          <a:prstGeom prst="rect">
            <a:avLst/>
          </a:prstGeom>
        </p:spPr>
      </p:pic>
      <p:sp>
        <p:nvSpPr>
          <p:cNvPr id="23" name="Freeform 3"/>
          <p:cNvSpPr/>
          <p:nvPr/>
        </p:nvSpPr>
        <p:spPr>
          <a:xfrm>
            <a:off x="14196572" y="4468668"/>
            <a:ext cx="3849157" cy="3231522"/>
          </a:xfrm>
          <a:custGeom>
            <a:avLst/>
            <a:gdLst/>
            <a:ahLst/>
            <a:cxnLst/>
            <a:rect l="l" t="t" r="r" b="b"/>
            <a:pathLst>
              <a:path w="4213106" h="4114800">
                <a:moveTo>
                  <a:pt x="0" y="0"/>
                </a:moveTo>
                <a:lnTo>
                  <a:pt x="4213106" y="0"/>
                </a:lnTo>
                <a:lnTo>
                  <a:pt x="421310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1899675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916" y="6672163"/>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9231746"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755" y="6445923"/>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7341" y="8064600"/>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8"/>
                <a:ext cx="13125059" cy="449645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37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tam giác đều cạnh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chiều cao của tam giác mặt bên kẻ từ đỉnh của hình chóp tam giác đều là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r>
                  <a:rPr lang="da-DK" sz="37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36 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45 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8"/>
                <a:ext cx="13125059" cy="4496452"/>
              </a:xfrm>
              <a:prstGeom prst="wedgeRoundRectCallout">
                <a:avLst>
                  <a:gd name="adj1" fmla="val -58471"/>
                  <a:gd name="adj2" fmla="val 22449"/>
                  <a:gd name="adj3" fmla="val 16667"/>
                </a:avLst>
              </a:prstGeom>
              <a:blipFill>
                <a:blip r:embed="rId15"/>
                <a:stretch>
                  <a:fillRect b="-2575"/>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chemeClr val="bg1"/>
                </a:solidFill>
                <a:latin typeface="Arial" panose="020B0604020202020204" pitchFamily="34" charset="0"/>
                <a:cs typeface="Arial" panose="020B0604020202020204" pitchFamily="34" charset="0"/>
              </a:rPr>
              <a:t>  </a:t>
            </a:r>
            <a:r>
              <a:rPr lang="en-US" sz="4800" smtClean="0">
                <a:solidFill>
                  <a:schemeClr val="bg1"/>
                </a:solidFill>
                <a:latin typeface="Arial" panose="020B0604020202020204" pitchFamily="34" charset="0"/>
                <a:cs typeface="Arial" panose="020B0604020202020204" pitchFamily="34" charset="0"/>
              </a:rPr>
              <a:t>   A                 B                 </a:t>
            </a:r>
            <a:r>
              <a:rPr lang="en-US" sz="4800">
                <a:solidFill>
                  <a:schemeClr val="bg1"/>
                </a:solidFill>
                <a:latin typeface="Arial" panose="020B0604020202020204" pitchFamily="34" charset="0"/>
                <a:cs typeface="Arial" panose="020B0604020202020204" pitchFamily="34" charset="0"/>
              </a:rPr>
              <a:t>C                 </a:t>
            </a:r>
            <a:r>
              <a:rPr lang="en-US" sz="4800" smtClean="0">
                <a:solidFill>
                  <a:schemeClr val="bg1"/>
                </a:solidFill>
                <a:latin typeface="Arial" panose="020B0604020202020204" pitchFamily="34" charset="0"/>
                <a:cs typeface="Arial" panose="020B0604020202020204" pitchFamily="34" charset="0"/>
              </a:rPr>
              <a:t>D</a:t>
            </a:r>
            <a:endParaRPr lang="en-US" sz="4800">
              <a:solidFill>
                <a:schemeClr val="bg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1451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41467 0.30124 " pathEditMode="relative" rAng="0" ptsTypes="AA">
                                      <p:cBhvr>
                                        <p:cTn id="78" dur="2000" fill="hold"/>
                                        <p:tgtEl>
                                          <p:spTgt spid="5"/>
                                        </p:tgtEl>
                                        <p:attrNameLst>
                                          <p:attrName>ppt_x</p:attrName>
                                          <p:attrName>ppt_y</p:attrName>
                                        </p:attrNameLst>
                                      </p:cBhvr>
                                      <p:rCtr x="20729" y="15062"/>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các mặt bên là tam giác đều cạnh 4 cm, Tính diện tích toàn phần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8</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t="-267" b="-4539"/>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12483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227" y="6743700"/>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3389" y="6634776"/>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12594219" y="5890916"/>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809" y="6743701"/>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415367" y="8130081"/>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89652" y="8037239"/>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11228" y="6408536"/>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39814" y="8027213"/>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78907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đáy là hình vuông cạnh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789079"/>
              </a:xfrm>
              <a:prstGeom prst="wedgeRoundRectCallout">
                <a:avLst>
                  <a:gd name="adj1" fmla="val -58471"/>
                  <a:gd name="adj2" fmla="val 22449"/>
                  <a:gd name="adj3" fmla="val 16667"/>
                </a:avLst>
              </a:prstGeom>
              <a:blipFill>
                <a:blip r:embed="rId15"/>
                <a:stretch>
                  <a:fillRect b="-763"/>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7629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4033 0.30185 " pathEditMode="relative" rAng="0" ptsTypes="AA">
                                      <p:cBhvr>
                                        <p:cTn id="26" dur="3000" fill="hold"/>
                                        <p:tgtEl>
                                          <p:spTgt spid="5"/>
                                        </p:tgtEl>
                                        <p:attrNameLst>
                                          <p:attrName>ppt_x</p:attrName>
                                          <p:attrName>ppt_y</p:attrName>
                                        </p:attrNameLst>
                                      </p:cBhvr>
                                      <p:rCtr x="20165" y="15093"/>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59088 0.29923 " pathEditMode="relative" rAng="0" ptsTypes="AA">
                                      <p:cBhvr>
                                        <p:cTn id="78" dur="2000" fill="hold"/>
                                        <p:tgtEl>
                                          <p:spTgt spid="5"/>
                                        </p:tgtEl>
                                        <p:attrNameLst>
                                          <p:attrName>ppt_x</p:attrName>
                                          <p:attrName>ppt_y</p:attrName>
                                        </p:attrNameLst>
                                      </p:cBhvr>
                                      <p:rCtr x="29540" y="14954"/>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𝑆𝑂</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 độ dài cạnh đáy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thể tích của hình chóp tứ giác đều.</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180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210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b="-4272"/>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812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600"/>
                  </a:spcBef>
                  <a:spcAft>
                    <a:spcPts val="600"/>
                  </a:spcAft>
                </a:pPr>
                <a:r>
                  <a:rPr lang="fr-FR" sz="39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thể tích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hình chóp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 chu vi đáy?</a:t>
                </a:r>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9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r="-428"/>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263852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V="1">
            <a:off x="12606854" y="5265692"/>
            <a:ext cx="3547546" cy="411208"/>
          </a:xfrm>
          <a:prstGeom prst="rect">
            <a:avLst/>
          </a:prstGeom>
        </p:spPr>
      </p:pic>
      <p:sp>
        <p:nvSpPr>
          <p:cNvPr id="5" name="Snip Diagonal Corner Rectangle 4"/>
          <p:cNvSpPr/>
          <p:nvPr/>
        </p:nvSpPr>
        <p:spPr>
          <a:xfrm>
            <a:off x="1840832" y="1277352"/>
            <a:ext cx="14573250" cy="7916908"/>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6000" b="1">
                <a:solidFill>
                  <a:srgbClr val="FF0000"/>
                </a:solidFill>
                <a:latin typeface="Arial" panose="020B0604020202020204" pitchFamily="34" charset="0"/>
                <a:cs typeface="Arial" panose="020B0604020202020204" pitchFamily="34" charset="0"/>
              </a:rPr>
              <a:t>Cách chơi: </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Học sinh chọn đáp án nào bạn hãy bấm vào củ cà rốt theo đáp án đó.</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Chú thỏ sẽ tự đi đến nhổ cà rốt và sẽ biết được đáp án đúng, sai</a:t>
            </a:r>
            <a:r>
              <a:rPr lang="en-US" sz="4500" smtClean="0">
                <a:solidFill>
                  <a:srgbClr val="002060"/>
                </a:solidFill>
                <a:latin typeface="Arial" panose="020B0604020202020204" pitchFamily="34" charset="0"/>
                <a:cs typeface="Arial" panose="020B0604020202020204" pitchFamily="34" charset="0"/>
              </a:rPr>
              <a:t>.</a:t>
            </a:r>
            <a:endParaRPr lang="en-US" sz="4500">
              <a:solidFill>
                <a:srgbClr val="002060"/>
              </a:solidFill>
              <a:latin typeface="Arial" panose="020B0604020202020204" pitchFamily="34" charset="0"/>
              <a:cs typeface="Arial" panose="020B0604020202020204" pitchFamily="34" charset="0"/>
            </a:endParaRP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Bấm vào màn hình qua slide chứa câu hỏi tiếp theo.</a:t>
            </a:r>
          </a:p>
        </p:txBody>
      </p:sp>
    </p:spTree>
    <p:extLst>
      <p:ext uri="{BB962C8B-B14F-4D97-AF65-F5344CB8AC3E}">
        <p14:creationId xmlns:p14="http://schemas.microsoft.com/office/powerpoint/2010/main" val="24589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7"/>
          <p:cNvGrpSpPr/>
          <p:nvPr/>
        </p:nvGrpSpPr>
        <p:grpSpPr>
          <a:xfrm rot="-5400000">
            <a:off x="-5854063"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2041745"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8"/>
          <p:cNvSpPr txBox="1"/>
          <p:nvPr/>
        </p:nvSpPr>
        <p:spPr>
          <a:xfrm>
            <a:off x="1121162" y="560246"/>
            <a:ext cx="16045675" cy="3465179"/>
          </a:xfrm>
          <a:prstGeom prst="rect">
            <a:avLst/>
          </a:prstGeom>
        </p:spPr>
        <p:txBody>
          <a:bodyPr wrap="square" lIns="0" tIns="0" rIns="0" bIns="0" rtlCol="0" anchor="t">
            <a:spAutoFit/>
          </a:bodyPr>
          <a:lstStyle/>
          <a:p>
            <a:pPr algn="ctr">
              <a:lnSpc>
                <a:spcPct val="150000"/>
              </a:lnSpc>
            </a:pPr>
            <a:r>
              <a:rPr lang="vi-VN" sz="8000" b="1">
                <a:solidFill>
                  <a:srgbClr val="C85103"/>
                </a:solidFill>
                <a:cs typeface="Arial" panose="020B0604020202020204" pitchFamily="34" charset="0"/>
              </a:rPr>
              <a:t>CHƯƠNG X. MỘT SỐ </a:t>
            </a:r>
            <a:endParaRPr lang="en-US" sz="8000" b="1" smtClean="0">
              <a:solidFill>
                <a:srgbClr val="C85103"/>
              </a:solidFill>
              <a:cs typeface="Arial" panose="020B0604020202020204" pitchFamily="34" charset="0"/>
            </a:endParaRPr>
          </a:p>
          <a:p>
            <a:pPr algn="ctr">
              <a:lnSpc>
                <a:spcPct val="150000"/>
              </a:lnSpc>
            </a:pPr>
            <a:r>
              <a:rPr lang="vi-VN" sz="8000" b="1" smtClean="0">
                <a:solidFill>
                  <a:srgbClr val="C85103"/>
                </a:solidFill>
                <a:cs typeface="Arial" panose="020B0604020202020204" pitchFamily="34" charset="0"/>
              </a:rPr>
              <a:t>HÌNH </a:t>
            </a:r>
            <a:r>
              <a:rPr lang="vi-VN" sz="8000" b="1">
                <a:solidFill>
                  <a:srgbClr val="C85103"/>
                </a:solidFill>
                <a:cs typeface="Arial" panose="020B0604020202020204" pitchFamily="34" charset="0"/>
              </a:rPr>
              <a:t>KHỐI TRONG THỰC TIỄN</a:t>
            </a:r>
            <a:endParaRPr lang="vi-VN" sz="8000" b="1" dirty="0" smtClean="0">
              <a:solidFill>
                <a:srgbClr val="C8510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0828">
            <a:off x="1894453" y="7873337"/>
            <a:ext cx="2749808" cy="2410003"/>
          </a:xfrm>
          <a:prstGeom prst="rect">
            <a:avLst/>
          </a:prstGeom>
        </p:spPr>
      </p:pic>
      <p:pic>
        <p:nvPicPr>
          <p:cNvPr id="21" name="Picture 20"/>
          <p:cNvPicPr>
            <a:picLocks noChangeAspect="1"/>
          </p:cNvPicPr>
          <p:nvPr/>
        </p:nvPicPr>
        <p:blipFill>
          <a:blip r:embed="rId5"/>
          <a:stretch>
            <a:fillRect/>
          </a:stretch>
        </p:blipFill>
        <p:spPr>
          <a:xfrm rot="2708053">
            <a:off x="13579976" y="8137522"/>
            <a:ext cx="2443514" cy="2443514"/>
          </a:xfrm>
          <a:prstGeom prst="rect">
            <a:avLst/>
          </a:prstGeom>
        </p:spPr>
      </p:pic>
      <p:sp>
        <p:nvSpPr>
          <p:cNvPr id="14" name="TextBox 18"/>
          <p:cNvSpPr txBox="1"/>
          <p:nvPr/>
        </p:nvSpPr>
        <p:spPr>
          <a:xfrm>
            <a:off x="1676400" y="4592241"/>
            <a:ext cx="15080447" cy="1846659"/>
          </a:xfrm>
          <a:prstGeom prst="rect">
            <a:avLst/>
          </a:prstGeom>
        </p:spPr>
        <p:txBody>
          <a:bodyPr wrap="square" lIns="0" tIns="0" rIns="0" bIns="0" rtlCol="0" anchor="t">
            <a:spAutoFit/>
          </a:bodyPr>
          <a:lstStyle/>
          <a:p>
            <a:pPr algn="ctr">
              <a:lnSpc>
                <a:spcPct val="150000"/>
              </a:lnSpc>
            </a:pPr>
            <a:r>
              <a:rPr lang="en-US" sz="8000" b="1" smtClean="0">
                <a:solidFill>
                  <a:schemeClr val="tx2"/>
                </a:solidFill>
                <a:latin typeface="Arial" panose="020B0604020202020204" pitchFamily="34" charset="0"/>
                <a:cs typeface="Arial" panose="020B0604020202020204" pitchFamily="34" charset="0"/>
              </a:rPr>
              <a:t>BÀI</a:t>
            </a:r>
            <a:r>
              <a:rPr lang="vi-VN" sz="8000" b="1" smtClean="0">
                <a:solidFill>
                  <a:schemeClr val="tx2"/>
                </a:solidFill>
                <a:latin typeface="Arial" panose="020B0604020202020204" pitchFamily="34" charset="0"/>
                <a:cs typeface="Arial" panose="020B0604020202020204" pitchFamily="34" charset="0"/>
              </a:rPr>
              <a:t> </a:t>
            </a:r>
            <a:r>
              <a:rPr lang="vi-VN" sz="8000" b="1" smtClean="0">
                <a:solidFill>
                  <a:schemeClr val="tx2"/>
                </a:solidFill>
                <a:cs typeface="Arial" panose="020B0604020202020204" pitchFamily="34" charset="0"/>
              </a:rPr>
              <a:t>TẬP</a:t>
            </a:r>
            <a:r>
              <a:rPr lang="en-US" sz="8000" b="1" smtClean="0">
                <a:solidFill>
                  <a:schemeClr val="tx2"/>
                </a:solidFill>
                <a:cs typeface="Arial" panose="020B0604020202020204" pitchFamily="34" charset="0"/>
              </a:rPr>
              <a:t> </a:t>
            </a:r>
            <a:r>
              <a:rPr lang="en-US" sz="8000" b="1" smtClean="0">
                <a:solidFill>
                  <a:schemeClr val="tx2"/>
                </a:solidFill>
                <a:latin typeface="Arial" panose="020B0604020202020204" pitchFamily="34" charset="0"/>
                <a:cs typeface="Arial" panose="020B0604020202020204" pitchFamily="34" charset="0"/>
              </a:rPr>
              <a:t>CUỐI</a:t>
            </a:r>
            <a:r>
              <a:rPr lang="vi-VN" sz="8000" b="1" smtClean="0">
                <a:solidFill>
                  <a:schemeClr val="tx2"/>
                </a:solidFill>
                <a:cs typeface="Arial" panose="020B0604020202020204" pitchFamily="34" charset="0"/>
              </a:rPr>
              <a:t> </a:t>
            </a:r>
            <a:r>
              <a:rPr lang="vi-VN" sz="8000" b="1">
                <a:solidFill>
                  <a:schemeClr val="tx2"/>
                </a:solidFill>
                <a:cs typeface="Arial" panose="020B0604020202020204" pitchFamily="34" charset="0"/>
              </a:rPr>
              <a:t>CHƯƠNG </a:t>
            </a:r>
            <a:r>
              <a:rPr lang="en-US" sz="8000" b="1">
                <a:solidFill>
                  <a:schemeClr val="tx2"/>
                </a:solidFill>
                <a:latin typeface="Arial" panose="020B0604020202020204" pitchFamily="34" charset="0"/>
                <a:cs typeface="Arial" panose="020B0604020202020204" pitchFamily="34" charset="0"/>
              </a:rPr>
              <a:t>X</a:t>
            </a:r>
            <a:r>
              <a:rPr lang="vi-VN" sz="8000" b="1" smtClean="0">
                <a:solidFill>
                  <a:schemeClr val="tx2"/>
                </a:solidFill>
                <a:cs typeface="Arial" panose="020B0604020202020204" pitchFamily="34" charset="0"/>
              </a:rPr>
              <a:t> </a:t>
            </a:r>
            <a:endParaRPr lang="vi-VN" sz="80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98624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1828800" y="3609926"/>
            <a:ext cx="6580261" cy="5648374"/>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896600" y="3619500"/>
                <a:ext cx="6324600" cy="5016758"/>
              </a:xfrm>
              <a:prstGeom prst="rect">
                <a:avLst/>
              </a:prstGeom>
            </p:spPr>
            <p:txBody>
              <a:bodyPr wrap="square">
                <a:spAutoFit/>
              </a:bodyPr>
              <a:lstStyle/>
              <a:p>
                <a:pPr algn="just">
                  <a:lnSpc>
                    <a:spcPct val="150000"/>
                  </a:lnSpc>
                  <a:spcBef>
                    <a:spcPts val="300"/>
                  </a:spcBef>
                  <a:spcAft>
                    <a:spcPts val="300"/>
                  </a:spcAft>
                </a:pPr>
                <a:r>
                  <a:rPr lang="vi-VN" sz="4000" smtClean="0">
                    <a:ea typeface="Calibri" panose="020F0502020204030204" pitchFamily="34" charset="0"/>
                    <a:cs typeface="Times New Roman" panose="02020603050405020304" pitchFamily="18" charset="0"/>
                  </a:rPr>
                  <a:t>Hình chóp tam giác đều</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Đỉnh</a:t>
                </a:r>
                <a:r>
                  <a:rPr lang="vi-VN" sz="4000">
                    <a:effectLst/>
                    <a:ea typeface="Calibri" panose="020F050202020403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đáy: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𝐷𝐸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𝐷𝐹</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𝐸𝐹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Đường </a:t>
                </a:r>
                <a:r>
                  <a:rPr lang="vi-VN" sz="4000">
                    <a:effectLst/>
                    <a:ea typeface="Calibri" panose="020F0502020204030204" pitchFamily="34" charset="0"/>
                    <a:cs typeface="Times New Roman" panose="02020603050405020304" pitchFamily="18" charset="0"/>
                  </a:rPr>
                  <a:t>cao: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4000">
                  <a:effectLs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896600" y="3619500"/>
                <a:ext cx="6324600" cy="5016758"/>
              </a:xfrm>
              <a:prstGeom prst="rect">
                <a:avLst/>
              </a:prstGeom>
              <a:blipFill>
                <a:blip r:embed="rId9"/>
                <a:stretch>
                  <a:fillRect l="-3472" b="-2066"/>
                </a:stretch>
              </a:blipFill>
            </p:spPr>
            <p:txBody>
              <a:bodyPr/>
              <a:lstStyle/>
              <a:p>
                <a:r>
                  <a:rPr lang="en-US">
                    <a:noFill/>
                  </a:rPr>
                  <a:t> </a:t>
                </a:r>
              </a:p>
            </p:txBody>
          </p:sp>
        </mc:Fallback>
      </mc:AlternateContent>
      <p:sp>
        <p:nvSpPr>
          <p:cNvPr id="13" name="Right Arrow 12"/>
          <p:cNvSpPr/>
          <p:nvPr/>
        </p:nvSpPr>
        <p:spPr>
          <a:xfrm>
            <a:off x="10134600"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775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up)">
                                      <p:cBhvr>
                                        <p:cTn id="24" dur="500"/>
                                        <p:tgtEl>
                                          <p:spTgt spid="12">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up)">
                                      <p:cBhvr>
                                        <p:cTn id="28" dur="500"/>
                                        <p:tgtEl>
                                          <p:spTgt spid="12">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up)">
                                      <p:cBhvr>
                                        <p:cTn id="32" dur="500"/>
                                        <p:tgtEl>
                                          <p:spTgt spid="12">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wipe(up)">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9982200" y="3619500"/>
                <a:ext cx="6705600" cy="5016758"/>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Hình chóp tứ giác đều</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Đỉnh</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Cạnh </a:t>
                </a:r>
                <a:r>
                  <a:rPr lang="vi-VN" sz="4000">
                    <a:effectLst/>
                    <a:latin typeface="Arial" panose="020B0604020202020204" pitchFamily="34" charset="0"/>
                    <a:ea typeface="Calibri" panose="020F0502020204030204" pitchFamily="34" charset="0"/>
                    <a:cs typeface="Arial" panose="020B0604020202020204" pitchFamily="34"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𝑆𝐴</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𝑆𝐵</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𝑆𝐶</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Cạnh đáy: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Đường </a:t>
                </a:r>
                <a:r>
                  <a:rPr lang="en-US" sz="4000">
                    <a:effectLst/>
                    <a:latin typeface="Arial" panose="020B0604020202020204" pitchFamily="34" charset="0"/>
                    <a:ea typeface="Calibri" panose="020F0502020204030204" pitchFamily="34" charset="0"/>
                    <a:cs typeface="Arial" panose="020B0604020202020204" pitchFamily="34" charset="0"/>
                  </a:rPr>
                  <a:t>cao: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9982200" y="3619500"/>
                <a:ext cx="6705600" cy="5016758"/>
              </a:xfrm>
              <a:prstGeom prst="rect">
                <a:avLst/>
              </a:prstGeom>
              <a:blipFill>
                <a:blip r:embed="rId7"/>
                <a:stretch>
                  <a:fillRect l="-3273" b="-2066"/>
                </a:stretch>
              </a:blipFill>
            </p:spPr>
            <p:txBody>
              <a:bodyPr/>
              <a:lstStyle/>
              <a:p>
                <a:r>
                  <a:rPr lang="en-US">
                    <a:noFill/>
                  </a:rPr>
                  <a:t> </a:t>
                </a:r>
              </a:p>
            </p:txBody>
          </p:sp>
        </mc:Fallback>
      </mc:AlternateContent>
      <p:sp>
        <p:nvSpPr>
          <p:cNvPr id="13" name="Right Arrow 12"/>
          <p:cNvSpPr/>
          <p:nvPr/>
        </p:nvSpPr>
        <p:spPr>
          <a:xfrm>
            <a:off x="9195807"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Lst>
          </a:blip>
          <a:stretch>
            <a:fillRect/>
          </a:stretch>
        </p:blipFill>
        <p:spPr>
          <a:xfrm>
            <a:off x="1184800" y="3619500"/>
            <a:ext cx="7197200" cy="5181600"/>
          </a:xfrm>
          <a:prstGeom prst="rect">
            <a:avLst/>
          </a:prstGeom>
        </p:spPr>
      </p:pic>
    </p:spTree>
    <p:extLst>
      <p:ext uri="{BB962C8B-B14F-4D97-AF65-F5344CB8AC3E}">
        <p14:creationId xmlns:p14="http://schemas.microsoft.com/office/powerpoint/2010/main" val="11930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257800" y="2619117"/>
                <a:ext cx="12649200" cy="753231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 Nửa chu vi của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𝐴𝐵𝐶</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là</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1"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18</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(đvđd).</a:t>
                </a:r>
              </a:p>
              <a:p>
                <a:pPr lvl="0" algn="just">
                  <a:lnSpc>
                    <a:spcPct val="15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 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𝐵𝐻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𝐻𝐴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𝐴𝐵</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12</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6</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Xét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𝐻𝐵𝐷</m:t>
                    </m:r>
                  </m:oMath>
                </a14:m>
                <a:r>
                  <a:rPr lang="en-US" sz="3600">
                    <a:solidFill>
                      <a:srgbClr val="000000"/>
                    </a:solidFill>
                    <a:latin typeface="Arial" panose="020B0604020202020204" pitchFamily="34" charset="0"/>
                    <a:cs typeface="Arial" panose="020B0604020202020204" pitchFamily="34" charset="0"/>
                  </a:rPr>
                  <a:t> vuông tại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m:t>
                    </m:r>
                  </m:oMath>
                </a14:m>
                <a:r>
                  <a:rPr lang="en-US" sz="3600">
                    <a:solidFill>
                      <a:srgbClr val="000000"/>
                    </a:solidFill>
                    <a:latin typeface="Arial" panose="020B0604020202020204" pitchFamily="34" charset="0"/>
                    <a:cs typeface="Arial" panose="020B0604020202020204" pitchFamily="34" charset="0"/>
                  </a:rPr>
                  <a:t>, theo định lí Pythagore suy ra: </a:t>
                </a:r>
              </a:p>
              <a:p>
                <a:pPr algn="just">
                  <a:lnSpc>
                    <a:spcPct val="150000"/>
                  </a:lnSpc>
                </a:pPr>
                <a14:m>
                  <m:oMathPara xmlns:m="http://schemas.openxmlformats.org/officeDocument/2006/math">
                    <m:oMathParaPr>
                      <m:jc m:val="centerGroup"/>
                    </m:oMathParaPr>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𝐵𝐻</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82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62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28</m:t>
                      </m:r>
                      <m:r>
                        <a:rPr lang="en-US" sz="3600" i="1">
                          <a:solidFill>
                            <a:srgbClr val="000000"/>
                          </a:solidFill>
                          <a:latin typeface="Cambria Math" panose="02040503050406030204" pitchFamily="18" charset="0"/>
                          <a:cs typeface="Arial" panose="020B0604020202020204" pitchFamily="34" charset="0"/>
                        </a:rPr>
                        <m:t>.</m:t>
                      </m:r>
                    </m:oMath>
                  </m:oMathPara>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smtClean="0">
                        <a:solidFill>
                          <a:srgbClr val="000000"/>
                        </a:solidFill>
                        <a:latin typeface="Cambria Math" panose="02040503050406030204" pitchFamily="18" charset="0"/>
                        <a:cs typeface="Arial" panose="020B0604020202020204" pitchFamily="34" charset="0"/>
                      </a:rPr>
                      <m:t> =</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solidFill>
                      <a:srgbClr val="000000"/>
                    </a:solidFill>
                    <a:latin typeface="Arial" panose="020B0604020202020204" pitchFamily="34" charset="0"/>
                    <a:cs typeface="Arial" panose="020B0604020202020204" pitchFamily="34" charset="0"/>
                  </a:rPr>
                  <a:t>(đvđd).</a:t>
                </a:r>
              </a:p>
              <a:p>
                <a:pPr algn="just">
                  <a:lnSpc>
                    <a:spcPct val="150000"/>
                  </a:lnSpc>
                </a:pPr>
                <a:r>
                  <a:rPr lang="en-US" sz="3600">
                    <a:solidFill>
                      <a:srgbClr val="000000"/>
                    </a:solidFill>
                    <a:latin typeface="Arial" panose="020B0604020202020204" pitchFamily="34" charset="0"/>
                    <a:cs typeface="Arial" panose="020B0604020202020204" pitchFamily="34" charset="0"/>
                  </a:rPr>
                  <a:t>Diện tích xung quanh của hình chóp tam giác đều là </a:t>
                </a:r>
              </a:p>
              <a:p>
                <a:pPr algn="ctr">
                  <a:lnSpc>
                    <a:spcPct val="150000"/>
                  </a:lnSpc>
                </a:pP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vi-VN" sz="36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𝑝</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18</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latin typeface="Cambria Math" panose="02040503050406030204" pitchFamily="18" charset="0"/>
                            <a:ea typeface="Calibri" panose="020F0502020204030204" pitchFamily="34" charset="0"/>
                            <a:cs typeface="Times New Roman" panose="02020603050405020304" pitchFamily="18" charset="0"/>
                          </a:rPr>
                          <m:t>28</m:t>
                        </m:r>
                      </m:e>
                    </m:rad>
                    <m:r>
                      <a:rPr lang="en-US" sz="3600" b="0" i="1" smtClean="0">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18</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oMath>
                </a14:m>
                <a:r>
                  <a:rPr lang="en-US" sz="3600">
                    <a:solidFill>
                      <a:srgbClr val="000000"/>
                    </a:solidFill>
                    <a:latin typeface="Arial" panose="020B0604020202020204" pitchFamily="34" charset="0"/>
                    <a:cs typeface="Arial" panose="020B0604020202020204" pitchFamily="34" charset="0"/>
                  </a:rPr>
                  <a:t> (đvdt</a:t>
                </a:r>
                <a:r>
                  <a:rPr lang="en-US" sz="3600" smtClean="0">
                    <a:solidFill>
                      <a:srgbClr val="000000"/>
                    </a:solidFill>
                    <a:latin typeface="Arial" panose="020B0604020202020204" pitchFamily="34" charset="0"/>
                    <a:cs typeface="Arial" panose="020B0604020202020204" pitchFamily="34" charset="0"/>
                  </a:rPr>
                  <a:t>).</a:t>
                </a:r>
                <a:endParaRPr lang="en-US" sz="36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257800" y="2619117"/>
                <a:ext cx="12649200" cy="7532318"/>
              </a:xfrm>
              <a:prstGeom prst="rect">
                <a:avLst/>
              </a:prstGeom>
              <a:blipFill>
                <a:blip r:embed="rId5"/>
                <a:stretch>
                  <a:fillRect l="-1494" r="-48" b="-24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66301" y="2868982"/>
            <a:ext cx="4081899" cy="539004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lvl="0" algn="ctr">
              <a:defRPr/>
            </a:pPr>
            <a:r>
              <a:rPr lang="en-US" sz="3700" b="1" i="1">
                <a:solidFill>
                  <a:schemeClr val="tx2"/>
                </a:solidFill>
                <a:latin typeface="Arial" panose="020B0604020202020204" pitchFamily="34" charset="0"/>
                <a:cs typeface="Arial" panose="020B0604020202020204" pitchFamily="34" charset="0"/>
              </a:rPr>
              <a:t>Giải:</a:t>
            </a:r>
            <a:endParaRPr lang="en-US" sz="370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064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barn(inVertical)">
                                      <p:cBhvr>
                                        <p:cTn id="43" dur="5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up)">
                                      <p:cBhvr>
                                        <p:cTn id="48" dur="500"/>
                                        <p:tgtEl>
                                          <p:spTgt spid="5">
                                            <p:txEl>
                                              <p:pRg st="6" end="6"/>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wipe(up)">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486400" y="2628900"/>
                <a:ext cx="12649200" cy="7431265"/>
              </a:xfrm>
              <a:prstGeom prst="rect">
                <a:avLst/>
              </a:prstGeom>
            </p:spPr>
            <p:txBody>
              <a:bodyPr wrap="square">
                <a:spAutoFit/>
              </a:bodyPr>
              <a:lstStyle/>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b) Nửa chu vi hình vuông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𝐴𝐵𝐶𝐷</m:t>
                    </m:r>
                  </m:oMath>
                </a14:m>
                <a:r>
                  <a:rPr lang="en-US" sz="3600" smtClean="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là</a:t>
                </a:r>
                <a:r>
                  <a:rPr lang="en-US" sz="3600" smtClean="0">
                    <a:solidFill>
                      <a:srgbClr val="000000"/>
                    </a:solidFill>
                    <a:latin typeface="Arial" panose="020B0604020202020204" pitchFamily="34" charset="0"/>
                    <a:cs typeface="Arial" panose="020B0604020202020204" pitchFamily="34" charset="0"/>
                  </a:rPr>
                  <a:t>:</a:t>
                </a:r>
              </a:p>
              <a:p>
                <a:pPr lvl="0" algn="ctr">
                  <a:lnSpc>
                    <a:spcPct val="150000"/>
                  </a:lnSpc>
                </a:pP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(10 . 4) : 2 = 20 (đ</m:t>
                    </m:r>
                    <m:r>
                      <a:rPr lang="en-US" sz="3600" i="1">
                        <a:solidFill>
                          <a:srgbClr val="000000"/>
                        </a:solidFill>
                        <a:latin typeface="Cambria Math" panose="02040503050406030204" pitchFamily="18" charset="0"/>
                        <a:cs typeface="Arial" panose="020B0604020202020204" pitchFamily="34" charset="0"/>
                      </a:rPr>
                      <m:t>𝑣</m:t>
                    </m:r>
                    <m:r>
                      <a:rPr lang="en-US" sz="3600" i="1">
                        <a:solidFill>
                          <a:srgbClr val="000000"/>
                        </a:solidFill>
                        <a:latin typeface="Cambria Math" panose="02040503050406030204" pitchFamily="18" charset="0"/>
                        <a:cs typeface="Arial" panose="020B0604020202020204" pitchFamily="34" charset="0"/>
                      </a:rPr>
                      <m:t>đ</m:t>
                    </m:r>
                    <m:r>
                      <a:rPr lang="en-US" sz="3600" i="1">
                        <a:solidFill>
                          <a:srgbClr val="000000"/>
                        </a:solidFill>
                        <a:latin typeface="Cambria Math" panose="02040503050406030204" pitchFamily="18" charset="0"/>
                        <a:cs typeface="Arial" panose="020B0604020202020204" pitchFamily="34" charset="0"/>
                      </a:rPr>
                      <m:t>𝑑</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smtClean="0">
                  <a:solidFill>
                    <a:srgbClr val="000000"/>
                  </a:solidFill>
                  <a:latin typeface="Arial" panose="020B0604020202020204" pitchFamily="34" charset="0"/>
                  <a:cs typeface="Arial" panose="020B0604020202020204" pitchFamily="34" charset="0"/>
                </a:endParaRPr>
              </a:p>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Ta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𝐶𝐷</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1</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0</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Xét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𝑆𝐻𝐷</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vuông tại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định lí Pythagore suy ra: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12</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119</m:t>
                      </m:r>
                    </m:oMath>
                  </m:oMathPara>
                </a14:m>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(đvđd).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Diện tích xung quanh của hình chóp tam giác đều là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𝑥𝑞</m:t>
                        </m:r>
                      </m:sub>
                    </m:s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(đvdt</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86400" y="2628900"/>
                <a:ext cx="12649200" cy="7431265"/>
              </a:xfrm>
              <a:prstGeom prst="rect">
                <a:avLst/>
              </a:prstGeom>
              <a:blipFill>
                <a:blip r:embed="rId5"/>
                <a:stretch>
                  <a:fillRect l="-1446" b="-246"/>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a:stretch>
            <a:fillRect/>
          </a:stretch>
        </p:blipFill>
        <p:spPr>
          <a:xfrm>
            <a:off x="339727" y="2897365"/>
            <a:ext cx="4658614" cy="4166195"/>
          </a:xfrm>
          <a:prstGeom prst="rect">
            <a:avLst/>
          </a:prstGeom>
        </p:spPr>
      </p:pic>
    </p:spTree>
    <p:extLst>
      <p:ext uri="{BB962C8B-B14F-4D97-AF65-F5344CB8AC3E}">
        <p14:creationId xmlns:p14="http://schemas.microsoft.com/office/powerpoint/2010/main" val="19119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anim calcmode="lin" valueType="num">
                                      <p:cBhvr>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5">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500"/>
                                        <p:tgtEl>
                                          <p:spTgt spid="5">
                                            <p:txEl>
                                              <p:pRg st="7" end="7"/>
                                            </p:txEl>
                                          </p:spTgt>
                                        </p:tgtEl>
                                      </p:cBhvr>
                                    </p:animEffect>
                                    <p:anim calcmode="lin" valueType="num">
                                      <p:cBhvr>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168123" y="8107822"/>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p:sp>
        <p:nvSpPr>
          <p:cNvPr id="13" name="Rectangle 12"/>
          <p:cNvSpPr/>
          <p:nvPr/>
        </p:nvSpPr>
        <p:spPr>
          <a:xfrm>
            <a:off x="1673737" y="932597"/>
            <a:ext cx="15014063"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10.21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tr124) </a:t>
            </a:r>
            <a:r>
              <a:rPr lang="vi-VN" sz="4000">
                <a:solidFill>
                  <a:prstClr val="black"/>
                </a:solidFill>
                <a:cs typeface="Arial" panose="020B0604020202020204" pitchFamily="34" charset="0"/>
              </a:rPr>
              <a:t>Tính thể tích của hình chóp tứ giác đều, biết chiều cao bằng 9 cm và chu vi đáy bằng 12 cm</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p:sp>
        <p:nvSpPr>
          <p:cNvPr id="14" name="Rectangle 13"/>
          <p:cNvSpPr/>
          <p:nvPr/>
        </p:nvSpPr>
        <p:spPr>
          <a:xfrm>
            <a:off x="8517765" y="3292614"/>
            <a:ext cx="1326005" cy="707886"/>
          </a:xfrm>
          <a:prstGeom prst="rect">
            <a:avLst/>
          </a:prstGeom>
        </p:spPr>
        <p:txBody>
          <a:bodyPr wrap="none">
            <a:spAutoFit/>
          </a:bodyPr>
          <a:lstStyle/>
          <a:p>
            <a:pPr lvl="0" algn="ctr">
              <a:defRPr/>
            </a:pPr>
            <a:r>
              <a:rPr lang="en-US" sz="4000" b="1" i="1">
                <a:solidFill>
                  <a:schemeClr val="tx2"/>
                </a:solidFill>
                <a:latin typeface="Arial" panose="020B0604020202020204" pitchFamily="34" charset="0"/>
                <a:cs typeface="Arial" panose="020B0604020202020204" pitchFamily="34" charset="0"/>
              </a:rPr>
              <a:t>Giải:</a:t>
            </a:r>
            <a:endParaRPr lang="en-US" sz="400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402624" y="4428506"/>
                <a:ext cx="12182523" cy="4940583"/>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Cạnh đáy là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12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r>
                      <a:rPr lang="vi-VN" sz="4000" i="1">
                        <a:effectLst/>
                        <a:latin typeface="Cambria Math" panose="02040503050406030204" pitchFamily="18" charset="0"/>
                        <a:ea typeface="Calibri" panose="020F0502020204030204" pitchFamily="34" charset="0"/>
                        <a:cs typeface="Arial" panose="020B0604020202020204" pitchFamily="34" charset="0"/>
                      </a:rPr>
                      <m:t>𝑐𝑚</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solidFill>
                      <a:srgbClr val="000000"/>
                    </a:solidFill>
                    <a:latin typeface="Arial" panose="020B0604020202020204" pitchFamily="34" charset="0"/>
                    <a:cs typeface="Arial" panose="020B0604020202020204" pitchFamily="34" charset="0"/>
                  </a:rPr>
                  <a:t>Diện tích đáy là: </a:t>
                </a:r>
                <a14:m>
                  <m:oMath xmlns:m="http://schemas.openxmlformats.org/officeDocument/2006/math">
                    <m:r>
                      <a:rPr lang="en-US" sz="4000" i="1" smtClean="0">
                        <a:solidFill>
                          <a:srgbClr val="000000"/>
                        </a:solidFill>
                        <a:latin typeface="Cambria Math" panose="02040503050406030204" pitchFamily="18" charset="0"/>
                      </a:rPr>
                      <m:t>𝑆</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9</m:t>
                    </m:r>
                    <m:r>
                      <a:rPr lang="en-US" sz="4000" i="1" smtClean="0">
                        <a:solidFill>
                          <a:srgbClr val="000000"/>
                        </a:solidFill>
                        <a:latin typeface="Cambria Math" panose="02040503050406030204" pitchFamily="18" charset="0"/>
                      </a:rPr>
                      <m:t> (</m:t>
                    </m:r>
                    <m:r>
                      <a:rPr lang="en-US" sz="4000" i="1" smtClean="0">
                        <a:solidFill>
                          <a:srgbClr val="000000"/>
                        </a:solidFill>
                        <a:latin typeface="Cambria Math" panose="02040503050406030204" pitchFamily="18" charset="0"/>
                      </a:rPr>
                      <m:t>𝑐𝑚</m:t>
                    </m:r>
                    <m:r>
                      <a:rPr lang="en-US" sz="4000" i="1" baseline="30000">
                        <a:solidFill>
                          <a:srgbClr val="000000"/>
                        </a:solidFill>
                        <a:latin typeface="Cambria Math" panose="02040503050406030204" pitchFamily="18" charset="0"/>
                      </a:rPr>
                      <m:t>2</m:t>
                    </m:r>
                    <m:r>
                      <a:rPr lang="en-US" sz="4000" i="1">
                        <a:solidFill>
                          <a:srgbClr val="000000"/>
                        </a:solidFill>
                        <a:latin typeface="Cambria Math" panose="020405030504060302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Times New Roman" panose="02020603050405020304" pitchFamily="18" charset="0"/>
                    <a:cs typeface="Arial" panose="020B0604020202020204" pitchFamily="34" charset="0"/>
                  </a:rPr>
                  <a:t>Thể tích hình chóp tứ giác đều là </a:t>
                </a:r>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𝑉</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400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𝑆</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h</m:t>
                      </m:r>
                      <m:r>
                        <a:rPr lang="en-US" sz="4000" b="0" i="1" smtClean="0">
                          <a:effectLst/>
                          <a:latin typeface="Cambria Math" panose="02040503050406030204" pitchFamily="18" charset="0"/>
                          <a:cs typeface="Times New Roman" panose="02020603050405020304" pitchFamily="18" charset="0"/>
                        </a:rPr>
                        <m:t>=</m:t>
                      </m:r>
                      <m:f>
                        <m:fPr>
                          <m:ctrlPr>
                            <a:rPr lang="en-US" sz="4000" b="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27</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402624" y="4428506"/>
                <a:ext cx="12182523" cy="4940583"/>
              </a:xfrm>
              <a:prstGeom prst="rect">
                <a:avLst/>
              </a:prstGeom>
              <a:blipFill>
                <a:blip r:embed="rId7"/>
                <a:stretch>
                  <a:fillRect l="-1751"/>
                </a:stretch>
              </a:blipFill>
            </p:spPr>
            <p:txBody>
              <a:bodyPr/>
              <a:lstStyle/>
              <a:p>
                <a:r>
                  <a:rPr lang="en-US">
                    <a:noFill/>
                  </a:rPr>
                  <a:t> </a:t>
                </a:r>
              </a:p>
            </p:txBody>
          </p:sp>
        </mc:Fallback>
      </mc:AlternateContent>
    </p:spTree>
    <p:extLst>
      <p:ext uri="{BB962C8B-B14F-4D97-AF65-F5344CB8AC3E}">
        <p14:creationId xmlns:p14="http://schemas.microsoft.com/office/powerpoint/2010/main" val="2171203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30243672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1" name="Rectangle 10"/>
          <p:cNvSpPr/>
          <p:nvPr/>
        </p:nvSpPr>
        <p:spPr>
          <a:xfrm>
            <a:off x="442082" y="87042"/>
            <a:ext cx="17388718" cy="3403111"/>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10.22 </a:t>
            </a:r>
            <a:r>
              <a:rPr lang="en-US" sz="3700" b="1" dirty="0" smtClean="0">
                <a:solidFill>
                  <a:srgbClr val="C00000"/>
                </a:solidFill>
                <a:latin typeface="Arial" panose="020B0604020202020204" pitchFamily="34" charset="0"/>
                <a:cs typeface="Arial" panose="020B0604020202020204" pitchFamily="34" charset="0"/>
              </a:rPr>
              <a:t>(SGK </a:t>
            </a:r>
            <a:r>
              <a:rPr lang="en-US" sz="3700" b="1" smtClean="0">
                <a:solidFill>
                  <a:srgbClr val="C00000"/>
                </a:solidFill>
                <a:latin typeface="Arial" panose="020B0604020202020204" pitchFamily="34" charset="0"/>
                <a:cs typeface="Arial" panose="020B0604020202020204" pitchFamily="34" charset="0"/>
              </a:rPr>
              <a:t>– tr124) </a:t>
            </a:r>
            <a:r>
              <a:rPr lang="vi-VN" sz="3700">
                <a:solidFill>
                  <a:prstClr val="black"/>
                </a:solidFill>
                <a:cs typeface="Arial" panose="020B0604020202020204" pitchFamily="34" charset="0"/>
              </a:rPr>
              <a:t>Từ một khúc gỗ hình lập phương cạnh 30 cm (H.10.37), người ta cắt đi một phần gỗ để được phần còn lại là một hình chóp tứ giác đều có đáy là hình vuông cạnh 30 cm và chiều cao của hình chóp cũng bằng 30 cm. Tính thể tích của phần gỗ bị cắt đi.</a:t>
            </a:r>
            <a:endParaRPr lang="vi-VN" sz="3700" dirty="0">
              <a:solidFill>
                <a:prstClr val="black"/>
              </a:solidFill>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48" y="4381500"/>
            <a:ext cx="7229710" cy="50065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01000" y="4100987"/>
                <a:ext cx="9982200" cy="5919313"/>
              </a:xfrm>
              <a:prstGeom prst="rect">
                <a:avLst/>
              </a:prstGeom>
            </p:spPr>
            <p:txBody>
              <a:bodyPr wrap="square">
                <a:spAutoFit/>
              </a:bodyPr>
              <a:lstStyle/>
              <a:p>
                <a:pPr>
                  <a:lnSpc>
                    <a:spcPct val="150000"/>
                  </a:lnSpc>
                  <a:spcBef>
                    <a:spcPts val="300"/>
                  </a:spcBef>
                  <a:spcAft>
                    <a:spcPts val="300"/>
                  </a:spcAft>
                </a:pPr>
                <a:r>
                  <a:rPr lang="vi-VN" sz="3700">
                    <a:latin typeface="Arial" panose="020B0604020202020204" pitchFamily="34" charset="0"/>
                    <a:ea typeface="Calibri" panose="020F0502020204030204" pitchFamily="34" charset="0"/>
                    <a:cs typeface="Arial" panose="020B0604020202020204" pitchFamily="34" charset="0"/>
                  </a:rPr>
                  <a:t>Thể tích hình lập phương ban đầu là </a:t>
                </a:r>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hình chóp tứ giác đều tạo thành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3700" smtClean="0">
                    <a:effectLst/>
                    <a:latin typeface="Arial" panose="020B0604020202020204" pitchFamily="34" charset="0"/>
                    <a:ea typeface="Arial" panose="020B060402020202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phần gỗ bị cắt đi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18</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01000" y="4100987"/>
                <a:ext cx="9982200" cy="5919313"/>
              </a:xfrm>
              <a:prstGeom prst="rect">
                <a:avLst/>
              </a:prstGeom>
              <a:blipFill>
                <a:blip r:embed="rId5"/>
                <a:stretch>
                  <a:fillRect l="-1955"/>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57505" y="8979519"/>
            <a:ext cx="1328002" cy="1139011"/>
          </a:xfrm>
          <a:prstGeom prst="rect">
            <a:avLst/>
          </a:prstGeom>
        </p:spPr>
      </p:pic>
      <p:pic>
        <p:nvPicPr>
          <p:cNvPr id="13" name="Picture 12"/>
          <p:cNvPicPr>
            <a:picLocks noChangeAspect="1"/>
          </p:cNvPicPr>
          <p:nvPr/>
        </p:nvPicPr>
        <p:blipFill>
          <a:blip r:embed="rId6"/>
          <a:stretch>
            <a:fillRect/>
          </a:stretch>
        </p:blipFill>
        <p:spPr>
          <a:xfrm rot="11088995">
            <a:off x="17194158" y="3005498"/>
            <a:ext cx="1328002" cy="1139011"/>
          </a:xfrm>
          <a:prstGeom prst="rect">
            <a:avLst/>
          </a:prstGeom>
        </p:spPr>
      </p:pic>
      <p:sp>
        <p:nvSpPr>
          <p:cNvPr id="14" name="Rectangle 13"/>
          <p:cNvSpPr/>
          <p:nvPr/>
        </p:nvSpPr>
        <p:spPr>
          <a:xfrm>
            <a:off x="11812065" y="3331086"/>
            <a:ext cx="1252266"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2997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fade">
                                      <p:cBhvr>
                                        <p:cTn id="4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Rectangle 17"/>
          <p:cNvSpPr/>
          <p:nvPr/>
        </p:nvSpPr>
        <p:spPr>
          <a:xfrm>
            <a:off x="304800" y="215229"/>
            <a:ext cx="16840200" cy="1754326"/>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cs typeface="Arial" panose="020B0604020202020204" pitchFamily="34" charset="0"/>
              </a:rPr>
              <a:t>Bài 10.23 </a:t>
            </a:r>
            <a:r>
              <a:rPr lang="en-US" sz="3600" b="1" dirty="0" smtClean="0">
                <a:solidFill>
                  <a:srgbClr val="C00000"/>
                </a:solidFill>
                <a:latin typeface="Arial" panose="020B0604020202020204" pitchFamily="34" charset="0"/>
                <a:cs typeface="Arial" panose="020B0604020202020204" pitchFamily="34" charset="0"/>
              </a:rPr>
              <a:t>(SGK </a:t>
            </a:r>
            <a:r>
              <a:rPr lang="en-US" sz="3600" b="1" smtClean="0">
                <a:solidFill>
                  <a:srgbClr val="C00000"/>
                </a:solidFill>
                <a:latin typeface="Arial" panose="020B0604020202020204" pitchFamily="34" charset="0"/>
                <a:cs typeface="Arial" panose="020B0604020202020204" pitchFamily="34" charset="0"/>
              </a:rPr>
              <a:t>– tr124) </a:t>
            </a:r>
            <a:r>
              <a:rPr lang="vi-VN" sz="3600">
                <a:solidFill>
                  <a:prstClr val="black"/>
                </a:solidFill>
                <a:cs typeface="Arial" panose="020B0604020202020204" pitchFamily="34" charset="0"/>
              </a:rPr>
              <a:t>Một khối gỗ gồm đế là hình lập phương cạnh 9 cm và phần trên là một hình chóp tứ giác đều (H.10.38). Tính thể tích khối gỗ.</a:t>
            </a:r>
            <a:endParaRPr lang="vi-VN" sz="3600" dirty="0">
              <a:solidFill>
                <a:prstClr val="black"/>
              </a:solidFill>
              <a:cs typeface="Arial" panose="020B0604020202020204" pitchFamily="34"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544" y="3095397"/>
            <a:ext cx="6205807" cy="5934303"/>
          </a:xfrm>
          <a:prstGeom prst="rect">
            <a:avLst/>
          </a:prstGeom>
        </p:spPr>
      </p:pic>
      <p:sp>
        <p:nvSpPr>
          <p:cNvPr id="11" name="Rectangle 10"/>
          <p:cNvSpPr/>
          <p:nvPr/>
        </p:nvSpPr>
        <p:spPr>
          <a:xfrm>
            <a:off x="11351838" y="2095500"/>
            <a:ext cx="1223412" cy="654025"/>
          </a:xfrm>
          <a:prstGeom prst="rect">
            <a:avLst/>
          </a:prstGeom>
        </p:spPr>
        <p:txBody>
          <a:bodyPr wrap="none">
            <a:spAutoFit/>
          </a:bodyPr>
          <a:lstStyle/>
          <a:p>
            <a:pPr lvl="0" algn="ctr">
              <a:defRPr/>
            </a:pPr>
            <a:r>
              <a:rPr lang="en-US" sz="3650" b="1" i="1">
                <a:solidFill>
                  <a:schemeClr val="tx2"/>
                </a:solidFill>
                <a:latin typeface="Arial" panose="020B0604020202020204" pitchFamily="34" charset="0"/>
                <a:cs typeface="Arial" panose="020B0604020202020204" pitchFamily="34" charset="0"/>
              </a:rPr>
              <a:t>Giải:</a:t>
            </a:r>
            <a:endParaRPr lang="en-US" sz="365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77000" y="2705100"/>
                <a:ext cx="11811000" cy="7493077"/>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cs typeface="Arial" panose="020B0604020202020204" pitchFamily="34" charset="0"/>
                  </a:rPr>
                  <a:t>C</a:t>
                </a:r>
                <a:r>
                  <a:rPr lang="vi-VN" sz="3600" smtClean="0">
                    <a:solidFill>
                      <a:srgbClr val="000000"/>
                    </a:solidFill>
                    <a:latin typeface="Arial" panose="020B0604020202020204" pitchFamily="34" charset="0"/>
                    <a:cs typeface="Arial" panose="020B0604020202020204" pitchFamily="34" charset="0"/>
                  </a:rPr>
                  <a:t>hiều </a:t>
                </a:r>
                <a:r>
                  <a:rPr lang="vi-VN" sz="3600">
                    <a:solidFill>
                      <a:srgbClr val="000000"/>
                    </a:solidFill>
                    <a:latin typeface="Arial" panose="020B0604020202020204" pitchFamily="34" charset="0"/>
                    <a:cs typeface="Arial" panose="020B0604020202020204" pitchFamily="34" charset="0"/>
                  </a:rPr>
                  <a:t>cao của hình chóp tứ giác đều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19</m:t>
                    </m:r>
                    <m:r>
                      <a:rPr lang="vi-VN" sz="3600" i="1" smtClean="0">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9</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a:solidFill>
                          <a:srgbClr val="000000"/>
                        </a:solidFill>
                        <a:latin typeface="Cambria Math" panose="02040503050406030204" pitchFamily="18" charset="0"/>
                        <a:cs typeface="Arial" panose="020B0604020202020204" pitchFamily="34" charset="0"/>
                      </a:rPr>
                      <m:t>)</m:t>
                    </m:r>
                  </m:oMath>
                </a14:m>
                <a:endParaRPr lang="en-US" sz="3600" b="0" i="0" smtClean="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Diện tích mặt đáy của hình chóp tứ giác đều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2</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chóp tứ giác đều là: </a:t>
                </a:r>
              </a:p>
              <a:p>
                <a:pPr algn="ctr">
                  <a:lnSpc>
                    <a:spcPct val="150000"/>
                  </a:lnSpc>
                </a:pP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f>
                      <m:fPr>
                        <m:ctrlPr>
                          <a:rPr lang="vi-VN"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𝑆</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 =</m:t>
                    </m:r>
                    <m:f>
                      <m:fPr>
                        <m:ctrlPr>
                          <a:rPr lang="vi-VN"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r>
                          <a:rPr lang="en-US" sz="3600" i="1">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en-US" sz="3600" smtClean="0">
                    <a:solidFill>
                      <a:srgbClr val="000000"/>
                    </a:solidFill>
                    <a:latin typeface="Arial" panose="020B0604020202020204" pitchFamily="34" charset="0"/>
                    <a:cs typeface="Arial" panose="020B0604020202020204" pitchFamily="34" charset="0"/>
                  </a:rPr>
                  <a:t> </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lập phương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sSup>
                      <m:sSupPr>
                        <m:ctrlPr>
                          <a:rPr lang="vi-VN" sz="360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9</m:t>
                        </m:r>
                      </m:e>
                      <m:sup>
                        <m:r>
                          <a:rPr lang="en-US" sz="3600" b="0" i="1" smtClean="0">
                            <a:solidFill>
                              <a:srgbClr val="000000"/>
                            </a:solidFill>
                            <a:latin typeface="Cambria Math" panose="02040503050406030204" pitchFamily="18" charset="0"/>
                            <a:cs typeface="Arial" panose="020B0604020202020204" pitchFamily="34" charset="0"/>
                          </a:rPr>
                          <m:t>3</m:t>
                        </m:r>
                      </m:sup>
                    </m:sSup>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Vậy thể tích của khối gỗ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smtClean="0">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999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77000" y="2705100"/>
                <a:ext cx="11811000" cy="7493077"/>
              </a:xfrm>
              <a:prstGeom prst="rect">
                <a:avLst/>
              </a:prstGeom>
              <a:blipFill>
                <a:blip r:embed="rId8"/>
                <a:stretch>
                  <a:fillRect l="-1600"/>
                </a:stretch>
              </a:blipFill>
            </p:spPr>
            <p:txBody>
              <a:bodyPr/>
              <a:lstStyle/>
              <a:p>
                <a:r>
                  <a:rPr lang="en-US">
                    <a:noFill/>
                  </a:rPr>
                  <a:t> </a:t>
                </a:r>
              </a:p>
            </p:txBody>
          </p:sp>
        </mc:Fallback>
      </mc:AlternateContent>
      <p:sp>
        <p:nvSpPr>
          <p:cNvPr id="13" name="Freeform 9"/>
          <p:cNvSpPr/>
          <p:nvPr/>
        </p:nvSpPr>
        <p:spPr>
          <a:xfrm rot="3275102" flipH="1">
            <a:off x="194663" y="8923330"/>
            <a:ext cx="1409660" cy="142585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7291266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down)">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500"/>
                                        <p:tgtEl>
                                          <p:spTgt spid="4">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10.24 (SGK – tr124) </a:t>
                </a:r>
                <a:r>
                  <a:rPr lang="vi-VN" sz="3700">
                    <a:solidFill>
                      <a:prstClr val="black"/>
                    </a:solidFill>
                    <a:latin typeface="Arial" panose="020B0604020202020204" pitchFamily="34" charset="0"/>
                    <a:cs typeface="Arial" panose="020B0604020202020204" pitchFamily="34" charset="0"/>
                  </a:rPr>
                  <a:t>Bạn Trang cắt miếng bìa hình tam giác đều cạnh dài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20 </m:t>
                    </m:r>
                    <m:r>
                      <a:rPr lang="vi-VN" sz="3700" i="1" smtClean="0">
                        <a:solidFill>
                          <a:prstClr val="black"/>
                        </a:solidFill>
                        <a:latin typeface="Cambria Math" panose="02040503050406030204" pitchFamily="18" charset="0"/>
                        <a:cs typeface="Arial" panose="020B0604020202020204" pitchFamily="34" charset="0"/>
                      </a:rPr>
                      <m:t>𝑐𝑚</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latin typeface="Arial" panose="020B0604020202020204" pitchFamily="34" charset="0"/>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lang="vi-VN" sz="3700" i="1" smtClean="0">
                            <a:solidFill>
                              <a:prstClr val="black"/>
                            </a:solidFill>
                            <a:latin typeface="Cambria Math" panose="02040503050406030204" pitchFamily="18" charset="0"/>
                            <a:cs typeface="Arial" panose="020B0604020202020204" pitchFamily="34" charset="0"/>
                          </a:rPr>
                        </m:ctrlPr>
                      </m:radPr>
                      <m:deg/>
                      <m:e>
                        <m:r>
                          <a:rPr lang="en-US" sz="3700" b="0" i="1" smtClean="0">
                            <a:solidFill>
                              <a:prstClr val="black"/>
                            </a:solidFill>
                            <a:latin typeface="Cambria Math" panose="02040503050406030204" pitchFamily="18" charset="0"/>
                            <a:cs typeface="Arial" panose="020B0604020202020204" pitchFamily="34" charset="0"/>
                          </a:rPr>
                          <m:t>75</m:t>
                        </m:r>
                      </m:e>
                    </m:rad>
                    <m:r>
                      <a:rPr lang="vi-VN" sz="37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a14:m>
                <a:endParaRPr lang="vi-VN" sz="37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729015"/>
                <a:ext cx="12178972" cy="6062685"/>
              </a:xfrm>
              <a:prstGeom prst="rect">
                <a:avLst/>
              </a:prstGeom>
            </p:spPr>
            <p:txBody>
              <a:bodyPr wrap="square">
                <a:spAutoFit/>
              </a:bodyPr>
              <a:lstStyle/>
              <a:p>
                <a:pPr algn="just">
                  <a:lnSpc>
                    <a:spcPct val="150000"/>
                  </a:lnSpc>
                </a:pPr>
                <a:r>
                  <a:rPr lang="vi-VN" sz="3700" smtClean="0">
                    <a:solidFill>
                      <a:srgbClr val="000000"/>
                    </a:solidFill>
                  </a:rPr>
                  <a:t>Các mặt bên của hình chóp là tam giác giác đều cạnh </a:t>
                </a:r>
                <a:r>
                  <a:rPr lang="vi-VN" sz="3700">
                    <a:solidFill>
                      <a:srgbClr val="000000"/>
                    </a:solidFill>
                  </a:rPr>
                  <a:t>bằng </a:t>
                </a:r>
                <a:endParaRPr lang="en-US" sz="3700" smtClean="0">
                  <a:solidFill>
                    <a:srgbClr val="000000"/>
                  </a:solidFill>
                </a:endParaRPr>
              </a:p>
              <a:p>
                <a:pPr algn="just">
                  <a:lnSpc>
                    <a:spcPct val="150000"/>
                  </a:lnSpc>
                </a:pPr>
                <a14:m>
                  <m:oMathPara xmlns:m="http://schemas.openxmlformats.org/officeDocument/2006/math">
                    <m:oMathParaPr>
                      <m:jc m:val="centerGroup"/>
                    </m:oMathParaPr>
                    <m:oMath xmlns:m="http://schemas.openxmlformats.org/officeDocument/2006/math">
                      <m:r>
                        <a:rPr lang="vi-VN" sz="3700" i="1" smtClean="0">
                          <a:solidFill>
                            <a:srgbClr val="000000"/>
                          </a:solidFill>
                          <a:latin typeface="Cambria Math" panose="02040503050406030204" pitchFamily="18" charset="0"/>
                        </a:rPr>
                        <m:t>20 </m:t>
                      </m:r>
                      <m:r>
                        <a:rPr lang="vi-VN" sz="3700" i="1">
                          <a:solidFill>
                            <a:srgbClr val="000000"/>
                          </a:solidFill>
                          <a:latin typeface="Cambria Math" panose="02040503050406030204" pitchFamily="18" charset="0"/>
                        </a:rPr>
                        <m:t>: 2 = 10 </m:t>
                      </m:r>
                      <m:r>
                        <a:rPr lang="vi-VN" sz="3700" i="1">
                          <a:solidFill>
                            <a:srgbClr val="000000"/>
                          </a:solidFill>
                          <a:latin typeface="Cambria Math" panose="02040503050406030204" pitchFamily="18" charset="0"/>
                        </a:rPr>
                        <m:t>𝑐𝑚</m:t>
                      </m:r>
                      <m:r>
                        <a:rPr lang="vi-VN" sz="3700" i="1">
                          <a:solidFill>
                            <a:srgbClr val="000000"/>
                          </a:solidFill>
                          <a:latin typeface="Cambria Math" panose="02040503050406030204" pitchFamily="18" charset="0"/>
                        </a:rPr>
                        <m:t>.</m:t>
                      </m:r>
                    </m:oMath>
                  </m:oMathPara>
                </a14:m>
                <a:endParaRPr lang="vi-VN" sz="3700">
                  <a:solidFill>
                    <a:srgbClr val="000000"/>
                  </a:solidFill>
                </a:endParaRPr>
              </a:p>
              <a:p>
                <a:pPr algn="just">
                  <a:lnSpc>
                    <a:spcPct val="150000"/>
                  </a:lnSpc>
                </a:pPr>
                <a:r>
                  <a:rPr lang="vi-VN" sz="3700">
                    <a:solidFill>
                      <a:srgbClr val="000000"/>
                    </a:solidFill>
                  </a:rPr>
                  <a:t>Khi đó đường cao trong một mặt tam giác hay chính là trung đoạn của hình chóp tam giác đều được tạo thành bằng </a:t>
                </a:r>
                <a:endParaRPr lang="en-US" sz="3700" smtClean="0">
                  <a:solidFill>
                    <a:srgbClr val="000000"/>
                  </a:solidFill>
                </a:endParaRPr>
              </a:p>
              <a:p>
                <a:pPr algn="ctr">
                  <a:lnSpc>
                    <a:spcPct val="150000"/>
                  </a:lnSpc>
                </a:pPr>
                <a14:m>
                  <m:oMath xmlns:m="http://schemas.openxmlformats.org/officeDocument/2006/math">
                    <m:rad>
                      <m:radPr>
                        <m:degHide m:val="on"/>
                        <m:ctrlPr>
                          <a:rPr lang="vi-VN" sz="3700" i="1" smtClean="0">
                            <a:solidFill>
                              <a:srgbClr val="000000"/>
                            </a:solidFill>
                            <a:latin typeface="Cambria Math" panose="02040503050406030204" pitchFamily="18" charset="0"/>
                          </a:rPr>
                        </m:ctrlPr>
                      </m:radPr>
                      <m:deg/>
                      <m:e>
                        <m:sSup>
                          <m:sSupPr>
                            <m:ctrlPr>
                              <a:rPr lang="vi-VN" sz="370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10</m:t>
                            </m:r>
                          </m:e>
                          <m:sup>
                            <m:r>
                              <a:rPr lang="en-US" sz="3700" b="0" i="1" smtClean="0">
                                <a:solidFill>
                                  <a:srgbClr val="000000"/>
                                </a:solidFill>
                                <a:latin typeface="Cambria Math" panose="02040503050406030204" pitchFamily="18" charset="0"/>
                              </a:rPr>
                              <m:t>2</m:t>
                            </m:r>
                          </m:sup>
                        </m:sSup>
                        <m:r>
                          <a:rPr lang="en-US" sz="3700" b="0" i="1" smtClean="0">
                            <a:solidFill>
                              <a:srgbClr val="000000"/>
                            </a:solidFill>
                            <a:latin typeface="Cambria Math" panose="02040503050406030204" pitchFamily="18" charset="0"/>
                          </a:rPr>
                          <m:t>−</m:t>
                        </m:r>
                        <m:sSup>
                          <m:sSupPr>
                            <m:ctrlPr>
                              <a:rPr lang="en-US" sz="3700" b="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5</m:t>
                            </m:r>
                          </m:e>
                          <m:sup>
                            <m:r>
                              <a:rPr lang="en-US" sz="3700" b="0" i="1" smtClean="0">
                                <a:solidFill>
                                  <a:srgbClr val="000000"/>
                                </a:solidFill>
                                <a:latin typeface="Cambria Math" panose="02040503050406030204" pitchFamily="18" charset="0"/>
                              </a:rPr>
                              <m:t>2</m:t>
                            </m:r>
                          </m:sup>
                        </m:sSup>
                      </m:e>
                    </m:rad>
                    <m:r>
                      <a:rPr lang="en-US" sz="3700" b="0" i="1" smtClean="0">
                        <a:solidFill>
                          <a:srgbClr val="000000"/>
                        </a:solidFill>
                        <a:latin typeface="Cambria Math" panose="02040503050406030204" pitchFamily="18" charset="0"/>
                      </a:rPr>
                      <m:t>=</m:t>
                    </m:r>
                    <m:rad>
                      <m:radPr>
                        <m:degHide m:val="on"/>
                        <m:ctrlPr>
                          <a:rPr lang="vi-VN" sz="3700" i="1">
                            <a:solidFill>
                              <a:prstClr val="black"/>
                            </a:solidFill>
                            <a:latin typeface="Cambria Math" panose="02040503050406030204" pitchFamily="18" charset="0"/>
                            <a:cs typeface="Arial" panose="020B0604020202020204" pitchFamily="34" charset="0"/>
                          </a:rPr>
                        </m:ctrlPr>
                      </m:radPr>
                      <m:deg/>
                      <m:e>
                        <m:r>
                          <a:rPr lang="en-US" sz="3700" i="1">
                            <a:solidFill>
                              <a:prstClr val="black"/>
                            </a:solidFill>
                            <a:latin typeface="Cambria Math" panose="02040503050406030204" pitchFamily="18" charset="0"/>
                            <a:cs typeface="Arial" panose="020B0604020202020204" pitchFamily="34" charset="0"/>
                          </a:rPr>
                          <m:t>75</m:t>
                        </m:r>
                      </m:e>
                    </m:rad>
                    <m:r>
                      <a:rPr lang="vi-VN"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8,66</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3700" i="1">
                        <a:solidFill>
                          <a:srgbClr val="000000"/>
                        </a:solidFill>
                        <a:latin typeface="Cambria Math" panose="02040503050406030204" pitchFamily="18" charset="0"/>
                      </a:rPr>
                      <m:t>𝑐𝑚</m:t>
                    </m:r>
                  </m:oMath>
                </a14:m>
                <a:r>
                  <a:rPr lang="en-US" sz="3700" smtClean="0">
                    <a:solidFill>
                      <a:srgbClr val="000000"/>
                    </a:solidFill>
                  </a:rPr>
                  <a:t> </a:t>
                </a:r>
                <a:r>
                  <a:rPr lang="vi-VN" sz="3700">
                    <a:solidFill>
                      <a:srgbClr val="000000"/>
                    </a:solidFill>
                  </a:rPr>
                  <a:t>(áp dụng định lí Pythagore</a:t>
                </a:r>
                <a:r>
                  <a:rPr lang="vi-VN" sz="3700" smtClean="0">
                    <a:solidFill>
                      <a:srgbClr val="000000"/>
                    </a:solidFill>
                  </a:rPr>
                  <a:t>).</a:t>
                </a:r>
                <a:endParaRPr lang="en-US" sz="3700" smtClean="0">
                  <a:solidFill>
                    <a:srgbClr val="0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729015"/>
                <a:ext cx="12178972" cy="6062685"/>
              </a:xfrm>
              <a:prstGeom prst="rect">
                <a:avLst/>
              </a:prstGeom>
              <a:blipFill>
                <a:blip r:embed="rId7"/>
                <a:stretch>
                  <a:fillRect l="-1552" r="-1602" b="-2716"/>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0176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4" dur="500"/>
                                        <p:tgtEl>
                                          <p:spTgt spid="11">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up)">
                                      <p:cBhvr>
                                        <p:cTn id="32" dur="500"/>
                                        <p:tgtEl>
                                          <p:spTgt spid="11">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up)">
                                      <p:cBhvr>
                                        <p:cTn id="3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10.24 (SGK – tr124)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Trang cắt miếng bìa hình tam giác đều cạnh dài </a:t>
                </a:r>
                <a14:m>
                  <m:oMath xmlns:m="http://schemas.openxmlformats.org/officeDocument/2006/math">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20</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75</m:t>
                        </m:r>
                      </m:e>
                    </m:rad>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8</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66</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673651"/>
                <a:ext cx="12178972" cy="6422849"/>
              </a:xfrm>
              <a:prstGeom prst="rect">
                <a:avLst/>
              </a:prstGeom>
            </p:spPr>
            <p:txBody>
              <a:bodyPr wrap="square">
                <a:spAutoFit/>
              </a:bodyPr>
              <a:lstStyle/>
              <a:p>
                <a:pPr lvl="0" algn="just">
                  <a:lnSpc>
                    <a:spcPct val="150000"/>
                  </a:lnSpc>
                  <a:defRPr/>
                </a:pPr>
                <a:r>
                  <a:rPr lang="en-US" sz="3700">
                    <a:solidFill>
                      <a:srgbClr val="000000"/>
                    </a:solidFill>
                    <a:latin typeface="Arial" panose="020B0604020202020204" pitchFamily="34" charset="0"/>
                    <a:cs typeface="Arial" panose="020B0604020202020204" pitchFamily="34" charset="0"/>
                  </a:rPr>
                  <a:t>Phần giới hạn bởi các nét đứt tạo thành mặt đáy của hình chóp tam giác đều có cạnh bằng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 </m:t>
                    </m:r>
                  </m:oMath>
                </a14:m>
                <a:r>
                  <a:rPr lang="en-US" sz="3700">
                    <a:solidFill>
                      <a:srgbClr val="000000"/>
                    </a:solidFill>
                    <a:latin typeface="Arial" panose="020B0604020202020204" pitchFamily="34" charset="0"/>
                    <a:cs typeface="Arial" panose="020B0604020202020204" pitchFamily="34" charset="0"/>
                  </a:rPr>
                  <a:t>nên nửa chu vi mặt đáy là: </a:t>
                </a:r>
                <a:endParaRPr lang="en-US" sz="3700" smtClean="0">
                  <a:solidFill>
                    <a:srgbClr val="000000"/>
                  </a:solidFill>
                  <a:latin typeface="Arial" panose="020B0604020202020204" pitchFamily="34" charset="0"/>
                  <a:cs typeface="Arial" panose="020B0604020202020204" pitchFamily="34" charset="0"/>
                </a:endParaRPr>
              </a:p>
              <a:p>
                <a:pPr lvl="0" algn="ctr">
                  <a:lnSpc>
                    <a:spcPct val="150000"/>
                  </a:lnSpc>
                  <a:defRPr/>
                </a:pPr>
                <a14:m>
                  <m:oMath xmlns:m="http://schemas.openxmlformats.org/officeDocument/2006/math">
                    <m:f>
                      <m:fPr>
                        <m:ctrlPr>
                          <a:rPr lang="en-US" sz="3700" i="1">
                            <a:solidFill>
                              <a:srgbClr val="000000"/>
                            </a:solidFill>
                            <a:latin typeface="Cambria Math" panose="02040503050406030204" pitchFamily="18" charset="0"/>
                            <a:cs typeface="Arial" panose="020B0604020202020204" pitchFamily="34" charset="0"/>
                          </a:rPr>
                        </m:ctrlPr>
                      </m:fPr>
                      <m:num>
                        <m:r>
                          <a:rPr lang="en-US" sz="3700" i="1">
                            <a:solidFill>
                              <a:srgbClr val="000000"/>
                            </a:solidFill>
                            <a:latin typeface="Cambria Math" panose="02040503050406030204" pitchFamily="18" charset="0"/>
                            <a:cs typeface="Arial" panose="020B0604020202020204" pitchFamily="34" charset="0"/>
                          </a:rPr>
                          <m:t>1</m:t>
                        </m:r>
                      </m:num>
                      <m:den>
                        <m:r>
                          <a:rPr lang="en-US" sz="3700" i="1">
                            <a:solidFill>
                              <a:srgbClr val="000000"/>
                            </a:solidFill>
                            <a:latin typeface="Cambria Math" panose="02040503050406030204" pitchFamily="18" charset="0"/>
                            <a:cs typeface="Arial" panose="020B0604020202020204" pitchFamily="34" charset="0"/>
                          </a:rPr>
                          <m:t>2</m:t>
                        </m:r>
                      </m:den>
                    </m:f>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a:t>
                </a:r>
                <a:endParaRPr lang="en-US" sz="3700">
                  <a:solidFill>
                    <a:srgbClr val="000000"/>
                  </a:solidFill>
                  <a:latin typeface="Arial" panose="020B0604020202020204" pitchFamily="34" charset="0"/>
                  <a:cs typeface="Arial" panose="020B0604020202020204" pitchFamily="34" charset="0"/>
                </a:endParaRPr>
              </a:p>
              <a:p>
                <a:pPr lvl="0" algn="just">
                  <a:lnSpc>
                    <a:spcPct val="150000"/>
                  </a:lnSpc>
                  <a:defRPr/>
                </a:pPr>
                <a:r>
                  <a:rPr lang="en-US" sz="3700">
                    <a:solidFill>
                      <a:srgbClr val="000000"/>
                    </a:solidFill>
                    <a:latin typeface="Arial" panose="020B0604020202020204" pitchFamily="34" charset="0"/>
                    <a:cs typeface="Arial" panose="020B0604020202020204" pitchFamily="34" charset="0"/>
                  </a:rPr>
                  <a:t>Vậy diện tích xung quanh của hình chóp tam giác đều tạo thành là: </a:t>
                </a:r>
              </a:p>
              <a:p>
                <a:pPr lvl="0" algn="just">
                  <a:lnSpc>
                    <a:spcPct val="150000"/>
                  </a:lnSpc>
                  <a:defRPr/>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𝑆</m:t>
                      </m:r>
                      <m:r>
                        <a:rPr lang="en-US" sz="3700" i="1" baseline="-25000">
                          <a:solidFill>
                            <a:srgbClr val="000000"/>
                          </a:solidFill>
                          <a:latin typeface="Cambria Math" panose="02040503050406030204" pitchFamily="18" charset="0"/>
                          <a:cs typeface="Arial" panose="020B0604020202020204" pitchFamily="34" charset="0"/>
                        </a:rPr>
                        <m:t>𝑥𝑞</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𝑝</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𝑑</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8</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66</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129</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9</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baseline="30000">
                          <a:solidFill>
                            <a:srgbClr val="000000"/>
                          </a:solidFill>
                          <a:latin typeface="Cambria Math" panose="02040503050406030204" pitchFamily="18" charset="0"/>
                          <a:cs typeface="Arial" panose="020B0604020202020204" pitchFamily="34" charset="0"/>
                        </a:rPr>
                        <m:t>2</m:t>
                      </m:r>
                      <m:r>
                        <a:rPr lang="en-US" sz="3700" i="1">
                          <a:solidFill>
                            <a:srgbClr val="000000"/>
                          </a:solidFill>
                          <a:latin typeface="Cambria Math" panose="02040503050406030204" pitchFamily="18" charset="0"/>
                          <a:cs typeface="Arial" panose="020B0604020202020204" pitchFamily="34" charset="0"/>
                        </a:rPr>
                        <m:t>).</m:t>
                      </m:r>
                    </m:oMath>
                  </m:oMathPara>
                </a14:m>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673651"/>
                <a:ext cx="12178972" cy="6422849"/>
              </a:xfrm>
              <a:prstGeom prst="rect">
                <a:avLst/>
              </a:prstGeom>
              <a:blipFill>
                <a:blip r:embed="rId7"/>
                <a:stretch>
                  <a:fillRect l="-1552" r="-1602"/>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27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5" dur="500"/>
                                        <p:tgtEl>
                                          <p:spTgt spid="11">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573924" y="4914900"/>
            <a:ext cx="6178244" cy="1682281"/>
            <a:chOff x="577774" y="3009900"/>
            <a:chExt cx="9628898"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1" name="TextBox 31"/>
            <p:cNvSpPr txBox="1"/>
            <p:nvPr/>
          </p:nvSpPr>
          <p:spPr>
            <a:xfrm>
              <a:off x="4013810" y="3453759"/>
              <a:ext cx="6192862"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SB</a:t>
              </a:r>
              <a:endParaRPr lang="en-US" sz="40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849187"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A</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3" name="Group 42"/>
          <p:cNvGrpSpPr/>
          <p:nvPr/>
        </p:nvGrpSpPr>
        <p:grpSpPr>
          <a:xfrm>
            <a:off x="573924" y="7914474"/>
            <a:ext cx="6338459" cy="1682281"/>
            <a:chOff x="577774" y="6009474"/>
            <a:chExt cx="9878596" cy="2700655"/>
          </a:xfrm>
        </p:grpSpPr>
        <p:grpSp>
          <p:nvGrpSpPr>
            <p:cNvPr id="2" name="Group 2"/>
            <p:cNvGrpSpPr/>
            <p:nvPr/>
          </p:nvGrpSpPr>
          <p:grpSpPr>
            <a:xfrm>
              <a:off x="1219200" y="6009474"/>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6" name="TextBox 26"/>
            <p:cNvSpPr txBox="1"/>
            <p:nvPr/>
          </p:nvSpPr>
          <p:spPr>
            <a:xfrm>
              <a:off x="4091203" y="6530440"/>
              <a:ext cx="6365167" cy="1482271"/>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SI</a:t>
              </a:r>
              <a:endParaRPr lang="en-US" sz="4000" b="1" dirty="0">
                <a:solidFill>
                  <a:srgbClr val="623933"/>
                </a:solidFill>
                <a:latin typeface="Arial" panose="020B0604020202020204" pitchFamily="34" charset="0"/>
                <a:cs typeface="Arial" panose="020B0604020202020204" pitchFamily="34" charset="0"/>
              </a:endParaRPr>
            </a:p>
          </p:txBody>
        </p:sp>
        <p:sp>
          <p:nvSpPr>
            <p:cNvPr id="33" name="TextBox 33"/>
            <p:cNvSpPr txBox="1"/>
            <p:nvPr/>
          </p:nvSpPr>
          <p:spPr>
            <a:xfrm>
              <a:off x="824185" y="6750905"/>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C</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6667947" y="4941309"/>
            <a:ext cx="6455568" cy="1682281"/>
            <a:chOff x="9224050" y="3009900"/>
            <a:chExt cx="10061113"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9" name="TextBox 29"/>
            <p:cNvSpPr txBox="1"/>
            <p:nvPr/>
          </p:nvSpPr>
          <p:spPr>
            <a:xfrm>
              <a:off x="12967904" y="3463417"/>
              <a:ext cx="6317259"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SH</a:t>
              </a:r>
              <a:endParaRPr lang="en-US" sz="4000" dirty="0">
                <a:latin typeface="Arial" panose="020B0604020202020204" pitchFamily="34" charset="0"/>
                <a:cs typeface="Arial" panose="020B0604020202020204" pitchFamily="34" charset="0"/>
              </a:endParaRPr>
            </a:p>
          </p:txBody>
        </p:sp>
        <p:sp>
          <p:nvSpPr>
            <p:cNvPr id="34" name="TextBox 34"/>
            <p:cNvSpPr txBox="1"/>
            <p:nvPr/>
          </p:nvSpPr>
          <p:spPr>
            <a:xfrm>
              <a:off x="9495463"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B</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5" name="Group 44"/>
          <p:cNvGrpSpPr/>
          <p:nvPr/>
        </p:nvGrpSpPr>
        <p:grpSpPr>
          <a:xfrm>
            <a:off x="6688000" y="7894374"/>
            <a:ext cx="6538840" cy="1682281"/>
            <a:chOff x="9224050" y="6009474"/>
            <a:chExt cx="10190893"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0" name="TextBox 30"/>
            <p:cNvSpPr txBox="1"/>
            <p:nvPr/>
          </p:nvSpPr>
          <p:spPr>
            <a:xfrm>
              <a:off x="12972433" y="6587653"/>
              <a:ext cx="6442510" cy="1299150"/>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HI</a:t>
              </a:r>
              <a:endParaRPr lang="en-US" sz="4000" dirty="0">
                <a:latin typeface="Arial" panose="020B0604020202020204" pitchFamily="34" charset="0"/>
                <a:cs typeface="Arial" panose="020B0604020202020204" pitchFamily="34" charset="0"/>
              </a:endParaRPr>
            </a:p>
          </p:txBody>
        </p:sp>
        <p:sp>
          <p:nvSpPr>
            <p:cNvPr id="35" name="TextBox 35"/>
            <p:cNvSpPr txBox="1"/>
            <p:nvPr/>
          </p:nvSpPr>
          <p:spPr>
            <a:xfrm>
              <a:off x="9495463" y="6809996"/>
              <a:ext cx="740026" cy="1160185"/>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D</a:t>
              </a:r>
              <a:endParaRPr lang="en-US" sz="40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algn="ctr"/>
            <a:r>
              <a:rPr lang="vi-VN" sz="6000" b="1" dirty="0" smtClean="0">
                <a:solidFill>
                  <a:schemeClr val="bg1"/>
                </a:solidFill>
                <a:latin typeface="Arial" panose="020B0604020202020204" pitchFamily="34" charset="0"/>
                <a:cs typeface="Arial" panose="020B0604020202020204" pitchFamily="34" charset="0"/>
              </a:rPr>
              <a:t>BÀI TẬP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15880482" y="-215850"/>
            <a:ext cx="2407518" cy="2124280"/>
          </a:xfrm>
          <a:prstGeom prst="rect">
            <a:avLst/>
          </a:prstGeom>
        </p:spPr>
      </p:pic>
      <p:grpSp>
        <p:nvGrpSpPr>
          <p:cNvPr id="40" name="Group 36"/>
          <p:cNvGrpSpPr/>
          <p:nvPr/>
        </p:nvGrpSpPr>
        <p:grpSpPr>
          <a:xfrm>
            <a:off x="-1063308" y="1875437"/>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10.15</a:t>
              </a:r>
              <a:endParaRPr lang="en-US" sz="5000" b="1" dirty="0">
                <a:solidFill>
                  <a:srgbClr val="FFFDEF"/>
                </a:solidFill>
                <a:latin typeface="Arial" panose="020B0604020202020204" pitchFamily="34" charset="0"/>
                <a:cs typeface="Arial" panose="020B0604020202020204" pitchFamily="34" charset="0"/>
              </a:endParaRPr>
            </a:p>
          </p:txBody>
        </p:sp>
      </p:grpSp>
      <p:sp>
        <p:nvSpPr>
          <p:cNvPr id="27" name="Rectangle 26"/>
          <p:cNvSpPr/>
          <p:nvPr/>
        </p:nvSpPr>
        <p:spPr>
          <a:xfrm>
            <a:off x="2922673" y="2440128"/>
            <a:ext cx="15087600" cy="1015663"/>
          </a:xfrm>
          <a:prstGeom prst="rect">
            <a:avLst/>
          </a:prstGeom>
        </p:spPr>
        <p:txBody>
          <a:bodyPr wrap="square">
            <a:spAutoFit/>
          </a:bodyPr>
          <a:lstStyle/>
          <a:p>
            <a:pPr>
              <a:lnSpc>
                <a:spcPct val="150000"/>
              </a:lnSpc>
            </a:pPr>
            <a:r>
              <a:rPr lang="en-US" sz="4000" b="1">
                <a:solidFill>
                  <a:schemeClr val="bg1"/>
                </a:solidFill>
                <a:latin typeface="Arial" panose="020B0604020202020204" pitchFamily="34" charset="0"/>
                <a:cs typeface="Arial" panose="020B0604020202020204" pitchFamily="34" charset="0"/>
              </a:rPr>
              <a:t>Trung đoạn của hình chóp tam giác đều trong Hình 10.34 là</a:t>
            </a:r>
            <a:r>
              <a:rPr lang="en-US" sz="4000" b="1" smtClean="0">
                <a:solidFill>
                  <a:schemeClr val="bg1"/>
                </a:solidFill>
                <a:latin typeface="Arial" panose="020B0604020202020204" pitchFamily="34" charset="0"/>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644" y="7460800"/>
            <a:ext cx="2086818" cy="2105876"/>
          </a:xfrm>
          <a:prstGeom prst="rect">
            <a:avLst/>
          </a:prstGeom>
          <a:effectLst>
            <a:outerShdw blurRad="50800" dist="38100" dir="13500000" algn="br" rotWithShape="0">
              <a:prstClr val="black">
                <a:alpha val="40000"/>
              </a:prstClr>
            </a:outerShdw>
          </a:effectLst>
        </p:spPr>
      </p:pic>
      <p:pic>
        <p:nvPicPr>
          <p:cNvPr id="48" name="Picture 4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652370" y="4286936"/>
            <a:ext cx="4642269" cy="5309819"/>
          </a:xfrm>
          <a:prstGeom prst="rect">
            <a:avLst/>
          </a:prstGeom>
        </p:spPr>
      </p:pic>
    </p:spTree>
    <p:extLst>
      <p:ext uri="{BB962C8B-B14F-4D97-AF65-F5344CB8AC3E}">
        <p14:creationId xmlns:p14="http://schemas.microsoft.com/office/powerpoint/2010/main" val="121650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anim calcmode="lin" valueType="num">
                                      <p:cBhvr>
                                        <p:cTn id="29" dur="500" fill="hold"/>
                                        <p:tgtEl>
                                          <p:spTgt spid="42"/>
                                        </p:tgtEl>
                                        <p:attrNameLst>
                                          <p:attrName>ppt_x</p:attrName>
                                        </p:attrNameLst>
                                      </p:cBhvr>
                                      <p:tavLst>
                                        <p:tav tm="0">
                                          <p:val>
                                            <p:strVal val="#ppt_x"/>
                                          </p:val>
                                        </p:tav>
                                        <p:tav tm="100000">
                                          <p:val>
                                            <p:strVal val="#ppt_x"/>
                                          </p:val>
                                        </p:tav>
                                      </p:tavLst>
                                    </p:anim>
                                    <p:anim calcmode="lin" valueType="num">
                                      <p:cBhvr>
                                        <p:cTn id="30" dur="5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anim calcmode="lin" valueType="num">
                                      <p:cBhvr>
                                        <p:cTn id="35" dur="500" fill="hold"/>
                                        <p:tgtEl>
                                          <p:spTgt spid="44"/>
                                        </p:tgtEl>
                                        <p:attrNameLst>
                                          <p:attrName>ppt_x</p:attrName>
                                        </p:attrNameLst>
                                      </p:cBhvr>
                                      <p:tavLst>
                                        <p:tav tm="0">
                                          <p:val>
                                            <p:strVal val="#ppt_x"/>
                                          </p:val>
                                        </p:tav>
                                        <p:tav tm="100000">
                                          <p:val>
                                            <p:strVal val="#ppt_x"/>
                                          </p:val>
                                        </p:tav>
                                      </p:tavLst>
                                    </p:anim>
                                    <p:anim calcmode="lin" valueType="num">
                                      <p:cBhvr>
                                        <p:cTn id="36" dur="500" fill="hold"/>
                                        <p:tgtEl>
                                          <p:spTgt spid="4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00000"/>
                </a:solidFill>
                <a:latin typeface="Arial" panose="020B0604020202020204" pitchFamily="34" charset="0"/>
                <a:cs typeface="Arial" panose="020B0604020202020204" pitchFamily="34" charset="0"/>
              </a:rPr>
              <a:t>HƯỚNG DẪN VỀ NHÀ</a:t>
            </a:r>
            <a:endParaRPr lang="en-US" sz="66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681205" y="3096438"/>
            <a:ext cx="4876800" cy="6001491"/>
            <a:chOff x="1371600" y="3216760"/>
            <a:chExt cx="4876800" cy="6001491"/>
          </a:xfrm>
        </p:grpSpPr>
        <p:sp>
          <p:nvSpPr>
            <p:cNvPr id="22" name="Rounded Rectangle 21"/>
            <p:cNvSpPr/>
            <p:nvPr/>
          </p:nvSpPr>
          <p:spPr>
            <a:xfrm>
              <a:off x="1371600" y="3867314"/>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822015" y="5245775"/>
            <a:ext cx="4490720" cy="2031325"/>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Ghi </a:t>
            </a:r>
            <a:r>
              <a:rPr lang="vi-VN" sz="4200" dirty="0">
                <a:cs typeface="Arial" panose="020B0604020202020204" pitchFamily="34" charset="0"/>
              </a:rPr>
              <a:t>nhớ kiến thức trong </a:t>
            </a:r>
            <a:r>
              <a:rPr lang="vi-VN" sz="4200" dirty="0" smtClean="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209538" y="3043099"/>
            <a:ext cx="4876800" cy="6054830"/>
            <a:chOff x="6829721" y="3216760"/>
            <a:chExt cx="4876800" cy="6054830"/>
          </a:xfrm>
        </p:grpSpPr>
        <p:sp>
          <p:nvSpPr>
            <p:cNvPr id="24" name="Rounded Rectangle 23"/>
            <p:cNvSpPr/>
            <p:nvPr/>
          </p:nvSpPr>
          <p:spPr>
            <a:xfrm>
              <a:off x="6829721" y="3920653"/>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6455734" y="5245775"/>
            <a:ext cx="4495801"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a:t>
            </a:r>
            <a:endParaRPr lang="en-US" sz="4200" dirty="0" smtClean="0">
              <a:latin typeface="Arial" panose="020B0604020202020204" pitchFamily="34" charset="0"/>
              <a:cs typeface="Arial" panose="020B0604020202020204" pitchFamily="34" charset="0"/>
            </a:endParaRPr>
          </a:p>
          <a:p>
            <a:pPr algn="ctr">
              <a:lnSpc>
                <a:spcPct val="150000"/>
              </a:lnSpc>
            </a:pPr>
            <a:r>
              <a:rPr lang="vi-VN" sz="4200" dirty="0" smtClean="0">
                <a:latin typeface="Arial" panose="020B0604020202020204" pitchFamily="34" charset="0"/>
                <a:cs typeface="Arial" panose="020B0604020202020204" pitchFamily="34" charset="0"/>
              </a:rPr>
              <a:t>bài tập trong SBT</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1687414" y="3056390"/>
            <a:ext cx="5969721" cy="6041540"/>
            <a:chOff x="11200001" y="3216760"/>
            <a:chExt cx="5969721" cy="6041540"/>
          </a:xfrm>
        </p:grpSpPr>
        <p:sp>
          <p:nvSpPr>
            <p:cNvPr id="27" name="Rounded Rectangle 26"/>
            <p:cNvSpPr/>
            <p:nvPr/>
          </p:nvSpPr>
          <p:spPr>
            <a:xfrm>
              <a:off x="11200001" y="3907362"/>
              <a:ext cx="5969721"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509782"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1966447" y="4686300"/>
            <a:ext cx="5469353" cy="3970318"/>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Chuẩn </a:t>
            </a:r>
            <a:r>
              <a:rPr lang="vi-VN" sz="4200" dirty="0">
                <a:cs typeface="Arial" panose="020B0604020202020204" pitchFamily="34" charset="0"/>
              </a:rPr>
              <a:t>bị bài </a:t>
            </a:r>
            <a:r>
              <a:rPr lang="vi-VN" sz="4200" dirty="0" smtClean="0">
                <a:cs typeface="Arial" panose="020B0604020202020204" pitchFamily="34" charset="0"/>
              </a:rPr>
              <a:t>mới</a:t>
            </a:r>
            <a:endParaRPr lang="en-US" sz="4200" dirty="0" smtClean="0">
              <a:cs typeface="Arial" panose="020B0604020202020204" pitchFamily="34" charset="0"/>
            </a:endParaRPr>
          </a:p>
          <a:p>
            <a:pPr algn="ctr">
              <a:lnSpc>
                <a:spcPct val="150000"/>
              </a:lnSpc>
            </a:pPr>
            <a:r>
              <a:rPr lang="vi-VN" sz="4200" b="1">
                <a:cs typeface="Arial" panose="020B0604020202020204" pitchFamily="34" charset="0"/>
              </a:rPr>
              <a:t>Một vài ứng dụng của hàm số bậc nhất trong tài chính</a:t>
            </a:r>
            <a:endParaRPr lang="en-US" sz="4200" b="1" dirty="0">
              <a:latin typeface="Arial" panose="020B0604020202020204" pitchFamily="34" charset="0"/>
              <a:cs typeface="Arial" panose="020B0604020202020204" pitchFamily="34" charset="0"/>
            </a:endParaRPr>
          </a:p>
        </p:txBody>
      </p:sp>
      <p:sp>
        <p:nvSpPr>
          <p:cNvPr id="18"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3137226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6"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466049" y="56896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4152068" y="1073889"/>
            <a:ext cx="14772707" cy="982513"/>
          </a:xfrm>
          <a:prstGeom prst="rect">
            <a:avLst/>
          </a:prstGeom>
        </p:spPr>
        <p:txBody>
          <a:bodyPr wrap="square">
            <a:spAutoFit/>
          </a:bodyPr>
          <a:lstStyle/>
          <a:p>
            <a:pPr algn="just">
              <a:lnSpc>
                <a:spcPct val="150000"/>
              </a:lnSpc>
            </a:pPr>
            <a:r>
              <a:rPr lang="vi-VN" sz="4400" b="1">
                <a:cs typeface="Arial" panose="020B0604020202020204" pitchFamily="34" charset="0"/>
              </a:rPr>
              <a:t>Đáy của hình chóp tứ giác đều là:</a:t>
            </a:r>
            <a:endParaRPr lang="en-US" sz="4400" b="1" dirty="0">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3002813" y="4266973"/>
              <a:ext cx="3523851"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vuông</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1475249" y="4269401"/>
              <a:ext cx="4271615"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bình hành</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490010" y="6684926"/>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3107955" y="7244813"/>
              <a:ext cx="2860462"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thoi</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1545852" y="7244813"/>
              <a:ext cx="4113918"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chữ nhật</a:t>
              </a:r>
              <a:endParaRPr lang="vi-VN" sz="4400" dirty="0">
                <a:solidFill>
                  <a:schemeClr val="bg1"/>
                </a:solidFill>
                <a:cs typeface="Arial" panose="020B0604020202020204" pitchFamily="34" charset="0"/>
              </a:endParaRPr>
            </a:p>
          </p:txBody>
        </p:sp>
      </p:grpSp>
      <p:pic>
        <p:nvPicPr>
          <p:cNvPr id="48" name="Picture 47"/>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577491" y="4065927"/>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005" y="1485119"/>
            <a:ext cx="5517952" cy="769441"/>
          </a:xfrm>
          <a:prstGeom prst="rect">
            <a:avLst/>
          </a:prstGeom>
        </p:spPr>
        <p:txBody>
          <a:bodyPr wrap="square" lIns="0" tIns="0" rIns="0" bIns="0" rtlCol="0" anchor="t">
            <a:spAutoFit/>
          </a:bodyPr>
          <a:lstStyle/>
          <a:p>
            <a:pPr algn="ctr"/>
            <a:r>
              <a:rPr lang="en-US" sz="5000" b="1" smtClean="0">
                <a:solidFill>
                  <a:srgbClr val="FFFDEF"/>
                </a:solidFill>
                <a:latin typeface="Arial" panose="020B0604020202020204" pitchFamily="34" charset="0"/>
                <a:cs typeface="Arial" panose="020B0604020202020204" pitchFamily="34" charset="0"/>
              </a:rPr>
              <a:t>10.16</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anim calcmode="lin" valueType="num">
                                      <p:cBhvr>
                                        <p:cTn id="18" dur="500" fill="hold"/>
                                        <p:tgtEl>
                                          <p:spTgt spid="49"/>
                                        </p:tgtEl>
                                        <p:attrNameLst>
                                          <p:attrName>ppt_x</p:attrName>
                                        </p:attrNameLst>
                                      </p:cBhvr>
                                      <p:tavLst>
                                        <p:tav tm="0">
                                          <p:val>
                                            <p:strVal val="#ppt_x"/>
                                          </p:val>
                                        </p:tav>
                                        <p:tav tm="100000">
                                          <p:val>
                                            <p:strVal val="#ppt_x"/>
                                          </p:val>
                                        </p:tav>
                                      </p:tavLst>
                                    </p:anim>
                                    <p:anim calcmode="lin" valueType="num">
                                      <p:cBhvr>
                                        <p:cTn id="19" dur="500" fill="hold"/>
                                        <p:tgtEl>
                                          <p:spTgt spid="4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anim calcmode="lin" valueType="num">
                                      <p:cBhvr>
                                        <p:cTn id="24" dur="500" fill="hold"/>
                                        <p:tgtEl>
                                          <p:spTgt spid="44"/>
                                        </p:tgtEl>
                                        <p:attrNameLst>
                                          <p:attrName>ppt_x</p:attrName>
                                        </p:attrNameLst>
                                      </p:cBhvr>
                                      <p:tavLst>
                                        <p:tav tm="0">
                                          <p:val>
                                            <p:strVal val="#ppt_x"/>
                                          </p:val>
                                        </p:tav>
                                        <p:tav tm="100000">
                                          <p:val>
                                            <p:strVal val="#ppt_x"/>
                                          </p:val>
                                        </p:tav>
                                      </p:tavLst>
                                    </p:anim>
                                    <p:anim calcmode="lin" valueType="num">
                                      <p:cBhvr>
                                        <p:cTn id="25" dur="5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anim calcmode="lin" valueType="num">
                                      <p:cBhvr>
                                        <p:cTn id="42" dur="500" fill="hold"/>
                                        <p:tgtEl>
                                          <p:spTgt spid="47"/>
                                        </p:tgtEl>
                                        <p:attrNameLst>
                                          <p:attrName>ppt_x</p:attrName>
                                        </p:attrNameLst>
                                      </p:cBhvr>
                                      <p:tavLst>
                                        <p:tav tm="0">
                                          <p:val>
                                            <p:strVal val="#ppt_x"/>
                                          </p:val>
                                        </p:tav>
                                        <p:tav tm="100000">
                                          <p:val>
                                            <p:strVal val="#ppt_x"/>
                                          </p:val>
                                        </p:tav>
                                      </p:tavLst>
                                    </p:anim>
                                    <p:anim calcmode="lin" valueType="num">
                                      <p:cBhvr>
                                        <p:cTn id="4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49805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3137492" y="744456"/>
            <a:ext cx="14352089" cy="2123658"/>
          </a:xfrm>
          <a:prstGeom prst="rect">
            <a:avLst/>
          </a:prstGeom>
        </p:spPr>
        <p:txBody>
          <a:bodyPr wrap="square">
            <a:spAutoFit/>
          </a:bodyPr>
          <a:lstStyle/>
          <a:p>
            <a:pPr algn="just">
              <a:lnSpc>
                <a:spcPct val="150000"/>
              </a:lnSpc>
            </a:pPr>
            <a:r>
              <a:rPr lang="en-US" sz="4400" b="1">
                <a:solidFill>
                  <a:schemeClr val="bg1"/>
                </a:solidFill>
                <a:latin typeface="Arial" panose="020B0604020202020204" pitchFamily="34" charset="0"/>
                <a:cs typeface="Arial" panose="020B0604020202020204" pitchFamily="34" charset="0"/>
              </a:rPr>
              <a:t>Diện tích xung quanh của hình chóp tam giác đều bằng:</a:t>
            </a:r>
            <a:endParaRPr lang="en-US" sz="4400" b="1" dirty="0">
              <a:solidFill>
                <a:schemeClr val="bg1"/>
              </a:solidFill>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768726" y="3893776"/>
              <a:ext cx="6693154" cy="2031325"/>
            </a:xfrm>
            <a:prstGeom prst="rect">
              <a:avLst/>
            </a:prstGeom>
          </p:spPr>
          <p:txBody>
            <a:bodyPr wrap="square">
              <a:spAutoFit/>
            </a:bodyPr>
            <a:lstStyle/>
            <a:p>
              <a:pPr>
                <a:lnSpc>
                  <a:spcPct val="150000"/>
                </a:lnSpc>
              </a:pPr>
              <a:r>
                <a:rPr lang="vi-VN" sz="4200" smtClean="0">
                  <a:cs typeface="Arial" panose="020B0604020202020204" pitchFamily="34" charset="0"/>
                </a:rPr>
                <a:t>Tích </a:t>
              </a:r>
              <a:r>
                <a:rPr lang="vi-VN" sz="4200">
                  <a:cs typeface="Arial" panose="020B0604020202020204" pitchFamily="34" charset="0"/>
                </a:rPr>
                <a:t>của nửa chu vi đáy và chiều cao của hình chóp</a:t>
              </a:r>
              <a:endParaRPr lang="en-US" sz="4200" dirty="0">
                <a:latin typeface="Arial" panose="020B0604020202020204" pitchFamily="34" charset="0"/>
                <a:cs typeface="Arial" panose="020B0604020202020204" pitchFamily="34" charset="0"/>
              </a:endParaRPr>
            </a:p>
          </p:txBody>
        </p:sp>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415002" y="3823897"/>
              <a:ext cx="6692310" cy="1911549"/>
            </a:xfrm>
            <a:prstGeom prst="rect">
              <a:avLst/>
            </a:prstGeom>
          </p:spPr>
          <p:txBody>
            <a:bodyPr wrap="square">
              <a:spAutoFit/>
            </a:bodyPr>
            <a:lstStyle/>
            <a:p>
              <a:pPr algn="just">
                <a:lnSpc>
                  <a:spcPct val="150000"/>
                </a:lnSpc>
              </a:pPr>
              <a:r>
                <a:rPr lang="vi-VN" sz="4200">
                  <a:cs typeface="Arial" panose="020B0604020202020204" pitchFamily="34" charset="0"/>
                </a:rPr>
                <a:t>Tích của nửa chu vi đáy và trung đoạn</a:t>
              </a:r>
              <a:endParaRPr lang="en-US" sz="4200" dirty="0">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00464" y="6899519"/>
              <a:ext cx="6136558" cy="1911549"/>
            </a:xfrm>
            <a:prstGeom prst="rect">
              <a:avLst/>
            </a:prstGeom>
          </p:spPr>
          <p:txBody>
            <a:bodyPr wrap="square">
              <a:spAutoFit/>
            </a:bodyPr>
            <a:lstStyle/>
            <a:p>
              <a:pPr>
                <a:lnSpc>
                  <a:spcPct val="150000"/>
                </a:lnSpc>
              </a:pPr>
              <a:r>
                <a:rPr lang="vi-VN" sz="4200">
                  <a:cs typeface="Arial" panose="020B0604020202020204" pitchFamily="34" charset="0"/>
                </a:rPr>
                <a:t>Tích của chu vi đáy và trung đoạn</a:t>
              </a:r>
              <a:endParaRPr lang="en-US" sz="4200" dirty="0">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559068" y="6899519"/>
              <a:ext cx="6527917" cy="1911549"/>
            </a:xfrm>
            <a:prstGeom prst="rect">
              <a:avLst/>
            </a:prstGeom>
          </p:spPr>
          <p:txBody>
            <a:bodyPr wrap="square">
              <a:spAutoFit/>
            </a:bodyPr>
            <a:lstStyle/>
            <a:p>
              <a:pPr>
                <a:lnSpc>
                  <a:spcPct val="150000"/>
                </a:lnSpc>
              </a:pPr>
              <a:r>
                <a:rPr lang="vi-VN" sz="4200">
                  <a:cs typeface="Arial" panose="020B0604020202020204" pitchFamily="34" charset="0"/>
                </a:rPr>
                <a:t>Tổng của chu vi đáy và trung đoạn</a:t>
              </a:r>
              <a:endParaRPr lang="en-US" sz="42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1609" y="4019535"/>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179415" y="433496"/>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10.17</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56629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2985082" y="685888"/>
            <a:ext cx="14325285" cy="2123658"/>
          </a:xfrm>
          <a:prstGeom prst="rect">
            <a:avLst/>
          </a:prstGeom>
        </p:spPr>
        <p:txBody>
          <a:bodyPr wrap="square">
            <a:spAutoFit/>
          </a:bodyPr>
          <a:lstStyle/>
          <a:p>
            <a:pPr algn="just">
              <a:lnSpc>
                <a:spcPct val="150000"/>
              </a:lnSpc>
            </a:pPr>
            <a:r>
              <a:rPr lang="vi-VN" sz="4400" b="1">
                <a:solidFill>
                  <a:prstClr val="black"/>
                </a:solidFill>
                <a:cs typeface="Arial" panose="020B0604020202020204" pitchFamily="34" charset="0"/>
              </a:rPr>
              <a:t>Một hình chóp tam giác có chiều cao h, thể tích V. Diện tích đáy S là:</a:t>
            </a:r>
            <a:endParaRPr lang="en-US" sz="4400" b="1" dirty="0">
              <a:solidFill>
                <a:prstClr val="black"/>
              </a:solidFill>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768726" y="3704227"/>
                  <a:ext cx="6112358" cy="208146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b="0" i="1" smtClean="0">
                            <a:solidFill>
                              <a:prstClr val="white"/>
                            </a:solidFill>
                            <a:latin typeface="Cambria Math" panose="02040503050406030204" pitchFamily="18" charset="0"/>
                            <a:cs typeface="Arial" panose="020B0604020202020204" pitchFamily="34" charset="0"/>
                          </a:rPr>
                          <m:t>=</m:t>
                        </m:r>
                        <m:f>
                          <m:fPr>
                            <m:ctrlPr>
                              <a:rPr lang="en-US" sz="4400" b="0" i="1" smtClean="0">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h</m:t>
                            </m:r>
                          </m:num>
                          <m:den>
                            <m:r>
                              <a:rPr lang="en-US" sz="4400" b="0" i="1" smtClean="0">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768726" y="3704227"/>
                  <a:ext cx="6112358" cy="2081467"/>
                </a:xfrm>
                <a:prstGeom prst="rect">
                  <a:avLst/>
                </a:prstGeom>
                <a:blipFill>
                  <a:blip r:embed="rId4"/>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313537" y="3729818"/>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13537" y="3729818"/>
                  <a:ext cx="6157903" cy="2020746"/>
                </a:xfrm>
                <a:prstGeom prst="rect">
                  <a:avLst/>
                </a:prstGeom>
                <a:blipFill>
                  <a:blip r:embed="rId5"/>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960181" y="6776860"/>
                  <a:ext cx="5920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960181" y="6776860"/>
                  <a:ext cx="5920903" cy="2020746"/>
                </a:xfrm>
                <a:prstGeom prst="rect">
                  <a:avLst/>
                </a:prstGeom>
                <a:blipFill>
                  <a:blip r:embed="rId6"/>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464683" y="6727355"/>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i="1">
                                <a:solidFill>
                                  <a:prstClr val="white"/>
                                </a:solidFill>
                                <a:latin typeface="Cambria Math" panose="02040503050406030204" pitchFamily="18" charset="0"/>
                                <a:cs typeface="Arial" panose="020B0604020202020204" pitchFamily="34" charset="0"/>
                              </a:rPr>
                              <m:t>h</m:t>
                            </m:r>
                          </m:num>
                          <m:den>
                            <m:r>
                              <a:rPr lang="en-US" sz="4400" i="1">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464683" y="6727355"/>
                  <a:ext cx="6157903" cy="2020746"/>
                </a:xfrm>
                <a:prstGeom prst="rect">
                  <a:avLst/>
                </a:prstGeom>
                <a:blipFill>
                  <a:blip r:embed="rId7"/>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704514" y="7160313"/>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11499" y="505031"/>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10.18</a:t>
            </a:r>
            <a:endParaRPr lang="en-US" sz="5000" b="1" dirty="0">
              <a:solidFill>
                <a:srgbClr val="FFFD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4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ounded Rectangle 1"/>
          <p:cNvSpPr/>
          <p:nvPr/>
        </p:nvSpPr>
        <p:spPr>
          <a:xfrm>
            <a:off x="1370284" y="3314700"/>
            <a:ext cx="6108680" cy="34772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1</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tam giác đều.</a:t>
            </a:r>
            <a:endParaRPr lang="en-US" sz="4000"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10771200" y="3320716"/>
            <a:ext cx="6108680" cy="34772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2</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tứ giác đều.</a:t>
            </a:r>
            <a:endParaRPr lang="en-US" sz="40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2045278" y="1028700"/>
            <a:ext cx="14197443" cy="1308248"/>
            <a:chOff x="1271156" y="582270"/>
            <a:chExt cx="14197443" cy="1308248"/>
          </a:xfrm>
        </p:grpSpPr>
        <p:sp>
          <p:nvSpPr>
            <p:cNvPr id="28" name="Rectangle 27"/>
            <p:cNvSpPr/>
            <p:nvPr/>
          </p:nvSpPr>
          <p:spPr>
            <a:xfrm>
              <a:off x="2819399" y="828689"/>
              <a:ext cx="12649200" cy="1061829"/>
            </a:xfrm>
            <a:prstGeom prst="rect">
              <a:avLst/>
            </a:prstGeom>
          </p:spPr>
          <p:txBody>
            <a:bodyPr wrap="square">
              <a:spAutoFit/>
            </a:bodyPr>
            <a:lstStyle/>
            <a:p>
              <a:pPr algn="just">
                <a:lnSpc>
                  <a:spcPct val="150000"/>
                </a:lnSpc>
              </a:pPr>
              <a:r>
                <a:rPr lang="vi-VN" sz="4200" i="1" dirty="0" smtClean="0">
                  <a:solidFill>
                    <a:srgbClr val="002060"/>
                  </a:solidFill>
                  <a:cs typeface="Arial" panose="020B0604020202020204" pitchFamily="34" charset="0"/>
                </a:rPr>
                <a:t>Chia lớp </a:t>
              </a:r>
              <a:r>
                <a:rPr lang="vi-VN" sz="4200" i="1" smtClean="0">
                  <a:solidFill>
                    <a:srgbClr val="002060"/>
                  </a:solidFill>
                  <a:cs typeface="Arial" panose="020B0604020202020204" pitchFamily="34" charset="0"/>
                </a:rPr>
                <a:t>thành </a:t>
              </a:r>
              <a:r>
                <a:rPr lang="en-US" sz="4200" i="1" smtClean="0">
                  <a:solidFill>
                    <a:srgbClr val="002060"/>
                  </a:solidFill>
                  <a:latin typeface="Arial" panose="020B0604020202020204" pitchFamily="34" charset="0"/>
                  <a:cs typeface="Arial" panose="020B0604020202020204" pitchFamily="34" charset="0"/>
                </a:rPr>
                <a:t>2</a:t>
              </a:r>
              <a:r>
                <a:rPr lang="vi-VN" sz="4200" i="1" smtClean="0">
                  <a:solidFill>
                    <a:srgbClr val="002060"/>
                  </a:solidFill>
                  <a:cs typeface="Arial" panose="020B0604020202020204" pitchFamily="34" charset="0"/>
                </a:rPr>
                <a:t> </a:t>
              </a:r>
              <a:r>
                <a:rPr lang="vi-VN" sz="4200" i="1" dirty="0" smtClean="0">
                  <a:solidFill>
                    <a:srgbClr val="002060"/>
                  </a:solidFill>
                  <a:cs typeface="Arial" panose="020B0604020202020204" pitchFamily="34" charset="0"/>
                </a:rPr>
                <a:t>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1156" y="582270"/>
              <a:ext cx="1368035" cy="1261903"/>
            </a:xfrm>
            <a:prstGeom prst="rect">
              <a:avLst/>
            </a:prstGeom>
          </p:spPr>
        </p:pic>
      </p:grpSp>
      <p:pic>
        <p:nvPicPr>
          <p:cNvPr id="8" name="Picture 7"/>
          <p:cNvPicPr>
            <a:picLocks noChangeAspect="1"/>
          </p:cNvPicPr>
          <p:nvPr/>
        </p:nvPicPr>
        <p:blipFill>
          <a:blip r:embed="rId10"/>
          <a:stretch>
            <a:fillRect/>
          </a:stretch>
        </p:blipFill>
        <p:spPr>
          <a:xfrm>
            <a:off x="7440190" y="6969154"/>
            <a:ext cx="3259757" cy="2746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190500"/>
            <a:ext cx="12441001"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dirty="0">
                <a:cs typeface="Arial" panose="020B0604020202020204" pitchFamily="34" charset="0"/>
              </a:rPr>
              <a:t>Nhóm 1 </a:t>
            </a:r>
            <a:r>
              <a:rPr lang="vi-VN" sz="4000" b="1">
                <a:cs typeface="Arial" panose="020B0604020202020204" pitchFamily="34" charset="0"/>
              </a:rPr>
              <a:t>: Kiến thức về hình chóp tam giác </a:t>
            </a:r>
            <a:r>
              <a:rPr lang="vi-VN" sz="4000" b="1" smtClean="0">
                <a:cs typeface="Arial" panose="020B0604020202020204" pitchFamily="34" charset="0"/>
              </a:rPr>
              <a:t>đều</a:t>
            </a: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457200" y="1409700"/>
            <a:ext cx="5715000" cy="487424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400800" y="1995750"/>
                <a:ext cx="11455105" cy="383355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Diện </a:t>
                </a:r>
                <a:r>
                  <a:rPr lang="vi-VN" sz="3800">
                    <a:ea typeface="Dotum" panose="020B0600000101010101" pitchFamily="34" charset="-127"/>
                    <a:cs typeface="Times New Roman" panose="02020603050405020304" pitchFamily="18" charset="0"/>
                  </a:rPr>
                  <a:t>tích xung quanh của hình chóp tam giác đều bằng tích của nửa chu vi đáy với trung đoạn</a:t>
                </a:r>
                <a:r>
                  <a:rPr lang="vi-VN" sz="3800" smtClean="0">
                    <a:ea typeface="Dotum" panose="020B0600000101010101" pitchFamily="34" charset="-127"/>
                    <a:cs typeface="Times New Roman" panose="02020603050405020304" pitchFamily="18" charset="0"/>
                  </a:rPr>
                  <a:t>:</a:t>
                </a:r>
                <a:endParaRPr lang="en-US" sz="3800" smtClean="0">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r>
                  <a:rPr lang="en-US" sz="3800" smtClean="0">
                    <a:ea typeface="Dotum" panose="020B0600000101010101" pitchFamily="34" charset="-127"/>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Trong đó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38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3800">
                    <a:effectLst/>
                    <a:ea typeface="Dotum" panose="020B0600000101010101" pitchFamily="34" charset="-127"/>
                    <a:cs typeface="Times New Roman" panose="02020603050405020304" pitchFamily="18" charset="0"/>
                  </a:rPr>
                  <a:t> là trung đoạn</a:t>
                </a:r>
                <a:r>
                  <a:rPr lang="vi-VN" sz="3800" smtClean="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1995750"/>
                <a:ext cx="11455105" cy="3833550"/>
              </a:xfrm>
              <a:prstGeom prst="rect">
                <a:avLst/>
              </a:prstGeom>
              <a:blipFill>
                <a:blip r:embed="rId8"/>
                <a:stretch>
                  <a:fillRect l="-1756" r="-1756"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9953" y="5905500"/>
                <a:ext cx="17567048" cy="423814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Dotum" panose="020B0600000101010101" pitchFamily="34" charset="-127"/>
                    <a:cs typeface="Times New Roman" panose="02020603050405020304" pitchFamily="18" charset="0"/>
                  </a:rPr>
                  <a:t>Thể tích hình chóp tam giác đều bằng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vi-VN" sz="3800">
                    <a:solidFill>
                      <a:prstClr val="black"/>
                    </a:solidFill>
                    <a:ea typeface="Dotum" panose="020B0600000101010101" pitchFamily="34" charset="-127"/>
                    <a:cs typeface="Times New Roman" panose="02020603050405020304" pitchFamily="18" charset="0"/>
                  </a:rPr>
                  <a:t> tích của diện tích đáy với chiều cao của nó</a:t>
                </a:r>
                <a:r>
                  <a:rPr lang="vi-VN" sz="3800" smtClean="0">
                    <a:solidFill>
                      <a:prstClr val="black"/>
                    </a:solidFill>
                    <a:ea typeface="Dotum" panose="020B0600000101010101" pitchFamily="34" charset="-127"/>
                    <a:cs typeface="Times New Roman" panose="02020603050405020304" pitchFamily="18" charset="0"/>
                  </a:rPr>
                  <a:t>:</a:t>
                </a:r>
                <a:endParaRPr lang="en-US" sz="38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en-US"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𝑉</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800">
                    <a:solidFill>
                      <a:prstClr val="black"/>
                    </a:solidFill>
                    <a:ea typeface="Dotum" panose="020B0600000101010101" pitchFamily="34" charset="-127"/>
                    <a:cs typeface="Times New Roman" panose="02020603050405020304" pitchFamily="18" charset="0"/>
                  </a:rPr>
                  <a:t>Trong đó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oMath>
                </a14:m>
                <a:r>
                  <a:rPr lang="vi-VN" sz="3800">
                    <a:solidFill>
                      <a:prstClr val="black"/>
                    </a:solidFill>
                    <a:ea typeface="Dotum" panose="020B0600000101010101" pitchFamily="34" charset="-127"/>
                    <a:cs typeface="Times New Roman" panose="02020603050405020304" pitchFamily="18" charset="0"/>
                  </a:rPr>
                  <a:t> là diện tích đáy;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3800">
                    <a:solidFill>
                      <a:prstClr val="black"/>
                    </a:solidFill>
                    <a:ea typeface="Dotum" panose="020B0600000101010101" pitchFamily="34" charset="-127"/>
                    <a:cs typeface="Times New Roman" panose="02020603050405020304" pitchFamily="18" charset="0"/>
                  </a:rPr>
                  <a:t> là chiều cao của hình chóp.</a:t>
                </a:r>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9953" y="5905500"/>
                <a:ext cx="17567048" cy="4238148"/>
              </a:xfrm>
              <a:prstGeom prst="rect">
                <a:avLst/>
              </a:prstGeom>
              <a:blipFill>
                <a:blip r:embed="rId9"/>
                <a:stretch>
                  <a:fillRect l="-1145" r="-1145" b="-4460"/>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6154400" y="8676774"/>
            <a:ext cx="1559525" cy="1302370"/>
          </a:xfrm>
          <a:prstGeom prst="rect">
            <a:avLst/>
          </a:prstGeom>
        </p:spPr>
      </p:pic>
    </p:spTree>
    <p:extLst>
      <p:ext uri="{BB962C8B-B14F-4D97-AF65-F5344CB8AC3E}">
        <p14:creationId xmlns:p14="http://schemas.microsoft.com/office/powerpoint/2010/main" val="36995223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247602"/>
            <a:ext cx="12441001" cy="11620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vi-VN" sz="4000" b="1">
                <a:solidFill>
                  <a:prstClr val="white"/>
                </a:solidFill>
                <a:cs typeface="Arial" panose="020B0604020202020204" pitchFamily="34" charset="0"/>
              </a:rPr>
              <a:t>Kiến thức về hình chóp tứ giác đều</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400800" y="2088396"/>
                <a:ext cx="11455105" cy="3861826"/>
              </a:xfrm>
              <a:prstGeom prst="rect">
                <a:avLst/>
              </a:prstGeom>
            </p:spPr>
            <p:txBody>
              <a:bodyPr wrap="square">
                <a:spAutoFit/>
              </a:bodyPr>
              <a:lstStyle/>
              <a:p>
                <a:pPr marL="571500" indent="-571500">
                  <a:lnSpc>
                    <a:spcPct val="150000"/>
                  </a:lnSpc>
                  <a:spcBef>
                    <a:spcPts val="300"/>
                  </a:spcBef>
                  <a:spcAft>
                    <a:spcPts val="300"/>
                  </a:spcAft>
                  <a:buFont typeface="Arial" panose="020B0604020202020204" pitchFamily="34" charset="0"/>
                  <a:buChar char="•"/>
                </a:pPr>
                <a:r>
                  <a:rPr lang="vi-VN" sz="4000" smtClean="0">
                    <a:ea typeface="Arial" panose="020B0604020202020204" pitchFamily="34" charset="0"/>
                    <a:cs typeface="Times New Roman" panose="02020603050405020304" pitchFamily="18" charset="0"/>
                  </a:rPr>
                  <a:t>Diện </a:t>
                </a:r>
                <a:r>
                  <a:rPr lang="vi-VN" sz="4000">
                    <a:ea typeface="Arial" panose="020B0604020202020204" pitchFamily="34" charset="0"/>
                    <a:cs typeface="Times New Roman" panose="02020603050405020304" pitchFamily="18" charset="0"/>
                  </a:rPr>
                  <a:t>tích xung quanh bằng tích của nửa chu vi đáy với trung đoạn.</a:t>
                </a:r>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0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r>
                        <a:rPr lang="vi-VN" sz="4000" i="1">
                          <a:effectLst/>
                          <a:latin typeface="Cambria Math" panose="02040503050406030204" pitchFamily="18" charset="0"/>
                          <a:ea typeface="Arial" panose="020B0604020202020204" pitchFamily="34" charset="0"/>
                          <a:cs typeface="Times New Roman" panose="02020603050405020304" pitchFamily="18" charset="0"/>
                        </a:rPr>
                        <m:t> . </m:t>
                      </m:r>
                      <m:r>
                        <a:rPr lang="vi-VN" sz="40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4000">
                    <a:effectLst/>
                    <a:ea typeface="Arial" panose="020B0604020202020204" pitchFamily="34" charset="0"/>
                    <a:cs typeface="Times New Roman" panose="02020603050405020304" pitchFamily="18" charset="0"/>
                  </a:rPr>
                  <a:t>Trong đó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vi-VN" sz="40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effectLst/>
                    <a:ea typeface="Dotum" panose="020B0600000101010101" pitchFamily="34" charset="-127"/>
                    <a:cs typeface="Times New Roman" panose="02020603050405020304" pitchFamily="18" charset="0"/>
                  </a:rPr>
                  <a:t> là trung đoạn.</a:t>
                </a:r>
                <a:endParaRPr lang="en-US" sz="4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2088396"/>
                <a:ext cx="11455105" cy="3861826"/>
              </a:xfrm>
              <a:prstGeom prst="rect">
                <a:avLst/>
              </a:prstGeom>
              <a:blipFill>
                <a:blip r:embed="rId7"/>
                <a:stretch>
                  <a:fillRect l="-1863" r="-1437" b="-6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5620" y="6501695"/>
                <a:ext cx="14433884" cy="3671005"/>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Thể tích bằng </a:t>
                </a:r>
                <a14:m>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000">
                    <a:effectLst/>
                    <a:ea typeface="Dotum" panose="020B0600000101010101" pitchFamily="34" charset="-127"/>
                    <a:cs typeface="Times New Roman" panose="02020603050405020304" pitchFamily="18" charset="0"/>
                  </a:rPr>
                  <a:t> tích của diện tích đáy với chiều cao của nó.</a:t>
                </a:r>
                <a:endParaRPr lang="en-US" sz="40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𝑉</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h</m:t>
                    </m:r>
                  </m:oMath>
                </a14:m>
                <a:r>
                  <a:rPr lang="en-US" sz="4000" smtClean="0">
                    <a:effectLst/>
                    <a:ea typeface="Arial" panose="020B0604020202020204" pitchFamily="34" charset="0"/>
                    <a:cs typeface="Times New Roman" panose="02020603050405020304" pitchFamily="18" charset="0"/>
                  </a:rPr>
                  <a:t> </a:t>
                </a:r>
              </a:p>
              <a:p>
                <a:pPr lvl="0">
                  <a:lnSpc>
                    <a:spcPct val="150000"/>
                  </a:lnSpc>
                  <a:spcBef>
                    <a:spcPts val="300"/>
                  </a:spcBef>
                  <a:spcAft>
                    <a:spcPts val="300"/>
                  </a:spcAft>
                </a:pPr>
                <a:r>
                  <a:rPr lang="vi-VN" sz="4000">
                    <a:solidFill>
                      <a:prstClr val="black"/>
                    </a:solidFill>
                    <a:ea typeface="Arial" panose="020B0604020202020204" pitchFamily="34" charset="0"/>
                    <a:cs typeface="Times New Roman" panose="02020603050405020304" pitchFamily="18" charset="0"/>
                  </a:rPr>
                  <a:t>Trong đó </a:t>
                </a:r>
                <a14:m>
                  <m:oMath xmlns:m="http://schemas.openxmlformats.org/officeDocument/2006/math">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diện tích </a:t>
                </a:r>
                <a:r>
                  <a:rPr lang="vi-VN" sz="4000" smtClean="0">
                    <a:solidFill>
                      <a:prstClr val="black"/>
                    </a:solidFill>
                    <a:ea typeface="Dotum" panose="020B0600000101010101" pitchFamily="34" charset="-127"/>
                    <a:cs typeface="Times New Roman" panose="02020603050405020304" pitchFamily="18" charset="0"/>
                  </a:rPr>
                  <a:t>đáy</a:t>
                </a:r>
                <a:r>
                  <a:rPr lang="vi-VN" sz="40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chiều cao của hình chóp.</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5620" y="6501695"/>
                <a:ext cx="14433884" cy="3671005"/>
              </a:xfrm>
              <a:prstGeom prst="rect">
                <a:avLst/>
              </a:prstGeom>
              <a:blipFill>
                <a:blip r:embed="rId8"/>
                <a:stretch>
                  <a:fillRect l="-1520" b="-4485"/>
                </a:stretch>
              </a:blipFill>
            </p:spPr>
            <p:txBody>
              <a:bodyPr/>
              <a:lstStyle/>
              <a:p>
                <a:r>
                  <a:rPr lang="en-US">
                    <a:noFill/>
                  </a:rPr>
                  <a:t> </a:t>
                </a:r>
              </a:p>
            </p:txBody>
          </p:sp>
        </mc:Fallback>
      </mc:AlternateContent>
      <p:pic>
        <p:nvPicPr>
          <p:cNvPr id="7" name="Picture 6"/>
          <p:cNvPicPr>
            <a:picLocks noChangeAspect="1"/>
          </p:cNvPicPr>
          <p:nvPr/>
        </p:nvPicPr>
        <p:blipFill>
          <a:blip r:embed="rId9"/>
          <a:stretch>
            <a:fillRect/>
          </a:stretch>
        </p:blipFill>
        <p:spPr>
          <a:xfrm>
            <a:off x="16154400" y="8676774"/>
            <a:ext cx="1559525" cy="1302370"/>
          </a:xfrm>
          <a:prstGeom prst="rect">
            <a:avLst/>
          </a:prstGeom>
        </p:spPr>
      </p:pic>
      <p:pic>
        <p:nvPicPr>
          <p:cNvPr id="2" name="Picture 1"/>
          <p:cNvPicPr>
            <a:picLocks noChangeAspect="1"/>
          </p:cNvPicPr>
          <p:nvPr/>
        </p:nvPicPr>
        <p:blipFill>
          <a:blip r:embed="rId10"/>
          <a:stretch>
            <a:fillRect/>
          </a:stretch>
        </p:blipFill>
        <p:spPr>
          <a:xfrm>
            <a:off x="609600" y="1790700"/>
            <a:ext cx="5290684" cy="4631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42649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1169</Words>
  <PresentationFormat>Custom</PresentationFormat>
  <Paragraphs>183</Paragraphs>
  <Slides>31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Dotum</vt:lpstr>
      <vt:lpstr>Arial</vt:lpstr>
      <vt:lpstr>Cambria Math</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2023-12-08T07:46:23Z</dcterms:modified>
  <dc:identifier>DAFn2dd0_sY</dc:identifier>
</cp:coreProperties>
</file>