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661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63163" y="882142"/>
            <a:ext cx="4132072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BÀI</a:t>
            </a:r>
            <a:r>
              <a:rPr spc="-15" dirty="0"/>
              <a:t> </a:t>
            </a:r>
            <a:r>
              <a:rPr dirty="0"/>
              <a:t>5.</a:t>
            </a:r>
            <a:r>
              <a:rPr spc="-15" dirty="0"/>
              <a:t> </a:t>
            </a:r>
            <a:r>
              <a:rPr dirty="0"/>
              <a:t>TỪ</a:t>
            </a:r>
            <a:r>
              <a:rPr spc="-10" dirty="0"/>
              <a:t> </a:t>
            </a:r>
            <a:r>
              <a:rPr spc="-5" dirty="0"/>
              <a:t>LOẠI</a:t>
            </a:r>
            <a:r>
              <a:rPr spc="-15" dirty="0"/>
              <a:t> </a:t>
            </a:r>
            <a:r>
              <a:rPr dirty="0"/>
              <a:t>TIẾNG</a:t>
            </a:r>
            <a:r>
              <a:rPr spc="-15" dirty="0"/>
              <a:t> </a:t>
            </a:r>
            <a:r>
              <a:rPr dirty="0"/>
              <a:t>VIỆT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133600"/>
            <a:ext cx="5562600" cy="4635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2570" marR="5694680" indent="-230504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9.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Mây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rủ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mèo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bẫy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bầy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chuột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nhắt</a:t>
            </a:r>
          </a:p>
          <a:p>
            <a:pPr marL="242570" marR="5610860">
              <a:lnSpc>
                <a:spcPts val="2700"/>
              </a:lnSpc>
              <a:spcBef>
                <a:spcPts val="165"/>
              </a:spcBef>
            </a:pPr>
            <a:r>
              <a:rPr sz="1800" spc="-5" dirty="0">
                <a:latin typeface="Times New Roman"/>
                <a:cs typeface="Times New Roman"/>
              </a:rPr>
              <a:t>Mỗi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thơm: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Lửng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cạm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sắt.</a:t>
            </a:r>
            <a:endParaRPr sz="1800" dirty="0">
              <a:latin typeface="Times New Roman"/>
              <a:cs typeface="Times New Roman"/>
            </a:endParaRPr>
          </a:p>
          <a:p>
            <a:pPr marL="1329055">
              <a:lnSpc>
                <a:spcPct val="100000"/>
              </a:lnSpc>
              <a:spcBef>
                <a:spcPts val="355"/>
              </a:spcBef>
            </a:pPr>
            <a:r>
              <a:rPr sz="1800" spc="-5" dirty="0">
                <a:latin typeface="Times New Roman"/>
                <a:cs typeface="Times New Roman"/>
              </a:rPr>
              <a:t>(Nguyễn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Sơn)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 2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5" dirty="0">
                <a:latin typeface="Times New Roman"/>
                <a:cs typeface="Times New Roman"/>
              </a:rPr>
              <a:t> danh</a:t>
            </a:r>
            <a:r>
              <a:rPr sz="1800" spc="5" dirty="0">
                <a:latin typeface="Times New Roman"/>
                <a:cs typeface="Times New Roman"/>
              </a:rPr>
              <a:t> 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 vị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(loại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danh </a:t>
            </a:r>
            <a:r>
              <a:rPr sz="1800" dirty="0">
                <a:latin typeface="Times New Roman"/>
                <a:cs typeface="Times New Roman"/>
              </a:rPr>
              <a:t>từ: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đá, </a:t>
            </a:r>
            <a:r>
              <a:rPr sz="1800" i="1" dirty="0">
                <a:latin typeface="Times New Roman"/>
                <a:cs typeface="Times New Roman"/>
              </a:rPr>
              <a:t>thuyền,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vải.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Tham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khảo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sau: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Đá: </a:t>
            </a:r>
            <a:r>
              <a:rPr sz="1800" i="1" spc="-5" dirty="0">
                <a:latin typeface="Times New Roman"/>
                <a:cs typeface="Times New Roman"/>
              </a:rPr>
              <a:t>cục,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hòn,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tảng,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mẩu, phiến, </a:t>
            </a:r>
            <a:r>
              <a:rPr sz="1800" i="1" dirty="0">
                <a:latin typeface="Times New Roman"/>
                <a:cs typeface="Times New Roman"/>
              </a:rPr>
              <a:t>viên, </a:t>
            </a:r>
            <a:r>
              <a:rPr sz="1800" i="1" spc="-5" dirty="0">
                <a:latin typeface="Times New Roman"/>
                <a:cs typeface="Times New Roman"/>
              </a:rPr>
              <a:t>mảng…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Thuyền: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cái,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chiếc,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Vải: </a:t>
            </a:r>
            <a:r>
              <a:rPr sz="1800" i="1" spc="-5" dirty="0">
                <a:latin typeface="Times New Roman"/>
                <a:cs typeface="Times New Roman"/>
              </a:rPr>
              <a:t>cây,</a:t>
            </a:r>
            <a:r>
              <a:rPr sz="1800" i="1" dirty="0">
                <a:latin typeface="Times New Roman"/>
                <a:cs typeface="Times New Roman"/>
              </a:rPr>
              <a:t> cuộn,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xấp,</a:t>
            </a:r>
            <a:r>
              <a:rPr sz="1800" i="1" spc="-5" dirty="0">
                <a:latin typeface="Times New Roman"/>
                <a:cs typeface="Times New Roman"/>
              </a:rPr>
              <a:t> mảnh,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mẩu,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tấm…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600"/>
              </a:lnSpc>
              <a:spcBef>
                <a:spcPts val="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Hãy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danh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tự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nhiên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sau: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bức, </a:t>
            </a:r>
            <a:r>
              <a:rPr sz="1800" i="1" dirty="0">
                <a:latin typeface="Times New Roman"/>
                <a:cs typeface="Times New Roman"/>
              </a:rPr>
              <a:t>tờ,</a:t>
            </a:r>
            <a:r>
              <a:rPr sz="1800" i="1" spc="-5" dirty="0">
                <a:latin typeface="Times New Roman"/>
                <a:cs typeface="Times New Roman"/>
              </a:rPr>
              <a:t> dải.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Tham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khảo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sau: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1517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46685" indent="-134620">
              <a:lnSpc>
                <a:spcPct val="100000"/>
              </a:lnSpc>
              <a:spcBef>
                <a:spcPts val="62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Tờ: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tờ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giấy,</a:t>
            </a:r>
            <a:r>
              <a:rPr sz="1800" i="1" dirty="0">
                <a:latin typeface="Times New Roman"/>
                <a:cs typeface="Times New Roman"/>
              </a:rPr>
              <a:t> tờ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đơn,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tờ</a:t>
            </a:r>
            <a:r>
              <a:rPr sz="1800" i="1" spc="-5" dirty="0">
                <a:latin typeface="Times New Roman"/>
                <a:cs typeface="Times New Roman"/>
              </a:rPr>
              <a:t> lịch,</a:t>
            </a:r>
            <a:r>
              <a:rPr sz="1800" i="1" dirty="0">
                <a:latin typeface="Times New Roman"/>
                <a:cs typeface="Times New Roman"/>
              </a:rPr>
              <a:t> tờ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báo,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tờ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tiền…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Bức: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bức tường,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bức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tranh,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bức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họa,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bức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vẽ,</a:t>
            </a:r>
            <a:r>
              <a:rPr sz="1800" i="1" spc="-5" dirty="0">
                <a:latin typeface="Times New Roman"/>
                <a:cs typeface="Times New Roman"/>
              </a:rPr>
              <a:t> bức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rèm,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bức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màn…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Dải: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dải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lụa,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dải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dây…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sau:</a:t>
            </a:r>
          </a:p>
          <a:p>
            <a:pPr marL="12700" marR="5080">
              <a:lnSpc>
                <a:spcPct val="124400"/>
              </a:lnSpc>
              <a:buAutoNum type="alphaLcPeriod"/>
              <a:tabLst>
                <a:tab pos="234950" algn="l"/>
              </a:tabLst>
            </a:pP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năm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đuổi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giặc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Lợi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bấy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giờ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vua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cưỡi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thuyền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dạo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Vọng.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Nhân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dịp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đó,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Quân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Rùa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đòi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lại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gươm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thần.</a:t>
            </a:r>
          </a:p>
          <a:p>
            <a:pPr marL="304292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(Sự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Gươm)</a:t>
            </a:r>
            <a:endParaRPr sz="1800" dirty="0">
              <a:latin typeface="Times New Roman"/>
              <a:cs typeface="Times New Roman"/>
            </a:endParaRPr>
          </a:p>
          <a:p>
            <a:pPr marL="242570" marR="12700" indent="-242570">
              <a:lnSpc>
                <a:spcPct val="124400"/>
              </a:lnSpc>
              <a:buAutoNum type="alphaLcPeriod" startAt="2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Cô </a:t>
            </a:r>
            <a:r>
              <a:rPr sz="1800" spc="-5" dirty="0">
                <a:latin typeface="Times New Roman"/>
                <a:cs typeface="Times New Roman"/>
              </a:rPr>
              <a:t>Mắt,</a:t>
            </a:r>
            <a:r>
              <a:rPr sz="1800" dirty="0">
                <a:latin typeface="Times New Roman"/>
                <a:cs typeface="Times New Roman"/>
              </a:rPr>
              <a:t> cậu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cậu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Tay,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Tai,</a:t>
            </a:r>
            <a:r>
              <a:rPr sz="1800" dirty="0">
                <a:latin typeface="Times New Roman"/>
                <a:cs typeface="Times New Roman"/>
              </a:rPr>
              <a:t> lão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Miệng từ xưa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thiết.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(Chân, Tay, Tai,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Mắt,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Miệng)</a:t>
            </a:r>
            <a:endParaRPr sz="1800" dirty="0">
              <a:latin typeface="Times New Roman"/>
              <a:cs typeface="Times New Roman"/>
            </a:endParaRPr>
          </a:p>
          <a:p>
            <a:pPr marL="228600" indent="-216535">
              <a:lnSpc>
                <a:spcPct val="100000"/>
              </a:lnSpc>
              <a:spcBef>
                <a:spcPts val="540"/>
              </a:spcBef>
              <a:buAutoNum type="alphaLcPeriod"/>
              <a:tabLst>
                <a:tab pos="229235" algn="l"/>
              </a:tabLst>
            </a:pP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dirty="0">
                <a:latin typeface="Times New Roman"/>
                <a:cs typeface="Times New Roman"/>
              </a:rPr>
              <a:t> danh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danh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5" dirty="0">
                <a:latin typeface="Times New Roman"/>
                <a:cs typeface="Times New Roman"/>
              </a:rPr>
              <a:t> riêng</a:t>
            </a:r>
            <a:r>
              <a:rPr sz="1800" dirty="0">
                <a:latin typeface="Times New Roman"/>
                <a:cs typeface="Times New Roman"/>
              </a:rPr>
              <a:t> có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hai 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lphaL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Hãy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sắp </a:t>
            </a:r>
            <a:r>
              <a:rPr sz="1800" spc="-5" dirty="0">
                <a:latin typeface="Times New Roman"/>
                <a:cs typeface="Times New Roman"/>
              </a:rPr>
              <a:t>xếp các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danh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riêng </a:t>
            </a:r>
            <a:r>
              <a:rPr sz="1800" dirty="0">
                <a:latin typeface="Times New Roman"/>
                <a:cs typeface="Times New Roman"/>
              </a:rPr>
              <a:t>thành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nhóm: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1149985" cy="7086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a.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1597405"/>
          <a:ext cx="8009890" cy="13811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8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1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996">
                <a:tc>
                  <a:txBody>
                    <a:bodyPr/>
                    <a:lstStyle/>
                    <a:p>
                      <a:pPr algn="ctr">
                        <a:lnSpc>
                          <a:spcPts val="207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Danh</a:t>
                      </a:r>
                      <a:r>
                        <a:rPr sz="1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sz="1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chung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9AC"/>
                    </a:solidFill>
                  </a:tcPr>
                </a:tc>
                <a:tc>
                  <a:txBody>
                    <a:bodyPr/>
                    <a:lstStyle/>
                    <a:p>
                      <a:pPr marL="1250950">
                        <a:lnSpc>
                          <a:spcPts val="207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Danh</a:t>
                      </a: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sz="1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riêng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9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2128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giặc,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vua,</a:t>
                      </a:r>
                      <a:r>
                        <a:rPr sz="18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thuyền rồng,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hồ, gươm,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 lão,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Lê</a:t>
                      </a:r>
                      <a:r>
                        <a:rPr sz="18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Lợi,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giặc</a:t>
                      </a:r>
                      <a:r>
                        <a:rPr sz="18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Minh,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Tả</a:t>
                      </a:r>
                      <a:r>
                        <a:rPr sz="18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Vọng,</a:t>
                      </a:r>
                      <a:r>
                        <a:rPr sz="18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Long</a:t>
                      </a:r>
                      <a:r>
                        <a:rPr sz="18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Quân,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60325">
                        <a:lnSpc>
                          <a:spcPct val="124400"/>
                        </a:lnSpc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Rùa</a:t>
                      </a:r>
                      <a:r>
                        <a:rPr sz="1800" i="1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Vàng,</a:t>
                      </a:r>
                      <a:r>
                        <a:rPr sz="1800" i="1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cô</a:t>
                      </a:r>
                      <a:r>
                        <a:rPr sz="1800" i="1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Mắt,</a:t>
                      </a:r>
                      <a:r>
                        <a:rPr sz="1800" i="1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cậu</a:t>
                      </a:r>
                      <a:r>
                        <a:rPr sz="1800" i="1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Chân,</a:t>
                      </a:r>
                      <a:r>
                        <a:rPr sz="1800" i="1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cậu</a:t>
                      </a:r>
                      <a:r>
                        <a:rPr sz="1800" i="1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Tay, </a:t>
                      </a:r>
                      <a:r>
                        <a:rPr sz="1800" i="1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bác Tai,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lão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Miệng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01700" y="2889630"/>
            <a:ext cx="3889375" cy="378460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b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Lợi.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Tên địa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Vọng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-5" dirty="0">
                <a:latin typeface="Times New Roman"/>
                <a:cs typeface="Times New Roman"/>
              </a:rPr>
              <a:t> số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sau:</a:t>
            </a:r>
            <a:endParaRPr sz="1800" dirty="0">
              <a:latin typeface="Times New Roman"/>
              <a:cs typeface="Times New Roman"/>
            </a:endParaRPr>
          </a:p>
          <a:p>
            <a:pPr marL="242570" marR="116839" indent="-230504">
              <a:lnSpc>
                <a:spcPct val="124400"/>
              </a:lnSpc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Gậm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khối căm </a:t>
            </a:r>
            <a:r>
              <a:rPr sz="1800" spc="-5" dirty="0">
                <a:latin typeface="Times New Roman"/>
                <a:cs typeface="Times New Roman"/>
              </a:rPr>
              <a:t>hờn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cũi sắt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 nằm dài, trông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dần</a:t>
            </a:r>
            <a:r>
              <a:rPr sz="1800" spc="-5" dirty="0">
                <a:latin typeface="Times New Roman"/>
                <a:cs typeface="Times New Roman"/>
              </a:rPr>
              <a:t> qua,</a:t>
            </a:r>
            <a:endParaRPr sz="1800" dirty="0">
              <a:latin typeface="Times New Roman"/>
              <a:cs typeface="Times New Roman"/>
            </a:endParaRPr>
          </a:p>
          <a:p>
            <a:pPr marL="242570" marR="5080">
              <a:lnSpc>
                <a:spcPct val="1246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Khinh </a:t>
            </a:r>
            <a:r>
              <a:rPr sz="1800" dirty="0">
                <a:latin typeface="Times New Roman"/>
                <a:cs typeface="Times New Roman"/>
              </a:rPr>
              <a:t>lũ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kia ngạo mạn ngẩn ngơ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Giương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mắt </a:t>
            </a:r>
            <a:r>
              <a:rPr sz="1800" spc="-10" dirty="0">
                <a:latin typeface="Times New Roman"/>
                <a:cs typeface="Times New Roman"/>
              </a:rPr>
              <a:t>bé</a:t>
            </a:r>
            <a:r>
              <a:rPr sz="1800" dirty="0">
                <a:latin typeface="Times New Roman"/>
                <a:cs typeface="Times New Roman"/>
              </a:rPr>
              <a:t> giễu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oai </a:t>
            </a:r>
            <a:r>
              <a:rPr sz="1800" dirty="0">
                <a:latin typeface="Times New Roman"/>
                <a:cs typeface="Times New Roman"/>
              </a:rPr>
              <a:t>linh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rừng</a:t>
            </a:r>
            <a:r>
              <a:rPr sz="1800" spc="-5" dirty="0">
                <a:latin typeface="Times New Roman"/>
                <a:cs typeface="Times New Roman"/>
              </a:rPr>
              <a:t> thẳm.</a:t>
            </a:r>
            <a:endParaRPr sz="1800" dirty="0">
              <a:latin typeface="Times New Roman"/>
              <a:cs typeface="Times New Roman"/>
            </a:endParaRPr>
          </a:p>
          <a:p>
            <a:pPr marL="281559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(Thế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Lữ)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 startAt="2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Len dưới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nách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mô gò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kém;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2570" marR="4537710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Dăm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vừng lá </a:t>
            </a:r>
            <a:r>
              <a:rPr sz="1800" dirty="0">
                <a:latin typeface="Times New Roman"/>
                <a:cs typeface="Times New Roman"/>
              </a:rPr>
              <a:t>hiền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bí </a:t>
            </a:r>
            <a:r>
              <a:rPr sz="1800" spc="-5" dirty="0">
                <a:latin typeface="Times New Roman"/>
                <a:cs typeface="Times New Roman"/>
              </a:rPr>
              <a:t>hiểm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 </a:t>
            </a:r>
            <a:r>
              <a:rPr sz="1800" spc="-5" dirty="0">
                <a:latin typeface="Times New Roman"/>
                <a:cs typeface="Times New Roman"/>
              </a:rPr>
              <a:t>học đòi </a:t>
            </a:r>
            <a:r>
              <a:rPr sz="1800" dirty="0">
                <a:latin typeface="Times New Roman"/>
                <a:cs typeface="Times New Roman"/>
              </a:rPr>
              <a:t>bắt </a:t>
            </a:r>
            <a:r>
              <a:rPr sz="1800" spc="-5" dirty="0">
                <a:latin typeface="Times New Roman"/>
                <a:cs typeface="Times New Roman"/>
              </a:rPr>
              <a:t>chước </a:t>
            </a:r>
            <a:r>
              <a:rPr sz="1800" dirty="0">
                <a:latin typeface="Times New Roman"/>
                <a:cs typeface="Times New Roman"/>
              </a:rPr>
              <a:t>vẻ </a:t>
            </a:r>
            <a:r>
              <a:rPr sz="1800" spc="-5" dirty="0">
                <a:latin typeface="Times New Roman"/>
                <a:cs typeface="Times New Roman"/>
              </a:rPr>
              <a:t>hoang </a:t>
            </a:r>
            <a:r>
              <a:rPr sz="1800" dirty="0">
                <a:latin typeface="Times New Roman"/>
                <a:cs typeface="Times New Roman"/>
              </a:rPr>
              <a:t>vu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ngàn </a:t>
            </a:r>
            <a:r>
              <a:rPr sz="1800" dirty="0">
                <a:latin typeface="Times New Roman"/>
                <a:cs typeface="Times New Roman"/>
              </a:rPr>
              <a:t>năm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âm</a:t>
            </a:r>
            <a:r>
              <a:rPr sz="1800" dirty="0">
                <a:latin typeface="Times New Roman"/>
                <a:cs typeface="Times New Roman"/>
              </a:rPr>
              <a:t> u</a:t>
            </a:r>
            <a:endParaRPr sz="1800">
              <a:latin typeface="Times New Roman"/>
              <a:cs typeface="Times New Roman"/>
            </a:endParaRPr>
          </a:p>
          <a:p>
            <a:pPr marL="1901189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(Thế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Lữ)</a:t>
            </a:r>
            <a:endParaRPr sz="1800">
              <a:latin typeface="Times New Roman"/>
              <a:cs typeface="Times New Roman"/>
            </a:endParaRPr>
          </a:p>
          <a:p>
            <a:pPr marL="12700" marR="8890">
              <a:lnSpc>
                <a:spcPct val="124400"/>
              </a:lnSpc>
              <a:spcBef>
                <a:spcPts val="5"/>
              </a:spcBef>
              <a:buAutoNum type="arabicPeriod" startAt="3"/>
              <a:tabLst>
                <a:tab pos="257810" algn="l"/>
              </a:tabLst>
            </a:pPr>
            <a:r>
              <a:rPr sz="1800" spc="-5" dirty="0">
                <a:latin typeface="Times New Roman"/>
                <a:cs typeface="Times New Roman"/>
              </a:rPr>
              <a:t>Xưa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vua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Canh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năm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lần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dời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đô;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vua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 ba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lần </a:t>
            </a:r>
            <a:r>
              <a:rPr sz="1800" spc="-5" dirty="0">
                <a:latin typeface="Times New Roman"/>
                <a:cs typeface="Times New Roman"/>
              </a:rPr>
              <a:t>dời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đô.</a:t>
            </a:r>
            <a:endParaRPr sz="1800">
              <a:latin typeface="Times New Roman"/>
              <a:cs typeface="Times New Roman"/>
            </a:endParaRPr>
          </a:p>
          <a:p>
            <a:pPr marL="4074795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(Lí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Tổ)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15"/>
              </a:spcBef>
              <a:buAutoNum type="arabicPeriod" startAt="4"/>
              <a:tabLst>
                <a:tab pos="240029" algn="l"/>
              </a:tabLst>
            </a:pP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tụ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yếu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bốn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kinh đô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bậc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vương </a:t>
            </a:r>
            <a:r>
              <a:rPr sz="1800" dirty="0">
                <a:latin typeface="Times New Roman"/>
                <a:cs typeface="Times New Roman"/>
              </a:rPr>
              <a:t>muôn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đời.</a:t>
            </a:r>
            <a:endParaRPr sz="1800">
              <a:latin typeface="Times New Roman"/>
              <a:cs typeface="Times New Roman"/>
            </a:endParaRPr>
          </a:p>
          <a:p>
            <a:pPr marL="4016375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(Lí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Tổ)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ts val="2700"/>
              </a:lnSpc>
              <a:spcBef>
                <a:spcPts val="165"/>
              </a:spcBef>
              <a:buAutoNum type="arabicPeriod" startAt="5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Ngày xưa, </a:t>
            </a:r>
            <a:r>
              <a:rPr sz="1800" dirty="0">
                <a:latin typeface="Times New Roman"/>
                <a:cs typeface="Times New Roman"/>
              </a:rPr>
              <a:t>ở miền </a:t>
            </a:r>
            <a:r>
              <a:rPr sz="1800" spc="-5" dirty="0">
                <a:latin typeface="Times New Roman"/>
                <a:cs typeface="Times New Roman"/>
              </a:rPr>
              <a:t>đất </a:t>
            </a:r>
            <a:r>
              <a:rPr sz="1800" dirty="0">
                <a:latin typeface="Times New Roman"/>
                <a:cs typeface="Times New Roman"/>
              </a:rPr>
              <a:t>Lạc </a:t>
            </a:r>
            <a:r>
              <a:rPr sz="1800" spc="-5" dirty="0">
                <a:latin typeface="Times New Roman"/>
                <a:cs typeface="Times New Roman"/>
              </a:rPr>
              <a:t>Việt, </a:t>
            </a:r>
            <a:r>
              <a:rPr sz="1800" dirty="0">
                <a:latin typeface="Times New Roman"/>
                <a:cs typeface="Times New Roman"/>
              </a:rPr>
              <a:t>cứ như bây </a:t>
            </a:r>
            <a:r>
              <a:rPr sz="1800" spc="-5" dirty="0">
                <a:latin typeface="Times New Roman"/>
                <a:cs typeface="Times New Roman"/>
              </a:rPr>
              <a:t>giờ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Bắc </a:t>
            </a:r>
            <a:r>
              <a:rPr sz="1800" dirty="0">
                <a:latin typeface="Times New Roman"/>
                <a:cs typeface="Times New Roman"/>
              </a:rPr>
              <a:t>Bộ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ta, có một vị </a:t>
            </a:r>
            <a:r>
              <a:rPr sz="1800" spc="-5" dirty="0">
                <a:latin typeface="Times New Roman"/>
                <a:cs typeface="Times New Roman"/>
              </a:rPr>
              <a:t>thần </a:t>
            </a:r>
            <a:r>
              <a:rPr sz="1800" dirty="0">
                <a:latin typeface="Times New Roman"/>
                <a:cs typeface="Times New Roman"/>
              </a:rPr>
              <a:t>thuộc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nòi rồng,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trai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 Long</a:t>
            </a:r>
            <a:r>
              <a:rPr sz="1800" spc="-5" dirty="0">
                <a:latin typeface="Times New Roman"/>
                <a:cs typeface="Times New Roman"/>
              </a:rPr>
              <a:t> Nữ,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Lạc</a:t>
            </a:r>
            <a:r>
              <a:rPr sz="1800" dirty="0">
                <a:latin typeface="Times New Roman"/>
                <a:cs typeface="Times New Roman"/>
              </a:rPr>
              <a:t> Long </a:t>
            </a:r>
            <a:r>
              <a:rPr sz="1800" spc="-5" dirty="0">
                <a:latin typeface="Times New Roman"/>
                <a:cs typeface="Times New Roman"/>
              </a:rPr>
              <a:t>Quân.</a:t>
            </a:r>
            <a:endParaRPr sz="18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350"/>
              </a:spcBef>
              <a:buAutoNum type="arabicPeriod" startAt="5"/>
              <a:tabLst>
                <a:tab pos="253365" algn="l"/>
              </a:tabLst>
            </a:pPr>
            <a:r>
              <a:rPr sz="1800" spc="-10" dirty="0">
                <a:latin typeface="Times New Roman"/>
                <a:cs typeface="Times New Roman"/>
              </a:rPr>
              <a:t>Ít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lâu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Âu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mang.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Đến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kì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bọc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trăm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trứng;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trăm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trứng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nở ra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" dirty="0">
                <a:latin typeface="Times New Roman"/>
                <a:cs typeface="Times New Roman"/>
              </a:rPr>
              <a:t> trăm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hào,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 </a:t>
            </a:r>
            <a:r>
              <a:rPr sz="1800" dirty="0">
                <a:latin typeface="Times New Roman"/>
                <a:cs typeface="Times New Roman"/>
              </a:rPr>
              <a:t>lạ</a:t>
            </a:r>
            <a:r>
              <a:rPr sz="1800" spc="-5" dirty="0">
                <a:latin typeface="Times New Roman"/>
                <a:cs typeface="Times New Roman"/>
              </a:rPr>
              <a:t> thường.</a:t>
            </a:r>
            <a:endParaRPr sz="1800">
              <a:latin typeface="Times New Roman"/>
              <a:cs typeface="Times New Roman"/>
            </a:endParaRPr>
          </a:p>
          <a:p>
            <a:pPr marL="12700" marR="9525">
              <a:lnSpc>
                <a:spcPct val="124400"/>
              </a:lnSpc>
              <a:buAutoNum type="arabicPeriod" startAt="7"/>
              <a:tabLst>
                <a:tab pos="253365" algn="l"/>
              </a:tabLst>
            </a:pPr>
            <a:r>
              <a:rPr sz="1800" spc="-5" dirty="0">
                <a:latin typeface="Times New Roman"/>
                <a:cs typeface="Times New Roman"/>
              </a:rPr>
              <a:t>Nay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mươi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xuống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biển,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đưa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mươi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chia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quản</a:t>
            </a:r>
            <a:r>
              <a:rPr sz="1800" spc="-5" dirty="0">
                <a:latin typeface="Times New Roman"/>
                <a:cs typeface="Times New Roman"/>
              </a:rPr>
              <a:t> các</a:t>
            </a:r>
            <a:r>
              <a:rPr sz="1800" dirty="0">
                <a:latin typeface="Times New Roman"/>
                <a:cs typeface="Times New Roman"/>
              </a:rPr>
              <a:t> phương.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  <a:buAutoNum type="arabicPeriod" startAt="8"/>
              <a:tabLst>
                <a:tab pos="248920" algn="l"/>
              </a:tabLst>
            </a:pP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Liêu.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thứ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mười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tám;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trước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kia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bị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ghẻ </a:t>
            </a:r>
            <a:r>
              <a:rPr sz="1800" dirty="0">
                <a:latin typeface="Times New Roman"/>
                <a:cs typeface="Times New Roman"/>
              </a:rPr>
              <a:t>lạnh, </a:t>
            </a:r>
            <a:r>
              <a:rPr sz="1800" spc="-10" dirty="0">
                <a:latin typeface="Times New Roman"/>
                <a:cs typeface="Times New Roman"/>
              </a:rPr>
              <a:t>ốm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chết.</a:t>
            </a:r>
          </a:p>
          <a:p>
            <a:pPr marL="12700" marR="6350">
              <a:lnSpc>
                <a:spcPts val="2700"/>
              </a:lnSpc>
              <a:spcBef>
                <a:spcPts val="165"/>
              </a:spcBef>
              <a:buAutoNum type="arabicPeriod" startAt="8"/>
              <a:tabLst>
                <a:tab pos="253365" algn="l"/>
              </a:tabLst>
            </a:pPr>
            <a:r>
              <a:rPr sz="1800" dirty="0">
                <a:latin typeface="Times New Roman"/>
                <a:cs typeface="Times New Roman"/>
              </a:rPr>
              <a:t>Tục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truyền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Hùng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Vương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sáu,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Gióng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vợ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chồng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lão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chăm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có tiếng 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 đức.</a:t>
            </a:r>
          </a:p>
          <a:p>
            <a:pPr marL="12700" marR="5715">
              <a:lnSpc>
                <a:spcPts val="2690"/>
              </a:lnSpc>
              <a:buAutoNum type="arabicPeriod" startAt="8"/>
              <a:tabLst>
                <a:tab pos="365760" algn="l"/>
              </a:tabLst>
            </a:pP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lạ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thay!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cười,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chẳng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đi, </a:t>
            </a:r>
            <a:r>
              <a:rPr sz="1800" spc="5" dirty="0">
                <a:latin typeface="Times New Roman"/>
                <a:cs typeface="Times New Roman"/>
              </a:rPr>
              <a:t>cứ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đâu</a:t>
            </a:r>
            <a:r>
              <a:rPr sz="1800" dirty="0">
                <a:latin typeface="Times New Roman"/>
                <a:cs typeface="Times New Roman"/>
              </a:rPr>
              <a:t> thì nằm</a:t>
            </a:r>
            <a:r>
              <a:rPr sz="1800" spc="-10" dirty="0">
                <a:latin typeface="Times New Roman"/>
                <a:cs typeface="Times New Roman"/>
              </a:rPr>
              <a:t> đấy.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đậm:</a:t>
            </a:r>
            <a:endParaRPr sz="1800" dirty="0">
              <a:latin typeface="Times New Roman"/>
              <a:cs typeface="Times New Roman"/>
            </a:endParaRPr>
          </a:p>
          <a:p>
            <a:pPr marL="242570" marR="4410710" indent="-230504">
              <a:lnSpc>
                <a:spcPts val="2690"/>
              </a:lnSpc>
              <a:spcBef>
                <a:spcPts val="175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Gậm </a:t>
            </a:r>
            <a:r>
              <a:rPr sz="1800" b="1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khối căm </a:t>
            </a:r>
            <a:r>
              <a:rPr sz="1800" dirty="0">
                <a:latin typeface="Times New Roman"/>
                <a:cs typeface="Times New Roman"/>
              </a:rPr>
              <a:t>hờn trong cũi </a:t>
            </a:r>
            <a:r>
              <a:rPr sz="1800" spc="-5" dirty="0">
                <a:latin typeface="Times New Roman"/>
                <a:cs typeface="Times New Roman"/>
              </a:rPr>
              <a:t>sắt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 nằm dài, trông </a:t>
            </a:r>
            <a:r>
              <a:rPr sz="1800" dirty="0">
                <a:latin typeface="Times New Roman"/>
                <a:cs typeface="Times New Roman"/>
              </a:rPr>
              <a:t>ngày tháng dần </a:t>
            </a:r>
            <a:r>
              <a:rPr sz="1800" spc="-5" dirty="0">
                <a:latin typeface="Times New Roman"/>
                <a:cs typeface="Times New Roman"/>
              </a:rPr>
              <a:t>qua,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lũ</a:t>
            </a:r>
            <a:r>
              <a:rPr sz="1800" spc="-5" dirty="0">
                <a:latin typeface="Times New Roman"/>
                <a:cs typeface="Times New Roman"/>
              </a:rPr>
              <a:t> người </a:t>
            </a:r>
            <a:r>
              <a:rPr sz="1800" dirty="0">
                <a:latin typeface="Times New Roman"/>
                <a:cs typeface="Times New Roman"/>
              </a:rPr>
              <a:t>kia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ngạo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ngẩn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ngơ</a:t>
            </a:r>
          </a:p>
          <a:p>
            <a:pPr marL="242570">
              <a:lnSpc>
                <a:spcPct val="100000"/>
              </a:lnSpc>
              <a:spcBef>
                <a:spcPts val="360"/>
              </a:spcBef>
            </a:pPr>
            <a:r>
              <a:rPr sz="1800" spc="-5" dirty="0">
                <a:latin typeface="Times New Roman"/>
                <a:cs typeface="Times New Roman"/>
              </a:rPr>
              <a:t>Giương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mắt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bé</a:t>
            </a:r>
            <a:r>
              <a:rPr sz="1800" dirty="0">
                <a:latin typeface="Times New Roman"/>
                <a:cs typeface="Times New Roman"/>
              </a:rPr>
              <a:t> giễu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oai </a:t>
            </a:r>
            <a:r>
              <a:rPr sz="1800" dirty="0">
                <a:latin typeface="Times New Roman"/>
                <a:cs typeface="Times New Roman"/>
              </a:rPr>
              <a:t>linh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rừng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thẳm.</a:t>
            </a:r>
            <a:endParaRPr sz="1800" dirty="0">
              <a:latin typeface="Times New Roman"/>
              <a:cs typeface="Times New Roman"/>
            </a:endParaRPr>
          </a:p>
          <a:p>
            <a:pPr marL="281559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(Thế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Lữ)</a:t>
            </a:r>
            <a:endParaRPr sz="1800" dirty="0">
              <a:latin typeface="Times New Roman"/>
              <a:cs typeface="Times New Roman"/>
            </a:endParaRPr>
          </a:p>
          <a:p>
            <a:pPr marL="242570" indent="-230504">
              <a:lnSpc>
                <a:spcPct val="100000"/>
              </a:lnSpc>
              <a:spcBef>
                <a:spcPts val="525"/>
              </a:spcBef>
              <a:buAutoNum type="arabicPeriod" startAt="2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Len dưới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nách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mô gò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thấp</a:t>
            </a:r>
            <a:r>
              <a:rPr sz="1800" spc="-5" dirty="0">
                <a:latin typeface="Times New Roman"/>
                <a:cs typeface="Times New Roman"/>
              </a:rPr>
              <a:t> kém;</a:t>
            </a:r>
            <a:endParaRPr sz="1800" dirty="0">
              <a:latin typeface="Times New Roman"/>
              <a:cs typeface="Times New Roman"/>
            </a:endParaRPr>
          </a:p>
          <a:p>
            <a:pPr marL="242570" marR="4512945">
              <a:lnSpc>
                <a:spcPct val="124400"/>
              </a:lnSpc>
              <a:spcBef>
                <a:spcPts val="5"/>
              </a:spcBef>
            </a:pPr>
            <a:r>
              <a:rPr sz="1800" b="1" spc="-5" dirty="0">
                <a:latin typeface="Times New Roman"/>
                <a:cs typeface="Times New Roman"/>
              </a:rPr>
              <a:t>Dăm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hiền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đòi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bắt</a:t>
            </a:r>
            <a:r>
              <a:rPr sz="1800" spc="-5" dirty="0">
                <a:latin typeface="Times New Roman"/>
                <a:cs typeface="Times New Roman"/>
              </a:rPr>
              <a:t> chước </a:t>
            </a:r>
            <a:r>
              <a:rPr sz="1800" dirty="0">
                <a:latin typeface="Times New Roman"/>
                <a:cs typeface="Times New Roman"/>
              </a:rPr>
              <a:t>vẻ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</a:t>
            </a:r>
          </a:p>
          <a:p>
            <a:pPr marL="24257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ngàn </a:t>
            </a:r>
            <a:r>
              <a:rPr sz="1800" dirty="0">
                <a:latin typeface="Times New Roman"/>
                <a:cs typeface="Times New Roman"/>
              </a:rPr>
              <a:t>năm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âm</a:t>
            </a:r>
            <a:r>
              <a:rPr sz="1800" dirty="0">
                <a:latin typeface="Times New Roman"/>
                <a:cs typeface="Times New Roman"/>
              </a:rPr>
              <a:t> 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901189">
              <a:lnSpc>
                <a:spcPct val="100000"/>
              </a:lnSpc>
              <a:spcBef>
                <a:spcPts val="625"/>
              </a:spcBef>
            </a:pPr>
            <a:r>
              <a:rPr sz="1800" spc="-5" dirty="0">
                <a:latin typeface="Times New Roman"/>
                <a:cs typeface="Times New Roman"/>
              </a:rPr>
              <a:t>(Thế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Lữ)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buAutoNum type="arabicPeriod" startAt="3"/>
              <a:tabLst>
                <a:tab pos="256540" algn="l"/>
              </a:tabLst>
            </a:pPr>
            <a:r>
              <a:rPr sz="1800" spc="-5" dirty="0">
                <a:latin typeface="Times New Roman"/>
                <a:cs typeface="Times New Roman"/>
              </a:rPr>
              <a:t>Xưa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đến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vua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Canh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năm</a:t>
            </a:r>
            <a:r>
              <a:rPr sz="1800" b="1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dời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đô;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đến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vua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lần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đô.</a:t>
            </a:r>
            <a:endParaRPr sz="1800">
              <a:latin typeface="Times New Roman"/>
              <a:cs typeface="Times New Roman"/>
            </a:endParaRPr>
          </a:p>
          <a:p>
            <a:pPr marL="4074795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(Lí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Tổ)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5"/>
              </a:spcBef>
              <a:buAutoNum type="arabicPeriod" startAt="4"/>
              <a:tabLst>
                <a:tab pos="250190" algn="l"/>
              </a:tabLst>
            </a:pPr>
            <a:r>
              <a:rPr sz="1800" spc="-5" dirty="0">
                <a:latin typeface="Times New Roman"/>
                <a:cs typeface="Times New Roman"/>
              </a:rPr>
              <a:t>Thật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tụ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yếu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bốn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nước,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bậc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nhất</a:t>
            </a:r>
            <a:r>
              <a:rPr sz="1800" b="1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vương</a:t>
            </a:r>
            <a:r>
              <a:rPr sz="1800" dirty="0">
                <a:latin typeface="Times New Roman"/>
                <a:cs typeface="Times New Roman"/>
              </a:rPr>
              <a:t> muôn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đời.</a:t>
            </a:r>
            <a:endParaRPr sz="1800">
              <a:latin typeface="Times New Roman"/>
              <a:cs typeface="Times New Roman"/>
            </a:endParaRPr>
          </a:p>
          <a:p>
            <a:pPr marL="4016375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(Lí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Tổ)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10"/>
              </a:spcBef>
              <a:buAutoNum type="arabicPeriod" startAt="5"/>
              <a:tabLst>
                <a:tab pos="241300" algn="l"/>
              </a:tabLst>
            </a:pPr>
            <a:r>
              <a:rPr sz="1800" spc="-5" dirty="0">
                <a:latin typeface="Times New Roman"/>
                <a:cs typeface="Times New Roman"/>
              </a:rPr>
              <a:t>Ngày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xưa,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bây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giờ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Bộ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một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thuộc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nòi rồng,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trai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 Long</a:t>
            </a:r>
            <a:r>
              <a:rPr sz="1800" spc="-5" dirty="0">
                <a:latin typeface="Times New Roman"/>
                <a:cs typeface="Times New Roman"/>
              </a:rPr>
              <a:t> Nữ,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Lạc</a:t>
            </a:r>
            <a:r>
              <a:rPr sz="1800" dirty="0">
                <a:latin typeface="Times New Roman"/>
                <a:cs typeface="Times New Roman"/>
              </a:rPr>
              <a:t> Long </a:t>
            </a:r>
            <a:r>
              <a:rPr sz="1800" spc="-5" dirty="0">
                <a:latin typeface="Times New Roman"/>
                <a:cs typeface="Times New Roman"/>
              </a:rPr>
              <a:t>Quân.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  <a:buAutoNum type="arabicPeriod" startAt="5"/>
              <a:tabLst>
                <a:tab pos="253365" algn="l"/>
              </a:tabLst>
            </a:pPr>
            <a:r>
              <a:rPr sz="1800" spc="-10" dirty="0">
                <a:latin typeface="Times New Roman"/>
                <a:cs typeface="Times New Roman"/>
              </a:rPr>
              <a:t>Ít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lâu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Âu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mang.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Đến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kì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bọc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trăm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trứng;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trăm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trứng</a:t>
            </a:r>
            <a:r>
              <a:rPr sz="1800" dirty="0">
                <a:latin typeface="Times New Roman"/>
                <a:cs typeface="Times New Roman"/>
              </a:rPr>
              <a:t> nở ra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một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trăm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hào,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</a:t>
            </a:r>
            <a:r>
              <a:rPr sz="1800" spc="-5" dirty="0">
                <a:latin typeface="Times New Roman"/>
                <a:cs typeface="Times New Roman"/>
              </a:rPr>
              <a:t> thường.</a:t>
            </a:r>
            <a:endParaRPr sz="1800">
              <a:latin typeface="Times New Roman"/>
              <a:cs typeface="Times New Roman"/>
            </a:endParaRPr>
          </a:p>
          <a:p>
            <a:pPr marL="12700" marR="8255">
              <a:lnSpc>
                <a:spcPct val="124400"/>
              </a:lnSpc>
              <a:spcBef>
                <a:spcPts val="15"/>
              </a:spcBef>
              <a:buAutoNum type="arabicPeriod" startAt="5"/>
              <a:tabLst>
                <a:tab pos="245745" algn="l"/>
              </a:tabLst>
            </a:pPr>
            <a:r>
              <a:rPr sz="1800" spc="-5" dirty="0">
                <a:latin typeface="Times New Roman"/>
                <a:cs typeface="Times New Roman"/>
              </a:rPr>
              <a:t>Nay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năm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mươi</a:t>
            </a:r>
            <a:r>
              <a:rPr sz="1800" b="1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xuống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biển,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đưa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năm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mươi</a:t>
            </a:r>
            <a:r>
              <a:rPr sz="1800" b="1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chia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quản</a:t>
            </a:r>
            <a:r>
              <a:rPr sz="1800" spc="-5" dirty="0">
                <a:latin typeface="Times New Roman"/>
                <a:cs typeface="Times New Roman"/>
              </a:rPr>
              <a:t> các</a:t>
            </a:r>
            <a:r>
              <a:rPr sz="1800" dirty="0">
                <a:latin typeface="Times New Roman"/>
                <a:cs typeface="Times New Roman"/>
              </a:rPr>
              <a:t> phương.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  <a:spcBef>
                <a:spcPts val="175"/>
              </a:spcBef>
              <a:buAutoNum type="arabicPeriod" startAt="5"/>
              <a:tabLst>
                <a:tab pos="243840" algn="l"/>
              </a:tabLst>
            </a:pP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Lang </a:t>
            </a:r>
            <a:r>
              <a:rPr sz="1800" spc="-5" dirty="0">
                <a:latin typeface="Times New Roman"/>
                <a:cs typeface="Times New Roman"/>
              </a:rPr>
              <a:t>Liêu.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mười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tám</a:t>
            </a:r>
            <a:r>
              <a:rPr sz="1800" dirty="0">
                <a:latin typeface="Times New Roman"/>
                <a:cs typeface="Times New Roman"/>
              </a:rPr>
              <a:t>;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ghẻ </a:t>
            </a:r>
            <a:r>
              <a:rPr sz="1800" dirty="0">
                <a:latin typeface="Times New Roman"/>
                <a:cs typeface="Times New Roman"/>
              </a:rPr>
              <a:t>lạnh, </a:t>
            </a:r>
            <a:r>
              <a:rPr sz="1800" spc="-10" dirty="0">
                <a:latin typeface="Times New Roman"/>
                <a:cs typeface="Times New Roman"/>
              </a:rPr>
              <a:t>ốm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chết.</a:t>
            </a:r>
            <a:endParaRPr sz="1800">
              <a:latin typeface="Times New Roman"/>
              <a:cs typeface="Times New Roman"/>
            </a:endParaRPr>
          </a:p>
          <a:p>
            <a:pPr marL="249554" indent="-237490">
              <a:lnSpc>
                <a:spcPct val="100000"/>
              </a:lnSpc>
              <a:spcBef>
                <a:spcPts val="350"/>
              </a:spcBef>
              <a:buAutoNum type="arabicPeriod" startAt="5"/>
              <a:tabLst>
                <a:tab pos="250190" algn="l"/>
              </a:tabLst>
            </a:pPr>
            <a:r>
              <a:rPr sz="1800" dirty="0">
                <a:latin typeface="Times New Roman"/>
                <a:cs typeface="Times New Roman"/>
              </a:rPr>
              <a:t>Tục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Hùng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Vương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thứ</a:t>
            </a:r>
            <a:r>
              <a:rPr sz="1800" b="1" spc="6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sáu</a:t>
            </a:r>
            <a:r>
              <a:rPr sz="1800" spc="-5" dirty="0">
                <a:latin typeface="Times New Roman"/>
                <a:cs typeface="Times New Roman"/>
              </a:rPr>
              <a:t>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Gióng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vợ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lão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chăm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đức.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10.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lạ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thay!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ba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cười,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chẳng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đi, </a:t>
            </a:r>
            <a:r>
              <a:rPr sz="1800" spc="5" dirty="0">
                <a:latin typeface="Times New Roman"/>
                <a:cs typeface="Times New Roman"/>
              </a:rPr>
              <a:t>cứ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đâu</a:t>
            </a:r>
            <a:r>
              <a:rPr sz="1800" dirty="0">
                <a:latin typeface="Times New Roman"/>
                <a:cs typeface="Times New Roman"/>
              </a:rPr>
              <a:t> thì nằm</a:t>
            </a:r>
            <a:r>
              <a:rPr sz="1800" spc="-10" dirty="0">
                <a:latin typeface="Times New Roman"/>
                <a:cs typeface="Times New Roman"/>
              </a:rPr>
              <a:t> đấy.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6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lượng </a:t>
            </a:r>
            <a:r>
              <a:rPr sz="1800" dirty="0">
                <a:latin typeface="Times New Roman"/>
                <a:cs typeface="Times New Roman"/>
              </a:rPr>
              <a:t>từ trong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sau:</a:t>
            </a:r>
          </a:p>
          <a:p>
            <a:pPr marL="12700" marR="5715">
              <a:lnSpc>
                <a:spcPct val="124400"/>
              </a:lnSpc>
              <a:buAutoNum type="arabicPeriod"/>
              <a:tabLst>
                <a:tab pos="240029" algn="l"/>
              </a:tabLst>
            </a:pP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diệt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trừ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Tinh,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Tinh,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loài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nay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5" dirty="0">
                <a:latin typeface="Times New Roman"/>
                <a:cs typeface="Times New Roman"/>
              </a:rPr>
              <a:t> lành.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ts val="2700"/>
              </a:lnSpc>
              <a:spcBef>
                <a:spcPts val="170"/>
              </a:spcBef>
              <a:buAutoNum type="arabicPeriod"/>
              <a:tabLst>
                <a:tab pos="248920" algn="l"/>
              </a:tabLst>
            </a:pP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nay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Phù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Đổng,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tục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gọi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Gióng.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tư, </a:t>
            </a:r>
            <a:r>
              <a:rPr sz="1800" spc="-5" dirty="0">
                <a:latin typeface="Times New Roman"/>
                <a:cs typeface="Times New Roman"/>
              </a:rPr>
              <a:t>làng</a:t>
            </a:r>
            <a:r>
              <a:rPr sz="1800" dirty="0">
                <a:latin typeface="Times New Roman"/>
                <a:cs typeface="Times New Roman"/>
              </a:rPr>
              <a:t> mở hội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to</a:t>
            </a:r>
            <a:r>
              <a:rPr sz="1800" dirty="0">
                <a:latin typeface="Times New Roman"/>
                <a:cs typeface="Times New Roman"/>
              </a:rPr>
              <a:t> lắm.</a:t>
            </a:r>
          </a:p>
          <a:p>
            <a:pPr marL="246379" indent="-234315">
              <a:lnSpc>
                <a:spcPct val="100000"/>
              </a:lnSpc>
              <a:spcBef>
                <a:spcPts val="350"/>
              </a:spcBef>
              <a:buAutoNum type="arabicPeriod"/>
              <a:tabLst>
                <a:tab pos="247015" algn="l"/>
              </a:tabLst>
            </a:pP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vùng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Tản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Viên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lạ: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tay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phía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đông,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phía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nổi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cồn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bãi;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vẫy</a:t>
            </a:r>
            <a:r>
              <a:rPr sz="1800" spc="-5" dirty="0">
                <a:latin typeface="Times New Roman"/>
                <a:cs typeface="Times New Roman"/>
              </a:rPr>
              <a:t> tay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phía tây,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phía </a:t>
            </a:r>
            <a:r>
              <a:rPr sz="1800" dirty="0">
                <a:latin typeface="Times New Roman"/>
                <a:cs typeface="Times New Roman"/>
              </a:rPr>
              <a:t>tây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từng</a:t>
            </a:r>
            <a:r>
              <a:rPr sz="1800" spc="-5" dirty="0">
                <a:latin typeface="Times New Roman"/>
                <a:cs typeface="Times New Roman"/>
              </a:rPr>
              <a:t> dãy</a:t>
            </a:r>
            <a:r>
              <a:rPr sz="1800" dirty="0">
                <a:latin typeface="Times New Roman"/>
                <a:cs typeface="Times New Roman"/>
              </a:rPr>
              <a:t> núi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đồi.</a:t>
            </a:r>
          </a:p>
          <a:p>
            <a:pPr marL="12700" marR="5715">
              <a:lnSpc>
                <a:spcPts val="2700"/>
              </a:lnSpc>
              <a:spcBef>
                <a:spcPts val="165"/>
              </a:spcBef>
              <a:buAutoNum type="arabicPeriod" startAt="3"/>
              <a:tabLst>
                <a:tab pos="247015" algn="l"/>
              </a:tabLst>
            </a:pPr>
            <a:r>
              <a:rPr sz="1800" spc="-10" dirty="0">
                <a:latin typeface="Times New Roman"/>
                <a:cs typeface="Times New Roman"/>
              </a:rPr>
              <a:t>Hai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tâu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hỏi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sính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lễ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gì,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bảo: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“Một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trăm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ván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nếp,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trăm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nệp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bánh </a:t>
            </a:r>
            <a:r>
              <a:rPr sz="1800" spc="-5" dirty="0">
                <a:latin typeface="Times New Roman"/>
                <a:cs typeface="Times New Roman"/>
              </a:rPr>
              <a:t>chưng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voi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gà </a:t>
            </a:r>
            <a:r>
              <a:rPr sz="1800" spc="-5" dirty="0">
                <a:latin typeface="Times New Roman"/>
                <a:cs typeface="Times New Roman"/>
              </a:rPr>
              <a:t>chín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cựa,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ngựa</a:t>
            </a:r>
            <a:r>
              <a:rPr sz="1800" dirty="0">
                <a:latin typeface="Times New Roman"/>
                <a:cs typeface="Times New Roman"/>
              </a:rPr>
              <a:t> chín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mao,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đôi.</a:t>
            </a:r>
            <a:endParaRPr sz="1800" dirty="0">
              <a:latin typeface="Times New Roman"/>
              <a:cs typeface="Times New Roman"/>
            </a:endParaRPr>
          </a:p>
          <a:p>
            <a:pPr marL="255904" indent="-243840">
              <a:lnSpc>
                <a:spcPct val="100000"/>
              </a:lnSpc>
              <a:spcBef>
                <a:spcPts val="350"/>
              </a:spcBef>
              <a:buAutoNum type="arabicPeriod" startAt="3"/>
              <a:tabLst>
                <a:tab pos="256540" algn="l"/>
              </a:tabLst>
            </a:pPr>
            <a:r>
              <a:rPr sz="1800" spc="-5" dirty="0">
                <a:latin typeface="Times New Roman"/>
                <a:cs typeface="Times New Roman"/>
              </a:rPr>
              <a:t>Sơn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hề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nao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núng.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phép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lạ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quả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đồi,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dời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dãy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núi,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dựng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lũy </a:t>
            </a:r>
            <a:r>
              <a:rPr sz="1800" spc="-5" dirty="0">
                <a:latin typeface="Times New Roman"/>
                <a:cs typeface="Times New Roman"/>
              </a:rPr>
              <a:t>đất,</a:t>
            </a:r>
            <a:r>
              <a:rPr sz="1800" dirty="0">
                <a:latin typeface="Times New Roman"/>
                <a:cs typeface="Times New Roman"/>
              </a:rPr>
              <a:t> ngăn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chặn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dòng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lũ.</a:t>
            </a:r>
            <a:endParaRPr sz="1800" dirty="0">
              <a:latin typeface="Times New Roman"/>
              <a:cs typeface="Times New Roman"/>
            </a:endParaRPr>
          </a:p>
          <a:p>
            <a:pPr marL="242570" marR="4631690" indent="-230504">
              <a:lnSpc>
                <a:spcPct val="124400"/>
              </a:lnSpc>
              <a:spcBef>
                <a:spcPts val="5"/>
              </a:spcBef>
              <a:buAutoNum type="arabicPeriod" startAt="5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tối</a:t>
            </a:r>
            <a:r>
              <a:rPr sz="1800" spc="-5" dirty="0">
                <a:latin typeface="Times New Roman"/>
                <a:cs typeface="Times New Roman"/>
              </a:rPr>
              <a:t> mắt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quắc,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hơi</a:t>
            </a:r>
            <a:endParaRPr sz="1800" dirty="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Ta biết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 chúa</a:t>
            </a:r>
            <a:r>
              <a:rPr sz="1800" dirty="0">
                <a:latin typeface="Times New Roman"/>
                <a:cs typeface="Times New Roman"/>
              </a:rPr>
              <a:t> tể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muôn</a:t>
            </a:r>
            <a:r>
              <a:rPr sz="1800" spc="-5" dirty="0">
                <a:latin typeface="Times New Roman"/>
                <a:cs typeface="Times New Roman"/>
              </a:rPr>
              <a:t> loài,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4556760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2570">
              <a:lnSpc>
                <a:spcPct val="100000"/>
              </a:lnSpc>
              <a:spcBef>
                <a:spcPts val="625"/>
              </a:spcBef>
            </a:pP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thảo </a:t>
            </a:r>
            <a:r>
              <a:rPr sz="1800" dirty="0">
                <a:latin typeface="Times New Roman"/>
                <a:cs typeface="Times New Roman"/>
              </a:rPr>
              <a:t>hoa không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tên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" dirty="0">
                <a:latin typeface="Times New Roman"/>
                <a:cs typeface="Times New Roman"/>
              </a:rPr>
              <a:t> tuổi.</a:t>
            </a:r>
            <a:endParaRPr sz="1800">
              <a:latin typeface="Times New Roman"/>
              <a:cs typeface="Times New Roman"/>
            </a:endParaRPr>
          </a:p>
          <a:p>
            <a:pPr marL="247269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(Thế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Lữ)</a:t>
            </a:r>
            <a:endParaRPr sz="1800">
              <a:latin typeface="Times New Roman"/>
              <a:cs typeface="Times New Roman"/>
            </a:endParaRPr>
          </a:p>
          <a:p>
            <a:pPr marL="184785" marR="830580" indent="-172720">
              <a:lnSpc>
                <a:spcPts val="2700"/>
              </a:lnSpc>
              <a:spcBef>
                <a:spcPts val="165"/>
              </a:spcBef>
              <a:buAutoNum type="arabicPeriod" startAt="6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Nào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đâu</a:t>
            </a:r>
            <a:r>
              <a:rPr sz="1800" spc="-5" dirty="0">
                <a:latin typeface="Times New Roman"/>
                <a:cs typeface="Times New Roman"/>
              </a:rPr>
              <a:t> 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đêm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bờ</a:t>
            </a:r>
            <a:r>
              <a:rPr sz="1800" spc="-5" dirty="0">
                <a:latin typeface="Times New Roman"/>
                <a:cs typeface="Times New Roman"/>
              </a:rPr>
              <a:t> suối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say </a:t>
            </a:r>
            <a:r>
              <a:rPr sz="1800" dirty="0">
                <a:latin typeface="Times New Roman"/>
                <a:cs typeface="Times New Roman"/>
              </a:rPr>
              <a:t>mồi</a:t>
            </a:r>
            <a:r>
              <a:rPr sz="1800" spc="-5" dirty="0">
                <a:latin typeface="Times New Roman"/>
                <a:cs typeface="Times New Roman"/>
              </a:rPr>
              <a:t> đứng </a:t>
            </a:r>
            <a:r>
              <a:rPr sz="1800" dirty="0">
                <a:latin typeface="Times New Roman"/>
                <a:cs typeface="Times New Roman"/>
              </a:rPr>
              <a:t>uống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trăng </a:t>
            </a:r>
            <a:r>
              <a:rPr sz="1800" dirty="0">
                <a:latin typeface="Times New Roman"/>
                <a:cs typeface="Times New Roman"/>
              </a:rPr>
              <a:t>tan</a:t>
            </a:r>
            <a:endParaRPr sz="1800">
              <a:latin typeface="Times New Roman"/>
              <a:cs typeface="Times New Roman"/>
            </a:endParaRPr>
          </a:p>
          <a:p>
            <a:pPr marL="184785" marR="5080" indent="1270">
              <a:lnSpc>
                <a:spcPts val="2690"/>
              </a:lnSpc>
            </a:pPr>
            <a:r>
              <a:rPr sz="1800" spc="-10" dirty="0">
                <a:latin typeface="Times New Roman"/>
                <a:cs typeface="Times New Roman"/>
              </a:rPr>
              <a:t>Đâu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ngày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mưa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bốn phương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5" dirty="0">
                <a:latin typeface="Times New Roman"/>
                <a:cs typeface="Times New Roman"/>
              </a:rPr>
              <a:t> lặng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ngắm </a:t>
            </a:r>
            <a:r>
              <a:rPr sz="1800" dirty="0">
                <a:latin typeface="Times New Roman"/>
                <a:cs typeface="Times New Roman"/>
              </a:rPr>
              <a:t>giang </a:t>
            </a:r>
            <a:r>
              <a:rPr sz="1800" spc="-5" dirty="0">
                <a:latin typeface="Times New Roman"/>
                <a:cs typeface="Times New Roman"/>
              </a:rPr>
              <a:t>sơn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đổi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mới?</a:t>
            </a:r>
            <a:endParaRPr sz="1800">
              <a:latin typeface="Times New Roman"/>
              <a:cs typeface="Times New Roman"/>
            </a:endParaRPr>
          </a:p>
          <a:p>
            <a:pPr marL="2015489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(Thế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Lữ)</a:t>
            </a:r>
            <a:endParaRPr sz="1800">
              <a:latin typeface="Times New Roman"/>
              <a:cs typeface="Times New Roman"/>
            </a:endParaRPr>
          </a:p>
          <a:p>
            <a:pPr marL="242570" marR="2403475" indent="-230504">
              <a:lnSpc>
                <a:spcPct val="124500"/>
              </a:lnSpc>
              <a:spcBef>
                <a:spcPts val="10"/>
              </a:spcBef>
              <a:buAutoNum type="arabicPeriod" startAt="7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Mỗi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nở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 </a:t>
            </a:r>
            <a:r>
              <a:rPr sz="1800" dirty="0">
                <a:latin typeface="Times New Roman"/>
                <a:cs typeface="Times New Roman"/>
              </a:rPr>
              <a:t>thấy ông </a:t>
            </a:r>
            <a:r>
              <a:rPr sz="1800" spc="-5" dirty="0">
                <a:latin typeface="Times New Roman"/>
                <a:cs typeface="Times New Roman"/>
              </a:rPr>
              <a:t>đồ </a:t>
            </a:r>
            <a:r>
              <a:rPr sz="1800" dirty="0">
                <a:latin typeface="Times New Roman"/>
                <a:cs typeface="Times New Roman"/>
              </a:rPr>
              <a:t>già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mực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đỏ</a:t>
            </a:r>
            <a:endParaRPr sz="180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phố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qua.</a:t>
            </a:r>
            <a:endParaRPr sz="1800">
              <a:latin typeface="Times New Roman"/>
              <a:cs typeface="Times New Roman"/>
            </a:endParaRPr>
          </a:p>
          <a:p>
            <a:pPr marL="161417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(Vũ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Liên)</a:t>
            </a:r>
            <a:endParaRPr sz="1800">
              <a:latin typeface="Times New Roman"/>
              <a:cs typeface="Times New Roman"/>
            </a:endParaRPr>
          </a:p>
          <a:p>
            <a:pPr marL="242570" marR="1187450" indent="-230504">
              <a:lnSpc>
                <a:spcPct val="124400"/>
              </a:lnSpc>
              <a:buAutoNum type="arabicPeriod" startAt="8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Ngày hôm </a:t>
            </a:r>
            <a:r>
              <a:rPr sz="1800" spc="-5" dirty="0">
                <a:latin typeface="Times New Roman"/>
                <a:cs typeface="Times New Roman"/>
              </a:rPr>
              <a:t>sau </a:t>
            </a:r>
            <a:r>
              <a:rPr sz="1800" dirty="0">
                <a:latin typeface="Times New Roman"/>
                <a:cs typeface="Times New Roman"/>
              </a:rPr>
              <a:t>ồn ào </a:t>
            </a:r>
            <a:r>
              <a:rPr sz="1800" spc="-5" dirty="0">
                <a:latin typeface="Times New Roman"/>
                <a:cs typeface="Times New Roman"/>
              </a:rPr>
              <a:t>trên </a:t>
            </a:r>
            <a:r>
              <a:rPr sz="1800" dirty="0">
                <a:latin typeface="Times New Roman"/>
                <a:cs typeface="Times New Roman"/>
              </a:rPr>
              <a:t>bến </a:t>
            </a:r>
            <a:r>
              <a:rPr sz="1800" spc="-5" dirty="0">
                <a:latin typeface="Times New Roman"/>
                <a:cs typeface="Times New Roman"/>
              </a:rPr>
              <a:t>đỗ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Khắp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tấp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nập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ghe </a:t>
            </a:r>
            <a:r>
              <a:rPr sz="1800" spc="5" dirty="0">
                <a:latin typeface="Times New Roman"/>
                <a:cs typeface="Times New Roman"/>
              </a:rPr>
              <a:t>về</a:t>
            </a:r>
            <a:endParaRPr sz="1800">
              <a:latin typeface="Times New Roman"/>
              <a:cs typeface="Times New Roman"/>
            </a:endParaRPr>
          </a:p>
          <a:p>
            <a:pPr marL="242570" marR="675640" indent="-58419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“Nhờ ơn trời </a:t>
            </a:r>
            <a:r>
              <a:rPr sz="1800" spc="-5" dirty="0">
                <a:latin typeface="Times New Roman"/>
                <a:cs typeface="Times New Roman"/>
              </a:rPr>
              <a:t>biển </a:t>
            </a:r>
            <a:r>
              <a:rPr sz="1800" dirty="0">
                <a:latin typeface="Times New Roman"/>
                <a:cs typeface="Times New Roman"/>
              </a:rPr>
              <a:t>lặng cá đầy </a:t>
            </a:r>
            <a:r>
              <a:rPr sz="1800" spc="-5" dirty="0">
                <a:latin typeface="Times New Roman"/>
                <a:cs typeface="Times New Roman"/>
              </a:rPr>
              <a:t>ghe”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trắng.</a:t>
            </a:r>
            <a:endParaRPr sz="1800">
              <a:latin typeface="Times New Roman"/>
              <a:cs typeface="Times New Roman"/>
            </a:endParaRPr>
          </a:p>
          <a:p>
            <a:pPr marL="218567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(Tế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Hanh)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>
              <a:lnSpc>
                <a:spcPct val="124400"/>
              </a:lnSpc>
              <a:spcBef>
                <a:spcPts val="100"/>
              </a:spcBef>
              <a:buAutoNum type="arabicPeriod" startAt="9"/>
              <a:tabLst>
                <a:tab pos="240029" algn="l"/>
              </a:tabLst>
            </a:pPr>
            <a:r>
              <a:rPr sz="1800" spc="-5" dirty="0">
                <a:latin typeface="Times New Roman"/>
                <a:cs typeface="Times New Roman"/>
              </a:rPr>
              <a:t>Địa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bằng;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thoáng.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khỏi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chịu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khốn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ngập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lụt;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muôn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5" dirty="0">
                <a:latin typeface="Times New Roman"/>
                <a:cs typeface="Times New Roman"/>
              </a:rPr>
              <a:t> rất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mực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phú </a:t>
            </a:r>
            <a:r>
              <a:rPr sz="1800" dirty="0">
                <a:latin typeface="Times New Roman"/>
                <a:cs typeface="Times New Roman"/>
              </a:rPr>
              <a:t>tốt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tươi.</a:t>
            </a:r>
          </a:p>
          <a:p>
            <a:pPr marL="2759075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(Lí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Tổ)</a:t>
            </a:r>
          </a:p>
          <a:p>
            <a:pPr marL="12700" marR="5080">
              <a:lnSpc>
                <a:spcPct val="124600"/>
              </a:lnSpc>
              <a:spcBef>
                <a:spcPts val="10"/>
              </a:spcBef>
              <a:buAutoNum type="arabicPeriod" startAt="10"/>
              <a:tabLst>
                <a:tab pos="361315" algn="l"/>
              </a:tabLst>
            </a:pP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tụ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yếu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nước;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bậc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vương</a:t>
            </a:r>
            <a:r>
              <a:rPr sz="1800" dirty="0">
                <a:latin typeface="Times New Roman"/>
                <a:cs typeface="Times New Roman"/>
              </a:rPr>
              <a:t> muôn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đời.</a:t>
            </a:r>
            <a:endParaRPr sz="1800" dirty="0">
              <a:latin typeface="Times New Roman"/>
              <a:cs typeface="Times New Roman"/>
            </a:endParaRPr>
          </a:p>
          <a:p>
            <a:pPr marL="281559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(Lí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Tổ)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Lượng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đậm: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  <a:spcBef>
                <a:spcPts val="180"/>
              </a:spcBef>
              <a:buAutoNum type="arabicPeriod"/>
              <a:tabLst>
                <a:tab pos="236854" algn="l"/>
              </a:tabLst>
            </a:pP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giúp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diệt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trừ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Tinh,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những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loài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bấy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lâu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nay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5" dirty="0">
                <a:latin typeface="Times New Roman"/>
                <a:cs typeface="Times New Roman"/>
              </a:rPr>
              <a:t> lành.</a:t>
            </a:r>
            <a:endParaRPr sz="1800" dirty="0">
              <a:latin typeface="Times New Roman"/>
              <a:cs typeface="Times New Roman"/>
            </a:endParaRPr>
          </a:p>
          <a:p>
            <a:pPr marL="246379" indent="-234315">
              <a:lnSpc>
                <a:spcPct val="100000"/>
              </a:lnSpc>
              <a:spcBef>
                <a:spcPts val="350"/>
              </a:spcBef>
              <a:buAutoNum type="arabicPeriod"/>
              <a:tabLst>
                <a:tab pos="247015" algn="l"/>
              </a:tabLst>
            </a:pP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nay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Phù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Đổng,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tục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Gióng.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Mỗi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đến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tháng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tư,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lắm.</a:t>
            </a:r>
          </a:p>
          <a:p>
            <a:pPr marL="12700" marR="5080">
              <a:lnSpc>
                <a:spcPct val="124400"/>
              </a:lnSpc>
              <a:buAutoNum type="arabicPeriod" startAt="3"/>
              <a:tabLst>
                <a:tab pos="247015" algn="l"/>
              </a:tabLst>
            </a:pP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vùng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Tản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Viên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lạ: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tay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phía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đông,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phía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nổi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cồn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bãi;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vẫy</a:t>
            </a:r>
            <a:r>
              <a:rPr sz="1800" spc="-5" dirty="0">
                <a:latin typeface="Times New Roman"/>
                <a:cs typeface="Times New Roman"/>
              </a:rPr>
              <a:t> tay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phía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tây,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phía</a:t>
            </a:r>
            <a:r>
              <a:rPr sz="1800" dirty="0">
                <a:latin typeface="Times New Roman"/>
                <a:cs typeface="Times New Roman"/>
              </a:rPr>
              <a:t> tây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từng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dãy</a:t>
            </a:r>
            <a:r>
              <a:rPr sz="1800" spc="-5" dirty="0">
                <a:latin typeface="Times New Roman"/>
                <a:cs typeface="Times New Roman"/>
              </a:rPr>
              <a:t> núi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đồi.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Hai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 tâu </a:t>
            </a:r>
            <a:r>
              <a:rPr sz="1800" spc="5" dirty="0">
                <a:latin typeface="Times New Roman"/>
                <a:cs typeface="Times New Roman"/>
              </a:rPr>
              <a:t>hỏi</a:t>
            </a:r>
            <a:r>
              <a:rPr sz="1800" dirty="0">
                <a:latin typeface="Times New Roman"/>
                <a:cs typeface="Times New Roman"/>
              </a:rPr>
              <a:t> sính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lễ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 </a:t>
            </a:r>
            <a:r>
              <a:rPr sz="1800" spc="-5" dirty="0">
                <a:latin typeface="Times New Roman"/>
                <a:cs typeface="Times New Roman"/>
              </a:rPr>
              <a:t>sắm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những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gì,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bảo:</a:t>
            </a:r>
            <a:r>
              <a:rPr sz="1800" dirty="0">
                <a:latin typeface="Times New Roman"/>
                <a:cs typeface="Times New Roman"/>
              </a:rPr>
              <a:t> “Một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trăm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ván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nếp,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trăm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nệp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bánh </a:t>
            </a:r>
            <a:r>
              <a:rPr sz="1800" spc="-5" dirty="0">
                <a:latin typeface="Times New Roman"/>
                <a:cs typeface="Times New Roman"/>
              </a:rPr>
              <a:t>chưng</a:t>
            </a:r>
            <a:r>
              <a:rPr sz="1800" dirty="0">
                <a:latin typeface="Times New Roman"/>
                <a:cs typeface="Times New Roman"/>
              </a:rPr>
              <a:t> 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voi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 </a:t>
            </a:r>
            <a:r>
              <a:rPr sz="1800" dirty="0">
                <a:latin typeface="Times New Roman"/>
                <a:cs typeface="Times New Roman"/>
              </a:rPr>
              <a:t>ngà, gà </a:t>
            </a:r>
            <a:r>
              <a:rPr sz="1800" spc="-5" dirty="0">
                <a:latin typeface="Times New Roman"/>
                <a:cs typeface="Times New Roman"/>
              </a:rPr>
              <a:t>chín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cựa,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ngựa </a:t>
            </a:r>
            <a:r>
              <a:rPr sz="1800" dirty="0">
                <a:latin typeface="Times New Roman"/>
                <a:cs typeface="Times New Roman"/>
              </a:rPr>
              <a:t>chín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mao,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mỗi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đôi.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  <a:buAutoNum type="arabicPeriod" startAt="4"/>
              <a:tabLst>
                <a:tab pos="251460" algn="l"/>
              </a:tabLst>
            </a:pPr>
            <a:r>
              <a:rPr sz="1800" spc="-5" dirty="0">
                <a:latin typeface="Times New Roman"/>
                <a:cs typeface="Times New Roman"/>
              </a:rPr>
              <a:t>Sơn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hề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nao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núng.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phép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lạ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bốc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từng</a:t>
            </a:r>
            <a:r>
              <a:rPr sz="1800" b="1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quả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đồi,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dời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từng</a:t>
            </a:r>
            <a:r>
              <a:rPr sz="1800" b="1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dãy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dựng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lũy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đất,</a:t>
            </a:r>
            <a:r>
              <a:rPr sz="1800" dirty="0">
                <a:latin typeface="Times New Roman"/>
                <a:cs typeface="Times New Roman"/>
              </a:rPr>
              <a:t> ngăn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chặn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dòng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lũ.</a:t>
            </a:r>
            <a:endParaRPr sz="1800">
              <a:latin typeface="Times New Roman"/>
              <a:cs typeface="Times New Roman"/>
            </a:endParaRPr>
          </a:p>
          <a:p>
            <a:pPr marL="242570" marR="4631055" indent="-230504">
              <a:lnSpc>
                <a:spcPts val="2700"/>
              </a:lnSpc>
              <a:spcBef>
                <a:spcPts val="165"/>
              </a:spcBef>
              <a:buAutoNum type="arabicPeriod" startAt="4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tối</a:t>
            </a:r>
            <a:r>
              <a:rPr sz="1800" spc="-5" dirty="0">
                <a:latin typeface="Times New Roman"/>
                <a:cs typeface="Times New Roman"/>
              </a:rPr>
              <a:t> mắt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quắc,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mọi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dirty="0">
                <a:latin typeface="Times New Roman"/>
                <a:cs typeface="Times New Roman"/>
              </a:rPr>
              <a:t> đều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im hơi</a:t>
            </a:r>
            <a:endParaRPr sz="180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355"/>
              </a:spcBef>
            </a:pP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 chúa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cả </a:t>
            </a:r>
            <a:r>
              <a:rPr sz="1800" dirty="0">
                <a:latin typeface="Times New Roman"/>
                <a:cs typeface="Times New Roman"/>
              </a:rPr>
              <a:t>muôn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loài,</a:t>
            </a:r>
            <a:endParaRPr sz="180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thảo </a:t>
            </a:r>
            <a:r>
              <a:rPr sz="1800" dirty="0">
                <a:latin typeface="Times New Roman"/>
                <a:cs typeface="Times New Roman"/>
              </a:rPr>
              <a:t>hoa không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tên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" dirty="0">
                <a:latin typeface="Times New Roman"/>
                <a:cs typeface="Times New Roman"/>
              </a:rPr>
              <a:t> tuổi.</a:t>
            </a:r>
            <a:endParaRPr sz="1800">
              <a:latin typeface="Times New Roman"/>
              <a:cs typeface="Times New Roman"/>
            </a:endParaRPr>
          </a:p>
          <a:p>
            <a:pPr marL="247269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(Thế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Lữ)</a:t>
            </a:r>
            <a:endParaRPr sz="1800">
              <a:latin typeface="Times New Roman"/>
              <a:cs typeface="Times New Roman"/>
            </a:endParaRPr>
          </a:p>
          <a:p>
            <a:pPr marL="184785" marR="4480560" indent="-172720">
              <a:lnSpc>
                <a:spcPct val="124400"/>
              </a:lnSpc>
              <a:spcBef>
                <a:spcPts val="10"/>
              </a:spcBef>
              <a:buAutoNum type="arabicPeriod" startAt="6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Nào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những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đêm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vàng </a:t>
            </a:r>
            <a:r>
              <a:rPr sz="1800" spc="-10" dirty="0">
                <a:latin typeface="Times New Roman"/>
                <a:cs typeface="Times New Roman"/>
              </a:rPr>
              <a:t>bên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suối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say </a:t>
            </a:r>
            <a:r>
              <a:rPr sz="1800" dirty="0">
                <a:latin typeface="Times New Roman"/>
                <a:cs typeface="Times New Roman"/>
              </a:rPr>
              <a:t>mồi </a:t>
            </a:r>
            <a:r>
              <a:rPr sz="1800" spc="-5" dirty="0">
                <a:latin typeface="Times New Roman"/>
                <a:cs typeface="Times New Roman"/>
              </a:rPr>
              <a:t>đứng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uống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trăng </a:t>
            </a:r>
            <a:r>
              <a:rPr sz="1800" dirty="0">
                <a:latin typeface="Times New Roman"/>
                <a:cs typeface="Times New Roman"/>
              </a:rPr>
              <a:t>tan</a:t>
            </a:r>
            <a:endParaRPr sz="1800">
              <a:latin typeface="Times New Roman"/>
              <a:cs typeface="Times New Roman"/>
            </a:endParaRPr>
          </a:p>
          <a:p>
            <a:pPr marL="184785" marR="3655060" indent="1270">
              <a:lnSpc>
                <a:spcPct val="124400"/>
              </a:lnSpc>
              <a:spcBef>
                <a:spcPts val="5"/>
              </a:spcBef>
            </a:pPr>
            <a:r>
              <a:rPr sz="1800" spc="-10" dirty="0">
                <a:latin typeface="Times New Roman"/>
                <a:cs typeface="Times New Roman"/>
              </a:rPr>
              <a:t>Đâu </a:t>
            </a:r>
            <a:r>
              <a:rPr sz="1800" b="1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ngày mưa chuyển </a:t>
            </a:r>
            <a:r>
              <a:rPr sz="1800" spc="-5" dirty="0">
                <a:latin typeface="Times New Roman"/>
                <a:cs typeface="Times New Roman"/>
              </a:rPr>
              <a:t>bốn phương ngàn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5" dirty="0">
                <a:latin typeface="Times New Roman"/>
                <a:cs typeface="Times New Roman"/>
              </a:rPr>
              <a:t> lặng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ngắm </a:t>
            </a:r>
            <a:r>
              <a:rPr sz="1800" dirty="0">
                <a:latin typeface="Times New Roman"/>
                <a:cs typeface="Times New Roman"/>
              </a:rPr>
              <a:t>giang </a:t>
            </a:r>
            <a:r>
              <a:rPr sz="1800" spc="-5" dirty="0">
                <a:latin typeface="Times New Roman"/>
                <a:cs typeface="Times New Roman"/>
              </a:rPr>
              <a:t>sơn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đổi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mới?</a:t>
            </a:r>
            <a:endParaRPr sz="1800">
              <a:latin typeface="Times New Roman"/>
              <a:cs typeface="Times New Roman"/>
            </a:endParaRPr>
          </a:p>
          <a:p>
            <a:pPr marL="2015489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(Thế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Lữ)</a:t>
            </a:r>
            <a:endParaRPr sz="1800">
              <a:latin typeface="Times New Roman"/>
              <a:cs typeface="Times New Roman"/>
            </a:endParaRPr>
          </a:p>
          <a:p>
            <a:pPr marL="242570" marR="6095365" indent="-230504">
              <a:lnSpc>
                <a:spcPct val="124400"/>
              </a:lnSpc>
              <a:buFont typeface="Times New Roman"/>
              <a:buAutoNum type="arabicPeriod" startAt="7"/>
              <a:tabLst>
                <a:tab pos="243204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Mỗi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nở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 </a:t>
            </a:r>
            <a:r>
              <a:rPr sz="1800" dirty="0">
                <a:latin typeface="Times New Roman"/>
                <a:cs typeface="Times New Roman"/>
              </a:rPr>
              <a:t>già</a:t>
            </a:r>
            <a:endParaRPr sz="1800">
              <a:latin typeface="Times New Roman"/>
              <a:cs typeface="Times New Roman"/>
            </a:endParaRPr>
          </a:p>
          <a:p>
            <a:pPr marL="242570" marR="568706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Bày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mực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tàu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giấy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đỏ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phố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qua.</a:t>
            </a:r>
            <a:endParaRPr sz="1800">
              <a:latin typeface="Times New Roman"/>
              <a:cs typeface="Times New Roman"/>
            </a:endParaRPr>
          </a:p>
          <a:p>
            <a:pPr marL="161417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(Vũ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481012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5" dirty="0">
                <a:latin typeface="Times New Roman"/>
                <a:cs typeface="Times New Roman"/>
              </a:rPr>
              <a:t>A. </a:t>
            </a:r>
            <a:r>
              <a:rPr sz="1800" b="1" dirty="0">
                <a:latin typeface="Times New Roman"/>
                <a:cs typeface="Times New Roman"/>
              </a:rPr>
              <a:t>TÓM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TẮT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KIẾN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THỨC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CƠ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BẢN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Danh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từ</a:t>
            </a:r>
            <a:endParaRPr sz="1800" dirty="0">
              <a:latin typeface="Times New Roman"/>
              <a:cs typeface="Times New Roman"/>
            </a:endParaRPr>
          </a:p>
          <a:p>
            <a:pPr marL="248285" indent="-236220">
              <a:lnSpc>
                <a:spcPct val="100000"/>
              </a:lnSpc>
              <a:spcBef>
                <a:spcPts val="525"/>
              </a:spcBef>
              <a:buAutoNum type="alphaLcParenR"/>
              <a:tabLst>
                <a:tab pos="248920" algn="l"/>
              </a:tabLst>
            </a:pPr>
            <a:r>
              <a:rPr sz="1800" dirty="0">
                <a:latin typeface="Times New Roman"/>
                <a:cs typeface="Times New Roman"/>
              </a:rPr>
              <a:t>Khái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niệm: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 </a:t>
            </a:r>
            <a:r>
              <a:rPr sz="1800" spc="-1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vật,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5" dirty="0">
                <a:latin typeface="Times New Roman"/>
                <a:cs typeface="Times New Roman"/>
              </a:rPr>
              <a:t> tượng,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niệm.</a:t>
            </a:r>
            <a:endParaRPr sz="1800" dirty="0">
              <a:latin typeface="Times New Roman"/>
              <a:cs typeface="Times New Roman"/>
            </a:endParaRPr>
          </a:p>
          <a:p>
            <a:pPr marL="260350" indent="-248285">
              <a:lnSpc>
                <a:spcPct val="100000"/>
              </a:lnSpc>
              <a:spcBef>
                <a:spcPts val="540"/>
              </a:spcBef>
              <a:buAutoNum type="alphaLcParenR"/>
              <a:tabLst>
                <a:tab pos="260985" algn="l"/>
              </a:tabLst>
            </a:pP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từ:</a:t>
            </a:r>
          </a:p>
          <a:p>
            <a:pPr marL="146685" indent="-134620">
              <a:lnSpc>
                <a:spcPct val="100000"/>
              </a:lnSpc>
              <a:spcBef>
                <a:spcPts val="53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Danh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vật:</a:t>
            </a: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 Danh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tên</a:t>
            </a:r>
            <a:r>
              <a:rPr sz="1800" dirty="0">
                <a:latin typeface="Times New Roman"/>
                <a:cs typeface="Times New Roman"/>
              </a:rPr>
              <a:t> gọi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loạt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sự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loại.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VD:</a:t>
            </a:r>
            <a:r>
              <a:rPr sz="1800" dirty="0">
                <a:latin typeface="Times New Roman"/>
                <a:cs typeface="Times New Roman"/>
              </a:rPr>
              <a:t> bàn, ghế,</a:t>
            </a:r>
            <a:r>
              <a:rPr sz="1800" spc="-5" dirty="0">
                <a:latin typeface="Times New Roman"/>
                <a:cs typeface="Times New Roman"/>
              </a:rPr>
              <a:t> quần, </a:t>
            </a:r>
            <a:r>
              <a:rPr sz="1800" dirty="0">
                <a:latin typeface="Times New Roman"/>
                <a:cs typeface="Times New Roman"/>
              </a:rPr>
              <a:t>áo, </a:t>
            </a:r>
            <a:r>
              <a:rPr sz="1800" spc="-5" dirty="0">
                <a:latin typeface="Times New Roman"/>
                <a:cs typeface="Times New Roman"/>
              </a:rPr>
              <a:t>sách,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bút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...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riêng: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tên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riêng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phương,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quan,</a:t>
            </a:r>
            <a:r>
              <a:rPr sz="1800" dirty="0">
                <a:latin typeface="Times New Roman"/>
                <a:cs typeface="Times New Roman"/>
              </a:rPr>
              <a:t> tổ</a:t>
            </a:r>
            <a:r>
              <a:rPr sz="1800" spc="-5" dirty="0">
                <a:latin typeface="Times New Roman"/>
                <a:cs typeface="Times New Roman"/>
              </a:rPr>
              <a:t> chức.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VD: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Hoàng, </a:t>
            </a:r>
            <a:r>
              <a:rPr sz="1800" spc="-5" dirty="0">
                <a:latin typeface="Times New Roman"/>
                <a:cs typeface="Times New Roman"/>
              </a:rPr>
              <a:t>Trang,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nội,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THCS Ba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...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Danh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vị:</a:t>
            </a:r>
          </a:p>
          <a:p>
            <a:pPr marL="12700" marR="5080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đơn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(còn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loại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từ).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VD: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hòn,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viên,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tấm,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bức,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bọn,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nhóm </a:t>
            </a:r>
            <a:r>
              <a:rPr sz="1800" spc="-5" dirty="0">
                <a:latin typeface="Times New Roman"/>
                <a:cs typeface="Times New Roman"/>
              </a:rPr>
              <a:t>...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Danh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đơn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(Danh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xác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danh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chừng).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6270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4837430" indent="-172720">
              <a:lnSpc>
                <a:spcPct val="124400"/>
              </a:lnSpc>
              <a:spcBef>
                <a:spcPts val="100"/>
              </a:spcBef>
              <a:buAutoNum type="arabicPeriod" startAt="8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Ngày hôm </a:t>
            </a:r>
            <a:r>
              <a:rPr sz="1800" spc="-5" dirty="0">
                <a:latin typeface="Times New Roman"/>
                <a:cs typeface="Times New Roman"/>
              </a:rPr>
              <a:t>sau </a:t>
            </a:r>
            <a:r>
              <a:rPr sz="1800" dirty="0">
                <a:latin typeface="Times New Roman"/>
                <a:cs typeface="Times New Roman"/>
              </a:rPr>
              <a:t>ồn ào </a:t>
            </a:r>
            <a:r>
              <a:rPr sz="1800" spc="-5" dirty="0">
                <a:latin typeface="Times New Roman"/>
                <a:cs typeface="Times New Roman"/>
              </a:rPr>
              <a:t>trên </a:t>
            </a:r>
            <a:r>
              <a:rPr sz="1800" dirty="0">
                <a:latin typeface="Times New Roman"/>
                <a:cs typeface="Times New Roman"/>
              </a:rPr>
              <a:t>bến </a:t>
            </a:r>
            <a:r>
              <a:rPr sz="1800" spc="-5" dirty="0">
                <a:latin typeface="Times New Roman"/>
                <a:cs typeface="Times New Roman"/>
              </a:rPr>
              <a:t>đỗ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Khắp </a:t>
            </a:r>
            <a:r>
              <a:rPr sz="1800" dirty="0">
                <a:latin typeface="Times New Roman"/>
                <a:cs typeface="Times New Roman"/>
              </a:rPr>
              <a:t>dân </a:t>
            </a:r>
            <a:r>
              <a:rPr sz="1800" spc="-5" dirty="0">
                <a:latin typeface="Times New Roman"/>
                <a:cs typeface="Times New Roman"/>
              </a:rPr>
              <a:t>làng </a:t>
            </a:r>
            <a:r>
              <a:rPr sz="1800" dirty="0">
                <a:latin typeface="Times New Roman"/>
                <a:cs typeface="Times New Roman"/>
              </a:rPr>
              <a:t>tấp nập đón </a:t>
            </a:r>
            <a:r>
              <a:rPr sz="1800" spc="-5" dirty="0">
                <a:latin typeface="Times New Roman"/>
                <a:cs typeface="Times New Roman"/>
              </a:rPr>
              <a:t>ghe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“Nhờ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lặng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ghe”</a:t>
            </a:r>
            <a:endParaRPr sz="1800" dirty="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540"/>
              </a:spcBef>
            </a:pPr>
            <a:r>
              <a:rPr sz="1800" b="1" spc="-10" dirty="0">
                <a:latin typeface="Times New Roman"/>
                <a:cs typeface="Times New Roman"/>
              </a:rPr>
              <a:t>Những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</a:t>
            </a:r>
            <a:r>
              <a:rPr sz="1800" spc="-5" dirty="0">
                <a:latin typeface="Times New Roman"/>
                <a:cs typeface="Times New Roman"/>
              </a:rPr>
              <a:t> tươi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bạc</a:t>
            </a:r>
            <a:r>
              <a:rPr sz="1800" spc="-5" dirty="0">
                <a:latin typeface="Times New Roman"/>
                <a:cs typeface="Times New Roman"/>
              </a:rPr>
              <a:t> trắng.</a:t>
            </a:r>
            <a:endParaRPr sz="1800" dirty="0">
              <a:latin typeface="Times New Roman"/>
              <a:cs typeface="Times New Roman"/>
            </a:endParaRPr>
          </a:p>
          <a:p>
            <a:pPr marL="218567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(Tế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Hanh)</a:t>
            </a:r>
            <a:endParaRPr sz="1800" dirty="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530"/>
              </a:spcBef>
              <a:buAutoNum type="arabicPeriod" startAt="9"/>
              <a:tabLst>
                <a:tab pos="240029" algn="l"/>
              </a:tabLst>
            </a:pPr>
            <a:r>
              <a:rPr sz="1800" spc="-5" dirty="0">
                <a:latin typeface="Times New Roman"/>
                <a:cs typeface="Times New Roman"/>
              </a:rPr>
              <a:t>Địa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bằng;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thoáng.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khỏi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chịu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khốn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ngập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lụt;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spc="-5" dirty="0">
                <a:latin typeface="Times New Roman"/>
                <a:cs typeface="Times New Roman"/>
              </a:rPr>
              <a:t>muôn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 cũng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 mực</a:t>
            </a:r>
            <a:r>
              <a:rPr sz="1800" dirty="0">
                <a:latin typeface="Times New Roman"/>
                <a:cs typeface="Times New Roman"/>
              </a:rPr>
              <a:t> phong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phú </a:t>
            </a:r>
            <a:r>
              <a:rPr sz="1800" dirty="0">
                <a:latin typeface="Times New Roman"/>
                <a:cs typeface="Times New Roman"/>
              </a:rPr>
              <a:t>tốt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tươi.</a:t>
            </a:r>
          </a:p>
          <a:p>
            <a:pPr marL="2759075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(Lí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Tổ)</a:t>
            </a: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 7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10" dirty="0">
                <a:latin typeface="Times New Roman"/>
                <a:cs typeface="Times New Roman"/>
              </a:rPr>
              <a:t> số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sau</a:t>
            </a:r>
            <a:r>
              <a:rPr sz="1800" dirty="0">
                <a:latin typeface="Times New Roman"/>
                <a:cs typeface="Times New Roman"/>
              </a:rPr>
              <a:t> và giải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thích</a:t>
            </a:r>
            <a:r>
              <a:rPr sz="1800" dirty="0">
                <a:latin typeface="Times New Roman"/>
                <a:cs typeface="Times New Roman"/>
              </a:rPr>
              <a:t> ý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chúng?</a:t>
            </a:r>
            <a:endParaRPr sz="1800" dirty="0">
              <a:latin typeface="Times New Roman"/>
              <a:cs typeface="Times New Roman"/>
            </a:endParaRPr>
          </a:p>
          <a:p>
            <a:pPr marL="186690" marR="5074920" indent="342265">
              <a:lnSpc>
                <a:spcPts val="2700"/>
              </a:lnSpc>
              <a:spcBef>
                <a:spcPts val="170"/>
              </a:spcBef>
            </a:pPr>
            <a:r>
              <a:rPr sz="1800" spc="-5" dirty="0">
                <a:latin typeface="Times New Roman"/>
                <a:cs typeface="Times New Roman"/>
              </a:rPr>
              <a:t>Một cây </a:t>
            </a:r>
            <a:r>
              <a:rPr sz="1800" dirty="0">
                <a:latin typeface="Times New Roman"/>
                <a:cs typeface="Times New Roman"/>
              </a:rPr>
              <a:t>làm chẳng </a:t>
            </a:r>
            <a:r>
              <a:rPr sz="1800" spc="-5" dirty="0">
                <a:latin typeface="Times New Roman"/>
                <a:cs typeface="Times New Roman"/>
              </a:rPr>
              <a:t>nên non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chụm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nên </a:t>
            </a:r>
            <a:r>
              <a:rPr sz="1800" dirty="0">
                <a:latin typeface="Times New Roman"/>
                <a:cs typeface="Times New Roman"/>
              </a:rPr>
              <a:t>hòn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</a:t>
            </a:r>
            <a:endParaRPr sz="1800" dirty="0">
              <a:latin typeface="Times New Roman"/>
              <a:cs typeface="Times New Roman"/>
            </a:endParaRPr>
          </a:p>
          <a:p>
            <a:pPr marL="2759075">
              <a:lnSpc>
                <a:spcPct val="100000"/>
              </a:lnSpc>
              <a:spcBef>
                <a:spcPts val="345"/>
              </a:spcBef>
            </a:pPr>
            <a:r>
              <a:rPr sz="1800" spc="-5" dirty="0">
                <a:latin typeface="Times New Roman"/>
                <a:cs typeface="Times New Roman"/>
              </a:rPr>
              <a:t>(Ca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dao)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“một”,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“ba”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số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từ.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Một: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số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ít, chỉ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ít</a:t>
            </a:r>
            <a:r>
              <a:rPr sz="1800" spc="-5" dirty="0">
                <a:latin typeface="Times New Roman"/>
                <a:cs typeface="Times New Roman"/>
              </a:rPr>
              <a:t> người,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lẻ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loi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Ba:</a:t>
            </a:r>
            <a:r>
              <a:rPr sz="1800" dirty="0">
                <a:latin typeface="Times New Roman"/>
                <a:cs typeface="Times New Roman"/>
              </a:rPr>
              <a:t> 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nhiều,</a:t>
            </a:r>
            <a:r>
              <a:rPr sz="1800" spc="-5" dirty="0">
                <a:latin typeface="Times New Roman"/>
                <a:cs typeface="Times New Roman"/>
              </a:rPr>
              <a:t> chỉ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đoàn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8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từ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“mọi”.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thay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“tất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cả”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chỗ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“mọi”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không? </a:t>
            </a:r>
            <a:r>
              <a:rPr sz="1800" spc="-5" dirty="0">
                <a:latin typeface="Times New Roman"/>
                <a:cs typeface="Times New Roman"/>
              </a:rPr>
              <a:t>Nếu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dirty="0">
                <a:latin typeface="Times New Roman"/>
                <a:cs typeface="Times New Roman"/>
              </a:rPr>
              <a:t> dùng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cả”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(không dùng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“mọi”)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 </a:t>
            </a:r>
            <a:r>
              <a:rPr sz="1800" dirty="0">
                <a:latin typeface="Times New Roman"/>
                <a:cs typeface="Times New Roman"/>
              </a:rPr>
              <a:t>câu phải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endParaRPr sz="1800" dirty="0">
              <a:latin typeface="Times New Roman"/>
              <a:cs typeface="Times New Roman"/>
            </a:endParaRPr>
          </a:p>
          <a:p>
            <a:pPr marL="12700" marR="137795" indent="286385">
              <a:lnSpc>
                <a:spcPts val="2700"/>
              </a:lnSpc>
              <a:spcBef>
                <a:spcPts val="165"/>
              </a:spcBef>
            </a:pPr>
            <a:r>
              <a:rPr sz="1800" b="1" dirty="0">
                <a:latin typeface="Times New Roman"/>
                <a:cs typeface="Times New Roman"/>
              </a:rPr>
              <a:t>Mọi </a:t>
            </a:r>
            <a:r>
              <a:rPr sz="1800" i="1" spc="-5" dirty="0">
                <a:latin typeface="Times New Roman"/>
                <a:cs typeface="Times New Roman"/>
              </a:rPr>
              <a:t>người vừa </a:t>
            </a:r>
            <a:r>
              <a:rPr sz="1800" i="1" dirty="0">
                <a:latin typeface="Times New Roman"/>
                <a:cs typeface="Times New Roman"/>
              </a:rPr>
              <a:t>đi vừa </a:t>
            </a:r>
            <a:r>
              <a:rPr sz="1800" i="1" spc="-5" dirty="0">
                <a:latin typeface="Times New Roman"/>
                <a:cs typeface="Times New Roman"/>
              </a:rPr>
              <a:t>nói </a:t>
            </a:r>
            <a:r>
              <a:rPr sz="1800" i="1" dirty="0">
                <a:latin typeface="Times New Roman"/>
                <a:cs typeface="Times New Roman"/>
              </a:rPr>
              <a:t>chuyện, pha </a:t>
            </a:r>
            <a:r>
              <a:rPr sz="1800" i="1" spc="-5" dirty="0">
                <a:latin typeface="Times New Roman"/>
                <a:cs typeface="Times New Roman"/>
              </a:rPr>
              <a:t>trò, gọi </a:t>
            </a:r>
            <a:r>
              <a:rPr sz="1800" i="1" dirty="0">
                <a:latin typeface="Times New Roman"/>
                <a:cs typeface="Times New Roman"/>
              </a:rPr>
              <a:t>nhau í </a:t>
            </a:r>
            <a:r>
              <a:rPr sz="1800" i="1" spc="-5" dirty="0">
                <a:latin typeface="Times New Roman"/>
                <a:cs typeface="Times New Roman"/>
              </a:rPr>
              <a:t>ới. </a:t>
            </a:r>
            <a:r>
              <a:rPr sz="1800" i="1" dirty="0">
                <a:latin typeface="Times New Roman"/>
                <a:cs typeface="Times New Roman"/>
              </a:rPr>
              <a:t>Cu </a:t>
            </a:r>
            <a:r>
              <a:rPr sz="1800" i="1" spc="-5" dirty="0">
                <a:latin typeface="Times New Roman"/>
                <a:cs typeface="Times New Roman"/>
              </a:rPr>
              <a:t>Tí </a:t>
            </a:r>
            <a:r>
              <a:rPr sz="1800" i="1" dirty="0">
                <a:latin typeface="Times New Roman"/>
                <a:cs typeface="Times New Roman"/>
              </a:rPr>
              <a:t>nhìn </a:t>
            </a:r>
            <a:r>
              <a:rPr sz="1800" i="1" spc="-5" dirty="0">
                <a:latin typeface="Times New Roman"/>
                <a:cs typeface="Times New Roman"/>
              </a:rPr>
              <a:t>theo. </a:t>
            </a:r>
            <a:r>
              <a:rPr sz="1800" i="1" dirty="0">
                <a:latin typeface="Times New Roman"/>
                <a:cs typeface="Times New Roman"/>
              </a:rPr>
              <a:t>Có </a:t>
            </a:r>
            <a:r>
              <a:rPr sz="1800" i="1" spc="-10" dirty="0">
                <a:latin typeface="Times New Roman"/>
                <a:cs typeface="Times New Roman"/>
              </a:rPr>
              <a:t>ai </a:t>
            </a:r>
            <a:r>
              <a:rPr sz="1800" i="1" spc="5" dirty="0">
                <a:latin typeface="Times New Roman"/>
                <a:cs typeface="Times New Roman"/>
              </a:rPr>
              <a:t>nhận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ra</a:t>
            </a:r>
            <a:r>
              <a:rPr sz="1800" i="1" dirty="0">
                <a:latin typeface="Times New Roman"/>
                <a:cs typeface="Times New Roman"/>
              </a:rPr>
              <a:t> cu </a:t>
            </a:r>
            <a:r>
              <a:rPr sz="1800" i="1" spc="-5" dirty="0">
                <a:latin typeface="Times New Roman"/>
                <a:cs typeface="Times New Roman"/>
              </a:rPr>
              <a:t>Tí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cất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tiếng</a:t>
            </a:r>
            <a:r>
              <a:rPr sz="1800" i="1" dirty="0">
                <a:latin typeface="Times New Roman"/>
                <a:cs typeface="Times New Roman"/>
              </a:rPr>
              <a:t> gọi. </a:t>
            </a:r>
            <a:r>
              <a:rPr sz="1800" b="1" spc="-5" dirty="0">
                <a:latin typeface="Times New Roman"/>
                <a:cs typeface="Times New Roman"/>
              </a:rPr>
              <a:t>Mọi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quay</a:t>
            </a:r>
            <a:r>
              <a:rPr sz="1800" i="1" spc="-5" dirty="0">
                <a:latin typeface="Times New Roman"/>
                <a:cs typeface="Times New Roman"/>
              </a:rPr>
              <a:t> nhìn,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cười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vang, đùa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nhau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gọi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cu</a:t>
            </a:r>
            <a:r>
              <a:rPr sz="1800" i="1" spc="-5" dirty="0">
                <a:latin typeface="Times New Roman"/>
                <a:cs typeface="Times New Roman"/>
              </a:rPr>
              <a:t> Tí.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6032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mọi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phối,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i="1" dirty="0">
                <a:latin typeface="Times New Roman"/>
                <a:cs typeface="Times New Roman"/>
              </a:rPr>
              <a:t>tất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lượng. Hai</a:t>
            </a:r>
            <a:r>
              <a:rPr sz="1800" spc="5" dirty="0">
                <a:latin typeface="Times New Roman"/>
                <a:cs typeface="Times New Roman"/>
              </a:rPr>
              <a:t> từ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</a:t>
            </a:r>
            <a:r>
              <a:rPr sz="1800" dirty="0">
                <a:latin typeface="Times New Roman"/>
                <a:cs typeface="Times New Roman"/>
              </a:rPr>
              <a:t> có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</a:t>
            </a:r>
            <a:r>
              <a:rPr sz="1800" spc="-5" dirty="0">
                <a:latin typeface="Times New Roman"/>
                <a:cs typeface="Times New Roman"/>
              </a:rPr>
              <a:t> để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 </a:t>
            </a:r>
            <a:r>
              <a:rPr sz="1800" dirty="0">
                <a:latin typeface="Times New Roman"/>
                <a:cs typeface="Times New Roman"/>
              </a:rPr>
              <a:t> tổng </a:t>
            </a:r>
            <a:r>
              <a:rPr sz="1800" spc="-5" dirty="0">
                <a:latin typeface="Times New Roman"/>
                <a:cs typeface="Times New Roman"/>
              </a:rPr>
              <a:t>thể, </a:t>
            </a:r>
            <a:r>
              <a:rPr sz="1800" dirty="0">
                <a:latin typeface="Times New Roman"/>
                <a:cs typeface="Times New Roman"/>
              </a:rPr>
              <a:t>ví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dụ: </a:t>
            </a:r>
            <a:r>
              <a:rPr sz="1800" i="1" spc="-5" dirty="0">
                <a:latin typeface="Times New Roman"/>
                <a:cs typeface="Times New Roman"/>
              </a:rPr>
              <a:t>Tất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mọi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(nhấn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: không trừ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ai)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hoặc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thể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dùng</a:t>
            </a:r>
            <a:r>
              <a:rPr sz="1800" dirty="0">
                <a:latin typeface="Times New Roman"/>
                <a:cs typeface="Times New Roman"/>
              </a:rPr>
              <a:t> thay</a:t>
            </a:r>
          </a:p>
          <a:p>
            <a:pPr marL="12700" marR="20955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nhau khi danh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đi </a:t>
            </a:r>
            <a:r>
              <a:rPr sz="1800" spc="-5" dirty="0">
                <a:latin typeface="Times New Roman"/>
                <a:cs typeface="Times New Roman"/>
              </a:rPr>
              <a:t>kèm </a:t>
            </a:r>
            <a:r>
              <a:rPr sz="1800" dirty="0">
                <a:latin typeface="Times New Roman"/>
                <a:cs typeface="Times New Roman"/>
              </a:rPr>
              <a:t>chỉ </a:t>
            </a:r>
            <a:r>
              <a:rPr sz="1800" spc="-5" dirty="0">
                <a:latin typeface="Times New Roman"/>
                <a:cs typeface="Times New Roman"/>
              </a:rPr>
              <a:t>sự vật, người.... xác </a:t>
            </a:r>
            <a:r>
              <a:rPr sz="1800" dirty="0">
                <a:latin typeface="Times New Roman"/>
                <a:cs typeface="Times New Roman"/>
              </a:rPr>
              <a:t>định, </a:t>
            </a:r>
            <a:r>
              <a:rPr sz="1800" spc="-10" dirty="0">
                <a:latin typeface="Times New Roman"/>
                <a:cs typeface="Times New Roman"/>
              </a:rPr>
              <a:t>ví </a:t>
            </a:r>
            <a:r>
              <a:rPr sz="1800" dirty="0">
                <a:latin typeface="Times New Roman"/>
                <a:cs typeface="Times New Roman"/>
              </a:rPr>
              <a:t>dụ: </a:t>
            </a:r>
            <a:r>
              <a:rPr sz="1800" i="1" spc="-5" dirty="0">
                <a:latin typeface="Times New Roman"/>
                <a:cs typeface="Times New Roman"/>
              </a:rPr>
              <a:t>Tất </a:t>
            </a:r>
            <a:r>
              <a:rPr sz="1800" i="1" dirty="0">
                <a:latin typeface="Times New Roman"/>
                <a:cs typeface="Times New Roman"/>
              </a:rPr>
              <a:t>cả học sinh lớp 6A - </a:t>
            </a:r>
            <a:r>
              <a:rPr sz="1800" i="1" spc="-5" dirty="0">
                <a:latin typeface="Times New Roman"/>
                <a:cs typeface="Times New Roman"/>
              </a:rPr>
              <a:t>Mọi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học sinh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lớp </a:t>
            </a:r>
            <a:r>
              <a:rPr sz="1800" i="1" spc="-5" dirty="0">
                <a:latin typeface="Times New Roman"/>
                <a:cs typeface="Times New Roman"/>
              </a:rPr>
              <a:t>6A...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Do </a:t>
            </a:r>
            <a:r>
              <a:rPr sz="1800" dirty="0">
                <a:latin typeface="Times New Roman"/>
                <a:cs typeface="Times New Roman"/>
              </a:rPr>
              <a:t>đó, 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 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“tất</a:t>
            </a:r>
            <a:r>
              <a:rPr sz="1800" dirty="0">
                <a:latin typeface="Times New Roman"/>
                <a:cs typeface="Times New Roman"/>
              </a:rPr>
              <a:t> cả”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“mọi”.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 9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5" dirty="0">
                <a:latin typeface="Times New Roman"/>
                <a:cs typeface="Times New Roman"/>
              </a:rPr>
              <a:t> chỉ</a:t>
            </a:r>
            <a:r>
              <a:rPr sz="1800" dirty="0">
                <a:latin typeface="Times New Roman"/>
                <a:cs typeface="Times New Roman"/>
              </a:rPr>
              <a:t> 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 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chúng.</a:t>
            </a:r>
          </a:p>
          <a:p>
            <a:pPr marL="12700" marR="6985">
              <a:lnSpc>
                <a:spcPct val="124400"/>
              </a:lnSpc>
              <a:buAutoNum type="alphaLcPeriod"/>
              <a:tabLst>
                <a:tab pos="233679" algn="l"/>
              </a:tabLst>
            </a:pP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ếch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lâu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giếng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nọ.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nhái,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cua,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ốc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nhỏ.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Hằng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cất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 kêu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ồm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ộp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vang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giếng,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khiến</a:t>
            </a:r>
            <a:r>
              <a:rPr sz="1800" dirty="0">
                <a:latin typeface="Times New Roman"/>
                <a:cs typeface="Times New Roman"/>
              </a:rPr>
              <a:t> các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kia hoảng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sợ.</a:t>
            </a:r>
            <a:endParaRPr sz="1800" dirty="0">
              <a:latin typeface="Times New Roman"/>
              <a:cs typeface="Times New Roman"/>
            </a:endParaRPr>
          </a:p>
          <a:p>
            <a:pPr marL="2300605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(Ếch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ngồi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giếng)</a:t>
            </a: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lphaLcPeriod" startAt="2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 </a:t>
            </a:r>
            <a:r>
              <a:rPr sz="1800" spc="-10" dirty="0">
                <a:latin typeface="Times New Roman"/>
                <a:cs typeface="Times New Roman"/>
              </a:rPr>
              <a:t>nhân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đây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rồi, chả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tìm</a:t>
            </a:r>
            <a:r>
              <a:rPr sz="1800" dirty="0">
                <a:latin typeface="Times New Roman"/>
                <a:cs typeface="Times New Roman"/>
              </a:rPr>
              <a:t> đâu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446849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358390">
              <a:lnSpc>
                <a:spcPct val="100000"/>
              </a:lnSpc>
              <a:spcBef>
                <a:spcPts val="625"/>
              </a:spcBef>
            </a:pPr>
            <a:r>
              <a:rPr sz="1800" spc="-5" dirty="0">
                <a:latin typeface="Times New Roman"/>
                <a:cs typeface="Times New Roman"/>
              </a:rPr>
              <a:t>(Em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bé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minh)</a:t>
            </a: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c.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mẹ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Sọ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Dừa,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thôi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hẳn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đòi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vợ.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ngờ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Sọ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Dừa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mẹ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rằng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 có</a:t>
            </a:r>
            <a:r>
              <a:rPr sz="1800" dirty="0">
                <a:latin typeface="Times New Roman"/>
                <a:cs typeface="Times New Roman"/>
              </a:rPr>
              <a:t> đủ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thứ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ấy.</a:t>
            </a:r>
            <a:endParaRPr sz="1800" dirty="0">
              <a:latin typeface="Times New Roman"/>
              <a:cs typeface="Times New Roman"/>
            </a:endParaRPr>
          </a:p>
          <a:p>
            <a:pPr marL="2815590">
              <a:lnSpc>
                <a:spcPct val="100000"/>
              </a:lnSpc>
              <a:spcBef>
                <a:spcPts val="540"/>
              </a:spcBef>
            </a:pPr>
            <a:r>
              <a:rPr sz="1800" spc="-10" dirty="0">
                <a:latin typeface="Times New Roman"/>
                <a:cs typeface="Times New Roman"/>
              </a:rPr>
              <a:t>(Sọ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Dừa)</a:t>
            </a:r>
            <a:endParaRPr sz="1800" dirty="0">
              <a:latin typeface="Times New Roman"/>
              <a:cs typeface="Times New Roman"/>
            </a:endParaRPr>
          </a:p>
          <a:p>
            <a:pPr marL="2873375" marR="619125" indent="-286131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d. </a:t>
            </a:r>
            <a:r>
              <a:rPr sz="1800" spc="-5" dirty="0">
                <a:latin typeface="Times New Roman"/>
                <a:cs typeface="Times New Roman"/>
              </a:rPr>
              <a:t>Ngày </a:t>
            </a:r>
            <a:r>
              <a:rPr sz="1800" dirty="0">
                <a:latin typeface="Times New Roman"/>
                <a:cs typeface="Times New Roman"/>
              </a:rPr>
              <a:t>xưa có ông vua </a:t>
            </a:r>
            <a:r>
              <a:rPr sz="1800" spc="5" dirty="0">
                <a:latin typeface="Times New Roman"/>
                <a:cs typeface="Times New Roman"/>
              </a:rPr>
              <a:t>nọ </a:t>
            </a:r>
            <a:r>
              <a:rPr sz="1800" spc="-5" dirty="0">
                <a:latin typeface="Times New Roman"/>
                <a:cs typeface="Times New Roman"/>
              </a:rPr>
              <a:t>sai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viên quan </a:t>
            </a:r>
            <a:r>
              <a:rPr sz="1800" spc="-10" dirty="0">
                <a:latin typeface="Times New Roman"/>
                <a:cs typeface="Times New Roman"/>
              </a:rPr>
              <a:t>đi </a:t>
            </a:r>
            <a:r>
              <a:rPr sz="1800" dirty="0">
                <a:latin typeface="Times New Roman"/>
                <a:cs typeface="Times New Roman"/>
              </a:rPr>
              <a:t>dò </a:t>
            </a:r>
            <a:r>
              <a:rPr sz="1800" spc="-5" dirty="0">
                <a:latin typeface="Times New Roman"/>
                <a:cs typeface="Times New Roman"/>
              </a:rPr>
              <a:t>la </a:t>
            </a:r>
            <a:r>
              <a:rPr sz="1800" dirty="0">
                <a:latin typeface="Times New Roman"/>
                <a:cs typeface="Times New Roman"/>
              </a:rPr>
              <a:t>khắp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tìm người </a:t>
            </a:r>
            <a:r>
              <a:rPr sz="1800" spc="-5" dirty="0">
                <a:latin typeface="Times New Roman"/>
                <a:cs typeface="Times New Roman"/>
              </a:rPr>
              <a:t>tài giỏi.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(Em</a:t>
            </a:r>
            <a:r>
              <a:rPr sz="1800" dirty="0">
                <a:latin typeface="Times New Roman"/>
                <a:cs typeface="Times New Roman"/>
              </a:rPr>
              <a:t> bé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minh)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tìm được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a. </a:t>
            </a:r>
            <a:r>
              <a:rPr sz="1800" spc="-5" dirty="0">
                <a:latin typeface="Times New Roman"/>
                <a:cs typeface="Times New Roman"/>
              </a:rPr>
              <a:t>nọ: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xác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5" dirty="0">
                <a:latin typeface="Times New Roman"/>
                <a:cs typeface="Times New Roman"/>
              </a:rPr>
              <a:t> vị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</a:t>
            </a:r>
            <a:r>
              <a:rPr sz="1800" dirty="0">
                <a:latin typeface="Times New Roman"/>
                <a:cs typeface="Times New Roman"/>
              </a:rPr>
              <a:t> không</a:t>
            </a:r>
            <a:r>
              <a:rPr sz="1800" spc="-5" dirty="0">
                <a:latin typeface="Times New Roman"/>
                <a:cs typeface="Times New Roman"/>
              </a:rPr>
              <a:t> gian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10" dirty="0">
                <a:latin typeface="Times New Roman"/>
                <a:cs typeface="Times New Roman"/>
              </a:rPr>
              <a:t>vật.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kia: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5" dirty="0">
                <a:latin typeface="Times New Roman"/>
                <a:cs typeface="Times New Roman"/>
              </a:rPr>
              <a:t> 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nhái,</a:t>
            </a:r>
            <a:r>
              <a:rPr sz="1800" spc="-5" dirty="0">
                <a:latin typeface="Times New Roman"/>
                <a:cs typeface="Times New Roman"/>
              </a:rPr>
              <a:t> cua,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ốc…</a:t>
            </a: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lphaLcPeriod" startAt="2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đây: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xác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vị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" dirty="0">
                <a:latin typeface="Times New Roman"/>
                <a:cs typeface="Times New Roman"/>
              </a:rPr>
              <a:t> gian,</a:t>
            </a:r>
            <a:r>
              <a:rPr sz="1800" dirty="0">
                <a:latin typeface="Times New Roman"/>
                <a:cs typeface="Times New Roman"/>
              </a:rPr>
              <a:t> nơi</a:t>
            </a:r>
            <a:r>
              <a:rPr sz="1800" spc="-5" dirty="0">
                <a:latin typeface="Times New Roman"/>
                <a:cs typeface="Times New Roman"/>
              </a:rPr>
              <a:t> quan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</a:t>
            </a:r>
            <a:r>
              <a:rPr sz="1800" dirty="0">
                <a:latin typeface="Times New Roman"/>
                <a:cs typeface="Times New Roman"/>
              </a:rPr>
              <a:t> đứng.</a:t>
            </a:r>
          </a:p>
          <a:p>
            <a:pPr marL="229235" indent="-217170">
              <a:lnSpc>
                <a:spcPct val="100000"/>
              </a:lnSpc>
              <a:spcBef>
                <a:spcPts val="540"/>
              </a:spcBef>
              <a:buAutoNum type="alphaLcPeriod" startAt="2"/>
              <a:tabLst>
                <a:tab pos="229870" algn="l"/>
              </a:tabLst>
            </a:pPr>
            <a:r>
              <a:rPr sz="1800" dirty="0">
                <a:latin typeface="Times New Roman"/>
                <a:cs typeface="Times New Roman"/>
              </a:rPr>
              <a:t>ấy: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sính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lễ.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lphaLcPeriod" startAt="2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nọ: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vua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dirty="0">
                <a:latin typeface="Times New Roman"/>
                <a:cs typeface="Times New Roman"/>
              </a:rPr>
              <a:t> 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muốn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rõ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vua, </a:t>
            </a:r>
            <a:r>
              <a:rPr sz="1800" dirty="0">
                <a:latin typeface="Times New Roman"/>
                <a:cs typeface="Times New Roman"/>
              </a:rPr>
              <a:t>triều </a:t>
            </a:r>
            <a:r>
              <a:rPr sz="1800" spc="-5" dirty="0">
                <a:latin typeface="Times New Roman"/>
                <a:cs typeface="Times New Roman"/>
              </a:rPr>
              <a:t>đại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5634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 10.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 </a:t>
            </a:r>
            <a:r>
              <a:rPr sz="1800" spc="-5" dirty="0">
                <a:latin typeface="Times New Roman"/>
                <a:cs typeface="Times New Roman"/>
              </a:rPr>
              <a:t>biệt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5" dirty="0">
                <a:latin typeface="Times New Roman"/>
                <a:cs typeface="Times New Roman"/>
              </a:rPr>
              <a:t>nghĩa,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“này”,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“kia”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các</a:t>
            </a:r>
            <a:r>
              <a:rPr sz="1800" dirty="0">
                <a:latin typeface="Times New Roman"/>
                <a:cs typeface="Times New Roman"/>
              </a:rPr>
              <a:t> câu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sau: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288290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Một hôm,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 đi qua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cánh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làng </a:t>
            </a:r>
            <a:r>
              <a:rPr sz="1800" b="1" dirty="0">
                <a:latin typeface="Times New Roman"/>
                <a:cs typeface="Times New Roman"/>
              </a:rPr>
              <a:t>kia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chợt</a:t>
            </a:r>
            <a:r>
              <a:rPr sz="1800" spc="-5" dirty="0">
                <a:latin typeface="Times New Roman"/>
                <a:cs typeface="Times New Roman"/>
              </a:rPr>
              <a:t> thấy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 vệ</a:t>
            </a:r>
            <a:r>
              <a:rPr sz="1800" spc="-5" dirty="0">
                <a:latin typeface="Times New Roman"/>
                <a:cs typeface="Times New Roman"/>
              </a:rPr>
              <a:t> đường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</a:t>
            </a:r>
            <a:r>
              <a:rPr sz="1800" spc="-5" dirty="0">
                <a:latin typeface="Times New Roman"/>
                <a:cs typeface="Times New Roman"/>
              </a:rPr>
              <a:t> cha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nhà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nọ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 </a:t>
            </a:r>
            <a:r>
              <a:rPr sz="1800" dirty="0">
                <a:latin typeface="Times New Roman"/>
                <a:cs typeface="Times New Roman"/>
              </a:rPr>
              <a:t>làm ruộng: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dirty="0">
                <a:latin typeface="Times New Roman"/>
                <a:cs typeface="Times New Roman"/>
              </a:rPr>
              <a:t> đánh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trâu</a:t>
            </a:r>
            <a:r>
              <a:rPr sz="1800" dirty="0">
                <a:latin typeface="Times New Roman"/>
                <a:cs typeface="Times New Roman"/>
              </a:rPr>
              <a:t> cày,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dirty="0">
                <a:latin typeface="Times New Roman"/>
                <a:cs typeface="Times New Roman"/>
              </a:rPr>
              <a:t> đập</a:t>
            </a:r>
            <a:r>
              <a:rPr sz="1800" spc="-5" dirty="0">
                <a:latin typeface="Times New Roman"/>
                <a:cs typeface="Times New Roman"/>
              </a:rPr>
              <a:t> đất.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dirty="0">
                <a:latin typeface="Times New Roman"/>
                <a:cs typeface="Times New Roman"/>
              </a:rPr>
              <a:t> bèn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dừng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hỏi:</a:t>
            </a:r>
            <a:endParaRPr sz="1800" dirty="0">
              <a:latin typeface="Times New Roman"/>
              <a:cs typeface="Times New Roman"/>
            </a:endParaRPr>
          </a:p>
          <a:p>
            <a:pPr marL="12700" marR="2684145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Này</a:t>
            </a:r>
            <a:r>
              <a:rPr sz="1800" spc="-5" dirty="0">
                <a:latin typeface="Times New Roman"/>
                <a:cs typeface="Times New Roman"/>
              </a:rPr>
              <a:t>, </a:t>
            </a:r>
            <a:r>
              <a:rPr sz="1800" dirty="0">
                <a:latin typeface="Times New Roman"/>
                <a:cs typeface="Times New Roman"/>
              </a:rPr>
              <a:t>lão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ki</a:t>
            </a:r>
            <a:r>
              <a:rPr sz="1800" spc="-5" dirty="0">
                <a:latin typeface="Times New Roman"/>
                <a:cs typeface="Times New Roman"/>
              </a:rPr>
              <a:t>a!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lão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cày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mấy </a:t>
            </a:r>
            <a:r>
              <a:rPr sz="1800" spc="-5" dirty="0">
                <a:latin typeface="Times New Roman"/>
                <a:cs typeface="Times New Roman"/>
              </a:rPr>
              <a:t>đường?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[…] 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xin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hỏi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 </a:t>
            </a:r>
            <a:r>
              <a:rPr sz="1800" b="1" dirty="0">
                <a:latin typeface="Times New Roman"/>
                <a:cs typeface="Times New Roman"/>
              </a:rPr>
              <a:t>này </a:t>
            </a:r>
            <a:r>
              <a:rPr sz="1800" spc="-5" dirty="0">
                <a:latin typeface="Times New Roman"/>
                <a:cs typeface="Times New Roman"/>
              </a:rPr>
              <a:t>đã.</a:t>
            </a:r>
            <a:endParaRPr sz="1800" dirty="0">
              <a:latin typeface="Times New Roman"/>
              <a:cs typeface="Times New Roman"/>
            </a:endParaRPr>
          </a:p>
          <a:p>
            <a:pPr marL="2873375">
              <a:lnSpc>
                <a:spcPct val="100000"/>
              </a:lnSpc>
              <a:spcBef>
                <a:spcPts val="530"/>
              </a:spcBef>
            </a:pPr>
            <a:r>
              <a:rPr sz="1800" spc="-10" dirty="0">
                <a:latin typeface="Times New Roman"/>
                <a:cs typeface="Times New Roman"/>
              </a:rPr>
              <a:t>(Em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thông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minh)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" dirty="0">
                <a:latin typeface="Times New Roman"/>
                <a:cs typeface="Times New Roman"/>
              </a:rPr>
              <a:t> “này” “kia”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gọi.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kia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(1):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 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đồng.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kia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(2):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 </a:t>
            </a:r>
            <a:r>
              <a:rPr sz="1800" dirty="0">
                <a:latin typeface="Times New Roman"/>
                <a:cs typeface="Times New Roman"/>
              </a:rPr>
              <a:t>trâu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cày.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này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(1):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gọi.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này</a:t>
            </a:r>
            <a:r>
              <a:rPr sz="1800" spc="-5" dirty="0">
                <a:latin typeface="Times New Roman"/>
                <a:cs typeface="Times New Roman"/>
              </a:rPr>
              <a:t> (2):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chuẩn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-5" dirty="0">
                <a:latin typeface="Times New Roman"/>
                <a:cs typeface="Times New Roman"/>
              </a:rPr>
              <a:t> nói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11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-5" dirty="0">
                <a:latin typeface="Times New Roman"/>
                <a:cs typeface="Times New Roman"/>
              </a:rPr>
              <a:t> động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sau:</a:t>
            </a:r>
          </a:p>
          <a:p>
            <a:pPr marL="241935" indent="-229870">
              <a:lnSpc>
                <a:spcPct val="100000"/>
              </a:lnSpc>
              <a:spcBef>
                <a:spcPts val="535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khỏe.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Tôi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5" dirty="0">
                <a:latin typeface="Times New Roman"/>
                <a:cs typeface="Times New Roman"/>
              </a:rPr>
              <a:t> 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Họ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tiếng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1935" indent="-229870">
              <a:lnSpc>
                <a:spcPct val="100000"/>
              </a:lnSpc>
              <a:spcBef>
                <a:spcPts val="625"/>
              </a:spcBef>
              <a:buAutoNum type="arabicPeriod" startAt="4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Trước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kia,</a:t>
            </a:r>
            <a:r>
              <a:rPr sz="1800" spc="-5" dirty="0">
                <a:latin typeface="Times New Roman"/>
                <a:cs typeface="Times New Roman"/>
              </a:rPr>
              <a:t> anh</a:t>
            </a:r>
            <a:r>
              <a:rPr sz="1800" dirty="0">
                <a:latin typeface="Times New Roman"/>
                <a:cs typeface="Times New Roman"/>
              </a:rPr>
              <a:t> ấy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trị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đội.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 startAt="4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 thợ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máy.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ts val="2700"/>
              </a:lnSpc>
              <a:spcBef>
                <a:spcPts val="165"/>
              </a:spcBef>
              <a:buAutoNum type="arabicPeriod" startAt="4"/>
              <a:tabLst>
                <a:tab pos="248920" algn="l"/>
              </a:tabLst>
            </a:pP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rừng,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dưới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biển.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chàng,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 lớn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riêng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chăm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áng, </a:t>
            </a:r>
            <a:r>
              <a:rPr sz="1800" dirty="0">
                <a:latin typeface="Times New Roman"/>
                <a:cs typeface="Times New Roman"/>
              </a:rPr>
              <a:t>trồng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lúa,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trồng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khoai…</a:t>
            </a:r>
            <a:endParaRPr sz="1800">
              <a:latin typeface="Times New Roman"/>
              <a:cs typeface="Times New Roman"/>
            </a:endParaRPr>
          </a:p>
          <a:p>
            <a:pPr marL="2815590">
              <a:lnSpc>
                <a:spcPct val="100000"/>
              </a:lnSpc>
              <a:spcBef>
                <a:spcPts val="355"/>
              </a:spcBef>
            </a:pPr>
            <a:r>
              <a:rPr sz="1800" spc="-5" dirty="0">
                <a:latin typeface="Times New Roman"/>
                <a:cs typeface="Times New Roman"/>
              </a:rPr>
              <a:t>(Bánh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chưng,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giầy)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buAutoNum type="arabicPeriod" startAt="7"/>
              <a:tabLst>
                <a:tab pos="253365" algn="l"/>
              </a:tabLst>
            </a:pP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bèn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chọn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gạo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nếp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thơm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lừng,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trắng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hạt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nấy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tròn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mẩy,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đem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 </a:t>
            </a:r>
            <a:r>
              <a:rPr sz="1800" spc="-5" dirty="0">
                <a:latin typeface="Times New Roman"/>
                <a:cs typeface="Times New Roman"/>
              </a:rPr>
              <a:t>sạch,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 </a:t>
            </a:r>
            <a:r>
              <a:rPr sz="1800" spc="-5" dirty="0">
                <a:latin typeface="Times New Roman"/>
                <a:cs typeface="Times New Roman"/>
              </a:rPr>
              <a:t>đậu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xanh,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thịt lợn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 </a:t>
            </a:r>
            <a:r>
              <a:rPr sz="1800" spc="-5" dirty="0">
                <a:latin typeface="Times New Roman"/>
                <a:cs typeface="Times New Roman"/>
              </a:rPr>
              <a:t>lá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vườn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vuông,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nấu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 đêm </a:t>
            </a: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nhừ.</a:t>
            </a:r>
            <a:endParaRPr sz="1800">
              <a:latin typeface="Times New Roman"/>
              <a:cs typeface="Times New Roman"/>
            </a:endParaRPr>
          </a:p>
          <a:p>
            <a:pPr marL="281559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(Bánh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chưng,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giầy)</a:t>
            </a:r>
            <a:endParaRPr sz="1800">
              <a:latin typeface="Times New Roman"/>
              <a:cs typeface="Times New Roman"/>
            </a:endParaRPr>
          </a:p>
          <a:p>
            <a:pPr marL="242570" marR="594360" indent="-242570">
              <a:lnSpc>
                <a:spcPct val="124400"/>
              </a:lnSpc>
              <a:spcBef>
                <a:spcPts val="5"/>
              </a:spcBef>
              <a:buAutoNum type="arabicPeriod" startAt="8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đổi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đổi</a:t>
            </a:r>
            <a:r>
              <a:rPr sz="1800" dirty="0">
                <a:latin typeface="Times New Roman"/>
                <a:cs typeface="Times New Roman"/>
              </a:rPr>
              <a:t> kiểu,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 </a:t>
            </a:r>
            <a:r>
              <a:rPr sz="1800" spc="-5" dirty="0">
                <a:latin typeface="Times New Roman"/>
                <a:cs typeface="Times New Roman"/>
              </a:rPr>
              <a:t>gạo</a:t>
            </a:r>
            <a:r>
              <a:rPr sz="1800" dirty="0">
                <a:latin typeface="Times New Roman"/>
                <a:cs typeface="Times New Roman"/>
              </a:rPr>
              <a:t> nếp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ấy,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lên,</a:t>
            </a:r>
            <a:r>
              <a:rPr sz="1800" dirty="0">
                <a:latin typeface="Times New Roman"/>
                <a:cs typeface="Times New Roman"/>
              </a:rPr>
              <a:t> giã</a:t>
            </a:r>
            <a:r>
              <a:rPr sz="1800" spc="-5" dirty="0">
                <a:latin typeface="Times New Roman"/>
                <a:cs typeface="Times New Roman"/>
              </a:rPr>
              <a:t> nhuyễn,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nặn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tròn.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(Bánh </a:t>
            </a:r>
            <a:r>
              <a:rPr sz="1800" dirty="0">
                <a:latin typeface="Times New Roman"/>
                <a:cs typeface="Times New Roman"/>
              </a:rPr>
              <a:t>chưng, bánh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giầy)</a:t>
            </a:r>
            <a:endParaRPr sz="1800">
              <a:latin typeface="Times New Roman"/>
              <a:cs typeface="Times New Roman"/>
            </a:endParaRPr>
          </a:p>
          <a:p>
            <a:pPr marL="12700" marR="8255">
              <a:lnSpc>
                <a:spcPct val="124400"/>
              </a:lnSpc>
              <a:spcBef>
                <a:spcPts val="15"/>
              </a:spcBef>
              <a:buAutoNum type="arabicPeriod" startAt="8"/>
              <a:tabLst>
                <a:tab pos="243840" algn="l"/>
              </a:tabLst>
            </a:pPr>
            <a:r>
              <a:rPr sz="1800" spc="-5" dirty="0">
                <a:latin typeface="Times New Roman"/>
                <a:cs typeface="Times New Roman"/>
              </a:rPr>
              <a:t>Vua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xem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lượt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dừng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chồng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Liêu,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vừa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bèn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hỏi.</a:t>
            </a:r>
            <a:endParaRPr sz="1800">
              <a:latin typeface="Times New Roman"/>
              <a:cs typeface="Times New Roman"/>
            </a:endParaRPr>
          </a:p>
          <a:p>
            <a:pPr marL="270129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(Bánh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chưng,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giầy)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  <a:buAutoNum type="arabicPeriod" startAt="10"/>
              <a:tabLst>
                <a:tab pos="354330" algn="l"/>
              </a:tabLst>
            </a:pP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to,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liền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thử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xem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kém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nhiêu.</a:t>
            </a:r>
            <a:endParaRPr sz="1800">
              <a:latin typeface="Times New Roman"/>
              <a:cs typeface="Times New Roman"/>
            </a:endParaRPr>
          </a:p>
          <a:p>
            <a:pPr marL="2759075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(Thánh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Gióng)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in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đậm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sau: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giữ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khỏe.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Tôi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nói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5" dirty="0">
                <a:latin typeface="Times New Roman"/>
                <a:cs typeface="Times New Roman"/>
              </a:rPr>
              <a:t> được.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5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Họ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làm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tiếng</a:t>
            </a:r>
            <a:r>
              <a:rPr sz="1800" dirty="0">
                <a:latin typeface="Times New Roman"/>
                <a:cs typeface="Times New Roman"/>
              </a:rPr>
              <a:t> 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ngày.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Trước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kia,</a:t>
            </a:r>
            <a:r>
              <a:rPr sz="1800" spc="-5" dirty="0">
                <a:latin typeface="Times New Roman"/>
                <a:cs typeface="Times New Roman"/>
              </a:rPr>
              <a:t> anh</a:t>
            </a:r>
            <a:r>
              <a:rPr sz="1800" dirty="0">
                <a:latin typeface="Times New Roman"/>
                <a:cs typeface="Times New Roman"/>
              </a:rPr>
              <a:t> ấy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làm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trị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viên đại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đội.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 </a:t>
            </a:r>
            <a:r>
              <a:rPr sz="1800" b="1" dirty="0">
                <a:latin typeface="Times New Roman"/>
                <a:cs typeface="Times New Roman"/>
              </a:rPr>
              <a:t>làm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máy.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10"/>
              </a:spcBef>
              <a:buAutoNum type="arabicPeriod"/>
              <a:tabLst>
                <a:tab pos="245745" algn="l"/>
              </a:tabLst>
            </a:pP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sai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đi</a:t>
            </a:r>
            <a:r>
              <a:rPr sz="1800" b="1" spc="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tìm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rừng,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dưới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biển.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chàng,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 lớn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riêng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chăm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áng,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trồng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lúa,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trồng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khoai…</a:t>
            </a:r>
            <a:endParaRPr sz="1800">
              <a:latin typeface="Times New Roman"/>
              <a:cs typeface="Times New Roman"/>
            </a:endParaRPr>
          </a:p>
          <a:p>
            <a:pPr marL="281559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(Bánh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chưng,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giầy)</a:t>
            </a:r>
            <a:endParaRPr sz="1800">
              <a:latin typeface="Times New Roman"/>
              <a:cs typeface="Times New Roman"/>
            </a:endParaRPr>
          </a:p>
          <a:p>
            <a:pPr marL="252729" indent="-240665">
              <a:lnSpc>
                <a:spcPct val="100000"/>
              </a:lnSpc>
              <a:spcBef>
                <a:spcPts val="530"/>
              </a:spcBef>
              <a:buAutoNum type="arabicPeriod" startAt="7"/>
              <a:tabLst>
                <a:tab pos="253365" algn="l"/>
              </a:tabLst>
            </a:pPr>
            <a:r>
              <a:rPr sz="1800" spc="-5" dirty="0">
                <a:latin typeface="Times New Roman"/>
                <a:cs typeface="Times New Roman"/>
              </a:rPr>
              <a:t>Chàng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bèn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chọn</a:t>
            </a:r>
            <a:r>
              <a:rPr sz="1800" b="1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gạo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nếp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thơm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lừng,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trắng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nấy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tròn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mẩy,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đem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vo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thật </a:t>
            </a:r>
            <a:r>
              <a:rPr sz="1800" spc="-5" dirty="0">
                <a:latin typeface="Times New Roman"/>
                <a:cs typeface="Times New Roman"/>
              </a:rPr>
              <a:t>sạch,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lấy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đậu</a:t>
            </a:r>
            <a:r>
              <a:rPr sz="1800" dirty="0">
                <a:latin typeface="Times New Roman"/>
                <a:cs typeface="Times New Roman"/>
              </a:rPr>
              <a:t> xanh,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thịt </a:t>
            </a:r>
            <a:r>
              <a:rPr sz="1800" spc="-5" dirty="0">
                <a:latin typeface="Times New Roman"/>
                <a:cs typeface="Times New Roman"/>
              </a:rPr>
              <a:t>lợn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nhân,</a:t>
            </a:r>
            <a:r>
              <a:rPr sz="1800" dirty="0">
                <a:latin typeface="Times New Roman"/>
                <a:cs typeface="Times New Roman"/>
              </a:rPr>
              <a:t> dùng </a:t>
            </a:r>
            <a:r>
              <a:rPr sz="1800" spc="-5" dirty="0">
                <a:latin typeface="Times New Roman"/>
                <a:cs typeface="Times New Roman"/>
              </a:rPr>
              <a:t>lá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dong trong </a:t>
            </a:r>
            <a:r>
              <a:rPr sz="1800" spc="-5" dirty="0">
                <a:latin typeface="Times New Roman"/>
                <a:cs typeface="Times New Roman"/>
              </a:rPr>
              <a:t>vườn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gói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dirty="0">
                <a:latin typeface="Times New Roman"/>
                <a:cs typeface="Times New Roman"/>
              </a:rPr>
              <a:t> vuông,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spc="-5" dirty="0">
                <a:latin typeface="Times New Roman"/>
                <a:cs typeface="Times New Roman"/>
              </a:rPr>
              <a:t>nấu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 đêm </a:t>
            </a: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nhừ.</a:t>
            </a:r>
            <a:endParaRPr sz="1800">
              <a:latin typeface="Times New Roman"/>
              <a:cs typeface="Times New Roman"/>
            </a:endParaRPr>
          </a:p>
          <a:p>
            <a:pPr marL="281559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(Bánh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chưng,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giầy)</a:t>
            </a:r>
            <a:endParaRPr sz="1800">
              <a:latin typeface="Times New Roman"/>
              <a:cs typeface="Times New Roman"/>
            </a:endParaRPr>
          </a:p>
          <a:p>
            <a:pPr marL="242570" marR="530860" indent="-242570">
              <a:lnSpc>
                <a:spcPct val="124400"/>
              </a:lnSpc>
              <a:spcBef>
                <a:spcPts val="5"/>
              </a:spcBef>
              <a:buAutoNum type="arabicPeriod" startAt="8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đổi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đổi</a:t>
            </a:r>
            <a:r>
              <a:rPr sz="1800" dirty="0">
                <a:latin typeface="Times New Roman"/>
                <a:cs typeface="Times New Roman"/>
              </a:rPr>
              <a:t> kiểu,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 </a:t>
            </a:r>
            <a:r>
              <a:rPr sz="1800" spc="-5" dirty="0">
                <a:latin typeface="Times New Roman"/>
                <a:cs typeface="Times New Roman"/>
              </a:rPr>
              <a:t>gạo</a:t>
            </a:r>
            <a:r>
              <a:rPr sz="1800" dirty="0">
                <a:latin typeface="Times New Roman"/>
                <a:cs typeface="Times New Roman"/>
              </a:rPr>
              <a:t> nếp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ấy, </a:t>
            </a:r>
            <a:r>
              <a:rPr sz="1800" dirty="0">
                <a:latin typeface="Times New Roman"/>
                <a:cs typeface="Times New Roman"/>
              </a:rPr>
              <a:t>chàng </a:t>
            </a:r>
            <a:r>
              <a:rPr sz="1800" b="1" spc="-5" dirty="0">
                <a:latin typeface="Times New Roman"/>
                <a:cs typeface="Times New Roman"/>
              </a:rPr>
              <a:t>đồ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giã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nhuyễn,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nặn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tròn.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(Bánh </a:t>
            </a:r>
            <a:r>
              <a:rPr sz="1800" dirty="0">
                <a:latin typeface="Times New Roman"/>
                <a:cs typeface="Times New Roman"/>
              </a:rPr>
              <a:t>chưng, bánh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giầy)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24400"/>
              </a:lnSpc>
              <a:spcBef>
                <a:spcPts val="100"/>
              </a:spcBef>
              <a:buAutoNum type="arabicPeriod" startAt="9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Vua </a:t>
            </a:r>
            <a:r>
              <a:rPr sz="1800" dirty="0">
                <a:latin typeface="Times New Roman"/>
                <a:cs typeface="Times New Roman"/>
              </a:rPr>
              <a:t>cha </a:t>
            </a:r>
            <a:r>
              <a:rPr sz="1800" b="1" spc="-5" dirty="0">
                <a:latin typeface="Times New Roman"/>
                <a:cs typeface="Times New Roman"/>
              </a:rPr>
              <a:t>xem </a:t>
            </a:r>
            <a:r>
              <a:rPr sz="1800" dirty="0">
                <a:latin typeface="Times New Roman"/>
                <a:cs typeface="Times New Roman"/>
              </a:rPr>
              <a:t>qua một lượt rồi </a:t>
            </a:r>
            <a:r>
              <a:rPr sz="1800" b="1" spc="-5" dirty="0">
                <a:latin typeface="Times New Roman"/>
                <a:cs typeface="Times New Roman"/>
              </a:rPr>
              <a:t>dừng </a:t>
            </a:r>
            <a:r>
              <a:rPr sz="1800" dirty="0">
                <a:latin typeface="Times New Roman"/>
                <a:cs typeface="Times New Roman"/>
              </a:rPr>
              <a:t>lại </a:t>
            </a:r>
            <a:r>
              <a:rPr sz="1800" spc="-5" dirty="0">
                <a:latin typeface="Times New Roman"/>
                <a:cs typeface="Times New Roman"/>
              </a:rPr>
              <a:t>trước chồng </a:t>
            </a:r>
            <a:r>
              <a:rPr sz="1800" dirty="0">
                <a:latin typeface="Times New Roman"/>
                <a:cs typeface="Times New Roman"/>
              </a:rPr>
              <a:t>bánh của </a:t>
            </a:r>
            <a:r>
              <a:rPr sz="1800" spc="-5" dirty="0">
                <a:latin typeface="Times New Roman"/>
                <a:cs typeface="Times New Roman"/>
              </a:rPr>
              <a:t>Lang Liêu, rất vừa </a:t>
            </a:r>
            <a:r>
              <a:rPr sz="1800" dirty="0">
                <a:latin typeface="Times New Roman"/>
                <a:cs typeface="Times New Roman"/>
              </a:rPr>
              <a:t>ý, </a:t>
            </a:r>
            <a:r>
              <a:rPr sz="1800" spc="-10" dirty="0">
                <a:latin typeface="Times New Roman"/>
                <a:cs typeface="Times New Roman"/>
              </a:rPr>
              <a:t>bèn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hỏi.</a:t>
            </a:r>
            <a:endParaRPr sz="1800" dirty="0">
              <a:latin typeface="Times New Roman"/>
              <a:cs typeface="Times New Roman"/>
            </a:endParaRPr>
          </a:p>
          <a:p>
            <a:pPr marL="270129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(Bánh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chưng,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giầy)</a:t>
            </a:r>
          </a:p>
          <a:p>
            <a:pPr marL="12700" marR="5080">
              <a:lnSpc>
                <a:spcPct val="124600"/>
              </a:lnSpc>
              <a:spcBef>
                <a:spcPts val="10"/>
              </a:spcBef>
              <a:buAutoNum type="arabicPeriod" startAt="10"/>
              <a:tabLst>
                <a:tab pos="352425" algn="l"/>
              </a:tabLst>
            </a:pP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vết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liền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đặt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thử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xem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kém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nhiêu.</a:t>
            </a:r>
            <a:endParaRPr sz="1800" dirty="0">
              <a:latin typeface="Times New Roman"/>
              <a:cs typeface="Times New Roman"/>
            </a:endParaRPr>
          </a:p>
          <a:p>
            <a:pPr marL="2759075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(Thánh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Gióng)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12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đậm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hay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từ?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biệt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động từ.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a,</a:t>
            </a:r>
            <a:r>
              <a:rPr sz="1800" spc="-5" dirty="0">
                <a:latin typeface="Times New Roman"/>
                <a:cs typeface="Times New Roman"/>
              </a:rPr>
              <a:t> Nó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hành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động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đúng.</a:t>
            </a:r>
          </a:p>
          <a:p>
            <a:pPr marL="12700" marR="3991610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Times New Roman"/>
                <a:cs typeface="Times New Roman"/>
              </a:rPr>
              <a:t>b,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dirty="0">
                <a:latin typeface="Times New Roman"/>
                <a:cs typeface="Times New Roman"/>
              </a:rPr>
              <a:t> rất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trọng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hành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động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c, Mấy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nay,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 ấy </a:t>
            </a:r>
            <a:r>
              <a:rPr sz="1800" b="1" spc="-5" dirty="0">
                <a:latin typeface="Times New Roman"/>
                <a:cs typeface="Times New Roman"/>
              </a:rPr>
              <a:t>suy nghĩ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d,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suy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nghĩ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khâm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phục.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a,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đúng</a:t>
            </a:r>
            <a:endParaRPr sz="1800" dirty="0">
              <a:latin typeface="Times New Roman"/>
              <a:cs typeface="Times New Roman"/>
            </a:endParaRPr>
          </a:p>
          <a:p>
            <a:pPr marL="184785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từ.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b, 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câu: Tôi</a:t>
            </a:r>
            <a:r>
              <a:rPr sz="1800" dirty="0">
                <a:latin typeface="Times New Roman"/>
                <a:cs typeface="Times New Roman"/>
              </a:rPr>
              <a:t> rất </a:t>
            </a:r>
            <a:r>
              <a:rPr sz="1800" spc="-5" dirty="0">
                <a:latin typeface="Times New Roman"/>
                <a:cs typeface="Times New Roman"/>
              </a:rPr>
              <a:t>trân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5" dirty="0">
                <a:latin typeface="Times New Roman"/>
                <a:cs typeface="Times New Roman"/>
              </a:rPr>
              <a:t> những </a:t>
            </a:r>
            <a:r>
              <a:rPr sz="1800" dirty="0">
                <a:latin typeface="Times New Roman"/>
                <a:cs typeface="Times New Roman"/>
              </a:rPr>
              <a:t>hành động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nó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5913120" cy="2075814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84785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c,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Mấy </a:t>
            </a:r>
            <a:r>
              <a:rPr sz="1800" dirty="0">
                <a:latin typeface="Times New Roman"/>
                <a:cs typeface="Times New Roman"/>
              </a:rPr>
              <a:t>hôm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nay, </a:t>
            </a:r>
            <a:r>
              <a:rPr sz="1800" dirty="0">
                <a:latin typeface="Times New Roman"/>
                <a:cs typeface="Times New Roman"/>
              </a:rPr>
              <a:t>anh ấy</a:t>
            </a:r>
            <a:r>
              <a:rPr sz="1800" spc="-5" dirty="0">
                <a:latin typeface="Times New Roman"/>
                <a:cs typeface="Times New Roman"/>
              </a:rPr>
              <a:t> suy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dirty="0">
                <a:latin typeface="Times New Roman"/>
                <a:cs typeface="Times New Roman"/>
              </a:rPr>
              <a:t> quá</a:t>
            </a:r>
            <a:endParaRPr sz="1800">
              <a:latin typeface="Times New Roman"/>
              <a:cs typeface="Times New Roman"/>
            </a:endParaRPr>
          </a:p>
          <a:p>
            <a:pPr marL="184785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d, 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suy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nó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mọi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khâm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phục</a:t>
            </a:r>
            <a:endParaRPr sz="1800">
              <a:latin typeface="Times New Roman"/>
              <a:cs typeface="Times New Roman"/>
            </a:endParaRPr>
          </a:p>
          <a:p>
            <a:pPr marL="184785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danh từ.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*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Phân</a:t>
            </a:r>
            <a:r>
              <a:rPr sz="1800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biệt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2964814"/>
          <a:ext cx="8459469" cy="35393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7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2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9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DDDDD"/>
                      </a:solidFill>
                      <a:prstDash val="solid"/>
                    </a:lnL>
                    <a:lnR w="6350">
                      <a:solidFill>
                        <a:srgbClr val="DDDDDD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Danh</a:t>
                      </a:r>
                      <a:r>
                        <a:rPr sz="1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từ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6350">
                      <a:solidFill>
                        <a:srgbClr val="DDDDDD"/>
                      </a:solidFill>
                      <a:prstDash val="solid"/>
                    </a:lnL>
                    <a:lnR w="6350">
                      <a:solidFill>
                        <a:srgbClr val="DDDDDD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Động</a:t>
                      </a:r>
                      <a:r>
                        <a:rPr sz="1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từ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6350">
                      <a:solidFill>
                        <a:srgbClr val="DDDDDD"/>
                      </a:solidFill>
                      <a:prstDash val="solid"/>
                    </a:lnL>
                    <a:lnR w="6350">
                      <a:solidFill>
                        <a:srgbClr val="DDDDDD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354"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528320" algn="l"/>
                          <a:tab pos="836930" algn="l"/>
                        </a:tabLst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Có	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ý	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nghĩa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461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khái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quát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6350">
                      <a:solidFill>
                        <a:srgbClr val="DDDDDD"/>
                      </a:solidFill>
                      <a:prstDash val="solid"/>
                    </a:lnL>
                    <a:lnR w="6350">
                      <a:solidFill>
                        <a:srgbClr val="DDDDDD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cho</a:t>
                      </a:r>
                      <a:r>
                        <a:rPr sz="1800" i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những</a:t>
                      </a:r>
                      <a:r>
                        <a:rPr sz="1800" i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sự</a:t>
                      </a:r>
                      <a:r>
                        <a:rPr sz="1800" i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vật,</a:t>
                      </a:r>
                      <a:r>
                        <a:rPr sz="1800" i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sự</a:t>
                      </a:r>
                      <a:r>
                        <a:rPr sz="1800" i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việc,</a:t>
                      </a:r>
                      <a:r>
                        <a:rPr sz="1800" i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con</a:t>
                      </a:r>
                      <a:r>
                        <a:rPr sz="1800" i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người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6350">
                      <a:solidFill>
                        <a:srgbClr val="DDDDDD"/>
                      </a:solidFill>
                      <a:prstDash val="solid"/>
                    </a:lnL>
                    <a:lnR w="6350">
                      <a:solidFill>
                        <a:srgbClr val="DDDDDD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cho</a:t>
                      </a:r>
                      <a:r>
                        <a:rPr sz="1800" i="1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những</a:t>
                      </a:r>
                      <a:r>
                        <a:rPr sz="1800" i="1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hoạt</a:t>
                      </a:r>
                      <a:r>
                        <a:rPr sz="1800" i="1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động,</a:t>
                      </a:r>
                      <a:r>
                        <a:rPr sz="1800" i="1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trạng</a:t>
                      </a:r>
                      <a:r>
                        <a:rPr sz="1800" i="1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thái</a:t>
                      </a:r>
                      <a:r>
                        <a:rPr sz="1800" i="1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của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con</a:t>
                      </a:r>
                      <a:r>
                        <a:rPr sz="18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người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6350">
                      <a:solidFill>
                        <a:srgbClr val="DDDDDD"/>
                      </a:solidFill>
                      <a:prstDash val="solid"/>
                    </a:lnL>
                    <a:lnR w="6350">
                      <a:solidFill>
                        <a:srgbClr val="DDDDDD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3233"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554355" algn="l"/>
                          <a:tab pos="1078865" algn="l"/>
                        </a:tabLst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Có	thể	kết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461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hợp</a:t>
                      </a:r>
                      <a:r>
                        <a:rPr sz="1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với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6350">
                      <a:solidFill>
                        <a:srgbClr val="DDDDDD"/>
                      </a:solidFill>
                      <a:prstDash val="solid"/>
                    </a:lnL>
                    <a:lnR w="6350">
                      <a:solidFill>
                        <a:srgbClr val="DDDDDD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 algn="just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sz="1800" i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chỉ</a:t>
                      </a:r>
                      <a:r>
                        <a:rPr sz="1800" i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số</a:t>
                      </a:r>
                      <a:r>
                        <a:rPr sz="1800" i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lượng</a:t>
                      </a:r>
                      <a:r>
                        <a:rPr sz="1800" i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ở</a:t>
                      </a:r>
                      <a:r>
                        <a:rPr sz="1800" i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phía</a:t>
                      </a:r>
                      <a:r>
                        <a:rPr sz="1800" i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trước,</a:t>
                      </a:r>
                      <a:r>
                        <a:rPr sz="1800" i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các</a:t>
                      </a:r>
                      <a:r>
                        <a:rPr sz="1800" i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từ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4610" marR="46355" algn="just">
                        <a:lnSpc>
                          <a:spcPct val="124400"/>
                        </a:lnSpc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này,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ấy, đó,...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ở phía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sau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và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một số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 từ ngữ khác để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lập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thành cụm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danh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 từ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6350">
                      <a:solidFill>
                        <a:srgbClr val="DDDDDD"/>
                      </a:solidFill>
                      <a:prstDash val="solid"/>
                    </a:lnL>
                    <a:lnR w="6350">
                      <a:solidFill>
                        <a:srgbClr val="DDDDDD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các</a:t>
                      </a:r>
                      <a:r>
                        <a:rPr sz="1800" i="1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sz="1800" i="1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đã,</a:t>
                      </a:r>
                      <a:r>
                        <a:rPr sz="1800" i="1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sẽ,</a:t>
                      </a:r>
                      <a:r>
                        <a:rPr sz="1800" i="1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đang,</a:t>
                      </a:r>
                      <a:r>
                        <a:rPr sz="1800" i="1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cũng,</a:t>
                      </a:r>
                      <a:r>
                        <a:rPr sz="1800" i="1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vẫn,</a:t>
                      </a:r>
                      <a:r>
                        <a:rPr sz="1800" i="1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hãy,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chớ,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đừng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để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tạo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thành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cụm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động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từ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6350">
                      <a:solidFill>
                        <a:srgbClr val="DDDDDD"/>
                      </a:solidFill>
                      <a:prstDash val="solid"/>
                    </a:lnL>
                    <a:lnR w="6350">
                      <a:solidFill>
                        <a:srgbClr val="DDDDDD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524"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982344" algn="l"/>
                        </a:tabLst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Trong	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câu,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461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chúng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6350">
                      <a:solidFill>
                        <a:srgbClr val="DDDDDD"/>
                      </a:solidFill>
                      <a:prstDash val="solid"/>
                    </a:lnL>
                    <a:lnR w="6350">
                      <a:solidFill>
                        <a:srgbClr val="DDDDDD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chủ</a:t>
                      </a:r>
                      <a:r>
                        <a:rPr sz="18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ngữ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6350">
                      <a:solidFill>
                        <a:srgbClr val="DDDDDD"/>
                      </a:solidFill>
                      <a:prstDash val="solid"/>
                    </a:lnL>
                    <a:lnR w="6350">
                      <a:solidFill>
                        <a:srgbClr val="DDDDDD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vị</a:t>
                      </a:r>
                      <a:r>
                        <a:rPr sz="18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ngữ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6350">
                      <a:solidFill>
                        <a:srgbClr val="DDDDDD"/>
                      </a:solidFill>
                      <a:prstDash val="solid"/>
                    </a:lnL>
                    <a:lnR w="6350">
                      <a:solidFill>
                        <a:srgbClr val="DDDDDD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400" y="914653"/>
          <a:ext cx="8459469" cy="7985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7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2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9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8576"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1066800" algn="l"/>
                        </a:tabLst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thường	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giữ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461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chức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vụ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2545" marB="0">
                    <a:lnL w="6350">
                      <a:solidFill>
                        <a:srgbClr val="DDDDDD"/>
                      </a:solidFill>
                      <a:prstDash val="solid"/>
                    </a:lnL>
                    <a:lnR w="6350">
                      <a:solidFill>
                        <a:srgbClr val="DDDDDD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DDDDD"/>
                      </a:solidFill>
                      <a:prstDash val="solid"/>
                    </a:lnL>
                    <a:lnR w="6350">
                      <a:solidFill>
                        <a:srgbClr val="DDDDDD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DDDDD"/>
                      </a:solidFill>
                      <a:prstDash val="solid"/>
                    </a:lnL>
                    <a:lnR w="6350">
                      <a:solidFill>
                        <a:srgbClr val="DDDDDD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01700" y="1966848"/>
            <a:ext cx="8259445" cy="3101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600"/>
              </a:lnSpc>
              <a:spcBef>
                <a:spcPts val="100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13</a:t>
            </a:r>
            <a:r>
              <a:rPr sz="1800" b="1" spc="-5" dirty="0">
                <a:latin typeface="Times New Roman"/>
                <a:cs typeface="Times New Roman"/>
              </a:rPr>
              <a:t>.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Hãy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đậm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từ.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sao?</a:t>
            </a: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Font typeface="Times New Roman"/>
              <a:buChar char="-"/>
              <a:tabLst>
                <a:tab pos="147320" algn="l"/>
              </a:tabLst>
            </a:pPr>
            <a:r>
              <a:rPr sz="1800" i="1" dirty="0">
                <a:latin typeface="Times New Roman"/>
                <a:cs typeface="Times New Roman"/>
              </a:rPr>
              <a:t>Bà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nắm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nắm </a:t>
            </a:r>
            <a:r>
              <a:rPr sz="1800" i="1" dirty="0">
                <a:latin typeface="Times New Roman"/>
                <a:cs typeface="Times New Roman"/>
              </a:rPr>
              <a:t>cơm.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Font typeface="Times New Roman"/>
              <a:buChar char="-"/>
              <a:tabLst>
                <a:tab pos="147320" algn="l"/>
              </a:tabLst>
            </a:pPr>
            <a:r>
              <a:rPr sz="1800" b="1" dirty="0">
                <a:latin typeface="Times New Roman"/>
                <a:cs typeface="Times New Roman"/>
              </a:rPr>
              <a:t>Cày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đồng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đang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buổi ban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trưa.</a:t>
            </a:r>
            <a:r>
              <a:rPr sz="1800" dirty="0">
                <a:latin typeface="Times New Roman"/>
                <a:cs typeface="Times New Roman"/>
              </a:rPr>
              <a:t>/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trâu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trước, </a:t>
            </a:r>
            <a:r>
              <a:rPr sz="1800" i="1" dirty="0">
                <a:latin typeface="Times New Roman"/>
                <a:cs typeface="Times New Roman"/>
              </a:rPr>
              <a:t>cái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cày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theo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sau.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Font typeface="Times New Roman"/>
              <a:buChar char="-"/>
              <a:tabLst>
                <a:tab pos="14732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Nó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bước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từng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bước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chắc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chắn.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287020" indent="-274955">
              <a:lnSpc>
                <a:spcPct val="100000"/>
              </a:lnSpc>
              <a:spcBef>
                <a:spcPts val="530"/>
              </a:spcBef>
              <a:buFont typeface="Times New Roman"/>
              <a:buAutoNum type="alphaLcPeriod"/>
              <a:tabLst>
                <a:tab pos="287655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Nắm </a:t>
            </a:r>
            <a:r>
              <a:rPr sz="1800" dirty="0">
                <a:latin typeface="Times New Roman"/>
                <a:cs typeface="Times New Roman"/>
              </a:rPr>
              <a:t>1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động </a:t>
            </a:r>
            <a:r>
              <a:rPr sz="1800" dirty="0">
                <a:latin typeface="Times New Roman"/>
                <a:cs typeface="Times New Roman"/>
              </a:rPr>
              <a:t>từ; </a:t>
            </a:r>
            <a:r>
              <a:rPr sz="1800" i="1" spc="-5" dirty="0">
                <a:latin typeface="Times New Roman"/>
                <a:cs typeface="Times New Roman"/>
              </a:rPr>
              <a:t>nắm </a:t>
            </a: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danh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từ.</a:t>
            </a:r>
          </a:p>
          <a:p>
            <a:pPr marL="242570" indent="-230504">
              <a:lnSpc>
                <a:spcPct val="100000"/>
              </a:lnSpc>
              <a:spcBef>
                <a:spcPts val="530"/>
              </a:spcBef>
              <a:buFont typeface="Times New Roman"/>
              <a:buAutoNum type="alphaLcPeriod"/>
              <a:tabLst>
                <a:tab pos="243204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cày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động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từ;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cày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từ.</a:t>
            </a:r>
          </a:p>
          <a:p>
            <a:pPr marL="230504" indent="-218440">
              <a:lnSpc>
                <a:spcPct val="100000"/>
              </a:lnSpc>
              <a:spcBef>
                <a:spcPts val="540"/>
              </a:spcBef>
              <a:buFont typeface="Times New Roman"/>
              <a:buAutoNum type="alphaLcPeriod"/>
              <a:tabLst>
                <a:tab pos="23114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bước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 động </a:t>
            </a:r>
            <a:r>
              <a:rPr sz="1800" dirty="0">
                <a:latin typeface="Times New Roman"/>
                <a:cs typeface="Times New Roman"/>
              </a:rPr>
              <a:t>từ;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bước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danh </a:t>
            </a:r>
            <a:r>
              <a:rPr sz="1800" dirty="0">
                <a:latin typeface="Times New Roman"/>
                <a:cs typeface="Times New Roman"/>
              </a:rPr>
              <a:t>từ.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1517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14.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0" dirty="0">
                <a:latin typeface="Times New Roman"/>
                <a:cs typeface="Times New Roman"/>
              </a:rPr>
              <a:t> đoạn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10" dirty="0">
                <a:latin typeface="Times New Roman"/>
                <a:cs typeface="Times New Roman"/>
              </a:rPr>
              <a:t> sau:</a:t>
            </a:r>
            <a:endParaRPr sz="1800" dirty="0">
              <a:latin typeface="Times New Roman"/>
              <a:cs typeface="Times New Roman"/>
            </a:endParaRPr>
          </a:p>
          <a:p>
            <a:pPr marL="12700" marR="5715" indent="229870" algn="just">
              <a:lnSpc>
                <a:spcPct val="124400"/>
              </a:lnSpc>
            </a:pPr>
            <a:r>
              <a:rPr sz="1800" i="1" dirty="0">
                <a:latin typeface="Times New Roman"/>
                <a:cs typeface="Times New Roman"/>
              </a:rPr>
              <a:t>Chúng trói </a:t>
            </a: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da </a:t>
            </a:r>
            <a:r>
              <a:rPr sz="1800" i="1" spc="-5" dirty="0">
                <a:latin typeface="Times New Roman"/>
                <a:cs typeface="Times New Roman"/>
              </a:rPr>
              <a:t>đen </a:t>
            </a:r>
            <a:r>
              <a:rPr sz="1800" i="1" dirty="0">
                <a:latin typeface="Times New Roman"/>
                <a:cs typeface="Times New Roman"/>
              </a:rPr>
              <a:t>vào một gốc cây to </a:t>
            </a:r>
            <a:r>
              <a:rPr sz="1800" i="1" spc="-5" dirty="0">
                <a:latin typeface="Times New Roman"/>
                <a:cs typeface="Times New Roman"/>
              </a:rPr>
              <a:t>trong rừng, tưới dầu </a:t>
            </a:r>
            <a:r>
              <a:rPr sz="1800" i="1" dirty="0">
                <a:latin typeface="Times New Roman"/>
                <a:cs typeface="Times New Roman"/>
              </a:rPr>
              <a:t>lửa vào </a:t>
            </a:r>
            <a:r>
              <a:rPr sz="1800" i="1" spc="-5" dirty="0">
                <a:latin typeface="Times New Roman"/>
                <a:cs typeface="Times New Roman"/>
              </a:rPr>
              <a:t>người. Trước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khi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châm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lửa,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chúng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bẻ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dần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từng chiếc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răng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nạn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nhân,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rồi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móc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mắt,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giật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từng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mớ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tóc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i="1" dirty="0">
                <a:latin typeface="Times New Roman"/>
                <a:cs typeface="Times New Roman"/>
              </a:rPr>
              <a:t>xoăn, lột theo </a:t>
            </a:r>
            <a:r>
              <a:rPr sz="1800" i="1" spc="-5" dirty="0">
                <a:latin typeface="Times New Roman"/>
                <a:cs typeface="Times New Roman"/>
              </a:rPr>
              <a:t>những mảng </a:t>
            </a:r>
            <a:r>
              <a:rPr sz="1800" i="1" dirty="0">
                <a:latin typeface="Times New Roman"/>
                <a:cs typeface="Times New Roman"/>
              </a:rPr>
              <a:t>da </a:t>
            </a:r>
            <a:r>
              <a:rPr sz="1800" i="1" spc="-5" dirty="0">
                <a:latin typeface="Times New Roman"/>
                <a:cs typeface="Times New Roman"/>
              </a:rPr>
              <a:t>đầu </a:t>
            </a:r>
            <a:r>
              <a:rPr sz="1800" i="1" dirty="0">
                <a:latin typeface="Times New Roman"/>
                <a:cs typeface="Times New Roman"/>
              </a:rPr>
              <a:t>đẫm </a:t>
            </a:r>
            <a:r>
              <a:rPr sz="1800" i="1" spc="-5" dirty="0">
                <a:latin typeface="Times New Roman"/>
                <a:cs typeface="Times New Roman"/>
              </a:rPr>
              <a:t>máu...Người </a:t>
            </a:r>
            <a:r>
              <a:rPr sz="1800" i="1" dirty="0">
                <a:latin typeface="Times New Roman"/>
                <a:cs typeface="Times New Roman"/>
              </a:rPr>
              <a:t>da đen </a:t>
            </a:r>
            <a:r>
              <a:rPr sz="1800" i="1" spc="-5" dirty="0">
                <a:latin typeface="Times New Roman"/>
                <a:cs typeface="Times New Roman"/>
              </a:rPr>
              <a:t>không </a:t>
            </a:r>
            <a:r>
              <a:rPr sz="1800" i="1" dirty="0">
                <a:latin typeface="Times New Roman"/>
                <a:cs typeface="Times New Roman"/>
              </a:rPr>
              <a:t>kêu được </a:t>
            </a:r>
            <a:r>
              <a:rPr sz="1800" i="1" spc="-5" dirty="0">
                <a:latin typeface="Times New Roman"/>
                <a:cs typeface="Times New Roman"/>
              </a:rPr>
              <a:t>nữa, </a:t>
            </a:r>
            <a:r>
              <a:rPr sz="1800" i="1" dirty="0">
                <a:latin typeface="Times New Roman"/>
                <a:cs typeface="Times New Roman"/>
              </a:rPr>
              <a:t>lưỡi đã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sưng </a:t>
            </a:r>
            <a:r>
              <a:rPr sz="1800" i="1" dirty="0">
                <a:latin typeface="Times New Roman"/>
                <a:cs typeface="Times New Roman"/>
              </a:rPr>
              <a:t>phồng lên vì một thanh </a:t>
            </a:r>
            <a:r>
              <a:rPr sz="1800" i="1" spc="-5" dirty="0">
                <a:latin typeface="Times New Roman"/>
                <a:cs typeface="Times New Roman"/>
              </a:rPr>
              <a:t>sắt </a:t>
            </a:r>
            <a:r>
              <a:rPr sz="1800" i="1" dirty="0">
                <a:latin typeface="Times New Roman"/>
                <a:cs typeface="Times New Roman"/>
              </a:rPr>
              <a:t>nung đỏ dí vào. </a:t>
            </a:r>
            <a:r>
              <a:rPr sz="1800" i="1" spc="-5" dirty="0">
                <a:latin typeface="Times New Roman"/>
                <a:cs typeface="Times New Roman"/>
              </a:rPr>
              <a:t>Toàn </a:t>
            </a:r>
            <a:r>
              <a:rPr sz="1800" i="1" dirty="0">
                <a:latin typeface="Times New Roman"/>
                <a:cs typeface="Times New Roman"/>
              </a:rPr>
              <a:t>thân </a:t>
            </a: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ấy quằn quại </a:t>
            </a:r>
            <a:r>
              <a:rPr sz="1800" i="1" spc="-5" dirty="0">
                <a:latin typeface="Times New Roman"/>
                <a:cs typeface="Times New Roman"/>
              </a:rPr>
              <a:t>như một </a:t>
            </a:r>
            <a:r>
              <a:rPr sz="1800" i="1" dirty="0">
                <a:latin typeface="Times New Roman"/>
                <a:cs typeface="Times New Roman"/>
              </a:rPr>
              <a:t> con </a:t>
            </a:r>
            <a:r>
              <a:rPr sz="1800" i="1" spc="-5" dirty="0">
                <a:latin typeface="Times New Roman"/>
                <a:cs typeface="Times New Roman"/>
              </a:rPr>
              <a:t>rắn</a:t>
            </a:r>
            <a:r>
              <a:rPr sz="1800" i="1" dirty="0">
                <a:latin typeface="Times New Roman"/>
                <a:cs typeface="Times New Roman"/>
              </a:rPr>
              <a:t> bị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đánh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dập</a:t>
            </a:r>
            <a:r>
              <a:rPr sz="1800" i="1" dirty="0">
                <a:latin typeface="Times New Roman"/>
                <a:cs typeface="Times New Roman"/>
              </a:rPr>
              <a:t> nửa </a:t>
            </a:r>
            <a:r>
              <a:rPr sz="1800" i="1" spc="-5" dirty="0">
                <a:latin typeface="Times New Roman"/>
                <a:cs typeface="Times New Roman"/>
              </a:rPr>
              <a:t>mình,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dở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dở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chết.</a:t>
            </a:r>
            <a:endParaRPr sz="1800" dirty="0">
              <a:latin typeface="Times New Roman"/>
              <a:cs typeface="Times New Roman"/>
            </a:endParaRPr>
          </a:p>
          <a:p>
            <a:pPr marL="12700" marR="1266825" indent="2402205" algn="just">
              <a:lnSpc>
                <a:spcPts val="2700"/>
              </a:lnSpc>
              <a:spcBef>
                <a:spcPts val="165"/>
              </a:spcBef>
            </a:pPr>
            <a:r>
              <a:rPr sz="1800" spc="-5" dirty="0">
                <a:latin typeface="Times New Roman"/>
                <a:cs typeface="Times New Roman"/>
              </a:rPr>
              <a:t>(Trích </a:t>
            </a:r>
            <a:r>
              <a:rPr sz="1800" dirty="0">
                <a:latin typeface="Times New Roman"/>
                <a:cs typeface="Times New Roman"/>
              </a:rPr>
              <a:t>bản án </a:t>
            </a:r>
            <a:r>
              <a:rPr sz="1800" spc="-5" dirty="0">
                <a:latin typeface="Times New Roman"/>
                <a:cs typeface="Times New Roman"/>
              </a:rPr>
              <a:t>chế </a:t>
            </a:r>
            <a:r>
              <a:rPr sz="1800" dirty="0">
                <a:latin typeface="Times New Roman"/>
                <a:cs typeface="Times New Roman"/>
              </a:rPr>
              <a:t>độ </a:t>
            </a:r>
            <a:r>
              <a:rPr sz="1800" spc="-5" dirty="0">
                <a:latin typeface="Times New Roman"/>
                <a:cs typeface="Times New Roman"/>
              </a:rPr>
              <a:t>thực </a:t>
            </a:r>
            <a:r>
              <a:rPr sz="1800" dirty="0">
                <a:latin typeface="Times New Roman"/>
                <a:cs typeface="Times New Roman"/>
              </a:rPr>
              <a:t>dân - Nguyễn </a:t>
            </a:r>
            <a:r>
              <a:rPr sz="1800" spc="-5" dirty="0">
                <a:latin typeface="Times New Roman"/>
                <a:cs typeface="Times New Roman"/>
              </a:rPr>
              <a:t>Ái </a:t>
            </a:r>
            <a:r>
              <a:rPr sz="1800" dirty="0">
                <a:latin typeface="Times New Roman"/>
                <a:cs typeface="Times New Roman"/>
              </a:rPr>
              <a:t>Quốc)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Xác</a:t>
            </a:r>
            <a:r>
              <a:rPr sz="1800" dirty="0">
                <a:latin typeface="Times New Roman"/>
                <a:cs typeface="Times New Roman"/>
              </a:rPr>
              <a:t> định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học?</a:t>
            </a: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ct val="124400"/>
              </a:lnSpc>
              <a:buChar char="-"/>
              <a:tabLst>
                <a:tab pos="158115" algn="l"/>
              </a:tabLst>
            </a:pPr>
            <a:r>
              <a:rPr sz="1800" dirty="0">
                <a:latin typeface="Times New Roman"/>
                <a:cs typeface="Times New Roman"/>
              </a:rPr>
              <a:t>Danh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từ: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gốc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cây,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rừng,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dầu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lửa,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lửa,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răng,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nạn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mắt,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tóc,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máu,</a:t>
            </a:r>
            <a:r>
              <a:rPr sz="1800" spc="-5" dirty="0">
                <a:latin typeface="Times New Roman"/>
                <a:cs typeface="Times New Roman"/>
              </a:rPr>
              <a:t> người,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lưỡi,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sắt,</a:t>
            </a:r>
            <a:r>
              <a:rPr sz="1800" dirty="0">
                <a:latin typeface="Times New Roman"/>
                <a:cs typeface="Times New Roman"/>
              </a:rPr>
              <a:t> thân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rắn, </a:t>
            </a:r>
            <a:r>
              <a:rPr sz="1800" dirty="0">
                <a:latin typeface="Times New Roman"/>
                <a:cs typeface="Times New Roman"/>
              </a:rPr>
              <a:t>mình.</a:t>
            </a: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Động </a:t>
            </a:r>
            <a:r>
              <a:rPr sz="1800" dirty="0">
                <a:latin typeface="Times New Roman"/>
                <a:cs typeface="Times New Roman"/>
              </a:rPr>
              <a:t>từ: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trói, </a:t>
            </a:r>
            <a:r>
              <a:rPr sz="1800" spc="-5" dirty="0">
                <a:latin typeface="Times New Roman"/>
                <a:cs typeface="Times New Roman"/>
              </a:rPr>
              <a:t>tưới,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châm,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bẻ,</a:t>
            </a:r>
            <a:r>
              <a:rPr sz="1800" spc="-5" dirty="0">
                <a:latin typeface="Times New Roman"/>
                <a:cs typeface="Times New Roman"/>
              </a:rPr>
              <a:t> móc,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giật, lột,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kêu, </a:t>
            </a:r>
            <a:r>
              <a:rPr sz="1800" dirty="0">
                <a:latin typeface="Times New Roman"/>
                <a:cs typeface="Times New Roman"/>
              </a:rPr>
              <a:t>nung,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dí,</a:t>
            </a:r>
            <a:r>
              <a:rPr sz="1800" dirty="0">
                <a:latin typeface="Times New Roman"/>
                <a:cs typeface="Times New Roman"/>
              </a:rPr>
              <a:t> đánh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đen,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to,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xoăn, sưng,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đỏ,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dập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nửa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Lượng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từ: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từng,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Động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từ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buAutoNum type="alphaLcParenR"/>
              <a:tabLst>
                <a:tab pos="257810" algn="l"/>
              </a:tabLst>
            </a:pPr>
            <a:r>
              <a:rPr sz="1800" spc="-5" dirty="0">
                <a:latin typeface="Times New Roman"/>
                <a:cs typeface="Times New Roman"/>
              </a:rPr>
              <a:t>Khái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niệm: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vật.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khả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hợp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đã,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sẽ,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còn,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hãy,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đừng,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chớ</a:t>
            </a:r>
            <a:r>
              <a:rPr sz="1800" spc="-5" dirty="0">
                <a:latin typeface="Times New Roman"/>
                <a:cs typeface="Times New Roman"/>
              </a:rPr>
              <a:t> ...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thường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5" dirty="0">
                <a:latin typeface="Times New Roman"/>
                <a:cs typeface="Times New Roman"/>
              </a:rPr>
              <a:t> trong câu.</a:t>
            </a:r>
            <a:endParaRPr sz="1800" dirty="0">
              <a:latin typeface="Times New Roman"/>
              <a:cs typeface="Times New Roman"/>
            </a:endParaRPr>
          </a:p>
          <a:p>
            <a:pPr marL="260350" indent="-248285">
              <a:lnSpc>
                <a:spcPct val="100000"/>
              </a:lnSpc>
              <a:spcBef>
                <a:spcPts val="535"/>
              </a:spcBef>
              <a:buAutoNum type="alphaLcParenR" startAt="2"/>
              <a:tabLst>
                <a:tab pos="260985" algn="l"/>
              </a:tabLst>
            </a:pP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từ: </a:t>
            </a:r>
            <a:r>
              <a:rPr sz="1800" spc="-5" dirty="0">
                <a:latin typeface="Times New Roman"/>
                <a:cs typeface="Times New Roman"/>
              </a:rPr>
              <a:t>Động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 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 </a:t>
            </a:r>
            <a:r>
              <a:rPr sz="1800" dirty="0">
                <a:latin typeface="Times New Roman"/>
                <a:cs typeface="Times New Roman"/>
              </a:rPr>
              <a:t>động </a:t>
            </a:r>
            <a:r>
              <a:rPr sz="1800" spc="-5" dirty="0">
                <a:latin typeface="Times New Roman"/>
                <a:cs typeface="Times New Roman"/>
              </a:rPr>
              <a:t>trạng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thái,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Tính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từ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  <a:buAutoNum type="alphaLcParenR"/>
              <a:tabLst>
                <a:tab pos="264160" algn="l"/>
              </a:tabLst>
            </a:pPr>
            <a:r>
              <a:rPr sz="1800" dirty="0">
                <a:latin typeface="Times New Roman"/>
                <a:cs typeface="Times New Roman"/>
              </a:rPr>
              <a:t>Khái </a:t>
            </a:r>
            <a:r>
              <a:rPr sz="1800" spc="-5" dirty="0">
                <a:latin typeface="Times New Roman"/>
                <a:cs typeface="Times New Roman"/>
              </a:rPr>
              <a:t>niệm: Là những </a:t>
            </a:r>
            <a:r>
              <a:rPr sz="1800" dirty="0">
                <a:latin typeface="Times New Roman"/>
                <a:cs typeface="Times New Roman"/>
              </a:rPr>
              <a:t>từ có ý nghĩa </a:t>
            </a:r>
            <a:r>
              <a:rPr sz="1800" spc="-5" dirty="0">
                <a:latin typeface="Times New Roman"/>
                <a:cs typeface="Times New Roman"/>
              </a:rPr>
              <a:t>khái quát </a:t>
            </a:r>
            <a:r>
              <a:rPr sz="1800" spc="5" dirty="0">
                <a:latin typeface="Times New Roman"/>
                <a:cs typeface="Times New Roman"/>
              </a:rPr>
              <a:t>chỉ </a:t>
            </a:r>
            <a:r>
              <a:rPr sz="1800" spc="-5" dirty="0">
                <a:latin typeface="Times New Roman"/>
                <a:cs typeface="Times New Roman"/>
              </a:rPr>
              <a:t>đặc điểm, tính </a:t>
            </a:r>
            <a:r>
              <a:rPr sz="1800" dirty="0">
                <a:latin typeface="Times New Roman"/>
                <a:cs typeface="Times New Roman"/>
              </a:rPr>
              <a:t>chất. </a:t>
            </a:r>
            <a:r>
              <a:rPr sz="1800" spc="-5" dirty="0">
                <a:latin typeface="Times New Roman"/>
                <a:cs typeface="Times New Roman"/>
              </a:rPr>
              <a:t>Tính </a:t>
            </a:r>
            <a:r>
              <a:rPr sz="1800" dirty="0">
                <a:latin typeface="Times New Roman"/>
                <a:cs typeface="Times New Roman"/>
              </a:rPr>
              <a:t>từ có khả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năng </a:t>
            </a:r>
            <a:r>
              <a:rPr sz="1800" spc="-5" dirty="0">
                <a:latin typeface="Times New Roman"/>
                <a:cs typeface="Times New Roman"/>
              </a:rPr>
              <a:t>kết hợp </a:t>
            </a:r>
            <a:r>
              <a:rPr sz="1800" spc="-1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đã, đang, sẽ, rất, </a:t>
            </a:r>
            <a:r>
              <a:rPr sz="1800" dirty="0">
                <a:latin typeface="Times New Roman"/>
                <a:cs typeface="Times New Roman"/>
              </a:rPr>
              <a:t>lắm, </a:t>
            </a:r>
            <a:r>
              <a:rPr sz="1800" spc="-5" dirty="0">
                <a:latin typeface="Times New Roman"/>
                <a:cs typeface="Times New Roman"/>
              </a:rPr>
              <a:t>quá. Thường </a:t>
            </a:r>
            <a:r>
              <a:rPr sz="1800" dirty="0">
                <a:latin typeface="Times New Roman"/>
                <a:cs typeface="Times New Roman"/>
              </a:rPr>
              <a:t>làm vị ngữ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câu hoặc </a:t>
            </a:r>
            <a:r>
              <a:rPr sz="1800" spc="-5" dirty="0">
                <a:latin typeface="Times New Roman"/>
                <a:cs typeface="Times New Roman"/>
              </a:rPr>
              <a:t>phụ </a:t>
            </a:r>
            <a:r>
              <a:rPr sz="1800" dirty="0">
                <a:latin typeface="Times New Roman"/>
                <a:cs typeface="Times New Roman"/>
              </a:rPr>
              <a:t>ngữ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cụm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danh</a:t>
            </a:r>
            <a:r>
              <a:rPr sz="1800" spc="-5" dirty="0">
                <a:latin typeface="Times New Roman"/>
                <a:cs typeface="Times New Roman"/>
              </a:rPr>
              <a:t> từ</a:t>
            </a:r>
            <a:r>
              <a:rPr sz="1800" dirty="0">
                <a:latin typeface="Times New Roman"/>
                <a:cs typeface="Times New Roman"/>
              </a:rPr>
              <a:t> và cụm động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700"/>
              </a:lnSpc>
              <a:spcBef>
                <a:spcPts val="165"/>
              </a:spcBef>
              <a:buAutoNum type="alphaLcParenR"/>
              <a:tabLst>
                <a:tab pos="258445" algn="l"/>
              </a:tabLst>
            </a:pP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loại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kèm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kèm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buAutoNum type="arabicPeriod" startAt="4"/>
              <a:tabLst>
                <a:tab pos="24257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Số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từ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từ</a:t>
            </a:r>
            <a:r>
              <a:rPr sz="1800" spc="-5" dirty="0">
                <a:latin typeface="Times New Roman"/>
                <a:cs typeface="Times New Roman"/>
              </a:rPr>
              <a:t> chỉ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lượng </a:t>
            </a:r>
            <a:r>
              <a:rPr sz="1800" dirty="0">
                <a:latin typeface="Times New Roman"/>
                <a:cs typeface="Times New Roman"/>
              </a:rPr>
              <a:t>hoặc</a:t>
            </a:r>
            <a:r>
              <a:rPr sz="1800" spc="-5" dirty="0">
                <a:latin typeface="Times New Roman"/>
                <a:cs typeface="Times New Roman"/>
              </a:rPr>
              <a:t> số</a:t>
            </a:r>
            <a:r>
              <a:rPr sz="1800" dirty="0">
                <a:latin typeface="Times New Roman"/>
                <a:cs typeface="Times New Roman"/>
              </a:rPr>
              <a:t> thứ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tự.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  <a:buAutoNum type="arabicPeriod" startAt="4"/>
              <a:tabLst>
                <a:tab pos="236854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Đại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từ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hoạt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hoặc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hỏi.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thuộc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15.</a:t>
            </a:r>
            <a:r>
              <a:rPr sz="1800" b="1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xác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định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mối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ấy:</a:t>
            </a: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Nó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đọc</a:t>
            </a: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xuống </a:t>
            </a:r>
            <a:r>
              <a:rPr sz="1800" dirty="0">
                <a:latin typeface="Times New Roman"/>
                <a:cs typeface="Times New Roman"/>
              </a:rPr>
              <a:t>thuyền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chúng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 đi</a:t>
            </a:r>
            <a:r>
              <a:rPr sz="1800" spc="-5" dirty="0">
                <a:latin typeface="Times New Roman"/>
                <a:cs typeface="Times New Roman"/>
              </a:rPr>
              <a:t> bộ</a:t>
            </a:r>
            <a:r>
              <a:rPr sz="1800" dirty="0">
                <a:latin typeface="Times New Roman"/>
                <a:cs typeface="Times New Roman"/>
              </a:rPr>
              <a:t> dọc bờ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sông.</a:t>
            </a:r>
          </a:p>
          <a:p>
            <a:pPr marL="241935" indent="-229870">
              <a:lnSpc>
                <a:spcPct val="100000"/>
              </a:lnSpc>
              <a:spcBef>
                <a:spcPts val="535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Họ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sách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tiếng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Pháp.</a:t>
            </a: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 </a:t>
            </a:r>
            <a:r>
              <a:rPr sz="1800" spc="-5" dirty="0">
                <a:latin typeface="Times New Roman"/>
                <a:cs typeface="Times New Roman"/>
              </a:rPr>
              <a:t>đều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tươi</a:t>
            </a:r>
            <a:r>
              <a:rPr sz="1800" spc="-5" dirty="0">
                <a:latin typeface="Times New Roman"/>
                <a:cs typeface="Times New Roman"/>
              </a:rPr>
              <a:t> sáng.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thuốc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phiện,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rượu </a:t>
            </a:r>
            <a:r>
              <a:rPr sz="1800" dirty="0">
                <a:latin typeface="Times New Roman"/>
                <a:cs typeface="Times New Roman"/>
              </a:rPr>
              <a:t>cồn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nòi giống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5" dirty="0">
                <a:latin typeface="Times New Roman"/>
                <a:cs typeface="Times New Roman"/>
              </a:rPr>
              <a:t> suy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nhược.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Nếu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mưa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 không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5" dirty="0">
                <a:latin typeface="Times New Roman"/>
                <a:cs typeface="Times New Roman"/>
              </a:rPr>
              <a:t> nữa.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 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dirty="0">
                <a:latin typeface="Times New Roman"/>
                <a:cs typeface="Times New Roman"/>
              </a:rPr>
              <a:t> nó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em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Tôi mua sách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Họ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dirty="0">
                <a:latin typeface="Times New Roman"/>
                <a:cs typeface="Times New Roman"/>
              </a:rPr>
              <a:t> hy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 nền</a:t>
            </a:r>
            <a:r>
              <a:rPr sz="1800" spc="-5" dirty="0">
                <a:latin typeface="Times New Roman"/>
                <a:cs typeface="Times New Roman"/>
              </a:rPr>
              <a:t> độc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lập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quốc.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spcBef>
                <a:spcPts val="15"/>
              </a:spcBef>
              <a:buAutoNum type="arabicPeriod"/>
              <a:tabLst>
                <a:tab pos="356870" algn="l"/>
              </a:tabLst>
            </a:pPr>
            <a:r>
              <a:rPr sz="1800" dirty="0">
                <a:latin typeface="Times New Roman"/>
                <a:cs typeface="Times New Roman"/>
              </a:rPr>
              <a:t>Tuy tuổi còn nhỏ nhưng </a:t>
            </a:r>
            <a:r>
              <a:rPr sz="1800" spc="-5" dirty="0">
                <a:latin typeface="Times New Roman"/>
                <a:cs typeface="Times New Roman"/>
              </a:rPr>
              <a:t>nghe </a:t>
            </a:r>
            <a:r>
              <a:rPr sz="1800" spc="5" dirty="0">
                <a:latin typeface="Times New Roman"/>
                <a:cs typeface="Times New Roman"/>
              </a:rPr>
              <a:t>mợ </a:t>
            </a:r>
            <a:r>
              <a:rPr sz="1800" spc="-5" dirty="0">
                <a:latin typeface="Times New Roman"/>
                <a:cs typeface="Times New Roman"/>
              </a:rPr>
              <a:t>Du nói </a:t>
            </a:r>
            <a:r>
              <a:rPr sz="1800" dirty="0">
                <a:latin typeface="Times New Roman"/>
                <a:cs typeface="Times New Roman"/>
              </a:rPr>
              <a:t>từng ấy </a:t>
            </a:r>
            <a:r>
              <a:rPr sz="1800" spc="-5" dirty="0">
                <a:latin typeface="Times New Roman"/>
                <a:cs typeface="Times New Roman"/>
              </a:rPr>
              <a:t>câu, </a:t>
            </a:r>
            <a:r>
              <a:rPr sz="1800" dirty="0">
                <a:latin typeface="Times New Roman"/>
                <a:cs typeface="Times New Roman"/>
              </a:rPr>
              <a:t>tôi nhận </a:t>
            </a:r>
            <a:r>
              <a:rPr sz="1800" spc="-5" dirty="0">
                <a:latin typeface="Times New Roman"/>
                <a:cs typeface="Times New Roman"/>
              </a:rPr>
              <a:t>thấy </a:t>
            </a:r>
            <a:r>
              <a:rPr sz="1800" dirty="0">
                <a:latin typeface="Times New Roman"/>
                <a:cs typeface="Times New Roman"/>
              </a:rPr>
              <a:t>ngay tại </a:t>
            </a:r>
            <a:r>
              <a:rPr sz="1800" spc="-10" dirty="0">
                <a:latin typeface="Times New Roman"/>
                <a:cs typeface="Times New Roman"/>
              </a:rPr>
              <a:t>sao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gặp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vụng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trộm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rõ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ràng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sự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đuổi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khỏi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cửa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nay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lén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thăm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nom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giây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phút.</a:t>
            </a:r>
          </a:p>
          <a:p>
            <a:pPr marL="3216275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(Nguyên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Hồng)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hệ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 được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đậm: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673290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1935" indent="-22987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Nó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sách </a:t>
            </a:r>
            <a:r>
              <a:rPr sz="1800" b="1" spc="-5" dirty="0">
                <a:latin typeface="Times New Roman"/>
                <a:cs typeface="Times New Roman"/>
              </a:rPr>
              <a:t>để </a:t>
            </a:r>
            <a:r>
              <a:rPr sz="1800" dirty="0">
                <a:latin typeface="Times New Roman"/>
                <a:cs typeface="Times New Roman"/>
              </a:rPr>
              <a:t>đọc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10" dirty="0">
                <a:latin typeface="Times New Roman"/>
                <a:cs typeface="Times New Roman"/>
              </a:rPr>
              <a:t> hệ </a:t>
            </a:r>
            <a:r>
              <a:rPr sz="1800" spc="-5" dirty="0">
                <a:latin typeface="Times New Roman"/>
                <a:cs typeface="Times New Roman"/>
              </a:rPr>
              <a:t>mục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đích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 startAt="2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xuống </a:t>
            </a:r>
            <a:r>
              <a:rPr sz="1800" dirty="0">
                <a:latin typeface="Times New Roman"/>
                <a:cs typeface="Times New Roman"/>
              </a:rPr>
              <a:t>thuyền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mà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5" dirty="0">
                <a:latin typeface="Times New Roman"/>
                <a:cs typeface="Times New Roman"/>
              </a:rPr>
              <a:t> bộ</a:t>
            </a:r>
            <a:r>
              <a:rPr sz="1800" dirty="0">
                <a:latin typeface="Times New Roman"/>
                <a:cs typeface="Times New Roman"/>
              </a:rPr>
              <a:t> dọc bờ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sông.</a:t>
            </a:r>
            <a:endParaRPr sz="1800">
              <a:latin typeface="Times New Roman"/>
              <a:cs typeface="Times New Roman"/>
            </a:endParaRPr>
          </a:p>
          <a:p>
            <a:pPr marL="299085" marR="4211955" indent="-287020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của: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hệ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sở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 </a:t>
            </a:r>
            <a:r>
              <a:rPr sz="1800" dirty="0">
                <a:latin typeface="Times New Roman"/>
                <a:cs typeface="Times New Roman"/>
              </a:rPr>
              <a:t> mà: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phản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 startAt="3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Họ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sách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bằng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b="1" dirty="0">
                <a:latin typeface="Times New Roman"/>
                <a:cs typeface="Times New Roman"/>
              </a:rPr>
              <a:t>và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Pháp.</a:t>
            </a:r>
            <a:endParaRPr sz="1800">
              <a:latin typeface="Times New Roman"/>
              <a:cs typeface="Times New Roman"/>
            </a:endParaRPr>
          </a:p>
          <a:p>
            <a:pPr marL="242570" marR="4210685" indent="-230504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bằng: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hệ cách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và: quan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hệ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liệt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kê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350"/>
              </a:spcBef>
              <a:buAutoNum type="arabicPeriod" startAt="4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và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bầu trời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10" dirty="0">
                <a:latin typeface="Times New Roman"/>
                <a:cs typeface="Times New Roman"/>
              </a:rPr>
              <a:t> hệ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đẳng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lập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 startAt="5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thuốc phiện,</a:t>
            </a:r>
            <a:r>
              <a:rPr sz="1800" spc="-5" dirty="0">
                <a:latin typeface="Times New Roman"/>
                <a:cs typeface="Times New Roman"/>
              </a:rPr>
              <a:t> rượu </a:t>
            </a:r>
            <a:r>
              <a:rPr sz="1800" dirty="0">
                <a:latin typeface="Times New Roman"/>
                <a:cs typeface="Times New Roman"/>
              </a:rPr>
              <a:t>cồn </a:t>
            </a:r>
            <a:r>
              <a:rPr sz="1800" b="1" spc="-5" dirty="0">
                <a:latin typeface="Times New Roman"/>
                <a:cs typeface="Times New Roman"/>
              </a:rPr>
              <a:t>để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dirty="0">
                <a:latin typeface="Times New Roman"/>
                <a:cs typeface="Times New Roman"/>
              </a:rPr>
              <a:t> cho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nòi giống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nhược.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10" dirty="0">
                <a:latin typeface="Times New Roman"/>
                <a:cs typeface="Times New Roman"/>
              </a:rPr>
              <a:t> hệ </a:t>
            </a:r>
            <a:r>
              <a:rPr sz="1800" spc="-5" dirty="0">
                <a:latin typeface="Times New Roman"/>
                <a:cs typeface="Times New Roman"/>
              </a:rPr>
              <a:t>mục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đích</a:t>
            </a:r>
            <a:endParaRPr sz="1800">
              <a:latin typeface="Times New Roman"/>
              <a:cs typeface="Times New Roman"/>
            </a:endParaRPr>
          </a:p>
          <a:p>
            <a:pPr marL="242570" indent="-230504">
              <a:lnSpc>
                <a:spcPct val="100000"/>
              </a:lnSpc>
              <a:spcBef>
                <a:spcPts val="525"/>
              </a:spcBef>
              <a:buFont typeface="Times New Roman"/>
              <a:buAutoNum type="arabicPeriod" startAt="6"/>
              <a:tabLst>
                <a:tab pos="243204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Nếu </a:t>
            </a:r>
            <a:r>
              <a:rPr sz="1800" spc="-5" dirty="0">
                <a:latin typeface="Times New Roman"/>
                <a:cs typeface="Times New Roman"/>
              </a:rPr>
              <a:t>trời</a:t>
            </a:r>
            <a:r>
              <a:rPr sz="1800" dirty="0">
                <a:latin typeface="Times New Roman"/>
                <a:cs typeface="Times New Roman"/>
              </a:rPr>
              <a:t> mưa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thì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đi </a:t>
            </a:r>
            <a:r>
              <a:rPr sz="1800" spc="-5" dirty="0">
                <a:latin typeface="Times New Roman"/>
                <a:cs typeface="Times New Roman"/>
              </a:rPr>
              <a:t>nữa.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10" dirty="0">
                <a:latin typeface="Times New Roman"/>
                <a:cs typeface="Times New Roman"/>
              </a:rPr>
              <a:t> hệ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thiết</a:t>
            </a:r>
            <a:endParaRPr sz="1800">
              <a:latin typeface="Times New Roman"/>
              <a:cs typeface="Times New Roman"/>
            </a:endParaRPr>
          </a:p>
          <a:p>
            <a:pPr marL="242570" indent="-230504">
              <a:lnSpc>
                <a:spcPct val="100000"/>
              </a:lnSpc>
              <a:spcBef>
                <a:spcPts val="530"/>
              </a:spcBef>
              <a:buFont typeface="Times New Roman"/>
              <a:buAutoNum type="arabicPeriod" startAt="7"/>
              <a:tabLst>
                <a:tab pos="243204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Không những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mà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 </a:t>
            </a:r>
            <a:r>
              <a:rPr sz="1800" spc="-10" dirty="0">
                <a:latin typeface="Times New Roman"/>
                <a:cs typeface="Times New Roman"/>
              </a:rPr>
              <a:t>đến.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10" dirty="0">
                <a:latin typeface="Times New Roman"/>
                <a:cs typeface="Times New Roman"/>
              </a:rPr>
              <a:t> hệ</a:t>
            </a:r>
            <a:r>
              <a:rPr sz="1800" spc="-5" dirty="0">
                <a:latin typeface="Times New Roman"/>
                <a:cs typeface="Times New Roman"/>
              </a:rPr>
              <a:t> tăng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 startAt="8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Tôi mua sách </a:t>
            </a:r>
            <a:r>
              <a:rPr sz="1800" b="1" spc="-5" dirty="0">
                <a:latin typeface="Times New Roman"/>
                <a:cs typeface="Times New Roman"/>
              </a:rPr>
              <a:t>cho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10" dirty="0">
                <a:latin typeface="Times New Roman"/>
                <a:cs typeface="Times New Roman"/>
              </a:rPr>
              <a:t> hệ </a:t>
            </a:r>
            <a:r>
              <a:rPr sz="1800" spc="-5" dirty="0">
                <a:latin typeface="Times New Roman"/>
                <a:cs typeface="Times New Roman"/>
              </a:rPr>
              <a:t>mục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đích</a:t>
            </a: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 startAt="9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Họ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dirty="0">
                <a:latin typeface="Times New Roman"/>
                <a:cs typeface="Times New Roman"/>
              </a:rPr>
              <a:t> hy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vì </a:t>
            </a:r>
            <a:r>
              <a:rPr sz="1800" spc="-5" dirty="0">
                <a:latin typeface="Times New Roman"/>
                <a:cs typeface="Times New Roman"/>
              </a:rPr>
              <a:t>nền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lập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Tổ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10" dirty="0">
                <a:latin typeface="Times New Roman"/>
                <a:cs typeface="Times New Roman"/>
              </a:rPr>
              <a:t> hệ </a:t>
            </a:r>
            <a:r>
              <a:rPr sz="1800" spc="-5" dirty="0">
                <a:latin typeface="Times New Roman"/>
                <a:cs typeface="Times New Roman"/>
              </a:rPr>
              <a:t>nguyên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  <a:buFont typeface="Times New Roman"/>
              <a:buAutoNum type="arabicPeriod" startAt="10"/>
              <a:tabLst>
                <a:tab pos="354965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Tuy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tuổi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nhưng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ngay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sự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gặp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vụng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trộm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này,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và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rõ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ràng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đuổi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khỏi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cửa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nay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lén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thăm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nom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giây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phút.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(Nguyên </a:t>
            </a:r>
            <a:r>
              <a:rPr sz="1800" spc="-5" dirty="0">
                <a:latin typeface="Times New Roman"/>
                <a:cs typeface="Times New Roman"/>
              </a:rPr>
              <a:t>Hồng)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 startAt="10"/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 16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cho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đây,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5" dirty="0">
                <a:latin typeface="Times New Roman"/>
                <a:cs typeface="Times New Roman"/>
              </a:rPr>
              <a:t> cho</a:t>
            </a:r>
            <a:r>
              <a:rPr sz="1800" dirty="0">
                <a:latin typeface="Times New Roman"/>
                <a:cs typeface="Times New Roman"/>
              </a:rPr>
              <a:t> nào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quan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hệ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từ?</a:t>
            </a:r>
            <a:endParaRPr sz="1800" dirty="0">
              <a:latin typeface="Times New Roman"/>
              <a:cs typeface="Times New Roman"/>
            </a:endParaRPr>
          </a:p>
          <a:p>
            <a:pPr marL="758190" lvl="1" indent="-172720">
              <a:lnSpc>
                <a:spcPct val="100000"/>
              </a:lnSpc>
              <a:spcBef>
                <a:spcPts val="530"/>
              </a:spcBef>
              <a:buChar char="–"/>
              <a:tabLst>
                <a:tab pos="758190" algn="l"/>
              </a:tabLst>
            </a:pPr>
            <a:r>
              <a:rPr sz="1800" i="1" dirty="0">
                <a:latin typeface="Times New Roman"/>
                <a:cs typeface="Times New Roman"/>
              </a:rPr>
              <a:t>Ông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cháu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quyển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sách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này</a:t>
            </a:r>
            <a:r>
              <a:rPr sz="1800" i="1" spc="-5" dirty="0">
                <a:latin typeface="Times New Roman"/>
                <a:cs typeface="Times New Roman"/>
              </a:rPr>
              <a:t> nhé.</a:t>
            </a:r>
            <a:endParaRPr sz="1800" dirty="0">
              <a:latin typeface="Times New Roman"/>
              <a:cs typeface="Times New Roman"/>
            </a:endParaRPr>
          </a:p>
          <a:p>
            <a:pPr marL="758190" lvl="1" indent="-172720">
              <a:lnSpc>
                <a:spcPct val="100000"/>
              </a:lnSpc>
              <a:spcBef>
                <a:spcPts val="530"/>
              </a:spcBef>
              <a:buChar char="–"/>
              <a:tabLst>
                <a:tab pos="758190" algn="l"/>
              </a:tabLst>
            </a:pPr>
            <a:r>
              <a:rPr sz="1800" i="1" spc="-10" dirty="0">
                <a:latin typeface="Times New Roman"/>
                <a:cs typeface="Times New Roman"/>
              </a:rPr>
              <a:t>Ừ, </a:t>
            </a:r>
            <a:r>
              <a:rPr sz="1800" i="1" dirty="0">
                <a:latin typeface="Times New Roman"/>
                <a:cs typeface="Times New Roman"/>
              </a:rPr>
              <a:t>ông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mua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cháu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đấy.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-5" dirty="0">
                <a:latin typeface="Times New Roman"/>
                <a:cs typeface="Times New Roman"/>
              </a:rPr>
              <a:t> từ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giống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danh</a:t>
            </a:r>
            <a:r>
              <a:rPr sz="1800" dirty="0">
                <a:latin typeface="Times New Roman"/>
                <a:cs typeface="Times New Roman"/>
              </a:rPr>
              <a:t> từ,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Cần</a:t>
            </a:r>
            <a:r>
              <a:rPr sz="1800" dirty="0">
                <a:latin typeface="Times New Roman"/>
                <a:cs typeface="Times New Roman"/>
              </a:rPr>
              <a:t> lưu ý đến ý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 từ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các</a:t>
            </a:r>
            <a:r>
              <a:rPr sz="1800" spc="-5" dirty="0">
                <a:latin typeface="Times New Roman"/>
                <a:cs typeface="Times New Roman"/>
              </a:rPr>
              <a:t> câu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</a:t>
            </a:r>
            <a:r>
              <a:rPr sz="1800" dirty="0">
                <a:latin typeface="Times New Roman"/>
                <a:cs typeface="Times New Roman"/>
              </a:rPr>
              <a:t> đâu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quan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“Cho” ở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“Cho”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hệ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649541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17.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-5" dirty="0">
                <a:latin typeface="Times New Roman"/>
                <a:cs typeface="Times New Roman"/>
              </a:rPr>
              <a:t> sau: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Họ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và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đấu.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Bạn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-5" dirty="0">
                <a:latin typeface="Times New Roman"/>
                <a:cs typeface="Times New Roman"/>
              </a:rPr>
              <a:t> thích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 </a:t>
            </a:r>
            <a:r>
              <a:rPr sz="1800" spc="-5" dirty="0">
                <a:latin typeface="Times New Roman"/>
                <a:cs typeface="Times New Roman"/>
              </a:rPr>
              <a:t>hát.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vậy.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5" dirty="0">
                <a:latin typeface="Times New Roman"/>
                <a:cs typeface="Times New Roman"/>
              </a:rPr>
              <a:t> việc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</a:t>
            </a:r>
            <a:r>
              <a:rPr sz="1800" spc="-5" dirty="0">
                <a:latin typeface="Times New Roman"/>
                <a:cs typeface="Times New Roman"/>
              </a:rPr>
              <a:t> khăn,</a:t>
            </a:r>
            <a:r>
              <a:rPr sz="1800" dirty="0">
                <a:latin typeface="Times New Roman"/>
                <a:cs typeface="Times New Roman"/>
              </a:rPr>
              <a:t> trì </a:t>
            </a:r>
            <a:r>
              <a:rPr sz="1800" spc="-5" dirty="0">
                <a:latin typeface="Times New Roman"/>
                <a:cs typeface="Times New Roman"/>
              </a:rPr>
              <a:t>trệ.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Bây </a:t>
            </a:r>
            <a:r>
              <a:rPr sz="1800" dirty="0">
                <a:latin typeface="Times New Roman"/>
                <a:cs typeface="Times New Roman"/>
              </a:rPr>
              <a:t>giờ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thế.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5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 </a:t>
            </a:r>
            <a:r>
              <a:rPr sz="1800" dirty="0">
                <a:latin typeface="Times New Roman"/>
                <a:cs typeface="Times New Roman"/>
              </a:rPr>
              <a:t>viên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rất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xuất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sắc.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Đây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gắn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máy,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máy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bơm.</a:t>
            </a:r>
            <a:endParaRPr sz="1800">
              <a:latin typeface="Times New Roman"/>
              <a:cs typeface="Times New Roman"/>
            </a:endParaRPr>
          </a:p>
          <a:p>
            <a:pPr marL="242570" indent="-230504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ai? Như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gió</a:t>
            </a:r>
            <a:r>
              <a:rPr sz="1800" spc="-5" dirty="0">
                <a:latin typeface="Times New Roman"/>
                <a:cs typeface="Times New Roman"/>
              </a:rPr>
              <a:t> siêu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endParaRPr sz="1800">
              <a:latin typeface="Times New Roman"/>
              <a:cs typeface="Times New Roman"/>
            </a:endParaRPr>
          </a:p>
          <a:p>
            <a:pPr marL="242570" marR="3229610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Câu hỏi hư vô thổi nghìn nến </a:t>
            </a:r>
            <a:r>
              <a:rPr sz="1800" spc="-5" dirty="0">
                <a:latin typeface="Times New Roman"/>
                <a:cs typeface="Times New Roman"/>
              </a:rPr>
              <a:t>tắt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ai?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xoay </a:t>
            </a:r>
            <a:r>
              <a:rPr sz="1800" dirty="0">
                <a:latin typeface="Times New Roman"/>
                <a:cs typeface="Times New Roman"/>
              </a:rPr>
              <a:t>chiều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bấc</a:t>
            </a:r>
            <a:endParaRPr sz="180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Bàn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thắp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dirty="0">
                <a:latin typeface="Times New Roman"/>
                <a:cs typeface="Times New Roman"/>
              </a:rPr>
              <a:t> triệu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chồi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xanh.</a:t>
            </a:r>
            <a:endParaRPr sz="1800">
              <a:latin typeface="Times New Roman"/>
              <a:cs typeface="Times New Roman"/>
            </a:endParaRPr>
          </a:p>
          <a:p>
            <a:pPr marL="247269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(Chế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Viên)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 startAt="7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biết.</a:t>
            </a:r>
            <a:endParaRPr sz="18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530"/>
              </a:spcBef>
              <a:buAutoNum type="arabicPeriod" startAt="7"/>
              <a:tabLst>
                <a:tab pos="356870" algn="l"/>
                <a:tab pos="357505" algn="l"/>
              </a:tabLst>
            </a:pP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đâu tre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tươi</a:t>
            </a:r>
            <a:endParaRPr sz="180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 sỏi,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bạc</a:t>
            </a:r>
            <a:r>
              <a:rPr sz="1800" spc="-5" dirty="0">
                <a:latin typeface="Times New Roman"/>
                <a:cs typeface="Times New Roman"/>
              </a:rPr>
              <a:t> màu</a:t>
            </a:r>
            <a:endParaRPr sz="1800">
              <a:latin typeface="Times New Roman"/>
              <a:cs typeface="Times New Roman"/>
            </a:endParaRPr>
          </a:p>
          <a:p>
            <a:pPr marL="356235" indent="-344170">
              <a:lnSpc>
                <a:spcPct val="100000"/>
              </a:lnSpc>
              <a:spcBef>
                <a:spcPts val="530"/>
              </a:spcBef>
              <a:buAutoNum type="arabicPeriod" startAt="9"/>
              <a:tabLst>
                <a:tab pos="355600" algn="l"/>
                <a:tab pos="356870" algn="l"/>
              </a:tabLst>
            </a:pP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Ta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 nhớ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hàm </a:t>
            </a:r>
            <a:r>
              <a:rPr sz="1800" dirty="0">
                <a:latin typeface="Times New Roman"/>
                <a:cs typeface="Times New Roman"/>
              </a:rPr>
              <a:t>răng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cười.</a:t>
            </a:r>
            <a:endParaRPr sz="1800">
              <a:latin typeface="Times New Roman"/>
              <a:cs typeface="Times New Roman"/>
            </a:endParaRPr>
          </a:p>
          <a:p>
            <a:pPr marL="218567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(Tố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652081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469900" algn="l"/>
              </a:tabLst>
            </a:pPr>
            <a:r>
              <a:rPr sz="1800" dirty="0">
                <a:latin typeface="Times New Roman"/>
                <a:cs typeface="Times New Roman"/>
              </a:rPr>
              <a:t>10.	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 ta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tắm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Dù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đục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hơn.</a:t>
            </a:r>
          </a:p>
          <a:p>
            <a:pPr marL="207137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(Ca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dao)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5" dirty="0">
                <a:latin typeface="Times New Roman"/>
                <a:cs typeface="Times New Roman"/>
              </a:rPr>
              <a:t> đại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5" dirty="0">
                <a:latin typeface="Times New Roman"/>
                <a:cs typeface="Times New Roman"/>
              </a:rPr>
              <a:t> đậm:</a:t>
            </a:r>
            <a:endParaRPr sz="1800" dirty="0">
              <a:latin typeface="Times New Roman"/>
              <a:cs typeface="Times New Roman"/>
            </a:endParaRPr>
          </a:p>
          <a:p>
            <a:pPr marL="242570" indent="-230504">
              <a:lnSpc>
                <a:spcPct val="100000"/>
              </a:lnSpc>
              <a:spcBef>
                <a:spcPts val="525"/>
              </a:spcBef>
              <a:buFont typeface="Times New Roman"/>
              <a:buAutoNum type="arabicPeriod"/>
              <a:tabLst>
                <a:tab pos="243204" algn="l"/>
              </a:tabLst>
            </a:pPr>
            <a:r>
              <a:rPr sz="1800" b="1" dirty="0">
                <a:latin typeface="Times New Roman"/>
                <a:cs typeface="Times New Roman"/>
              </a:rPr>
              <a:t>Họ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đấu.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Bạn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-5" dirty="0">
                <a:latin typeface="Times New Roman"/>
                <a:cs typeface="Times New Roman"/>
              </a:rPr>
              <a:t> thích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hát.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 </a:t>
            </a:r>
            <a:r>
              <a:rPr sz="1800" dirty="0">
                <a:latin typeface="Times New Roman"/>
                <a:cs typeface="Times New Roman"/>
              </a:rPr>
              <a:t>cũng </a:t>
            </a:r>
            <a:r>
              <a:rPr sz="1800" b="1" spc="-5" dirty="0">
                <a:latin typeface="Times New Roman"/>
                <a:cs typeface="Times New Roman"/>
              </a:rPr>
              <a:t>thế</a:t>
            </a:r>
            <a:r>
              <a:rPr sz="1800" spc="-5" dirty="0"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5" dirty="0">
                <a:latin typeface="Times New Roman"/>
                <a:cs typeface="Times New Roman"/>
              </a:rPr>
              <a:t> việc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dirty="0">
                <a:latin typeface="Times New Roman"/>
                <a:cs typeface="Times New Roman"/>
              </a:rPr>
              <a:t> đây rất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 </a:t>
            </a:r>
            <a:r>
              <a:rPr sz="1800" spc="-5" dirty="0">
                <a:latin typeface="Times New Roman"/>
                <a:cs typeface="Times New Roman"/>
              </a:rPr>
              <a:t>khăn,</a:t>
            </a:r>
            <a:r>
              <a:rPr sz="1800" dirty="0">
                <a:latin typeface="Times New Roman"/>
                <a:cs typeface="Times New Roman"/>
              </a:rPr>
              <a:t> trì</a:t>
            </a:r>
            <a:r>
              <a:rPr sz="1800" spc="-5" dirty="0">
                <a:latin typeface="Times New Roman"/>
                <a:cs typeface="Times New Roman"/>
              </a:rPr>
              <a:t> trệ.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Bây </a:t>
            </a:r>
            <a:r>
              <a:rPr sz="1800" dirty="0">
                <a:latin typeface="Times New Roman"/>
                <a:cs typeface="Times New Roman"/>
              </a:rPr>
              <a:t>giờ công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thế.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 </a:t>
            </a:r>
            <a:r>
              <a:rPr sz="1800" dirty="0">
                <a:latin typeface="Times New Roman"/>
                <a:cs typeface="Times New Roman"/>
              </a:rPr>
              <a:t>viên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này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 </a:t>
            </a:r>
            <a:r>
              <a:rPr sz="1800" dirty="0">
                <a:latin typeface="Times New Roman"/>
                <a:cs typeface="Times New Roman"/>
              </a:rPr>
              <a:t>xuất</a:t>
            </a:r>
            <a:r>
              <a:rPr sz="1800" spc="-5" dirty="0">
                <a:latin typeface="Times New Roman"/>
                <a:cs typeface="Times New Roman"/>
              </a:rPr>
              <a:t> sắc.</a:t>
            </a:r>
            <a:endParaRPr sz="1800" dirty="0">
              <a:latin typeface="Times New Roman"/>
              <a:cs typeface="Times New Roman"/>
            </a:endParaRPr>
          </a:p>
          <a:p>
            <a:pPr marL="242570" indent="-230504">
              <a:lnSpc>
                <a:spcPct val="100000"/>
              </a:lnSpc>
              <a:spcBef>
                <a:spcPts val="525"/>
              </a:spcBef>
              <a:buFont typeface="Times New Roman"/>
              <a:buAutoNum type="arabicPeriod"/>
              <a:tabLst>
                <a:tab pos="243204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Đây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gắn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máy,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kia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chiếc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máy bơm.</a:t>
            </a:r>
          </a:p>
          <a:p>
            <a:pPr marL="242570" marR="3221355" indent="-230504">
              <a:lnSpc>
                <a:spcPts val="2700"/>
              </a:lnSpc>
              <a:spcBef>
                <a:spcPts val="170"/>
              </a:spcBef>
              <a:buFont typeface="Times New Roman"/>
              <a:buAutoNum type="arabicPeriod"/>
              <a:tabLst>
                <a:tab pos="243204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Ta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ai?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hỏi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thổi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nghìn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tắt</a:t>
            </a:r>
            <a:endParaRPr sz="1800" dirty="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350"/>
              </a:spcBef>
            </a:pPr>
            <a:r>
              <a:rPr sz="1800" b="1" spc="-5" dirty="0">
                <a:latin typeface="Times New Roman"/>
                <a:cs typeface="Times New Roman"/>
              </a:rPr>
              <a:t>Ta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ai?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xoay </a:t>
            </a:r>
            <a:r>
              <a:rPr sz="1800" dirty="0">
                <a:latin typeface="Times New Roman"/>
                <a:cs typeface="Times New Roman"/>
              </a:rPr>
              <a:t>chiều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bấc</a:t>
            </a:r>
          </a:p>
          <a:p>
            <a:pPr marL="24257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Bàn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thắp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 </a:t>
            </a:r>
            <a:r>
              <a:rPr sz="1800" dirty="0">
                <a:latin typeface="Times New Roman"/>
                <a:cs typeface="Times New Roman"/>
              </a:rPr>
              <a:t>triệu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chồi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xanh.</a:t>
            </a:r>
            <a:endParaRPr sz="1800" dirty="0">
              <a:latin typeface="Times New Roman"/>
              <a:cs typeface="Times New Roman"/>
            </a:endParaRPr>
          </a:p>
          <a:p>
            <a:pPr marL="247269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(Chế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Viên)</a:t>
            </a: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 startAt="7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ai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nấy</a:t>
            </a:r>
            <a:r>
              <a:rPr sz="1800" spc="-5" dirty="0">
                <a:latin typeface="Times New Roman"/>
                <a:cs typeface="Times New Roman"/>
              </a:rPr>
              <a:t> biết.</a:t>
            </a:r>
            <a:endParaRPr sz="1800" dirty="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540"/>
              </a:spcBef>
              <a:buAutoNum type="arabicPeriod" startAt="7"/>
              <a:tabLst>
                <a:tab pos="356870" algn="l"/>
                <a:tab pos="357505" algn="l"/>
              </a:tabLst>
            </a:pP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đâu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tre cũng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tươi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sỏi,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màu</a:t>
            </a:r>
            <a:endParaRPr sz="1800" dirty="0">
              <a:latin typeface="Times New Roman"/>
              <a:cs typeface="Times New Roman"/>
            </a:endParaRPr>
          </a:p>
          <a:p>
            <a:pPr marL="356235" indent="-344170">
              <a:lnSpc>
                <a:spcPct val="100000"/>
              </a:lnSpc>
              <a:spcBef>
                <a:spcPts val="530"/>
              </a:spcBef>
              <a:buAutoNum type="arabicPeriod" startAt="9"/>
              <a:tabLst>
                <a:tab pos="355600" algn="l"/>
                <a:tab pos="356870" algn="l"/>
              </a:tabLst>
            </a:pP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mình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ta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Ta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 nhớ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hàm </a:t>
            </a:r>
            <a:r>
              <a:rPr sz="1800" dirty="0">
                <a:latin typeface="Times New Roman"/>
                <a:cs typeface="Times New Roman"/>
              </a:rPr>
              <a:t>răng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cười.</a:t>
            </a:r>
            <a:endParaRPr sz="1800" dirty="0">
              <a:latin typeface="Times New Roman"/>
              <a:cs typeface="Times New Roman"/>
            </a:endParaRPr>
          </a:p>
          <a:p>
            <a:pPr marL="218567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(Tố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Hữu)</a:t>
            </a:r>
            <a:endParaRPr sz="1800" dirty="0">
              <a:latin typeface="Times New Roman"/>
              <a:cs typeface="Times New Roman"/>
            </a:endParaRPr>
          </a:p>
          <a:p>
            <a:pPr marL="471170" indent="-459105">
              <a:lnSpc>
                <a:spcPct val="100000"/>
              </a:lnSpc>
              <a:spcBef>
                <a:spcPts val="535"/>
              </a:spcBef>
              <a:buFont typeface="Times New Roman"/>
              <a:buAutoNum type="arabicPeriod" startAt="10"/>
              <a:tabLst>
                <a:tab pos="471170" algn="l"/>
                <a:tab pos="471805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Ta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tắm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Dù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đục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hơn.</a:t>
            </a:r>
          </a:p>
          <a:p>
            <a:pPr marL="207137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(Ca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dao)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18.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sau:</a:t>
            </a:r>
          </a:p>
          <a:p>
            <a:pPr marL="12700" marR="5080" indent="173990">
              <a:lnSpc>
                <a:spcPct val="124400"/>
              </a:lnSpc>
            </a:pPr>
            <a:r>
              <a:rPr sz="1800" i="1" spc="-5" dirty="0">
                <a:latin typeface="Times New Roman"/>
                <a:cs typeface="Times New Roman"/>
              </a:rPr>
              <a:t>Tôi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mếu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máo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trả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lời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đứng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như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chôn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chân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xuống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đất,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nhìn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theo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cái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bóng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bé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nhỏ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liêu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xiêu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em tôi </a:t>
            </a:r>
            <a:r>
              <a:rPr sz="1800" i="1" spc="-5" dirty="0">
                <a:latin typeface="Times New Roman"/>
                <a:cs typeface="Times New Roman"/>
              </a:rPr>
              <a:t>trèo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lên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xe.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572770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Trong câu trên</a:t>
            </a:r>
            <a:r>
              <a:rPr sz="1800" i="1" dirty="0">
                <a:latin typeface="Times New Roman"/>
                <a:cs typeface="Times New Roman"/>
              </a:rPr>
              <a:t>,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em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tôi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 </a:t>
            </a:r>
            <a:r>
              <a:rPr sz="1800" spc="-5" dirty="0">
                <a:latin typeface="Times New Roman"/>
                <a:cs typeface="Times New Roman"/>
              </a:rPr>
              <a:t>mấy?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Đại từ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thay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em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tôi</a:t>
            </a:r>
            <a:r>
              <a:rPr sz="1800" spc="-5" dirty="0">
                <a:latin typeface="Times New Roman"/>
                <a:cs typeface="Times New Roman"/>
              </a:rPr>
              <a:t>?</a:t>
            </a:r>
            <a:r>
              <a:rPr sz="1800" dirty="0">
                <a:latin typeface="Times New Roman"/>
                <a:cs typeface="Times New Roman"/>
              </a:rPr>
              <a:t> Em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nhận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xét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nếu </a:t>
            </a:r>
            <a:r>
              <a:rPr sz="1800" spc="-5" dirty="0">
                <a:latin typeface="Times New Roman"/>
                <a:cs typeface="Times New Roman"/>
              </a:rPr>
              <a:t>thay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em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tôi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5"/>
              </a:spcBef>
            </a:pPr>
            <a:r>
              <a:rPr sz="1800" i="1" spc="-5" dirty="0">
                <a:latin typeface="Times New Roman"/>
                <a:cs typeface="Times New Roman"/>
              </a:rPr>
              <a:t>Em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tôi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trỏ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ba.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thay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nó,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hắn</a:t>
            </a:r>
            <a:r>
              <a:rPr sz="1800" spc="-5" dirty="0">
                <a:latin typeface="Times New Roman"/>
                <a:cs typeface="Times New Roman"/>
              </a:rPr>
              <a:t>.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Mỗi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kèm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sắc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1935" indent="-229870" algn="just">
              <a:lnSpc>
                <a:spcPct val="100000"/>
              </a:lnSpc>
              <a:spcBef>
                <a:spcPts val="625"/>
              </a:spcBef>
              <a:buAutoNum type="arabicPeriod" startAt="6"/>
              <a:tabLst>
                <a:tab pos="24257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Lượng </a:t>
            </a:r>
            <a:r>
              <a:rPr sz="1800" b="1" dirty="0">
                <a:latin typeface="Times New Roman"/>
                <a:cs typeface="Times New Roman"/>
              </a:rPr>
              <a:t>từ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từ chỉ</a:t>
            </a:r>
            <a:r>
              <a:rPr sz="1800" spc="-5" dirty="0">
                <a:latin typeface="Times New Roman"/>
                <a:cs typeface="Times New Roman"/>
              </a:rPr>
              <a:t> lượng</a:t>
            </a:r>
            <a:r>
              <a:rPr sz="1800" dirty="0">
                <a:latin typeface="Times New Roman"/>
                <a:cs typeface="Times New Roman"/>
              </a:rPr>
              <a:t> ít hay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khái </a:t>
            </a:r>
            <a:r>
              <a:rPr sz="1800" spc="-5" dirty="0">
                <a:latin typeface="Times New Roman"/>
                <a:cs typeface="Times New Roman"/>
              </a:rPr>
              <a:t>quát.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buAutoNum type="arabicPeriod" startAt="6"/>
              <a:tabLst>
                <a:tab pos="254635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Chỉ </a:t>
            </a:r>
            <a:r>
              <a:rPr sz="1800" b="1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từ dùng để </a:t>
            </a:r>
            <a:r>
              <a:rPr sz="1800" spc="-5" dirty="0">
                <a:latin typeface="Times New Roman"/>
                <a:cs typeface="Times New Roman"/>
              </a:rPr>
              <a:t>chỏ </a:t>
            </a:r>
            <a:r>
              <a:rPr sz="1800" dirty="0">
                <a:latin typeface="Times New Roman"/>
                <a:cs typeface="Times New Roman"/>
              </a:rPr>
              <a:t>vào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vật </a:t>
            </a:r>
            <a:r>
              <a:rPr sz="1800" spc="-5" dirty="0">
                <a:latin typeface="Times New Roman"/>
                <a:cs typeface="Times New Roman"/>
              </a:rPr>
              <a:t>xác </a:t>
            </a:r>
            <a:r>
              <a:rPr sz="1800" dirty="0">
                <a:latin typeface="Times New Roman"/>
                <a:cs typeface="Times New Roman"/>
              </a:rPr>
              <a:t>định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vật </a:t>
            </a:r>
            <a:r>
              <a:rPr sz="1800" spc="-5" dirty="0">
                <a:latin typeface="Times New Roman"/>
                <a:cs typeface="Times New Roman"/>
              </a:rPr>
              <a:t>theo </a:t>
            </a:r>
            <a:r>
              <a:rPr sz="1800" spc="5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vị </a:t>
            </a:r>
            <a:r>
              <a:rPr sz="1800" dirty="0">
                <a:latin typeface="Times New Roman"/>
                <a:cs typeface="Times New Roman"/>
              </a:rPr>
              <a:t>trí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gian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gian.</a:t>
            </a:r>
            <a:endParaRPr sz="18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600"/>
              </a:lnSpc>
              <a:spcBef>
                <a:spcPts val="10"/>
              </a:spcBef>
              <a:buAutoNum type="arabicPeriod" startAt="6"/>
              <a:tabLst>
                <a:tab pos="254635" algn="l"/>
              </a:tabLst>
            </a:pPr>
            <a:r>
              <a:rPr sz="1800" b="1" dirty="0">
                <a:latin typeface="Times New Roman"/>
                <a:cs typeface="Times New Roman"/>
              </a:rPr>
              <a:t>Phó từ </a:t>
            </a:r>
            <a:r>
              <a:rPr sz="1800" spc="-5" dirty="0">
                <a:latin typeface="Times New Roman"/>
                <a:cs typeface="Times New Roman"/>
              </a:rPr>
              <a:t>là những </a:t>
            </a:r>
            <a:r>
              <a:rPr sz="1800" dirty="0">
                <a:latin typeface="Times New Roman"/>
                <a:cs typeface="Times New Roman"/>
              </a:rPr>
              <a:t>từ chuyên </a:t>
            </a:r>
            <a:r>
              <a:rPr sz="1800" spc="-10" dirty="0">
                <a:latin typeface="Times New Roman"/>
                <a:cs typeface="Times New Roman"/>
              </a:rPr>
              <a:t>đi </a:t>
            </a:r>
            <a:r>
              <a:rPr sz="1800" dirty="0">
                <a:latin typeface="Times New Roman"/>
                <a:cs typeface="Times New Roman"/>
              </a:rPr>
              <a:t>kèm </a:t>
            </a:r>
            <a:r>
              <a:rPr sz="1800" spc="-5" dirty="0">
                <a:latin typeface="Times New Roman"/>
                <a:cs typeface="Times New Roman"/>
              </a:rPr>
              <a:t>để </a:t>
            </a:r>
            <a:r>
              <a:rPr sz="1800" dirty="0">
                <a:latin typeface="Times New Roman"/>
                <a:cs typeface="Times New Roman"/>
              </a:rPr>
              <a:t>bổ </a:t>
            </a:r>
            <a:r>
              <a:rPr sz="1800" spc="-10" dirty="0">
                <a:latin typeface="Times New Roman"/>
                <a:cs typeface="Times New Roman"/>
              </a:rPr>
              <a:t>sung </a:t>
            </a:r>
            <a:r>
              <a:rPr sz="1800" dirty="0">
                <a:latin typeface="Times New Roman"/>
                <a:cs typeface="Times New Roman"/>
              </a:rPr>
              <a:t>ý nghĩa cho </a:t>
            </a:r>
            <a:r>
              <a:rPr sz="1800" spc="-5" dirty="0">
                <a:latin typeface="Times New Roman"/>
                <a:cs typeface="Times New Roman"/>
              </a:rPr>
              <a:t>động </a:t>
            </a:r>
            <a:r>
              <a:rPr sz="1800" dirty="0">
                <a:latin typeface="Times New Roman"/>
                <a:cs typeface="Times New Roman"/>
              </a:rPr>
              <a:t>từ và </a:t>
            </a:r>
            <a:r>
              <a:rPr sz="1800" spc="-5" dirty="0">
                <a:latin typeface="Times New Roman"/>
                <a:cs typeface="Times New Roman"/>
              </a:rPr>
              <a:t>tính từ. </a:t>
            </a:r>
            <a:r>
              <a:rPr sz="1800" dirty="0">
                <a:latin typeface="Times New Roman"/>
                <a:cs typeface="Times New Roman"/>
              </a:rPr>
              <a:t>Phó từ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khả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năng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 tên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hệ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5" dirty="0">
                <a:latin typeface="Times New Roman"/>
                <a:cs typeface="Times New Roman"/>
              </a:rPr>
              <a:t> 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dirty="0">
                <a:latin typeface="Times New Roman"/>
                <a:cs typeface="Times New Roman"/>
              </a:rPr>
              <a:t> nó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bổ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động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buAutoNum type="arabicPeriod" startAt="6"/>
              <a:tabLst>
                <a:tab pos="25146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Quan hệ </a:t>
            </a:r>
            <a:r>
              <a:rPr sz="1800" b="1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là những </a:t>
            </a:r>
            <a:r>
              <a:rPr sz="1800" dirty="0">
                <a:latin typeface="Times New Roman"/>
                <a:cs typeface="Times New Roman"/>
              </a:rPr>
              <a:t>từ dùng nối </a:t>
            </a:r>
            <a:r>
              <a:rPr sz="1800" spc="-5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bộ phận của </a:t>
            </a:r>
            <a:r>
              <a:rPr sz="1800" spc="-5" dirty="0">
                <a:latin typeface="Times New Roman"/>
                <a:cs typeface="Times New Roman"/>
              </a:rPr>
              <a:t>câu, các </a:t>
            </a:r>
            <a:r>
              <a:rPr sz="1800" dirty="0">
                <a:latin typeface="Times New Roman"/>
                <a:cs typeface="Times New Roman"/>
              </a:rPr>
              <a:t>câu, </a:t>
            </a:r>
            <a:r>
              <a:rPr sz="1800" spc="-5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đoạn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nhau </a:t>
            </a:r>
            <a:r>
              <a:rPr sz="1800" spc="-5" dirty="0">
                <a:latin typeface="Times New Roman"/>
                <a:cs typeface="Times New Roman"/>
              </a:rPr>
              <a:t>để </a:t>
            </a:r>
            <a:r>
              <a:rPr sz="1800" dirty="0">
                <a:latin typeface="Times New Roman"/>
                <a:cs typeface="Times New Roman"/>
              </a:rPr>
              <a:t> biểu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dirty="0">
                <a:latin typeface="Times New Roman"/>
                <a:cs typeface="Times New Roman"/>
              </a:rPr>
              <a:t> nhau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chúng.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500"/>
              </a:lnSpc>
              <a:spcBef>
                <a:spcPts val="15"/>
              </a:spcBef>
              <a:buAutoNum type="arabicPeriod" startAt="6"/>
              <a:tabLst>
                <a:tab pos="370840" algn="l"/>
              </a:tabLst>
            </a:pPr>
            <a:r>
              <a:rPr sz="1800" b="1" dirty="0">
                <a:latin typeface="Times New Roman"/>
                <a:cs typeface="Times New Roman"/>
              </a:rPr>
              <a:t>Trợ từ </a:t>
            </a:r>
            <a:r>
              <a:rPr sz="1800" dirty="0">
                <a:latin typeface="Times New Roman"/>
                <a:cs typeface="Times New Roman"/>
              </a:rPr>
              <a:t>là các từ chuyên đi </a:t>
            </a:r>
            <a:r>
              <a:rPr sz="1800" spc="-5" dirty="0">
                <a:latin typeface="Times New Roman"/>
                <a:cs typeface="Times New Roman"/>
              </a:rPr>
              <a:t>kèm </a:t>
            </a: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10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ngữ </a:t>
            </a:r>
            <a:r>
              <a:rPr sz="1800" spc="-5" dirty="0">
                <a:latin typeface="Times New Roman"/>
                <a:cs typeface="Times New Roman"/>
              </a:rPr>
              <a:t>khác để nhấn mạnh </a:t>
            </a:r>
            <a:r>
              <a:rPr sz="1800" dirty="0">
                <a:latin typeface="Times New Roman"/>
                <a:cs typeface="Times New Roman"/>
              </a:rPr>
              <a:t>hoặc để nêu ý nghĩa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đánh </a:t>
            </a:r>
            <a:r>
              <a:rPr sz="1800" spc="-5" dirty="0">
                <a:latin typeface="Times New Roman"/>
                <a:cs typeface="Times New Roman"/>
              </a:rPr>
              <a:t>giá </a:t>
            </a:r>
            <a:r>
              <a:rPr sz="1800" dirty="0">
                <a:latin typeface="Times New Roman"/>
                <a:cs typeface="Times New Roman"/>
              </a:rPr>
              <a:t>sự </a:t>
            </a:r>
            <a:r>
              <a:rPr sz="1800" spc="-5" dirty="0">
                <a:latin typeface="Times New Roman"/>
                <a:cs typeface="Times New Roman"/>
              </a:rPr>
              <a:t>vật, sự </a:t>
            </a:r>
            <a:r>
              <a:rPr sz="1800" dirty="0">
                <a:latin typeface="Times New Roman"/>
                <a:cs typeface="Times New Roman"/>
              </a:rPr>
              <a:t>việc </a:t>
            </a:r>
            <a:r>
              <a:rPr sz="1800" spc="-5" dirty="0">
                <a:latin typeface="Times New Roman"/>
                <a:cs typeface="Times New Roman"/>
              </a:rPr>
              <a:t>được các </a:t>
            </a:r>
            <a:r>
              <a:rPr sz="1800" dirty="0">
                <a:latin typeface="Times New Roman"/>
                <a:cs typeface="Times New Roman"/>
              </a:rPr>
              <a:t>từ ngữ đó </a:t>
            </a:r>
            <a:r>
              <a:rPr sz="1800" spc="-5" dirty="0">
                <a:latin typeface="Times New Roman"/>
                <a:cs typeface="Times New Roman"/>
              </a:rPr>
              <a:t>biểu thị. </a:t>
            </a:r>
            <a:r>
              <a:rPr sz="1800" dirty="0">
                <a:latin typeface="Times New Roman"/>
                <a:cs typeface="Times New Roman"/>
              </a:rPr>
              <a:t>Trợ từ không có khả năng làm </a:t>
            </a:r>
            <a:r>
              <a:rPr sz="1800" spc="-5" dirty="0">
                <a:latin typeface="Times New Roman"/>
                <a:cs typeface="Times New Roman"/>
              </a:rPr>
              <a:t>thành </a:t>
            </a:r>
            <a:r>
              <a:rPr sz="1800" dirty="0">
                <a:latin typeface="Times New Roman"/>
                <a:cs typeface="Times New Roman"/>
              </a:rPr>
              <a:t> 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 </a:t>
            </a:r>
            <a:r>
              <a:rPr sz="1800" spc="-5" dirty="0">
                <a:latin typeface="Times New Roman"/>
                <a:cs typeface="Times New Roman"/>
              </a:rPr>
              <a:t>độc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lập.</a:t>
            </a:r>
            <a:endParaRPr sz="1800">
              <a:latin typeface="Times New Roman"/>
              <a:cs typeface="Times New Roman"/>
            </a:endParaRPr>
          </a:p>
          <a:p>
            <a:pPr marL="585470" algn="just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Ví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những, có,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đích,</a:t>
            </a:r>
            <a:r>
              <a:rPr sz="1800" spc="-5" dirty="0">
                <a:latin typeface="Times New Roman"/>
                <a:cs typeface="Times New Roman"/>
              </a:rPr>
              <a:t> ngay,...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15"/>
              </a:spcBef>
              <a:buAutoNum type="arabicPeriod" startAt="11"/>
              <a:tabLst>
                <a:tab pos="36322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Thán </a:t>
            </a:r>
            <a:r>
              <a:rPr sz="1800" b="1" dirty="0">
                <a:latin typeface="Times New Roman"/>
                <a:cs typeface="Times New Roman"/>
              </a:rPr>
              <a:t>từ: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từ dùng để bộc lộ tình </a:t>
            </a:r>
            <a:r>
              <a:rPr sz="1800" spc="-5" dirty="0">
                <a:latin typeface="Times New Roman"/>
                <a:cs typeface="Times New Roman"/>
              </a:rPr>
              <a:t>cảm, </a:t>
            </a:r>
            <a:r>
              <a:rPr sz="1800" dirty="0">
                <a:latin typeface="Times New Roman"/>
                <a:cs typeface="Times New Roman"/>
              </a:rPr>
              <a:t>cảm xúc </a:t>
            </a:r>
            <a:r>
              <a:rPr sz="1800" spc="-5" dirty="0">
                <a:latin typeface="Times New Roman"/>
                <a:cs typeface="Times New Roman"/>
              </a:rPr>
              <a:t>của người </a:t>
            </a:r>
            <a:r>
              <a:rPr sz="1800" dirty="0">
                <a:latin typeface="Times New Roman"/>
                <a:cs typeface="Times New Roman"/>
              </a:rPr>
              <a:t>nói </a:t>
            </a:r>
            <a:r>
              <a:rPr sz="1800" spc="-5" dirty="0">
                <a:latin typeface="Times New Roman"/>
                <a:cs typeface="Times New Roman"/>
              </a:rPr>
              <a:t>hoặc </a:t>
            </a:r>
            <a:r>
              <a:rPr sz="1800" dirty="0">
                <a:latin typeface="Times New Roman"/>
                <a:cs typeface="Times New Roman"/>
              </a:rPr>
              <a:t>dùng </a:t>
            </a:r>
            <a:r>
              <a:rPr sz="1800" spc="-5" dirty="0">
                <a:latin typeface="Times New Roman"/>
                <a:cs typeface="Times New Roman"/>
              </a:rPr>
              <a:t>để </a:t>
            </a:r>
            <a:r>
              <a:rPr sz="1800" dirty="0">
                <a:latin typeface="Times New Roman"/>
                <a:cs typeface="Times New Roman"/>
              </a:rPr>
              <a:t> gọi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đáp. </a:t>
            </a:r>
            <a:r>
              <a:rPr sz="1800" dirty="0">
                <a:latin typeface="Times New Roman"/>
                <a:cs typeface="Times New Roman"/>
              </a:rPr>
              <a:t>Thán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thường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đứng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 </a:t>
            </a:r>
            <a:r>
              <a:rPr sz="1800" spc="-5" dirty="0">
                <a:latin typeface="Times New Roman"/>
                <a:cs typeface="Times New Roman"/>
              </a:rPr>
              <a:t>câu,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biệt.</a:t>
            </a:r>
            <a:endParaRPr sz="1800">
              <a:latin typeface="Times New Roman"/>
              <a:cs typeface="Times New Roman"/>
            </a:endParaRPr>
          </a:p>
          <a:p>
            <a:pPr marL="299085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Thán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gồm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-5" dirty="0">
                <a:latin typeface="Times New Roman"/>
                <a:cs typeface="Times New Roman"/>
              </a:rPr>
              <a:t> loại chính:</a:t>
            </a:r>
            <a:endParaRPr sz="18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535"/>
              </a:spcBef>
              <a:buChar char="-"/>
              <a:tabLst>
                <a:tab pos="469900" algn="l"/>
                <a:tab pos="470534" algn="l"/>
              </a:tabLst>
            </a:pPr>
            <a:r>
              <a:rPr sz="1800" dirty="0">
                <a:latin typeface="Times New Roman"/>
                <a:cs typeface="Times New Roman"/>
              </a:rPr>
              <a:t>Thán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bộc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-5" dirty="0">
                <a:latin typeface="Times New Roman"/>
                <a:cs typeface="Times New Roman"/>
              </a:rPr>
              <a:t>cảm,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xúc: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a, </a:t>
            </a:r>
            <a:r>
              <a:rPr sz="1800" spc="-5" dirty="0">
                <a:latin typeface="Times New Roman"/>
                <a:cs typeface="Times New Roman"/>
              </a:rPr>
              <a:t>ái,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ôi,</a:t>
            </a:r>
            <a:r>
              <a:rPr sz="1800" dirty="0">
                <a:latin typeface="Times New Roman"/>
                <a:cs typeface="Times New Roman"/>
              </a:rPr>
              <a:t> ô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hay,</a:t>
            </a:r>
            <a:r>
              <a:rPr sz="1800" dirty="0">
                <a:latin typeface="Times New Roman"/>
                <a:cs typeface="Times New Roman"/>
              </a:rPr>
              <a:t> than</a:t>
            </a:r>
            <a:r>
              <a:rPr sz="1800" spc="-5" dirty="0">
                <a:latin typeface="Times New Roman"/>
                <a:cs typeface="Times New Roman"/>
              </a:rPr>
              <a:t> ôi,</a:t>
            </a:r>
            <a:r>
              <a:rPr sz="1800" spc="5" dirty="0">
                <a:latin typeface="Times New Roman"/>
                <a:cs typeface="Times New Roman"/>
              </a:rPr>
              <a:t> trời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ơi,...</a:t>
            </a:r>
            <a:endParaRPr sz="18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525"/>
              </a:spcBef>
              <a:buChar char="-"/>
              <a:tabLst>
                <a:tab pos="469900" algn="l"/>
                <a:tab pos="470534" algn="l"/>
              </a:tabLst>
            </a:pPr>
            <a:r>
              <a:rPr sz="1800" dirty="0">
                <a:latin typeface="Times New Roman"/>
                <a:cs typeface="Times New Roman"/>
              </a:rPr>
              <a:t>Thán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đáp: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ơi,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vâng, </a:t>
            </a:r>
            <a:r>
              <a:rPr sz="1800" dirty="0">
                <a:latin typeface="Times New Roman"/>
                <a:cs typeface="Times New Roman"/>
              </a:rPr>
              <a:t>dạ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-5" dirty="0">
                <a:latin typeface="Times New Roman"/>
                <a:cs typeface="Times New Roman"/>
              </a:rPr>
              <a:t> ừ.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12. </a:t>
            </a:r>
            <a:r>
              <a:rPr sz="1800" b="1" spc="-5" dirty="0">
                <a:latin typeface="Times New Roman"/>
                <a:cs typeface="Times New Roman"/>
              </a:rPr>
              <a:t>Tình </a:t>
            </a:r>
            <a:r>
              <a:rPr sz="1800" b="1" dirty="0">
                <a:latin typeface="Times New Roman"/>
                <a:cs typeface="Times New Roman"/>
              </a:rPr>
              <a:t>thái </a:t>
            </a:r>
            <a:r>
              <a:rPr sz="1800" b="1" spc="5" dirty="0">
                <a:latin typeface="Times New Roman"/>
                <a:cs typeface="Times New Roman"/>
              </a:rPr>
              <a:t>từ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từ </a:t>
            </a:r>
            <a:r>
              <a:rPr sz="1800" spc="-5" dirty="0">
                <a:latin typeface="Times New Roman"/>
                <a:cs typeface="Times New Roman"/>
              </a:rPr>
              <a:t>dùng</a:t>
            </a:r>
            <a:r>
              <a:rPr sz="1800" dirty="0">
                <a:latin typeface="Times New Roman"/>
                <a:cs typeface="Times New Roman"/>
              </a:rPr>
              <a:t> để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loại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mục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đích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19854" y="886714"/>
            <a:ext cx="22218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Bảng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từ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loại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tiếng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Việt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1256030"/>
          <a:ext cx="8730614" cy="5526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4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8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8996">
                <a:tc>
                  <a:txBody>
                    <a:bodyPr/>
                    <a:lstStyle/>
                    <a:p>
                      <a:pPr marL="106680">
                        <a:lnSpc>
                          <a:spcPts val="2065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tt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9AC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sz="1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LOẠI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9AC"/>
                    </a:solidFill>
                  </a:tcPr>
                </a:tc>
                <a:tc>
                  <a:txBody>
                    <a:bodyPr/>
                    <a:lstStyle/>
                    <a:p>
                      <a:pPr marL="1231265">
                        <a:lnSpc>
                          <a:spcPts val="2065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KHÁI</a:t>
                      </a:r>
                      <a:r>
                        <a:rPr sz="18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NIỆM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9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VÍ</a:t>
                      </a:r>
                      <a:r>
                        <a:rPr sz="18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DỤ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9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848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DANH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TỪ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chỉ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sự vật,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hiện tượng,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khái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niệm.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Bàn,</a:t>
                      </a:r>
                      <a:r>
                        <a:rPr sz="1800" i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ghế,</a:t>
                      </a:r>
                      <a:r>
                        <a:rPr sz="1800" i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sách,</a:t>
                      </a:r>
                      <a:r>
                        <a:rPr sz="1800" i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bút,</a:t>
                      </a:r>
                      <a:r>
                        <a:rPr sz="1800" i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Hà</a:t>
                      </a:r>
                      <a:r>
                        <a:rPr sz="1800" i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Nội,</a:t>
                      </a:r>
                      <a:r>
                        <a:rPr sz="1800" i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bác</a:t>
                      </a:r>
                      <a:r>
                        <a:rPr sz="1800" i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sĩ,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giáo</a:t>
                      </a:r>
                      <a:r>
                        <a:rPr sz="18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viên…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752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ĐỘNG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TỪ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chỉ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hành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động,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trạng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thái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của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sự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vật.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Đi,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đứng,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hát,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nhảy…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TÍNH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TỪ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chỉ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đặc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điểm,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tính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chất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sự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vật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Xinh,</a:t>
                      </a:r>
                      <a:r>
                        <a:rPr sz="18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xấu, đẹp,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nhanh…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995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SỐ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TỪ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chỉ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số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lượng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hoặc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số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thứ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tự.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Một,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 hai,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ba,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5" dirty="0">
                          <a:latin typeface="Times New Roman"/>
                          <a:cs typeface="Times New Roman"/>
                        </a:rPr>
                        <a:t>thứ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nhất,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thứ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hai…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9101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LƯỢNG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TỪ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chỉ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lượng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ít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hay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nhiều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một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cách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khái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quát.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Những,</a:t>
                      </a:r>
                      <a:r>
                        <a:rPr sz="1800" i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các,</a:t>
                      </a:r>
                      <a:r>
                        <a:rPr sz="1800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mỗi,</a:t>
                      </a:r>
                      <a:r>
                        <a:rPr sz="1800" i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mọi,</a:t>
                      </a:r>
                      <a:r>
                        <a:rPr sz="1800" i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từng,</a:t>
                      </a:r>
                      <a:r>
                        <a:rPr sz="1800" i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tất</a:t>
                      </a:r>
                      <a:r>
                        <a:rPr sz="1800" i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cả…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1748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ĐẠI</a:t>
                      </a:r>
                      <a:r>
                        <a:rPr sz="18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TỪ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sz="18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dùng</a:t>
                      </a:r>
                      <a:r>
                        <a:rPr sz="18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để</a:t>
                      </a:r>
                      <a:r>
                        <a:rPr sz="18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thay</a:t>
                      </a:r>
                      <a:r>
                        <a:rPr sz="18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thế</a:t>
                      </a:r>
                      <a:r>
                        <a:rPr sz="18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cho</a:t>
                      </a:r>
                      <a:r>
                        <a:rPr sz="18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người,</a:t>
                      </a:r>
                      <a:r>
                        <a:rPr sz="18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sự</a:t>
                      </a:r>
                      <a:r>
                        <a:rPr sz="18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vật,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59690">
                        <a:lnSpc>
                          <a:spcPct val="124400"/>
                        </a:lnSpc>
                        <a:spcBef>
                          <a:spcPts val="1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hoạt</a:t>
                      </a:r>
                      <a:r>
                        <a:rPr sz="18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động,</a:t>
                      </a:r>
                      <a:r>
                        <a:rPr sz="18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tính</a:t>
                      </a:r>
                      <a:r>
                        <a:rPr sz="18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chất</a:t>
                      </a:r>
                      <a:r>
                        <a:rPr sz="18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được</a:t>
                      </a:r>
                      <a:r>
                        <a:rPr sz="18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nói</a:t>
                      </a:r>
                      <a:r>
                        <a:rPr sz="18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đến</a:t>
                      </a:r>
                      <a:r>
                        <a:rPr sz="18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hoặc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dùng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để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hỏi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Tôi,</a:t>
                      </a:r>
                      <a:r>
                        <a:rPr sz="1800" i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tao,</a:t>
                      </a:r>
                      <a:r>
                        <a:rPr sz="1800" i="1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tớ,</a:t>
                      </a:r>
                      <a:r>
                        <a:rPr sz="1800" i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bao</a:t>
                      </a:r>
                      <a:r>
                        <a:rPr sz="1800" i="1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nhiêu,</a:t>
                      </a:r>
                      <a:r>
                        <a:rPr sz="1800" i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vậy,</a:t>
                      </a:r>
                      <a:r>
                        <a:rPr sz="1800" i="1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thế,</a:t>
                      </a:r>
                      <a:r>
                        <a:rPr sz="1800" i="1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ai,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gì,</a:t>
                      </a:r>
                      <a:r>
                        <a:rPr sz="18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sao…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0752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CHỈ</a:t>
                      </a:r>
                      <a:r>
                        <a:rPr sz="1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TỪ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dùng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để</a:t>
                      </a:r>
                      <a:r>
                        <a:rPr sz="18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trỏ</a:t>
                      </a:r>
                      <a:r>
                        <a:rPr sz="18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vào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sự</a:t>
                      </a:r>
                      <a:r>
                        <a:rPr sz="18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vật</a:t>
                      </a:r>
                      <a:r>
                        <a:rPr sz="18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xác</a:t>
                      </a:r>
                      <a:r>
                        <a:rPr sz="18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định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sự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vật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theo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các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vị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trí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không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gian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thời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gian.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Này,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kia, ấy,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nọ,</a:t>
                      </a:r>
                      <a:r>
                        <a:rPr sz="18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đó…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0321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PHÓ</a:t>
                      </a:r>
                      <a:r>
                        <a:rPr sz="1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TỪ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sz="18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chuyên</a:t>
                      </a:r>
                      <a:r>
                        <a:rPr sz="18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đi</a:t>
                      </a:r>
                      <a:r>
                        <a:rPr sz="18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kèm</a:t>
                      </a:r>
                      <a:r>
                        <a:rPr sz="18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để</a:t>
                      </a:r>
                      <a:r>
                        <a:rPr sz="18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bổ</a:t>
                      </a:r>
                      <a:r>
                        <a:rPr sz="18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sung</a:t>
                      </a:r>
                      <a:r>
                        <a:rPr sz="18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ý</a:t>
                      </a:r>
                      <a:r>
                        <a:rPr sz="18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nghĩa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cho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động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tính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từ.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Đã,</a:t>
                      </a:r>
                      <a:r>
                        <a:rPr sz="1800" i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đang,</a:t>
                      </a:r>
                      <a:r>
                        <a:rPr sz="1800" i="1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sẽ,</a:t>
                      </a:r>
                      <a:r>
                        <a:rPr sz="1800" i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hãy,</a:t>
                      </a:r>
                      <a:r>
                        <a:rPr sz="1800" i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đừng,</a:t>
                      </a:r>
                      <a:r>
                        <a:rPr sz="1800" i="1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chớ,</a:t>
                      </a:r>
                      <a:r>
                        <a:rPr sz="1800" i="1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từng,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mới,</a:t>
                      </a:r>
                      <a:r>
                        <a:rPr sz="1800" i="1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sắp,</a:t>
                      </a:r>
                      <a:r>
                        <a:rPr sz="1800" i="1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cũng,</a:t>
                      </a:r>
                      <a:r>
                        <a:rPr sz="1800" i="1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đều,</a:t>
                      </a:r>
                      <a:r>
                        <a:rPr sz="1800" i="1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vẫn,</a:t>
                      </a:r>
                      <a:r>
                        <a:rPr sz="1800" i="1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cứ,</a:t>
                      </a:r>
                      <a:r>
                        <a:rPr sz="1800" i="1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còn,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400" y="914653"/>
          <a:ext cx="8730614" cy="44750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4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8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0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rất,</a:t>
                      </a:r>
                      <a:r>
                        <a:rPr sz="1800" i="1" spc="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lắm,</a:t>
                      </a:r>
                      <a:r>
                        <a:rPr sz="1800" i="1" spc="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quá,</a:t>
                      </a:r>
                      <a:r>
                        <a:rPr sz="1800" i="1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cực</a:t>
                      </a:r>
                      <a:r>
                        <a:rPr sz="1800" i="1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kì,</a:t>
                      </a:r>
                      <a:r>
                        <a:rPr sz="1800" i="1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hơi,</a:t>
                      </a:r>
                      <a:r>
                        <a:rPr sz="1800" i="1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thường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thường…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604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QUAN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HỆ</a:t>
                      </a:r>
                      <a:r>
                        <a:rPr sz="1800" b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TỪ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sz="18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dùng</a:t>
                      </a:r>
                      <a:r>
                        <a:rPr sz="18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nối</a:t>
                      </a:r>
                      <a:r>
                        <a:rPr sz="18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các</a:t>
                      </a:r>
                      <a:r>
                        <a:rPr sz="18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bộ</a:t>
                      </a:r>
                      <a:r>
                        <a:rPr sz="18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phận</a:t>
                      </a:r>
                      <a:r>
                        <a:rPr sz="18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8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câu,</a:t>
                      </a:r>
                      <a:r>
                        <a:rPr sz="18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các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59055">
                        <a:lnSpc>
                          <a:spcPts val="2690"/>
                        </a:lnSpc>
                        <a:spcBef>
                          <a:spcPts val="17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câu,</a:t>
                      </a:r>
                      <a:r>
                        <a:rPr sz="18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các</a:t>
                      </a:r>
                      <a:r>
                        <a:rPr sz="18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đoạn</a:t>
                      </a:r>
                      <a:r>
                        <a:rPr sz="18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với</a:t>
                      </a:r>
                      <a:r>
                        <a:rPr sz="18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nhau</a:t>
                      </a:r>
                      <a:r>
                        <a:rPr sz="18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để</a:t>
                      </a:r>
                      <a:r>
                        <a:rPr sz="18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biểu</a:t>
                      </a:r>
                      <a:r>
                        <a:rPr sz="18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thị</a:t>
                      </a:r>
                      <a:r>
                        <a:rPr sz="18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các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quan hệ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khác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nhau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giữa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chúng.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Của,</a:t>
                      </a:r>
                      <a:r>
                        <a:rPr sz="1800" i="1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bằng,</a:t>
                      </a:r>
                      <a:r>
                        <a:rPr sz="1800" i="1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và,</a:t>
                      </a:r>
                      <a:r>
                        <a:rPr sz="1800" i="1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nhưng,</a:t>
                      </a:r>
                      <a:r>
                        <a:rPr sz="1800" i="1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còn,</a:t>
                      </a:r>
                      <a:r>
                        <a:rPr sz="1800" i="1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để,</a:t>
                      </a:r>
                      <a:r>
                        <a:rPr sz="1800" i="1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vì,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vì…nên,</a:t>
                      </a:r>
                      <a:r>
                        <a:rPr sz="18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tuy…nhưng,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nếu…thì…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647">
                <a:tc>
                  <a:txBody>
                    <a:bodyPr/>
                    <a:lstStyle/>
                    <a:p>
                      <a:pPr marL="67945">
                        <a:lnSpc>
                          <a:spcPts val="207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7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TRỢ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TỪ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just">
                        <a:lnSpc>
                          <a:spcPts val="207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sz="18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chuyên</a:t>
                      </a:r>
                      <a:r>
                        <a:rPr sz="18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đi</a:t>
                      </a:r>
                      <a:r>
                        <a:rPr sz="18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kèm</a:t>
                      </a:r>
                      <a:r>
                        <a:rPr sz="18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các</a:t>
                      </a:r>
                      <a:r>
                        <a:rPr sz="18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sz="18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ngữ</a:t>
                      </a:r>
                      <a:r>
                        <a:rPr sz="18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khác</a:t>
                      </a:r>
                      <a:r>
                        <a:rPr sz="18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để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59055" algn="just">
                        <a:lnSpc>
                          <a:spcPct val="1244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nhấn mạnh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hoặc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để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nêu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ý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nghĩa đánh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giá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sự vật, sự việc được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các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từ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ngữ đó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biểu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thị.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75"/>
                        </a:lnSpc>
                      </a:pP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Những,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có,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 chính,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đích,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ngay,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cả…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102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THÁN</a:t>
                      </a:r>
                      <a:r>
                        <a:rPr sz="18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TỪ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dùng</a:t>
                      </a:r>
                      <a:r>
                        <a:rPr sz="18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để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bộc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lộ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tình</a:t>
                      </a:r>
                      <a:r>
                        <a:rPr sz="18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cảm,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cảm</a:t>
                      </a:r>
                      <a:r>
                        <a:rPr sz="18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xúc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của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người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nói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hoặc dùng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để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gọi đáp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A,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ái,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ôi,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ha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ha,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than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ôi,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trời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 ơi…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Này,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 ơi,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vâng,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dạ,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ừ…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0371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TÌNH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THÁI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TỪ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sz="18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dùng</a:t>
                      </a:r>
                      <a:r>
                        <a:rPr sz="18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để</a:t>
                      </a:r>
                      <a:r>
                        <a:rPr sz="18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tạo</a:t>
                      </a:r>
                      <a:r>
                        <a:rPr sz="18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các</a:t>
                      </a:r>
                      <a:r>
                        <a:rPr sz="18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kiểu</a:t>
                      </a:r>
                      <a:r>
                        <a:rPr sz="18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câu</a:t>
                      </a:r>
                      <a:r>
                        <a:rPr sz="18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phân</a:t>
                      </a:r>
                      <a:r>
                        <a:rPr sz="18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loại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theo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mục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đích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nói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À,</a:t>
                      </a:r>
                      <a:r>
                        <a:rPr sz="1800" i="1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ư,</a:t>
                      </a:r>
                      <a:r>
                        <a:rPr sz="1800" i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đi,</a:t>
                      </a:r>
                      <a:r>
                        <a:rPr sz="1800" i="1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nào,</a:t>
                      </a:r>
                      <a:r>
                        <a:rPr sz="1800" i="1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thay,</a:t>
                      </a:r>
                      <a:r>
                        <a:rPr sz="1800" i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sao,</a:t>
                      </a:r>
                      <a:r>
                        <a:rPr sz="1800" i="1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ạ,</a:t>
                      </a:r>
                      <a:r>
                        <a:rPr sz="1800" i="1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nhé,</a:t>
                      </a:r>
                      <a:r>
                        <a:rPr sz="1800" i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cơ,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mà,</a:t>
                      </a:r>
                      <a:r>
                        <a:rPr sz="18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nào…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B.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CÁC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DẠNG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TẬP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danh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5" dirty="0">
                <a:latin typeface="Times New Roman"/>
                <a:cs typeface="Times New Roman"/>
              </a:rPr>
              <a:t> sau: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65"/>
              </a:spcBef>
              <a:buAutoNum type="arabicPeriod"/>
              <a:tabLst>
                <a:tab pos="247015" algn="l"/>
              </a:tabLst>
            </a:pPr>
            <a:r>
              <a:rPr sz="1800" spc="-5" dirty="0">
                <a:latin typeface="Times New Roman"/>
                <a:cs typeface="Times New Roman"/>
              </a:rPr>
              <a:t>Muốn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hỏi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hãy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về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sắm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đủ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chĩnh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cốm,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đào,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mười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lợn</a:t>
            </a:r>
            <a:r>
              <a:rPr sz="1800" dirty="0">
                <a:latin typeface="Times New Roman"/>
                <a:cs typeface="Times New Roman"/>
              </a:rPr>
              <a:t> béo, </a:t>
            </a:r>
            <a:r>
              <a:rPr sz="1800" spc="-5" dirty="0">
                <a:latin typeface="Times New Roman"/>
                <a:cs typeface="Times New Roman"/>
              </a:rPr>
              <a:t>mười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vò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rượu</a:t>
            </a:r>
            <a:r>
              <a:rPr sz="1800" dirty="0">
                <a:latin typeface="Times New Roman"/>
                <a:cs typeface="Times New Roman"/>
              </a:rPr>
              <a:t> tăm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đem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đây.</a:t>
            </a:r>
            <a:endParaRPr sz="1800">
              <a:latin typeface="Times New Roman"/>
              <a:cs typeface="Times New Roman"/>
            </a:endParaRPr>
          </a:p>
          <a:p>
            <a:pPr marL="3844290">
              <a:lnSpc>
                <a:spcPct val="100000"/>
              </a:lnSpc>
              <a:spcBef>
                <a:spcPts val="355"/>
              </a:spcBef>
            </a:pPr>
            <a:r>
              <a:rPr sz="1800" spc="-5" dirty="0">
                <a:latin typeface="Times New Roman"/>
                <a:cs typeface="Times New Roman"/>
              </a:rPr>
              <a:t>(Sọ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Dừa)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 startAt="2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Vua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vẽ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thỏi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vàng,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còn</a:t>
            </a:r>
            <a:r>
              <a:rPr sz="1800" dirty="0">
                <a:latin typeface="Times New Roman"/>
                <a:cs typeface="Times New Roman"/>
              </a:rPr>
              <a:t> nhỏ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quá,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vẽ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dirty="0">
                <a:latin typeface="Times New Roman"/>
                <a:cs typeface="Times New Roman"/>
              </a:rPr>
              <a:t> lớn hơn.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 startAt="2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buổi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ngồi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gẫu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10"/>
              </a:spcBef>
              <a:buAutoNum type="arabicPeriod" startAt="2"/>
              <a:tabLst>
                <a:tab pos="238125" algn="l"/>
              </a:tabLst>
            </a:pPr>
            <a:r>
              <a:rPr sz="1800" dirty="0">
                <a:latin typeface="Times New Roman"/>
                <a:cs typeface="Times New Roman"/>
              </a:rPr>
              <a:t>Hằng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ngoài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rụng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mây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bàng </a:t>
            </a:r>
            <a:r>
              <a:rPr sz="1800" spc="-5" dirty="0">
                <a:latin typeface="Times New Roman"/>
                <a:cs typeface="Times New Roman"/>
              </a:rPr>
              <a:t>bạc,</a:t>
            </a:r>
            <a:r>
              <a:rPr sz="1800" dirty="0">
                <a:latin typeface="Times New Roman"/>
                <a:cs typeface="Times New Roman"/>
              </a:rPr>
              <a:t> lòng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 </a:t>
            </a:r>
            <a:r>
              <a:rPr sz="1800" spc="-5" dirty="0">
                <a:latin typeface="Times New Roman"/>
                <a:cs typeface="Times New Roman"/>
              </a:rPr>
              <a:t>náo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nức</a:t>
            </a:r>
            <a:r>
              <a:rPr sz="1800" spc="-5" dirty="0">
                <a:latin typeface="Times New Roman"/>
                <a:cs typeface="Times New Roman"/>
              </a:rPr>
              <a:t> những</a:t>
            </a:r>
            <a:r>
              <a:rPr sz="1800" dirty="0">
                <a:latin typeface="Times New Roman"/>
                <a:cs typeface="Times New Roman"/>
              </a:rPr>
              <a:t> kỉ </a:t>
            </a:r>
            <a:r>
              <a:rPr sz="1800" spc="-5" dirty="0">
                <a:latin typeface="Times New Roman"/>
                <a:cs typeface="Times New Roman"/>
              </a:rPr>
              <a:t>niệm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mơn</a:t>
            </a:r>
            <a:r>
              <a:rPr sz="1800" dirty="0">
                <a:latin typeface="Times New Roman"/>
                <a:cs typeface="Times New Roman"/>
              </a:rPr>
              <a:t> man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buổi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tựu</a:t>
            </a:r>
            <a:r>
              <a:rPr sz="1800" dirty="0">
                <a:latin typeface="Times New Roman"/>
                <a:cs typeface="Times New Roman"/>
              </a:rPr>
              <a:t> trường.</a:t>
            </a:r>
            <a:endParaRPr sz="1800">
              <a:latin typeface="Times New Roman"/>
              <a:cs typeface="Times New Roman"/>
            </a:endParaRPr>
          </a:p>
          <a:p>
            <a:pPr marL="350139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(Thanh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Tịnh)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 startAt="5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chiếc</a:t>
            </a:r>
            <a:r>
              <a:rPr sz="1800" spc="-5" dirty="0">
                <a:latin typeface="Times New Roman"/>
                <a:cs typeface="Times New Roman"/>
              </a:rPr>
              <a:t> áo</a:t>
            </a:r>
            <a:r>
              <a:rPr sz="1800" dirty="0">
                <a:latin typeface="Times New Roman"/>
                <a:cs typeface="Times New Roman"/>
              </a:rPr>
              <a:t> vải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 </a:t>
            </a:r>
            <a:r>
              <a:rPr sz="1800" spc="-5" dirty="0">
                <a:latin typeface="Times New Roman"/>
                <a:cs typeface="Times New Roman"/>
              </a:rPr>
              <a:t>đen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dài</a:t>
            </a:r>
            <a:r>
              <a:rPr sz="1800" dirty="0">
                <a:latin typeface="Times New Roman"/>
                <a:cs typeface="Times New Roman"/>
              </a:rPr>
              <a:t> tôi cảm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thấy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dirty="0">
                <a:latin typeface="Times New Roman"/>
                <a:cs typeface="Times New Roman"/>
              </a:rPr>
              <a:t> trang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đứng</a:t>
            </a:r>
            <a:r>
              <a:rPr sz="1800" dirty="0">
                <a:latin typeface="Times New Roman"/>
                <a:cs typeface="Times New Roman"/>
              </a:rPr>
              <a:t> đắn.</a:t>
            </a:r>
            <a:endParaRPr sz="1800">
              <a:latin typeface="Times New Roman"/>
              <a:cs typeface="Times New Roman"/>
            </a:endParaRPr>
          </a:p>
          <a:p>
            <a:pPr marL="3444875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(Thanh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Tịnh)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buAutoNum type="arabicPeriod" startAt="6"/>
              <a:tabLst>
                <a:tab pos="251460" algn="l"/>
              </a:tabLst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gì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gạo.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gạo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mới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nuôi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giờ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chán.</a:t>
            </a:r>
            <a:endParaRPr sz="1800">
              <a:latin typeface="Times New Roman"/>
              <a:cs typeface="Times New Roman"/>
            </a:endParaRPr>
          </a:p>
          <a:p>
            <a:pPr marL="3216275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(Bánh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chưng,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giầy)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90"/>
              </a:spcBef>
              <a:buAutoNum type="arabicPeriod" startAt="7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Ông về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sắm</a:t>
            </a:r>
            <a:r>
              <a:rPr sz="1800" dirty="0">
                <a:latin typeface="Times New Roman"/>
                <a:cs typeface="Times New Roman"/>
              </a:rPr>
              <a:t> 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dirty="0">
                <a:latin typeface="Times New Roman"/>
                <a:cs typeface="Times New Roman"/>
              </a:rPr>
              <a:t> 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ngựa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sắt,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cái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roi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sắt</a:t>
            </a:r>
            <a:r>
              <a:rPr sz="1800" dirty="0">
                <a:latin typeface="Times New Roman"/>
                <a:cs typeface="Times New Roman"/>
              </a:rPr>
              <a:t> 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tấm</a:t>
            </a:r>
            <a:r>
              <a:rPr sz="1800" dirty="0">
                <a:latin typeface="Times New Roman"/>
                <a:cs typeface="Times New Roman"/>
              </a:rPr>
              <a:t> áo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sắt,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 </a:t>
            </a:r>
            <a:r>
              <a:rPr sz="1800" dirty="0">
                <a:latin typeface="Times New Roman"/>
                <a:cs typeface="Times New Roman"/>
              </a:rPr>
              <a:t>phá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giặc</a:t>
            </a:r>
            <a:r>
              <a:rPr sz="1800" spc="-5" dirty="0">
                <a:latin typeface="Times New Roman"/>
                <a:cs typeface="Times New Roman"/>
              </a:rPr>
              <a:t> này.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27279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(Thánh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Gióng)</a:t>
            </a:r>
          </a:p>
          <a:p>
            <a:pPr marL="12700" marR="5715">
              <a:lnSpc>
                <a:spcPct val="124400"/>
              </a:lnSpc>
              <a:buAutoNum type="arabicPeriod" startAt="8"/>
              <a:tabLst>
                <a:tab pos="247015" algn="l"/>
              </a:tabLst>
            </a:pPr>
            <a:r>
              <a:rPr sz="1800" spc="-5" dirty="0">
                <a:latin typeface="Times New Roman"/>
                <a:cs typeface="Times New Roman"/>
              </a:rPr>
              <a:t>Tráng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bèn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nhổ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cạnh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quật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giặc.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Giặc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vỡ.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quân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giẫm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chạy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trốn,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tráng</a:t>
            </a:r>
            <a:r>
              <a:rPr sz="1800" spc="-5" dirty="0">
                <a:latin typeface="Times New Roman"/>
                <a:cs typeface="Times New Roman"/>
              </a:rPr>
              <a:t> sĩ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đuổi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Sóc.</a:t>
            </a:r>
          </a:p>
          <a:p>
            <a:pPr marL="315849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(Thánh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Gióng)</a:t>
            </a: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50" dirty="0">
              <a:latin typeface="Times New Roman"/>
              <a:cs typeface="Times New Roman"/>
            </a:endParaRPr>
          </a:p>
          <a:p>
            <a:pPr marL="242570" marR="5721350" indent="-230504">
              <a:lnSpc>
                <a:spcPct val="125000"/>
              </a:lnSpc>
              <a:buAutoNum type="arabicPeriod" startAt="9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Bé Mây </a:t>
            </a:r>
            <a:r>
              <a:rPr sz="1800" spc="5" dirty="0">
                <a:latin typeface="Times New Roman"/>
                <a:cs typeface="Times New Roman"/>
              </a:rPr>
              <a:t>rủ </a:t>
            </a:r>
            <a:r>
              <a:rPr sz="1800" spc="-10" dirty="0">
                <a:latin typeface="Times New Roman"/>
                <a:cs typeface="Times New Roman"/>
              </a:rPr>
              <a:t>mèo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bẫy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bầy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nhắt</a:t>
            </a:r>
            <a:endParaRPr sz="1800" dirty="0">
              <a:latin typeface="Times New Roman"/>
              <a:cs typeface="Times New Roman"/>
            </a:endParaRPr>
          </a:p>
          <a:p>
            <a:pPr marL="242570" marR="5612130">
              <a:lnSpc>
                <a:spcPts val="2690"/>
              </a:lnSpc>
              <a:spcBef>
                <a:spcPts val="180"/>
              </a:spcBef>
            </a:pPr>
            <a:r>
              <a:rPr sz="1800" spc="-5" dirty="0">
                <a:latin typeface="Times New Roman"/>
                <a:cs typeface="Times New Roman"/>
              </a:rPr>
              <a:t>Mỗi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thơm: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Lửng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cạm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sắt.</a:t>
            </a:r>
            <a:endParaRPr sz="1800" dirty="0">
              <a:latin typeface="Times New Roman"/>
              <a:cs typeface="Times New Roman"/>
            </a:endParaRPr>
          </a:p>
          <a:p>
            <a:pPr marL="1329055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(Nguyễn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Sơn)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Danh</a:t>
            </a:r>
            <a:r>
              <a:rPr sz="1800" dirty="0">
                <a:latin typeface="Times New Roman"/>
                <a:cs typeface="Times New Roman"/>
              </a:rPr>
              <a:t> 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đậm: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Muốn </a:t>
            </a:r>
            <a:r>
              <a:rPr sz="1800" dirty="0">
                <a:latin typeface="Times New Roman"/>
                <a:cs typeface="Times New Roman"/>
              </a:rPr>
              <a:t>hỏi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gái </a:t>
            </a:r>
            <a:r>
              <a:rPr sz="1800" spc="-5" dirty="0">
                <a:latin typeface="Times New Roman"/>
                <a:cs typeface="Times New Roman"/>
              </a:rPr>
              <a:t>ta,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hãy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sắm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đủ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chĩnh </a:t>
            </a:r>
            <a:r>
              <a:rPr sz="1800" dirty="0">
                <a:latin typeface="Times New Roman"/>
                <a:cs typeface="Times New Roman"/>
              </a:rPr>
              <a:t>vàng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cốm,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mười </a:t>
            </a:r>
            <a:r>
              <a:rPr sz="1800" b="1" dirty="0">
                <a:latin typeface="Times New Roman"/>
                <a:cs typeface="Times New Roman"/>
              </a:rPr>
              <a:t>tấm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đào,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con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lợn </a:t>
            </a:r>
            <a:r>
              <a:rPr sz="1800" dirty="0">
                <a:latin typeface="Times New Roman"/>
                <a:cs typeface="Times New Roman"/>
              </a:rPr>
              <a:t>béo,</a:t>
            </a:r>
            <a:r>
              <a:rPr sz="1800" spc="-5" dirty="0">
                <a:latin typeface="Times New Roman"/>
                <a:cs typeface="Times New Roman"/>
              </a:rPr>
              <a:t> mười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vò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rượu </a:t>
            </a:r>
            <a:r>
              <a:rPr sz="1800" dirty="0">
                <a:latin typeface="Times New Roman"/>
                <a:cs typeface="Times New Roman"/>
              </a:rPr>
              <a:t>tăm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đem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sang</a:t>
            </a:r>
            <a:r>
              <a:rPr sz="1800" dirty="0">
                <a:latin typeface="Times New Roman"/>
                <a:cs typeface="Times New Roman"/>
              </a:rPr>
              <a:t> đây.</a:t>
            </a:r>
          </a:p>
          <a:p>
            <a:pPr marL="384429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(Sọ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Dừa)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 startAt="2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Vua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thỏi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vàng,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còn</a:t>
            </a:r>
            <a:r>
              <a:rPr sz="1800" dirty="0">
                <a:latin typeface="Times New Roman"/>
                <a:cs typeface="Times New Roman"/>
              </a:rPr>
              <a:t> nhỏ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quá,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vẽ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dirty="0">
                <a:latin typeface="Times New Roman"/>
                <a:cs typeface="Times New Roman"/>
              </a:rPr>
              <a:t> lớn hơn.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1517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1935" indent="-229870">
              <a:lnSpc>
                <a:spcPct val="100000"/>
              </a:lnSpc>
              <a:spcBef>
                <a:spcPts val="625"/>
              </a:spcBef>
              <a:buAutoNum type="arabicPeriod" startAt="3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buổi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hàng,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ông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thầy</a:t>
            </a:r>
            <a:r>
              <a:rPr sz="1800" dirty="0">
                <a:latin typeface="Times New Roman"/>
                <a:cs typeface="Times New Roman"/>
              </a:rPr>
              <a:t> bói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ngồi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 gẫu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AutoNum type="arabicPeriod" startAt="3"/>
              <a:tabLst>
                <a:tab pos="236854" algn="l"/>
              </a:tabLst>
            </a:pPr>
            <a:r>
              <a:rPr sz="1800" dirty="0">
                <a:latin typeface="Times New Roman"/>
                <a:cs typeface="Times New Roman"/>
              </a:rPr>
              <a:t>Hằng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cuối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ngoài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rụng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đám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mây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bàng </a:t>
            </a:r>
            <a:r>
              <a:rPr sz="1800" spc="-5" dirty="0">
                <a:latin typeface="Times New Roman"/>
                <a:cs typeface="Times New Roman"/>
              </a:rPr>
              <a:t>bạc,</a:t>
            </a:r>
            <a:r>
              <a:rPr sz="1800" dirty="0">
                <a:latin typeface="Times New Roman"/>
                <a:cs typeface="Times New Roman"/>
              </a:rPr>
              <a:t> lòng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 </a:t>
            </a:r>
            <a:r>
              <a:rPr sz="1800" spc="-5" dirty="0">
                <a:latin typeface="Times New Roman"/>
                <a:cs typeface="Times New Roman"/>
              </a:rPr>
              <a:t>náo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nức</a:t>
            </a:r>
            <a:r>
              <a:rPr sz="1800" spc="-5" dirty="0">
                <a:latin typeface="Times New Roman"/>
                <a:cs typeface="Times New Roman"/>
              </a:rPr>
              <a:t> những</a:t>
            </a:r>
            <a:r>
              <a:rPr sz="1800" dirty="0">
                <a:latin typeface="Times New Roman"/>
                <a:cs typeface="Times New Roman"/>
              </a:rPr>
              <a:t> kỉ </a:t>
            </a:r>
            <a:r>
              <a:rPr sz="1800" spc="-5" dirty="0">
                <a:latin typeface="Times New Roman"/>
                <a:cs typeface="Times New Roman"/>
              </a:rPr>
              <a:t>niệm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mơn</a:t>
            </a:r>
            <a:r>
              <a:rPr sz="1800" dirty="0">
                <a:latin typeface="Times New Roman"/>
                <a:cs typeface="Times New Roman"/>
              </a:rPr>
              <a:t> man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buổi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tựu</a:t>
            </a:r>
            <a:r>
              <a:rPr sz="1800" dirty="0">
                <a:latin typeface="Times New Roman"/>
                <a:cs typeface="Times New Roman"/>
              </a:rPr>
              <a:t> trường.</a:t>
            </a:r>
            <a:endParaRPr sz="1800">
              <a:latin typeface="Times New Roman"/>
              <a:cs typeface="Times New Roman"/>
            </a:endParaRPr>
          </a:p>
          <a:p>
            <a:pPr marL="350139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(Thanh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Tịnh)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5"/>
              </a:spcBef>
              <a:buAutoNum type="arabicPeriod" startAt="5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b="1" spc="-5" dirty="0">
                <a:latin typeface="Times New Roman"/>
                <a:cs typeface="Times New Roman"/>
              </a:rPr>
              <a:t>chiếc </a:t>
            </a:r>
            <a:r>
              <a:rPr sz="1800" spc="-5" dirty="0">
                <a:latin typeface="Times New Roman"/>
                <a:cs typeface="Times New Roman"/>
              </a:rPr>
              <a:t>áo</a:t>
            </a:r>
            <a:r>
              <a:rPr sz="1800" dirty="0">
                <a:latin typeface="Times New Roman"/>
                <a:cs typeface="Times New Roman"/>
              </a:rPr>
              <a:t> vải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 </a:t>
            </a:r>
            <a:r>
              <a:rPr sz="1800" spc="-5" dirty="0">
                <a:latin typeface="Times New Roman"/>
                <a:cs typeface="Times New Roman"/>
              </a:rPr>
              <a:t>đen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dài</a:t>
            </a:r>
            <a:r>
              <a:rPr sz="1800" dirty="0">
                <a:latin typeface="Times New Roman"/>
                <a:cs typeface="Times New Roman"/>
              </a:rPr>
              <a:t> tôi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thấy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dirty="0">
                <a:latin typeface="Times New Roman"/>
                <a:cs typeface="Times New Roman"/>
              </a:rPr>
              <a:t> trang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đứng</a:t>
            </a:r>
            <a:r>
              <a:rPr sz="1800" dirty="0">
                <a:latin typeface="Times New Roman"/>
                <a:cs typeface="Times New Roman"/>
              </a:rPr>
              <a:t> đắn.</a:t>
            </a:r>
            <a:endParaRPr sz="1800">
              <a:latin typeface="Times New Roman"/>
              <a:cs typeface="Times New Roman"/>
            </a:endParaRPr>
          </a:p>
          <a:p>
            <a:pPr marL="3444875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(Thanh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Tịnh)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ts val="2700"/>
              </a:lnSpc>
              <a:spcBef>
                <a:spcPts val="170"/>
              </a:spcBef>
              <a:buAutoNum type="arabicPeriod" startAt="6"/>
              <a:tabLst>
                <a:tab pos="248920" algn="l"/>
              </a:tabLst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hạt</a:t>
            </a:r>
            <a:r>
              <a:rPr sz="1800" b="1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gạo.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gạo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mới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nuôi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giờ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chán.</a:t>
            </a:r>
            <a:endParaRPr sz="1800">
              <a:latin typeface="Times New Roman"/>
              <a:cs typeface="Times New Roman"/>
            </a:endParaRPr>
          </a:p>
          <a:p>
            <a:pPr marL="3216275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(Bánh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chưng,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giầy)</a:t>
            </a:r>
            <a:endParaRPr sz="1800">
              <a:latin typeface="Times New Roman"/>
              <a:cs typeface="Times New Roman"/>
            </a:endParaRPr>
          </a:p>
          <a:p>
            <a:pPr marL="12700" marR="8255">
              <a:lnSpc>
                <a:spcPct val="124400"/>
              </a:lnSpc>
              <a:spcBef>
                <a:spcPts val="5"/>
              </a:spcBef>
              <a:buAutoNum type="arabicPeriod" startAt="7"/>
              <a:tabLst>
                <a:tab pos="240029" algn="l"/>
              </a:tabLst>
            </a:pP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vua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sắm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con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ngựa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sắt,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cái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roi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tấm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sắt,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 </a:t>
            </a:r>
            <a:r>
              <a:rPr sz="1800" dirty="0">
                <a:latin typeface="Times New Roman"/>
                <a:cs typeface="Times New Roman"/>
              </a:rPr>
              <a:t>phá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giặc</a:t>
            </a:r>
            <a:r>
              <a:rPr sz="1800" spc="-5" dirty="0">
                <a:latin typeface="Times New Roman"/>
                <a:cs typeface="Times New Roman"/>
              </a:rPr>
              <a:t> này.</a:t>
            </a:r>
            <a:endParaRPr sz="1800">
              <a:latin typeface="Times New Roman"/>
              <a:cs typeface="Times New Roman"/>
            </a:endParaRPr>
          </a:p>
          <a:p>
            <a:pPr marL="327279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(Thánh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Gióng)</a:t>
            </a:r>
            <a:endParaRPr sz="1800">
              <a:latin typeface="Times New Roman"/>
              <a:cs typeface="Times New Roman"/>
            </a:endParaRPr>
          </a:p>
          <a:p>
            <a:pPr marL="12700" marR="8890">
              <a:lnSpc>
                <a:spcPct val="124400"/>
              </a:lnSpc>
              <a:buAutoNum type="arabicPeriod" startAt="8"/>
              <a:tabLst>
                <a:tab pos="245110" algn="l"/>
              </a:tabLst>
            </a:pPr>
            <a:r>
              <a:rPr sz="1800" dirty="0">
                <a:latin typeface="Times New Roman"/>
                <a:cs typeface="Times New Roman"/>
              </a:rPr>
              <a:t>Tráng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bèn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nhổ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cụm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tre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cạnh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quật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giặc.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Giặc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vỡ.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Đám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quân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giẫm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chạy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trốn,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tráng</a:t>
            </a:r>
            <a:r>
              <a:rPr sz="1800" spc="-5" dirty="0">
                <a:latin typeface="Times New Roman"/>
                <a:cs typeface="Times New Roman"/>
              </a:rPr>
              <a:t> sĩ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đuổi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Sóc.</a:t>
            </a:r>
            <a:endParaRPr sz="1800">
              <a:latin typeface="Times New Roman"/>
              <a:cs typeface="Times New Roman"/>
            </a:endParaRPr>
          </a:p>
          <a:p>
            <a:pPr marL="315849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(Thánh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Gióng)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6325</Words>
  <PresentationFormat>Custom</PresentationFormat>
  <Paragraphs>487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Calibri</vt:lpstr>
      <vt:lpstr>Times New Roman</vt:lpstr>
      <vt:lpstr>Wingdings</vt:lpstr>
      <vt:lpstr>Office Theme</vt:lpstr>
      <vt:lpstr>BÀI 5. TỪ LOẠI TIẾNG VIỆT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2021-06-25T08:57:45Z</dcterms:created>
  <dcterms:modified xsi:type="dcterms:W3CDTF">2021-07-04T15:35:35Z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2021-06-25T00:00:00Z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2021-06-25T00:00:00Z</vt:filetime>
  </property>
</Properties>
</file>