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6"/>
  </p:notesMasterIdLst>
  <p:sldIdLst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44" r:id="rId45"/>
  </p:sldIdLst>
  <p:sldSz cx="24384000" cy="13716000"/>
  <p:notesSz cx="6858000" cy="9144000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E9"/>
    <a:srgbClr val="ECFEF2"/>
    <a:srgbClr val="FFF8E5"/>
    <a:srgbClr val="D6F7FE"/>
    <a:srgbClr val="0000FF"/>
    <a:srgbClr val="E7F7FF"/>
    <a:srgbClr val="135F82"/>
    <a:srgbClr val="FFFFFF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139" autoAdjust="0"/>
  </p:normalViewPr>
  <p:slideViewPr>
    <p:cSldViewPr>
      <p:cViewPr varScale="1">
        <p:scale>
          <a:sx n="37" d="100"/>
          <a:sy n="37" d="100"/>
        </p:scale>
        <p:origin x="558" y="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6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5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3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49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4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9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7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1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7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5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655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82" r:id="rId11"/>
    <p:sldLayoutId id="2147483783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55.png"/><Relationship Id="rId4" Type="http://schemas.openxmlformats.org/officeDocument/2006/relationships/image" Target="../media/image80.png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0.wmf"/><Relationship Id="rId10" Type="http://schemas.openxmlformats.org/officeDocument/2006/relationships/image" Target="../media/image3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3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0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3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</a:t>
              </a: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Bài tập cuối chương 1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I. MỆNH 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ĐỀ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TẬP HỢP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2288628"/>
            <a:ext cx="21869400" cy="8000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924798" y="10668000"/>
                <a:ext cx="18364200" cy="168592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∅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798" y="10668000"/>
                <a:ext cx="18364200" cy="1685925"/>
              </a:xfrm>
              <a:prstGeom prst="roundRect">
                <a:avLst/>
              </a:prstGeom>
              <a:blipFill>
                <a:blip r:embed="rId3"/>
                <a:stretch>
                  <a:fillRect t="-3943" b="-1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05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0"/>
            <a:ext cx="68570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Chẳng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0" y="4378404"/>
                <a:ext cx="18041186" cy="1078950"/>
              </a:xfrm>
              <a:prstGeom prst="rect">
                <a:avLst/>
              </a:prstGeom>
              <a:solidFill>
                <a:srgbClr val="FFFFEF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+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𝟏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rỗng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78404"/>
                <a:ext cx="18041186" cy="1078950"/>
              </a:xfrm>
              <a:prstGeom prst="rect">
                <a:avLst/>
              </a:prstGeom>
              <a:blipFill rotWithShape="1">
                <a:blip r:embed="rId2"/>
                <a:stretch>
                  <a:fillRect l="-1520" b="-28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7400" y="5826204"/>
            <a:ext cx="184524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Trời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rỗng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545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21302" y="2707182"/>
            <a:ext cx="5798322" cy="950418"/>
            <a:chOff x="174" y="34"/>
            <a:chExt cx="10919" cy="1824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74" y="34"/>
              <a:ext cx="9739" cy="1824"/>
              <a:chOff x="244" y="-88"/>
              <a:chExt cx="13703" cy="2255"/>
            </a:xfrm>
          </p:grpSpPr>
          <p:sp>
            <p:nvSpPr>
              <p:cNvPr id="5" name="Arrow: Pentagon 33"/>
              <p:cNvSpPr>
                <a:spLocks noChangeArrowheads="1"/>
              </p:cNvSpPr>
              <p:nvPr/>
            </p:nvSpPr>
            <p:spPr bwMode="auto">
              <a:xfrm>
                <a:off x="2259" y="-88"/>
                <a:ext cx="11688" cy="2255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Arrow: Chevron 34"/>
              <p:cNvSpPr>
                <a:spLocks noChangeArrowheads="1"/>
              </p:cNvSpPr>
              <p:nvPr/>
            </p:nvSpPr>
            <p:spPr bwMode="auto">
              <a:xfrm>
                <a:off x="244" y="59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Arrow: Chevron 35"/>
              <p:cNvSpPr>
                <a:spLocks noChangeArrowheads="1"/>
              </p:cNvSpPr>
              <p:nvPr/>
            </p:nvSpPr>
            <p:spPr bwMode="auto">
              <a:xfrm>
                <a:off x="933" y="101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2034" y="76"/>
              <a:ext cx="9059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450" y="4026310"/>
                <a:ext cx="23971398" cy="3274166"/>
              </a:xfrm>
              <a:prstGeom prst="rect">
                <a:avLst/>
              </a:prstGeom>
              <a:solidFill>
                <a:srgbClr val="ECFEF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4800" i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/>
                      </a:rPr>
                      <m:t>−24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  <m:r>
                      <a:rPr lang="en-US" sz="4800" i="0">
                        <a:latin typeface="Cambria Math"/>
                      </a:rPr>
                      <m:t>+143=0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/>
                      </a:rPr>
                      <m:t>13∈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b) 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/>
                      </a:rPr>
                      <m:t>11∉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 i="0">
                        <a:latin typeface="Cambria Math"/>
                      </a:rPr>
                      <m:t>=2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50" y="4026310"/>
                <a:ext cx="23971398" cy="3274166"/>
              </a:xfrm>
              <a:prstGeom prst="rect">
                <a:avLst/>
              </a:prstGeom>
              <a:blipFill>
                <a:blip r:embed="rId2"/>
                <a:stretch>
                  <a:fillRect l="-1170" b="-8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4152" y="8399245"/>
                <a:ext cx="23935696" cy="2166170"/>
              </a:xfrm>
              <a:prstGeom prst="rect">
                <a:avLst/>
              </a:prstGeom>
              <a:solidFill>
                <a:srgbClr val="EEF7E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−24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+143=0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=11,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=13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𝑋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11;13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2" y="8399245"/>
                <a:ext cx="23935696" cy="2166170"/>
              </a:xfrm>
              <a:prstGeom prst="rect">
                <a:avLst/>
              </a:prstGeom>
              <a:blipFill>
                <a:blip r:embed="rId3"/>
                <a:stretch>
                  <a:fillRect l="-1172" b="-138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68492" y="11050250"/>
                <a:ext cx="17605308" cy="1569660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13∈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b)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11∉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92" y="11050250"/>
                <a:ext cx="17605308" cy="1569660"/>
              </a:xfrm>
              <a:prstGeom prst="rect">
                <a:avLst/>
              </a:prstGeom>
              <a:blipFill>
                <a:blip r:embed="rId4"/>
                <a:stretch>
                  <a:fillRect l="-1558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5ACF0-4F11-4A08-B8B3-476263EDB62D}"/>
              </a:ext>
            </a:extLst>
          </p:cNvPr>
          <p:cNvGrpSpPr/>
          <p:nvPr/>
        </p:nvGrpSpPr>
        <p:grpSpPr>
          <a:xfrm>
            <a:off x="188450" y="7511768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987103-7EFF-41AD-83F0-78C05A9B9F66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13E23CF7-D034-415F-A8FB-09E0E5ACAC3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A3A3DB38-BE92-43EF-B7E7-0250E32FC01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0C4A73D0-F0EF-4033-B898-86F0C927A7F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E52934CE-00AB-4484-846A-4F9584B9A75F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582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770" y="2286000"/>
            <a:ext cx="86247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015998"/>
                  </p:ext>
                </p:extLst>
              </p:nvPr>
            </p:nvGraphicFramePr>
            <p:xfrm>
              <a:off x="1219200" y="3429000"/>
              <a:ext cx="21082644" cy="3151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82644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2543905">
                    <a:tc>
                      <a:txBody>
                        <a:bodyPr/>
                        <a:lstStyle/>
                        <a:p>
                          <a:pPr marL="180340"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mọi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đều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nói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(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con)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viết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⊂</m:t>
                              </m:r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đọc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hoặc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US" sz="48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14300" marR="114300" marT="0" marB="0">
                        <a:solidFill>
                          <a:srgbClr val="0033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015998"/>
                  </p:ext>
                </p:extLst>
              </p:nvPr>
            </p:nvGraphicFramePr>
            <p:xfrm>
              <a:off x="1219200" y="3429000"/>
              <a:ext cx="21082644" cy="3151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82644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31510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2"/>
                          <a:stretch>
                            <a:fillRect l="-58" t="-193" r="-58" b="-11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45"/>
              <p:cNvSpPr/>
              <p:nvPr/>
            </p:nvSpPr>
            <p:spPr>
              <a:xfrm>
                <a:off x="1167756" y="7010400"/>
                <a:ext cx="21082644" cy="2714506"/>
              </a:xfrm>
              <a:prstGeom prst="roundRect">
                <a:avLst/>
              </a:prstGeom>
              <a:solidFill>
                <a:srgbClr val="FFFFE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⊃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⊄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56" y="7010400"/>
                <a:ext cx="21082644" cy="2714506"/>
              </a:xfrm>
              <a:prstGeom prst="roundRect">
                <a:avLst/>
              </a:prstGeom>
              <a:blipFill>
                <a:blip r:embed="rId3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609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687298"/>
                <a:ext cx="23164800" cy="3265702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87298"/>
                <a:ext cx="23164800" cy="3265702"/>
              </a:xfrm>
              <a:prstGeom prst="rect">
                <a:avLst/>
              </a:prstGeom>
              <a:blipFill>
                <a:blip r:embed="rId2"/>
                <a:stretch>
                  <a:fillRect l="-1184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5029200"/>
            <a:ext cx="21793200" cy="8382000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390EF31F-4236-407A-BBD7-5CD807AB040A}"/>
              </a:ext>
            </a:extLst>
          </p:cNvPr>
          <p:cNvGrpSpPr/>
          <p:nvPr/>
        </p:nvGrpSpPr>
        <p:grpSpPr>
          <a:xfrm>
            <a:off x="228600" y="1828800"/>
            <a:ext cx="3581400" cy="1081690"/>
            <a:chOff x="22440" y="59287"/>
            <a:chExt cx="976347" cy="194251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E542E503-7BC4-4F68-9E39-8A8F7C8882EA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7" name="Arrow: Pentagon 8">
                <a:extLst>
                  <a:ext uri="{FF2B5EF4-FFF2-40B4-BE49-F238E27FC236}">
                    <a16:creationId xmlns:a16="http://schemas.microsoft.com/office/drawing/2014/main" id="{F6215073-ECA0-4FC3-875D-8DB77AF9C9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9">
                <a:extLst>
                  <a:ext uri="{FF2B5EF4-FFF2-40B4-BE49-F238E27FC236}">
                    <a16:creationId xmlns:a16="http://schemas.microsoft.com/office/drawing/2014/main" id="{D4413214-BF6F-40DC-86DE-DFD660745BE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Arrow: Chevron 10">
                <a:extLst>
                  <a:ext uri="{FF2B5EF4-FFF2-40B4-BE49-F238E27FC236}">
                    <a16:creationId xmlns:a16="http://schemas.microsoft.com/office/drawing/2014/main" id="{4A15A179-C3D1-4059-97BE-6447DDC1FF6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D2EEA2C1-853E-4B1F-AF48-32B72155F30B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317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18234" y="2057400"/>
            <a:ext cx="21822766" cy="845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0083" y="10515600"/>
                <a:ext cx="185155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  <m:r>
                      <a:rPr lang="en-US" sz="4800" i="1">
                        <a:latin typeface="Cambria Math"/>
                      </a:rPr>
                      <m:t>={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</m:t>
                    </m:r>
                    <m:r>
                      <a:rPr lang="en-US" sz="4800">
                        <a:latin typeface="Cambria Math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ng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Hi</m:t>
                    </m:r>
                    <m:r>
                      <a:rPr lang="en-US" sz="4800">
                        <a:latin typeface="Cambria Math"/>
                      </a:rPr>
                      <m:t>ề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</m:t>
                    </m:r>
                    <m:r>
                      <a:rPr lang="en-US" sz="4800">
                        <a:latin typeface="Cambria Math"/>
                      </a:rPr>
                      <m:t>â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</m:t>
                    </m:r>
                    <m:r>
                      <a:rPr lang="en-US" sz="4800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3" y="10515600"/>
                <a:ext cx="18515576" cy="830997"/>
              </a:xfrm>
              <a:prstGeom prst="rect">
                <a:avLst/>
              </a:prstGeom>
              <a:blipFill>
                <a:blip r:embed="rId3"/>
                <a:stretch>
                  <a:fillRect l="-1481" t="-17647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0083" y="11582400"/>
                <a:ext cx="19500672" cy="105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3" y="11582400"/>
                <a:ext cx="19500672" cy="1058175"/>
              </a:xfrm>
              <a:prstGeom prst="rect">
                <a:avLst/>
              </a:prstGeom>
              <a:blipFill>
                <a:blip r:embed="rId4"/>
                <a:stretch>
                  <a:fillRect l="-1407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D2D2DB9-3F74-4AD0-AF9E-9D63C7FE4632}"/>
              </a:ext>
            </a:extLst>
          </p:cNvPr>
          <p:cNvGrpSpPr/>
          <p:nvPr/>
        </p:nvGrpSpPr>
        <p:grpSpPr>
          <a:xfrm>
            <a:off x="304800" y="9510221"/>
            <a:ext cx="3760381" cy="887477"/>
            <a:chOff x="22440" y="16831"/>
            <a:chExt cx="850471" cy="2300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5B8535-9EAC-4123-BA77-1F583870E14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33900D62-CDC2-464C-B5E2-D81CC9C2DBC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23D6B0E4-59E3-4799-8E6D-C584583FBE3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600C16DE-276C-46A0-93F2-940EECB5D64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41439DC8-1CAE-455D-B4D9-0A782B021669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22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03484" y="2286000"/>
            <a:ext cx="4330516" cy="1752600"/>
          </a:xfrm>
          <a:prstGeom prst="ellipse">
            <a:avLst/>
          </a:prstGeom>
          <a:solidFill>
            <a:srgbClr val="ECF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b="3120"/>
          <a:stretch>
            <a:fillRect/>
          </a:stretch>
        </p:blipFill>
        <p:spPr bwMode="auto">
          <a:xfrm>
            <a:off x="18516600" y="2723260"/>
            <a:ext cx="5089634" cy="100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 rot="10800000" flipV="1">
            <a:off x="1600200" y="4549429"/>
            <a:ext cx="16535400" cy="2168799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định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trên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là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tập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con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của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nếu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mệnh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đề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sau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đúng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∀x, </a:t>
            </a:r>
            <a:r>
              <a:rPr kumimoji="0" lang="en-US" altLang="en-US" sz="4800" b="1" i="1" u="none" strike="noStrike" cap="none" normalizeH="0" baseline="0" dirty="0" err="1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x∈T⇒x∈S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572" y="6858000"/>
            <a:ext cx="14028395" cy="830997"/>
          </a:xfrm>
          <a:prstGeom prst="rect">
            <a:avLst/>
          </a:prstGeom>
          <a:solidFill>
            <a:srgbClr val="EEF7E9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rỗng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7924800"/>
            <a:ext cx="16535400" cy="2522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 (H.1.2)</a:t>
            </a:r>
          </a:p>
          <a:p>
            <a:pPr algn="ctr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12A0199F-4B6C-4962-8663-C735D4063C6F}"/>
              </a:ext>
            </a:extLst>
          </p:cNvPr>
          <p:cNvSpPr/>
          <p:nvPr/>
        </p:nvSpPr>
        <p:spPr>
          <a:xfrm>
            <a:off x="1752600" y="10744200"/>
            <a:ext cx="16535400" cy="2012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1.3</a:t>
            </a:r>
          </a:p>
        </p:txBody>
      </p:sp>
    </p:spTree>
    <p:extLst>
      <p:ext uri="{BB962C8B-B14F-4D97-AF65-F5344CB8AC3E}">
        <p14:creationId xmlns:p14="http://schemas.microsoft.com/office/powerpoint/2010/main" val="2532910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5279" y="2438400"/>
            <a:ext cx="4928256" cy="1071556"/>
            <a:chOff x="224" y="591"/>
            <a:chExt cx="8506" cy="18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24" y="591"/>
              <a:ext cx="8506" cy="1600"/>
              <a:chOff x="315" y="602"/>
              <a:chExt cx="11967" cy="1979"/>
            </a:xfrm>
          </p:grpSpPr>
          <p:sp>
            <p:nvSpPr>
              <p:cNvPr id="5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12700">
                <a:solidFill>
                  <a:srgbClr val="ED7D31">
                    <a:lumMod val="20000"/>
                    <a:lumOff val="80000"/>
                  </a:srgb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>
                  <a:lumMod val="100000"/>
                  <a:lumOff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1881" y="591"/>
              <a:ext cx="5916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2171" y="3733800"/>
                <a:ext cx="20056629" cy="216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2;3;5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71" y="3733800"/>
                <a:ext cx="20056629" cy="2166170"/>
              </a:xfrm>
              <a:prstGeom prst="rect">
                <a:avLst/>
              </a:prstGeom>
              <a:blipFill>
                <a:blip r:embed="rId2"/>
                <a:stretch>
                  <a:fillRect l="-1398" b="-1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5511" y="7239000"/>
                <a:ext cx="18656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1.4)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11" y="7239000"/>
                <a:ext cx="18656968" cy="830997"/>
              </a:xfrm>
              <a:prstGeom prst="rect">
                <a:avLst/>
              </a:prstGeom>
              <a:blipFill>
                <a:blip r:embed="rId3"/>
                <a:stretch>
                  <a:fillRect l="-1470" t="-17647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98768" y="8352756"/>
            <a:ext cx="20056629" cy="49822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9667B-1FF4-42BF-9009-84624210D1F5}"/>
              </a:ext>
            </a:extLst>
          </p:cNvPr>
          <p:cNvGrpSpPr/>
          <p:nvPr/>
        </p:nvGrpSpPr>
        <p:grpSpPr>
          <a:xfrm>
            <a:off x="228600" y="623888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748DAB3-8D11-47DC-9339-AC0B7177041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3BFD1461-0CD3-40E5-A214-2233CD7585E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918D0C43-E5C6-4EEF-8E94-A91FBDE84A1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9FCAEF93-867F-46D4-832B-2F7F2566BBB3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5C5C0380-8A0E-4A00-A030-13879B22098A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495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4003000" cy="81735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0;1;4;9;25;36;49;64;81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𝑻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𝑛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ℕ</m:t>
                    </m:r>
                    <m:r>
                      <a:rPr lang="en-US" sz="4800" i="1">
                        <a:latin typeface="Cambria Math"/>
                      </a:rPr>
                      <m:t>|</m:t>
                    </m:r>
                    <m:r>
                      <a:rPr lang="en-US" sz="4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𝑛</m:t>
                    </m:r>
                    <m:r>
                      <a:rPr lang="en-US" sz="4800" i="1">
                        <a:latin typeface="Cambria Math"/>
                      </a:rPr>
                      <m:t>&lt;100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bạn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4003000" cy="8173500"/>
              </a:xfrm>
              <a:prstGeom prst="rect">
                <a:avLst/>
              </a:prstGeom>
              <a:blipFill>
                <a:blip r:embed="rId3"/>
                <a:stretch>
                  <a:fillRect l="-1117" t="-253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3344090" y="5334000"/>
            <a:ext cx="11044989" cy="47191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11552379"/>
            <a:ext cx="24383999" cy="196052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810491" y="2971800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D55C-64D8-4BED-9984-99F02AA279C6}"/>
              </a:ext>
            </a:extLst>
          </p:cNvPr>
          <p:cNvGrpSpPr/>
          <p:nvPr/>
        </p:nvGrpSpPr>
        <p:grpSpPr>
          <a:xfrm>
            <a:off x="18051" y="10231023"/>
            <a:ext cx="3760381" cy="1010461"/>
            <a:chOff x="22440" y="-15041"/>
            <a:chExt cx="850471" cy="2618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C448E4B-7998-4E39-896D-153211E059D9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7F13C0BF-14C9-4EFE-A12E-8A7E5C87AB2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AC4792EA-A741-414F-BC55-BEA852C2F11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433E2327-806E-46F4-917E-B0861E0AAE3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C29E7BE5-C2A1-41D7-ACA6-829E5A437F9B}"/>
                </a:ext>
              </a:extLst>
            </p:cNvPr>
            <p:cNvSpPr txBox="1"/>
            <p:nvPr/>
          </p:nvSpPr>
          <p:spPr>
            <a:xfrm>
              <a:off x="188148" y="-15041"/>
              <a:ext cx="561248" cy="26187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974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971800"/>
            <a:ext cx="13868399" cy="85582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06599" y="4716464"/>
            <a:ext cx="9268692" cy="6881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114419"/>
                  </p:ext>
                </p:extLst>
              </p:nvPr>
            </p:nvGraphicFramePr>
            <p:xfrm>
              <a:off x="838200" y="3581400"/>
              <a:ext cx="13868398" cy="79486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94861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nhau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cũng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và</a:t>
                          </a:r>
                          <a:r>
                            <a:rPr lang="en-US" sz="48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ngược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lại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  <m:r>
                                <a:rPr lang="en-US" sz="4800" b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.</a:t>
                          </a: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114419"/>
                  </p:ext>
                </p:extLst>
              </p:nvPr>
            </p:nvGraphicFramePr>
            <p:xfrm>
              <a:off x="838200" y="3581400"/>
              <a:ext cx="13868398" cy="79486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9486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14300" marR="114300" marT="0" marB="0">
                        <a:blipFill>
                          <a:blip r:embed="rId3"/>
                          <a:stretch>
                            <a:fillRect l="-44" t="-77" r="-88" b="-1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873" y="2971800"/>
            <a:ext cx="9268691" cy="85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67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1600" y="1560887"/>
            <a:ext cx="13542917" cy="2020447"/>
            <a:chOff x="685800" y="233049"/>
            <a:chExt cx="8077200" cy="136737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685800" y="233049"/>
              <a:ext cx="8077200" cy="1367378"/>
              <a:chOff x="718" y="31"/>
              <a:chExt cx="63954" cy="12653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" y="31"/>
                <a:ext cx="63954" cy="12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321"/>
              <p:cNvSpPr txBox="1">
                <a:spLocks noChangeArrowheads="1"/>
              </p:cNvSpPr>
              <p:nvPr/>
            </p:nvSpPr>
            <p:spPr bwMode="auto">
              <a:xfrm>
                <a:off x="12386" y="1884"/>
                <a:ext cx="42394" cy="7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800" b="1" kern="1200">
                    <a:solidFill>
                      <a:srgbClr val="FCFFE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321"/>
              <p:cNvSpPr txBox="1">
                <a:spLocks noChangeArrowheads="1"/>
              </p:cNvSpPr>
              <p:nvPr/>
            </p:nvSpPr>
            <p:spPr bwMode="auto">
              <a:xfrm>
                <a:off x="2517" y="754"/>
                <a:ext cx="7534" cy="8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000" b="1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2</a:t>
                </a:r>
                <a:endParaRPr lang="en-US" sz="4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731844" y="449899"/>
              <a:ext cx="5089108" cy="830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VÀ CÁC PHÉP TOÁN TRÊN TẬP HỢP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83391"/>
              </p:ext>
            </p:extLst>
          </p:nvPr>
        </p:nvGraphicFramePr>
        <p:xfrm>
          <a:off x="1946637" y="4495800"/>
          <a:ext cx="20012842" cy="8629079"/>
        </p:xfrm>
        <a:graphic>
          <a:graphicData uri="http://schemas.openxmlformats.org/drawingml/2006/table">
            <a:tbl>
              <a:tblPr firstRow="1" firstCol="1" bandRow="1"/>
              <a:tblGrid>
                <a:gridCol w="8445787">
                  <a:extLst>
                    <a:ext uri="{9D8B030D-6E8A-4147-A177-3AD203B41FA5}">
                      <a16:colId xmlns:a16="http://schemas.microsoft.com/office/drawing/2014/main" val="4206580748"/>
                    </a:ext>
                  </a:extLst>
                </a:gridCol>
                <a:gridCol w="11567055">
                  <a:extLst>
                    <a:ext uri="{9D8B030D-6E8A-4147-A177-3AD203B41FA5}">
                      <a16:colId xmlns:a16="http://schemas.microsoft.com/office/drawing/2014/main" val="199111513"/>
                    </a:ext>
                  </a:extLst>
                </a:gridCol>
              </a:tblGrid>
              <a:tr h="784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THUẬT NGỮ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nhau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rỗng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bù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     </a:t>
                      </a: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KIẾN THỨC. KĨ NĂNG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khái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niệm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cơ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bản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về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giải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bài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nội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dung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Sử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để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3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76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3;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6;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blipFill>
                <a:blip r:embed="rId3"/>
                <a:stretch>
                  <a:fillRect l="-1117" b="-85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𝟏𝟖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𝟏𝟖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657600" lvl="4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blipFill>
                <a:blip r:embed="rId4"/>
                <a:stretch>
                  <a:fillRect l="-1151" b="-69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874094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DCD702-B89F-4518-9506-6A3AEF7C898C}"/>
              </a:ext>
            </a:extLst>
          </p:cNvPr>
          <p:cNvGrpSpPr/>
          <p:nvPr/>
        </p:nvGrpSpPr>
        <p:grpSpPr>
          <a:xfrm>
            <a:off x="182630" y="627172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DE11C3-B866-4ABB-A8FD-8676EE42917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544EB138-B1A5-42AE-A0F7-D39FE1544F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3950409C-869B-445F-895C-55B89635479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D2A3D8AB-C17F-46F7-9E5C-80DC076DF55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C448691D-D28E-4CC8-A9BD-A01C2F2E5B2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041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⊂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⊃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;	c)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blipFill>
                <a:blip r:embed="rId3"/>
                <a:stretch>
                  <a:fillRect l="-1140" b="-935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⊃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⊂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⊃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blipFill>
                <a:blip r:embed="rId4"/>
                <a:stretch>
                  <a:fillRect l="-1120" r="-102" b="-40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96E2B9-EC57-487E-8865-F202D2D04968}"/>
              </a:ext>
            </a:extLst>
          </p:cNvPr>
          <p:cNvGrpSpPr/>
          <p:nvPr/>
        </p:nvGrpSpPr>
        <p:grpSpPr>
          <a:xfrm>
            <a:off x="63922" y="5418146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5B962F-F5FA-49A3-A3E2-352BBCBC8865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9E5FCAC4-10AF-4402-8630-48F9EF8F824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99FDD420-7BC1-409C-89F9-595C12971AB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59BB99DD-6901-4ED4-BC5B-ED4E286579B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7387E878-FCE1-4D39-965E-2ACE159144EC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32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850600" cy="154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 1; 2; 3,4;...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...;−3;−2;−1;0;1;2;3...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ℚ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blipFill>
                <a:blip r:embed="rId3"/>
                <a:stretch>
                  <a:fillRect l="-1015" b="-36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14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5052" y="1879600"/>
            <a:ext cx="23777948" cy="4406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ℚ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blipFill>
                <a:blip r:embed="rId3"/>
                <a:stretch>
                  <a:fillRect l="-18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6578080"/>
            <a:ext cx="9116291" cy="68410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214166" y="1895531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2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A6C2FB-8D2A-41FB-B84F-A4E6342052BB}"/>
              </a:ext>
            </a:extLst>
          </p:cNvPr>
          <p:cNvGrpSpPr/>
          <p:nvPr/>
        </p:nvGrpSpPr>
        <p:grpSpPr>
          <a:xfrm>
            <a:off x="225052" y="6497859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1327BFA-D7C6-4603-A23B-26B05F0766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F455D2CF-00F0-4559-B219-4471A1F3F0A4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BA26B0B5-FF12-482F-8002-9DC8B818F1E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5967A35C-9845-42D2-8C8D-3CAF57BD177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B97AC9CE-93E1-467C-9C3E-D788CE04F38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822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370174"/>
                <a:ext cx="24027063" cy="31830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3,274∈</m:t>
                    </m:r>
                    <m:r>
                      <a:rPr lang="en-US" sz="4800" i="1">
                        <a:latin typeface="Cambria Math"/>
                      </a:rPr>
                      <m:t>ℚ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;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70174"/>
                <a:ext cx="24027063" cy="3183026"/>
              </a:xfrm>
              <a:prstGeom prst="rect">
                <a:avLst/>
              </a:prstGeom>
              <a:blipFill>
                <a:blip r:embed="rId3"/>
                <a:stretch>
                  <a:fillRect l="-11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171" y="7667701"/>
                <a:ext cx="23760892" cy="57584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3,274∈</m:t>
                    </m:r>
                    <m:r>
                      <a:rPr lang="en-US" i="1">
                        <a:latin typeface="Cambria Math"/>
                      </a:rPr>
                      <m:t>ℚ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71" y="7667701"/>
                <a:ext cx="23760892" cy="5758471"/>
              </a:xfrm>
              <a:prstGeom prst="rect">
                <a:avLst/>
              </a:prstGeom>
              <a:blipFill>
                <a:blip r:embed="rId4"/>
                <a:stretch>
                  <a:fillRect l="-11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2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B27D0-2C86-4463-8676-5BA320EB08B8}"/>
              </a:ext>
            </a:extLst>
          </p:cNvPr>
          <p:cNvGrpSpPr/>
          <p:nvPr/>
        </p:nvGrpSpPr>
        <p:grpSpPr>
          <a:xfrm>
            <a:off x="0" y="6717747"/>
            <a:ext cx="3760381" cy="887477"/>
            <a:chOff x="22440" y="16831"/>
            <a:chExt cx="850471" cy="23000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17C551-E2B7-4244-8E50-B80D4A2C75E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2DB8028A-2FC0-4150-9644-63059BB80C7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015F9427-91DA-4EC2-9D27-9FA5284A95A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1CDD72F4-6D68-4BF2-BD84-DC592D06566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F523B1E4-6014-47C1-B8E5-B82719009F0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126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493" y="3240516"/>
                <a:ext cx="23803507" cy="2496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−4;0;1;2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3" y="3240516"/>
                <a:ext cx="23803507" cy="2496300"/>
              </a:xfrm>
              <a:prstGeom prst="rect">
                <a:avLst/>
              </a:prstGeom>
              <a:blipFill>
                <a:blip r:embed="rId3"/>
                <a:stretch>
                  <a:fillRect l="-11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588" y="6913166"/>
                <a:ext cx="23719412" cy="649803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−4∉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8" y="6913166"/>
                <a:ext cx="23719412" cy="6498033"/>
              </a:xfrm>
              <a:prstGeom prst="rect">
                <a:avLst/>
              </a:prstGeom>
              <a:blipFill>
                <a:blip r:embed="rId4"/>
                <a:stretch>
                  <a:fillRect l="-11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842BA6-05A9-4C22-9B1D-2E9533F1E98E}"/>
              </a:ext>
            </a:extLst>
          </p:cNvPr>
          <p:cNvGrpSpPr/>
          <p:nvPr/>
        </p:nvGrpSpPr>
        <p:grpSpPr>
          <a:xfrm>
            <a:off x="17417" y="5679845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44F3FC-8EF1-4D8F-BFB1-BF3D38AFF28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9014B67-083E-4083-A8AB-6851CAC0631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41ED0483-7DE5-4B96-8A97-6D090A51A7A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9E5F6F99-EE41-483B-9C87-CF667C79E1C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AAD75B36-0D3E-4CC6-B18B-4E95B2251FD3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55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ℝ</m:t>
                    </m:r>
                  </m:oMath>
                </a14:m>
                <a:endParaRPr 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≥3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&gt;3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∀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, 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⇒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3∈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3∉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	d)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blipFill>
                <a:blip r:embed="rId3"/>
                <a:stretch>
                  <a:fillRect l="-1132" t="-3684" b="-326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, d)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blipFill>
                <a:blip r:embed="rId4"/>
                <a:stretch>
                  <a:fillRect l="-2291" r="-11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2420600" y="7696200"/>
            <a:ext cx="11963400" cy="57229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844" y="2513717"/>
            <a:ext cx="5347608" cy="839083"/>
            <a:chOff x="22440" y="15870"/>
            <a:chExt cx="913582" cy="23766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08271" y="15870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ED131-4F09-4BC2-B022-97FAA9EA9CB0}"/>
              </a:ext>
            </a:extLst>
          </p:cNvPr>
          <p:cNvGrpSpPr/>
          <p:nvPr/>
        </p:nvGrpSpPr>
        <p:grpSpPr>
          <a:xfrm>
            <a:off x="77844" y="7865476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6D35A-7DCB-413A-B0DE-FA282889801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2B82351B-B416-401C-82EC-DD7F95C9C9E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6F64FB6E-47EE-49AF-AE47-3EE73DEF6BF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5BF71D2A-4B0E-4EE3-A79D-46741F1158C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08FF08A7-74D5-4A8E-A47C-906BE81D2D61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102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04" y="2859017"/>
                <a:ext cx="23977796" cy="27707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|2≤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≤7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&lt;2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" y="2859017"/>
                <a:ext cx="23977796" cy="2770739"/>
              </a:xfrm>
              <a:prstGeom prst="rect">
                <a:avLst/>
              </a:prstGeom>
              <a:blipFill>
                <a:blip r:embed="rId4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676400"/>
            <a:ext cx="5715000" cy="1081690"/>
            <a:chOff x="22440" y="59287"/>
            <a:chExt cx="976347" cy="1942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2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1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1375" y="7317343"/>
            <a:ext cx="23674054" cy="5881132"/>
            <a:chOff x="838200" y="6019800"/>
            <a:chExt cx="23164800" cy="7483475"/>
          </a:xfrm>
        </p:grpSpPr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14822BB7-DB89-4357-87F0-6E511FC44A6A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6019800"/>
              <a:ext cx="23164800" cy="7483475"/>
            </a:xfrm>
            <a:prstGeom prst="rect">
              <a:avLst/>
            </a:prstGeom>
            <a:solidFill>
              <a:srgbClr val="D6F7FE"/>
            </a:solidFill>
            <a:ln>
              <a:solidFill>
                <a:srgbClr val="00B0F0"/>
              </a:solidFill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 </a:t>
              </a:r>
            </a:p>
            <a:p>
              <a:pPr marL="0" indent="0">
                <a:buNone/>
              </a:pPr>
              <a:endParaRPr lang="en-US" b="1" dirty="0"/>
            </a:p>
            <a:p>
              <a:pPr marL="0" indent="0">
                <a:buNone/>
              </a:pPr>
              <a:endParaRPr lang="en-US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119424"/>
                </p:ext>
              </p:extLst>
            </p:nvPr>
          </p:nvGraphicFramePr>
          <p:xfrm>
            <a:off x="6553200" y="6830412"/>
            <a:ext cx="3924300" cy="1151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Equation" r:id="rId5" imgW="583920" imgH="203040" progId="Equation.DSMT4">
                    <p:embed/>
                  </p:oleObj>
                </mc:Choice>
                <mc:Fallback>
                  <p:oleObj name="Equation" r:id="rId5" imgW="583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53200" y="6830412"/>
                          <a:ext cx="3924300" cy="11515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696305"/>
                </p:ext>
              </p:extLst>
            </p:nvPr>
          </p:nvGraphicFramePr>
          <p:xfrm>
            <a:off x="6400800" y="9220200"/>
            <a:ext cx="4954587" cy="1265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Equation" r:id="rId7" imgW="685800" imgH="203040" progId="Equation.DSMT4">
                    <p:embed/>
                  </p:oleObj>
                </mc:Choice>
                <mc:Fallback>
                  <p:oleObj name="Equation" r:id="rId7" imgW="6858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00800" y="9220200"/>
                          <a:ext cx="4954587" cy="1265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/>
            <p:cNvCxnSpPr/>
            <p:nvPr/>
          </p:nvCxnSpPr>
          <p:spPr>
            <a:xfrm>
              <a:off x="13639800" y="7620000"/>
              <a:ext cx="7848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ouble Bracket 5"/>
            <p:cNvSpPr/>
            <p:nvPr/>
          </p:nvSpPr>
          <p:spPr>
            <a:xfrm>
              <a:off x="15278100" y="7010400"/>
              <a:ext cx="4572000" cy="990600"/>
            </a:xfrm>
            <a:prstGeom prst="bracketPair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3639800" y="9832482"/>
              <a:ext cx="7848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>
              <a:off x="14535150" y="9108582"/>
              <a:ext cx="1485900" cy="1447800"/>
            </a:xfrm>
            <a:prstGeom prst="arc">
              <a:avLst>
                <a:gd name="adj1" fmla="val 17542194"/>
                <a:gd name="adj2" fmla="val 3028572"/>
              </a:avLst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639800" y="72771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907814" y="725805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215242" y="725805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535150" y="728564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116800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296133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562833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746764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034845" y="9399587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364607" y="94107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631307" y="94107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898007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106243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3598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6265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8932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1599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3687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6354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9021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9229989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716750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0313212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9980823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941654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161501" y="8064720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483224" y="7981950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543650" y="10486095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F7E1BBE-661E-46E2-9713-7FA11FBB775E}"/>
              </a:ext>
            </a:extLst>
          </p:cNvPr>
          <p:cNvGrpSpPr/>
          <p:nvPr/>
        </p:nvGrpSpPr>
        <p:grpSpPr>
          <a:xfrm>
            <a:off x="25204" y="6106824"/>
            <a:ext cx="3760381" cy="733454"/>
            <a:chOff x="22440" y="36790"/>
            <a:chExt cx="850471" cy="19008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6AECB6F-C329-4B64-903E-5F5088F57B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52" name="Arrow: Pentagon 51">
                <a:extLst>
                  <a:ext uri="{FF2B5EF4-FFF2-40B4-BE49-F238E27FC236}">
                    <a16:creationId xmlns:a16="http://schemas.microsoft.com/office/drawing/2014/main" id="{64517840-2C8C-4BCD-BD4F-BC079BDC5B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Arrow: Chevron 52">
                <a:extLst>
                  <a:ext uri="{FF2B5EF4-FFF2-40B4-BE49-F238E27FC236}">
                    <a16:creationId xmlns:a16="http://schemas.microsoft.com/office/drawing/2014/main" id="{983EA80C-AECC-487F-8381-1FDD15716F4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Arrow: Chevron 53">
                <a:extLst>
                  <a:ext uri="{FF2B5EF4-FFF2-40B4-BE49-F238E27FC236}">
                    <a16:creationId xmlns:a16="http://schemas.microsoft.com/office/drawing/2014/main" id="{3A3C3A52-178F-412C-BBEB-A85642A7FE9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6">
              <a:extLst>
                <a:ext uri="{FF2B5EF4-FFF2-40B4-BE49-F238E27FC236}">
                  <a16:creationId xmlns:a16="http://schemas.microsoft.com/office/drawing/2014/main" id="{1C269E0B-0E4C-47B4-AC5A-4C475738D4EF}"/>
                </a:ext>
              </a:extLst>
            </p:cNvPr>
            <p:cNvSpPr txBox="1"/>
            <p:nvPr/>
          </p:nvSpPr>
          <p:spPr>
            <a:xfrm>
              <a:off x="188148" y="36790"/>
              <a:ext cx="591618" cy="1900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676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7822" y="3202780"/>
            <a:ext cx="23164800" cy="2575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45473" y="7019924"/>
            <a:ext cx="14155061" cy="63259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1-d, 2-a, 3-b, 4-c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534" y="1930400"/>
            <a:ext cx="9726529" cy="11176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A8511D-D457-4D3C-AD65-3B605EEA8433}"/>
              </a:ext>
            </a:extLst>
          </p:cNvPr>
          <p:cNvGrpSpPr/>
          <p:nvPr/>
        </p:nvGrpSpPr>
        <p:grpSpPr>
          <a:xfrm>
            <a:off x="61567" y="6032453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8BF759B-B1B1-4BE8-BFA2-F70C5DBE72E6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A9DDE955-3460-4DCA-B3DA-F61551F37C1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9630FD48-58A2-49E1-ABA8-0AA2D3722BD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0C240AEF-A503-4863-8A03-1014AD37CB0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970A03DA-B441-495B-9426-58B08BC7C9DD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181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8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</m:t>
                    </m:r>
                    <m:r>
                      <a:rPr lang="en-US" sz="4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(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blipFill>
                <a:blip r:embed="rId3"/>
                <a:stretch>
                  <a:fillRect l="-1146" b="-6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 Nam,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Tú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Chi,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Hiền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Lam,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}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blipFill>
                <a:blip r:embed="rId4"/>
                <a:stretch>
                  <a:fillRect b="-71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140277" y="4432966"/>
            <a:ext cx="5715000" cy="824834"/>
            <a:chOff x="22440" y="59287"/>
            <a:chExt cx="976347" cy="2187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941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05EEAB-754C-4990-A5AC-3F2DE5CBE7BF}"/>
              </a:ext>
            </a:extLst>
          </p:cNvPr>
          <p:cNvGrpSpPr/>
          <p:nvPr/>
        </p:nvGrpSpPr>
        <p:grpSpPr>
          <a:xfrm>
            <a:off x="140277" y="10050687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07912B-65E9-43B9-A008-7CF5C1FD0CF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941B664E-F99C-4BC6-A9F7-A8F112C97635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ECDC80BE-F490-46A9-9CF3-5031366AFC8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AA8147C3-4D12-49BC-886C-431A08F9A76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E0EC8CCB-3A6E-4ED8-B3CC-84E29C8204D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8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22860000" cy="10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8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ctr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blipFill>
                <a:blip r:embed="rId3"/>
                <a:stretch>
                  <a:fillRect l="-1754" r="-172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6126687"/>
                <a:ext cx="23948681" cy="24428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 algn="just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4;7;27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2;4;9;27;36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.Hãy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−∞;3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6126687"/>
                <a:ext cx="23948681" cy="2442888"/>
              </a:xfrm>
              <a:prstGeom prst="rect">
                <a:avLst/>
              </a:prstGeom>
              <a:blipFill>
                <a:blip r:embed="rId4"/>
                <a:stretch>
                  <a:fillRect l="-1145" b="-109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6126" y="5120640"/>
            <a:ext cx="3837281" cy="1160381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FEA08CE-B77C-46E4-93CC-3D11BE5DF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20" y="1695736"/>
            <a:ext cx="5764880" cy="2950263"/>
          </a:xfrm>
          <a:prstGeom prst="rect">
            <a:avLst/>
          </a:prstGeom>
          <a:noFill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AD4EF3-D865-4A84-9EAB-1C5A234CC519}"/>
              </a:ext>
            </a:extLst>
          </p:cNvPr>
          <p:cNvGrpSpPr/>
          <p:nvPr/>
        </p:nvGrpSpPr>
        <p:grpSpPr>
          <a:xfrm>
            <a:off x="152400" y="8553557"/>
            <a:ext cx="3760381" cy="8874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81FFB60-0F95-4982-9D5A-E1AB765E6EC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ED59255B-533E-4C04-812E-5265BB64B3D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70C45B3F-A7FA-414A-9D19-8422F8D4BF0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67F86402-9287-4EF1-B368-5AD1715C2AF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EC17564D-9E64-4DD1-BFB2-B326A6C9C4D9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9305136"/>
                <a:ext cx="12750755" cy="20606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4;27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9305136"/>
                <a:ext cx="12750755" cy="2060619"/>
              </a:xfrm>
              <a:prstGeom prst="rect">
                <a:avLst/>
              </a:prstGeom>
              <a:blipFill>
                <a:blip r:embed="rId6"/>
                <a:stretch>
                  <a:fillRect l="-2149" b="-19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E8CD60F-EC99-412D-BB24-D47FF176B4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557" y="11395999"/>
                <a:ext cx="12750755" cy="20606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Giao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E8CD60F-EC99-412D-BB24-D47FF176B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7" y="11395999"/>
                <a:ext cx="12750755" cy="2060620"/>
              </a:xfrm>
              <a:prstGeom prst="rect">
                <a:avLst/>
              </a:prstGeom>
              <a:blipFill>
                <a:blip r:embed="rId7"/>
                <a:stretch>
                  <a:fillRect l="-2149" b="-19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55AB38B-5488-4E88-B985-CA1AF7B6C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4575" y="9488018"/>
            <a:ext cx="11117025" cy="2567281"/>
          </a:xfrm>
          <a:prstGeom prst="rect">
            <a:avLst/>
          </a:prstGeom>
          <a:solidFill>
            <a:srgbClr val="EEF7E9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42410-A5B0-40ED-B03D-9092D9931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0409" y="11378121"/>
            <a:ext cx="10885425" cy="2304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D8AF4-98B9-4681-B254-EC6EBA55E818}"/>
              </a:ext>
            </a:extLst>
          </p:cNvPr>
          <p:cNvSpPr txBox="1"/>
          <p:nvPr/>
        </p:nvSpPr>
        <p:spPr>
          <a:xfrm>
            <a:off x="13411200" y="8608680"/>
            <a:ext cx="7696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</a:t>
            </a:r>
            <a:endParaRPr lang="vi-VN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6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31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006782"/>
                <a:ext cx="23975292" cy="12402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006782"/>
                <a:ext cx="23975292" cy="1240219"/>
              </a:xfrm>
              <a:prstGeom prst="rect">
                <a:avLst/>
              </a:prstGeom>
              <a:blipFill>
                <a:blip r:embed="rId3"/>
                <a:stretch>
                  <a:fillRect b="-922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590800" y="990600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36811BDB-4069-4EB9-8BB3-2632EE494311}"/>
              </a:ext>
            </a:extLst>
          </p:cNvPr>
          <p:cNvSpPr txBox="1">
            <a:spLocks/>
          </p:cNvSpPr>
          <p:nvPr/>
        </p:nvSpPr>
        <p:spPr>
          <a:xfrm>
            <a:off x="-7315" y="4114800"/>
            <a:ext cx="24253092" cy="2069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8.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EE88C6C-796C-4F11-BCD9-A944395F38EE}"/>
              </a:ext>
            </a:extLst>
          </p:cNvPr>
          <p:cNvSpPr txBox="1">
            <a:spLocks/>
          </p:cNvSpPr>
          <p:nvPr/>
        </p:nvSpPr>
        <p:spPr>
          <a:xfrm>
            <a:off x="-7315" y="3032405"/>
            <a:ext cx="8084515" cy="102520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D447EC7-C73B-4E0B-AFB8-93DBF4B33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232" y="6637473"/>
            <a:ext cx="5836779" cy="291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ho</m:t>
                        </m:r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blipFill>
                <a:blip r:embed="rId5"/>
                <a:stretch>
                  <a:fillRect l="-1462" r="-1495" b="-996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83D6D-51C0-40D2-8891-6C9D86170C5C}"/>
              </a:ext>
            </a:extLst>
          </p:cNvPr>
          <p:cNvGrpSpPr/>
          <p:nvPr/>
        </p:nvGrpSpPr>
        <p:grpSpPr>
          <a:xfrm>
            <a:off x="107328" y="9519464"/>
            <a:ext cx="5486400" cy="8112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F62F473-44EA-4543-B98A-FD12E7BC4D4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C933F19F-DDEF-45DE-948D-24F0DE93904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0F1768B7-0AB8-493B-8178-91A0A890A5D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AF82784E-017D-43FF-9762-3CB7F2FBEA7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9D324883-80DF-4DE7-A3F4-C85EAC249E57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85" y="10352696"/>
                <a:ext cx="24365415" cy="13565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2;3;4;7</m:t>
                        </m:r>
                      </m:e>
                    </m:d>
                    <m:r>
                      <a:rPr lang="en-US" sz="4700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−1;2;3;4;6</m:t>
                        </m:r>
                      </m:e>
                    </m:d>
                  </m:oMath>
                </a14:m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5" y="10352696"/>
                <a:ext cx="24365415" cy="1356522"/>
              </a:xfrm>
              <a:prstGeom prst="rect">
                <a:avLst/>
              </a:prstGeom>
              <a:blipFill>
                <a:blip r:embed="rId6"/>
                <a:stretch>
                  <a:fillRect l="-107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E19E099E-DEA0-4483-A399-758109B94E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739" y="12234041"/>
                <a:ext cx="18147287" cy="12470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−1;2;3;4;6;7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E19E099E-DEA0-4483-A399-758109B9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9" y="12234041"/>
                <a:ext cx="18147287" cy="1247022"/>
              </a:xfrm>
              <a:prstGeom prst="rect">
                <a:avLst/>
              </a:prstGeom>
              <a:blipFill>
                <a:blip r:embed="rId7"/>
                <a:stretch>
                  <a:fillRect b="-922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B0E9633-BF1B-4A43-9B36-E6AC3A364E85}"/>
              </a:ext>
            </a:extLst>
          </p:cNvPr>
          <p:cNvGrpSpPr/>
          <p:nvPr/>
        </p:nvGrpSpPr>
        <p:grpSpPr>
          <a:xfrm>
            <a:off x="8385" y="11424656"/>
            <a:ext cx="5486400" cy="811277"/>
            <a:chOff x="22440" y="16831"/>
            <a:chExt cx="850471" cy="2300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37CE31-2C5B-49EE-AD6A-74E7D924D42A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5" name="Arrow: Pentagon 34">
                <a:extLst>
                  <a:ext uri="{FF2B5EF4-FFF2-40B4-BE49-F238E27FC236}">
                    <a16:creationId xmlns:a16="http://schemas.microsoft.com/office/drawing/2014/main" id="{A144BD86-5983-4EE2-9978-B2EC7E27D4B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Arrow: Chevron 35">
                <a:extLst>
                  <a:ext uri="{FF2B5EF4-FFF2-40B4-BE49-F238E27FC236}">
                    <a16:creationId xmlns:a16="http://schemas.microsoft.com/office/drawing/2014/main" id="{824220AE-DCBC-4D04-A08D-202E975586F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rrow: Chevron 36">
                <a:extLst>
                  <a:ext uri="{FF2B5EF4-FFF2-40B4-BE49-F238E27FC236}">
                    <a16:creationId xmlns:a16="http://schemas.microsoft.com/office/drawing/2014/main" id="{71234FE8-EF17-463E-A732-A1403D0462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56">
              <a:extLst>
                <a:ext uri="{FF2B5EF4-FFF2-40B4-BE49-F238E27FC236}">
                  <a16:creationId xmlns:a16="http://schemas.microsoft.com/office/drawing/2014/main" id="{139C9F31-3587-43BC-9217-93FEBA8DE796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72C9EDE-CE7C-4F93-9219-B68461BE2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54371" y="11669080"/>
            <a:ext cx="5684645" cy="18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1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1" grpId="0" animBg="1"/>
      <p:bldP spid="22" grpId="0" animBg="1"/>
      <p:bldP spid="14" grpId="0" animBg="1"/>
      <p:bldP spid="29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325117" y="1981200"/>
            <a:ext cx="4425559" cy="811277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A524E200-3AB8-483B-9045-AD5CFB697F8C}"/>
              </a:ext>
            </a:extLst>
          </p:cNvPr>
          <p:cNvSpPr txBox="1">
            <a:spLocks/>
          </p:cNvSpPr>
          <p:nvPr/>
        </p:nvSpPr>
        <p:spPr>
          <a:xfrm>
            <a:off x="31898" y="2942230"/>
            <a:ext cx="24123501" cy="2205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B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75" y="5426750"/>
                <a:ext cx="24076024" cy="47840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Nam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Chi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ú,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ì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Kh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Hi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Lam</m:t>
                        </m:r>
                      </m:e>
                    </m:d>
                  </m:oMath>
                </a14:m>
                <a:endParaRPr lang="en-US" sz="500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vắng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12−2=10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" y="5426750"/>
                <a:ext cx="24076024" cy="4784050"/>
              </a:xfrm>
              <a:prstGeom prst="rect">
                <a:avLst/>
              </a:prstGeom>
              <a:blipFill>
                <a:blip r:embed="rId8"/>
                <a:stretch>
                  <a:fillRect l="-354" r="-709" b="-749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DD86F37B-FE48-45A8-80BA-8A65608FA1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249" y="11218588"/>
                <a:ext cx="24123501" cy="18116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HĐ1.</a:t>
                </a:r>
                <a:endParaRPr lang="en-US" sz="4800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DD86F37B-FE48-45A8-80BA-8A65608FA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9" y="11218588"/>
                <a:ext cx="24123501" cy="18116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9DC20AA-1B19-4F6B-81F5-593CCF7BEC77}"/>
              </a:ext>
            </a:extLst>
          </p:cNvPr>
          <p:cNvGrpSpPr/>
          <p:nvPr/>
        </p:nvGrpSpPr>
        <p:grpSpPr>
          <a:xfrm>
            <a:off x="70241" y="10210800"/>
            <a:ext cx="6101959" cy="838200"/>
            <a:chOff x="22440" y="16831"/>
            <a:chExt cx="850471" cy="2300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954905-80D0-4FD9-AEB9-716571B5F431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1C23FFA7-9932-4958-B369-AAF653CD217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3CF7B87F-4828-4085-8D84-2C2B9E7469C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row: Chevron 39">
                <a:extLst>
                  <a:ext uri="{FF2B5EF4-FFF2-40B4-BE49-F238E27FC236}">
                    <a16:creationId xmlns:a16="http://schemas.microsoft.com/office/drawing/2014/main" id="{1A998972-785D-4661-AACE-126A9B7ABC1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BB393165-F60E-44A8-9C60-B4B7DF1BEF7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656" y="2609100"/>
            <a:ext cx="23998299" cy="2068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9: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à 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blipFill>
                <a:blip r:embed="rId3"/>
                <a:stretch>
                  <a:fillRect l="-1651" b="-29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blipFill>
                <a:blip r:embed="rId4"/>
                <a:stretch>
                  <a:fillRect l="-1690" b="-7155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B82E6C73-04DF-4001-BE8C-B0C296D3BBEE}"/>
              </a:ext>
            </a:extLst>
          </p:cNvPr>
          <p:cNvSpPr txBox="1">
            <a:spLocks/>
          </p:cNvSpPr>
          <p:nvPr/>
        </p:nvSpPr>
        <p:spPr>
          <a:xfrm>
            <a:off x="72656" y="1723433"/>
            <a:ext cx="8134815" cy="859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3E56F-9D84-48EA-862D-779CEE776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955" y="4947835"/>
            <a:ext cx="6605174" cy="3553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1217D6-A5E6-4A1E-864C-8D60D9D1A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8442" y="8771443"/>
            <a:ext cx="6934200" cy="3476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Chú ý: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blipFill>
                <a:blip r:embed="rId7"/>
                <a:stretch>
                  <a:fillRect l="-6110" b="-810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17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-28903" y="1696740"/>
            <a:ext cx="4425559" cy="811277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54" y="2451033"/>
                <a:ext cx="24123501" cy="4595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={−2; 3; 5;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nguy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ỏ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ơ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10},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ỏ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ơ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10}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" y="2451033"/>
                <a:ext cx="24123501" cy="4595589"/>
              </a:xfrm>
              <a:prstGeom prst="rect">
                <a:avLst/>
              </a:prstGeom>
              <a:blipFill>
                <a:blip r:embed="rId8"/>
                <a:stretch>
                  <a:fillRect l="-1137" b="-780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9DC20AA-1B19-4F6B-81F5-593CCF7BEC77}"/>
              </a:ext>
            </a:extLst>
          </p:cNvPr>
          <p:cNvGrpSpPr/>
          <p:nvPr/>
        </p:nvGrpSpPr>
        <p:grpSpPr>
          <a:xfrm>
            <a:off x="222285" y="7137115"/>
            <a:ext cx="4892881" cy="1082336"/>
            <a:chOff x="22440" y="16831"/>
            <a:chExt cx="850471" cy="2300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954905-80D0-4FD9-AEB9-716571B5F431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1C23FFA7-9932-4958-B369-AAF653CD217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3CF7B87F-4828-4085-8D84-2C2B9E7469C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row: Chevron 39">
                <a:extLst>
                  <a:ext uri="{FF2B5EF4-FFF2-40B4-BE49-F238E27FC236}">
                    <a16:creationId xmlns:a16="http://schemas.microsoft.com/office/drawing/2014/main" id="{1A998972-785D-4661-AACE-126A9B7ABC1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BB393165-F60E-44A8-9C60-B4B7DF1BEF7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F758B5B-1AD7-4E93-9960-41BA01E04A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15" y="8309943"/>
                <a:ext cx="23975840" cy="26110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 {−2; 3; 5;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 { 2; 3; 5; 7}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Do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{−2;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{2;7}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F758B5B-1AD7-4E93-9960-41BA01E04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" y="8309943"/>
                <a:ext cx="23975840" cy="2611014"/>
              </a:xfrm>
              <a:prstGeom prst="rect">
                <a:avLst/>
              </a:prstGeom>
              <a:blipFill>
                <a:blip r:embed="rId9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6862A933-236E-479D-A1A6-0E0897FA0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15" y="10926744"/>
                <a:ext cx="23975840" cy="247963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{1; 2; 3; 4; 5; 6; 7; 8; 9}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{1; 4; 6; 8; 9}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6862A933-236E-479D-A1A6-0E0897FA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" y="10926744"/>
                <a:ext cx="23975840" cy="2479637"/>
              </a:xfrm>
              <a:prstGeom prst="rect">
                <a:avLst/>
              </a:prstGeom>
              <a:blipFill>
                <a:blip r:embed="rId10"/>
                <a:stretch>
                  <a:fillRect l="-1118" b="-31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2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C7D032-4956-474E-B8E6-34A5FCC154A4}"/>
              </a:ext>
            </a:extLst>
          </p:cNvPr>
          <p:cNvGrpSpPr/>
          <p:nvPr/>
        </p:nvGrpSpPr>
        <p:grpSpPr>
          <a:xfrm>
            <a:off x="704850" y="1828800"/>
            <a:ext cx="4705350" cy="1429205"/>
            <a:chOff x="22440" y="59288"/>
            <a:chExt cx="1028769" cy="1596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1B7FEE-EE85-4C97-A7EA-BBE5C68D16E1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9A13AE1C-5F91-48FA-AFA8-3E80B9798BDF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5BA5F1BD-CE26-49B5-8B31-546339E9E35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6E99A209-2CD8-4A45-A1B8-120AE289016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B73C034F-9274-4B00-BCC4-098901CD8041}"/>
                </a:ext>
              </a:extLst>
            </p:cNvPr>
            <p:cNvSpPr txBox="1"/>
            <p:nvPr/>
          </p:nvSpPr>
          <p:spPr>
            <a:xfrm>
              <a:off x="145348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sz="5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5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7.</a:t>
              </a:r>
              <a:endPara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/>
              <p:nvPr/>
            </p:nvSpPr>
            <p:spPr>
              <a:xfrm>
                <a:off x="5066646" y="1447800"/>
                <a:ext cx="19086126" cy="18621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/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của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−∞;−2</m:t>
                        </m:r>
                      </m:e>
                    </m:d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[5;+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46" y="1447800"/>
                <a:ext cx="19086126" cy="1862179"/>
              </a:xfrm>
              <a:prstGeom prst="rect">
                <a:avLst/>
              </a:prstGeom>
              <a:blipFill>
                <a:blip r:embed="rId2"/>
                <a:stretch>
                  <a:fillRect t="-6189" b="-11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6E622C-7C65-4163-9EAD-26F05C764168}"/>
              </a:ext>
            </a:extLst>
          </p:cNvPr>
          <p:cNvGrpSpPr/>
          <p:nvPr/>
        </p:nvGrpSpPr>
        <p:grpSpPr>
          <a:xfrm>
            <a:off x="711836" y="3371395"/>
            <a:ext cx="4909976" cy="1429205"/>
            <a:chOff x="22440" y="59288"/>
            <a:chExt cx="1073508" cy="159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9BB74C-5EC2-4821-B22A-8364A3E3862A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A0451260-DEC0-40FA-9D6A-AF8166CD30B6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15C1668A-3B16-42E3-8F43-4A7A8989017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2C725E22-63BA-48D6-875D-A145694FD8C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13" name="TextBox 56">
              <a:extLst>
                <a:ext uri="{FF2B5EF4-FFF2-40B4-BE49-F238E27FC236}">
                  <a16:creationId xmlns:a16="http://schemas.microsoft.com/office/drawing/2014/main" id="{205D3E32-9AA5-4648-948E-B6D7308396F3}"/>
                </a:ext>
              </a:extLst>
            </p:cNvPr>
            <p:cNvSpPr txBox="1"/>
            <p:nvPr/>
          </p:nvSpPr>
          <p:spPr>
            <a:xfrm>
              <a:off x="190087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 b="1" dirty="0" err="1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5000" b="1" dirty="0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5000" b="1" kern="1200" dirty="0">
                  <a:solidFill>
                    <a:srgbClr val="92D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50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26851F-C15A-4254-B5B1-4998C667BFC8}"/>
                  </a:ext>
                </a:extLst>
              </p:cNvPr>
              <p:cNvSpPr/>
              <p:nvPr/>
            </p:nvSpPr>
            <p:spPr>
              <a:xfrm>
                <a:off x="233964" y="4757412"/>
                <a:ext cx="23918807" cy="47699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algn="just" defTabSz="1828800"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 10A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26851F-C15A-4254-B5B1-4998C667B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4" y="4757412"/>
                <a:ext cx="23918807" cy="4769968"/>
              </a:xfrm>
              <a:prstGeom prst="rect">
                <a:avLst/>
              </a:prstGeom>
              <a:blipFill>
                <a:blip r:embed="rId3"/>
                <a:stretch>
                  <a:fillRect l="-1121" r="-11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4145FC-F603-419D-A730-DBA648B213DA}"/>
                  </a:ext>
                </a:extLst>
              </p:cNvPr>
              <p:cNvSpPr/>
              <p:nvPr/>
            </p:nvSpPr>
            <p:spPr>
              <a:xfrm>
                <a:off x="233966" y="9624258"/>
                <a:ext cx="23918805" cy="347221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Gợi ý: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24=16+11−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=16+11−24⇔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4145FC-F603-419D-A730-DBA648B21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6" y="9624258"/>
                <a:ext cx="23918805" cy="3472214"/>
              </a:xfrm>
              <a:prstGeom prst="rect">
                <a:avLst/>
              </a:prstGeom>
              <a:blipFill>
                <a:blip r:embed="rId4"/>
                <a:stretch>
                  <a:fillRect l="-1121" t="-6130" b="-35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3E15E0AA-5E47-4DC0-808F-7A26866AAF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592800" y="9658074"/>
            <a:ext cx="5557234" cy="34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3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1.8 .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Ven?</a:t>
                </a:r>
                <a:endParaRPr lang="en-US" sz="56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blipFill>
                <a:blip r:embed="rId3"/>
                <a:stretch>
                  <a:fillRect l="-1372" r="-1398" b="-70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414499" y="987166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5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5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DE61D1-32C0-4367-9CC6-40756277942A}"/>
              </a:ext>
            </a:extLst>
          </p:cNvPr>
          <p:cNvGrpSpPr/>
          <p:nvPr/>
        </p:nvGrpSpPr>
        <p:grpSpPr>
          <a:xfrm>
            <a:off x="128499" y="5944150"/>
            <a:ext cx="4572000" cy="1078546"/>
            <a:chOff x="22440" y="-7319"/>
            <a:chExt cx="850471" cy="2783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0C63B3-6337-43EC-A494-759FB61D2338}"/>
                </a:ext>
              </a:extLst>
            </p:cNvPr>
            <p:cNvGrpSpPr/>
            <p:nvPr/>
          </p:nvGrpSpPr>
          <p:grpSpPr>
            <a:xfrm>
              <a:off x="22440" y="23952"/>
              <a:ext cx="850471" cy="231955"/>
              <a:chOff x="31572" y="16546"/>
              <a:chExt cx="1196628" cy="287055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1A60D8B9-EB2E-4D57-B8D2-77542F48EC5F}"/>
                  </a:ext>
                </a:extLst>
              </p:cNvPr>
              <p:cNvSpPr/>
              <p:nvPr/>
            </p:nvSpPr>
            <p:spPr>
              <a:xfrm>
                <a:off x="204585" y="16546"/>
                <a:ext cx="1023615" cy="287055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4C54C50D-3512-443F-B6A3-CC5F95078B7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6ABE9192-E30B-4A60-AAC1-FB5096304DF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1AAD937D-AA35-4022-9CF0-4EEF9D1206B0}"/>
                </a:ext>
              </a:extLst>
            </p:cNvPr>
            <p:cNvSpPr txBox="1"/>
            <p:nvPr/>
          </p:nvSpPr>
          <p:spPr>
            <a:xfrm>
              <a:off x="188148" y="-7319"/>
              <a:ext cx="591618" cy="2783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E99D47C-6466-4C0B-94B1-3FB6C419D1C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63799" y="5264408"/>
            <a:ext cx="8836301" cy="7156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/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𝑋</m:t>
                      </m:r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a:rPr lang="en-US" sz="5600" b="0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5600" b="0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  <m:r>
                        <a:rPr lang="en-US" sz="5600" b="0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Campuchia</m:t>
                      </m:r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</m:t>
                      </m:r>
                    </m:oMath>
                  </m:oMathPara>
                </a14:m>
                <a:endParaRPr lang="en-US" sz="5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44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57655" y="1753476"/>
            <a:ext cx="23975292" cy="1719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1.9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Á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blipFill>
                <a:blip r:embed="rId3"/>
                <a:stretch>
                  <a:fillRect l="-2274" r="-13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Ấn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Campuchia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Indonesia, Singapore,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Timor,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Philipin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Brunei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blipFill>
                <a:blip r:embed="rId4"/>
                <a:stretch>
                  <a:fillRect l="-2276" r="-11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266890" y="2661025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16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0;4;8;12;16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blipFill>
                <a:blip r:embed="rId3"/>
                <a:stretch>
                  <a:fillRect l="-1118" b="-167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04354" y="1838478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A44868-0998-4DA4-8352-AE343768F989}"/>
              </a:ext>
            </a:extLst>
          </p:cNvPr>
          <p:cNvGrpSpPr/>
          <p:nvPr/>
        </p:nvGrpSpPr>
        <p:grpSpPr>
          <a:xfrm>
            <a:off x="115208" y="4850708"/>
            <a:ext cx="15604899" cy="1539960"/>
            <a:chOff x="115208" y="4850708"/>
            <a:chExt cx="15604899" cy="15399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DE61D1-32C0-4367-9CC6-40756277942A}"/>
                </a:ext>
              </a:extLst>
            </p:cNvPr>
            <p:cNvGrpSpPr/>
            <p:nvPr/>
          </p:nvGrpSpPr>
          <p:grpSpPr>
            <a:xfrm>
              <a:off x="115208" y="4850708"/>
              <a:ext cx="4572000" cy="1043762"/>
              <a:chOff x="22440" y="16831"/>
              <a:chExt cx="850471" cy="23000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90C63B3-6337-43EC-A494-759FB61D2338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850471" cy="159855"/>
                <a:chOff x="31572" y="60276"/>
                <a:chExt cx="1196628" cy="197828"/>
              </a:xfrm>
            </p:grpSpPr>
            <p:sp>
              <p:nvSpPr>
                <p:cNvPr id="26" name="Arrow: Pentagon 25">
                  <a:extLst>
                    <a:ext uri="{FF2B5EF4-FFF2-40B4-BE49-F238E27FC236}">
                      <a16:creationId xmlns:a16="http://schemas.microsoft.com/office/drawing/2014/main" id="{1A60D8B9-EB2E-4D57-B8D2-77542F48EC5F}"/>
                    </a:ext>
                  </a:extLst>
                </p:cNvPr>
                <p:cNvSpPr/>
                <p:nvPr/>
              </p:nvSpPr>
              <p:spPr>
                <a:xfrm>
                  <a:off x="204585" y="62042"/>
                  <a:ext cx="1023615" cy="196062"/>
                </a:xfrm>
                <a:prstGeom prst="homePlate">
                  <a:avLst/>
                </a:prstGeom>
                <a:solidFill>
                  <a:srgbClr val="FCFFEF"/>
                </a:solidFill>
                <a:ln w="12700" cap="flat" cmpd="sng" algn="ctr">
                  <a:solidFill>
                    <a:srgbClr val="ED7D31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Arrow: Chevron 26">
                  <a:extLst>
                    <a:ext uri="{FF2B5EF4-FFF2-40B4-BE49-F238E27FC236}">
                      <a16:creationId xmlns:a16="http://schemas.microsoft.com/office/drawing/2014/main" id="{4C54C50D-3512-443F-B6A3-CC5F95078B73}"/>
                    </a:ext>
                  </a:extLst>
                </p:cNvPr>
                <p:cNvSpPr/>
                <p:nvPr/>
              </p:nvSpPr>
              <p:spPr>
                <a:xfrm>
                  <a:off x="31572" y="60341"/>
                  <a:ext cx="162630" cy="196062"/>
                </a:xfrm>
                <a:prstGeom prst="chevron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Arrow: Chevron 27">
                  <a:extLst>
                    <a:ext uri="{FF2B5EF4-FFF2-40B4-BE49-F238E27FC236}">
                      <a16:creationId xmlns:a16="http://schemas.microsoft.com/office/drawing/2014/main" id="{6ABE9192-E30B-4A60-AAC1-FB5096304DF9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196062"/>
                </a:xfrm>
                <a:prstGeom prst="chevr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TextBox 56">
                <a:extLst>
                  <a:ext uri="{FF2B5EF4-FFF2-40B4-BE49-F238E27FC236}">
                    <a16:creationId xmlns:a16="http://schemas.microsoft.com/office/drawing/2014/main" id="{1AAD937D-AA35-4022-9CF0-4EEF9D1206B0}"/>
                  </a:ext>
                </a:extLst>
              </p:cNvPr>
              <p:cNvSpPr txBox="1"/>
              <p:nvPr/>
            </p:nvSpPr>
            <p:spPr>
              <a:xfrm>
                <a:off x="188148" y="16831"/>
                <a:ext cx="591618" cy="23000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/>
                <p:nvPr/>
              </p:nvSpPr>
              <p:spPr>
                <a:xfrm>
                  <a:off x="3375707" y="5332493"/>
                  <a:ext cx="12344400" cy="10581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indent="-629920" algn="ctr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480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,0≤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≤4</m:t>
                          </m:r>
                        </m:e>
                      </m:d>
                    </m:oMath>
                  </a14:m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707" y="5332493"/>
                  <a:ext cx="12344400" cy="1058175"/>
                </a:xfrm>
                <a:prstGeom prst="rect">
                  <a:avLst/>
                </a:prstGeom>
                <a:blipFill>
                  <a:blip r:embed="rId4"/>
                  <a:stretch>
                    <a:fillRect b="-2948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blipFill>
                <a:blip r:embed="rId5"/>
                <a:stretch>
                  <a:fillRect l="-1144" b="-1312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−6=0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blipFill>
                <a:blip r:embed="rId6"/>
                <a:stretch>
                  <a:fillRect l="-10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2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1.12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blipFill>
                <a:blip r:embed="rId3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∅∈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Viết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∅⊂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blipFill>
                <a:blip r:embed="rId5"/>
                <a:stretch>
                  <a:fillRect l="-2308" b="-30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361483" y="2787149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93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2075522"/>
            <a:ext cx="12115800" cy="857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Khái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niệm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9980" y="3361397"/>
            <a:ext cx="4666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37896" y="4951737"/>
            <a:ext cx="22050703" cy="5632311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tình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huống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1,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a) Nam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liệt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239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1.13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5;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để 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blipFill>
                <a:blip r:embed="rId3"/>
                <a:stretch>
                  <a:fillRect l="-1118" b="-1479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kia.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blipFill>
                <a:blip r:embed="rId4"/>
                <a:stretch>
                  <a:fillRect l="-1146" b="-149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86220" y="2888712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1.14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&lt;4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blipFill>
                <a:blip r:embed="rId5"/>
                <a:stretch>
                  <a:fillRect l="-1118" b="-1658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blipFill>
                <a:blip r:embed="rId6"/>
                <a:stretch>
                  <a:fillRect l="-28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...;−4;−3;−2;−1;0;1;2;3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=0∈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−3=0⇔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=1∈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=−3∈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−3;0;1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.....;−4;−2;−1;2;3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blipFill>
                <a:blip r:embed="rId7"/>
                <a:stretch>
                  <a:fillRect l="-1904" t="-34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09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05634"/>
            <a:ext cx="23975292" cy="1560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1.15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30" y="3642815"/>
                <a:ext cx="9443770" cy="97763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(−4;1]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−3;1]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(−∞;1]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−∞;3]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0" y="3642815"/>
                <a:ext cx="9443770" cy="9776324"/>
              </a:xfrm>
              <a:prstGeom prst="rect">
                <a:avLst/>
              </a:prstGeom>
              <a:blipFill>
                <a:blip r:embed="rId3"/>
                <a:stretch>
                  <a:fillRect l="-28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(−4;1]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−3;1]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(−3;2]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(−∞;1]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600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600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−∞;3]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3;+∞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blipFill>
                <a:blip r:embed="rId4"/>
                <a:stretch>
                  <a:fillRect l="-1776" t="-21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9521818" y="2877577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C1E671E-3202-4A6B-A0F7-8E5EEC78C7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36996" y="4486438"/>
            <a:ext cx="14312896" cy="1267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B6235D-A2DC-41DA-8E55-9EE1EABA768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636996" y="7276619"/>
            <a:ext cx="14312895" cy="1267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F01144-BEB1-4701-934B-87917D3F0D2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662396" y="9773199"/>
            <a:ext cx="14335990" cy="1267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0BE39C-CF19-4248-AF1E-F1DAF524CDC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710891" y="12443001"/>
            <a:ext cx="14287495" cy="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79600"/>
            <a:ext cx="24384000" cy="353059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1.16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Anh, 30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4083" y="5161324"/>
            <a:ext cx="24231599" cy="3886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Ban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83" y="9673126"/>
                <a:ext cx="24152771" cy="388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600" b="0" i="1">
                        <a:latin typeface="Cambria Math" panose="02040503050406030204" pitchFamily="18" charset="0"/>
                      </a:rPr>
                      <m:t>35+30−16=49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35−16=19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30−16=14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3" y="9673126"/>
                <a:ext cx="24152771" cy="3886200"/>
              </a:xfrm>
              <a:prstGeom prst="rect">
                <a:avLst/>
              </a:prstGeom>
              <a:blipFill>
                <a:blip r:embed="rId3"/>
                <a:stretch>
                  <a:fillRect l="-1060" b="-7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31377" y="8865476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A57714-18DB-47A0-9344-EAE2E9B84A2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659600" y="9047524"/>
            <a:ext cx="4543095" cy="45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80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667000"/>
                <a:ext cx="23241000" cy="338201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Ngân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67000"/>
                <a:ext cx="23241000" cy="3382016"/>
              </a:xfrm>
              <a:prstGeom prst="rect">
                <a:avLst/>
              </a:prstGeom>
              <a:blipFill rotWithShape="1">
                <a:blip r:embed="rId2"/>
                <a:stretch>
                  <a:fillRect l="-1207" b="-8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6760377"/>
                <a:ext cx="18669000" cy="2513509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  <a:ea typeface="Cascadia Mono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={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𝐍𝐚𝐦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𝐊𝐡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ú,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𝐇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ươ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ì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𝐂𝐡𝐢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𝐍𝐠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â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}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{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𝐧𝐠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𝐊𝐡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𝐇𝐢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𝐂𝐡𝐢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𝐋𝐚𝐦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ú 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}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760377"/>
                <a:ext cx="18669000" cy="2513509"/>
              </a:xfrm>
              <a:prstGeom prst="rect">
                <a:avLst/>
              </a:prstGeom>
              <a:blipFill rotWithShape="1">
                <a:blip r:embed="rId3"/>
                <a:stretch>
                  <a:fillRect l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580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269330" y="3476405"/>
            <a:ext cx="21895470" cy="4373698"/>
          </a:xfrm>
          <a:prstGeom prst="rect">
            <a:avLst/>
          </a:prstGeom>
          <a:solidFill>
            <a:srgbClr val="FFF8E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 = {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Á,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Mỹ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Cực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Phi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trưng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nhiêu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90600" y="2667000"/>
            <a:ext cx="7696200" cy="914400"/>
            <a:chOff x="0" y="447"/>
            <a:chExt cx="31732" cy="2452"/>
          </a:xfrm>
        </p:grpSpPr>
        <p:sp>
          <p:nvSpPr>
            <p:cNvPr id="4" name="TextBox 321"/>
            <p:cNvSpPr txBox="1">
              <a:spLocks noChangeArrowheads="1"/>
            </p:cNvSpPr>
            <p:nvPr/>
          </p:nvSpPr>
          <p:spPr bwMode="auto">
            <a:xfrm>
              <a:off x="7012" y="447"/>
              <a:ext cx="24720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HĐ2. </a:t>
              </a:r>
              <a:r>
                <a:rPr lang="en-US" sz="4800" b="1" kern="12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Cho </a:t>
              </a:r>
              <a:r>
                <a:rPr lang="en-US" sz="4800" b="1" kern="1200" dirty="0" err="1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kern="12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endParaRPr lang="en-US" sz="4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 </a:t>
              </a:r>
              <a:endParaRPr lang="en-US" sz="4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0" y="923"/>
              <a:ext cx="6271" cy="1976"/>
              <a:chOff x="0" y="923"/>
              <a:chExt cx="5755" cy="1976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0" y="923"/>
                <a:ext cx="5755" cy="1976"/>
                <a:chOff x="0" y="923"/>
                <a:chExt cx="6444" cy="3028"/>
              </a:xfrm>
            </p:grpSpPr>
            <p:sp>
              <p:nvSpPr>
                <p:cNvPr id="9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Flowchart: Terminator 6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0350" y="8526104"/>
                <a:ext cx="21874449" cy="3621504"/>
              </a:xfrm>
              <a:prstGeom prst="rect">
                <a:avLst/>
              </a:prstGeom>
              <a:solidFill>
                <a:srgbClr val="ECFEF2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châu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lục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thế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50" y="8526104"/>
                <a:ext cx="21874449" cy="3621504"/>
              </a:xfrm>
              <a:prstGeom prst="rect">
                <a:avLst/>
              </a:prstGeom>
              <a:blipFill rotWithShape="1">
                <a:blip r:embed="rId2"/>
                <a:stretch>
                  <a:fillRect l="-1282" b="-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9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26839"/>
              </p:ext>
            </p:extLst>
          </p:nvPr>
        </p:nvGraphicFramePr>
        <p:xfrm>
          <a:off x="1219200" y="3124200"/>
          <a:ext cx="10134600" cy="937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3914530328"/>
                    </a:ext>
                  </a:extLst>
                </a:gridCol>
              </a:tblGrid>
              <a:tr h="9372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mô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tả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trong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sau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1.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Liệt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kê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Chỉ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tính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chất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đặc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trưng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cho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solidFill>
                      <a:srgbClr val="DBF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093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136"/>
              <p:cNvSpPr/>
              <p:nvPr/>
            </p:nvSpPr>
            <p:spPr>
              <a:xfrm>
                <a:off x="12192000" y="3124200"/>
                <a:ext cx="11582400" cy="8629650"/>
              </a:xfrm>
              <a:prstGeom prst="roundRect">
                <a:avLst/>
              </a:prstGeom>
              <a:solidFill>
                <a:srgbClr val="FFFFE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∉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56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124200"/>
                <a:ext cx="11582400" cy="86296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998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047" y="2252557"/>
                <a:ext cx="18020894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𝟐𝟎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47" y="2252557"/>
                <a:ext cx="18020894" cy="1569660"/>
              </a:xfrm>
              <a:prstGeom prst="rect">
                <a:avLst/>
              </a:prstGeom>
              <a:blipFill>
                <a:blip r:embed="rId2"/>
                <a:stretch>
                  <a:fillRect l="-1556" t="-93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1588" y="4033984"/>
                <a:ext cx="22943812" cy="3265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𝟏𝟕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∈, ∉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?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8" y="4033984"/>
                <a:ext cx="22943812" cy="3265702"/>
              </a:xfrm>
              <a:prstGeom prst="rect">
                <a:avLst/>
              </a:prstGeom>
              <a:blipFill>
                <a:blip r:embed="rId3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6248400"/>
                <a:ext cx="22631400" cy="19856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248400"/>
                <a:ext cx="22631400" cy="1985608"/>
              </a:xfrm>
              <a:prstGeom prst="rect">
                <a:avLst/>
              </a:prstGeom>
              <a:blipFill>
                <a:blip r:embed="rId4"/>
                <a:stretch>
                  <a:fillRect l="-1105" b="-138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11588" y="8159577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4981" y="8544298"/>
                <a:ext cx="12466313" cy="1508105"/>
              </a:xfrm>
              <a:prstGeom prst="rect">
                <a:avLst/>
              </a:prstGeom>
              <a:solidFill>
                <a:srgbClr val="FFFFD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𝟏𝟕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981" y="8544298"/>
                <a:ext cx="12466313" cy="1508105"/>
              </a:xfrm>
              <a:prstGeom prst="rect">
                <a:avLst/>
              </a:prstGeom>
              <a:blipFill rotWithShape="1">
                <a:blip r:embed="rId5"/>
                <a:stretch>
                  <a:fillRect l="-2200" t="-9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94269" y="11049000"/>
                <a:ext cx="14760331" cy="1063433"/>
              </a:xfrm>
              <a:prstGeom prst="rect">
                <a:avLst/>
              </a:prstGeom>
              <a:solidFill>
                <a:srgbClr val="DBFDE6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e>
                    </m:d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269" y="11049000"/>
                <a:ext cx="14760331" cy="1063433"/>
              </a:xfrm>
              <a:prstGeom prst="rect">
                <a:avLst/>
              </a:prstGeom>
              <a:blipFill rotWithShape="1">
                <a:blip r:embed="rId6"/>
                <a:stretch>
                  <a:fillRect l="-1858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26124" y="1981200"/>
            <a:ext cx="3505200" cy="1446550"/>
          </a:xfrm>
          <a:prstGeom prst="ellipse">
            <a:avLst/>
          </a:prstGeom>
          <a:solidFill>
            <a:srgbClr val="FFF8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870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>
              <a:xfrm>
                <a:off x="2819400" y="4191000"/>
                <a:ext cx="18059400" cy="5486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HĐ1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191000"/>
                <a:ext cx="18059400" cy="54864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13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4665</TotalTime>
  <Words>3693</Words>
  <PresentationFormat>Custom</PresentationFormat>
  <Paragraphs>412</Paragraphs>
  <Slides>43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VnTeach.Com;</dc:subject>
  <dc:creator>VnTeach.Com</dc:creator>
  <dcterms:created xsi:type="dcterms:W3CDTF">2013-08-31T11:42:51Z</dcterms:created>
  <dcterms:modified xsi:type="dcterms:W3CDTF">2022-04-20T03:49:43Z</dcterms:modified>
</cp:coreProperties>
</file>