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7" r:id="rId2"/>
    <p:sldId id="306" r:id="rId3"/>
    <p:sldId id="258" r:id="rId4"/>
    <p:sldId id="263" r:id="rId5"/>
    <p:sldId id="289" r:id="rId6"/>
    <p:sldId id="307" r:id="rId7"/>
    <p:sldId id="290" r:id="rId8"/>
    <p:sldId id="291" r:id="rId9"/>
    <p:sldId id="292" r:id="rId10"/>
    <p:sldId id="293" r:id="rId11"/>
    <p:sldId id="294" r:id="rId12"/>
    <p:sldId id="308" r:id="rId13"/>
    <p:sldId id="342" r:id="rId14"/>
    <p:sldId id="333" r:id="rId15"/>
    <p:sldId id="340" r:id="rId16"/>
    <p:sldId id="341" r:id="rId17"/>
    <p:sldId id="310" r:id="rId18"/>
    <p:sldId id="300" r:id="rId19"/>
    <p:sldId id="311" r:id="rId20"/>
    <p:sldId id="312" r:id="rId21"/>
    <p:sldId id="313" r:id="rId22"/>
    <p:sldId id="314" r:id="rId23"/>
    <p:sldId id="344" r:id="rId24"/>
    <p:sldId id="334" r:id="rId25"/>
    <p:sldId id="315" r:id="rId26"/>
    <p:sldId id="336" r:id="rId27"/>
    <p:sldId id="345" r:id="rId28"/>
    <p:sldId id="335" r:id="rId29"/>
    <p:sldId id="337" r:id="rId30"/>
    <p:sldId id="338" r:id="rId31"/>
    <p:sldId id="346" r:id="rId32"/>
    <p:sldId id="317" r:id="rId33"/>
    <p:sldId id="347" r:id="rId34"/>
    <p:sldId id="318" r:id="rId35"/>
    <p:sldId id="339" r:id="rId36"/>
    <p:sldId id="319" r:id="rId37"/>
    <p:sldId id="320" r:id="rId38"/>
    <p:sldId id="321" r:id="rId39"/>
    <p:sldId id="322" r:id="rId40"/>
    <p:sldId id="348" r:id="rId41"/>
    <p:sldId id="349" r:id="rId42"/>
    <p:sldId id="343" r:id="rId43"/>
    <p:sldId id="323" r:id="rId44"/>
    <p:sldId id="324" r:id="rId45"/>
    <p:sldId id="325" r:id="rId46"/>
    <p:sldId id="326" r:id="rId47"/>
    <p:sldId id="327" r:id="rId48"/>
    <p:sldId id="328" r:id="rId49"/>
    <p:sldId id="354" r:id="rId50"/>
    <p:sldId id="329" r:id="rId51"/>
    <p:sldId id="330" r:id="rId52"/>
    <p:sldId id="350" r:id="rId53"/>
    <p:sldId id="351" r:id="rId54"/>
    <p:sldId id="352" r:id="rId55"/>
    <p:sldId id="353" r:id="rId56"/>
    <p:sldId id="331" r:id="rId57"/>
    <p:sldId id="332" r:id="rId58"/>
    <p:sldId id="355" r:id="rId59"/>
    <p:sldId id="356" r:id="rId60"/>
    <p:sldId id="357" r:id="rId61"/>
    <p:sldId id="35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0C24"/>
    <a:srgbClr val="A8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5" autoAdjust="0"/>
    <p:restoredTop sz="82745" autoAdjust="0"/>
  </p:normalViewPr>
  <p:slideViewPr>
    <p:cSldViewPr snapToGrid="0">
      <p:cViewPr varScale="1">
        <p:scale>
          <a:sx n="56" d="100"/>
          <a:sy n="56" d="100"/>
        </p:scale>
        <p:origin x="-1040" y="-4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13/09/2022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p14="http://schemas.microsoft.com/office/powerpoint/2010/main" xmlns=""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9BF97-CCE8-4556-AECF-D3B0ACA3D1B9}" type="slidenum">
              <a:rPr lang="en-US" smtClean="0"/>
              <a:pPr/>
              <a:t>13</a:t>
            </a:fld>
            <a:endParaRPr lang="en-US"/>
          </a:p>
        </p:txBody>
      </p:sp>
    </p:spTree>
    <p:extLst>
      <p:ext uri="{BB962C8B-B14F-4D97-AF65-F5344CB8AC3E}">
        <p14:creationId xmlns:p14="http://schemas.microsoft.com/office/powerpoint/2010/main" xmlns="" val="986583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19BF97-CCE8-4556-AECF-D3B0ACA3D1B9}" type="slidenum">
              <a:rPr lang="en-US" smtClean="0"/>
              <a:pPr/>
              <a:t>46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pPr/>
              <a:t>13/09/2022</a:t>
            </a:fld>
            <a:endParaRPr lang="en-US"/>
          </a:p>
        </p:txBody>
      </p:sp>
      <p:sp>
        <p:nvSpPr>
          <p:cNvPr id="5" name="Footer Placeholder 4">
            <a:extLst>
              <a:ext uri="{FF2B5EF4-FFF2-40B4-BE49-F238E27FC236}">
                <a16:creationId xmlns=""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xmlns=""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pPr/>
              <a:t>13/09/2022</a:t>
            </a:fld>
            <a:endParaRPr lang="en-US"/>
          </a:p>
        </p:txBody>
      </p:sp>
      <p:sp>
        <p:nvSpPr>
          <p:cNvPr id="5" name="Footer Placeholder 4">
            <a:extLst>
              <a:ext uri="{FF2B5EF4-FFF2-40B4-BE49-F238E27FC236}">
                <a16:creationId xmlns=""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xmlns=""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pPr/>
              <a:t>13/09/2022</a:t>
            </a:fld>
            <a:endParaRPr lang="en-US"/>
          </a:p>
        </p:txBody>
      </p:sp>
      <p:sp>
        <p:nvSpPr>
          <p:cNvPr id="5" name="Footer Placeholder 4">
            <a:extLst>
              <a:ext uri="{FF2B5EF4-FFF2-40B4-BE49-F238E27FC236}">
                <a16:creationId xmlns=""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xmlns="" val="107336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13/09/2022</a:t>
            </a:fld>
            <a:endParaRPr lang="en-US"/>
          </a:p>
        </p:txBody>
      </p:sp>
      <p:sp>
        <p:nvSpPr>
          <p:cNvPr id="5" name="Footer Placeholder 4">
            <a:extLst>
              <a:ext uri="{FF2B5EF4-FFF2-40B4-BE49-F238E27FC236}">
                <a16:creationId xmlns=""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xmlns=""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pPr/>
              <a:t>13/09/2022</a:t>
            </a:fld>
            <a:endParaRPr lang="en-US"/>
          </a:p>
        </p:txBody>
      </p:sp>
      <p:sp>
        <p:nvSpPr>
          <p:cNvPr id="5" name="Footer Placeholder 4">
            <a:extLst>
              <a:ext uri="{FF2B5EF4-FFF2-40B4-BE49-F238E27FC236}">
                <a16:creationId xmlns=""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xmlns=""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pPr/>
              <a:t>13/09/2022</a:t>
            </a:fld>
            <a:endParaRPr lang="en-US"/>
          </a:p>
        </p:txBody>
      </p:sp>
      <p:sp>
        <p:nvSpPr>
          <p:cNvPr id="6" name="Footer Placeholder 5">
            <a:extLst>
              <a:ext uri="{FF2B5EF4-FFF2-40B4-BE49-F238E27FC236}">
                <a16:creationId xmlns=""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xmlns=""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pPr/>
              <a:t>13/09/2022</a:t>
            </a:fld>
            <a:endParaRPr lang="en-US"/>
          </a:p>
        </p:txBody>
      </p:sp>
      <p:sp>
        <p:nvSpPr>
          <p:cNvPr id="8" name="Footer Placeholder 7">
            <a:extLst>
              <a:ext uri="{FF2B5EF4-FFF2-40B4-BE49-F238E27FC236}">
                <a16:creationId xmlns=""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xmlns=""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pPr/>
              <a:t>13/09/2022</a:t>
            </a:fld>
            <a:endParaRPr lang="en-US"/>
          </a:p>
        </p:txBody>
      </p:sp>
      <p:sp>
        <p:nvSpPr>
          <p:cNvPr id="4" name="Footer Placeholder 3">
            <a:extLst>
              <a:ext uri="{FF2B5EF4-FFF2-40B4-BE49-F238E27FC236}">
                <a16:creationId xmlns=""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xmlns=""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pPr/>
              <a:t>13/09/2022</a:t>
            </a:fld>
            <a:endParaRPr lang="en-US"/>
          </a:p>
        </p:txBody>
      </p:sp>
      <p:sp>
        <p:nvSpPr>
          <p:cNvPr id="3" name="Footer Placeholder 2">
            <a:extLst>
              <a:ext uri="{FF2B5EF4-FFF2-40B4-BE49-F238E27FC236}">
                <a16:creationId xmlns=""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xmlns=""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pPr/>
              <a:t>13/09/2022</a:t>
            </a:fld>
            <a:endParaRPr lang="en-US"/>
          </a:p>
        </p:txBody>
      </p:sp>
      <p:sp>
        <p:nvSpPr>
          <p:cNvPr id="6" name="Footer Placeholder 5">
            <a:extLst>
              <a:ext uri="{FF2B5EF4-FFF2-40B4-BE49-F238E27FC236}">
                <a16:creationId xmlns=""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xmlns=""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pPr/>
              <a:t>13/09/2022</a:t>
            </a:fld>
            <a:endParaRPr lang="en-US"/>
          </a:p>
        </p:txBody>
      </p:sp>
      <p:sp>
        <p:nvSpPr>
          <p:cNvPr id="6" name="Footer Placeholder 5">
            <a:extLst>
              <a:ext uri="{FF2B5EF4-FFF2-40B4-BE49-F238E27FC236}">
                <a16:creationId xmlns=""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xmlns=""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13/09/2022</a:t>
            </a:fld>
            <a:endParaRPr lang="en-US"/>
          </a:p>
        </p:txBody>
      </p:sp>
      <p:sp>
        <p:nvSpPr>
          <p:cNvPr id="5" name="Footer Placeholder 4">
            <a:extLst>
              <a:ext uri="{FF2B5EF4-FFF2-40B4-BE49-F238E27FC236}">
                <a16:creationId xmlns=""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xmlns=""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EEBC02AF-CABF-0F55-2375-E489315D6A9D}"/>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DF844168-C690-59E0-8C06-00E257FE7CD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4718255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4: PHÂN TÍCH KẾT QUẢ </a:t>
            </a:r>
          </a:p>
        </p:txBody>
      </p:sp>
      <p:sp>
        <p:nvSpPr>
          <p:cNvPr id="6" name="TextBox 5">
            <a:extLst>
              <a:ext uri="{FF2B5EF4-FFF2-40B4-BE49-F238E27FC236}">
                <a16:creationId xmlns="" xmlns:a16="http://schemas.microsoft.com/office/drawing/2014/main" id="{72607E9F-A80F-52E1-FF82-7040606FDCE2}"/>
              </a:ext>
            </a:extLst>
          </p:cNvPr>
          <p:cNvSpPr txBox="1"/>
          <p:nvPr/>
        </p:nvSpPr>
        <p:spPr>
          <a:xfrm>
            <a:off x="520994" y="1894807"/>
            <a:ext cx="5677788" cy="3193695"/>
          </a:xfrm>
          <a:prstGeom prst="rect">
            <a:avLst/>
          </a:prstGeom>
          <a:noFill/>
        </p:spPr>
        <p:txBody>
          <a:bodyPr wrap="square">
            <a:spAutoFit/>
          </a:bodyPr>
          <a:lstStyle/>
          <a:p>
            <a:pPr algn="just">
              <a:lnSpc>
                <a:spcPct val="130000"/>
              </a:lnSpc>
              <a:spcAft>
                <a:spcPts val="1000"/>
              </a:spcAft>
            </a:pPr>
            <a:r>
              <a:rPr lang="en-US" sz="2800" dirty="0" smtClean="0">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effectLst/>
                <a:latin typeface="Arial" panose="020B0604020202020204" pitchFamily="34" charset="0"/>
                <a:ea typeface="Calibri" panose="020F0502020204030204" pitchFamily="34" charset="0"/>
                <a:cs typeface="Arial" panose="020B0604020202020204" pitchFamily="34" charset="0"/>
              </a:rPr>
              <a:t>Thực</a:t>
            </a:r>
            <a:r>
              <a:rPr lang="en-US" sz="2800" dirty="0" smtClean="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hiện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các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phép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tính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cần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thiết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lập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bảng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xây</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dựng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biểu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đồ</a:t>
            </a:r>
            <a:r>
              <a:rPr lang="en-US" sz="2800" dirty="0">
                <a:effectLst/>
                <a:latin typeface="Arial" panose="020B0604020202020204" pitchFamily="34" charset="0"/>
                <a:ea typeface="Calibri" panose="020F0502020204030204" pitchFamily="34" charset="0"/>
                <a:cs typeface="Arial" panose="020B0604020202020204" pitchFamily="34" charset="0"/>
              </a:rPr>
              <a:t>,…</a:t>
            </a:r>
          </a:p>
          <a:p>
            <a:r>
              <a:rPr lang="en-US" sz="2800" dirty="0" smtClean="0">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effectLst/>
                <a:latin typeface="Arial" panose="020B0604020202020204" pitchFamily="34" charset="0"/>
                <a:ea typeface="Calibri" panose="020F0502020204030204" pitchFamily="34" charset="0"/>
                <a:cs typeface="Arial" panose="020B0604020202020204" pitchFamily="34" charset="0"/>
              </a:rPr>
              <a:t>Từ</a:t>
            </a:r>
            <a:r>
              <a:rPr lang="en-US" sz="2800" dirty="0" smtClean="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việc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phân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tích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kết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rút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ra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kết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luận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giả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thuyết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được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chấp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nhận</a:t>
            </a:r>
            <a:r>
              <a:rPr lang="en-US" sz="2800" dirty="0">
                <a:effectLst/>
                <a:latin typeface="Arial" panose="020B0604020202020204" pitchFamily="34" charset="0"/>
                <a:ea typeface="Calibri" panose="020F0502020204030204" pitchFamily="34" charset="0"/>
                <a:cs typeface="Arial" panose="020B0604020202020204" pitchFamily="34" charset="0"/>
              </a:rPr>
              <a:t> hay </a:t>
            </a:r>
            <a:r>
              <a:rPr lang="en-US" sz="2800" dirty="0" err="1">
                <a:effectLst/>
                <a:latin typeface="Arial" panose="020B0604020202020204" pitchFamily="34" charset="0"/>
                <a:ea typeface="Calibri" panose="020F0502020204030204" pitchFamily="34" charset="0"/>
                <a:cs typeface="Arial" panose="020B0604020202020204" pitchFamily="34" charset="0"/>
              </a:rPr>
              <a:t>bị</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bác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bỏ</a:t>
            </a:r>
            <a:r>
              <a:rPr lang="en-US" sz="1800" dirty="0">
                <a:effectLst/>
                <a:latin typeface="Times New Roman" panose="02020603050405020304" pitchFamily="18" charset="0"/>
                <a:ea typeface="Calibri" panose="020F0502020204030204" pitchFamily="34" charset="0"/>
              </a:rPr>
              <a:t>.</a:t>
            </a:r>
            <a:endParaRPr lang="en-US" dirty="0"/>
          </a:p>
        </p:txBody>
      </p:sp>
      <p:pic>
        <p:nvPicPr>
          <p:cNvPr id="8" name="Picture 7">
            <a:extLst>
              <a:ext uri="{FF2B5EF4-FFF2-40B4-BE49-F238E27FC236}">
                <a16:creationId xmlns="" xmlns:a16="http://schemas.microsoft.com/office/drawing/2014/main" id="{7259B4C7-4A98-4B3A-51BE-34FDE36F667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409007" y="1763885"/>
            <a:ext cx="4839119" cy="3330229"/>
          </a:xfrm>
          <a:prstGeom prst="rect">
            <a:avLst/>
          </a:prstGeom>
        </p:spPr>
      </p:pic>
    </p:spTree>
    <p:extLst>
      <p:ext uri="{BB962C8B-B14F-4D97-AF65-F5344CB8AC3E}">
        <p14:creationId xmlns:p14="http://schemas.microsoft.com/office/powerpoint/2010/main" xmlns="" val="184003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5: VIẾT, TRÌNH BÀY BÁO CÁO </a:t>
            </a:r>
          </a:p>
        </p:txBody>
      </p:sp>
      <p:sp>
        <p:nvSpPr>
          <p:cNvPr id="7" name="TextBox 6">
            <a:extLst>
              <a:ext uri="{FF2B5EF4-FFF2-40B4-BE49-F238E27FC236}">
                <a16:creationId xmlns="" xmlns:a16="http://schemas.microsoft.com/office/drawing/2014/main" id="{757C7AC7-C624-2C6A-1FA6-4A49040123F5}"/>
              </a:ext>
            </a:extLst>
          </p:cNvPr>
          <p:cNvSpPr txBox="1"/>
          <p:nvPr/>
        </p:nvSpPr>
        <p:spPr>
          <a:xfrm>
            <a:off x="563527" y="1476711"/>
            <a:ext cx="11617843" cy="4898777"/>
          </a:xfrm>
          <a:prstGeom prst="rect">
            <a:avLst/>
          </a:prstGeom>
          <a:noFill/>
        </p:spPr>
        <p:txBody>
          <a:bodyPr wrap="square">
            <a:spAutoFit/>
          </a:bodyPr>
          <a:lstStyle/>
          <a:p>
            <a:pPr algn="just">
              <a:lnSpc>
                <a:spcPct val="130000"/>
              </a:lnSpc>
              <a:spcAft>
                <a:spcPts val="1000"/>
              </a:spcAft>
            </a:pPr>
            <a:r>
              <a:rPr lang="en-US" sz="2000" dirty="0" err="1">
                <a:effectLst/>
                <a:latin typeface="Arial" panose="020B0604020202020204" pitchFamily="34" charset="0"/>
                <a:ea typeface="Calibri" panose="020F0502020204030204" pitchFamily="34" charset="0"/>
                <a:cs typeface="Arial" panose="020B0604020202020204" pitchFamily="34" charset="0"/>
              </a:rPr>
              <a:t>Sử</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dụng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ngôn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ngữ</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vẽ</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bảng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tự</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nhiên</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Một</a:t>
            </a:r>
            <a:r>
              <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báo</a:t>
            </a:r>
            <a:r>
              <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cáo</a:t>
            </a:r>
            <a:r>
              <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kết</a:t>
            </a:r>
            <a:r>
              <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quả</a:t>
            </a:r>
            <a:r>
              <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tìm</a:t>
            </a:r>
            <a:r>
              <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hiểu</a:t>
            </a:r>
            <a:r>
              <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tự</a:t>
            </a:r>
            <a:r>
              <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nhiên</a:t>
            </a:r>
            <a:r>
              <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thường</a:t>
            </a:r>
            <a:r>
              <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gồm</a:t>
            </a:r>
            <a:r>
              <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các</a:t>
            </a:r>
            <a:r>
              <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nội</a:t>
            </a:r>
            <a:r>
              <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dung </a:t>
            </a:r>
            <a:r>
              <a:rPr lang="en-US" sz="2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chính</a:t>
            </a:r>
            <a:r>
              <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như</a:t>
            </a:r>
            <a:r>
              <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sau</a:t>
            </a:r>
            <a:r>
              <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Tên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báo</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cáo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nội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cốt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lõi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vấn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đề</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Tên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người</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thực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Nêu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tên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người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hoặc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nhóm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người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thực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hiện</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Mục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đích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Nêu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mục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đích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hoạt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động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Mẫu</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vật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dụng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cụ</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và</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phương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pháp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Mô</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đầy</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đủ</a:t>
            </a:r>
            <a:r>
              <a:rPr lang="en-US" sz="2000" dirty="0">
                <a:effectLst/>
                <a:latin typeface="Arial" panose="020B0604020202020204" pitchFamily="34" charset="0"/>
                <a:ea typeface="Calibri" panose="020F0502020204030204" pitchFamily="34" charset="0"/>
                <a:cs typeface="Arial" panose="020B0604020202020204" pitchFamily="34" charset="0"/>
              </a:rPr>
              <a:t>, chi </a:t>
            </a:r>
            <a:r>
              <a:rPr lang="en-US" sz="2000" dirty="0" err="1">
                <a:effectLst/>
                <a:latin typeface="Arial" panose="020B0604020202020204" pitchFamily="34" charset="0"/>
                <a:ea typeface="Calibri" panose="020F0502020204030204" pitchFamily="34" charset="0"/>
                <a:cs typeface="Arial" panose="020B0604020202020204" pitchFamily="34" charset="0"/>
              </a:rPr>
              <a:t>tiết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về</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phương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pháp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thiết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vật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liệu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dùng</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Kết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quả</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và</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thảo</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luận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bằng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chữ</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viết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vẽ</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bằng</a:t>
            </a:r>
            <a:r>
              <a:rPr lang="en-US" sz="2000" dirty="0">
                <a:effectLst/>
                <a:latin typeface="Arial" panose="020B0604020202020204" pitchFamily="34" charset="0"/>
                <a:ea typeface="Calibri" panose="020F0502020204030204" pitchFamily="34" charset="0"/>
                <a:cs typeface="Arial" panose="020B0604020202020204" pitchFamily="34" charset="0"/>
              </a:rPr>
              <a:t>,…</a:t>
            </a:r>
            <a:r>
              <a:rPr lang="en-US" sz="2000" dirty="0" err="1">
                <a:effectLst/>
                <a:latin typeface="Arial" panose="020B0604020202020204" pitchFamily="34" charset="0"/>
                <a:ea typeface="Calibri" panose="020F0502020204030204" pitchFamily="34" charset="0"/>
                <a:cs typeface="Arial" panose="020B0604020202020204" pitchFamily="34" charset="0"/>
              </a:rPr>
              <a:t>giải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thích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ý </a:t>
            </a:r>
            <a:r>
              <a:rPr lang="en-US" sz="2000" dirty="0" err="1">
                <a:effectLst/>
                <a:latin typeface="Arial" panose="020B0604020202020204" pitchFamily="34" charset="0"/>
                <a:ea typeface="Calibri" panose="020F0502020204030204" pitchFamily="34" charset="0"/>
                <a:cs typeface="Arial" panose="020B0604020202020204" pitchFamily="34" charset="0"/>
              </a:rPr>
              <a:t>nghĩa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gợi</a:t>
            </a:r>
            <a:r>
              <a:rPr lang="en-US" sz="2000" dirty="0">
                <a:effectLst/>
                <a:latin typeface="Arial" panose="020B0604020202020204" pitchFamily="34" charset="0"/>
                <a:ea typeface="Calibri" panose="020F0502020204030204" pitchFamily="34" charset="0"/>
                <a:cs typeface="Arial" panose="020B0604020202020204" pitchFamily="34" charset="0"/>
              </a:rPr>
              <a:t> ý </a:t>
            </a:r>
            <a:r>
              <a:rPr lang="en-US" sz="2000" dirty="0" err="1">
                <a:effectLst/>
                <a:latin typeface="Arial" panose="020B0604020202020204" pitchFamily="34" charset="0"/>
                <a:ea typeface="Calibri" panose="020F0502020204030204" pitchFamily="34" charset="0"/>
                <a:cs typeface="Arial" panose="020B0604020202020204" pitchFamily="34" charset="0"/>
              </a:rPr>
              <a:t>cho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vấn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đề</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cần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tiếp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theo.</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Kết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luận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luận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quan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trọng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nhất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phù</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hợp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với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nội</a:t>
            </a:r>
            <a:r>
              <a:rPr lang="en-US" sz="2000" dirty="0">
                <a:effectLst/>
                <a:latin typeface="Arial" panose="020B0604020202020204" pitchFamily="34" charset="0"/>
                <a:ea typeface="Calibri" panose="020F0502020204030204" pitchFamily="34" charset="0"/>
                <a:cs typeface="Arial" panose="020B0604020202020204" pitchFamily="34" charset="0"/>
              </a:rPr>
              <a:t> dung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646544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0826" y="590132"/>
            <a:ext cx="11012507" cy="1569660"/>
          </a:xfrm>
          <a:prstGeom prst="rect">
            <a:avLst/>
          </a:prstGeom>
        </p:spPr>
        <p:txBody>
          <a:bodyPr wrap="square">
            <a:spAutoFit/>
          </a:bodyPr>
          <a:lstStyle/>
          <a:p>
            <a:pPr>
              <a:buFontTx/>
              <a:buChar char="-"/>
            </a:pPr>
            <a:r>
              <a:rPr lang="en-US" sz="3200" b="1" dirty="0" err="1" smtClean="0">
                <a:solidFill>
                  <a:srgbClr val="FF0000"/>
                </a:solidFill>
                <a:latin typeface="Times New Roman" pitchFamily="18" charset="0"/>
                <a:cs typeface="Times New Roman" pitchFamily="18" charset="0"/>
              </a:rPr>
              <a:t>Nhiệm</a:t>
            </a:r>
            <a:r>
              <a:rPr lang="en-US" sz="3200" b="1" dirty="0"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vụ</a:t>
            </a:r>
            <a:r>
              <a:rPr lang="en-US" sz="3200" b="1" dirty="0">
                <a:solidFill>
                  <a:srgbClr val="FF0000"/>
                </a:solidFill>
                <a:latin typeface="Times New Roman" pitchFamily="18" charset="0"/>
                <a:cs typeface="Times New Roman" pitchFamily="18" charset="0"/>
              </a:rPr>
              <a:t> 2: GV </a:t>
            </a:r>
            <a:r>
              <a:rPr lang="en-US" sz="3200" b="1" dirty="0" err="1">
                <a:solidFill>
                  <a:srgbClr val="FF0000"/>
                </a:solidFill>
                <a:latin typeface="Times New Roman" pitchFamily="18" charset="0"/>
                <a:cs typeface="Times New Roman" pitchFamily="18" charset="0"/>
              </a:rPr>
              <a:t>yêu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cầu</a:t>
            </a:r>
            <a:r>
              <a:rPr lang="en-US" sz="3200" b="1" dirty="0">
                <a:solidFill>
                  <a:srgbClr val="FF0000"/>
                </a:solidFill>
                <a:latin typeface="Times New Roman" pitchFamily="18" charset="0"/>
                <a:cs typeface="Times New Roman" pitchFamily="18" charset="0"/>
              </a:rPr>
              <a:t> HS </a:t>
            </a:r>
            <a:r>
              <a:rPr lang="en-US" sz="3200" b="1" dirty="0" err="1">
                <a:solidFill>
                  <a:srgbClr val="FF0000"/>
                </a:solidFill>
                <a:latin typeface="Times New Roman" pitchFamily="18" charset="0"/>
                <a:cs typeface="Times New Roman" pitchFamily="18" charset="0"/>
              </a:rPr>
              <a:t>hoạt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4 </a:t>
            </a:r>
            <a:r>
              <a:rPr lang="en-US" sz="3200" b="1" dirty="0" smtClean="0">
                <a:solidFill>
                  <a:srgbClr val="FF0000"/>
                </a:solidFill>
                <a:latin typeface="Times New Roman" pitchFamily="18" charset="0"/>
                <a:cs typeface="Times New Roman" pitchFamily="18" charset="0"/>
              </a:rPr>
              <a:t>(7 </a:t>
            </a:r>
            <a:r>
              <a:rPr lang="en-US" sz="3200" b="1" dirty="0" err="1" smtClean="0">
                <a:solidFill>
                  <a:srgbClr val="FF0000"/>
                </a:solidFill>
                <a:latin typeface="Times New Roman" pitchFamily="18" charset="0"/>
                <a:cs typeface="Times New Roman" pitchFamily="18" charset="0"/>
              </a:rPr>
              <a:t>phút</a:t>
            </a:r>
            <a:r>
              <a:rPr lang="en-US" sz="3200" b="1" dirty="0" smtClean="0">
                <a:solidFill>
                  <a:srgbClr val="FF0000"/>
                </a:solidFill>
                <a:latin typeface="Times New Roman" pitchFamily="18" charset="0"/>
                <a:cs typeface="Times New Roman" pitchFamily="18" charset="0"/>
              </a:rPr>
              <a:t> ) </a:t>
            </a:r>
          </a:p>
          <a:p>
            <a:r>
              <a:rPr lang="en-US" sz="3200" dirty="0" err="1" smtClean="0">
                <a:latin typeface="Times New Roman" pitchFamily="18" charset="0"/>
                <a:cs typeface="Times New Roman" pitchFamily="18" charset="0"/>
              </a:rPr>
              <a:t>Dựa</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Bước</a:t>
            </a:r>
            <a:r>
              <a:rPr lang="en-US" sz="3200" dirty="0">
                <a:latin typeface="Times New Roman" pitchFamily="18" charset="0"/>
                <a:cs typeface="Times New Roman" pitchFamily="18" charset="0"/>
              </a:rPr>
              <a:t> 5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1 </a:t>
            </a:r>
            <a:r>
              <a:rPr lang="en-US" sz="3200" dirty="0" err="1" smtClean="0">
                <a:latin typeface="Times New Roman" pitchFamily="18" charset="0"/>
                <a:cs typeface="Times New Roman" pitchFamily="18" charset="0"/>
              </a:rPr>
              <a:t>trang</a:t>
            </a:r>
            <a:r>
              <a:rPr lang="en-US" sz="3200" dirty="0" smtClean="0">
                <a:latin typeface="Times New Roman" pitchFamily="18" charset="0"/>
                <a:cs typeface="Times New Roman" pitchFamily="18" charset="0"/>
              </a:rPr>
              <a:t> 6</a:t>
            </a:r>
            <a:endParaRPr lang="en-US" sz="3200" dirty="0">
              <a:latin typeface="Times New Roman" pitchFamily="18" charset="0"/>
              <a:cs typeface="Times New Roman" pitchFamily="18" charset="0"/>
            </a:endParaRPr>
          </a:p>
        </p:txBody>
      </p:sp>
      <p:sp>
        <p:nvSpPr>
          <p:cNvPr id="4" name="Rectangle 3"/>
          <p:cNvSpPr/>
          <p:nvPr/>
        </p:nvSpPr>
        <p:spPr>
          <a:xfrm>
            <a:off x="587022" y="2501458"/>
            <a:ext cx="10701867" cy="1200329"/>
          </a:xfrm>
          <a:prstGeom prst="rect">
            <a:avLst/>
          </a:prstGeom>
        </p:spPr>
        <p:txBody>
          <a:bodyPr wrap="square">
            <a:spAutoFit/>
          </a:bodyPr>
          <a:lstStyle/>
          <a:p>
            <a:r>
              <a:rPr lang="en-US" sz="3600" dirty="0" err="1" smtClean="0">
                <a:latin typeface="Times New Roman" pitchFamily="18" charset="0"/>
                <a:cs typeface="Times New Roman" pitchFamily="18" charset="0"/>
              </a:rPr>
              <a:t>Câu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hỏi</a:t>
            </a:r>
            <a:r>
              <a:rPr lang="en-US" sz="3600" dirty="0" smtClean="0">
                <a:latin typeface="Times New Roman" pitchFamily="18" charset="0"/>
                <a:cs typeface="Times New Roman" pitchFamily="18" charset="0"/>
              </a:rPr>
              <a:t> 1: </a:t>
            </a:r>
            <a:r>
              <a:rPr lang="en-US" sz="3600" dirty="0" err="1" smtClean="0">
                <a:latin typeface="Times New Roman" pitchFamily="18" charset="0"/>
                <a:cs typeface="Times New Roman" pitchFamily="18" charset="0"/>
              </a:rPr>
              <a:t>Em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hãy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viết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báo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tìm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hiểu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nảy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mầm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đỗ</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trong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nhiên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trình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bày</a:t>
            </a:r>
            <a:r>
              <a:rPr lang="en-US" sz="3600" dirty="0" smtClean="0">
                <a:latin typeface="Times New Roman" pitchFamily="18" charset="0"/>
                <a:cs typeface="Times New Roman" pitchFamily="18" charset="0"/>
              </a:rPr>
              <a:t> ở </a:t>
            </a:r>
            <a:r>
              <a:rPr lang="en-US" sz="3600" dirty="0" err="1" smtClean="0">
                <a:latin typeface="Times New Roman" pitchFamily="18" charset="0"/>
                <a:cs typeface="Times New Roman" pitchFamily="18" charset="0"/>
              </a:rPr>
              <a:t>trên</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xmlns="" val="1782634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2814166256"/>
              </p:ext>
            </p:extLst>
          </p:nvPr>
        </p:nvGraphicFramePr>
        <p:xfrm>
          <a:off x="1295029" y="835573"/>
          <a:ext cx="9914254" cy="5675386"/>
        </p:xfrm>
        <a:graphic>
          <a:graphicData uri="http://schemas.openxmlformats.org/drawingml/2006/table">
            <a:tbl>
              <a:tblPr firstRow="1" firstCol="1" bandRow="1">
                <a:tableStyleId>{5DA37D80-6434-44D0-A028-1B22A696006F}</a:tableStyleId>
              </a:tblPr>
              <a:tblGrid>
                <a:gridCol w="843745"/>
                <a:gridCol w="2488889"/>
                <a:gridCol w="4831134"/>
                <a:gridCol w="1750486"/>
              </a:tblGrid>
              <a:tr h="309419">
                <a:tc>
                  <a:txBody>
                    <a:bodyPr/>
                    <a:lstStyle/>
                    <a:p>
                      <a:pPr algn="ctr">
                        <a:lnSpc>
                          <a:spcPct val="130000"/>
                        </a:lnSpc>
                        <a:spcAft>
                          <a:spcPts val="0"/>
                        </a:spcAft>
                      </a:pPr>
                      <a:r>
                        <a:rPr lang="nl-NL" sz="1800" b="1" dirty="0">
                          <a:effectLst/>
                          <a:latin typeface="Times New Roman" pitchFamily="18" charset="0"/>
                          <a:cs typeface="Times New Roman" pitchFamily="18" charset="0"/>
                        </a:rPr>
                        <a:t>STT</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Nội dung</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Yêu cầu</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Điểm</a:t>
                      </a:r>
                      <a:endParaRPr lang="en-US" sz="1800" b="1">
                        <a:effectLst/>
                        <a:latin typeface="Times New Roman" pitchFamily="18" charset="0"/>
                        <a:ea typeface="Calibri"/>
                        <a:cs typeface="Times New Roman" pitchFamily="18" charset="0"/>
                      </a:endParaRPr>
                    </a:p>
                  </a:txBody>
                  <a:tcPr marL="63287" marR="63287" marT="0" marB="0" anchor="ctr"/>
                </a:tc>
              </a:tr>
              <a:tr h="309419">
                <a:tc>
                  <a:txBody>
                    <a:bodyPr/>
                    <a:lstStyle/>
                    <a:p>
                      <a:pPr algn="ctr">
                        <a:lnSpc>
                          <a:spcPct val="130000"/>
                        </a:lnSpc>
                        <a:spcAft>
                          <a:spcPts val="0"/>
                        </a:spcAft>
                      </a:pPr>
                      <a:r>
                        <a:rPr lang="nl-NL" sz="1800" b="1" dirty="0">
                          <a:effectLst/>
                          <a:latin typeface="Times New Roman" pitchFamily="18" charset="0"/>
                          <a:cs typeface="Times New Roman" pitchFamily="18" charset="0"/>
                        </a:rPr>
                        <a:t>1</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nl-NL" sz="1800" b="1" dirty="0" smtClean="0">
                          <a:effectLst/>
                          <a:latin typeface="Times New Roman" pitchFamily="18" charset="0"/>
                          <a:cs typeface="Times New Roman" pitchFamily="18" charset="0"/>
                        </a:rPr>
                        <a:t>Mẫu báo cáo</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nl-NL" sz="1800" b="0" dirty="0" smtClean="0">
                          <a:effectLst/>
                          <a:latin typeface="Times New Roman" pitchFamily="18" charset="0"/>
                          <a:cs typeface="Times New Roman" pitchFamily="18" charset="0"/>
                        </a:rPr>
                        <a:t>Đầy đủ nội dung theo tiến trình</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tr>
              <a:tr h="588465">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smtClean="0">
                          <a:effectLst/>
                          <a:latin typeface="Times New Roman" pitchFamily="18" charset="0"/>
                          <a:cs typeface="Times New Roman" pitchFamily="18" charset="0"/>
                        </a:rPr>
                        <a:t>Tên</a:t>
                      </a:r>
                      <a:r>
                        <a:rPr lang="en-US" sz="1800" b="1" dirty="0" smtClean="0">
                          <a:effectLst/>
                          <a:latin typeface="Times New Roman" pitchFamily="18" charset="0"/>
                          <a:cs typeface="Times New Roman" pitchFamily="18" charset="0"/>
                        </a:rPr>
                        <a:t> </a:t>
                      </a:r>
                      <a:r>
                        <a:rPr lang="en-US" sz="1800" b="1" dirty="0" err="1" smtClean="0">
                          <a:effectLst/>
                          <a:latin typeface="Times New Roman" pitchFamily="18" charset="0"/>
                          <a:cs typeface="Times New Roman" pitchFamily="18" charset="0"/>
                        </a:rPr>
                        <a:t>báo</a:t>
                      </a:r>
                      <a:r>
                        <a:rPr lang="en-US" sz="1800" b="1" dirty="0" smtClean="0">
                          <a:effectLst/>
                          <a:latin typeface="Times New Roman" pitchFamily="18" charset="0"/>
                          <a:cs typeface="Times New Roman" pitchFamily="18" charset="0"/>
                        </a:rPr>
                        <a:t> </a:t>
                      </a:r>
                      <a:r>
                        <a:rPr lang="en-US" sz="1800" b="1" dirty="0" err="1" smtClean="0">
                          <a:effectLst/>
                          <a:latin typeface="Times New Roman" pitchFamily="18" charset="0"/>
                          <a:cs typeface="Times New Roman" pitchFamily="18" charset="0"/>
                        </a:rPr>
                        <a:t>cáo</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0" dirty="0" err="1">
                          <a:effectLst/>
                          <a:latin typeface="Times New Roman" pitchFamily="18" charset="0"/>
                          <a:cs typeface="Times New Roman" pitchFamily="18" charset="0"/>
                        </a:rPr>
                        <a:t>Thể</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hiện</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được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nội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dng</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cốt</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lõi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của</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vấn</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đề</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tìm</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hiểu</a:t>
                      </a:r>
                      <a:r>
                        <a:rPr lang="en-US" sz="1800" b="0" dirty="0">
                          <a:effectLst/>
                          <a:latin typeface="Times New Roman" pitchFamily="18" charset="0"/>
                          <a:cs typeface="Times New Roman" pitchFamily="18" charset="0"/>
                        </a:rPr>
                        <a:t>.</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tr>
              <a:tr h="588465">
                <a:tc>
                  <a:txBody>
                    <a:bodyPr/>
                    <a:lstStyle/>
                    <a:p>
                      <a:pPr algn="ctr">
                        <a:lnSpc>
                          <a:spcPct val="130000"/>
                        </a:lnSpc>
                        <a:spcAft>
                          <a:spcPts val="0"/>
                        </a:spcAft>
                      </a:pPr>
                      <a:r>
                        <a:rPr lang="nl-NL" sz="1800" b="1">
                          <a:effectLst/>
                          <a:latin typeface="Times New Roman" pitchFamily="18" charset="0"/>
                          <a:cs typeface="Times New Roman" pitchFamily="18" charset="0"/>
                        </a:rPr>
                        <a:t>3</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a:effectLst/>
                          <a:latin typeface="Times New Roman" pitchFamily="18" charset="0"/>
                          <a:cs typeface="Times New Roman" pitchFamily="18" charset="0"/>
                        </a:rPr>
                        <a:t>Tên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người</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thực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hiện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0" dirty="0" err="1">
                          <a:effectLst/>
                          <a:latin typeface="Times New Roman" pitchFamily="18" charset="0"/>
                          <a:cs typeface="Times New Roman" pitchFamily="18" charset="0"/>
                        </a:rPr>
                        <a:t>Nêu</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được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tên</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người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hoặc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nhóm</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người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thực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hiện</a:t>
                      </a:r>
                      <a:r>
                        <a:rPr lang="en-US" sz="1800" b="0" dirty="0">
                          <a:effectLst/>
                          <a:latin typeface="Times New Roman" pitchFamily="18" charset="0"/>
                          <a:cs typeface="Times New Roman" pitchFamily="18" charset="0"/>
                        </a:rPr>
                        <a:t>.</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tr>
              <a:tr h="588465">
                <a:tc>
                  <a:txBody>
                    <a:bodyPr/>
                    <a:lstStyle/>
                    <a:p>
                      <a:pPr algn="ctr">
                        <a:lnSpc>
                          <a:spcPct val="130000"/>
                        </a:lnSpc>
                        <a:spcAft>
                          <a:spcPts val="0"/>
                        </a:spcAft>
                      </a:pPr>
                      <a:r>
                        <a:rPr lang="nl-NL" sz="1800" b="1">
                          <a:effectLst/>
                          <a:latin typeface="Times New Roman" pitchFamily="18" charset="0"/>
                          <a:cs typeface="Times New Roman" pitchFamily="18" charset="0"/>
                        </a:rPr>
                        <a:t>4</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a:effectLst/>
                          <a:latin typeface="Times New Roman" pitchFamily="18" charset="0"/>
                          <a:cs typeface="Times New Roman" pitchFamily="18" charset="0"/>
                        </a:rPr>
                        <a:t>Mục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đích</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0" dirty="0" err="1">
                          <a:effectLst/>
                          <a:latin typeface="Times New Roman" pitchFamily="18" charset="0"/>
                          <a:cs typeface="Times New Roman" pitchFamily="18" charset="0"/>
                        </a:rPr>
                        <a:t>Nêu</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được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mục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đích</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của</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hoạt</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động</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tìm</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hiểu</a:t>
                      </a:r>
                      <a:r>
                        <a:rPr lang="en-US" sz="1800" b="0" dirty="0">
                          <a:effectLst/>
                          <a:latin typeface="Times New Roman" pitchFamily="18" charset="0"/>
                          <a:cs typeface="Times New Roman" pitchFamily="18" charset="0"/>
                        </a:rPr>
                        <a:t>.</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1</a:t>
                      </a:r>
                      <a:endParaRPr lang="en-US" sz="1800" b="1" dirty="0">
                        <a:effectLst/>
                        <a:latin typeface="Times New Roman" pitchFamily="18" charset="0"/>
                        <a:ea typeface="Calibri"/>
                        <a:cs typeface="Times New Roman" pitchFamily="18" charset="0"/>
                      </a:endParaRPr>
                    </a:p>
                  </a:txBody>
                  <a:tcPr marL="63287" marR="63287" marT="0" marB="0" anchor="ctr"/>
                </a:tc>
              </a:tr>
              <a:tr h="862797">
                <a:tc>
                  <a:txBody>
                    <a:bodyPr/>
                    <a:lstStyle/>
                    <a:p>
                      <a:pPr algn="ctr">
                        <a:lnSpc>
                          <a:spcPct val="130000"/>
                        </a:lnSpc>
                        <a:spcAft>
                          <a:spcPts val="0"/>
                        </a:spcAft>
                      </a:pPr>
                      <a:r>
                        <a:rPr lang="nl-NL" sz="1800" b="1">
                          <a:effectLst/>
                          <a:latin typeface="Times New Roman" pitchFamily="18" charset="0"/>
                          <a:cs typeface="Times New Roman" pitchFamily="18" charset="0"/>
                        </a:rPr>
                        <a:t>5</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1" dirty="0">
                          <a:effectLst/>
                          <a:latin typeface="Times New Roman" pitchFamily="18" charset="0"/>
                          <a:cs typeface="Times New Roman" pitchFamily="18" charset="0"/>
                        </a:rPr>
                        <a:t>Mẫu vật, dụng cụ và phương pháp</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0" dirty="0">
                          <a:effectLst/>
                          <a:latin typeface="Times New Roman" pitchFamily="18" charset="0"/>
                          <a:cs typeface="Times New Roman" pitchFamily="18" charset="0"/>
                        </a:rPr>
                        <a:t>Mô tả được đầy đủ, chi tiết về phương pháp, thiết bị và vật liệu đã dùng.</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tr>
              <a:tr h="1471165">
                <a:tc>
                  <a:txBody>
                    <a:bodyPr/>
                    <a:lstStyle/>
                    <a:p>
                      <a:pPr algn="ctr">
                        <a:lnSpc>
                          <a:spcPct val="130000"/>
                        </a:lnSpc>
                        <a:spcAft>
                          <a:spcPts val="0"/>
                        </a:spcAft>
                      </a:pPr>
                      <a:r>
                        <a:rPr lang="nl-NL" sz="1800" b="1">
                          <a:effectLst/>
                          <a:latin typeface="Times New Roman" pitchFamily="18" charset="0"/>
                          <a:cs typeface="Times New Roman" pitchFamily="18" charset="0"/>
                        </a:rPr>
                        <a:t>6</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1" dirty="0">
                          <a:effectLst/>
                          <a:latin typeface="Times New Roman" pitchFamily="18" charset="0"/>
                          <a:cs typeface="Times New Roman" pitchFamily="18" charset="0"/>
                        </a:rPr>
                        <a:t>Kết quả và thảo luận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0" dirty="0">
                          <a:effectLst/>
                          <a:latin typeface="Times New Roman" pitchFamily="18" charset="0"/>
                          <a:cs typeface="Times New Roman" pitchFamily="18" charset="0"/>
                        </a:rPr>
                        <a:t>Thể hiện được quá trình và kết quả tìm hiểu bằng chữ viết, hình vẽ, sơ đồ, biểu bằng,…giải thích được ý nghĩa của kết quả và gợi ý cho các vấn đề cần tìm hiểu tiếp theo</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tr>
              <a:tr h="862797">
                <a:tc>
                  <a:txBody>
                    <a:bodyPr/>
                    <a:lstStyle/>
                    <a:p>
                      <a:pPr algn="ctr">
                        <a:lnSpc>
                          <a:spcPct val="130000"/>
                        </a:lnSpc>
                        <a:spcAft>
                          <a:spcPts val="0"/>
                        </a:spcAft>
                      </a:pPr>
                      <a:r>
                        <a:rPr lang="nl-NL" sz="1800" b="1">
                          <a:effectLst/>
                          <a:latin typeface="Times New Roman" pitchFamily="18" charset="0"/>
                          <a:cs typeface="Times New Roman" pitchFamily="18" charset="0"/>
                        </a:rPr>
                        <a:t>7</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vi-VN" sz="1800" b="1" dirty="0" smtClean="0">
                          <a:effectLst/>
                          <a:latin typeface="Times New Roman" pitchFamily="18" charset="0"/>
                          <a:cs typeface="Times New Roman" pitchFamily="18" charset="0"/>
                        </a:rPr>
                        <a:t>Kết luận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vi-VN" sz="1800" b="0" dirty="0" smtClean="0">
                          <a:effectLst/>
                          <a:latin typeface="Times New Roman" pitchFamily="18" charset="0"/>
                          <a:cs typeface="Times New Roman" pitchFamily="18" charset="0"/>
                        </a:rPr>
                        <a:t>Phát biểu được các kết luận quan trọng nhất phù hợp với nội dung tìm hiểu.</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tr>
            </a:tbl>
          </a:graphicData>
        </a:graphic>
      </p:graphicFrame>
      <p:sp>
        <p:nvSpPr>
          <p:cNvPr id="4" name="Rectangle 1"/>
          <p:cNvSpPr>
            <a:spLocks noChangeArrowheads="1"/>
          </p:cNvSpPr>
          <p:nvPr/>
        </p:nvSpPr>
        <p:spPr bwMode="auto">
          <a:xfrm>
            <a:off x="804041" y="154868"/>
            <a:ext cx="9466701"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Biểu điểm chấm sản phẩm nhiệm vụ 2.</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42768555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395111" y="338667"/>
            <a:ext cx="11559821"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BÁO CÁO</a:t>
            </a:r>
            <a:endParaRPr kumimoji="0" lang="en-US" sz="3200"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TÌM HIỂU SỰ NẢY MẦM CỦA HẠT ĐỖ TRONG TỰ NHIÊN</a:t>
            </a:r>
            <a:endParaRPr kumimoji="0" lang="en-US" sz="3200" b="0" i="0" u="none" strike="noStrike" cap="none" normalizeH="0" baseline="0" dirty="0" smtClean="0">
              <a:ln>
                <a:noFill/>
              </a:ln>
              <a:solidFill>
                <a:srgbClr val="FF0000"/>
              </a:solidFill>
              <a:effectLst/>
              <a:latin typeface="Times New Roman" pitchFamily="18" charset="0"/>
              <a:cs typeface="Times New Roman" pitchFamily="18" charset="0"/>
            </a:endParaRPr>
          </a:p>
        </p:txBody>
      </p:sp>
      <p:sp>
        <p:nvSpPr>
          <p:cNvPr id="32771" name="Rectangle 3"/>
          <p:cNvSpPr>
            <a:spLocks noChangeArrowheads="1"/>
          </p:cNvSpPr>
          <p:nvPr/>
        </p:nvSpPr>
        <p:spPr bwMode="auto">
          <a:xfrm>
            <a:off x="462844" y="1591734"/>
            <a:ext cx="522675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thực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hiện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Nguyễn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Văn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2772" name="Rectangle 4"/>
          <p:cNvSpPr>
            <a:spLocks noChangeArrowheads="1"/>
          </p:cNvSpPr>
          <p:nvPr/>
        </p:nvSpPr>
        <p:spPr bwMode="auto">
          <a:xfrm>
            <a:off x="316089" y="2223910"/>
            <a:ext cx="11537243"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1. </a:t>
            </a: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Mục</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đích</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Tìm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hiểu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xem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kiểu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nằm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hạt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đỗ</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nằm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ngang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nằm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nghiêng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nằm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ngửa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có</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ảnh</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hưởng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như</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thế</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nào</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đến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khả</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năng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nảy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mầm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nó</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73" name="Rectangle 5"/>
          <p:cNvSpPr>
            <a:spLocks noChangeArrowheads="1"/>
          </p:cNvSpPr>
          <p:nvPr/>
        </p:nvSpPr>
        <p:spPr bwMode="auto">
          <a:xfrm>
            <a:off x="293512" y="3770489"/>
            <a:ext cx="1114213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2. </a:t>
            </a: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Mẫu</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vật</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dụng</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cụ</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phương</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pháp</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 </a:t>
            </a:r>
            <a:r>
              <a:rPr kumimoji="0" lang="en-US" sz="28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Mẫu</a:t>
            </a:r>
            <a:r>
              <a:rPr kumimoji="0" lang="en-US" sz="28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vật</a:t>
            </a:r>
            <a:endParaRPr kumimoji="0" lang="en-US" sz="28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algn="just" eaLnBrk="0" fontAlgn="base" hangingPunct="0">
              <a:spcBef>
                <a:spcPct val="0"/>
              </a:spcBef>
              <a:spcAft>
                <a:spcPct val="0"/>
              </a:spcAft>
            </a:pPr>
            <a:r>
              <a:rPr lang="en-US" sz="2800" dirty="0" smtClean="0"/>
              <a:t>- 45 </a:t>
            </a:r>
            <a:r>
              <a:rPr lang="en-US" sz="2800" dirty="0" err="1" smtClean="0"/>
              <a:t>hạt</a:t>
            </a:r>
            <a:r>
              <a:rPr lang="en-US" sz="2800" dirty="0" smtClean="0"/>
              <a:t> </a:t>
            </a:r>
            <a:r>
              <a:rPr lang="en-US" sz="2800" dirty="0" err="1" smtClean="0"/>
              <a:t>đỗ</a:t>
            </a:r>
            <a:r>
              <a:rPr lang="en-US" sz="2800" dirty="0" smtClean="0"/>
              <a:t> </a:t>
            </a:r>
            <a:r>
              <a:rPr lang="en-US" sz="2800" dirty="0" err="1" smtClean="0"/>
              <a:t>có</a:t>
            </a:r>
            <a:r>
              <a:rPr lang="en-US" sz="2800" dirty="0" smtClean="0"/>
              <a:t> </a:t>
            </a:r>
            <a:r>
              <a:rPr lang="en-US" sz="2800" dirty="0" err="1" smtClean="0"/>
              <a:t>hình</a:t>
            </a:r>
            <a:r>
              <a:rPr lang="en-US" sz="2800" dirty="0" smtClean="0"/>
              <a:t> </a:t>
            </a:r>
            <a:r>
              <a:rPr lang="en-US" sz="2800" dirty="0" err="1" smtClean="0"/>
              <a:t>dạng</a:t>
            </a:r>
            <a:r>
              <a:rPr lang="en-US" sz="2800" dirty="0" smtClean="0"/>
              <a:t>, </a:t>
            </a:r>
            <a:r>
              <a:rPr lang="en-US" sz="2800" dirty="0" err="1" smtClean="0"/>
              <a:t>kích</a:t>
            </a:r>
            <a:r>
              <a:rPr lang="en-US" sz="2800" dirty="0" smtClean="0"/>
              <a:t> </a:t>
            </a:r>
            <a:r>
              <a:rPr lang="en-US" sz="2800" dirty="0" err="1" smtClean="0"/>
              <a:t>thước</a:t>
            </a:r>
            <a:r>
              <a:rPr lang="en-US" sz="2800" dirty="0" smtClean="0"/>
              <a:t> </a:t>
            </a:r>
            <a:r>
              <a:rPr lang="en-US" sz="2800" dirty="0" err="1" smtClean="0"/>
              <a:t>gần</a:t>
            </a:r>
            <a:r>
              <a:rPr lang="en-US" sz="2800" dirty="0" smtClean="0"/>
              <a:t> </a:t>
            </a:r>
            <a:r>
              <a:rPr lang="en-US" sz="2800" dirty="0" err="1" smtClean="0"/>
              <a:t>như</a:t>
            </a:r>
            <a:r>
              <a:rPr lang="en-US" sz="2800" dirty="0" smtClean="0"/>
              <a:t> </a:t>
            </a:r>
            <a:r>
              <a:rPr lang="en-US" sz="2800" dirty="0" err="1" smtClean="0"/>
              <a:t>nhau</a:t>
            </a:r>
            <a:r>
              <a:rPr lang="en-US" sz="2800" dirty="0" smtClean="0"/>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11" y="274813"/>
            <a:ext cx="10515600" cy="1325563"/>
          </a:xfrm>
        </p:spPr>
        <p:txBody>
          <a:bodyPr>
            <a:normAutofit/>
          </a:bodyPr>
          <a:lstStyle/>
          <a:p>
            <a:r>
              <a:rPr lang="en-US" sz="2800" b="1" i="1" dirty="0" smtClean="0">
                <a:latin typeface="Times New Roman" pitchFamily="18" charset="0"/>
                <a:cs typeface="Times New Roman" pitchFamily="18" charset="0"/>
              </a:rPr>
              <a:t>b) </a:t>
            </a:r>
            <a:r>
              <a:rPr lang="en-US" sz="2800" b="1" i="1" dirty="0" err="1" smtClean="0">
                <a:latin typeface="Times New Roman" pitchFamily="18" charset="0"/>
                <a:cs typeface="Times New Roman" pitchFamily="18" charset="0"/>
              </a:rPr>
              <a:t>Dụng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cụ</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thí</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nghiệm</a:t>
            </a: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khay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ẩm</a:t>
            </a:r>
            <a:r>
              <a:rPr lang="en-US" sz="2800" dirty="0" smtClean="0">
                <a:latin typeface="Times New Roman" pitchFamily="18" charset="0"/>
                <a:cs typeface="Times New Roman" pitchFamily="18" charset="0"/>
              </a:rPr>
              <a:t>.</a:t>
            </a:r>
            <a:br>
              <a:rPr lang="en-US" sz="2800" dirty="0" smtClean="0">
                <a:latin typeface="Times New Roman" pitchFamily="18" charset="0"/>
                <a:cs typeface="Times New Roman" pitchFamily="18" charset="0"/>
              </a:rPr>
            </a:br>
            <a:endParaRPr lang="en-US" sz="2800" dirty="0">
              <a:latin typeface="Times New Roman" pitchFamily="18" charset="0"/>
              <a:cs typeface="Times New Roman" pitchFamily="18" charset="0"/>
            </a:endParaRPr>
          </a:p>
        </p:txBody>
      </p:sp>
      <p:sp>
        <p:nvSpPr>
          <p:cNvPr id="59393" name="Rectangle 1"/>
          <p:cNvSpPr>
            <a:spLocks noChangeArrowheads="1"/>
          </p:cNvSpPr>
          <p:nvPr/>
        </p:nvSpPr>
        <p:spPr bwMode="auto">
          <a:xfrm>
            <a:off x="214488" y="1230488"/>
            <a:ext cx="11774311"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c) </a:t>
            </a:r>
            <a:r>
              <a:rPr kumimoji="0" lang="en-US" sz="28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Phương</a:t>
            </a:r>
            <a:r>
              <a:rPr kumimoji="0" lang="en-US" sz="28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pháp</a:t>
            </a:r>
            <a:r>
              <a:rPr kumimoji="0" lang="en-US" sz="28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thực</a:t>
            </a:r>
            <a:r>
              <a:rPr kumimoji="0" lang="en-US" sz="28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hiện</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Ngâm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nước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45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hạt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đỗ</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khoảng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10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giờ</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Đặt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vào</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mỗi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khay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chứa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đất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ẩm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15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hạt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đỗ</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chia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thành</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3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hàng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5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hàng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nằm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ngang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5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hạt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nằm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nghiêng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5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hạt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nằm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ngửa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Đặt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3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khay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đất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ở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nơi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có</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cùng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điều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kiện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về</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nhiệt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độ</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ánh</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sáng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Mặt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Trời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giữ</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ẩm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cho</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đất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như</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nhau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Hằng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ngày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theo</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dõi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sự</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nảy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mầm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ghi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số</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hạt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đã</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nảy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mầm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vào</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một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giờ</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nhất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định</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9394" name="Rectangle 2"/>
          <p:cNvSpPr>
            <a:spLocks noChangeArrowheads="1"/>
          </p:cNvSpPr>
          <p:nvPr/>
        </p:nvSpPr>
        <p:spPr bwMode="auto">
          <a:xfrm>
            <a:off x="203200" y="4775201"/>
            <a:ext cx="7179733"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3. </a:t>
            </a: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Kết</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quả</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thảo</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luận</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Số</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hạt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nảy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mầm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ứng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kiểu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nằm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hạt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643" y="5061302"/>
            <a:ext cx="11207045" cy="775053"/>
          </a:xfrm>
        </p:spPr>
        <p:txBody>
          <a:bodyPr>
            <a:normAutofit fontScale="90000"/>
          </a:bodyPr>
          <a:lstStyle/>
          <a:p>
            <a:r>
              <a:rPr lang="en-US" sz="3100" dirty="0" smtClean="0">
                <a:solidFill>
                  <a:srgbClr val="FF0000"/>
                </a:solidFill>
              </a:rPr>
              <a:t>→ </a:t>
            </a:r>
            <a:r>
              <a:rPr lang="en-US" sz="3100" dirty="0" err="1" smtClean="0">
                <a:solidFill>
                  <a:srgbClr val="FF0000"/>
                </a:solidFill>
              </a:rPr>
              <a:t>Hầu</a:t>
            </a:r>
            <a:r>
              <a:rPr lang="en-US" sz="3100" dirty="0" smtClean="0">
                <a:solidFill>
                  <a:srgbClr val="FF0000"/>
                </a:solidFill>
              </a:rPr>
              <a:t> </a:t>
            </a:r>
            <a:r>
              <a:rPr lang="en-US" sz="3100" dirty="0" err="1" smtClean="0">
                <a:solidFill>
                  <a:srgbClr val="FF0000"/>
                </a:solidFill>
              </a:rPr>
              <a:t>như</a:t>
            </a:r>
            <a:r>
              <a:rPr lang="en-US" sz="3100" dirty="0" smtClean="0">
                <a:solidFill>
                  <a:srgbClr val="FF0000"/>
                </a:solidFill>
              </a:rPr>
              <a:t> </a:t>
            </a:r>
            <a:r>
              <a:rPr lang="en-US" sz="3100" dirty="0" err="1" smtClean="0">
                <a:solidFill>
                  <a:srgbClr val="FF0000"/>
                </a:solidFill>
              </a:rPr>
              <a:t>số</a:t>
            </a:r>
            <a:r>
              <a:rPr lang="en-US" sz="3100" dirty="0" smtClean="0">
                <a:solidFill>
                  <a:srgbClr val="FF0000"/>
                </a:solidFill>
              </a:rPr>
              <a:t> </a:t>
            </a:r>
            <a:r>
              <a:rPr lang="en-US" sz="3100" dirty="0" err="1" smtClean="0">
                <a:solidFill>
                  <a:srgbClr val="FF0000"/>
                </a:solidFill>
              </a:rPr>
              <a:t>lượng</a:t>
            </a:r>
            <a:r>
              <a:rPr lang="en-US" sz="3100" dirty="0" smtClean="0">
                <a:solidFill>
                  <a:srgbClr val="FF0000"/>
                </a:solidFill>
              </a:rPr>
              <a:t> </a:t>
            </a:r>
            <a:r>
              <a:rPr lang="en-US" sz="3100" dirty="0" err="1" smtClean="0">
                <a:solidFill>
                  <a:srgbClr val="FF0000"/>
                </a:solidFill>
              </a:rPr>
              <a:t>hạt</a:t>
            </a:r>
            <a:r>
              <a:rPr lang="en-US" sz="3100" dirty="0" smtClean="0">
                <a:solidFill>
                  <a:srgbClr val="FF0000"/>
                </a:solidFill>
              </a:rPr>
              <a:t> </a:t>
            </a:r>
            <a:r>
              <a:rPr lang="en-US" sz="3100" dirty="0" err="1" smtClean="0">
                <a:solidFill>
                  <a:srgbClr val="FF0000"/>
                </a:solidFill>
              </a:rPr>
              <a:t>nảy</a:t>
            </a:r>
            <a:r>
              <a:rPr lang="en-US" sz="3100" dirty="0" smtClean="0">
                <a:solidFill>
                  <a:srgbClr val="FF0000"/>
                </a:solidFill>
              </a:rPr>
              <a:t> </a:t>
            </a:r>
            <a:r>
              <a:rPr lang="en-US" sz="3100" dirty="0" err="1" smtClean="0">
                <a:solidFill>
                  <a:srgbClr val="FF0000"/>
                </a:solidFill>
              </a:rPr>
              <a:t>mầm</a:t>
            </a:r>
            <a:r>
              <a:rPr lang="en-US" sz="3100" dirty="0" smtClean="0">
                <a:solidFill>
                  <a:srgbClr val="FF0000"/>
                </a:solidFill>
              </a:rPr>
              <a:t> ở </a:t>
            </a:r>
            <a:r>
              <a:rPr lang="en-US" sz="3100" dirty="0" err="1" smtClean="0">
                <a:solidFill>
                  <a:srgbClr val="FF0000"/>
                </a:solidFill>
              </a:rPr>
              <a:t>cả</a:t>
            </a:r>
            <a:r>
              <a:rPr lang="en-US" sz="3100" dirty="0" smtClean="0">
                <a:solidFill>
                  <a:srgbClr val="FF0000"/>
                </a:solidFill>
              </a:rPr>
              <a:t> 3 </a:t>
            </a:r>
            <a:r>
              <a:rPr lang="en-US" sz="3100" dirty="0" err="1" smtClean="0">
                <a:solidFill>
                  <a:srgbClr val="FF0000"/>
                </a:solidFill>
              </a:rPr>
              <a:t>kiểu</a:t>
            </a:r>
            <a:r>
              <a:rPr lang="en-US" sz="3100" dirty="0" smtClean="0">
                <a:solidFill>
                  <a:srgbClr val="FF0000"/>
                </a:solidFill>
              </a:rPr>
              <a:t> </a:t>
            </a:r>
            <a:r>
              <a:rPr lang="en-US" sz="3100" dirty="0" err="1" smtClean="0">
                <a:solidFill>
                  <a:srgbClr val="FF0000"/>
                </a:solidFill>
              </a:rPr>
              <a:t>nằm</a:t>
            </a:r>
            <a:r>
              <a:rPr lang="en-US" sz="3100" dirty="0" smtClean="0">
                <a:solidFill>
                  <a:srgbClr val="FF0000"/>
                </a:solidFill>
              </a:rPr>
              <a:t> </a:t>
            </a:r>
            <a:r>
              <a:rPr lang="en-US" sz="3100" dirty="0" err="1" smtClean="0">
                <a:solidFill>
                  <a:srgbClr val="FF0000"/>
                </a:solidFill>
              </a:rPr>
              <a:t>đều</a:t>
            </a:r>
            <a:r>
              <a:rPr lang="en-US" sz="3100" dirty="0" smtClean="0">
                <a:solidFill>
                  <a:srgbClr val="FF0000"/>
                </a:solidFill>
              </a:rPr>
              <a:t> </a:t>
            </a:r>
            <a:r>
              <a:rPr lang="en-US" sz="3100" dirty="0" err="1" smtClean="0">
                <a:solidFill>
                  <a:srgbClr val="FF0000"/>
                </a:solidFill>
              </a:rPr>
              <a:t>bằng</a:t>
            </a:r>
            <a:r>
              <a:rPr lang="en-US" sz="3100" dirty="0" smtClean="0">
                <a:solidFill>
                  <a:srgbClr val="FF0000"/>
                </a:solidFill>
              </a:rPr>
              <a:t> </a:t>
            </a:r>
            <a:r>
              <a:rPr lang="en-US" sz="3100" dirty="0" err="1" smtClean="0">
                <a:solidFill>
                  <a:srgbClr val="FF0000"/>
                </a:solidFill>
              </a:rPr>
              <a:t>nhau</a:t>
            </a:r>
            <a:r>
              <a:rPr lang="en-US" sz="3100" dirty="0" smtClean="0">
                <a:solidFill>
                  <a:srgbClr val="FF0000"/>
                </a:solidFill>
              </a:rPr>
              <a:t>.</a:t>
            </a:r>
            <a:r>
              <a:rPr lang="en-US" dirty="0" smtClean="0"/>
              <a:t/>
            </a:r>
            <a:br>
              <a:rPr lang="en-US" dirty="0" smtClean="0"/>
            </a:br>
            <a:endParaRPr lang="en-US" dirty="0"/>
          </a:p>
        </p:txBody>
      </p:sp>
      <p:graphicFrame>
        <p:nvGraphicFramePr>
          <p:cNvPr id="3" name="Table 2"/>
          <p:cNvGraphicFramePr>
            <a:graphicFrameLocks noGrp="1"/>
          </p:cNvGraphicFramePr>
          <p:nvPr/>
        </p:nvGraphicFramePr>
        <p:xfrm>
          <a:off x="699911" y="300424"/>
          <a:ext cx="10306756" cy="4516120"/>
        </p:xfrm>
        <a:graphic>
          <a:graphicData uri="http://schemas.openxmlformats.org/drawingml/2006/table">
            <a:tbl>
              <a:tblPr/>
              <a:tblGrid>
                <a:gridCol w="4244622"/>
                <a:gridCol w="1919111"/>
                <a:gridCol w="2099734"/>
                <a:gridCol w="2043289"/>
              </a:tblGrid>
              <a:tr h="0">
                <a:tc>
                  <a:txBody>
                    <a:bodyPr/>
                    <a:lstStyle/>
                    <a:p>
                      <a:pPr marL="30480" marR="30480" algn="ctr">
                        <a:lnSpc>
                          <a:spcPct val="107000"/>
                        </a:lnSpc>
                        <a:spcAft>
                          <a:spcPts val="1200"/>
                        </a:spcAft>
                      </a:pPr>
                      <a:r>
                        <a:rPr lang="en-US" sz="2800" b="1" dirty="0" err="1">
                          <a:solidFill>
                            <a:srgbClr val="000000"/>
                          </a:solidFill>
                          <a:latin typeface="Times New Roman" pitchFamily="18" charset="0"/>
                          <a:ea typeface="Times New Roman"/>
                          <a:cs typeface="Times New Roman" pitchFamily="18" charset="0"/>
                        </a:rPr>
                        <a:t>Kiểu</a:t>
                      </a:r>
                      <a:r>
                        <a:rPr lang="en-US" sz="2800" b="1" dirty="0">
                          <a:solidFill>
                            <a:srgbClr val="000000"/>
                          </a:solidFill>
                          <a:latin typeface="Times New Roman" pitchFamily="18" charset="0"/>
                          <a:ea typeface="Times New Roman"/>
                          <a:cs typeface="Times New Roman" pitchFamily="18" charset="0"/>
                        </a:rPr>
                        <a:t> </a:t>
                      </a:r>
                      <a:r>
                        <a:rPr lang="en-US" sz="2800" b="1" dirty="0" err="1">
                          <a:solidFill>
                            <a:srgbClr val="000000"/>
                          </a:solidFill>
                          <a:latin typeface="Times New Roman" pitchFamily="18" charset="0"/>
                          <a:ea typeface="Times New Roman"/>
                          <a:cs typeface="Times New Roman" pitchFamily="18" charset="0"/>
                        </a:rPr>
                        <a:t>nằm</a:t>
                      </a:r>
                      <a:r>
                        <a:rPr lang="en-US" sz="2800" b="1" dirty="0">
                          <a:solidFill>
                            <a:srgbClr val="000000"/>
                          </a:solidFill>
                          <a:latin typeface="Times New Roman" pitchFamily="18" charset="0"/>
                          <a:ea typeface="Times New Roman"/>
                          <a:cs typeface="Times New Roman" pitchFamily="18" charset="0"/>
                        </a:rPr>
                        <a:t> </a:t>
                      </a:r>
                      <a:r>
                        <a:rPr lang="en-US" sz="2800" b="1" dirty="0" err="1">
                          <a:solidFill>
                            <a:srgbClr val="000000"/>
                          </a:solidFill>
                          <a:latin typeface="Times New Roman" pitchFamily="18" charset="0"/>
                          <a:ea typeface="Times New Roman"/>
                          <a:cs typeface="Times New Roman" pitchFamily="18" charset="0"/>
                        </a:rPr>
                        <a:t>của</a:t>
                      </a:r>
                      <a:r>
                        <a:rPr lang="en-US" sz="2800" b="1" dirty="0">
                          <a:solidFill>
                            <a:srgbClr val="000000"/>
                          </a:solidFill>
                          <a:latin typeface="Times New Roman" pitchFamily="18" charset="0"/>
                          <a:ea typeface="Times New Roman"/>
                          <a:cs typeface="Times New Roman" pitchFamily="18" charset="0"/>
                        </a:rPr>
                        <a:t> </a:t>
                      </a:r>
                      <a:r>
                        <a:rPr lang="en-US" sz="2800" b="1" dirty="0" err="1">
                          <a:solidFill>
                            <a:srgbClr val="000000"/>
                          </a:solidFill>
                          <a:latin typeface="Times New Roman" pitchFamily="18" charset="0"/>
                          <a:ea typeface="Times New Roman"/>
                          <a:cs typeface="Times New Roman" pitchFamily="18" charset="0"/>
                        </a:rPr>
                        <a:t>hạt</a:t>
                      </a:r>
                      <a:endParaRPr lang="en-US" sz="2800" dirty="0">
                        <a:latin typeface="Times New Roman" pitchFamily="18" charset="0"/>
                        <a:ea typeface="Calibri"/>
                        <a:cs typeface="Times New Roman" pitchFamily="18" charset="0"/>
                      </a:endParaRPr>
                    </a:p>
                  </a:txBody>
                  <a:tcPr marL="50800" marR="50800" marT="50800" marB="508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30480" marR="30480" algn="ctr">
                        <a:lnSpc>
                          <a:spcPct val="107000"/>
                        </a:lnSpc>
                        <a:spcAft>
                          <a:spcPts val="1200"/>
                        </a:spcAft>
                      </a:pPr>
                      <a:r>
                        <a:rPr lang="en-US" sz="2800" b="1">
                          <a:solidFill>
                            <a:srgbClr val="000000"/>
                          </a:solidFill>
                          <a:latin typeface="Times New Roman" pitchFamily="18" charset="0"/>
                          <a:ea typeface="Times New Roman"/>
                          <a:cs typeface="Times New Roman" pitchFamily="18" charset="0"/>
                        </a:rPr>
                        <a:t>Hạt nằm ngang</a:t>
                      </a:r>
                      <a:endParaRPr lang="en-US" sz="2800">
                        <a:latin typeface="Times New Roman" pitchFamily="18" charset="0"/>
                        <a:ea typeface="Calibri"/>
                        <a:cs typeface="Times New Roman" pitchFamily="18" charset="0"/>
                      </a:endParaRPr>
                    </a:p>
                  </a:txBody>
                  <a:tcPr marL="50800" marR="50800" marT="50800" marB="508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30480" marR="30480" algn="ctr">
                        <a:lnSpc>
                          <a:spcPct val="107000"/>
                        </a:lnSpc>
                        <a:spcAft>
                          <a:spcPts val="1200"/>
                        </a:spcAft>
                      </a:pPr>
                      <a:r>
                        <a:rPr lang="en-US" sz="2800" b="1">
                          <a:solidFill>
                            <a:srgbClr val="000000"/>
                          </a:solidFill>
                          <a:latin typeface="Times New Roman" pitchFamily="18" charset="0"/>
                          <a:ea typeface="Times New Roman"/>
                          <a:cs typeface="Times New Roman" pitchFamily="18" charset="0"/>
                        </a:rPr>
                        <a:t>Hạt nằm nghiêng</a:t>
                      </a:r>
                      <a:endParaRPr lang="en-US" sz="2800">
                        <a:latin typeface="Times New Roman" pitchFamily="18" charset="0"/>
                        <a:ea typeface="Calibri"/>
                        <a:cs typeface="Times New Roman" pitchFamily="18" charset="0"/>
                      </a:endParaRPr>
                    </a:p>
                  </a:txBody>
                  <a:tcPr marL="50800" marR="50800" marT="50800" marB="508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30480" marR="30480" algn="ctr">
                        <a:lnSpc>
                          <a:spcPct val="107000"/>
                        </a:lnSpc>
                        <a:spcAft>
                          <a:spcPts val="1200"/>
                        </a:spcAft>
                      </a:pPr>
                      <a:r>
                        <a:rPr lang="en-US" sz="2800" b="1">
                          <a:solidFill>
                            <a:srgbClr val="000000"/>
                          </a:solidFill>
                          <a:latin typeface="Times New Roman" pitchFamily="18" charset="0"/>
                          <a:ea typeface="Times New Roman"/>
                          <a:cs typeface="Times New Roman" pitchFamily="18" charset="0"/>
                        </a:rPr>
                        <a:t>Hạt nằm ngửa</a:t>
                      </a:r>
                      <a:endParaRPr lang="en-US" sz="2800">
                        <a:latin typeface="Times New Roman" pitchFamily="18" charset="0"/>
                        <a:ea typeface="Calibri"/>
                        <a:cs typeface="Times New Roman" pitchFamily="18" charset="0"/>
                      </a:endParaRPr>
                    </a:p>
                  </a:txBody>
                  <a:tcPr marL="68580" marR="68580" marT="0" marB="0">
                    <a:lnL w="12700" cap="flat" cmpd="sng" algn="ctr">
                      <a:solidFill>
                        <a:srgbClr val="DDDDDD"/>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0480" marR="30480" algn="just">
                        <a:lnSpc>
                          <a:spcPct val="107000"/>
                        </a:lnSpc>
                        <a:spcAft>
                          <a:spcPts val="1200"/>
                        </a:spcAft>
                      </a:pPr>
                      <a:r>
                        <a:rPr lang="en-US" sz="2800" dirty="0" err="1">
                          <a:solidFill>
                            <a:srgbClr val="000000"/>
                          </a:solidFill>
                          <a:latin typeface="Times New Roman" pitchFamily="18" charset="0"/>
                          <a:ea typeface="Times New Roman"/>
                          <a:cs typeface="Times New Roman" pitchFamily="18" charset="0"/>
                        </a:rPr>
                        <a:t>Số</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lượng</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hạt</a:t>
                      </a:r>
                      <a:r>
                        <a:rPr lang="en-US" sz="2800" dirty="0">
                          <a:solidFill>
                            <a:srgbClr val="000000"/>
                          </a:solidFill>
                          <a:latin typeface="Times New Roman" pitchFamily="18" charset="0"/>
                          <a:ea typeface="Times New Roman"/>
                          <a:cs typeface="Times New Roman" pitchFamily="18" charset="0"/>
                        </a:rPr>
                        <a:t> </a:t>
                      </a:r>
                      <a:endParaRPr lang="en-US" sz="2800" dirty="0">
                        <a:latin typeface="Times New Roman" pitchFamily="18" charset="0"/>
                        <a:ea typeface="Calibri"/>
                        <a:cs typeface="Times New Roman" pitchFamily="18" charset="0"/>
                      </a:endParaRPr>
                    </a:p>
                    <a:p>
                      <a:pPr marL="30480" marR="30480" algn="just">
                        <a:lnSpc>
                          <a:spcPct val="107000"/>
                        </a:lnSpc>
                        <a:spcAft>
                          <a:spcPts val="1200"/>
                        </a:spcAft>
                      </a:pPr>
                      <a:r>
                        <a:rPr lang="en-US" sz="2800" dirty="0" err="1">
                          <a:solidFill>
                            <a:srgbClr val="000000"/>
                          </a:solidFill>
                          <a:latin typeface="Times New Roman" pitchFamily="18" charset="0"/>
                          <a:ea typeface="Times New Roman"/>
                          <a:cs typeface="Times New Roman" pitchFamily="18" charset="0"/>
                        </a:rPr>
                        <a:t>nảy</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mầm</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trong</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khay</a:t>
                      </a:r>
                      <a:r>
                        <a:rPr lang="en-US" sz="2800" dirty="0">
                          <a:solidFill>
                            <a:srgbClr val="000000"/>
                          </a:solidFill>
                          <a:latin typeface="Times New Roman" pitchFamily="18" charset="0"/>
                          <a:ea typeface="Times New Roman"/>
                          <a:cs typeface="Times New Roman" pitchFamily="18" charset="0"/>
                        </a:rPr>
                        <a:t> 1</a:t>
                      </a:r>
                      <a:endParaRPr lang="en-US" sz="2800" dirty="0">
                        <a:latin typeface="Times New Roman" pitchFamily="18" charset="0"/>
                        <a:ea typeface="Calibri"/>
                        <a:cs typeface="Times New Roman" pitchFamily="18" charset="0"/>
                      </a:endParaRPr>
                    </a:p>
                  </a:txBody>
                  <a:tcPr marL="50800" marR="50800" marT="50800" marB="508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30480" marR="30480" algn="ctr">
                        <a:lnSpc>
                          <a:spcPct val="107000"/>
                        </a:lnSpc>
                        <a:spcAft>
                          <a:spcPts val="1200"/>
                        </a:spcAft>
                      </a:pPr>
                      <a:r>
                        <a:rPr lang="en-US" sz="2800" dirty="0">
                          <a:solidFill>
                            <a:srgbClr val="000000"/>
                          </a:solidFill>
                          <a:latin typeface="Times New Roman" pitchFamily="18" charset="0"/>
                          <a:ea typeface="Times New Roman"/>
                          <a:cs typeface="Times New Roman" pitchFamily="18" charset="0"/>
                        </a:rPr>
                        <a:t>5</a:t>
                      </a:r>
                      <a:endParaRPr lang="en-US" sz="2800" dirty="0">
                        <a:latin typeface="Times New Roman" pitchFamily="18" charset="0"/>
                        <a:ea typeface="Calibri"/>
                        <a:cs typeface="Times New Roman" pitchFamily="18" charset="0"/>
                      </a:endParaRPr>
                    </a:p>
                  </a:txBody>
                  <a:tcPr marL="50800" marR="50800" marT="50800" marB="508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30480" marR="30480" algn="ctr">
                        <a:lnSpc>
                          <a:spcPct val="107000"/>
                        </a:lnSpc>
                        <a:spcAft>
                          <a:spcPts val="1200"/>
                        </a:spcAft>
                      </a:pPr>
                      <a:r>
                        <a:rPr lang="en-US" sz="2800">
                          <a:solidFill>
                            <a:srgbClr val="000000"/>
                          </a:solidFill>
                          <a:latin typeface="Times New Roman" pitchFamily="18" charset="0"/>
                          <a:ea typeface="Times New Roman"/>
                          <a:cs typeface="Times New Roman" pitchFamily="18" charset="0"/>
                        </a:rPr>
                        <a:t>5</a:t>
                      </a:r>
                      <a:endParaRPr lang="en-US" sz="2800">
                        <a:latin typeface="Times New Roman" pitchFamily="18" charset="0"/>
                        <a:ea typeface="Calibri"/>
                        <a:cs typeface="Times New Roman" pitchFamily="18" charset="0"/>
                      </a:endParaRPr>
                    </a:p>
                  </a:txBody>
                  <a:tcPr marL="50800" marR="50800" marT="50800" marB="508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30480" marR="30480" algn="ctr">
                        <a:lnSpc>
                          <a:spcPct val="107000"/>
                        </a:lnSpc>
                        <a:spcAft>
                          <a:spcPts val="1200"/>
                        </a:spcAft>
                      </a:pPr>
                      <a:r>
                        <a:rPr lang="en-US" sz="2800">
                          <a:solidFill>
                            <a:srgbClr val="000000"/>
                          </a:solidFill>
                          <a:latin typeface="Times New Roman" pitchFamily="18" charset="0"/>
                          <a:ea typeface="Times New Roman"/>
                          <a:cs typeface="Times New Roman" pitchFamily="18" charset="0"/>
                        </a:rPr>
                        <a:t>5</a:t>
                      </a:r>
                      <a:endParaRPr lang="en-US" sz="2800">
                        <a:latin typeface="Times New Roman" pitchFamily="18" charset="0"/>
                        <a:ea typeface="Calibri"/>
                        <a:cs typeface="Times New Roman" pitchFamily="18" charset="0"/>
                      </a:endParaRPr>
                    </a:p>
                  </a:txBody>
                  <a:tcPr marL="50800" marR="50800" marT="50800" marB="508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r>
              <a:tr h="0">
                <a:tc>
                  <a:txBody>
                    <a:bodyPr/>
                    <a:lstStyle/>
                    <a:p>
                      <a:pPr marL="30480" marR="30480" algn="just">
                        <a:lnSpc>
                          <a:spcPct val="107000"/>
                        </a:lnSpc>
                        <a:spcAft>
                          <a:spcPts val="1200"/>
                        </a:spcAft>
                      </a:pPr>
                      <a:r>
                        <a:rPr lang="en-US" sz="2800" dirty="0" err="1">
                          <a:solidFill>
                            <a:srgbClr val="000000"/>
                          </a:solidFill>
                          <a:latin typeface="Times New Roman" pitchFamily="18" charset="0"/>
                          <a:ea typeface="Times New Roman"/>
                          <a:cs typeface="Times New Roman" pitchFamily="18" charset="0"/>
                        </a:rPr>
                        <a:t>Số</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lượng</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hạt</a:t>
                      </a:r>
                      <a:r>
                        <a:rPr lang="en-US" sz="2800" dirty="0">
                          <a:solidFill>
                            <a:srgbClr val="000000"/>
                          </a:solidFill>
                          <a:latin typeface="Times New Roman" pitchFamily="18" charset="0"/>
                          <a:ea typeface="Times New Roman"/>
                          <a:cs typeface="Times New Roman" pitchFamily="18" charset="0"/>
                        </a:rPr>
                        <a:t> </a:t>
                      </a:r>
                      <a:endParaRPr lang="en-US" sz="2800" dirty="0">
                        <a:latin typeface="Times New Roman" pitchFamily="18" charset="0"/>
                        <a:ea typeface="Calibri"/>
                        <a:cs typeface="Times New Roman" pitchFamily="18" charset="0"/>
                      </a:endParaRPr>
                    </a:p>
                    <a:p>
                      <a:pPr marL="30480" marR="30480" algn="just">
                        <a:lnSpc>
                          <a:spcPct val="107000"/>
                        </a:lnSpc>
                        <a:spcAft>
                          <a:spcPts val="1200"/>
                        </a:spcAft>
                      </a:pPr>
                      <a:r>
                        <a:rPr lang="en-US" sz="2800" dirty="0" err="1">
                          <a:solidFill>
                            <a:srgbClr val="000000"/>
                          </a:solidFill>
                          <a:latin typeface="Times New Roman" pitchFamily="18" charset="0"/>
                          <a:ea typeface="Times New Roman"/>
                          <a:cs typeface="Times New Roman" pitchFamily="18" charset="0"/>
                        </a:rPr>
                        <a:t>nảy</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mầm</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trong</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khay</a:t>
                      </a:r>
                      <a:r>
                        <a:rPr lang="en-US" sz="2800" dirty="0">
                          <a:solidFill>
                            <a:srgbClr val="000000"/>
                          </a:solidFill>
                          <a:latin typeface="Times New Roman" pitchFamily="18" charset="0"/>
                          <a:ea typeface="Times New Roman"/>
                          <a:cs typeface="Times New Roman" pitchFamily="18" charset="0"/>
                        </a:rPr>
                        <a:t> 2</a:t>
                      </a:r>
                      <a:endParaRPr lang="en-US" sz="2800" dirty="0">
                        <a:latin typeface="Times New Roman" pitchFamily="18" charset="0"/>
                        <a:ea typeface="Calibri"/>
                        <a:cs typeface="Times New Roman" pitchFamily="18" charset="0"/>
                      </a:endParaRPr>
                    </a:p>
                  </a:txBody>
                  <a:tcPr marL="50800" marR="50800" marT="50800" marB="508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30480" marR="30480" algn="ctr">
                        <a:lnSpc>
                          <a:spcPct val="107000"/>
                        </a:lnSpc>
                        <a:spcAft>
                          <a:spcPts val="1200"/>
                        </a:spcAft>
                      </a:pPr>
                      <a:r>
                        <a:rPr lang="en-US" sz="2800" dirty="0">
                          <a:solidFill>
                            <a:srgbClr val="000000"/>
                          </a:solidFill>
                          <a:latin typeface="Times New Roman" pitchFamily="18" charset="0"/>
                          <a:ea typeface="Times New Roman"/>
                          <a:cs typeface="Times New Roman" pitchFamily="18" charset="0"/>
                        </a:rPr>
                        <a:t>5</a:t>
                      </a:r>
                      <a:endParaRPr lang="en-US" sz="2800" dirty="0">
                        <a:latin typeface="Times New Roman" pitchFamily="18" charset="0"/>
                        <a:ea typeface="Calibri"/>
                        <a:cs typeface="Times New Roman" pitchFamily="18" charset="0"/>
                      </a:endParaRPr>
                    </a:p>
                  </a:txBody>
                  <a:tcPr marL="50800" marR="50800" marT="50800" marB="508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30480" marR="30480" algn="ctr">
                        <a:lnSpc>
                          <a:spcPct val="107000"/>
                        </a:lnSpc>
                        <a:spcAft>
                          <a:spcPts val="1200"/>
                        </a:spcAft>
                      </a:pPr>
                      <a:r>
                        <a:rPr lang="en-US" sz="2800" dirty="0">
                          <a:solidFill>
                            <a:srgbClr val="000000"/>
                          </a:solidFill>
                          <a:latin typeface="Times New Roman" pitchFamily="18" charset="0"/>
                          <a:ea typeface="Times New Roman"/>
                          <a:cs typeface="Times New Roman" pitchFamily="18" charset="0"/>
                        </a:rPr>
                        <a:t>4</a:t>
                      </a:r>
                      <a:endParaRPr lang="en-US" sz="2800" dirty="0">
                        <a:latin typeface="Times New Roman" pitchFamily="18" charset="0"/>
                        <a:ea typeface="Calibri"/>
                        <a:cs typeface="Times New Roman" pitchFamily="18" charset="0"/>
                      </a:endParaRPr>
                    </a:p>
                  </a:txBody>
                  <a:tcPr marL="50800" marR="50800" marT="50800" marB="508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30480" marR="30480" algn="ctr">
                        <a:lnSpc>
                          <a:spcPct val="107000"/>
                        </a:lnSpc>
                        <a:spcAft>
                          <a:spcPts val="1200"/>
                        </a:spcAft>
                      </a:pPr>
                      <a:r>
                        <a:rPr lang="en-US" sz="2800">
                          <a:solidFill>
                            <a:srgbClr val="000000"/>
                          </a:solidFill>
                          <a:latin typeface="Times New Roman" pitchFamily="18" charset="0"/>
                          <a:ea typeface="Times New Roman"/>
                          <a:cs typeface="Times New Roman" pitchFamily="18" charset="0"/>
                        </a:rPr>
                        <a:t>5</a:t>
                      </a:r>
                      <a:endParaRPr lang="en-US" sz="2800">
                        <a:latin typeface="Times New Roman" pitchFamily="18" charset="0"/>
                        <a:ea typeface="Calibri"/>
                        <a:cs typeface="Times New Roman" pitchFamily="18" charset="0"/>
                      </a:endParaRPr>
                    </a:p>
                  </a:txBody>
                  <a:tcPr marL="50800" marR="50800" marT="50800" marB="508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r>
              <a:tr h="0">
                <a:tc>
                  <a:txBody>
                    <a:bodyPr/>
                    <a:lstStyle/>
                    <a:p>
                      <a:pPr marL="30480" marR="30480" algn="just">
                        <a:lnSpc>
                          <a:spcPct val="107000"/>
                        </a:lnSpc>
                        <a:spcAft>
                          <a:spcPts val="1200"/>
                        </a:spcAft>
                      </a:pPr>
                      <a:r>
                        <a:rPr lang="en-US" sz="2800" dirty="0" err="1">
                          <a:solidFill>
                            <a:srgbClr val="000000"/>
                          </a:solidFill>
                          <a:latin typeface="Times New Roman" pitchFamily="18" charset="0"/>
                          <a:ea typeface="Times New Roman"/>
                          <a:cs typeface="Times New Roman" pitchFamily="18" charset="0"/>
                        </a:rPr>
                        <a:t>Số</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lượng</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hạt</a:t>
                      </a:r>
                      <a:r>
                        <a:rPr lang="en-US" sz="2800" dirty="0">
                          <a:solidFill>
                            <a:srgbClr val="000000"/>
                          </a:solidFill>
                          <a:latin typeface="Times New Roman" pitchFamily="18" charset="0"/>
                          <a:ea typeface="Times New Roman"/>
                          <a:cs typeface="Times New Roman" pitchFamily="18" charset="0"/>
                        </a:rPr>
                        <a:t> </a:t>
                      </a:r>
                      <a:endParaRPr lang="en-US" sz="2800" dirty="0">
                        <a:latin typeface="Times New Roman" pitchFamily="18" charset="0"/>
                        <a:ea typeface="Calibri"/>
                        <a:cs typeface="Times New Roman" pitchFamily="18" charset="0"/>
                      </a:endParaRPr>
                    </a:p>
                    <a:p>
                      <a:pPr marL="30480" marR="30480" algn="just">
                        <a:lnSpc>
                          <a:spcPct val="107000"/>
                        </a:lnSpc>
                        <a:spcAft>
                          <a:spcPts val="1200"/>
                        </a:spcAft>
                      </a:pPr>
                      <a:r>
                        <a:rPr lang="en-US" sz="2800" dirty="0" err="1">
                          <a:solidFill>
                            <a:srgbClr val="000000"/>
                          </a:solidFill>
                          <a:latin typeface="Times New Roman" pitchFamily="18" charset="0"/>
                          <a:ea typeface="Times New Roman"/>
                          <a:cs typeface="Times New Roman" pitchFamily="18" charset="0"/>
                        </a:rPr>
                        <a:t>nảy</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mầm</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trong</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khay</a:t>
                      </a:r>
                      <a:r>
                        <a:rPr lang="en-US" sz="2800" dirty="0">
                          <a:solidFill>
                            <a:srgbClr val="000000"/>
                          </a:solidFill>
                          <a:latin typeface="Times New Roman" pitchFamily="18" charset="0"/>
                          <a:ea typeface="Times New Roman"/>
                          <a:cs typeface="Times New Roman" pitchFamily="18" charset="0"/>
                        </a:rPr>
                        <a:t> 3</a:t>
                      </a:r>
                      <a:endParaRPr lang="en-US" sz="2800" dirty="0">
                        <a:latin typeface="Times New Roman" pitchFamily="18" charset="0"/>
                        <a:ea typeface="Calibri"/>
                        <a:cs typeface="Times New Roman" pitchFamily="18" charset="0"/>
                      </a:endParaRPr>
                    </a:p>
                  </a:txBody>
                  <a:tcPr marL="50800" marR="50800" marT="50800" marB="508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30480" marR="30480" algn="ctr">
                        <a:lnSpc>
                          <a:spcPct val="107000"/>
                        </a:lnSpc>
                        <a:spcAft>
                          <a:spcPts val="1200"/>
                        </a:spcAft>
                      </a:pPr>
                      <a:r>
                        <a:rPr lang="en-US" sz="2800" dirty="0">
                          <a:solidFill>
                            <a:srgbClr val="000000"/>
                          </a:solidFill>
                          <a:latin typeface="Times New Roman" pitchFamily="18" charset="0"/>
                          <a:ea typeface="Times New Roman"/>
                          <a:cs typeface="Times New Roman" pitchFamily="18" charset="0"/>
                        </a:rPr>
                        <a:t>5</a:t>
                      </a:r>
                      <a:endParaRPr lang="en-US" sz="2800" dirty="0">
                        <a:latin typeface="Times New Roman" pitchFamily="18" charset="0"/>
                        <a:ea typeface="Calibri"/>
                        <a:cs typeface="Times New Roman" pitchFamily="18" charset="0"/>
                      </a:endParaRPr>
                    </a:p>
                  </a:txBody>
                  <a:tcPr marL="50800" marR="50800" marT="50800" marB="508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30480" marR="30480" algn="ctr">
                        <a:lnSpc>
                          <a:spcPct val="107000"/>
                        </a:lnSpc>
                        <a:spcAft>
                          <a:spcPts val="1200"/>
                        </a:spcAft>
                      </a:pPr>
                      <a:r>
                        <a:rPr lang="en-US" sz="2800" dirty="0">
                          <a:solidFill>
                            <a:srgbClr val="000000"/>
                          </a:solidFill>
                          <a:latin typeface="Times New Roman" pitchFamily="18" charset="0"/>
                          <a:ea typeface="Times New Roman"/>
                          <a:cs typeface="Times New Roman" pitchFamily="18" charset="0"/>
                        </a:rPr>
                        <a:t>5</a:t>
                      </a:r>
                      <a:endParaRPr lang="en-US" sz="2800" dirty="0">
                        <a:latin typeface="Times New Roman" pitchFamily="18" charset="0"/>
                        <a:ea typeface="Calibri"/>
                        <a:cs typeface="Times New Roman" pitchFamily="18" charset="0"/>
                      </a:endParaRPr>
                    </a:p>
                  </a:txBody>
                  <a:tcPr marL="50800" marR="50800" marT="50800" marB="508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30480" marR="30480" algn="ctr">
                        <a:lnSpc>
                          <a:spcPct val="107000"/>
                        </a:lnSpc>
                        <a:spcAft>
                          <a:spcPts val="1200"/>
                        </a:spcAft>
                      </a:pPr>
                      <a:r>
                        <a:rPr lang="en-US" sz="2800" dirty="0">
                          <a:solidFill>
                            <a:srgbClr val="000000"/>
                          </a:solidFill>
                          <a:latin typeface="Times New Roman" pitchFamily="18" charset="0"/>
                          <a:ea typeface="Times New Roman"/>
                          <a:cs typeface="Times New Roman" pitchFamily="18" charset="0"/>
                        </a:rPr>
                        <a:t>5</a:t>
                      </a:r>
                      <a:endParaRPr lang="en-US" sz="2800" dirty="0">
                        <a:latin typeface="Times New Roman" pitchFamily="18" charset="0"/>
                        <a:ea typeface="Calibri"/>
                        <a:cs typeface="Times New Roman" pitchFamily="18" charset="0"/>
                      </a:endParaRPr>
                    </a:p>
                  </a:txBody>
                  <a:tcPr marL="50800" marR="50800" marT="50800" marB="508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r>
            </a:tbl>
          </a:graphicData>
        </a:graphic>
      </p:graphicFrame>
      <p:sp>
        <p:nvSpPr>
          <p:cNvPr id="60417" name="Rectangle 1"/>
          <p:cNvSpPr>
            <a:spLocks noChangeArrowheads="1"/>
          </p:cNvSpPr>
          <p:nvPr/>
        </p:nvSpPr>
        <p:spPr bwMode="auto">
          <a:xfrm>
            <a:off x="575733" y="5621867"/>
            <a:ext cx="10950223"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4. </a:t>
            </a: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Kết</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luận</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Kiểu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nằm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hạt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đỗ</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ảnh</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hưởng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đến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khả</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năng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nảy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mầm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nó</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0A75127D-08BA-7884-67A2-B877C3340C5F}"/>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141D496C-8186-E306-FE11-72D0077C8A56}"/>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166404797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326E5371-82F6-ACA7-5352-0407A47B24A2}"/>
              </a:ext>
            </a:extLst>
          </p:cNvPr>
          <p:cNvSpPr txBox="1"/>
          <p:nvPr/>
        </p:nvSpPr>
        <p:spPr>
          <a:xfrm>
            <a:off x="605892" y="872288"/>
            <a:ext cx="10980213" cy="4318105"/>
          </a:xfrm>
          <a:prstGeom prst="rect">
            <a:avLst/>
          </a:prstGeom>
          <a:noFill/>
        </p:spPr>
        <p:txBody>
          <a:bodyPr wrap="square">
            <a:spAutoFit/>
          </a:bodyPr>
          <a:lstStyle/>
          <a:p>
            <a:pPr algn="just">
              <a:lnSpc>
                <a:spcPct val="130000"/>
              </a:lnSpc>
              <a:spcAft>
                <a:spcPts val="1000"/>
              </a:spcAft>
            </a:pPr>
            <a:r>
              <a:rPr lang="en-US" sz="2400" dirty="0" err="1">
                <a:effectLst/>
                <a:latin typeface="Times New Roman" pitchFamily="18" charset="0"/>
                <a:ea typeface="Calibri" panose="020F0502020204030204" pitchFamily="34" charset="0"/>
                <a:cs typeface="Times New Roman" pitchFamily="18" charset="0"/>
              </a:rPr>
              <a:t>Để</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tìm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hiểu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sáng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ảnh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hưởng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như</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thế</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nào</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đến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sự</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phát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triển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của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cây</a:t>
            </a:r>
            <a:r>
              <a:rPr lang="en-US" sz="2400" dirty="0">
                <a:effectLst/>
                <a:latin typeface="Times New Roman" pitchFamily="18" charset="0"/>
                <a:ea typeface="Calibri" panose="020F0502020204030204" pitchFamily="34" charset="0"/>
                <a:cs typeface="Times New Roman" pitchFamily="18" charset="0"/>
              </a:rPr>
              <a:t> non, </a:t>
            </a:r>
            <a:r>
              <a:rPr lang="en-US" sz="2400" dirty="0" err="1">
                <a:effectLst/>
                <a:latin typeface="Times New Roman" pitchFamily="18" charset="0"/>
                <a:ea typeface="Calibri" panose="020F0502020204030204" pitchFamily="34" charset="0"/>
                <a:cs typeface="Times New Roman" pitchFamily="18" charset="0"/>
              </a:rPr>
              <a:t>một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nhóm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học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sinh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làm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thí</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nghiệm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sau</a:t>
            </a:r>
            <a:r>
              <a:rPr lang="en-US" sz="2400" dirty="0">
                <a:effectLst/>
                <a:latin typeface="Times New Roman" pitchFamily="18" charset="0"/>
                <a:ea typeface="Calibri" panose="020F0502020204030204" pitchFamily="34" charset="0"/>
                <a:cs typeface="Times New Roman" pitchFamily="18" charset="0"/>
              </a:rPr>
              <a:t>:</a:t>
            </a:r>
          </a:p>
          <a:p>
            <a:pPr algn="just">
              <a:lnSpc>
                <a:spcPct val="130000"/>
              </a:lnSpc>
              <a:spcAft>
                <a:spcPts val="1000"/>
              </a:spcAft>
            </a:pPr>
            <a:r>
              <a:rPr lang="en-US" sz="2400" dirty="0" err="1">
                <a:effectLst/>
                <a:latin typeface="Times New Roman" pitchFamily="18" charset="0"/>
                <a:ea typeface="Calibri" panose="020F0502020204030204" pitchFamily="34" charset="0"/>
                <a:cs typeface="Times New Roman" pitchFamily="18" charset="0"/>
              </a:rPr>
              <a:t>Trồng</a:t>
            </a:r>
            <a:r>
              <a:rPr lang="en-US" sz="2400" dirty="0">
                <a:effectLst/>
                <a:latin typeface="Times New Roman" pitchFamily="18" charset="0"/>
                <a:ea typeface="Calibri" panose="020F0502020204030204" pitchFamily="34" charset="0"/>
                <a:cs typeface="Times New Roman" pitchFamily="18" charset="0"/>
              </a:rPr>
              <a:t> 10 </a:t>
            </a:r>
            <a:r>
              <a:rPr lang="en-US" sz="2400" dirty="0" err="1">
                <a:effectLst/>
                <a:latin typeface="Times New Roman" pitchFamily="18" charset="0"/>
                <a:ea typeface="Calibri" panose="020F0502020204030204" pitchFamily="34" charset="0"/>
                <a:cs typeface="Times New Roman" pitchFamily="18" charset="0"/>
              </a:rPr>
              <a:t>hạt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đỗ</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hình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dạng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kích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thước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gần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giống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nhau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vào</a:t>
            </a:r>
            <a:r>
              <a:rPr lang="en-US" sz="2400" dirty="0">
                <a:effectLst/>
                <a:latin typeface="Times New Roman" pitchFamily="18" charset="0"/>
                <a:ea typeface="Calibri" panose="020F0502020204030204" pitchFamily="34" charset="0"/>
                <a:cs typeface="Times New Roman" pitchFamily="18" charset="0"/>
              </a:rPr>
              <a:t> 10 </a:t>
            </a:r>
            <a:r>
              <a:rPr lang="en-US" sz="2400" dirty="0" err="1">
                <a:effectLst/>
                <a:latin typeface="Times New Roman" pitchFamily="18" charset="0"/>
                <a:ea typeface="Calibri" panose="020F0502020204030204" pitchFamily="34" charset="0"/>
                <a:cs typeface="Times New Roman" pitchFamily="18" charset="0"/>
              </a:rPr>
              <a:t>khay</a:t>
            </a:r>
            <a:r>
              <a:rPr lang="en-US" sz="2400" dirty="0">
                <a:effectLst/>
                <a:latin typeface="Times New Roman" pitchFamily="18" charset="0"/>
                <a:ea typeface="Calibri" panose="020F0502020204030204" pitchFamily="34" charset="0"/>
                <a:cs typeface="Times New Roman" pitchFamily="18" charset="0"/>
              </a:rPr>
              <a:t>(</a:t>
            </a:r>
            <a:r>
              <a:rPr lang="en-US" sz="2400" dirty="0" err="1">
                <a:effectLst/>
                <a:latin typeface="Times New Roman" pitchFamily="18" charset="0"/>
                <a:ea typeface="Calibri" panose="020F0502020204030204" pitchFamily="34" charset="0"/>
                <a:cs typeface="Times New Roman" pitchFamily="18" charset="0"/>
              </a:rPr>
              <a:t>chậu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chứa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cùng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một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lượng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đất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như</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nhau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Để</a:t>
            </a:r>
            <a:r>
              <a:rPr lang="en-US" sz="2400" dirty="0">
                <a:effectLst/>
                <a:latin typeface="Times New Roman" pitchFamily="18" charset="0"/>
                <a:ea typeface="Calibri" panose="020F0502020204030204" pitchFamily="34" charset="0"/>
                <a:cs typeface="Times New Roman" pitchFamily="18" charset="0"/>
              </a:rPr>
              <a:t> 5 </a:t>
            </a:r>
            <a:r>
              <a:rPr lang="en-US" sz="2400" dirty="0" err="1">
                <a:effectLst/>
                <a:latin typeface="Times New Roman" pitchFamily="18" charset="0"/>
                <a:ea typeface="Calibri" panose="020F0502020204030204" pitchFamily="34" charset="0"/>
                <a:cs typeface="Times New Roman" pitchFamily="18" charset="0"/>
              </a:rPr>
              <a:t>chậu</a:t>
            </a:r>
            <a:r>
              <a:rPr lang="en-US" sz="2400" dirty="0">
                <a:effectLst/>
                <a:latin typeface="Times New Roman" pitchFamily="18" charset="0"/>
                <a:ea typeface="Calibri" panose="020F0502020204030204" pitchFamily="34" charset="0"/>
                <a:cs typeface="Times New Roman" pitchFamily="18" charset="0"/>
              </a:rPr>
              <a:t> ở </a:t>
            </a:r>
            <a:r>
              <a:rPr lang="en-US" sz="2400" dirty="0" err="1">
                <a:effectLst/>
                <a:latin typeface="Times New Roman" pitchFamily="18" charset="0"/>
                <a:ea typeface="Calibri" panose="020F0502020204030204" pitchFamily="34" charset="0"/>
                <a:cs typeface="Times New Roman" pitchFamily="18" charset="0"/>
              </a:rPr>
              <a:t>nơi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không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nắng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trời</a:t>
            </a:r>
            <a:r>
              <a:rPr lang="en-US" sz="2400" dirty="0">
                <a:effectLst/>
                <a:latin typeface="Times New Roman" pitchFamily="18" charset="0"/>
                <a:ea typeface="Calibri" panose="020F0502020204030204" pitchFamily="34" charset="0"/>
                <a:cs typeface="Times New Roman" pitchFamily="18" charset="0"/>
              </a:rPr>
              <a:t>, 5 </a:t>
            </a:r>
            <a:r>
              <a:rPr lang="en-US" sz="2400" dirty="0" err="1">
                <a:effectLst/>
                <a:latin typeface="Times New Roman" pitchFamily="18" charset="0"/>
                <a:ea typeface="Calibri" panose="020F0502020204030204" pitchFamily="34" charset="0"/>
                <a:cs typeface="Times New Roman" pitchFamily="18" charset="0"/>
              </a:rPr>
              <a:t>khay</a:t>
            </a:r>
            <a:r>
              <a:rPr lang="en-US" sz="2400" dirty="0">
                <a:effectLst/>
                <a:latin typeface="Times New Roman" pitchFamily="18" charset="0"/>
                <a:ea typeface="Calibri" panose="020F0502020204030204" pitchFamily="34" charset="0"/>
                <a:cs typeface="Times New Roman" pitchFamily="18" charset="0"/>
              </a:rPr>
              <a:t>(</a:t>
            </a:r>
            <a:r>
              <a:rPr lang="en-US" sz="2400" dirty="0" err="1">
                <a:effectLst/>
                <a:latin typeface="Times New Roman" pitchFamily="18" charset="0"/>
                <a:ea typeface="Calibri" panose="020F0502020204030204" pitchFamily="34" charset="0"/>
                <a:cs typeface="Times New Roman" pitchFamily="18" charset="0"/>
              </a:rPr>
              <a:t>chậu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nơi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nắng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trời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Giữ</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ẩm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đất</a:t>
            </a:r>
            <a:r>
              <a:rPr lang="en-US" sz="2400" dirty="0">
                <a:effectLst/>
                <a:latin typeface="Times New Roman" pitchFamily="18" charset="0"/>
                <a:ea typeface="Calibri" panose="020F0502020204030204" pitchFamily="34" charset="0"/>
                <a:cs typeface="Times New Roman" pitchFamily="18" charset="0"/>
              </a:rPr>
              <a:t>.</a:t>
            </a:r>
          </a:p>
          <a:p>
            <a:pPr algn="just">
              <a:lnSpc>
                <a:spcPct val="130000"/>
              </a:lnSpc>
              <a:spcAft>
                <a:spcPts val="1000"/>
              </a:spcAft>
            </a:pPr>
            <a:r>
              <a:rPr lang="en-US" sz="2400" dirty="0">
                <a:effectLst/>
                <a:latin typeface="Times New Roman" pitchFamily="18" charset="0"/>
                <a:ea typeface="Calibri" panose="020F0502020204030204" pitchFamily="34" charset="0"/>
                <a:cs typeface="Times New Roman" pitchFamily="18" charset="0"/>
              </a:rPr>
              <a:t>Khi </a:t>
            </a:r>
            <a:r>
              <a:rPr lang="en-US" sz="2400" dirty="0" err="1">
                <a:effectLst/>
                <a:latin typeface="Times New Roman" pitchFamily="18" charset="0"/>
                <a:ea typeface="Calibri" panose="020F0502020204030204" pitchFamily="34" charset="0"/>
                <a:cs typeface="Times New Roman" pitchFamily="18" charset="0"/>
              </a:rPr>
              <a:t>cây</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mọc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đo</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chiều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cao</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của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cây</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mỗi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ngày</a:t>
            </a:r>
            <a:r>
              <a:rPr lang="en-US" sz="2400" dirty="0">
                <a:effectLst/>
                <a:latin typeface="Times New Roman" pitchFamily="18" charset="0"/>
                <a:ea typeface="Calibri" panose="020F0502020204030204" pitchFamily="34" charset="0"/>
                <a:cs typeface="Times New Roman" pitchFamily="18" charset="0"/>
              </a:rPr>
              <a:t>.</a:t>
            </a:r>
          </a:p>
          <a:p>
            <a:pPr algn="just">
              <a:lnSpc>
                <a:spcPct val="130000"/>
              </a:lnSpc>
              <a:spcAft>
                <a:spcPts val="1000"/>
              </a:spcAft>
            </a:pPr>
            <a:r>
              <a:rPr lang="en-US" sz="2400" dirty="0" err="1">
                <a:effectLst/>
                <a:latin typeface="Times New Roman" pitchFamily="18" charset="0"/>
                <a:ea typeface="Calibri" panose="020F0502020204030204" pitchFamily="34" charset="0"/>
                <a:cs typeface="Times New Roman" pitchFamily="18" charset="0"/>
              </a:rPr>
              <a:t>Kết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quả</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thí</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nghiệm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đã</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khẳng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định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giả</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thuyết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ra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là</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đúng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cây</a:t>
            </a:r>
            <a:r>
              <a:rPr lang="en-US" sz="2400" dirty="0">
                <a:effectLst/>
                <a:latin typeface="Times New Roman" pitchFamily="18" charset="0"/>
                <a:ea typeface="Calibri" panose="020F0502020204030204" pitchFamily="34" charset="0"/>
                <a:cs typeface="Times New Roman" pitchFamily="18" charset="0"/>
              </a:rPr>
              <a:t> non ở </a:t>
            </a:r>
            <a:r>
              <a:rPr lang="en-US" sz="2400" dirty="0" err="1">
                <a:effectLst/>
                <a:latin typeface="Times New Roman" pitchFamily="18" charset="0"/>
                <a:ea typeface="Calibri" panose="020F0502020204030204" pitchFamily="34" charset="0"/>
                <a:cs typeface="Times New Roman" pitchFamily="18" charset="0"/>
              </a:rPr>
              <a:t>nơi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đủ</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sáng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trời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phát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triển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tốt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hơn</a:t>
            </a:r>
            <a:r>
              <a:rPr lang="en-US" sz="2400" dirty="0">
                <a:effectLst/>
                <a:latin typeface="Times New Roman" pitchFamily="18" charset="0"/>
                <a:ea typeface="Calibri" panose="020F0502020204030204" pitchFamily="34" charset="0"/>
                <a:cs typeface="Times New Roman" pitchFamily="18" charset="0"/>
              </a:rPr>
              <a:t> ở </a:t>
            </a:r>
            <a:r>
              <a:rPr lang="en-US" sz="2400" dirty="0" err="1">
                <a:effectLst/>
                <a:latin typeface="Times New Roman" pitchFamily="18" charset="0"/>
                <a:ea typeface="Calibri" panose="020F0502020204030204" pitchFamily="34" charset="0"/>
                <a:cs typeface="Times New Roman" pitchFamily="18" charset="0"/>
              </a:rPr>
              <a:t>nơi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thiếu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sáng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trời</a:t>
            </a:r>
            <a:r>
              <a:rPr lang="en-US" sz="2400" dirty="0" smtClean="0">
                <a:effectLst/>
                <a:latin typeface="Times New Roman" pitchFamily="18" charset="0"/>
                <a:ea typeface="Calibri" panose="020F0502020204030204" pitchFamily="34" charset="0"/>
                <a:cs typeface="Times New Roman" pitchFamily="18" charset="0"/>
              </a:rPr>
              <a:t>.</a:t>
            </a:r>
            <a:endParaRPr lang="en-US" sz="2400" dirty="0">
              <a:effectLst/>
              <a:latin typeface="Times New Roman" pitchFamily="18" charset="0"/>
              <a:ea typeface="Calibri" panose="020F0502020204030204" pitchFamily="34" charset="0"/>
              <a:cs typeface="Times New Roman" pitchFamily="18" charset="0"/>
            </a:endParaRPr>
          </a:p>
        </p:txBody>
      </p:sp>
      <p:sp>
        <p:nvSpPr>
          <p:cNvPr id="35" name="TextBox 34">
            <a:extLst>
              <a:ext uri="{FF2B5EF4-FFF2-40B4-BE49-F238E27FC236}">
                <a16:creationId xmlns="" xmlns:a16="http://schemas.microsoft.com/office/drawing/2014/main" id="{F57DBFED-AF61-506C-A75A-D17083979493}"/>
              </a:ext>
            </a:extLst>
          </p:cNvPr>
          <p:cNvSpPr txBox="1"/>
          <p:nvPr/>
        </p:nvSpPr>
        <p:spPr>
          <a:xfrm>
            <a:off x="757019" y="326482"/>
            <a:ext cx="2140331" cy="523220"/>
          </a:xfrm>
          <a:prstGeom prst="rect">
            <a:avLst/>
          </a:prstGeom>
          <a:noFill/>
        </p:spPr>
        <p:txBody>
          <a:bodyPr wrap="none" rtlCol="0">
            <a:spAutoFit/>
          </a:bodyPr>
          <a:lstStyle/>
          <a:p>
            <a:pPr algn="ct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Tình</a:t>
            </a:r>
            <a:r>
              <a:rPr lang="en-US" sz="2800" b="1" dirty="0"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huống</a:t>
            </a:r>
            <a:endParaRPr lang="x-none"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Tree>
    <p:extLst>
      <p:ext uri="{BB962C8B-B14F-4D97-AF65-F5344CB8AC3E}">
        <p14:creationId xmlns:p14="http://schemas.microsoft.com/office/powerpoint/2010/main" xmlns="" val="2712499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0014" y="1543385"/>
            <a:ext cx="10021614" cy="1631216"/>
          </a:xfrm>
          <a:prstGeom prst="rect">
            <a:avLst/>
          </a:prstGeom>
        </p:spPr>
        <p:txBody>
          <a:bodyPr wrap="square">
            <a:spAutoFit/>
          </a:bodyPr>
          <a:lstStyle/>
          <a:p>
            <a:pPr marL="342900" indent="-342900" algn="just">
              <a:buAutoNum type="arabicParenR"/>
            </a:pPr>
            <a:r>
              <a:rPr lang="en-US" sz="2000" dirty="0" err="1" smtClean="0">
                <a:latin typeface="Times New Roman" pitchFamily="18" charset="0"/>
                <a:ea typeface="Calibri" panose="020F0502020204030204" pitchFamily="34" charset="0"/>
                <a:cs typeface="Times New Roman" pitchFamily="18" charset="0"/>
              </a:rPr>
              <a:t>Thí</a:t>
            </a:r>
            <a:r>
              <a:rPr lang="en-US" sz="2000" dirty="0" smtClean="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nghiệm</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này</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thuộc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bước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nào</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trong</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tiến</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trình</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tìm</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hiểu</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của</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nhóm</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học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sinh</a:t>
            </a:r>
            <a:r>
              <a:rPr lang="en-US" sz="2000" dirty="0" smtClean="0">
                <a:latin typeface="Times New Roman" pitchFamily="18" charset="0"/>
                <a:ea typeface="Calibri" panose="020F0502020204030204" pitchFamily="34" charset="0"/>
                <a:cs typeface="Times New Roman" pitchFamily="18" charset="0"/>
              </a:rPr>
              <a:t>?</a:t>
            </a:r>
          </a:p>
          <a:p>
            <a:pPr algn="just"/>
            <a:r>
              <a:rPr lang="en-US" sz="2000" dirty="0" smtClean="0">
                <a:latin typeface="Times New Roman" pitchFamily="18" charset="0"/>
                <a:ea typeface="Calibri" panose="020F0502020204030204" pitchFamily="34" charset="0"/>
                <a:cs typeface="Times New Roman" pitchFamily="18" charset="0"/>
              </a:rPr>
              <a:t>2) </a:t>
            </a:r>
            <a:r>
              <a:rPr lang="en-US" sz="2000" dirty="0" err="1">
                <a:latin typeface="Times New Roman" pitchFamily="18" charset="0"/>
                <a:ea typeface="Calibri" panose="020F0502020204030204" pitchFamily="34" charset="0"/>
                <a:cs typeface="Times New Roman" pitchFamily="18" charset="0"/>
              </a:rPr>
              <a:t>Thảo</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luận</a:t>
            </a:r>
            <a:r>
              <a:rPr lang="en-US" sz="2000" dirty="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để</a:t>
            </a:r>
            <a:r>
              <a:rPr lang="en-US" sz="2000" dirty="0" smtClean="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đề</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xuất</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nội</a:t>
            </a:r>
            <a:r>
              <a:rPr lang="en-US" sz="2000" dirty="0">
                <a:latin typeface="Times New Roman" pitchFamily="18" charset="0"/>
                <a:ea typeface="Calibri" panose="020F0502020204030204" pitchFamily="34" charset="0"/>
                <a:cs typeface="Times New Roman" pitchFamily="18" charset="0"/>
              </a:rPr>
              <a:t> dung </a:t>
            </a:r>
            <a:r>
              <a:rPr lang="en-US" sz="2000" dirty="0" err="1">
                <a:latin typeface="Times New Roman" pitchFamily="18" charset="0"/>
                <a:ea typeface="Calibri" panose="020F0502020204030204" pitchFamily="34" charset="0"/>
                <a:cs typeface="Times New Roman" pitchFamily="18" charset="0"/>
              </a:rPr>
              <a:t>các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bước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của</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tiến</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trình</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tìm</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hiểu</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này</a:t>
            </a:r>
            <a:r>
              <a:rPr lang="en-US" sz="2000" dirty="0" smtClean="0">
                <a:latin typeface="Times New Roman" pitchFamily="18" charset="0"/>
                <a:ea typeface="Calibri" panose="020F0502020204030204" pitchFamily="34" charset="0"/>
                <a:cs typeface="Times New Roman" pitchFamily="18" charset="0"/>
              </a:rPr>
              <a:t>.</a:t>
            </a:r>
          </a:p>
          <a:p>
            <a:pPr algn="just"/>
            <a:r>
              <a:rPr lang="en-US" sz="2000" dirty="0" smtClean="0">
                <a:latin typeface="Times New Roman" pitchFamily="18" charset="0"/>
                <a:ea typeface="Calibri" panose="020F0502020204030204" pitchFamily="34" charset="0"/>
                <a:cs typeface="Times New Roman" pitchFamily="18" charset="0"/>
              </a:rPr>
              <a:t>3) </a:t>
            </a:r>
            <a:r>
              <a:rPr lang="en-US" sz="2000" dirty="0" err="1" smtClean="0">
                <a:latin typeface="Times New Roman" pitchFamily="18" charset="0"/>
                <a:ea typeface="Calibri" panose="020F0502020204030204" pitchFamily="34" charset="0"/>
                <a:cs typeface="Times New Roman" pitchFamily="18" charset="0"/>
              </a:rPr>
              <a:t>Thực</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hiện</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thí</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nghiệm</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tại</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nhà</a:t>
            </a:r>
            <a:r>
              <a:rPr lang="en-US" sz="2000" dirty="0" smtClean="0">
                <a:latin typeface="Times New Roman" pitchFamily="18" charset="0"/>
                <a:ea typeface="Calibri" panose="020F0502020204030204" pitchFamily="34" charset="0"/>
                <a:cs typeface="Times New Roman" pitchFamily="18" charset="0"/>
              </a:rPr>
              <a:t>.</a:t>
            </a:r>
          </a:p>
          <a:p>
            <a:pPr algn="just"/>
            <a:r>
              <a:rPr lang="en-US" sz="2000" dirty="0" smtClean="0">
                <a:latin typeface="Times New Roman" pitchFamily="18" charset="0"/>
                <a:ea typeface="Calibri" panose="020F0502020204030204" pitchFamily="34" charset="0"/>
                <a:cs typeface="Times New Roman" pitchFamily="18" charset="0"/>
              </a:rPr>
              <a:t>4) </a:t>
            </a:r>
            <a:r>
              <a:rPr lang="en-US" sz="2000" dirty="0" err="1" smtClean="0">
                <a:latin typeface="Times New Roman" pitchFamily="18" charset="0"/>
                <a:ea typeface="Calibri" panose="020F0502020204030204" pitchFamily="34" charset="0"/>
                <a:cs typeface="Times New Roman" pitchFamily="18" charset="0"/>
              </a:rPr>
              <a:t>Thống</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kê</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các</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kỹ</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năng</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đã</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dùng</a:t>
            </a:r>
            <a:r>
              <a:rPr lang="en-US" sz="2000" dirty="0" smtClean="0">
                <a:latin typeface="Times New Roman" pitchFamily="18" charset="0"/>
                <a:ea typeface="Calibri" panose="020F0502020204030204" pitchFamily="34" charset="0"/>
                <a:cs typeface="Times New Roman" pitchFamily="18" charset="0"/>
              </a:rPr>
              <a:t> ở </a:t>
            </a:r>
            <a:r>
              <a:rPr lang="en-US" sz="2000" dirty="0" err="1" smtClean="0">
                <a:latin typeface="Times New Roman" pitchFamily="18" charset="0"/>
                <a:ea typeface="Calibri" panose="020F0502020204030204" pitchFamily="34" charset="0"/>
                <a:cs typeface="Times New Roman" pitchFamily="18" charset="0"/>
              </a:rPr>
              <a:t>mỗi</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bước</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tiến</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trình</a:t>
            </a:r>
            <a:r>
              <a:rPr lang="en-US" sz="2000" dirty="0" smtClean="0">
                <a:latin typeface="Times New Roman" pitchFamily="18" charset="0"/>
                <a:ea typeface="Calibri" panose="020F0502020204030204" pitchFamily="34" charset="0"/>
                <a:cs typeface="Times New Roman" pitchFamily="18" charset="0"/>
              </a:rPr>
              <a:t>.</a:t>
            </a:r>
          </a:p>
          <a:p>
            <a:pPr algn="just"/>
            <a:endParaRPr lang="en-US" sz="2000" dirty="0" smtClean="0">
              <a:latin typeface="Times New Roman" pitchFamily="18" charset="0"/>
              <a:ea typeface="Calibri" panose="020F0502020204030204" pitchFamily="34" charset="0"/>
              <a:cs typeface="Times New Roman" pitchFamily="18" charset="0"/>
            </a:endParaRPr>
          </a:p>
        </p:txBody>
      </p:sp>
      <p:sp>
        <p:nvSpPr>
          <p:cNvPr id="4" name="TextBox 3">
            <a:extLst>
              <a:ext uri="{FF2B5EF4-FFF2-40B4-BE49-F238E27FC236}">
                <a16:creationId xmlns="" xmlns:a16="http://schemas.microsoft.com/office/drawing/2014/main" id="{F57DBFED-AF61-506C-A75A-D17083979493}"/>
              </a:ext>
            </a:extLst>
          </p:cNvPr>
          <p:cNvSpPr txBox="1"/>
          <p:nvPr/>
        </p:nvSpPr>
        <p:spPr>
          <a:xfrm>
            <a:off x="740976" y="326482"/>
            <a:ext cx="7454285" cy="523220"/>
          </a:xfrm>
          <a:prstGeom prst="rect">
            <a:avLst/>
          </a:prstGeom>
          <a:noFill/>
        </p:spPr>
        <p:txBody>
          <a:bodyPr wrap="none" rtlCol="0">
            <a:spAutoFit/>
          </a:bodyPr>
          <a:lstStyle/>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Thực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hiện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thí</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nghiệm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theo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tổ</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mỗi</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tổ</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 1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nhóm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a:t>
            </a:r>
          </a:p>
        </p:txBody>
      </p:sp>
      <p:sp>
        <p:nvSpPr>
          <p:cNvPr id="5" name="TextBox 4">
            <a:extLst>
              <a:ext uri="{FF2B5EF4-FFF2-40B4-BE49-F238E27FC236}">
                <a16:creationId xmlns="" xmlns:a16="http://schemas.microsoft.com/office/drawing/2014/main" id="{F57DBFED-AF61-506C-A75A-D17083979493}"/>
              </a:ext>
            </a:extLst>
          </p:cNvPr>
          <p:cNvSpPr txBox="1"/>
          <p:nvPr/>
        </p:nvSpPr>
        <p:spPr>
          <a:xfrm>
            <a:off x="740976" y="1020165"/>
            <a:ext cx="4937570" cy="523220"/>
          </a:xfrm>
          <a:prstGeom prst="rect">
            <a:avLst/>
          </a:prstGeom>
          <a:noFill/>
        </p:spPr>
        <p:txBody>
          <a:bodyPr wrap="none" rtlCol="0">
            <a:spAutoFit/>
          </a:bodyPr>
          <a:lstStyle/>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Hoàn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thành</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các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sau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p>
        </p:txBody>
      </p:sp>
      <p:graphicFrame>
        <p:nvGraphicFramePr>
          <p:cNvPr id="6" name="Table 5"/>
          <p:cNvGraphicFramePr>
            <a:graphicFrameLocks noGrp="1"/>
          </p:cNvGraphicFramePr>
          <p:nvPr>
            <p:extLst>
              <p:ext uri="{D42A27DB-BD31-4B8C-83A1-F6EECF244321}">
                <p14:modId xmlns:p14="http://schemas.microsoft.com/office/powerpoint/2010/main" xmlns="" val="3927488373"/>
              </p:ext>
            </p:extLst>
          </p:nvPr>
        </p:nvGraphicFramePr>
        <p:xfrm>
          <a:off x="1030014" y="2905429"/>
          <a:ext cx="9722068" cy="2420344"/>
        </p:xfrm>
        <a:graphic>
          <a:graphicData uri="http://schemas.openxmlformats.org/drawingml/2006/table">
            <a:tbl>
              <a:tblPr firstRow="1" firstCol="1" bandRow="1">
                <a:tableStyleId>{5940675A-B579-460E-94D1-54222C63F5DA}</a:tableStyleId>
              </a:tblPr>
              <a:tblGrid>
                <a:gridCol w="3731172"/>
                <a:gridCol w="2680138"/>
                <a:gridCol w="3310758"/>
              </a:tblGrid>
              <a:tr h="334718">
                <a:tc>
                  <a:txBody>
                    <a:bodyPr/>
                    <a:lstStyle/>
                    <a:p>
                      <a:pPr algn="ctr">
                        <a:lnSpc>
                          <a:spcPct val="130000"/>
                        </a:lnSpc>
                        <a:spcAft>
                          <a:spcPts val="0"/>
                        </a:spcAft>
                      </a:pPr>
                      <a:r>
                        <a:rPr lang="vi-VN" sz="2000" dirty="0">
                          <a:effectLst/>
                          <a:latin typeface="+mj-lt"/>
                        </a:rPr>
                        <a:t>Các </a:t>
                      </a:r>
                      <a:r>
                        <a:rPr lang="vi-VN" sz="2000" dirty="0" smtClean="0">
                          <a:effectLst/>
                          <a:latin typeface="+mj-lt"/>
                        </a:rPr>
                        <a:t>bước</a:t>
                      </a:r>
                      <a:r>
                        <a:rPr lang="en-US" sz="2000" baseline="0" dirty="0" smtClean="0">
                          <a:effectLst/>
                          <a:latin typeface="+mj-lt"/>
                        </a:rPr>
                        <a:t>  </a:t>
                      </a:r>
                      <a:r>
                        <a:rPr lang="vi-VN" sz="2000" dirty="0" smtClean="0">
                          <a:effectLst/>
                          <a:latin typeface="+mj-lt"/>
                        </a:rPr>
                        <a:t>tiến </a:t>
                      </a:r>
                      <a:r>
                        <a:rPr lang="vi-VN" sz="2000" dirty="0">
                          <a:effectLst/>
                          <a:latin typeface="+mj-lt"/>
                        </a:rPr>
                        <a:t>trình</a:t>
                      </a:r>
                      <a:endParaRPr lang="en-US" sz="2000" dirty="0">
                        <a:effectLst/>
                        <a:latin typeface="+mj-lt"/>
                        <a:ea typeface="Calibri"/>
                        <a:cs typeface="Times New Roman" pitchFamily="18" charset="0"/>
                      </a:endParaRPr>
                    </a:p>
                  </a:txBody>
                  <a:tcPr marL="41380" marR="41380" marT="0" marB="0"/>
                </a:tc>
                <a:tc>
                  <a:txBody>
                    <a:bodyPr/>
                    <a:lstStyle/>
                    <a:p>
                      <a:pPr algn="ctr">
                        <a:lnSpc>
                          <a:spcPct val="130000"/>
                        </a:lnSpc>
                        <a:spcAft>
                          <a:spcPts val="0"/>
                        </a:spcAft>
                      </a:pPr>
                      <a:r>
                        <a:rPr lang="vi-VN" sz="2000" dirty="0">
                          <a:effectLst/>
                          <a:latin typeface="+mj-lt"/>
                        </a:rPr>
                        <a:t>Kĩ năng đã sử dụng</a:t>
                      </a:r>
                      <a:endParaRPr lang="en-US" sz="2000" dirty="0">
                        <a:effectLst/>
                        <a:latin typeface="+mj-lt"/>
                        <a:ea typeface="Calibri"/>
                        <a:cs typeface="Times New Roman" pitchFamily="18" charset="0"/>
                      </a:endParaRPr>
                    </a:p>
                  </a:txBody>
                  <a:tcPr marL="41380" marR="41380" marT="0" marB="0"/>
                </a:tc>
                <a:tc>
                  <a:txBody>
                    <a:bodyPr/>
                    <a:lstStyle/>
                    <a:p>
                      <a:pPr algn="ctr">
                        <a:lnSpc>
                          <a:spcPct val="130000"/>
                        </a:lnSpc>
                        <a:spcAft>
                          <a:spcPts val="0"/>
                        </a:spcAft>
                      </a:pPr>
                      <a:r>
                        <a:rPr lang="en-US" sz="2000" dirty="0" smtClean="0">
                          <a:effectLst/>
                          <a:latin typeface="Times New Roman" pitchFamily="18" charset="0"/>
                          <a:ea typeface="Calibri"/>
                          <a:cs typeface="Times New Roman" pitchFamily="18" charset="0"/>
                        </a:rPr>
                        <a:t>Ý</a:t>
                      </a:r>
                      <a:r>
                        <a:rPr lang="en-US" sz="2000" baseline="0" dirty="0" smtClean="0">
                          <a:effectLst/>
                          <a:latin typeface="Times New Roman" pitchFamily="18" charset="0"/>
                          <a:ea typeface="Calibri"/>
                          <a:cs typeface="Times New Roman" pitchFamily="18" charset="0"/>
                        </a:rPr>
                        <a:t> </a:t>
                      </a:r>
                      <a:r>
                        <a:rPr lang="en-US" sz="2000" baseline="0" dirty="0" err="1" smtClean="0">
                          <a:effectLst/>
                          <a:latin typeface="Times New Roman" pitchFamily="18" charset="0"/>
                          <a:ea typeface="Calibri"/>
                          <a:cs typeface="Times New Roman" pitchFamily="18" charset="0"/>
                        </a:rPr>
                        <a:t>nghĩa</a:t>
                      </a:r>
                      <a:r>
                        <a:rPr lang="en-US" sz="2000" baseline="0" dirty="0" smtClean="0">
                          <a:effectLst/>
                          <a:latin typeface="Times New Roman" pitchFamily="18" charset="0"/>
                          <a:ea typeface="Calibri"/>
                          <a:cs typeface="Times New Roman" pitchFamily="18" charset="0"/>
                        </a:rPr>
                        <a:t> </a:t>
                      </a:r>
                      <a:endParaRPr lang="en-US" sz="2000" dirty="0">
                        <a:effectLst/>
                        <a:latin typeface="Times New Roman" pitchFamily="18" charset="0"/>
                        <a:ea typeface="Calibri"/>
                        <a:cs typeface="Times New Roman" pitchFamily="18" charset="0"/>
                      </a:endParaRPr>
                    </a:p>
                  </a:txBody>
                  <a:tcPr marL="41380" marR="41380" marT="0" marB="0"/>
                </a:tc>
              </a:tr>
              <a:tr h="425480">
                <a:tc>
                  <a:txBody>
                    <a:bodyPr/>
                    <a:lstStyle/>
                    <a:p>
                      <a:pPr>
                        <a:lnSpc>
                          <a:spcPct val="130000"/>
                        </a:lnSpc>
                        <a:spcAft>
                          <a:spcPts val="0"/>
                        </a:spcAft>
                      </a:pPr>
                      <a:r>
                        <a:rPr lang="vi-VN" sz="2000" dirty="0">
                          <a:effectLst/>
                          <a:latin typeface="+mj-lt"/>
                        </a:rPr>
                        <a:t>Bước 1: Quan sát, đặt câu hỏi</a:t>
                      </a: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r>
              <a:tr h="362607">
                <a:tc>
                  <a:txBody>
                    <a:bodyPr/>
                    <a:lstStyle/>
                    <a:p>
                      <a:pPr>
                        <a:lnSpc>
                          <a:spcPct val="130000"/>
                        </a:lnSpc>
                        <a:spcAft>
                          <a:spcPts val="0"/>
                        </a:spcAft>
                      </a:pPr>
                      <a:r>
                        <a:rPr lang="vi-VN" sz="2000" dirty="0">
                          <a:effectLst/>
                          <a:latin typeface="+mj-lt"/>
                        </a:rPr>
                        <a:t>Bước 2: Xây dựng giả thuyết</a:t>
                      </a: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r>
              <a:tr h="394138">
                <a:tc>
                  <a:txBody>
                    <a:bodyPr/>
                    <a:lstStyle/>
                    <a:p>
                      <a:pPr>
                        <a:lnSpc>
                          <a:spcPct val="130000"/>
                        </a:lnSpc>
                        <a:spcAft>
                          <a:spcPts val="0"/>
                        </a:spcAft>
                      </a:pPr>
                      <a:r>
                        <a:rPr lang="vi-VN" sz="2000">
                          <a:effectLst/>
                          <a:latin typeface="+mj-lt"/>
                        </a:rPr>
                        <a:t>Bước 3: Kiểm tra giả thuyết</a:t>
                      </a:r>
                      <a:endParaRPr lang="en-US" sz="200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r>
              <a:tr h="409904">
                <a:tc>
                  <a:txBody>
                    <a:bodyPr/>
                    <a:lstStyle/>
                    <a:p>
                      <a:pPr algn="just">
                        <a:lnSpc>
                          <a:spcPct val="130000"/>
                        </a:lnSpc>
                        <a:spcAft>
                          <a:spcPts val="0"/>
                        </a:spcAft>
                      </a:pPr>
                      <a:r>
                        <a:rPr lang="vi-VN" sz="2000">
                          <a:effectLst/>
                          <a:latin typeface="+mj-lt"/>
                        </a:rPr>
                        <a:t>Bước 4: Phân tích kết quả</a:t>
                      </a:r>
                      <a:endParaRPr lang="en-US" sz="200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r>
              <a:tr h="394137">
                <a:tc>
                  <a:txBody>
                    <a:bodyPr/>
                    <a:lstStyle/>
                    <a:p>
                      <a:pPr algn="just">
                        <a:lnSpc>
                          <a:spcPct val="130000"/>
                        </a:lnSpc>
                        <a:spcAft>
                          <a:spcPts val="0"/>
                        </a:spcAft>
                      </a:pPr>
                      <a:r>
                        <a:rPr lang="vi-VN" sz="2000" dirty="0">
                          <a:effectLst/>
                          <a:latin typeface="+mj-lt"/>
                        </a:rPr>
                        <a:t>Bước 5: Viết, trình bày báo cáo</a:t>
                      </a: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r>
            </a:tbl>
          </a:graphicData>
        </a:graphic>
      </p:graphicFrame>
      <p:sp>
        <p:nvSpPr>
          <p:cNvPr id="7" name="TextBox 6">
            <a:extLst>
              <a:ext uri="{FF2B5EF4-FFF2-40B4-BE49-F238E27FC236}">
                <a16:creationId xmlns="" xmlns:a16="http://schemas.microsoft.com/office/drawing/2014/main" id="{F57DBFED-AF61-506C-A75A-D17083979493}"/>
              </a:ext>
            </a:extLst>
          </p:cNvPr>
          <p:cNvSpPr txBox="1"/>
          <p:nvPr/>
        </p:nvSpPr>
        <p:spPr>
          <a:xfrm>
            <a:off x="1003738" y="5508082"/>
            <a:ext cx="11149078" cy="1384995"/>
          </a:xfrm>
          <a:prstGeom prst="rect">
            <a:avLst/>
          </a:prstGeom>
          <a:noFill/>
        </p:spPr>
        <p:txBody>
          <a:bodyPr wrap="none" rtlCol="0">
            <a:spAutoFit/>
          </a:bodyPr>
          <a:lstStyle/>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Yêu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cầu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1,2,4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báo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cáo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sản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phẩm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vào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tiết</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sau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3</a:t>
            </a:r>
          </a:p>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Tiếp</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tục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thực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hiện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trong</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1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tuần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có</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hình</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ảnh</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hoặc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video) minh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họa</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cho</a:t>
            </a:r>
            <a:endPar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endParaRPr>
          </a:p>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các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bước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tiến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hành</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để</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hoàn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thiện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cho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2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và</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4.</a:t>
            </a:r>
          </a:p>
        </p:txBody>
      </p:sp>
    </p:spTree>
    <p:extLst>
      <p:ext uri="{BB962C8B-B14F-4D97-AF65-F5344CB8AC3E}">
        <p14:creationId xmlns:p14="http://schemas.microsoft.com/office/powerpoint/2010/main" xmlns="" val="421455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76479" y="450530"/>
            <a:ext cx="271657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MỞ ĐẦU</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2801" y="428257"/>
            <a:ext cx="945603" cy="9456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1227866" y="1383049"/>
            <a:ext cx="6103482" cy="1815882"/>
          </a:xfrm>
          <a:prstGeom prst="rect">
            <a:avLst/>
          </a:prstGeom>
        </p:spPr>
        <p:txBody>
          <a:bodyPr wrap="square">
            <a:spAutoFit/>
          </a:bodyPr>
          <a:lstStyle/>
          <a:p>
            <a:r>
              <a:rPr lang="en-US" sz="2800" dirty="0">
                <a:latin typeface="Times New Roman" pitchFamily="18" charset="0"/>
                <a:cs typeface="Times New Roman" pitchFamily="18" charset="0"/>
              </a:rPr>
              <a:t>Ở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mầm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a:t>
            </a:r>
            <a:r>
              <a:rPr lang="en-US" sz="2800" dirty="0">
                <a:latin typeface="Times New Roman" pitchFamily="18" charset="0"/>
                <a:cs typeface="Times New Roman" pitchFamily="18" charset="0"/>
              </a:rPr>
              <a:t> hay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6" name="Rectangle 5"/>
          <p:cNvSpPr/>
          <p:nvPr/>
        </p:nvSpPr>
        <p:spPr>
          <a:xfrm>
            <a:off x="124112" y="1629271"/>
            <a:ext cx="1135121"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9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 name="Rectangle 6"/>
          <p:cNvSpPr/>
          <p:nvPr/>
        </p:nvSpPr>
        <p:spPr>
          <a:xfrm>
            <a:off x="800921" y="3595550"/>
            <a:ext cx="6096000" cy="1569660"/>
          </a:xfrm>
          <a:prstGeom prst="rect">
            <a:avLst/>
          </a:prstGeom>
        </p:spPr>
        <p:txBody>
          <a:bodyPr>
            <a:spAutoFit/>
          </a:bodyPr>
          <a:lstStyle/>
          <a:p>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chứng</a:t>
            </a:r>
            <a:r>
              <a:rPr lang="en-US" sz="3200" dirty="0" smtClean="0">
                <a:latin typeface="Times New Roman" pitchFamily="18" charset="0"/>
                <a:cs typeface="Times New Roman" pitchFamily="18" charset="0"/>
              </a:rPr>
              <a:t> minh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luận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theo</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chúng</a:t>
            </a:r>
            <a:r>
              <a:rPr lang="en-US" sz="3200" dirty="0">
                <a:latin typeface="Times New Roman" pitchFamily="18" charset="0"/>
                <a:cs typeface="Times New Roman" pitchFamily="18" charset="0"/>
              </a:rPr>
              <a:t> ta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p>
        </p:txBody>
      </p:sp>
      <p:sp>
        <p:nvSpPr>
          <p:cNvPr id="10" name="Rectangle 9"/>
          <p:cNvSpPr/>
          <p:nvPr/>
        </p:nvSpPr>
        <p:spPr>
          <a:xfrm>
            <a:off x="1235348" y="5235164"/>
            <a:ext cx="6096000" cy="584775"/>
          </a:xfrm>
          <a:prstGeom prst="rect">
            <a:avLst/>
          </a:prstGeom>
        </p:spPr>
        <p:txBody>
          <a:bodyPr>
            <a:spAutoFit/>
          </a:bodyPr>
          <a:lstStyle/>
          <a:p>
            <a:r>
              <a:rPr lang="en-US" sz="3200" dirty="0" smtClean="0">
                <a:latin typeface="Times New Roman" pitchFamily="18" charset="0"/>
                <a:cs typeface="Times New Roman" pitchFamily="18" charset="0"/>
              </a:rPr>
              <a:t> =&gt; </a:t>
            </a:r>
            <a:r>
              <a:rPr lang="en-US" sz="3200" dirty="0" err="1" smtClean="0">
                <a:latin typeface="Times New Roman" pitchFamily="18" charset="0"/>
                <a:cs typeface="Times New Roman" pitchFamily="18" charset="0"/>
              </a:rPr>
              <a:t>Tiến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tìm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hiểu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nhiên</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11" name="Picture 10">
            <a:extLst>
              <a:ext uri="{FF2B5EF4-FFF2-40B4-BE49-F238E27FC236}">
                <a16:creationId xmlns="" xmlns:a16="http://schemas.microsoft.com/office/drawing/2014/main" id="{E34F594A-B2CB-39F5-D0FE-3516C2851EC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331349" y="740978"/>
            <a:ext cx="4490588" cy="3639401"/>
          </a:xfrm>
          <a:prstGeom prst="rect">
            <a:avLst/>
          </a:prstGeom>
        </p:spPr>
      </p:pic>
    </p:spTree>
    <p:extLst>
      <p:ext uri="{BB962C8B-B14F-4D97-AF65-F5344CB8AC3E}">
        <p14:creationId xmlns:p14="http://schemas.microsoft.com/office/powerpoint/2010/main" xmlns="" val="126961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500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repeatCount="500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10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57DBFED-AF61-506C-A75A-D17083979493}"/>
              </a:ext>
            </a:extLst>
          </p:cNvPr>
          <p:cNvSpPr txBox="1"/>
          <p:nvPr/>
        </p:nvSpPr>
        <p:spPr>
          <a:xfrm>
            <a:off x="333067" y="306123"/>
            <a:ext cx="3461205" cy="523220"/>
          </a:xfrm>
          <a:prstGeom prst="rect">
            <a:avLst/>
          </a:prstGeom>
          <a:noFill/>
        </p:spPr>
        <p:txBody>
          <a:bodyPr wrap="none" rtlCol="0">
            <a:spAutoFit/>
          </a:bodyPr>
          <a:lstStyle/>
          <a:p>
            <a:pPr algn="ct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Báo</a:t>
            </a:r>
            <a:r>
              <a:rPr lang="en-US" sz="2800" b="1" dirty="0"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cáo</a:t>
            </a:r>
            <a:r>
              <a:rPr lang="en-US" sz="2800" b="1" dirty="0"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sản</a:t>
            </a:r>
            <a:r>
              <a:rPr lang="en-US" sz="2800" b="1" dirty="0"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phẩm</a:t>
            </a:r>
            <a:r>
              <a:rPr lang="en-US" sz="2800" b="1" dirty="0"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a:t>
            </a:r>
            <a:endParaRPr lang="x-none"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
        <p:nvSpPr>
          <p:cNvPr id="4" name="Content Placeholder 2">
            <a:extLst>
              <a:ext uri="{FF2B5EF4-FFF2-40B4-BE49-F238E27FC236}">
                <a16:creationId xmlns="" xmlns:a16="http://schemas.microsoft.com/office/drawing/2014/main" id="{1A3AB681-98CC-4F18-AC4F-30B934D25469}"/>
              </a:ext>
            </a:extLst>
          </p:cNvPr>
          <p:cNvSpPr txBox="1">
            <a:spLocks/>
          </p:cNvSpPr>
          <p:nvPr/>
        </p:nvSpPr>
        <p:spPr>
          <a:xfrm>
            <a:off x="1010978" y="977278"/>
            <a:ext cx="10497850" cy="23957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2400" b="1" dirty="0" err="1"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Nhóm</a:t>
            </a:r>
            <a:r>
              <a:rPr lang="en-US" sz="2400" b="1" dirty="0"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báo</a:t>
            </a:r>
            <a:r>
              <a:rPr lang="en-US" sz="2400" b="1" dirty="0"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cáo</a:t>
            </a:r>
            <a:r>
              <a:rPr lang="en-US" sz="2400" b="1" dirty="0"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nSpc>
                <a:spcPct val="120000"/>
              </a:lnSpc>
              <a:spcBef>
                <a:spcPts val="0"/>
              </a:spcBef>
              <a:buFont typeface="Arial" panose="020B0604020202020204" pitchFamily="34" charset="0"/>
              <a:buNone/>
            </a:pP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Thời</a:t>
            </a: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gian</a:t>
            </a:r>
            <a:r>
              <a:rPr lang="en-US" sz="2400"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5 </a:t>
            </a:r>
            <a:r>
              <a:rPr lang="en-US" sz="2400"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phút</a:t>
            </a:r>
            <a:r>
              <a:rPr lang="en-US" sz="2400"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nhóm</a:t>
            </a:r>
            <a:endParaRPr lang="en-US" sz="2400"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a:p>
            <a:pPr marL="0" indent="0" algn="just">
              <a:buNone/>
            </a:pP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Nội</a:t>
            </a: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dung</a:t>
            </a:r>
            <a:r>
              <a:rPr lang="en-US" sz="2400"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342900" indent="-342900" algn="just">
              <a:buAutoNum type="arabicParenR"/>
            </a:pPr>
            <a:r>
              <a:rPr lang="en-US" sz="2400" dirty="0" err="1" smtClean="0">
                <a:latin typeface="Times New Roman" pitchFamily="18" charset="0"/>
                <a:ea typeface="Calibri" panose="020F0502020204030204" pitchFamily="34" charset="0"/>
                <a:cs typeface="Times New Roman" pitchFamily="18" charset="0"/>
              </a:rPr>
              <a:t>Thí</a:t>
            </a:r>
            <a:r>
              <a:rPr lang="en-US" sz="2400" dirty="0" smtClean="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nghiệm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này</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thuộc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bước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nào</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trong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tiến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trình</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tìm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hiểu</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của</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nhóm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học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sinh</a:t>
            </a:r>
            <a:r>
              <a:rPr lang="en-US" sz="2400" dirty="0">
                <a:latin typeface="Times New Roman" pitchFamily="18" charset="0"/>
                <a:ea typeface="Calibri" panose="020F0502020204030204" pitchFamily="34" charset="0"/>
                <a:cs typeface="Times New Roman" pitchFamily="18" charset="0"/>
              </a:rPr>
              <a:t>?</a:t>
            </a:r>
          </a:p>
          <a:p>
            <a:pPr marL="0" indent="0" algn="just">
              <a:buNone/>
            </a:pPr>
            <a:r>
              <a:rPr lang="en-US" sz="2400" dirty="0">
                <a:latin typeface="Times New Roman" pitchFamily="18" charset="0"/>
                <a:ea typeface="Calibri" panose="020F0502020204030204" pitchFamily="34" charset="0"/>
                <a:cs typeface="Times New Roman" pitchFamily="18" charset="0"/>
              </a:rPr>
              <a:t>2) </a:t>
            </a:r>
            <a:r>
              <a:rPr lang="en-US" sz="2400" dirty="0" err="1">
                <a:latin typeface="Times New Roman" pitchFamily="18" charset="0"/>
                <a:ea typeface="Calibri" panose="020F0502020204030204" pitchFamily="34" charset="0"/>
                <a:cs typeface="Times New Roman" pitchFamily="18" charset="0"/>
              </a:rPr>
              <a:t>Thảo</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luận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để</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đề</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xuất</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nội</a:t>
            </a:r>
            <a:r>
              <a:rPr lang="en-US" sz="2400" dirty="0">
                <a:latin typeface="Times New Roman" pitchFamily="18" charset="0"/>
                <a:ea typeface="Calibri" panose="020F0502020204030204" pitchFamily="34" charset="0"/>
                <a:cs typeface="Times New Roman" pitchFamily="18" charset="0"/>
              </a:rPr>
              <a:t> dung </a:t>
            </a:r>
            <a:r>
              <a:rPr lang="en-US" sz="2400" dirty="0" err="1">
                <a:latin typeface="Times New Roman" pitchFamily="18" charset="0"/>
                <a:ea typeface="Calibri" panose="020F0502020204030204" pitchFamily="34" charset="0"/>
                <a:cs typeface="Times New Roman" pitchFamily="18" charset="0"/>
              </a:rPr>
              <a:t>các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bước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của</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tiến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trình</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tìm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hiểu</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này</a:t>
            </a:r>
            <a:r>
              <a:rPr lang="en-US" sz="2400" dirty="0">
                <a:latin typeface="Times New Roman" pitchFamily="18" charset="0"/>
                <a:ea typeface="Calibri" panose="020F0502020204030204" pitchFamily="34" charset="0"/>
                <a:cs typeface="Times New Roman" pitchFamily="18" charset="0"/>
              </a:rPr>
              <a:t>.</a:t>
            </a:r>
          </a:p>
          <a:p>
            <a:pPr marL="0" indent="0" algn="just">
              <a:buNone/>
            </a:pPr>
            <a:r>
              <a:rPr lang="en-US" sz="2400" dirty="0" smtClean="0">
                <a:latin typeface="Times New Roman" pitchFamily="18" charset="0"/>
                <a:ea typeface="Calibri" panose="020F0502020204030204" pitchFamily="34" charset="0"/>
                <a:cs typeface="Times New Roman" pitchFamily="18" charset="0"/>
              </a:rPr>
              <a:t>3) </a:t>
            </a:r>
            <a:r>
              <a:rPr lang="en-US" sz="2400" dirty="0" err="1">
                <a:latin typeface="Times New Roman" pitchFamily="18" charset="0"/>
                <a:ea typeface="Calibri" panose="020F0502020204030204" pitchFamily="34" charset="0"/>
                <a:cs typeface="Times New Roman" pitchFamily="18" charset="0"/>
              </a:rPr>
              <a:t>Thống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kê</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các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kỹ</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năng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đã</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dùng</a:t>
            </a:r>
            <a:r>
              <a:rPr lang="en-US" sz="2400" dirty="0">
                <a:latin typeface="Times New Roman" pitchFamily="18" charset="0"/>
                <a:ea typeface="Calibri" panose="020F0502020204030204" pitchFamily="34" charset="0"/>
                <a:cs typeface="Times New Roman" pitchFamily="18" charset="0"/>
              </a:rPr>
              <a:t> ở </a:t>
            </a:r>
            <a:r>
              <a:rPr lang="en-US" sz="2400" dirty="0" err="1">
                <a:latin typeface="Times New Roman" pitchFamily="18" charset="0"/>
                <a:ea typeface="Calibri" panose="020F0502020204030204" pitchFamily="34" charset="0"/>
                <a:cs typeface="Times New Roman" pitchFamily="18" charset="0"/>
              </a:rPr>
              <a:t>mỗi</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bước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tiến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trình</a:t>
            </a:r>
            <a:r>
              <a:rPr lang="en-US" sz="2400" dirty="0">
                <a:latin typeface="Times New Roman" pitchFamily="18" charset="0"/>
                <a:ea typeface="Calibri" panose="020F0502020204030204" pitchFamily="34" charset="0"/>
                <a:cs typeface="Times New Roman" pitchFamily="18" charset="0"/>
              </a:rPr>
              <a:t>.</a:t>
            </a:r>
          </a:p>
          <a:p>
            <a:pPr algn="ctr"/>
            <a:r>
              <a:rPr lang="en-US" sz="2400" b="1" dirty="0" err="1">
                <a:solidFill>
                  <a:srgbClr val="0070C0"/>
                </a:solidFill>
              </a:rPr>
              <a:t>Thành</a:t>
            </a:r>
            <a:r>
              <a:rPr lang="en-US" sz="2400" b="1" dirty="0">
                <a:solidFill>
                  <a:srgbClr val="0070C0"/>
                </a:solidFill>
              </a:rPr>
              <a:t> </a:t>
            </a:r>
            <a:r>
              <a:rPr lang="en-US" sz="2400" b="1" dirty="0" err="1">
                <a:solidFill>
                  <a:srgbClr val="0070C0"/>
                </a:solidFill>
              </a:rPr>
              <a:t>viên</a:t>
            </a:r>
            <a:r>
              <a:rPr lang="en-US" sz="2400" b="1" dirty="0">
                <a:solidFill>
                  <a:srgbClr val="0070C0"/>
                </a:solidFill>
              </a:rPr>
              <a:t> </a:t>
            </a:r>
            <a:r>
              <a:rPr lang="en-US" sz="2400" b="1" dirty="0" err="1">
                <a:solidFill>
                  <a:srgbClr val="0070C0"/>
                </a:solidFill>
              </a:rPr>
              <a:t>còn</a:t>
            </a:r>
            <a:r>
              <a:rPr lang="en-US" sz="2400" b="1" dirty="0">
                <a:solidFill>
                  <a:srgbClr val="0070C0"/>
                </a:solidFill>
              </a:rPr>
              <a:t> </a:t>
            </a:r>
            <a:r>
              <a:rPr lang="en-US" sz="2400" b="1" dirty="0" err="1">
                <a:solidFill>
                  <a:srgbClr val="0070C0"/>
                </a:solidFill>
              </a:rPr>
              <a:t>lại</a:t>
            </a:r>
            <a:endParaRPr lang="en-US" sz="2400" b="1" dirty="0">
              <a:solidFill>
                <a:srgbClr val="0070C0"/>
              </a:solidFill>
            </a:endParaRPr>
          </a:p>
          <a:p>
            <a:pPr marL="457200" indent="-457200"/>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biện</a:t>
            </a:r>
            <a:r>
              <a:rPr lang="en-US" sz="2400" dirty="0">
                <a:latin typeface="Times New Roman" pitchFamily="18" charset="0"/>
                <a:cs typeface="Times New Roman" pitchFamily="18" charset="0"/>
              </a:rPr>
              <a:t>.</a:t>
            </a:r>
          </a:p>
          <a:p>
            <a:pPr marL="457200" indent="-457200"/>
            <a:r>
              <a:rPr lang="en-US" sz="2400" dirty="0" err="1" smtClean="0">
                <a:latin typeface="Times New Roman" pitchFamily="18" charset="0"/>
                <a:cs typeface="Times New Roman" pitchFamily="18" charset="0"/>
              </a:rPr>
              <a:t>Chấm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phiếu</a:t>
            </a:r>
            <a:endParaRPr lang="en-SG" sz="2400" dirty="0">
              <a:latin typeface="Times New Roman" pitchFamily="18" charset="0"/>
              <a:cs typeface="Times New Roman" pitchFamily="18" charset="0"/>
            </a:endParaRPr>
          </a:p>
          <a:p>
            <a:pPr marL="0" indent="0">
              <a:lnSpc>
                <a:spcPct val="120000"/>
              </a:lnSpc>
              <a:spcBef>
                <a:spcPts val="0"/>
              </a:spcBef>
              <a:buNone/>
            </a:pPr>
            <a:endPar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spTree>
    <p:extLst>
      <p:ext uri="{BB962C8B-B14F-4D97-AF65-F5344CB8AC3E}">
        <p14:creationId xmlns:p14="http://schemas.microsoft.com/office/powerpoint/2010/main" xmlns="" val="2088714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399925855"/>
              </p:ext>
            </p:extLst>
          </p:nvPr>
        </p:nvGraphicFramePr>
        <p:xfrm>
          <a:off x="599089" y="567560"/>
          <a:ext cx="11319643" cy="6263524"/>
        </p:xfrm>
        <a:graphic>
          <a:graphicData uri="http://schemas.openxmlformats.org/drawingml/2006/table">
            <a:tbl>
              <a:tblPr firstRow="1" firstCol="1" bandRow="1">
                <a:tableStyleId>{5940675A-B579-460E-94D1-54222C63F5DA}</a:tableStyleId>
              </a:tblPr>
              <a:tblGrid>
                <a:gridCol w="1891863"/>
                <a:gridCol w="2635521"/>
                <a:gridCol w="2263692"/>
                <a:gridCol w="2263692"/>
                <a:gridCol w="2264875"/>
              </a:tblGrid>
              <a:tr h="478248">
                <a:tc>
                  <a:txBody>
                    <a:bodyPr/>
                    <a:lstStyle/>
                    <a:p>
                      <a:pPr algn="ctr">
                        <a:lnSpc>
                          <a:spcPct val="130000"/>
                        </a:lnSpc>
                        <a:spcAft>
                          <a:spcPts val="0"/>
                        </a:spcAft>
                      </a:pPr>
                      <a:r>
                        <a:rPr lang="vi-VN" sz="1800" b="1" dirty="0">
                          <a:effectLst/>
                        </a:rPr>
                        <a:t>Tiêu chí đánh giá</a:t>
                      </a:r>
                      <a:endParaRPr lang="en-US" sz="1800" b="1" dirty="0">
                        <a:solidFill>
                          <a:schemeClr val="tx1"/>
                        </a:solidFill>
                        <a:effectLst/>
                        <a:latin typeface="+mj-lt"/>
                        <a:ea typeface="Calibri"/>
                        <a:cs typeface="Times New Roman"/>
                      </a:endParaRPr>
                    </a:p>
                  </a:txBody>
                  <a:tcPr marL="46191" marR="46191" marT="0" marB="0" anchor="ctr"/>
                </a:tc>
                <a:tc gridSpan="4">
                  <a:txBody>
                    <a:bodyPr/>
                    <a:lstStyle/>
                    <a:p>
                      <a:pPr algn="ctr">
                        <a:lnSpc>
                          <a:spcPct val="130000"/>
                        </a:lnSpc>
                        <a:spcAft>
                          <a:spcPts val="0"/>
                        </a:spcAft>
                      </a:pPr>
                      <a:r>
                        <a:rPr lang="vi-VN" sz="1800" b="1" dirty="0">
                          <a:effectLst/>
                        </a:rPr>
                        <a:t>Cách đánh giá</a:t>
                      </a:r>
                      <a:endParaRPr lang="en-US" sz="1800" b="1" dirty="0">
                        <a:solidFill>
                          <a:schemeClr val="tx1"/>
                        </a:solidFill>
                        <a:effectLst/>
                        <a:latin typeface="+mj-lt"/>
                        <a:ea typeface="Calibri"/>
                        <a:cs typeface="Times New Roman"/>
                      </a:endParaRPr>
                    </a:p>
                  </a:txBody>
                  <a:tcPr marL="46191" marR="46191"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1474920">
                <a:tc>
                  <a:txBody>
                    <a:bodyPr/>
                    <a:lstStyle/>
                    <a:p>
                      <a:pPr algn="ctr">
                        <a:lnSpc>
                          <a:spcPct val="107000"/>
                        </a:lnSpc>
                        <a:spcAft>
                          <a:spcPts val="0"/>
                        </a:spcAft>
                      </a:pPr>
                      <a:r>
                        <a:rPr lang="vi-VN" sz="1800" b="1" dirty="0">
                          <a:effectLst/>
                        </a:rPr>
                        <a:t>1, Báo cáo</a:t>
                      </a:r>
                      <a:endParaRPr lang="en-US" sz="1800" b="1" dirty="0">
                        <a:effectLst/>
                      </a:endParaRPr>
                    </a:p>
                    <a:p>
                      <a:pPr algn="ctr">
                        <a:lnSpc>
                          <a:spcPct val="130000"/>
                        </a:lnSpc>
                        <a:spcAft>
                          <a:spcPts val="0"/>
                        </a:spcAft>
                      </a:pPr>
                      <a:r>
                        <a:rPr lang="nl-NL" sz="1800" b="1" dirty="0">
                          <a:effectLst/>
                        </a:rPr>
                        <a:t> </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dirty="0">
                          <a:effectLst/>
                        </a:rPr>
                        <a:t>Có đầy đủ, chi tiết, chính xác nội dung các nhiệm vụ 1,2,4</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Có đầy đủ, khá chi tiết, chính xác nội dung các nhiệm vụ 1,2,4</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Có đầy đủ, nội dung các nhiệm vụ 1,2,4, chưa chi tiết, có 1 số sai sót nhỏ </a:t>
                      </a:r>
                      <a:endParaRPr lang="en-US" sz="180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Không đầy đủ, nội dung các nhiệm vụ 1,2,4, chưa chi tiết, có nhiều lỗi sai</a:t>
                      </a:r>
                      <a:endParaRPr lang="en-US" sz="1800">
                        <a:solidFill>
                          <a:schemeClr val="tx1"/>
                        </a:solidFill>
                        <a:effectLst/>
                        <a:latin typeface="+mj-lt"/>
                        <a:ea typeface="Calibri"/>
                        <a:cs typeface="Times New Roman"/>
                      </a:endParaRPr>
                    </a:p>
                  </a:txBody>
                  <a:tcPr marL="46191" marR="46191" marT="0" marB="0"/>
                </a:tc>
              </a:tr>
              <a:tr h="348571">
                <a:tc>
                  <a:txBody>
                    <a:bodyPr/>
                    <a:lstStyle/>
                    <a:p>
                      <a:pPr algn="ctr">
                        <a:lnSpc>
                          <a:spcPct val="130000"/>
                        </a:lnSpc>
                        <a:spcAft>
                          <a:spcPts val="0"/>
                        </a:spcAft>
                      </a:pPr>
                      <a:r>
                        <a:rPr lang="vi-VN" sz="1800" b="1" dirty="0">
                          <a:effectLst/>
                        </a:rPr>
                        <a:t>5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5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4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1 - 2 điểm</a:t>
                      </a:r>
                      <a:endParaRPr lang="en-US" sz="1800" b="1" dirty="0">
                        <a:solidFill>
                          <a:schemeClr val="tx1"/>
                        </a:solidFill>
                        <a:effectLst/>
                        <a:latin typeface="+mj-lt"/>
                        <a:ea typeface="Calibri"/>
                        <a:cs typeface="Times New Roman"/>
                      </a:endParaRPr>
                    </a:p>
                  </a:txBody>
                  <a:tcPr marL="46191" marR="46191" marT="0" marB="0"/>
                </a:tc>
              </a:tr>
              <a:tr h="1474920">
                <a:tc>
                  <a:txBody>
                    <a:bodyPr/>
                    <a:lstStyle/>
                    <a:p>
                      <a:pPr algn="ctr">
                        <a:lnSpc>
                          <a:spcPct val="130000"/>
                        </a:lnSpc>
                        <a:spcAft>
                          <a:spcPts val="0"/>
                        </a:spcAft>
                      </a:pPr>
                      <a:r>
                        <a:rPr lang="vi-VN" sz="1800" b="1" dirty="0">
                          <a:effectLst/>
                        </a:rPr>
                        <a:t>2. Thiết kế</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a:effectLst/>
                        </a:rPr>
                        <a:t>Hình ảnh hài hòa, thẩm mỹ. Làm nổi bật các nội dung trọng tâm</a:t>
                      </a:r>
                      <a:endParaRPr lang="en-US" sz="180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Hình ảnh chưa thật hài hòa, chưa làm nổi bật các nội dung chính</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Hình ảnh chưa hài hòa, chưa làm nổi bật các nội dung chính</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Không có tính thẩm mỹ, sơ sài, đơn điệu</a:t>
                      </a:r>
                      <a:endParaRPr lang="en-US" sz="1800">
                        <a:solidFill>
                          <a:schemeClr val="tx1"/>
                        </a:solidFill>
                        <a:effectLst/>
                        <a:latin typeface="+mj-lt"/>
                        <a:ea typeface="Calibri"/>
                        <a:cs typeface="Times New Roman"/>
                      </a:endParaRPr>
                    </a:p>
                  </a:txBody>
                  <a:tcPr marL="46191" marR="46191" marT="0" marB="0"/>
                </a:tc>
              </a:tr>
              <a:tr h="348571">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0,75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0,5 điểm</a:t>
                      </a:r>
                      <a:endParaRPr lang="en-US" sz="1800" b="1" dirty="0">
                        <a:solidFill>
                          <a:schemeClr val="tx1"/>
                        </a:solidFill>
                        <a:effectLst/>
                        <a:latin typeface="+mj-lt"/>
                        <a:ea typeface="Calibri"/>
                        <a:cs typeface="Times New Roman"/>
                      </a:endParaRPr>
                    </a:p>
                  </a:txBody>
                  <a:tcPr marL="46191" marR="46191" marT="0" marB="0"/>
                </a:tc>
              </a:tr>
              <a:tr h="1125860">
                <a:tc>
                  <a:txBody>
                    <a:bodyPr/>
                    <a:lstStyle/>
                    <a:p>
                      <a:pPr algn="ctr">
                        <a:lnSpc>
                          <a:spcPct val="130000"/>
                        </a:lnSpc>
                        <a:spcAft>
                          <a:spcPts val="0"/>
                        </a:spcAft>
                      </a:pPr>
                      <a:r>
                        <a:rPr lang="vi-VN" sz="1800" b="1" dirty="0">
                          <a:effectLst/>
                        </a:rPr>
                        <a:t>3.Thuyết trình</a:t>
                      </a:r>
                      <a:endParaRPr lang="en-US" sz="1800" b="1" dirty="0">
                        <a:solidFill>
                          <a:schemeClr val="tx1"/>
                        </a:solidFill>
                        <a:effectLst/>
                        <a:latin typeface="+mj-lt"/>
                        <a:ea typeface="Calibri"/>
                        <a:cs typeface="Times New Roman"/>
                      </a:endParaRPr>
                    </a:p>
                  </a:txBody>
                  <a:tcPr marL="46191" marR="46191" marT="0" marB="0" anchor="ctr"/>
                </a:tc>
                <a:tc>
                  <a:txBody>
                    <a:bodyPr/>
                    <a:lstStyle/>
                    <a:p>
                      <a:pPr>
                        <a:lnSpc>
                          <a:spcPct val="107000"/>
                        </a:lnSpc>
                        <a:spcAft>
                          <a:spcPts val="0"/>
                        </a:spcAft>
                      </a:pPr>
                      <a:r>
                        <a:rPr lang="vi-VN" sz="1600" dirty="0">
                          <a:effectLst/>
                        </a:rPr>
                        <a:t>Lưu loát, dễ nghe, dễ hiểu, thu hút được người nghe </a:t>
                      </a:r>
                      <a:endParaRPr lang="en-US" sz="1600" dirty="0">
                        <a:effectLst/>
                      </a:endParaRPr>
                    </a:p>
                    <a:p>
                      <a:pPr algn="ctr">
                        <a:lnSpc>
                          <a:spcPct val="130000"/>
                        </a:lnSpc>
                        <a:spcAft>
                          <a:spcPts val="0"/>
                        </a:spcAft>
                      </a:pPr>
                      <a:r>
                        <a:rPr lang="vi-VN" sz="1600" dirty="0">
                          <a:effectLst/>
                        </a:rPr>
                        <a:t>Làm nổi bật các nội dung trọng tâm</a:t>
                      </a:r>
                      <a:endParaRPr lang="en-US" sz="1600" dirty="0">
                        <a:solidFill>
                          <a:schemeClr val="tx1"/>
                        </a:solidFill>
                        <a:effectLst/>
                        <a:latin typeface="+mj-lt"/>
                        <a:ea typeface="Calibri"/>
                        <a:cs typeface="Times New Roman"/>
                      </a:endParaRPr>
                    </a:p>
                  </a:txBody>
                  <a:tcPr marL="46191" marR="46191" marT="0" marB="0"/>
                </a:tc>
                <a:tc>
                  <a:txBody>
                    <a:bodyPr/>
                    <a:lstStyle/>
                    <a:p>
                      <a:pPr>
                        <a:lnSpc>
                          <a:spcPct val="107000"/>
                        </a:lnSpc>
                        <a:spcAft>
                          <a:spcPts val="0"/>
                        </a:spcAft>
                      </a:pPr>
                      <a:r>
                        <a:rPr lang="vi-VN" sz="1800" dirty="0">
                          <a:effectLst/>
                        </a:rPr>
                        <a:t>Lưu loát, chưa thật làm nổi bật được trọng tâm của bài thuyết </a:t>
                      </a:r>
                      <a:r>
                        <a:rPr lang="vi-VN" sz="1800" dirty="0" smtClean="0">
                          <a:effectLst/>
                        </a:rPr>
                        <a:t>trình</a:t>
                      </a:r>
                      <a:r>
                        <a:rPr lang="nl-NL" sz="1800" dirty="0">
                          <a:effectLst/>
                        </a:rPr>
                        <a:t> </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Chưa lưu loát, khá dễ nghe, dễ hiểu. </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Chưa lưu loát, gây nhàm chán đối với người nghe </a:t>
                      </a:r>
                      <a:endParaRPr lang="en-US" sz="1800" dirty="0">
                        <a:solidFill>
                          <a:schemeClr val="tx1"/>
                        </a:solidFill>
                        <a:effectLst/>
                        <a:latin typeface="+mj-lt"/>
                        <a:ea typeface="Calibri"/>
                        <a:cs typeface="Times New Roman"/>
                      </a:endParaRPr>
                    </a:p>
                  </a:txBody>
                  <a:tcPr marL="46191" marR="46191" marT="0" marB="0"/>
                </a:tc>
              </a:tr>
              <a:tr h="348571">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0,5 điểm</a:t>
                      </a:r>
                      <a:endParaRPr lang="en-US" sz="1800" b="1" dirty="0">
                        <a:solidFill>
                          <a:schemeClr val="tx1"/>
                        </a:solidFill>
                        <a:effectLst/>
                        <a:latin typeface="+mj-lt"/>
                        <a:ea typeface="Calibri"/>
                        <a:cs typeface="Times New Roman"/>
                      </a:endParaRPr>
                    </a:p>
                  </a:txBody>
                  <a:tcPr marL="46191" marR="46191" marT="0" marB="0"/>
                </a:tc>
              </a:tr>
              <a:tr h="344811">
                <a:tc gridSpan="5">
                  <a:txBody>
                    <a:bodyPr/>
                    <a:lstStyle/>
                    <a:p>
                      <a:pPr algn="ctr">
                        <a:lnSpc>
                          <a:spcPct val="130000"/>
                        </a:lnSpc>
                        <a:spcAft>
                          <a:spcPts val="0"/>
                        </a:spcAft>
                      </a:pPr>
                      <a:r>
                        <a:rPr lang="en-US" sz="1800" b="1" dirty="0" err="1">
                          <a:solidFill>
                            <a:srgbClr val="FF0000"/>
                          </a:solidFill>
                          <a:effectLst/>
                          <a:latin typeface="Times New Roman" pitchFamily="18" charset="0"/>
                          <a:cs typeface="Times New Roman" pitchFamily="18" charset="0"/>
                        </a:rPr>
                        <a:t>Tổng</a:t>
                      </a:r>
                      <a:r>
                        <a:rPr lang="en-US" sz="1800" b="1" dirty="0">
                          <a:solidFill>
                            <a:srgbClr val="FF0000"/>
                          </a:solidFill>
                          <a:effectLst/>
                          <a:latin typeface="Times New Roman" pitchFamily="18" charset="0"/>
                          <a:cs typeface="Times New Roman" pitchFamily="18" charset="0"/>
                        </a:rPr>
                        <a:t> </a:t>
                      </a:r>
                      <a:r>
                        <a:rPr lang="en-US" sz="1800" b="1" dirty="0" err="1">
                          <a:solidFill>
                            <a:srgbClr val="FF0000"/>
                          </a:solidFill>
                          <a:effectLst/>
                          <a:latin typeface="Times New Roman" pitchFamily="18" charset="0"/>
                          <a:cs typeface="Times New Roman" pitchFamily="18" charset="0"/>
                        </a:rPr>
                        <a:t>điểm</a:t>
                      </a:r>
                      <a:r>
                        <a:rPr lang="en-US" sz="1800" b="1" dirty="0">
                          <a:solidFill>
                            <a:srgbClr val="FF0000"/>
                          </a:solidFill>
                          <a:effectLst/>
                          <a:latin typeface="Times New Roman" pitchFamily="18" charset="0"/>
                          <a:cs typeface="Times New Roman" pitchFamily="18" charset="0"/>
                        </a:rPr>
                        <a:t>: 10 </a:t>
                      </a:r>
                      <a:r>
                        <a:rPr lang="en-US" sz="1800" b="1" dirty="0" err="1">
                          <a:solidFill>
                            <a:srgbClr val="FF0000"/>
                          </a:solidFill>
                          <a:effectLst/>
                          <a:latin typeface="Times New Roman" pitchFamily="18" charset="0"/>
                          <a:cs typeface="Times New Roman" pitchFamily="18" charset="0"/>
                        </a:rPr>
                        <a:t>điểm</a:t>
                      </a:r>
                      <a:endParaRPr lang="en-US" sz="1800" b="1" dirty="0">
                        <a:solidFill>
                          <a:srgbClr val="FF0000"/>
                        </a:solidFill>
                        <a:effectLst/>
                        <a:latin typeface="Times New Roman" pitchFamily="18" charset="0"/>
                        <a:ea typeface="Calibri"/>
                        <a:cs typeface="Times New Roman" pitchFamily="18" charset="0"/>
                      </a:endParaRPr>
                    </a:p>
                  </a:txBody>
                  <a:tcPr marL="46191" marR="4619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ectangle 3"/>
          <p:cNvSpPr/>
          <p:nvPr/>
        </p:nvSpPr>
        <p:spPr>
          <a:xfrm>
            <a:off x="3667901" y="159860"/>
            <a:ext cx="2585964" cy="369332"/>
          </a:xfrm>
          <a:prstGeom prst="rect">
            <a:avLst/>
          </a:prstGeom>
        </p:spPr>
        <p:txBody>
          <a:bodyPr wrap="none">
            <a:spAutoFit/>
          </a:bodyPr>
          <a:lstStyle/>
          <a:p>
            <a:r>
              <a:rPr lang="nl-NL" b="1" dirty="0">
                <a:solidFill>
                  <a:srgbClr val="FF0000"/>
                </a:solidFill>
              </a:rPr>
              <a:t>Phiếu đánh giá sản phẩm</a:t>
            </a:r>
            <a:endParaRPr lang="en-US" dirty="0">
              <a:solidFill>
                <a:srgbClr val="FF0000"/>
              </a:solidFill>
            </a:endParaRPr>
          </a:p>
        </p:txBody>
      </p:sp>
    </p:spTree>
    <p:extLst>
      <p:ext uri="{BB962C8B-B14F-4D97-AF65-F5344CB8AC3E}">
        <p14:creationId xmlns:p14="http://schemas.microsoft.com/office/powerpoint/2010/main" xmlns="" val="22028510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57DBFED-AF61-506C-A75A-D17083979493}"/>
              </a:ext>
            </a:extLst>
          </p:cNvPr>
          <p:cNvSpPr txBox="1"/>
          <p:nvPr/>
        </p:nvSpPr>
        <p:spPr>
          <a:xfrm>
            <a:off x="740976" y="326482"/>
            <a:ext cx="7380547" cy="523220"/>
          </a:xfrm>
          <a:prstGeom prst="rect">
            <a:avLst/>
          </a:prstGeom>
          <a:noFill/>
        </p:spPr>
        <p:txBody>
          <a:bodyPr wrap="none" rtlCol="0">
            <a:spAutoFit/>
          </a:bodyPr>
          <a:lstStyle/>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Một</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số</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lưu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ý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về</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sử</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dụng</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các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kỹ</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năng</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tiến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trình</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44566" y="993228"/>
            <a:ext cx="10123597" cy="51265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144085" y="2154253"/>
            <a:ext cx="1845441"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1.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quan</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sát</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15719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311" y="191912"/>
            <a:ext cx="10515600" cy="1772355"/>
          </a:xfrm>
        </p:spPr>
        <p:txBody>
          <a:bodyPr>
            <a:normAutofit fontScale="90000"/>
          </a:bodyPr>
          <a:lstStyle/>
          <a:p>
            <a:r>
              <a:rPr lang="en-US" dirty="0" err="1" smtClean="0"/>
              <a:t>Ví</a:t>
            </a:r>
            <a:r>
              <a:rPr lang="en-US" dirty="0" smtClean="0"/>
              <a:t> </a:t>
            </a:r>
            <a:r>
              <a:rPr lang="en-US" dirty="0" err="1" smtClean="0"/>
              <a:t>dụ</a:t>
            </a:r>
            <a:r>
              <a:rPr lang="en-US" dirty="0" smtClean="0"/>
              <a:t>: </a:t>
            </a:r>
            <a:r>
              <a:rPr lang="en-US" dirty="0" err="1" smtClean="0"/>
              <a:t>Bằng</a:t>
            </a:r>
            <a:r>
              <a:rPr lang="en-US" dirty="0" smtClean="0"/>
              <a:t> </a:t>
            </a:r>
            <a:r>
              <a:rPr lang="en-US" dirty="0" err="1" smtClean="0"/>
              <a:t>mắt</a:t>
            </a:r>
            <a:r>
              <a:rPr lang="en-US" dirty="0" smtClean="0"/>
              <a:t> (</a:t>
            </a:r>
            <a:r>
              <a:rPr lang="en-US" dirty="0" err="1" smtClean="0"/>
              <a:t>thị</a:t>
            </a:r>
            <a:r>
              <a:rPr lang="en-US" dirty="0" smtClean="0"/>
              <a:t> </a:t>
            </a:r>
            <a:r>
              <a:rPr lang="en-US" dirty="0" err="1" smtClean="0"/>
              <a:t>giác</a:t>
            </a:r>
            <a:r>
              <a:rPr lang="en-US" dirty="0" smtClean="0"/>
              <a:t>), </a:t>
            </a:r>
            <a:r>
              <a:rPr lang="en-US" dirty="0" err="1" smtClean="0"/>
              <a:t>thấy</a:t>
            </a:r>
            <a:r>
              <a:rPr lang="en-US" dirty="0" smtClean="0"/>
              <a:t> </a:t>
            </a:r>
            <a:r>
              <a:rPr lang="en-US" dirty="0" err="1" smtClean="0"/>
              <a:t>được</a:t>
            </a:r>
            <a:r>
              <a:rPr lang="en-US" dirty="0" smtClean="0"/>
              <a:t> </a:t>
            </a:r>
            <a:r>
              <a:rPr lang="en-US" dirty="0" err="1" smtClean="0"/>
              <a:t>quả</a:t>
            </a:r>
            <a:r>
              <a:rPr lang="en-US" dirty="0" smtClean="0"/>
              <a:t> </a:t>
            </a:r>
            <a:r>
              <a:rPr lang="en-US" dirty="0" err="1" smtClean="0"/>
              <a:t>chuối</a:t>
            </a:r>
            <a:r>
              <a:rPr lang="en-US" dirty="0" smtClean="0"/>
              <a:t> </a:t>
            </a:r>
            <a:r>
              <a:rPr lang="en-US" dirty="0" err="1" smtClean="0"/>
              <a:t>chín</a:t>
            </a:r>
            <a:r>
              <a:rPr lang="en-US" dirty="0" smtClean="0"/>
              <a:t> </a:t>
            </a:r>
            <a:r>
              <a:rPr lang="en-US" dirty="0" err="1" smtClean="0"/>
              <a:t>có</a:t>
            </a:r>
            <a:r>
              <a:rPr lang="en-US" dirty="0" smtClean="0"/>
              <a:t> </a:t>
            </a:r>
            <a:r>
              <a:rPr lang="en-US" dirty="0" err="1" smtClean="0"/>
              <a:t>màu</a:t>
            </a:r>
            <a:r>
              <a:rPr lang="en-US" dirty="0" smtClean="0"/>
              <a:t> </a:t>
            </a:r>
            <a:r>
              <a:rPr lang="en-US" dirty="0" err="1" smtClean="0"/>
              <a:t>vàng</a:t>
            </a:r>
            <a:r>
              <a:rPr lang="en-US" dirty="0" smtClean="0"/>
              <a:t>, </a:t>
            </a:r>
            <a:r>
              <a:rPr lang="en-US" dirty="0" err="1" smtClean="0"/>
              <a:t>bằng</a:t>
            </a:r>
            <a:r>
              <a:rPr lang="en-US" dirty="0" smtClean="0"/>
              <a:t> </a:t>
            </a:r>
            <a:r>
              <a:rPr lang="en-US" dirty="0" err="1" smtClean="0"/>
              <a:t>mũi</a:t>
            </a:r>
            <a:r>
              <a:rPr lang="en-US" dirty="0" smtClean="0"/>
              <a:t> (</a:t>
            </a:r>
            <a:r>
              <a:rPr lang="en-US" dirty="0" err="1" smtClean="0"/>
              <a:t>khứu</a:t>
            </a:r>
            <a:r>
              <a:rPr lang="en-US" dirty="0" smtClean="0"/>
              <a:t> </a:t>
            </a:r>
            <a:r>
              <a:rPr lang="en-US" dirty="0" err="1" smtClean="0"/>
              <a:t>giác</a:t>
            </a:r>
            <a:r>
              <a:rPr lang="en-US" dirty="0" smtClean="0"/>
              <a:t>), </a:t>
            </a:r>
            <a:r>
              <a:rPr lang="en-US" dirty="0" err="1" smtClean="0"/>
              <a:t>ngửi</a:t>
            </a:r>
            <a:r>
              <a:rPr lang="en-US" dirty="0" smtClean="0"/>
              <a:t> </a:t>
            </a:r>
            <a:r>
              <a:rPr lang="en-US" dirty="0" err="1" smtClean="0"/>
              <a:t>được</a:t>
            </a:r>
            <a:r>
              <a:rPr lang="en-US" dirty="0" smtClean="0"/>
              <a:t> </a:t>
            </a:r>
            <a:r>
              <a:rPr lang="en-US" dirty="0" err="1" smtClean="0"/>
              <a:t>mùi</a:t>
            </a:r>
            <a:r>
              <a:rPr lang="en-US" dirty="0" smtClean="0"/>
              <a:t> </a:t>
            </a:r>
            <a:r>
              <a:rPr lang="en-US" dirty="0" err="1" smtClean="0"/>
              <a:t>thức</a:t>
            </a:r>
            <a:r>
              <a:rPr lang="en-US" dirty="0" smtClean="0"/>
              <a:t> </a:t>
            </a:r>
            <a:r>
              <a:rPr lang="en-US" dirty="0" err="1" smtClean="0"/>
              <a:t>ăn</a:t>
            </a:r>
            <a:r>
              <a:rPr lang="en-US" dirty="0" smtClean="0"/>
              <a:t>.</a:t>
            </a:r>
            <a:br>
              <a:rPr lang="en-US" dirty="0" smtClean="0"/>
            </a:br>
            <a:endParaRPr lang="en-US" dirty="0"/>
          </a:p>
        </p:txBody>
      </p:sp>
      <p:pic>
        <p:nvPicPr>
          <p:cNvPr id="2050" name="Picture 2" descr="Lý thuyết Khoa học tự nhiên 7 Bài mở đầu: Phương pháp và kĩ năng trong học tập môn khoa học tự nhiên - Cánh diều (ảnh 1)"/>
          <p:cNvPicPr>
            <a:picLocks noChangeAspect="1" noChangeArrowheads="1"/>
          </p:cNvPicPr>
          <p:nvPr/>
        </p:nvPicPr>
        <p:blipFill>
          <a:blip r:embed="rId2"/>
          <a:srcRect/>
          <a:stretch>
            <a:fillRect/>
          </a:stretch>
        </p:blipFill>
        <p:spPr bwMode="auto">
          <a:xfrm>
            <a:off x="426508" y="1913995"/>
            <a:ext cx="9858375" cy="461962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2276" y="312323"/>
            <a:ext cx="10242331" cy="1200329"/>
          </a:xfrm>
          <a:prstGeom prst="rect">
            <a:avLst/>
          </a:prstGeom>
        </p:spPr>
        <p:txBody>
          <a:bodyPr wrap="square">
            <a:spAutoFit/>
          </a:bodyPr>
          <a:lstStyle/>
          <a:p>
            <a:r>
              <a:rPr lang="en-US" sz="3600" b="1" dirty="0" err="1" smtClean="0">
                <a:latin typeface="Times New Roman" pitchFamily="18" charset="0"/>
                <a:cs typeface="Times New Roman" pitchFamily="18" charset="0"/>
              </a:rPr>
              <a:t>Sử</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dụng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giác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quan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nào</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để</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quan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sát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hiện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tượng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sự</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vật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sau</a:t>
            </a:r>
            <a:r>
              <a:rPr lang="en-US" sz="3600" b="1"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graphicFrame>
        <p:nvGraphicFramePr>
          <p:cNvPr id="5" name="Table 4"/>
          <p:cNvGraphicFramePr>
            <a:graphicFrameLocks noGrp="1"/>
          </p:cNvGraphicFramePr>
          <p:nvPr/>
        </p:nvGraphicFramePr>
        <p:xfrm>
          <a:off x="914399" y="1905001"/>
          <a:ext cx="9640711" cy="2595211"/>
        </p:xfrm>
        <a:graphic>
          <a:graphicData uri="http://schemas.openxmlformats.org/drawingml/2006/table">
            <a:tbl>
              <a:tblPr firstRow="1" bandRow="1">
                <a:tableStyleId>{5C22544A-7EE6-4342-B048-85BDC9FD1C3A}</a:tableStyleId>
              </a:tblPr>
              <a:tblGrid>
                <a:gridCol w="5570189"/>
                <a:gridCol w="4070522"/>
              </a:tblGrid>
              <a:tr h="245568">
                <a:tc>
                  <a:txBody>
                    <a:bodyPr/>
                    <a:lstStyle/>
                    <a:p>
                      <a:pPr algn="ctr"/>
                      <a:r>
                        <a:rPr lang="en-US" sz="3200" dirty="0" err="1" smtClean="0">
                          <a:latin typeface="Times New Roman" pitchFamily="18" charset="0"/>
                          <a:cs typeface="Times New Roman" pitchFamily="18" charset="0"/>
                        </a:rPr>
                        <a:t>Sự</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vật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hiện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tượng</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Giác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quan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sử</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dụng</a:t>
                      </a:r>
                      <a:endParaRPr lang="en-US" sz="3200" dirty="0">
                        <a:latin typeface="Times New Roman" pitchFamily="18" charset="0"/>
                        <a:cs typeface="Times New Roman" pitchFamily="18" charset="0"/>
                      </a:endParaRPr>
                    </a:p>
                  </a:txBody>
                  <a:tcPr/>
                </a:tc>
              </a:tr>
              <a:tr h="245568">
                <a:tc>
                  <a:txBody>
                    <a:bodyPr/>
                    <a:lstStyle/>
                    <a:p>
                      <a:r>
                        <a:rPr lang="en-US" sz="3200" dirty="0" err="1" smtClean="0">
                          <a:latin typeface="Times New Roman" pitchFamily="18" charset="0"/>
                          <a:cs typeface="Times New Roman" pitchFamily="18" charset="0"/>
                        </a:rPr>
                        <a:t>Quả</a:t>
                      </a:r>
                      <a:r>
                        <a:rPr lang="en-US" sz="3200" baseline="0" dirty="0" smtClean="0">
                          <a:latin typeface="Times New Roman" pitchFamily="18" charset="0"/>
                          <a:cs typeface="Times New Roman" pitchFamily="18" charset="0"/>
                        </a:rPr>
                        <a:t> cam </a:t>
                      </a:r>
                      <a:r>
                        <a:rPr lang="en-US" sz="3200" baseline="0" dirty="0" err="1" smtClean="0">
                          <a:latin typeface="Times New Roman" pitchFamily="18" charset="0"/>
                          <a:cs typeface="Times New Roman" pitchFamily="18" charset="0"/>
                        </a:rPr>
                        <a:t>chín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có</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màu</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vàng</a:t>
                      </a:r>
                      <a:r>
                        <a:rPr lang="en-US" sz="3200" baseline="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a:txBody>
                  <a:tcPr/>
                </a:tc>
                <a:tc>
                  <a:txBody>
                    <a:bodyPr/>
                    <a:lstStyle/>
                    <a:p>
                      <a:endParaRPr lang="en-US" dirty="0"/>
                    </a:p>
                  </a:txBody>
                  <a:tcPr/>
                </a:tc>
              </a:tr>
              <a:tr h="245568">
                <a:tc>
                  <a:txBody>
                    <a:bodyPr/>
                    <a:lstStyle/>
                    <a:p>
                      <a:r>
                        <a:rPr lang="en-US" sz="3200" dirty="0" err="1" smtClean="0">
                          <a:latin typeface="Times New Roman" pitchFamily="18" charset="0"/>
                          <a:cs typeface="Times New Roman" pitchFamily="18" charset="0"/>
                        </a:rPr>
                        <a:t>Hoa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hồng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có</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mùi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rất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thơm</a:t>
                      </a:r>
                      <a:endParaRPr lang="en-US" sz="3200" dirty="0">
                        <a:latin typeface="Times New Roman" pitchFamily="18" charset="0"/>
                        <a:cs typeface="Times New Roman" pitchFamily="18" charset="0"/>
                      </a:endParaRPr>
                    </a:p>
                  </a:txBody>
                  <a:tcPr/>
                </a:tc>
                <a:tc>
                  <a:txBody>
                    <a:bodyPr/>
                    <a:lstStyle/>
                    <a:p>
                      <a:endParaRPr lang="en-US"/>
                    </a:p>
                  </a:txBody>
                  <a:tcPr/>
                </a:tc>
              </a:tr>
              <a:tr h="857851">
                <a:tc>
                  <a:txBody>
                    <a:bodyPr/>
                    <a:lstStyle/>
                    <a:p>
                      <a:r>
                        <a:rPr lang="en-US" sz="3200" dirty="0" err="1" smtClean="0">
                          <a:latin typeface="Times New Roman" pitchFamily="18" charset="0"/>
                          <a:cs typeface="Times New Roman" pitchFamily="18" charset="0"/>
                        </a:rPr>
                        <a:t>Muối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có</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vị</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mặn</a:t>
                      </a:r>
                      <a:r>
                        <a:rPr lang="en-US" sz="3200" baseline="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a:txBody>
                  <a:tcPr/>
                </a:tc>
                <a:tc>
                  <a:txBody>
                    <a:bodyPr/>
                    <a:lstStyle/>
                    <a:p>
                      <a:endParaRPr lang="en-US" dirty="0"/>
                    </a:p>
                  </a:txBody>
                  <a:tcPr/>
                </a:tc>
              </a:tr>
            </a:tbl>
          </a:graphicData>
        </a:graphic>
      </p:graphicFrame>
    </p:spTree>
    <p:extLst>
      <p:ext uri="{BB962C8B-B14F-4D97-AF65-F5344CB8AC3E}">
        <p14:creationId xmlns:p14="http://schemas.microsoft.com/office/powerpoint/2010/main" xmlns="" val="15424787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61297" y="867104"/>
            <a:ext cx="9546842" cy="56655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189001" y="2154253"/>
            <a:ext cx="1755609"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2.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phân</a:t>
            </a:r>
            <a:endParaRPr lang="en-US" sz="5400" b="1" cap="none" spc="0" dirty="0" smtClean="0">
              <a:ln w="11430"/>
              <a:solidFill>
                <a:srgbClr val="C00000"/>
              </a:solidFill>
              <a:effectLst>
                <a:outerShdw blurRad="50800" dist="39000" dir="5460000" algn="tl">
                  <a:srgbClr val="000000">
                    <a:alpha val="38000"/>
                  </a:srgbClr>
                </a:outerShdw>
              </a:effectLst>
            </a:endParaRPr>
          </a:p>
          <a:p>
            <a:pPr algn="ctr"/>
            <a:r>
              <a:rPr lang="en-US" sz="5400" b="1" dirty="0" err="1" smtClean="0">
                <a:ln w="11430"/>
                <a:solidFill>
                  <a:srgbClr val="C00000"/>
                </a:solidFill>
                <a:effectLst>
                  <a:outerShdw blurRad="50800" dist="39000" dir="5460000" algn="tl">
                    <a:srgbClr val="000000">
                      <a:alpha val="38000"/>
                    </a:srgbClr>
                  </a:outerShdw>
                </a:effectLst>
              </a:rPr>
              <a:t>Loại</a:t>
            </a:r>
            <a:r>
              <a:rPr lang="en-US" sz="5400" b="1" cap="none" spc="0" dirty="0" smtClean="0">
                <a:ln w="11430"/>
                <a:solidFill>
                  <a:srgbClr val="C00000"/>
                </a:solidFill>
                <a:effectLst>
                  <a:outerShdw blurRad="50800" dist="39000" dir="5460000" algn="tl">
                    <a:srgbClr val="000000">
                      <a:alpha val="38000"/>
                    </a:srgbClr>
                  </a:outerShdw>
                </a:effectLst>
              </a:rPr>
              <a:t> </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4421563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82193" y="711200"/>
            <a:ext cx="9406595" cy="5103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378187" y="1492101"/>
            <a:ext cx="1755609"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2.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phân</a:t>
            </a:r>
            <a:endParaRPr lang="en-US" sz="5400" b="1" cap="none" spc="0" dirty="0" smtClean="0">
              <a:ln w="11430"/>
              <a:solidFill>
                <a:srgbClr val="C00000"/>
              </a:solidFill>
              <a:effectLst>
                <a:outerShdw blurRad="50800" dist="39000" dir="5460000" algn="tl">
                  <a:srgbClr val="000000">
                    <a:alpha val="38000"/>
                  </a:srgbClr>
                </a:outerShdw>
              </a:effectLst>
            </a:endParaRPr>
          </a:p>
          <a:p>
            <a:pPr algn="ctr"/>
            <a:r>
              <a:rPr lang="en-US" sz="5400" b="1" dirty="0" err="1" smtClean="0">
                <a:ln w="11430"/>
                <a:solidFill>
                  <a:srgbClr val="C00000"/>
                </a:solidFill>
                <a:effectLst>
                  <a:outerShdw blurRad="50800" dist="39000" dir="5460000" algn="tl">
                    <a:srgbClr val="000000">
                      <a:alpha val="38000"/>
                    </a:srgbClr>
                  </a:outerShdw>
                </a:effectLst>
              </a:rPr>
              <a:t>Loại</a:t>
            </a:r>
            <a:r>
              <a:rPr lang="en-US" sz="5400" b="1" cap="none" spc="0" dirty="0" smtClean="0">
                <a:ln w="11430"/>
                <a:solidFill>
                  <a:srgbClr val="C00000"/>
                </a:solidFill>
                <a:effectLst>
                  <a:outerShdw blurRad="50800" dist="39000" dir="5460000" algn="tl">
                    <a:srgbClr val="000000">
                      <a:alpha val="38000"/>
                    </a:srgbClr>
                  </a:outerShdw>
                </a:effectLst>
              </a:rPr>
              <a:t> </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3320537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76" y="248357"/>
            <a:ext cx="11331223" cy="1625599"/>
          </a:xfrm>
        </p:spPr>
        <p:txBody>
          <a:bodyPr>
            <a:normAutofit fontScale="90000"/>
          </a:bodyPr>
          <a:lstStyle/>
          <a:p>
            <a:r>
              <a:rPr lang="en-US" b="1" dirty="0" smtClean="0"/>
              <a:t>- </a:t>
            </a:r>
            <a:r>
              <a:rPr lang="en-US" b="1" dirty="0" err="1" smtClean="0"/>
              <a:t>Phân</a:t>
            </a:r>
            <a:r>
              <a:rPr lang="en-US" b="1" dirty="0" smtClean="0"/>
              <a:t> </a:t>
            </a:r>
            <a:r>
              <a:rPr lang="en-US" b="1" dirty="0" err="1" smtClean="0"/>
              <a:t>loại</a:t>
            </a:r>
            <a:r>
              <a:rPr lang="en-US" b="1" dirty="0" smtClean="0"/>
              <a:t>: </a:t>
            </a:r>
            <a:r>
              <a:rPr lang="en-US" dirty="0" err="1" smtClean="0"/>
              <a:t>Phân</a:t>
            </a:r>
            <a:r>
              <a:rPr lang="en-US" dirty="0" smtClean="0"/>
              <a:t> </a:t>
            </a:r>
            <a:r>
              <a:rPr lang="en-US" dirty="0" err="1" smtClean="0"/>
              <a:t>nhóm</a:t>
            </a:r>
            <a:r>
              <a:rPr lang="en-US" dirty="0" smtClean="0"/>
              <a:t> </a:t>
            </a:r>
            <a:r>
              <a:rPr lang="en-US" dirty="0" err="1" smtClean="0"/>
              <a:t>hoặc</a:t>
            </a:r>
            <a:r>
              <a:rPr lang="en-US" dirty="0" smtClean="0"/>
              <a:t> </a:t>
            </a:r>
            <a:r>
              <a:rPr lang="en-US" dirty="0" err="1" smtClean="0"/>
              <a:t>sắp</a:t>
            </a:r>
            <a:r>
              <a:rPr lang="en-US" dirty="0" smtClean="0"/>
              <a:t> </a:t>
            </a:r>
            <a:r>
              <a:rPr lang="en-US" dirty="0" err="1" smtClean="0"/>
              <a:t>xếp</a:t>
            </a:r>
            <a:r>
              <a:rPr lang="en-US" dirty="0" smtClean="0"/>
              <a:t> </a:t>
            </a:r>
            <a:r>
              <a:rPr lang="en-US" dirty="0" err="1" smtClean="0"/>
              <a:t>các</a:t>
            </a:r>
            <a:r>
              <a:rPr lang="en-US" dirty="0" smtClean="0"/>
              <a:t> </a:t>
            </a:r>
            <a:r>
              <a:rPr lang="en-US" dirty="0" err="1" smtClean="0"/>
              <a:t>sự</a:t>
            </a:r>
            <a:r>
              <a:rPr lang="en-US" dirty="0" smtClean="0"/>
              <a:t> </a:t>
            </a:r>
            <a:r>
              <a:rPr lang="en-US" dirty="0" err="1" smtClean="0"/>
              <a:t>vật</a:t>
            </a:r>
            <a:r>
              <a:rPr lang="en-US" dirty="0" smtClean="0"/>
              <a:t>, </a:t>
            </a:r>
            <a:r>
              <a:rPr lang="en-US" dirty="0" err="1" smtClean="0"/>
              <a:t>hiện</a:t>
            </a:r>
            <a:r>
              <a:rPr lang="en-US" dirty="0" smtClean="0"/>
              <a:t> </a:t>
            </a:r>
            <a:r>
              <a:rPr lang="en-US" dirty="0" err="1" smtClean="0"/>
              <a:t>tượng</a:t>
            </a:r>
            <a:r>
              <a:rPr lang="en-US" dirty="0" smtClean="0"/>
              <a:t> </a:t>
            </a:r>
            <a:r>
              <a:rPr lang="en-US" dirty="0" err="1" smtClean="0"/>
              <a:t>thành</a:t>
            </a:r>
            <a:r>
              <a:rPr lang="en-US" dirty="0" smtClean="0"/>
              <a:t> </a:t>
            </a:r>
            <a:r>
              <a:rPr lang="en-US" dirty="0" err="1" smtClean="0"/>
              <a:t>các</a:t>
            </a:r>
            <a:r>
              <a:rPr lang="en-US" dirty="0" smtClean="0"/>
              <a:t> </a:t>
            </a:r>
            <a:r>
              <a:rPr lang="en-US" dirty="0" err="1" smtClean="0"/>
              <a:t>loại</a:t>
            </a:r>
            <a:r>
              <a:rPr lang="en-US" dirty="0" smtClean="0"/>
              <a:t> </a:t>
            </a:r>
            <a:r>
              <a:rPr lang="en-US" dirty="0" err="1" smtClean="0"/>
              <a:t>dựa</a:t>
            </a:r>
            <a:r>
              <a:rPr lang="en-US" dirty="0" smtClean="0"/>
              <a:t> </a:t>
            </a:r>
            <a:r>
              <a:rPr lang="en-US" dirty="0" err="1" smtClean="0"/>
              <a:t>trên</a:t>
            </a:r>
            <a:r>
              <a:rPr lang="en-US" dirty="0" smtClean="0"/>
              <a:t> </a:t>
            </a:r>
            <a:r>
              <a:rPr lang="en-US" dirty="0" err="1" smtClean="0"/>
              <a:t>thuộc</a:t>
            </a:r>
            <a:r>
              <a:rPr lang="en-US" dirty="0" smtClean="0"/>
              <a:t> </a:t>
            </a:r>
            <a:r>
              <a:rPr lang="en-US" dirty="0" err="1" smtClean="0"/>
              <a:t>tính</a:t>
            </a:r>
            <a:r>
              <a:rPr lang="en-US" dirty="0" smtClean="0"/>
              <a:t> </a:t>
            </a:r>
            <a:r>
              <a:rPr lang="en-US" dirty="0" err="1" smtClean="0"/>
              <a:t>hoặc</a:t>
            </a:r>
            <a:r>
              <a:rPr lang="en-US" dirty="0" smtClean="0"/>
              <a:t> </a:t>
            </a:r>
            <a:r>
              <a:rPr lang="en-US" dirty="0" err="1" smtClean="0"/>
              <a:t>tiêu</a:t>
            </a:r>
            <a:r>
              <a:rPr lang="en-US" dirty="0" smtClean="0"/>
              <a:t> </a:t>
            </a:r>
            <a:r>
              <a:rPr lang="en-US" dirty="0" err="1" smtClean="0"/>
              <a:t>chí</a:t>
            </a:r>
            <a:r>
              <a:rPr lang="en-US" dirty="0" smtClean="0"/>
              <a:t>.</a:t>
            </a:r>
            <a:br>
              <a:rPr lang="en-US" dirty="0" smtClean="0"/>
            </a:br>
            <a:r>
              <a:rPr lang="en-US" dirty="0" err="1" smtClean="0"/>
              <a:t>Ví</a:t>
            </a:r>
            <a:r>
              <a:rPr lang="en-US" dirty="0" smtClean="0"/>
              <a:t> </a:t>
            </a:r>
            <a:r>
              <a:rPr lang="en-US" dirty="0" err="1" smtClean="0"/>
              <a:t>dụ</a:t>
            </a:r>
            <a:r>
              <a:rPr lang="en-US" dirty="0" smtClean="0"/>
              <a:t>: </a:t>
            </a:r>
            <a:r>
              <a:rPr lang="en-US" dirty="0" err="1" smtClean="0"/>
              <a:t>Xếp</a:t>
            </a:r>
            <a:r>
              <a:rPr lang="en-US" dirty="0" smtClean="0"/>
              <a:t> </a:t>
            </a:r>
            <a:r>
              <a:rPr lang="en-US" dirty="0" err="1" smtClean="0"/>
              <a:t>các</a:t>
            </a:r>
            <a:r>
              <a:rPr lang="en-US" dirty="0" smtClean="0"/>
              <a:t> </a:t>
            </a:r>
            <a:r>
              <a:rPr lang="en-US" dirty="0" err="1" smtClean="0"/>
              <a:t>loại</a:t>
            </a:r>
            <a:r>
              <a:rPr lang="en-US" dirty="0" smtClean="0"/>
              <a:t> </a:t>
            </a:r>
            <a:r>
              <a:rPr lang="en-US" dirty="0" err="1" smtClean="0"/>
              <a:t>hoa</a:t>
            </a:r>
            <a:r>
              <a:rPr lang="en-US" dirty="0" smtClean="0"/>
              <a:t> </a:t>
            </a:r>
            <a:r>
              <a:rPr lang="en-US" dirty="0" err="1" smtClean="0"/>
              <a:t>cùng</a:t>
            </a:r>
            <a:r>
              <a:rPr lang="en-US" dirty="0" smtClean="0"/>
              <a:t> </a:t>
            </a:r>
            <a:r>
              <a:rPr lang="en-US" dirty="0" err="1" smtClean="0"/>
              <a:t>loại</a:t>
            </a:r>
            <a:r>
              <a:rPr lang="en-US" dirty="0" smtClean="0"/>
              <a:t> </a:t>
            </a:r>
            <a:r>
              <a:rPr lang="en-US" dirty="0" err="1" smtClean="0"/>
              <a:t>vào</a:t>
            </a:r>
            <a:r>
              <a:rPr lang="en-US" dirty="0" smtClean="0"/>
              <a:t> </a:t>
            </a:r>
            <a:r>
              <a:rPr lang="en-US" dirty="0" err="1" smtClean="0"/>
              <a:t>cùng</a:t>
            </a:r>
            <a:r>
              <a:rPr lang="en-US" dirty="0" smtClean="0"/>
              <a:t> </a:t>
            </a:r>
            <a:r>
              <a:rPr lang="en-US" dirty="0" err="1" smtClean="0"/>
              <a:t>một</a:t>
            </a:r>
            <a:r>
              <a:rPr lang="en-US" dirty="0" smtClean="0"/>
              <a:t> </a:t>
            </a:r>
            <a:r>
              <a:rPr lang="en-US" dirty="0" err="1" smtClean="0"/>
              <a:t>nhóm</a:t>
            </a:r>
            <a:r>
              <a:rPr lang="en-US" dirty="0" smtClean="0"/>
              <a:t>.</a:t>
            </a:r>
            <a:br>
              <a:rPr lang="en-US" dirty="0" smtClean="0"/>
            </a:br>
            <a:endParaRPr lang="en-US" dirty="0"/>
          </a:p>
        </p:txBody>
      </p:sp>
      <p:pic>
        <p:nvPicPr>
          <p:cNvPr id="3" name="Picture 2" descr="Lý thuyết Khoa học tự nhiên 7 Bài mở đầu: Phương pháp và kĩ năng trong học tập môn khoa học tự nhiên - Cánh diều (ảnh 1)"/>
          <p:cNvPicPr/>
          <p:nvPr/>
        </p:nvPicPr>
        <p:blipFill>
          <a:blip r:embed="rId2"/>
          <a:srcRect/>
          <a:stretch>
            <a:fillRect/>
          </a:stretch>
        </p:blipFill>
        <p:spPr bwMode="auto">
          <a:xfrm>
            <a:off x="1007886" y="2297642"/>
            <a:ext cx="8934450"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2276" y="312323"/>
            <a:ext cx="10242331" cy="1200329"/>
          </a:xfrm>
          <a:prstGeom prst="rect">
            <a:avLst/>
          </a:prstGeom>
        </p:spPr>
        <p:txBody>
          <a:bodyPr wrap="square">
            <a:spAutoFit/>
          </a:bodyPr>
          <a:lstStyle/>
          <a:p>
            <a:r>
              <a:rPr lang="en-US" sz="3600" b="1" dirty="0" err="1" smtClean="0">
                <a:latin typeface="Times New Roman" pitchFamily="18" charset="0"/>
                <a:cs typeface="Times New Roman" pitchFamily="18" charset="0"/>
              </a:rPr>
              <a:t>Phân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loại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loại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quả</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sau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dựa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vào</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kích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thước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của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chúng</a:t>
            </a:r>
            <a:r>
              <a:rPr lang="en-US" sz="3600" b="1"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graphicFrame>
        <p:nvGraphicFramePr>
          <p:cNvPr id="5" name="Table 4"/>
          <p:cNvGraphicFramePr>
            <a:graphicFrameLocks noGrp="1"/>
          </p:cNvGraphicFramePr>
          <p:nvPr/>
        </p:nvGraphicFramePr>
        <p:xfrm>
          <a:off x="869244" y="1566334"/>
          <a:ext cx="8669867" cy="4632604"/>
        </p:xfrm>
        <a:graphic>
          <a:graphicData uri="http://schemas.openxmlformats.org/drawingml/2006/table">
            <a:tbl>
              <a:tblPr firstRow="1" bandRow="1">
                <a:tableStyleId>{5C22544A-7EE6-4342-B048-85BDC9FD1C3A}</a:tableStyleId>
              </a:tblPr>
              <a:tblGrid>
                <a:gridCol w="2444792"/>
                <a:gridCol w="2973875"/>
                <a:gridCol w="3251200"/>
              </a:tblGrid>
              <a:tr h="245568">
                <a:tc>
                  <a:txBody>
                    <a:bodyPr/>
                    <a:lstStyle/>
                    <a:p>
                      <a:pPr algn="ctr"/>
                      <a:r>
                        <a:rPr lang="en-US" sz="3200" dirty="0" err="1" smtClean="0">
                          <a:latin typeface="Times New Roman" pitchFamily="18" charset="0"/>
                          <a:cs typeface="Times New Roman" pitchFamily="18" charset="0"/>
                        </a:rPr>
                        <a:t>Quả</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Kích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thước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lớn</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Kích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thước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nhỏ</a:t>
                      </a:r>
                      <a:endParaRPr lang="en-US" sz="3200" dirty="0">
                        <a:latin typeface="Times New Roman" pitchFamily="18" charset="0"/>
                        <a:cs typeface="Times New Roman" pitchFamily="18" charset="0"/>
                      </a:endParaRPr>
                    </a:p>
                  </a:txBody>
                  <a:tcPr/>
                </a:tc>
              </a:tr>
              <a:tr h="245568">
                <a:tc>
                  <a:txBody>
                    <a:bodyPr/>
                    <a:lstStyle/>
                    <a:p>
                      <a:r>
                        <a:rPr lang="en-US" sz="3200" dirty="0" err="1" smtClean="0">
                          <a:latin typeface="Times New Roman" pitchFamily="18" charset="0"/>
                          <a:cs typeface="Times New Roman" pitchFamily="18" charset="0"/>
                        </a:rPr>
                        <a:t>Dưa</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hấu</a:t>
                      </a:r>
                      <a:endParaRPr lang="en-US" sz="32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tr>
              <a:tr h="245568">
                <a:tc>
                  <a:txBody>
                    <a:bodyPr/>
                    <a:lstStyle/>
                    <a:p>
                      <a:r>
                        <a:rPr lang="en-US" sz="3200" dirty="0" err="1" smtClean="0">
                          <a:latin typeface="Times New Roman" pitchFamily="18" charset="0"/>
                          <a:cs typeface="Times New Roman" pitchFamily="18" charset="0"/>
                        </a:rPr>
                        <a:t>Mít</a:t>
                      </a:r>
                      <a:r>
                        <a:rPr lang="en-US" sz="3200" baseline="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tr>
              <a:tr h="857851">
                <a:tc>
                  <a:txBody>
                    <a:bodyPr/>
                    <a:lstStyle/>
                    <a:p>
                      <a:r>
                        <a:rPr lang="en-US" sz="3200" dirty="0" err="1" smtClean="0">
                          <a:latin typeface="Times New Roman" pitchFamily="18" charset="0"/>
                          <a:cs typeface="Times New Roman" pitchFamily="18" charset="0"/>
                        </a:rPr>
                        <a:t>Sầu</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riêng</a:t>
                      </a:r>
                      <a:endParaRPr lang="en-US" sz="32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tr>
              <a:tr h="679131">
                <a:tc>
                  <a:txBody>
                    <a:bodyPr/>
                    <a:lstStyle/>
                    <a:p>
                      <a:r>
                        <a:rPr lang="en-US" sz="3200" dirty="0" err="1" smtClean="0">
                          <a:latin typeface="Times New Roman" pitchFamily="18" charset="0"/>
                          <a:cs typeface="Times New Roman" pitchFamily="18" charset="0"/>
                        </a:rPr>
                        <a:t>Nho</a:t>
                      </a:r>
                      <a:endParaRPr lang="en-US" sz="32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tr>
              <a:tr h="679131">
                <a:tc>
                  <a:txBody>
                    <a:bodyPr/>
                    <a:lstStyle/>
                    <a:p>
                      <a:r>
                        <a:rPr lang="en-US" sz="3200" dirty="0" err="1" smtClean="0">
                          <a:latin typeface="Times New Roman" pitchFamily="18" charset="0"/>
                          <a:cs typeface="Times New Roman" pitchFamily="18" charset="0"/>
                        </a:rPr>
                        <a:t>Dâu</a:t>
                      </a:r>
                      <a:endParaRPr lang="en-US" sz="32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tr>
              <a:tr h="679131">
                <a:tc>
                  <a:txBody>
                    <a:bodyPr/>
                    <a:lstStyle/>
                    <a:p>
                      <a:r>
                        <a:rPr lang="en-US" sz="3200" dirty="0" smtClean="0">
                          <a:latin typeface="Times New Roman" pitchFamily="18" charset="0"/>
                          <a:cs typeface="Times New Roman" pitchFamily="18" charset="0"/>
                        </a:rPr>
                        <a:t>Kiwi</a:t>
                      </a:r>
                      <a:endParaRPr lang="en-US" sz="32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xmlns="" val="1542478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120" y="1480813"/>
            <a:ext cx="2121094" cy="258532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3.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dirty="0" err="1" smtClean="0">
                <a:ln w="11430"/>
                <a:solidFill>
                  <a:srgbClr val="C00000"/>
                </a:solidFill>
                <a:effectLst>
                  <a:outerShdw blurRad="50800" dist="39000" dir="5460000" algn="tl">
                    <a:srgbClr val="000000">
                      <a:alpha val="38000"/>
                    </a:srgbClr>
                  </a:outerShdw>
                </a:effectLst>
              </a:rPr>
              <a:t>liên</a:t>
            </a:r>
            <a:r>
              <a:rPr lang="en-US" sz="5400" b="1" dirty="0" smtClean="0">
                <a:ln w="11430"/>
                <a:solidFill>
                  <a:srgbClr val="C00000"/>
                </a:solidFill>
                <a:effectLst>
                  <a:outerShdw blurRad="50800" dist="39000" dir="5460000" algn="tl">
                    <a:srgbClr val="000000">
                      <a:alpha val="38000"/>
                    </a:srgbClr>
                  </a:outerShdw>
                </a:effectLst>
              </a:rPr>
              <a:t> </a:t>
            </a:r>
            <a:r>
              <a:rPr lang="en-US" sz="5400" b="1" dirty="0" err="1" smtClean="0">
                <a:ln w="11430"/>
                <a:solidFill>
                  <a:srgbClr val="C00000"/>
                </a:solidFill>
                <a:effectLst>
                  <a:outerShdw blurRad="50800" dist="39000" dir="5460000" algn="tl">
                    <a:srgbClr val="000000">
                      <a:alpha val="38000"/>
                    </a:srgbClr>
                  </a:outerShdw>
                </a:effectLst>
              </a:rPr>
              <a:t>hệ</a:t>
            </a:r>
            <a:endParaRPr lang="en-US" sz="5400" b="1" cap="none" spc="0" dirty="0">
              <a:ln w="11430"/>
              <a:solidFill>
                <a:srgbClr val="C00000"/>
              </a:solidFill>
              <a:effectLst>
                <a:outerShdw blurRad="50800" dist="39000" dir="5460000" algn="tl">
                  <a:srgbClr val="000000">
                    <a:alpha val="38000"/>
                  </a:srgbClr>
                </a:outerShdw>
              </a:effectLst>
            </a:endParaRPr>
          </a:p>
        </p:txBody>
      </p:sp>
      <p:sp>
        <p:nvSpPr>
          <p:cNvPr id="5" name="Rectangle 4"/>
          <p:cNvSpPr/>
          <p:nvPr/>
        </p:nvSpPr>
        <p:spPr>
          <a:xfrm>
            <a:off x="2404534" y="259645"/>
            <a:ext cx="9087555" cy="1077218"/>
          </a:xfrm>
          <a:prstGeom prst="rect">
            <a:avLst/>
          </a:prstGeom>
        </p:spPr>
        <p:txBody>
          <a:bodyPr wrap="square">
            <a:spAutoFit/>
          </a:bodyPr>
          <a:lstStyle/>
          <a:p>
            <a:r>
              <a:rPr lang="en-US" sz="3200" b="1" dirty="0" err="1" smtClean="0">
                <a:latin typeface="Times New Roman" pitchFamily="18" charset="0"/>
                <a:cs typeface="Times New Roman" pitchFamily="18" charset="0"/>
              </a:rPr>
              <a:t>Từ</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sự</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việc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hiện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tượng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này</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nghĩ</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đến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sự</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vật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hiện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tượng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khac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dựa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trên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những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mối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quan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hệ</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nhất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định</a:t>
            </a:r>
            <a:endParaRPr lang="en-US" sz="3200" dirty="0">
              <a:latin typeface="Times New Roman" pitchFamily="18" charset="0"/>
              <a:cs typeface="Times New Roman" pitchFamily="18" charset="0"/>
            </a:endParaRPr>
          </a:p>
        </p:txBody>
      </p:sp>
      <p:sp>
        <p:nvSpPr>
          <p:cNvPr id="1026" name="AutoShape 2" descr="Bật mí 5 tác dụng không ngờ của quả ca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srcRect/>
          <a:stretch>
            <a:fillRect/>
          </a:stretch>
        </p:blipFill>
        <p:spPr bwMode="auto">
          <a:xfrm>
            <a:off x="2133600" y="2055107"/>
            <a:ext cx="4131733" cy="4255382"/>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7529688" y="3138312"/>
            <a:ext cx="4346223" cy="2506134"/>
          </a:xfrm>
          <a:prstGeom prst="rect">
            <a:avLst/>
          </a:prstGeom>
          <a:noFill/>
          <a:ln w="9525">
            <a:noFill/>
            <a:miter lim="800000"/>
            <a:headEnd/>
            <a:tailEnd/>
          </a:ln>
          <a:effectLst/>
        </p:spPr>
      </p:pic>
      <p:cxnSp>
        <p:nvCxnSpPr>
          <p:cNvPr id="9" name="Straight Arrow Connector 8"/>
          <p:cNvCxnSpPr/>
          <p:nvPr/>
        </p:nvCxnSpPr>
        <p:spPr>
          <a:xfrm>
            <a:off x="6265333" y="4391378"/>
            <a:ext cx="903111"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779943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10278179-8545-D6F4-0AA0-AB6EE9067BFA}"/>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6807DF2A-F2A5-BEA1-9D72-AF1962A632F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4067809179"/>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120" y="1480813"/>
            <a:ext cx="2121094" cy="258532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3.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dirty="0" err="1" smtClean="0">
                <a:ln w="11430"/>
                <a:solidFill>
                  <a:srgbClr val="C00000"/>
                </a:solidFill>
                <a:effectLst>
                  <a:outerShdw blurRad="50800" dist="39000" dir="5460000" algn="tl">
                    <a:srgbClr val="000000">
                      <a:alpha val="38000"/>
                    </a:srgbClr>
                  </a:outerShdw>
                </a:effectLst>
              </a:rPr>
              <a:t>liên</a:t>
            </a:r>
            <a:r>
              <a:rPr lang="en-US" sz="5400" b="1" dirty="0" smtClean="0">
                <a:ln w="11430"/>
                <a:solidFill>
                  <a:srgbClr val="C00000"/>
                </a:solidFill>
                <a:effectLst>
                  <a:outerShdw blurRad="50800" dist="39000" dir="5460000" algn="tl">
                    <a:srgbClr val="000000">
                      <a:alpha val="38000"/>
                    </a:srgbClr>
                  </a:outerShdw>
                </a:effectLst>
              </a:rPr>
              <a:t> </a:t>
            </a:r>
            <a:r>
              <a:rPr lang="en-US" sz="5400" b="1" dirty="0" err="1" smtClean="0">
                <a:ln w="11430"/>
                <a:solidFill>
                  <a:srgbClr val="C00000"/>
                </a:solidFill>
                <a:effectLst>
                  <a:outerShdw blurRad="50800" dist="39000" dir="5460000" algn="tl">
                    <a:srgbClr val="000000">
                      <a:alpha val="38000"/>
                    </a:srgbClr>
                  </a:outerShdw>
                </a:effectLst>
              </a:rPr>
              <a:t>hệ</a:t>
            </a:r>
            <a:endParaRPr lang="en-US" sz="5400" b="1" cap="none" spc="0" dirty="0">
              <a:ln w="11430"/>
              <a:solidFill>
                <a:srgbClr val="C00000"/>
              </a:solidFill>
              <a:effectLst>
                <a:outerShdw blurRad="50800" dist="39000" dir="5460000" algn="tl">
                  <a:srgbClr val="000000">
                    <a:alpha val="38000"/>
                  </a:srgbClr>
                </a:outerShdw>
              </a:effectLst>
            </a:endParaRPr>
          </a:p>
        </p:txBody>
      </p:sp>
      <p:sp>
        <p:nvSpPr>
          <p:cNvPr id="5" name="Rectangle 4"/>
          <p:cNvSpPr/>
          <p:nvPr/>
        </p:nvSpPr>
        <p:spPr>
          <a:xfrm>
            <a:off x="2404534" y="259645"/>
            <a:ext cx="9087555" cy="1077218"/>
          </a:xfrm>
          <a:prstGeom prst="rect">
            <a:avLst/>
          </a:prstGeom>
        </p:spPr>
        <p:txBody>
          <a:bodyPr wrap="square">
            <a:spAutoFit/>
          </a:bodyPr>
          <a:lstStyle/>
          <a:p>
            <a:r>
              <a:rPr lang="en-US" sz="3200" b="1" dirty="0" err="1" smtClean="0">
                <a:latin typeface="Times New Roman" pitchFamily="18" charset="0"/>
                <a:cs typeface="Times New Roman" pitchFamily="18" charset="0"/>
              </a:rPr>
              <a:t>Từ</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sự</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việc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hiện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tượng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này</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nghĩ</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đến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sự</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vật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hiện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tượng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khac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dựa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trên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những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mối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quan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hệ</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nhất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định</a:t>
            </a:r>
            <a:endParaRPr lang="en-US" sz="3200" dirty="0">
              <a:latin typeface="Times New Roman" pitchFamily="18" charset="0"/>
              <a:cs typeface="Times New Roman" pitchFamily="18" charset="0"/>
            </a:endParaRPr>
          </a:p>
        </p:txBody>
      </p:sp>
      <p:sp>
        <p:nvSpPr>
          <p:cNvPr id="1026" name="AutoShape 2" descr="Bật mí 5 tác dụng không ngờ của quả ca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8370" name="Picture 2" descr="Hạt đậu nảy mầm | Công cụ đồ họa PSD Tải xuống miễn phí - Pikbest"/>
          <p:cNvPicPr>
            <a:picLocks noChangeAspect="1" noChangeArrowheads="1"/>
          </p:cNvPicPr>
          <p:nvPr/>
        </p:nvPicPr>
        <p:blipFill>
          <a:blip r:embed="rId2"/>
          <a:srcRect/>
          <a:stretch>
            <a:fillRect/>
          </a:stretch>
        </p:blipFill>
        <p:spPr bwMode="auto">
          <a:xfrm>
            <a:off x="2754488" y="2410178"/>
            <a:ext cx="2743200" cy="2940756"/>
          </a:xfrm>
          <a:prstGeom prst="rect">
            <a:avLst/>
          </a:prstGeom>
          <a:noFill/>
        </p:spPr>
      </p:pic>
      <p:pic>
        <p:nvPicPr>
          <p:cNvPr id="58372" name="Picture 4" descr="Nghiên cứu về sự nảy mầm của hạt trong tự nhiên, nhiều quan sát cho thấy  rằng"/>
          <p:cNvPicPr>
            <a:picLocks noChangeAspect="1" noChangeArrowheads="1"/>
          </p:cNvPicPr>
          <p:nvPr/>
        </p:nvPicPr>
        <p:blipFill>
          <a:blip r:embed="rId3"/>
          <a:srcRect/>
          <a:stretch>
            <a:fillRect/>
          </a:stretch>
        </p:blipFill>
        <p:spPr bwMode="auto">
          <a:xfrm>
            <a:off x="6782153" y="2270830"/>
            <a:ext cx="3964870" cy="3599392"/>
          </a:xfrm>
          <a:prstGeom prst="rect">
            <a:avLst/>
          </a:prstGeom>
          <a:noFill/>
        </p:spPr>
      </p:pic>
    </p:spTree>
    <p:extLst>
      <p:ext uri="{BB962C8B-B14F-4D97-AF65-F5344CB8AC3E}">
        <p14:creationId xmlns:p14="http://schemas.microsoft.com/office/powerpoint/2010/main" xmlns="" val="32779943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67" y="0"/>
            <a:ext cx="11455400" cy="1275644"/>
          </a:xfrm>
        </p:spPr>
        <p:txBody>
          <a:bodyPr>
            <a:normAutofit fontScale="90000"/>
          </a:bodyPr>
          <a:lstStyle/>
          <a:p>
            <a:r>
              <a:rPr lang="vi-VN" sz="4000" dirty="0" smtClean="0"/>
              <a:t/>
            </a:r>
            <a:br>
              <a:rPr lang="vi-VN" sz="4000" dirty="0" smtClean="0"/>
            </a:br>
            <a:r>
              <a:rPr lang="vi-VN" sz="4000" dirty="0" smtClean="0"/>
              <a:t>Ví dụ: Thấy hoa trong lọ bắt đầu rụng cánh, liên hệ với kiến thức thực tế đã có về hoa, biết là hoa sắp tàn.</a:t>
            </a:r>
            <a:r>
              <a:rPr lang="vi-VN" dirty="0" smtClean="0"/>
              <a:t/>
            </a:r>
            <a:br>
              <a:rPr lang="vi-VN" dirty="0" smtClean="0"/>
            </a:br>
            <a:endParaRPr lang="en-US" dirty="0"/>
          </a:p>
        </p:txBody>
      </p:sp>
      <p:pic>
        <p:nvPicPr>
          <p:cNvPr id="64514" name="Picture 2" descr="Lý thuyết Khoa học tự nhiên 7 Bài mở đầu: Phương pháp và kĩ năng trong học tập môn khoa học tự nhiên - Cánh diều (ảnh 1)"/>
          <p:cNvPicPr>
            <a:picLocks noChangeAspect="1" noChangeArrowheads="1"/>
          </p:cNvPicPr>
          <p:nvPr/>
        </p:nvPicPr>
        <p:blipFill>
          <a:blip r:embed="rId2"/>
          <a:srcRect/>
          <a:stretch>
            <a:fillRect/>
          </a:stretch>
        </p:blipFill>
        <p:spPr bwMode="auto">
          <a:xfrm>
            <a:off x="1388534" y="1286933"/>
            <a:ext cx="8128000" cy="5260623"/>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65283" y="842963"/>
            <a:ext cx="9617130" cy="5172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378187" y="1492101"/>
            <a:ext cx="1755609" cy="258532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3.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dirty="0" err="1" smtClean="0">
                <a:ln w="11430"/>
                <a:solidFill>
                  <a:srgbClr val="C00000"/>
                </a:solidFill>
                <a:effectLst>
                  <a:outerShdw blurRad="50800" dist="39000" dir="5460000" algn="tl">
                    <a:srgbClr val="000000">
                      <a:alpha val="38000"/>
                    </a:srgbClr>
                  </a:outerShdw>
                </a:effectLst>
              </a:rPr>
              <a:t>đo</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32779943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066" y="173214"/>
            <a:ext cx="11477978" cy="1325563"/>
          </a:xfrm>
        </p:spPr>
        <p:txBody>
          <a:bodyPr>
            <a:normAutofit fontScale="90000"/>
          </a:bodyPr>
          <a:lstStyle/>
          <a:p>
            <a:r>
              <a:rPr lang="vi-VN" dirty="0" smtClean="0"/>
              <a:t>Ví dụ: Dùng thước để đo chiều dài của bút chì bằng đơn vị centimet.</a:t>
            </a:r>
            <a:br>
              <a:rPr lang="vi-VN" dirty="0" smtClean="0"/>
            </a:br>
            <a:endParaRPr lang="en-US" dirty="0"/>
          </a:p>
        </p:txBody>
      </p:sp>
      <p:pic>
        <p:nvPicPr>
          <p:cNvPr id="66562" name="Picture 2" descr="Lý thuyết Khoa học tự nhiên 7 Bài mở đầu: Phương pháp và kĩ năng trong học tập môn khoa học tự nhiên - Cánh diều (ảnh 1)"/>
          <p:cNvPicPr>
            <a:picLocks noChangeAspect="1" noChangeArrowheads="1"/>
          </p:cNvPicPr>
          <p:nvPr/>
        </p:nvPicPr>
        <p:blipFill>
          <a:blip r:embed="rId2"/>
          <a:srcRect/>
          <a:stretch>
            <a:fillRect/>
          </a:stretch>
        </p:blipFill>
        <p:spPr bwMode="auto">
          <a:xfrm>
            <a:off x="338667" y="1738489"/>
            <a:ext cx="11153421" cy="4199467"/>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04913" y="995363"/>
            <a:ext cx="9782175" cy="4867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673539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2276" y="312323"/>
            <a:ext cx="10242331" cy="646331"/>
          </a:xfrm>
          <a:prstGeom prst="rect">
            <a:avLst/>
          </a:prstGeom>
        </p:spPr>
        <p:txBody>
          <a:bodyPr wrap="square">
            <a:spAutoFit/>
          </a:bodyPr>
          <a:lstStyle/>
          <a:p>
            <a:r>
              <a:rPr lang="en-US" sz="3600" b="1" dirty="0" err="1" smtClean="0">
                <a:latin typeface="Times New Roman" pitchFamily="18" charset="0"/>
                <a:cs typeface="Times New Roman" pitchFamily="18" charset="0"/>
              </a:rPr>
              <a:t>Các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vật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sau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cần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dùng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đến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dụng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cụ</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đo</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nào</a:t>
            </a:r>
            <a:r>
              <a:rPr lang="en-US" sz="3600" b="1"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graphicFrame>
        <p:nvGraphicFramePr>
          <p:cNvPr id="5" name="Table 4"/>
          <p:cNvGraphicFramePr>
            <a:graphicFrameLocks noGrp="1"/>
          </p:cNvGraphicFramePr>
          <p:nvPr/>
        </p:nvGraphicFramePr>
        <p:xfrm>
          <a:off x="869244" y="1309512"/>
          <a:ext cx="8342489" cy="2852034"/>
        </p:xfrm>
        <a:graphic>
          <a:graphicData uri="http://schemas.openxmlformats.org/drawingml/2006/table">
            <a:tbl>
              <a:tblPr firstRow="1" bandRow="1">
                <a:tableStyleId>{5C22544A-7EE6-4342-B048-85BDC9FD1C3A}</a:tableStyleId>
              </a:tblPr>
              <a:tblGrid>
                <a:gridCol w="4380089"/>
                <a:gridCol w="3962400"/>
              </a:tblGrid>
              <a:tr h="835943">
                <a:tc>
                  <a:txBody>
                    <a:bodyPr/>
                    <a:lstStyle/>
                    <a:p>
                      <a:pPr algn="ct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Dụng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cụ</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đo</a:t>
                      </a:r>
                      <a:endParaRPr lang="en-US" sz="3200" dirty="0">
                        <a:latin typeface="Times New Roman" pitchFamily="18" charset="0"/>
                        <a:cs typeface="Times New Roman" pitchFamily="18" charset="0"/>
                      </a:endParaRPr>
                    </a:p>
                  </a:txBody>
                  <a:tcPr/>
                </a:tc>
              </a:tr>
              <a:tr h="245568">
                <a:tc>
                  <a:txBody>
                    <a:bodyPr/>
                    <a:lstStyle/>
                    <a:p>
                      <a:r>
                        <a:rPr lang="en-US" sz="3200" dirty="0" err="1" smtClean="0">
                          <a:latin typeface="Times New Roman" pitchFamily="18" charset="0"/>
                          <a:cs typeface="Times New Roman" pitchFamily="18" charset="0"/>
                        </a:rPr>
                        <a:t>Chiều</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dài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mặt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bàn</a:t>
                      </a:r>
                      <a:r>
                        <a:rPr lang="en-US" sz="3200" baseline="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a:txBody>
                  <a:tcPr/>
                </a:tc>
                <a:tc>
                  <a:txBody>
                    <a:bodyPr/>
                    <a:lstStyle/>
                    <a:p>
                      <a:endParaRPr lang="en-US" dirty="0"/>
                    </a:p>
                  </a:txBody>
                  <a:tcPr/>
                </a:tc>
              </a:tr>
              <a:tr h="245568">
                <a:tc>
                  <a:txBody>
                    <a:bodyPr/>
                    <a:lstStyle/>
                    <a:p>
                      <a:r>
                        <a:rPr lang="en-US" sz="3200" dirty="0" err="1" smtClean="0">
                          <a:latin typeface="Times New Roman" pitchFamily="18" charset="0"/>
                          <a:cs typeface="Times New Roman" pitchFamily="18" charset="0"/>
                        </a:rPr>
                        <a:t>Nhiệt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độ</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em</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bé</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đang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sốt</a:t>
                      </a:r>
                      <a:r>
                        <a:rPr lang="en-US" sz="3200" baseline="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a:txBody>
                  <a:tcPr/>
                </a:tc>
                <a:tc>
                  <a:txBody>
                    <a:bodyPr/>
                    <a:lstStyle/>
                    <a:p>
                      <a:endParaRPr lang="en-US" dirty="0"/>
                    </a:p>
                  </a:txBody>
                  <a:tcPr/>
                </a:tc>
              </a:tr>
              <a:tr h="857851">
                <a:tc>
                  <a:txBody>
                    <a:bodyPr/>
                    <a:lstStyle/>
                    <a:p>
                      <a:r>
                        <a:rPr lang="en-US" sz="3200" dirty="0" err="1" smtClean="0">
                          <a:latin typeface="Times New Roman" pitchFamily="18" charset="0"/>
                          <a:cs typeface="Times New Roman" pitchFamily="18" charset="0"/>
                        </a:rPr>
                        <a:t>Khối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lượng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của</a:t>
                      </a:r>
                      <a:r>
                        <a:rPr lang="en-US" sz="3200" baseline="0" dirty="0" smtClean="0">
                          <a:latin typeface="Times New Roman" pitchFamily="18" charset="0"/>
                          <a:cs typeface="Times New Roman" pitchFamily="18" charset="0"/>
                        </a:rPr>
                        <a:t> con </a:t>
                      </a:r>
                      <a:r>
                        <a:rPr lang="en-US" sz="3200" baseline="0" dirty="0" err="1" smtClean="0">
                          <a:latin typeface="Times New Roman" pitchFamily="18" charset="0"/>
                          <a:cs typeface="Times New Roman" pitchFamily="18" charset="0"/>
                        </a:rPr>
                        <a:t>mèo</a:t>
                      </a:r>
                      <a:r>
                        <a:rPr lang="en-US" sz="3200" baseline="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a:txBody>
                  <a:tcPr/>
                </a:tc>
                <a:tc>
                  <a:txBody>
                    <a:bodyPr/>
                    <a:lstStyle/>
                    <a:p>
                      <a:endParaRPr lang="en-US" dirty="0"/>
                    </a:p>
                  </a:txBody>
                  <a:tcPr/>
                </a:tc>
              </a:tr>
            </a:tbl>
          </a:graphicData>
        </a:graphic>
      </p:graphicFrame>
    </p:spTree>
    <p:extLst>
      <p:ext uri="{BB962C8B-B14F-4D97-AF65-F5344CB8AC3E}">
        <p14:creationId xmlns:p14="http://schemas.microsoft.com/office/powerpoint/2010/main" xmlns="" val="15424787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91407" y="823913"/>
            <a:ext cx="9757706" cy="5210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310763" y="955775"/>
            <a:ext cx="1880643" cy="507831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4.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dirty="0" err="1" smtClean="0">
                <a:ln w="11430"/>
                <a:solidFill>
                  <a:srgbClr val="C00000"/>
                </a:solidFill>
                <a:effectLst>
                  <a:outerShdw blurRad="50800" dist="39000" dir="5460000" algn="tl">
                    <a:srgbClr val="000000">
                      <a:alpha val="38000"/>
                    </a:srgbClr>
                  </a:outerShdw>
                </a:effectLst>
              </a:rPr>
              <a:t>Dự</a:t>
            </a:r>
            <a:r>
              <a:rPr lang="en-US" sz="5400" b="1"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báo</a:t>
            </a:r>
            <a:endParaRPr lang="en-US" sz="5400" b="1" cap="none" spc="0" dirty="0" smtClean="0">
              <a:ln w="11430"/>
              <a:solidFill>
                <a:srgbClr val="C00000"/>
              </a:solidFill>
              <a:effectLst>
                <a:outerShdw blurRad="50800" dist="39000" dir="5460000" algn="tl">
                  <a:srgbClr val="000000">
                    <a:alpha val="38000"/>
                  </a:srgbClr>
                </a:outerShdw>
              </a:effectLst>
            </a:endParaRPr>
          </a:p>
          <a:p>
            <a:pPr algn="ctr"/>
            <a:r>
              <a:rPr lang="en-US" sz="5400" b="1" dirty="0" smtClean="0">
                <a:ln w="11430"/>
                <a:solidFill>
                  <a:srgbClr val="C00000"/>
                </a:solidFill>
                <a:effectLst>
                  <a:outerShdw blurRad="50800" dist="39000" dir="5460000" algn="tl">
                    <a:srgbClr val="000000">
                      <a:alpha val="38000"/>
                    </a:srgbClr>
                  </a:outerShdw>
                </a:effectLst>
              </a:rPr>
              <a:t>( </a:t>
            </a:r>
            <a:r>
              <a:rPr lang="en-US" sz="5400" b="1" dirty="0" err="1" smtClean="0">
                <a:ln w="11430"/>
                <a:solidFill>
                  <a:srgbClr val="C00000"/>
                </a:solidFill>
                <a:effectLst>
                  <a:outerShdw blurRad="50800" dist="39000" dir="5460000" algn="tl">
                    <a:srgbClr val="000000">
                      <a:alpha val="38000"/>
                    </a:srgbClr>
                  </a:outerShdw>
                </a:effectLst>
              </a:rPr>
              <a:t>dự</a:t>
            </a:r>
            <a:r>
              <a:rPr lang="en-US" sz="5400" b="1" dirty="0" smtClean="0">
                <a:ln w="11430"/>
                <a:solidFill>
                  <a:srgbClr val="C00000"/>
                </a:solidFill>
                <a:effectLst>
                  <a:outerShdw blurRad="50800" dist="39000" dir="5460000" algn="tl">
                    <a:srgbClr val="000000">
                      <a:alpha val="38000"/>
                    </a:srgbClr>
                  </a:outerShdw>
                </a:effectLst>
              </a:rPr>
              <a:t> </a:t>
            </a:r>
          </a:p>
          <a:p>
            <a:pPr algn="ctr"/>
            <a:r>
              <a:rPr lang="en-US" sz="5400" b="1" dirty="0" err="1">
                <a:ln w="11430"/>
                <a:solidFill>
                  <a:srgbClr val="C00000"/>
                </a:solidFill>
                <a:effectLst>
                  <a:outerShdw blurRad="50800" dist="39000" dir="5460000" algn="tl">
                    <a:srgbClr val="000000">
                      <a:alpha val="38000"/>
                    </a:srgbClr>
                  </a:outerShdw>
                </a:effectLst>
              </a:rPr>
              <a:t>đ</a:t>
            </a:r>
            <a:r>
              <a:rPr lang="en-US" sz="5400" b="1" dirty="0" err="1" smtClean="0">
                <a:ln w="11430"/>
                <a:solidFill>
                  <a:srgbClr val="C00000"/>
                </a:solidFill>
                <a:effectLst>
                  <a:outerShdw blurRad="50800" dist="39000" dir="5460000" algn="tl">
                    <a:srgbClr val="000000">
                      <a:alpha val="38000"/>
                    </a:srgbClr>
                  </a:outerShdw>
                </a:effectLst>
              </a:rPr>
              <a:t>oán</a:t>
            </a:r>
            <a:r>
              <a:rPr lang="en-US" sz="5400" b="1" dirty="0" smtClean="0">
                <a:ln w="11430"/>
                <a:solidFill>
                  <a:srgbClr val="C00000"/>
                </a:solidFill>
                <a:effectLst>
                  <a:outerShdw blurRad="50800" dist="39000" dir="5460000" algn="tl">
                    <a:srgbClr val="000000">
                      <a:alpha val="38000"/>
                    </a:srgbClr>
                  </a:outerShdw>
                </a:effectLst>
              </a:rPr>
              <a:t>)</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40061621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0039" y="814388"/>
            <a:ext cx="10940776" cy="5229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088892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0A75127D-08BA-7884-67A2-B877C3340C5F}"/>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141D496C-8186-E306-FE11-72D0077C8A56}"/>
              </a:ext>
            </a:extLst>
          </p:cNvPr>
          <p:cNvPicPr/>
          <p:nvPr/>
        </p:nvPicPr>
        <p:blipFill>
          <a:blip r:embed="rId2"/>
          <a:stretch>
            <a:fillRect/>
          </a:stretch>
        </p:blipFill>
        <p:spPr>
          <a:xfrm>
            <a:off x="2722" y="0"/>
            <a:ext cx="12192000" cy="6858000"/>
          </a:xfrm>
          <a:prstGeom prst="rect">
            <a:avLst/>
          </a:prstGeom>
          <a:solidFill>
            <a:schemeClr val="tx1">
              <a:lumMod val="85000"/>
              <a:lumOff val="15000"/>
            </a:schemeClr>
          </a:solidFill>
        </p:spPr>
      </p:pic>
      <p:sp>
        <p:nvSpPr>
          <p:cNvPr id="4" name="TextBox 3"/>
          <p:cNvSpPr txBox="1"/>
          <p:nvPr/>
        </p:nvSpPr>
        <p:spPr>
          <a:xfrm>
            <a:off x="4637690" y="2159874"/>
            <a:ext cx="2916620" cy="923330"/>
          </a:xfrm>
          <a:prstGeom prst="rect">
            <a:avLst/>
          </a:prstGeom>
          <a:solidFill>
            <a:srgbClr val="9C0C24"/>
          </a:solidFill>
        </p:spPr>
        <p:txBody>
          <a:bodyPr wrap="square" rtlCol="0">
            <a:spAutoFit/>
          </a:bodyPr>
          <a:lstStyle/>
          <a:p>
            <a:r>
              <a:rPr lang="en-US" sz="5400" b="1" dirty="0" smtClean="0">
                <a:solidFill>
                  <a:schemeClr val="bg1"/>
                </a:solidFill>
              </a:rPr>
              <a:t>PHẦN III</a:t>
            </a:r>
            <a:endParaRPr lang="en-US" sz="5400" b="1" dirty="0">
              <a:solidFill>
                <a:schemeClr val="bg1"/>
              </a:solidFill>
            </a:endParaRPr>
          </a:p>
        </p:txBody>
      </p:sp>
      <p:sp>
        <p:nvSpPr>
          <p:cNvPr id="5" name="TextBox 4"/>
          <p:cNvSpPr txBox="1"/>
          <p:nvPr/>
        </p:nvSpPr>
        <p:spPr>
          <a:xfrm>
            <a:off x="1861455" y="3295476"/>
            <a:ext cx="8588829" cy="1446550"/>
          </a:xfrm>
          <a:prstGeom prst="rect">
            <a:avLst/>
          </a:prstGeom>
          <a:solidFill>
            <a:schemeClr val="tx1">
              <a:lumMod val="85000"/>
              <a:lumOff val="15000"/>
            </a:schemeClr>
          </a:solidFill>
        </p:spPr>
        <p:txBody>
          <a:bodyPr wrap="square" rtlCol="0">
            <a:spAutoFit/>
          </a:bodyPr>
          <a:lstStyle/>
          <a:p>
            <a:pPr algn="ctr"/>
            <a:r>
              <a:rPr lang="en-US" sz="4400" b="1" dirty="0" smtClean="0">
                <a:solidFill>
                  <a:schemeClr val="bg1"/>
                </a:solidFill>
              </a:rPr>
              <a:t>MỘT SỐ DỤNG CỤ ĐO TRONG NỘI DUNG MÔN KHTN 7</a:t>
            </a:r>
            <a:endParaRPr lang="en-US" sz="4400" b="1" dirty="0">
              <a:solidFill>
                <a:schemeClr val="bg1"/>
              </a:solidFill>
            </a:endParaRPr>
          </a:p>
        </p:txBody>
      </p:sp>
    </p:spTree>
    <p:extLst>
      <p:ext uri="{BB962C8B-B14F-4D97-AF65-F5344CB8AC3E}">
        <p14:creationId xmlns:p14="http://schemas.microsoft.com/office/powerpoint/2010/main" xmlns="" val="95398545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1110" y="0"/>
            <a:ext cx="6767139" cy="7546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0933" y="632178"/>
            <a:ext cx="11537245" cy="62258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99908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46CD4659-34C9-CCF4-171C-F5F969DF68FE}"/>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F7F5D52E-2511-F609-745B-D23251F66F3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4180747108"/>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Lý thuyết Khoa học tự nhiên 7 Bài mở đầu: Phương pháp và kĩ năng trong học tập môn khoa học tự nhiên - Cánh diều (ảnh 1)"/>
          <p:cNvPicPr>
            <a:picLocks noChangeAspect="1" noChangeArrowheads="1"/>
          </p:cNvPicPr>
          <p:nvPr/>
        </p:nvPicPr>
        <p:blipFill>
          <a:blip r:embed="rId2"/>
          <a:srcRect/>
          <a:stretch>
            <a:fillRect/>
          </a:stretch>
        </p:blipFill>
        <p:spPr bwMode="auto">
          <a:xfrm>
            <a:off x="282222" y="135467"/>
            <a:ext cx="11695289" cy="6581421"/>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Lý thuyết Khoa học tự nhiên 7 Bài mở đầu: Phương pháp và kĩ năng trong học tập môn khoa học tự nhiên - Cánh diều (ảnh 1)"/>
          <p:cNvPicPr>
            <a:picLocks noChangeAspect="1" noChangeArrowheads="1"/>
          </p:cNvPicPr>
          <p:nvPr/>
        </p:nvPicPr>
        <p:blipFill>
          <a:blip r:embed="rId2"/>
          <a:srcRect/>
          <a:stretch>
            <a:fillRect/>
          </a:stretch>
        </p:blipFill>
        <p:spPr bwMode="auto">
          <a:xfrm>
            <a:off x="383822" y="169332"/>
            <a:ext cx="11616267" cy="6513689"/>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41778" y="1061157"/>
            <a:ext cx="8489244" cy="5136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6530" y="344895"/>
            <a:ext cx="4261124" cy="713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999080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111" y="1286933"/>
            <a:ext cx="11424356" cy="53188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1614" y="141307"/>
            <a:ext cx="7867364" cy="897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934109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92623" y="386366"/>
            <a:ext cx="9075682" cy="2646878"/>
          </a:xfrm>
          <a:prstGeom prst="rect">
            <a:avLst/>
          </a:prstGeom>
        </p:spPr>
        <p:txBody>
          <a:bodyPr wrap="square">
            <a:spAutoFit/>
          </a:bodyPr>
          <a:lstStyle/>
          <a:p>
            <a:r>
              <a:rPr lang="nl-NL" sz="5400" dirty="0" smtClean="0">
                <a:solidFill>
                  <a:srgbClr val="FF0000"/>
                </a:solidFill>
                <a:latin typeface="Times New Roman" pitchFamily="18" charset="0"/>
                <a:cs typeface="Times New Roman" pitchFamily="18" charset="0"/>
              </a:rPr>
              <a:t>Thực hiện các nhiệm vụ sau.</a:t>
            </a:r>
          </a:p>
          <a:p>
            <a:r>
              <a:rPr lang="nl-NL" sz="2800" dirty="0" smtClean="0">
                <a:latin typeface="Times New Roman" pitchFamily="18" charset="0"/>
                <a:cs typeface="Times New Roman" pitchFamily="18" charset="0"/>
              </a:rPr>
              <a:t>Cá </a:t>
            </a:r>
            <a:r>
              <a:rPr lang="nl-NL" sz="2800" dirty="0">
                <a:latin typeface="Times New Roman" pitchFamily="18" charset="0"/>
                <a:cs typeface="Times New Roman" pitchFamily="18" charset="0"/>
              </a:rPr>
              <a:t>nhân học sinh đọc toàn bộ thông tin sách giáo khoa về đồng hồ do hiện số, cổng quang điện và thí nghiệm đo thời gian chuyển động của xe giữa 2 vị trí</a:t>
            </a:r>
            <a:r>
              <a:rPr lang="nl-NL" sz="2800" dirty="0" smtClean="0">
                <a:latin typeface="Times New Roman" pitchFamily="18" charset="0"/>
                <a:cs typeface="Times New Roman" pitchFamily="18" charset="0"/>
              </a:rPr>
              <a:t>.</a:t>
            </a:r>
          </a:p>
          <a:p>
            <a:r>
              <a:rPr lang="nl-NL" sz="2800" dirty="0" smtClean="0">
                <a:latin typeface="Times New Roman" pitchFamily="18" charset="0"/>
                <a:cs typeface="Times New Roman" pitchFamily="18" charset="0"/>
              </a:rPr>
              <a:t>* Thời gian: 2p</a:t>
            </a:r>
            <a:endParaRPr lang="en-US" sz="28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528894" y="3040256"/>
            <a:ext cx="5169119" cy="3049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672631" y="1291320"/>
            <a:ext cx="719992" cy="1323439"/>
          </a:xfrm>
          <a:prstGeom prst="rect">
            <a:avLst/>
          </a:prstGeom>
          <a:noFill/>
        </p:spPr>
        <p:txBody>
          <a:bodyPr wrap="square" lIns="91440" tIns="45720" rIns="91440" bIns="45720">
            <a:spAutoFit/>
          </a:bodyPr>
          <a:lstStyle/>
          <a:p>
            <a:pPr algn="ctr"/>
            <a:r>
              <a:rPr lang="en-US" sz="80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a:t>
            </a:r>
            <a:endPar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xmlns="" val="3907898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3885" y="829654"/>
            <a:ext cx="9075682" cy="2215991"/>
          </a:xfrm>
          <a:prstGeom prst="rect">
            <a:avLst/>
          </a:prstGeom>
        </p:spPr>
        <p:txBody>
          <a:bodyPr wrap="square">
            <a:spAutoFit/>
          </a:bodyPr>
          <a:lstStyle/>
          <a:p>
            <a:r>
              <a:rPr lang="nl-NL" sz="5400" dirty="0" smtClean="0">
                <a:solidFill>
                  <a:srgbClr val="FF0000"/>
                </a:solidFill>
                <a:latin typeface="Times New Roman" pitchFamily="18" charset="0"/>
                <a:cs typeface="Times New Roman" pitchFamily="18" charset="0"/>
              </a:rPr>
              <a:t>Thực hiện các nhiệm vụ sau.</a:t>
            </a:r>
          </a:p>
          <a:p>
            <a:r>
              <a:rPr lang="nl-NL" sz="2800" dirty="0" smtClean="0">
                <a:latin typeface="Times New Roman" pitchFamily="18" charset="0"/>
                <a:cs typeface="Times New Roman" pitchFamily="18" charset="0"/>
              </a:rPr>
              <a:t>Trao </a:t>
            </a:r>
            <a:r>
              <a:rPr lang="nl-NL" sz="2800" dirty="0">
                <a:latin typeface="Times New Roman" pitchFamily="18" charset="0"/>
                <a:cs typeface="Times New Roman" pitchFamily="18" charset="0"/>
              </a:rPr>
              <a:t>đổi cặp đôi để xác định cấu tạo của cổng quang điện và đồng hồ hiện số theo hình</a:t>
            </a:r>
            <a:r>
              <a:rPr lang="nl-NL" sz="2800" dirty="0" smtClean="0">
                <a:latin typeface="Times New Roman" pitchFamily="18" charset="0"/>
                <a:cs typeface="Times New Roman" pitchFamily="18" charset="0"/>
              </a:rPr>
              <a:t>.</a:t>
            </a:r>
          </a:p>
          <a:p>
            <a:r>
              <a:rPr lang="nl-NL" sz="2800" dirty="0" smtClean="0">
                <a:latin typeface="Times New Roman" pitchFamily="18" charset="0"/>
                <a:cs typeface="Times New Roman" pitchFamily="18" charset="0"/>
              </a:rPr>
              <a:t>* Thời gian: 3p</a:t>
            </a:r>
            <a:endParaRPr lang="en-US" sz="2800"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417395" y="2333297"/>
            <a:ext cx="5475060" cy="4267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733893" y="1354382"/>
            <a:ext cx="719992" cy="1323439"/>
          </a:xfrm>
          <a:prstGeom prst="rect">
            <a:avLst/>
          </a:prstGeom>
          <a:noFill/>
        </p:spPr>
        <p:txBody>
          <a:bodyPr wrap="square" lIns="91440" tIns="45720" rIns="91440" bIns="45720">
            <a:spAutoFit/>
          </a:bodyPr>
          <a:lstStyle/>
          <a:p>
            <a:pPr algn="ctr"/>
            <a:r>
              <a:rPr lang="en-US" sz="80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a:t>
            </a:r>
            <a:endPar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xmlns="" val="6197381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3885" y="469824"/>
            <a:ext cx="9075682" cy="2215991"/>
          </a:xfrm>
          <a:prstGeom prst="rect">
            <a:avLst/>
          </a:prstGeom>
        </p:spPr>
        <p:txBody>
          <a:bodyPr wrap="square">
            <a:spAutoFit/>
          </a:bodyPr>
          <a:lstStyle/>
          <a:p>
            <a:r>
              <a:rPr lang="nl-NL" sz="5400" dirty="0" smtClean="0">
                <a:solidFill>
                  <a:srgbClr val="FF0000"/>
                </a:solidFill>
                <a:latin typeface="Times New Roman" pitchFamily="18" charset="0"/>
                <a:cs typeface="Times New Roman" pitchFamily="18" charset="0"/>
              </a:rPr>
              <a:t>Thực hiện các nhiệm vụ sau.</a:t>
            </a:r>
          </a:p>
          <a:p>
            <a:r>
              <a:rPr lang="nl-NL" sz="2800" dirty="0" smtClean="0">
                <a:latin typeface="Times New Roman" pitchFamily="18" charset="0"/>
                <a:cs typeface="Times New Roman" pitchFamily="18" charset="0"/>
              </a:rPr>
              <a:t>Trao </a:t>
            </a:r>
            <a:r>
              <a:rPr lang="nl-NL" sz="2800" dirty="0">
                <a:latin typeface="Times New Roman" pitchFamily="18" charset="0"/>
                <a:cs typeface="Times New Roman" pitchFamily="18" charset="0"/>
              </a:rPr>
              <a:t>đổi nhóm để thuyết trình về cách đo trong thí nghiệm theo hình</a:t>
            </a:r>
            <a:r>
              <a:rPr lang="nl-NL"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nl-NL" sz="2800" dirty="0" smtClean="0">
                <a:latin typeface="Times New Roman" pitchFamily="18" charset="0"/>
                <a:cs typeface="Times New Roman" pitchFamily="18" charset="0"/>
              </a:rPr>
              <a:t>Thực </a:t>
            </a:r>
            <a:r>
              <a:rPr lang="nl-NL" sz="2800" dirty="0">
                <a:latin typeface="Times New Roman" pitchFamily="18" charset="0"/>
                <a:cs typeface="Times New Roman" pitchFamily="18" charset="0"/>
              </a:rPr>
              <a:t>hành thí nghiệm đo với dụng cụ trong phòng thực hành.</a:t>
            </a:r>
            <a:endParaRPr lang="en-US" sz="2800" dirty="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46276" y="3003806"/>
            <a:ext cx="4261945" cy="36285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733893" y="1354382"/>
            <a:ext cx="719992" cy="1323439"/>
          </a:xfrm>
          <a:prstGeom prst="rect">
            <a:avLst/>
          </a:prstGeom>
          <a:noFill/>
        </p:spPr>
        <p:txBody>
          <a:bodyPr wrap="square" lIns="91440" tIns="45720" rIns="91440" bIns="45720">
            <a:spAutoFit/>
          </a:bodyPr>
          <a:lstStyle/>
          <a:p>
            <a:pPr algn="ctr"/>
            <a:r>
              <a:rPr lang="en-US" sz="80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3</a:t>
            </a:r>
            <a:endPar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xmlns="" val="6197381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1088425378"/>
              </p:ext>
            </p:extLst>
          </p:nvPr>
        </p:nvGraphicFramePr>
        <p:xfrm>
          <a:off x="1119352" y="1025969"/>
          <a:ext cx="9443544" cy="5407152"/>
        </p:xfrm>
        <a:graphic>
          <a:graphicData uri="http://schemas.openxmlformats.org/drawingml/2006/table">
            <a:tbl>
              <a:tblPr firstRow="1" bandRow="1">
                <a:tableStyleId>{BDBED569-4797-4DF1-A0F4-6AAB3CD982D8}</a:tableStyleId>
              </a:tblPr>
              <a:tblGrid>
                <a:gridCol w="1101059"/>
                <a:gridCol w="4436225"/>
                <a:gridCol w="1231404"/>
                <a:gridCol w="1582079"/>
                <a:gridCol w="1092777"/>
              </a:tblGrid>
              <a:tr h="370840">
                <a:tc rowSpan="2">
                  <a:txBody>
                    <a:bodyPr/>
                    <a:lstStyle/>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 </a:t>
                      </a:r>
                      <a:endParaRPr lang="en-US" sz="2400" b="1" dirty="0">
                        <a:solidFill>
                          <a:srgbClr val="FF0000"/>
                        </a:solidFill>
                        <a:effectLst/>
                        <a:latin typeface="Times New Roman" pitchFamily="18" charset="0"/>
                        <a:cs typeface="Times New Roman" pitchFamily="18" charset="0"/>
                      </a:endParaRPr>
                    </a:p>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STT</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rowSpan="2">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Tiêu</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chí</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đánh</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giá</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gridSpan="3">
                  <a:txBody>
                    <a:bodyPr/>
                    <a:lstStyle/>
                    <a:p>
                      <a:pPr algn="ctr"/>
                      <a:r>
                        <a:rPr lang="en-US" sz="2400" b="1" kern="1200" dirty="0" err="1" smtClean="0">
                          <a:solidFill>
                            <a:srgbClr val="FF0000"/>
                          </a:solidFill>
                          <a:effectLst/>
                          <a:latin typeface="Times New Roman" pitchFamily="18" charset="0"/>
                          <a:ea typeface="+mn-ea"/>
                          <a:cs typeface="Times New Roman" pitchFamily="18" charset="0"/>
                        </a:rPr>
                        <a:t>Mức</a:t>
                      </a:r>
                      <a:r>
                        <a:rPr lang="en-US" sz="2400" b="1" kern="1200" dirty="0" smtClean="0">
                          <a:solidFill>
                            <a:srgbClr val="FF0000"/>
                          </a:solidFill>
                          <a:effectLst/>
                          <a:latin typeface="Times New Roman" pitchFamily="18" charset="0"/>
                          <a:ea typeface="+mn-ea"/>
                          <a:cs typeface="Times New Roman" pitchFamily="18" charset="0"/>
                        </a:rPr>
                        <a:t> </a:t>
                      </a:r>
                      <a:r>
                        <a:rPr lang="en-US" sz="2400" b="1" kern="1200" dirty="0" err="1" smtClean="0">
                          <a:solidFill>
                            <a:srgbClr val="FF0000"/>
                          </a:solidFill>
                          <a:effectLst/>
                          <a:latin typeface="Times New Roman" pitchFamily="18" charset="0"/>
                          <a:ea typeface="+mn-ea"/>
                          <a:cs typeface="Times New Roman" pitchFamily="18" charset="0"/>
                        </a:rPr>
                        <a:t>độ</a:t>
                      </a:r>
                      <a:r>
                        <a:rPr lang="en-US" sz="2400" b="1" kern="1200" dirty="0" smtClean="0">
                          <a:solidFill>
                            <a:srgbClr val="FF0000"/>
                          </a:solidFill>
                          <a:effectLst/>
                          <a:latin typeface="Times New Roman" pitchFamily="18" charset="0"/>
                          <a:ea typeface="+mn-ea"/>
                          <a:cs typeface="Times New Roman" pitchFamily="18" charset="0"/>
                        </a:rPr>
                        <a:t> </a:t>
                      </a:r>
                      <a:r>
                        <a:rPr lang="en-US" sz="2400" b="1" kern="1200" dirty="0" err="1" smtClean="0">
                          <a:solidFill>
                            <a:srgbClr val="FF0000"/>
                          </a:solidFill>
                          <a:effectLst/>
                          <a:latin typeface="Times New Roman" pitchFamily="18" charset="0"/>
                          <a:ea typeface="+mn-ea"/>
                          <a:cs typeface="Times New Roman" pitchFamily="18" charset="0"/>
                        </a:rPr>
                        <a:t>đạt</a:t>
                      </a:r>
                      <a:r>
                        <a:rPr lang="en-US" sz="2400" b="1" kern="1200" dirty="0" smtClean="0">
                          <a:solidFill>
                            <a:srgbClr val="FF0000"/>
                          </a:solidFill>
                          <a:effectLst/>
                          <a:latin typeface="Times New Roman" pitchFamily="18" charset="0"/>
                          <a:ea typeface="+mn-ea"/>
                          <a:cs typeface="Times New Roman" pitchFamily="18" charset="0"/>
                        </a:rPr>
                        <a:t> </a:t>
                      </a:r>
                      <a:r>
                        <a:rPr lang="en-US" sz="2400" b="1" kern="1200" dirty="0" err="1" smtClean="0">
                          <a:solidFill>
                            <a:srgbClr val="FF0000"/>
                          </a:solidFill>
                          <a:effectLst/>
                          <a:latin typeface="Times New Roman" pitchFamily="18" charset="0"/>
                          <a:ea typeface="+mn-ea"/>
                          <a:cs typeface="Times New Roman" pitchFamily="18" charset="0"/>
                        </a:rPr>
                        <a:t>được</a:t>
                      </a:r>
                      <a:endParaRPr lang="en-US" sz="2400" b="1" dirty="0">
                        <a:solidFill>
                          <a:srgbClr val="FF0000"/>
                        </a:solidFill>
                        <a:latin typeface="Times New Roman" pitchFamily="18" charset="0"/>
                        <a:cs typeface="Times New Roman" pitchFamily="18" charset="0"/>
                      </a:endParaRPr>
                    </a:p>
                  </a:txBody>
                  <a:tcPr marL="63500" marR="63500" marT="63500" marB="63500" anchor="ctr"/>
                </a:tc>
                <a:tc hMerge="1">
                  <a:txBody>
                    <a:bodyPr/>
                    <a:lstStyle/>
                    <a:p>
                      <a:endParaRPr lang="en-US"/>
                    </a:p>
                  </a:txBody>
                  <a:tcPr/>
                </a:tc>
                <a:tc hMerge="1">
                  <a:txBody>
                    <a:bodyPr/>
                    <a:lstStyle/>
                    <a:p>
                      <a:endParaRPr lang="en-US"/>
                    </a:p>
                  </a:txBody>
                  <a:tcPr/>
                </a:tc>
              </a:tr>
              <a:tr h="370840">
                <a:tc vMerge="1">
                  <a:txBody>
                    <a:bodyPr/>
                    <a:lstStyle/>
                    <a:p>
                      <a:endParaRPr lang="en-US"/>
                    </a:p>
                  </a:txBody>
                  <a:tcPr/>
                </a:tc>
                <a:tc vMerge="1">
                  <a:txBody>
                    <a:bodyPr/>
                    <a:lstStyle/>
                    <a:p>
                      <a:endParaRPr lang="en-US"/>
                    </a:p>
                  </a:txBody>
                  <a:tcPr/>
                </a:tc>
                <a:tc>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Tốt</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Khá</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a:txBody>
                    <a:bodyPr/>
                    <a:lstStyle/>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TB</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1</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Tích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cực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tham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gia</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các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hoạt</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động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của</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nhóm</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2</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Tự</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lực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thực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hiện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các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nhiệm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vụ</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được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phân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công</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3</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Tinh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thần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trách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nhiệm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trong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công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việc</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4</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Hoàn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thành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nhiệm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vụ</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đúng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thời</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gian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quy</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định</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5" name="Rectangle 4"/>
          <p:cNvSpPr/>
          <p:nvPr/>
        </p:nvSpPr>
        <p:spPr>
          <a:xfrm>
            <a:off x="1014964" y="80012"/>
            <a:ext cx="10091224" cy="646331"/>
          </a:xfrm>
          <a:prstGeom prst="rect">
            <a:avLst/>
          </a:prstGeom>
          <a:solidFill>
            <a:srgbClr val="FFFF00"/>
          </a:solidFill>
        </p:spPr>
        <p:txBody>
          <a:bodyPr wrap="none">
            <a:spAutoFit/>
          </a:bodyPr>
          <a:lstStyle/>
          <a:p>
            <a:r>
              <a:rPr lang="en-US" sz="3600" dirty="0" err="1">
                <a:solidFill>
                  <a:srgbClr val="FF0000"/>
                </a:solidFill>
                <a:latin typeface="Times New Roman" pitchFamily="18" charset="0"/>
                <a:cs typeface="Times New Roman" pitchFamily="18" charset="0"/>
              </a:rPr>
              <a:t>Thang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đánh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giá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mức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tham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gia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hoạt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nhóm</a:t>
            </a:r>
            <a:r>
              <a:rPr lang="en-US" sz="36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6279758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3935" y="450530"/>
            <a:ext cx="330167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LUYỆN TẬP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Rectangle 2"/>
          <p:cNvSpPr>
            <a:spLocks noChangeArrowheads="1"/>
          </p:cNvSpPr>
          <p:nvPr/>
        </p:nvSpPr>
        <p:spPr bwMode="auto">
          <a:xfrm>
            <a:off x="1150882" y="2479789"/>
            <a:ext cx="10360529"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30500" algn="l"/>
              </a:tabLst>
            </a:pP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Phương</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pháp</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tìm</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hiểu</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tự</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nhiên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được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thực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hiện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qua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các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bước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(1)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Xây</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dựng</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giả</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thuyết</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(2)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Viết</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trình</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bày</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báo</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cáo</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(3)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Kiểm</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tra</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giả</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thuyết</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(4)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Quan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sát</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và</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đặt</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câu</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hỏi</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nghiên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cứu</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(5)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Phân</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tích</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kết</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quả</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Em</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hãy</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sắp</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xếp</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các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bước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trên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cho</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đúng</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thứ</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tự</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của</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phương</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pháp</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tìm</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hiểu</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tự</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nhiên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3"/>
          <p:cNvSpPr>
            <a:spLocks noChangeArrowheads="1"/>
          </p:cNvSpPr>
          <p:nvPr/>
        </p:nvSpPr>
        <p:spPr bwMode="auto">
          <a:xfrm>
            <a:off x="1466192" y="4394775"/>
            <a:ext cx="1037371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30500" algn="l"/>
              </a:tabLst>
            </a:pP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 (1); (2); (3); (4); (5).</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B. (5); (4); (3); (2); (1).</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endPar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C. (4); (1); (3); (5); (2).</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D. (3); (4); (1); (5); (2).</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TextBox 4"/>
          <p:cNvSpPr txBox="1"/>
          <p:nvPr/>
        </p:nvSpPr>
        <p:spPr>
          <a:xfrm>
            <a:off x="252248" y="1702676"/>
            <a:ext cx="5190845" cy="584775"/>
          </a:xfrm>
          <a:prstGeom prst="rect">
            <a:avLst/>
          </a:prstGeom>
          <a:noFill/>
        </p:spPr>
        <p:txBody>
          <a:bodyPr wrap="none" rtlCol="0">
            <a:spAutoFit/>
          </a:bodyPr>
          <a:lstStyle/>
          <a:p>
            <a:r>
              <a:rPr lang="en-US" sz="3200" u="sng" dirty="0" err="1" smtClean="0">
                <a:solidFill>
                  <a:srgbClr val="FF0000"/>
                </a:solidFill>
                <a:latin typeface="Times New Roman" pitchFamily="18" charset="0"/>
                <a:cs typeface="Times New Roman" pitchFamily="18" charset="0"/>
              </a:rPr>
              <a:t>Bài</a:t>
            </a:r>
            <a:r>
              <a:rPr lang="en-US" sz="3200" u="sng" dirty="0" smtClean="0">
                <a:solidFill>
                  <a:srgbClr val="FF0000"/>
                </a:solidFill>
                <a:latin typeface="Times New Roman" pitchFamily="18" charset="0"/>
                <a:cs typeface="Times New Roman" pitchFamily="18" charset="0"/>
              </a:rPr>
              <a:t> 1:</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Chọn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đáp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đúng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nhất</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6" name="Oval 5"/>
          <p:cNvSpPr/>
          <p:nvPr/>
        </p:nvSpPr>
        <p:spPr>
          <a:xfrm>
            <a:off x="1324303" y="5123795"/>
            <a:ext cx="614856" cy="6148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35651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39166" y="161772"/>
            <a:ext cx="330167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LUYỆN TẬP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a:spLocks noChangeArrowheads="1"/>
          </p:cNvSpPr>
          <p:nvPr/>
        </p:nvSpPr>
        <p:spPr bwMode="auto">
          <a:xfrm>
            <a:off x="407413" y="2590038"/>
            <a:ext cx="1037371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30500" algn="l"/>
              </a:tabLst>
            </a:pP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 5</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B. </a:t>
            </a:r>
            <a:r>
              <a:rPr lang="en-US" sz="2400" dirty="0" smtClean="0">
                <a:latin typeface="Times New Roman" pitchFamily="18" charset="0"/>
                <a:ea typeface="Arial" pitchFamily="34" charset="0"/>
                <a:cs typeface="Times New Roman" pitchFamily="18" charset="0"/>
              </a:rPr>
              <a:t>6</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endPar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C. 7</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D. 8</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TextBox 4"/>
          <p:cNvSpPr txBox="1"/>
          <p:nvPr/>
        </p:nvSpPr>
        <p:spPr>
          <a:xfrm>
            <a:off x="276311" y="1101097"/>
            <a:ext cx="11249941" cy="1077218"/>
          </a:xfrm>
          <a:prstGeom prst="rect">
            <a:avLst/>
          </a:prstGeom>
          <a:noFill/>
        </p:spPr>
        <p:txBody>
          <a:bodyPr wrap="square" rtlCol="0">
            <a:spAutoFit/>
          </a:bodyPr>
          <a:lstStyle/>
          <a:p>
            <a:r>
              <a:rPr lang="en-US" sz="3200" u="sng" dirty="0" err="1" smtClean="0">
                <a:solidFill>
                  <a:srgbClr val="FF0000"/>
                </a:solidFill>
                <a:latin typeface="Times New Roman" pitchFamily="18" charset="0"/>
                <a:cs typeface="Times New Roman" pitchFamily="18" charset="0"/>
              </a:rPr>
              <a:t>Bài</a:t>
            </a:r>
            <a:r>
              <a:rPr lang="en-US" sz="3200" u="sng" dirty="0" smtClean="0">
                <a:solidFill>
                  <a:srgbClr val="FF0000"/>
                </a:solidFill>
                <a:latin typeface="Times New Roman" pitchFamily="18" charset="0"/>
                <a:cs typeface="Times New Roman" pitchFamily="18" charset="0"/>
              </a:rPr>
              <a:t> 2:</a:t>
            </a:r>
            <a:r>
              <a:rPr lang="en-US" sz="3200" dirty="0" smtClean="0">
                <a:latin typeface="Times New Roman" pitchFamily="18" charset="0"/>
                <a:cs typeface="Times New Roman" pitchFamily="18" charset="0"/>
              </a:rPr>
              <a:t> </a:t>
            </a:r>
            <a:r>
              <a:rPr lang="vi-VN" sz="3200" dirty="0" smtClean="0"/>
              <a:t>Để học tập tốt môn Khoa học tự nhiên, chúng ta cần thực hiện và rèn luyện bao nhiêu kĩ năng?</a:t>
            </a:r>
            <a:endParaRPr lang="en-US" sz="3200" dirty="0">
              <a:latin typeface="Times New Roman" pitchFamily="18" charset="0"/>
              <a:cs typeface="Times New Roman" pitchFamily="18" charset="0"/>
            </a:endParaRPr>
          </a:p>
        </p:txBody>
      </p:sp>
      <p:sp>
        <p:nvSpPr>
          <p:cNvPr id="6" name="Oval 5"/>
          <p:cNvSpPr/>
          <p:nvPr/>
        </p:nvSpPr>
        <p:spPr>
          <a:xfrm>
            <a:off x="229429" y="2573100"/>
            <a:ext cx="614856" cy="6148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35651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42B467-A8C5-CC60-E79F-D99562B856EF}"/>
              </a:ext>
            </a:extLst>
          </p:cNvPr>
          <p:cNvSpPr>
            <a:spLocks noGrp="1"/>
          </p:cNvSpPr>
          <p:nvPr>
            <p:ph type="title"/>
          </p:nvPr>
        </p:nvSpPr>
        <p:spPr>
          <a:xfrm>
            <a:off x="763772" y="205637"/>
            <a:ext cx="10515600" cy="1325563"/>
          </a:xfrm>
        </p:spPr>
        <p:txBody>
          <a:bodyPr>
            <a:normAutofit/>
          </a:bodyPr>
          <a:lstStyle/>
          <a:p>
            <a:r>
              <a:rPr lang="en-US" sz="2800" dirty="0">
                <a:latin typeface="Arial" panose="020B0604020202020204" pitchFamily="34" charset="0"/>
                <a:cs typeface="Arial" panose="020B0604020202020204" pitchFamily="34" charset="0"/>
              </a:rPr>
              <a:t>Khi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nghĩa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nhiên</a:t>
            </a:r>
            <a:r>
              <a:rPr lang="en-US" sz="28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 xmlns:a16="http://schemas.microsoft.com/office/drawing/2014/main" id="{41487780-14E3-F49A-198D-9B5CD246291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24531" y="1531200"/>
            <a:ext cx="6965284" cy="3124471"/>
          </a:xfrm>
          <a:prstGeom prst="rect">
            <a:avLst/>
          </a:prstGeom>
        </p:spPr>
      </p:pic>
      <p:sp>
        <p:nvSpPr>
          <p:cNvPr id="5" name="TextBox 4">
            <a:extLst>
              <a:ext uri="{FF2B5EF4-FFF2-40B4-BE49-F238E27FC236}">
                <a16:creationId xmlns="" xmlns:a16="http://schemas.microsoft.com/office/drawing/2014/main" id="{05D598B7-87C9-E174-D267-BAF3932ECF6E}"/>
              </a:ext>
            </a:extLst>
          </p:cNvPr>
          <p:cNvSpPr txBox="1"/>
          <p:nvPr/>
        </p:nvSpPr>
        <p:spPr>
          <a:xfrm>
            <a:off x="763772" y="4880344"/>
            <a:ext cx="10666228" cy="954107"/>
          </a:xfrm>
          <a:prstGeom prst="rect">
            <a:avLst/>
          </a:prstGeom>
          <a:noFill/>
        </p:spPr>
        <p:txBody>
          <a:bodyPr wrap="square" rtlCol="0">
            <a:spAutoFit/>
          </a:bodyPr>
          <a:lstStyle/>
          <a:p>
            <a:r>
              <a:rPr lang="en-US" sz="2800" dirty="0" err="1">
                <a:solidFill>
                  <a:schemeClr val="accent1"/>
                </a:solidFill>
                <a:latin typeface="Arial" panose="020B0604020202020204" pitchFamily="34" charset="0"/>
                <a:cs typeface="Arial" panose="020B0604020202020204" pitchFamily="34" charset="0"/>
              </a:rPr>
              <a:t>Việc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tìm</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hiểu</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tự</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nhiên</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được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thực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hiện</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bằng</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phương</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pháp</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kĩ</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năng</a:t>
            </a:r>
            <a:r>
              <a:rPr lang="en-US" sz="2800" dirty="0">
                <a:solidFill>
                  <a:schemeClr val="accent1"/>
                </a:solidFill>
                <a:latin typeface="Arial" panose="020B0604020202020204" pitchFamily="34" charset="0"/>
                <a:cs typeface="Arial" panose="020B0604020202020204" pitchFamily="34" charset="0"/>
              </a:rPr>
              <a:t> khoa </a:t>
            </a:r>
            <a:r>
              <a:rPr lang="en-US" sz="2800" dirty="0" err="1">
                <a:solidFill>
                  <a:schemeClr val="accent1"/>
                </a:solidFill>
                <a:latin typeface="Arial" panose="020B0604020202020204" pitchFamily="34" charset="0"/>
                <a:cs typeface="Arial" panose="020B0604020202020204" pitchFamily="34" charset="0"/>
              </a:rPr>
              <a:t>học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theo</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một</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tiến</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trình</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gồm</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các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bước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nào</a:t>
            </a:r>
            <a:r>
              <a:rPr lang="en-US" sz="2800" dirty="0">
                <a:solidFill>
                  <a:schemeClr val="accent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xmlns="" val="18753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515" y="0"/>
            <a:ext cx="9816662" cy="1323439"/>
          </a:xfrm>
          <a:prstGeom prst="rect">
            <a:avLst/>
          </a:prstGeom>
        </p:spPr>
        <p:txBody>
          <a:bodyPr wrap="square">
            <a:spAutoFit/>
          </a:bodyPr>
          <a:lstStyle/>
          <a:p>
            <a:r>
              <a:rPr lang="en-US" sz="3200" u="sng" dirty="0" err="1" smtClean="0">
                <a:solidFill>
                  <a:srgbClr val="FF0000"/>
                </a:solidFill>
                <a:latin typeface="Times New Roman" pitchFamily="18" charset="0"/>
                <a:cs typeface="Times New Roman" pitchFamily="18" charset="0"/>
              </a:rPr>
              <a:t>Bài</a:t>
            </a:r>
            <a:r>
              <a:rPr lang="en-US" sz="3200" u="sng" dirty="0" smtClean="0">
                <a:solidFill>
                  <a:srgbClr val="FF0000"/>
                </a:solidFill>
                <a:latin typeface="Times New Roman" pitchFamily="18" charset="0"/>
                <a:cs typeface="Times New Roman" pitchFamily="18" charset="0"/>
              </a:rPr>
              <a:t> 3.</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Bạn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Lan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mầm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đen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Theo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a:t>
            </a:r>
          </a:p>
        </p:txBody>
      </p:sp>
      <p:pic>
        <p:nvPicPr>
          <p:cNvPr id="3074" name="Picture 2" descr="Đậu đen mọc mầm có ăn được khô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6356" y="3397956"/>
            <a:ext cx="5080000" cy="3277573"/>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Nguyên nhân và cách xử lý giá đỗ bị thối hỏng, nhớt giá và có mùi hôi –  Nano Bạc Supe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547556" y="3431822"/>
            <a:ext cx="5192887" cy="323991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462844" y="1247381"/>
            <a:ext cx="11401778" cy="2431435"/>
          </a:xfrm>
          <a:prstGeom prst="rect">
            <a:avLst/>
          </a:prstGeom>
        </p:spPr>
        <p:txBody>
          <a:bodyPr wrap="square">
            <a:spAutoFit/>
          </a:bodyPr>
          <a:lstStyle/>
          <a:p>
            <a:r>
              <a:rPr lang="en-US" sz="2800" u="sng" dirty="0" err="1" smtClean="0">
                <a:solidFill>
                  <a:srgbClr val="FF0000"/>
                </a:solidFill>
                <a:latin typeface="Times New Roman" pitchFamily="18" charset="0"/>
                <a:cs typeface="Times New Roman" pitchFamily="18" charset="0"/>
              </a:rPr>
              <a:t>Sử</a:t>
            </a:r>
            <a:r>
              <a:rPr lang="en-US" sz="2800" u="sng" dirty="0" smtClean="0">
                <a:solidFill>
                  <a:srgbClr val="FF0000"/>
                </a:solidFill>
                <a:latin typeface="Times New Roman" pitchFamily="18" charset="0"/>
                <a:cs typeface="Times New Roman" pitchFamily="18" charset="0"/>
              </a:rPr>
              <a:t> </a:t>
            </a:r>
            <a:r>
              <a:rPr lang="en-US" sz="2800" u="sng" dirty="0" err="1" smtClean="0">
                <a:solidFill>
                  <a:srgbClr val="FF0000"/>
                </a:solidFill>
                <a:latin typeface="Times New Roman" pitchFamily="18" charset="0"/>
                <a:cs typeface="Times New Roman" pitchFamily="18" charset="0"/>
              </a:rPr>
              <a:t>dụng</a:t>
            </a:r>
            <a:r>
              <a:rPr lang="en-US" sz="2800" u="sng" dirty="0" smtClean="0">
                <a:solidFill>
                  <a:srgbClr val="FF0000"/>
                </a:solidFill>
                <a:latin typeface="Times New Roman" pitchFamily="18" charset="0"/>
                <a:cs typeface="Times New Roman" pitchFamily="18" charset="0"/>
              </a:rPr>
              <a:t> </a:t>
            </a:r>
            <a:r>
              <a:rPr lang="en-US" sz="2800" u="sng" dirty="0" err="1" smtClean="0">
                <a:solidFill>
                  <a:srgbClr val="FF0000"/>
                </a:solidFill>
                <a:latin typeface="Times New Roman" pitchFamily="18" charset="0"/>
                <a:cs typeface="Times New Roman" pitchFamily="18" charset="0"/>
              </a:rPr>
              <a:t>kĩ</a:t>
            </a:r>
            <a:r>
              <a:rPr lang="en-US" sz="2800" u="sng" dirty="0" smtClean="0">
                <a:solidFill>
                  <a:srgbClr val="FF0000"/>
                </a:solidFill>
                <a:latin typeface="Times New Roman" pitchFamily="18" charset="0"/>
                <a:cs typeface="Times New Roman" pitchFamily="18" charset="0"/>
              </a:rPr>
              <a:t> </a:t>
            </a:r>
            <a:r>
              <a:rPr lang="en-US" sz="2800" u="sng" dirty="0" err="1" smtClean="0">
                <a:solidFill>
                  <a:srgbClr val="FF0000"/>
                </a:solidFill>
                <a:latin typeface="Times New Roman" pitchFamily="18" charset="0"/>
                <a:cs typeface="Times New Roman" pitchFamily="18" charset="0"/>
              </a:rPr>
              <a:t>năng</a:t>
            </a:r>
            <a:r>
              <a:rPr lang="en-US" sz="2800" u="sng" dirty="0" smtClean="0">
                <a:solidFill>
                  <a:srgbClr val="FF0000"/>
                </a:solidFill>
                <a:latin typeface="Times New Roman" pitchFamily="18" charset="0"/>
                <a:cs typeface="Times New Roman" pitchFamily="18" charset="0"/>
              </a:rPr>
              <a: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Quan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sát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phân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loại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đo</a:t>
            </a:r>
            <a:endParaRPr lang="en-US" sz="2800" dirty="0" smtClean="0">
              <a:solidFill>
                <a:srgbClr val="FF0000"/>
              </a:solidFill>
              <a:latin typeface="Times New Roman" pitchFamily="18" charset="0"/>
              <a:cs typeface="Times New Roman" pitchFamily="18" charset="0"/>
            </a:endParaRPr>
          </a:p>
          <a:p>
            <a:r>
              <a:rPr lang="vi-VN" sz="2400" i="1" dirty="0" smtClean="0">
                <a:latin typeface="Times New Roman" pitchFamily="18" charset="0"/>
                <a:cs typeface="Times New Roman" pitchFamily="18" charset="0"/>
              </a:rPr>
              <a:t>+ Kĩ năng quan sát:</a:t>
            </a:r>
            <a:r>
              <a:rPr lang="vi-VN" sz="2400" dirty="0" smtClean="0">
                <a:latin typeface="Times New Roman" pitchFamily="18" charset="0"/>
                <a:cs typeface="Times New Roman" pitchFamily="18" charset="0"/>
              </a:rPr>
              <a:t> Quan sát việc nảy mầm từ hạt đậu xanh và hạt đậu đen.</a:t>
            </a:r>
          </a:p>
          <a:p>
            <a:r>
              <a:rPr lang="vi-VN" sz="2400" i="1" dirty="0" smtClean="0">
                <a:latin typeface="Times New Roman" pitchFamily="18" charset="0"/>
                <a:cs typeface="Times New Roman" pitchFamily="18" charset="0"/>
              </a:rPr>
              <a:t>+ Kĩ năng phân loại:</a:t>
            </a:r>
            <a:r>
              <a:rPr lang="vi-VN" sz="2400" dirty="0" smtClean="0">
                <a:latin typeface="Times New Roman" pitchFamily="18" charset="0"/>
                <a:cs typeface="Times New Roman" pitchFamily="18" charset="0"/>
              </a:rPr>
              <a:t> Sắp xếp các đặc điểm giống nhau và khác nhau của việc nảy mầm từ hạt đâu xanh và đậu đen.</a:t>
            </a:r>
          </a:p>
          <a:p>
            <a:r>
              <a:rPr lang="vi-VN" sz="2400" i="1" dirty="0" smtClean="0">
                <a:latin typeface="Times New Roman" pitchFamily="18" charset="0"/>
                <a:cs typeface="Times New Roman" pitchFamily="18" charset="0"/>
              </a:rPr>
              <a:t>+ Kĩ năng đo:</a:t>
            </a:r>
            <a:r>
              <a:rPr lang="vi-VN" sz="2400" dirty="0" smtClean="0">
                <a:latin typeface="Times New Roman" pitchFamily="18" charset="0"/>
                <a:cs typeface="Times New Roman" pitchFamily="18" charset="0"/>
              </a:rPr>
              <a:t> Đo thời gian nảy mầm, đo chiều dài mầm …</a:t>
            </a:r>
          </a:p>
          <a:p>
            <a:r>
              <a:rPr lang="en-US" sz="2800" dirty="0" smtClean="0">
                <a:solidFill>
                  <a:srgbClr val="FF0000"/>
                </a:solidFill>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xmlns="" val="40600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linds(horizont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linds(horizontal)">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blinds(horizontal)">
                                      <p:cBhvr>
                                        <p:cTn id="25" dur="500"/>
                                        <p:tgtEl>
                                          <p:spTgt spid="5">
                                            <p:txEl>
                                              <p:pRg st="1" end="1"/>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blinds(horizontal)">
                                      <p:cBhvr>
                                        <p:cTn id="28" dur="500"/>
                                        <p:tgtEl>
                                          <p:spTgt spid="5">
                                            <p:txEl>
                                              <p:pRg st="2" end="2"/>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blinds(horizontal)">
                                      <p:cBhvr>
                                        <p:cTn id="3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0070" y="176637"/>
            <a:ext cx="9816662" cy="584775"/>
          </a:xfrm>
          <a:prstGeom prst="rect">
            <a:avLst/>
          </a:prstGeom>
        </p:spPr>
        <p:txBody>
          <a:bodyPr wrap="square">
            <a:spAutoFit/>
          </a:bodyPr>
          <a:lstStyle/>
          <a:p>
            <a:r>
              <a:rPr lang="en-US" sz="3200" u="sng" dirty="0" err="1" smtClean="0">
                <a:solidFill>
                  <a:srgbClr val="FF0000"/>
                </a:solidFill>
                <a:latin typeface="Times New Roman" pitchFamily="18" charset="0"/>
                <a:cs typeface="Times New Roman" pitchFamily="18" charset="0"/>
              </a:rPr>
              <a:t>Bài</a:t>
            </a:r>
            <a:r>
              <a:rPr lang="en-US" sz="3200" u="sng" dirty="0" smtClean="0">
                <a:solidFill>
                  <a:srgbClr val="FF0000"/>
                </a:solidFill>
                <a:latin typeface="Times New Roman" pitchFamily="18" charset="0"/>
                <a:cs typeface="Times New Roman" pitchFamily="18" charset="0"/>
              </a:rPr>
              <a:t> 4.</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thông</a:t>
            </a:r>
            <a:r>
              <a:rPr lang="en-US" sz="2400" dirty="0" smtClean="0">
                <a:latin typeface="Times New Roman" pitchFamily="18" charset="0"/>
                <a:cs typeface="Times New Roman" pitchFamily="18" charset="0"/>
              </a:rPr>
              <a:t> tin ở </a:t>
            </a:r>
            <a:r>
              <a:rPr lang="en-US" sz="2400" dirty="0" err="1" smtClean="0">
                <a:latin typeface="Times New Roman" pitchFamily="18" charset="0"/>
                <a:cs typeface="Times New Roman" pitchFamily="18" charset="0"/>
              </a:rPr>
              <a:t>cột</a:t>
            </a:r>
            <a:r>
              <a:rPr lang="en-US" sz="2400" dirty="0" smtClean="0">
                <a:latin typeface="Times New Roman" pitchFamily="18" charset="0"/>
                <a:cs typeface="Times New Roman" pitchFamily="18" charset="0"/>
              </a:rPr>
              <a:t> A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cột</a:t>
            </a:r>
            <a:r>
              <a:rPr lang="en-US" sz="2400" dirty="0" smtClean="0">
                <a:latin typeface="Times New Roman" pitchFamily="18" charset="0"/>
                <a:cs typeface="Times New Roman" pitchFamily="18" charset="0"/>
              </a:rPr>
              <a:t> B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3821711066"/>
              </p:ext>
            </p:extLst>
          </p:nvPr>
        </p:nvGraphicFramePr>
        <p:xfrm>
          <a:off x="1306786" y="1094279"/>
          <a:ext cx="10312400" cy="4902924"/>
        </p:xfrm>
        <a:graphic>
          <a:graphicData uri="http://schemas.openxmlformats.org/drawingml/2006/table">
            <a:tbl>
              <a:tblPr firstRow="1" bandRow="1">
                <a:tableStyleId>{5940675A-B579-460E-94D1-54222C63F5DA}</a:tableStyleId>
              </a:tblPr>
              <a:tblGrid>
                <a:gridCol w="2808014"/>
                <a:gridCol w="1923393"/>
                <a:gridCol w="5580993"/>
              </a:tblGrid>
              <a:tr h="370840">
                <a:tc>
                  <a:txBody>
                    <a:bodyPr/>
                    <a:lstStyle/>
                    <a:p>
                      <a:pPr algn="ctr"/>
                      <a:r>
                        <a:rPr lang="en-US" sz="2400" b="1" dirty="0" smtClean="0">
                          <a:solidFill>
                            <a:schemeClr val="tx1"/>
                          </a:solidFill>
                          <a:latin typeface="Times New Roman" pitchFamily="18" charset="0"/>
                          <a:cs typeface="Times New Roman" pitchFamily="18" charset="0"/>
                        </a:rPr>
                        <a:t>A. </a:t>
                      </a:r>
                      <a:r>
                        <a:rPr lang="en-US" sz="2400" b="1" dirty="0" err="1" smtClean="0">
                          <a:solidFill>
                            <a:schemeClr val="tx1"/>
                          </a:solidFill>
                          <a:latin typeface="Times New Roman" pitchFamily="18" charset="0"/>
                          <a:cs typeface="Times New Roman" pitchFamily="18" charset="0"/>
                        </a:rPr>
                        <a:t>Các</a:t>
                      </a:r>
                      <a:r>
                        <a:rPr lang="en-US" sz="2400" b="1" baseline="0" dirty="0" smtClean="0">
                          <a:solidFill>
                            <a:schemeClr val="tx1"/>
                          </a:solidFill>
                          <a:latin typeface="Times New Roman" pitchFamily="18" charset="0"/>
                          <a:cs typeface="Times New Roman" pitchFamily="18" charset="0"/>
                        </a:rPr>
                        <a:t> </a:t>
                      </a:r>
                      <a:r>
                        <a:rPr lang="en-US" sz="2400" b="1" baseline="0" dirty="0" err="1" smtClean="0">
                          <a:solidFill>
                            <a:schemeClr val="tx1"/>
                          </a:solidFill>
                          <a:latin typeface="Times New Roman" pitchFamily="18" charset="0"/>
                          <a:cs typeface="Times New Roman" pitchFamily="18" charset="0"/>
                        </a:rPr>
                        <a:t>bước</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algn="ctr"/>
                      <a:r>
                        <a:rPr lang="en-US" sz="2400" b="1" dirty="0" err="1" smtClean="0">
                          <a:solidFill>
                            <a:schemeClr val="tx1"/>
                          </a:solidFill>
                          <a:latin typeface="Times New Roman" pitchFamily="18" charset="0"/>
                          <a:cs typeface="Times New Roman" pitchFamily="18" charset="0"/>
                        </a:rPr>
                        <a:t>Đáp</a:t>
                      </a:r>
                      <a:r>
                        <a:rPr lang="en-US" sz="2400" b="1" baseline="0" dirty="0" smtClean="0">
                          <a:solidFill>
                            <a:schemeClr val="tx1"/>
                          </a:solidFill>
                          <a:latin typeface="Times New Roman" pitchFamily="18" charset="0"/>
                          <a:cs typeface="Times New Roman" pitchFamily="18" charset="0"/>
                        </a:rPr>
                        <a:t> </a:t>
                      </a:r>
                      <a:r>
                        <a:rPr lang="en-US" sz="2400" b="1" baseline="0" dirty="0" err="1" smtClean="0">
                          <a:solidFill>
                            <a:schemeClr val="tx1"/>
                          </a:solidFill>
                          <a:latin typeface="Times New Roman" pitchFamily="18" charset="0"/>
                          <a:cs typeface="Times New Roman" pitchFamily="18" charset="0"/>
                        </a:rPr>
                        <a:t>án</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algn="ctr"/>
                      <a:r>
                        <a:rPr lang="en-US" sz="2400" b="1" dirty="0" smtClean="0">
                          <a:solidFill>
                            <a:schemeClr val="tx1"/>
                          </a:solidFill>
                          <a:latin typeface="Times New Roman" pitchFamily="18" charset="0"/>
                          <a:cs typeface="Times New Roman" pitchFamily="18" charset="0"/>
                        </a:rPr>
                        <a:t>B. </a:t>
                      </a:r>
                      <a:r>
                        <a:rPr lang="en-US" sz="2400" b="1" dirty="0" err="1" smtClean="0">
                          <a:solidFill>
                            <a:schemeClr val="tx1"/>
                          </a:solidFill>
                          <a:latin typeface="Times New Roman" pitchFamily="18" charset="0"/>
                          <a:cs typeface="Times New Roman" pitchFamily="18" charset="0"/>
                        </a:rPr>
                        <a:t>Nội</a:t>
                      </a:r>
                      <a:r>
                        <a:rPr lang="en-US" sz="2400" b="1" baseline="0" dirty="0" smtClean="0">
                          <a:solidFill>
                            <a:schemeClr val="tx1"/>
                          </a:solidFill>
                          <a:latin typeface="Times New Roman" pitchFamily="18" charset="0"/>
                          <a:cs typeface="Times New Roman" pitchFamily="18" charset="0"/>
                        </a:rPr>
                        <a:t> dung </a:t>
                      </a:r>
                      <a:r>
                        <a:rPr lang="en-US" sz="2400" b="1" baseline="0" dirty="0" err="1" smtClean="0">
                          <a:solidFill>
                            <a:schemeClr val="tx1"/>
                          </a:solidFill>
                          <a:latin typeface="Times New Roman" pitchFamily="18" charset="0"/>
                          <a:cs typeface="Times New Roman" pitchFamily="18" charset="0"/>
                        </a:rPr>
                        <a:t>các</a:t>
                      </a:r>
                      <a:r>
                        <a:rPr lang="en-US" sz="2400" b="1" baseline="0" dirty="0" smtClean="0">
                          <a:solidFill>
                            <a:schemeClr val="tx1"/>
                          </a:solidFill>
                          <a:latin typeface="Times New Roman" pitchFamily="18" charset="0"/>
                          <a:cs typeface="Times New Roman" pitchFamily="18" charset="0"/>
                        </a:rPr>
                        <a:t> </a:t>
                      </a:r>
                      <a:r>
                        <a:rPr lang="en-US" sz="2400" b="1" baseline="0" dirty="0" err="1" smtClean="0">
                          <a:solidFill>
                            <a:schemeClr val="tx1"/>
                          </a:solidFill>
                          <a:latin typeface="Times New Roman" pitchFamily="18" charset="0"/>
                          <a:cs typeface="Times New Roman" pitchFamily="18" charset="0"/>
                        </a:rPr>
                        <a:t>bước</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r>
              <a:tr h="718755">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1:</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Quan</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sát</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đặt</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câu</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hỏi</a:t>
                      </a:r>
                      <a:endParaRPr lang="en-US" sz="2000" dirty="0">
                        <a:latin typeface="Times New Roman" pitchFamily="18" charset="0"/>
                        <a:cs typeface="Times New Roman" pitchFamily="18" charset="0"/>
                      </a:endParaRPr>
                    </a:p>
                  </a:txBody>
                  <a:tcPr>
                    <a:solidFill>
                      <a:schemeClr val="accent5">
                        <a:lumMod val="40000"/>
                        <a:lumOff val="60000"/>
                      </a:schemeClr>
                    </a:solidFill>
                  </a:tcPr>
                </a:tc>
                <a:tc>
                  <a:txBody>
                    <a:bodyPr/>
                    <a:lstStyle/>
                    <a:p>
                      <a:endParaRPr lang="en-US" sz="2000" dirty="0">
                        <a:latin typeface="Times New Roman" pitchFamily="18" charset="0"/>
                        <a:cs typeface="Times New Roman" pitchFamily="18" charset="0"/>
                      </a:endParaRPr>
                    </a:p>
                  </a:txBody>
                  <a:tcPr>
                    <a:solidFill>
                      <a:schemeClr val="accent5">
                        <a:lumMod val="40000"/>
                        <a:lumOff val="60000"/>
                      </a:schemeClr>
                    </a:solidFill>
                  </a:tcPr>
                </a:tc>
                <a:tc>
                  <a:txBody>
                    <a:bodyPr/>
                    <a:lstStyle/>
                    <a:p>
                      <a:r>
                        <a:rPr lang="en-US" sz="2000" dirty="0" smtClean="0">
                          <a:latin typeface="Times New Roman" pitchFamily="18" charset="0"/>
                          <a:cs typeface="Times New Roman" pitchFamily="18" charset="0"/>
                        </a:rPr>
                        <a:t>a. </a:t>
                      </a:r>
                      <a:r>
                        <a:rPr lang="en-US" sz="2000" dirty="0" err="1" smtClean="0">
                          <a:latin typeface="Times New Roman" pitchFamily="18" charset="0"/>
                          <a:cs typeface="Times New Roman" pitchFamily="18" charset="0"/>
                        </a:rPr>
                        <a:t>Là</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bước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đầu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tiên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để</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nhận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ra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tình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huống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có</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vấn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đề</a:t>
                      </a:r>
                      <a:r>
                        <a:rPr lang="en-US" sz="2000" baseline="0" dirty="0" smtClean="0">
                          <a:latin typeface="Times New Roman" pitchFamily="18" charset="0"/>
                          <a:cs typeface="Times New Roman" pitchFamily="18" charset="0"/>
                        </a:rPr>
                        <a:t>. Qua </a:t>
                      </a:r>
                      <a:r>
                        <a:rPr lang="en-US" sz="2000" baseline="0" dirty="0" err="1" smtClean="0">
                          <a:latin typeface="Times New Roman" pitchFamily="18" charset="0"/>
                          <a:cs typeface="Times New Roman" pitchFamily="18" charset="0"/>
                        </a:rPr>
                        <a:t>đó</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em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đặt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câu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hỏi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về</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vấn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đề</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cần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tìm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hiểu</a:t>
                      </a:r>
                      <a:endParaRPr lang="en-US" sz="2000" dirty="0">
                        <a:latin typeface="Times New Roman" pitchFamily="18" charset="0"/>
                        <a:cs typeface="Times New Roman" pitchFamily="18" charset="0"/>
                      </a:endParaRPr>
                    </a:p>
                  </a:txBody>
                  <a:tcPr>
                    <a:solidFill>
                      <a:schemeClr val="accent5">
                        <a:lumMod val="40000"/>
                        <a:lumOff val="60000"/>
                      </a:schemeClr>
                    </a:solidFill>
                  </a:tcPr>
                </a:tc>
              </a:tr>
              <a:tr h="709449">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2:</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Xây</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dựng</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giả</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thuyết</a:t>
                      </a:r>
                      <a:endParaRPr lang="en-US" sz="2000" dirty="0">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b. </a:t>
                      </a:r>
                      <a:r>
                        <a:rPr lang="en-US" sz="2000" dirty="0" err="1" smtClean="0">
                          <a:latin typeface="Times New Roman" pitchFamily="18" charset="0"/>
                          <a:cs typeface="Times New Roman" pitchFamily="18" charset="0"/>
                        </a:rPr>
                        <a:t>Làm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thí</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nghiệm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để</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chứng</a:t>
                      </a:r>
                      <a:r>
                        <a:rPr lang="en-US" sz="2000" baseline="0" dirty="0" smtClean="0">
                          <a:latin typeface="Times New Roman" pitchFamily="18" charset="0"/>
                          <a:cs typeface="Times New Roman" pitchFamily="18" charset="0"/>
                        </a:rPr>
                        <a:t> minh </a:t>
                      </a:r>
                      <a:r>
                        <a:rPr lang="en-US" sz="2000" baseline="0" dirty="0" err="1" smtClean="0">
                          <a:latin typeface="Times New Roman" pitchFamily="18" charset="0"/>
                          <a:cs typeface="Times New Roman" pitchFamily="18" charset="0"/>
                        </a:rPr>
                        <a:t>dự</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đoán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đề</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ra</a:t>
                      </a:r>
                      <a:endParaRPr lang="en-US" sz="2000" dirty="0" smtClean="0">
                        <a:latin typeface="Times New Roman" pitchFamily="18" charset="0"/>
                        <a:cs typeface="Times New Roman" pitchFamily="18" charset="0"/>
                      </a:endParaRPr>
                    </a:p>
                  </a:txBody>
                  <a:tcPr>
                    <a:solidFill>
                      <a:schemeClr val="accent4">
                        <a:lumMod val="20000"/>
                        <a:lumOff val="80000"/>
                      </a:schemeClr>
                    </a:solidFill>
                  </a:tcPr>
                </a:tc>
              </a:tr>
              <a:tr h="370840">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3:</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Kiểm</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tra</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giả</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thuyết</a:t>
                      </a:r>
                      <a:endParaRPr lang="en-US" sz="2000" dirty="0">
                        <a:latin typeface="Times New Roman" pitchFamily="18" charset="0"/>
                        <a:cs typeface="Times New Roman" pitchFamily="18" charset="0"/>
                      </a:endParaRPr>
                    </a:p>
                  </a:txBody>
                  <a:tcPr>
                    <a:solidFill>
                      <a:schemeClr val="accent3">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c. </a:t>
                      </a:r>
                      <a:r>
                        <a:rPr lang="en-US" sz="2000" dirty="0" err="1" smtClean="0">
                          <a:latin typeface="Times New Roman" pitchFamily="18" charset="0"/>
                          <a:cs typeface="Times New Roman" pitchFamily="18" charset="0"/>
                        </a:rPr>
                        <a:t>Sử</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dụng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ngôn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ngữ</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hình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vẽ</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sơ</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đồ</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biểu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bảng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để</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biểu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đạt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quá</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trình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và</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quả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tìm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hiểu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tự</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nhiên</a:t>
                      </a:r>
                      <a:endParaRPr lang="en-US" sz="2000" dirty="0" smtClean="0">
                        <a:latin typeface="Times New Roman" pitchFamily="18" charset="0"/>
                        <a:cs typeface="Times New Roman" pitchFamily="18" charset="0"/>
                      </a:endParaRPr>
                    </a:p>
                  </a:txBody>
                  <a:tcPr>
                    <a:solidFill>
                      <a:schemeClr val="accent3">
                        <a:lumMod val="20000"/>
                        <a:lumOff val="80000"/>
                      </a:schemeClr>
                    </a:solidFill>
                  </a:tcPr>
                </a:tc>
              </a:tr>
              <a:tr h="370840">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4:</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Phân</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tích</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kết</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quả</a:t>
                      </a:r>
                      <a:endParaRPr lang="en-US" sz="2000" dirty="0">
                        <a:latin typeface="Times New Roman" pitchFamily="18" charset="0"/>
                        <a:cs typeface="Times New Roman" pitchFamily="18" charset="0"/>
                      </a:endParaRPr>
                    </a:p>
                  </a:txBody>
                  <a:tcPr>
                    <a:solidFill>
                      <a:schemeClr val="tx2">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d. </a:t>
                      </a:r>
                      <a:r>
                        <a:rPr lang="en-US" sz="2000" dirty="0" err="1" smtClean="0">
                          <a:latin typeface="Times New Roman" pitchFamily="18" charset="0"/>
                          <a:cs typeface="Times New Roman" pitchFamily="18" charset="0"/>
                        </a:rPr>
                        <a:t>Dựa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trên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hiểu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biết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của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mình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và</a:t>
                      </a:r>
                      <a:r>
                        <a:rPr lang="en-US" sz="2000" baseline="0" dirty="0" smtClean="0">
                          <a:latin typeface="Times New Roman" pitchFamily="18" charset="0"/>
                          <a:cs typeface="Times New Roman" pitchFamily="18" charset="0"/>
                        </a:rPr>
                        <a:t> qua </a:t>
                      </a:r>
                      <a:r>
                        <a:rPr lang="en-US" sz="2000" baseline="0" dirty="0" err="1" smtClean="0">
                          <a:latin typeface="Times New Roman" pitchFamily="18" charset="0"/>
                          <a:cs typeface="Times New Roman" pitchFamily="18" charset="0"/>
                        </a:rPr>
                        <a:t>phân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tích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quả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quan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sát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em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đưa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ra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được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dự</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đoán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tức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là</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giả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thuyết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để</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lờ</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cho</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câu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hỏi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được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đặt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ra</a:t>
                      </a:r>
                      <a:r>
                        <a:rPr lang="en-US" sz="2000" baseline="0" dirty="0" smtClean="0">
                          <a:latin typeface="Times New Roman" pitchFamily="18" charset="0"/>
                          <a:cs typeface="Times New Roman" pitchFamily="18" charset="0"/>
                        </a:rPr>
                        <a:t> ở </a:t>
                      </a:r>
                      <a:r>
                        <a:rPr lang="en-US" sz="2000" baseline="0" dirty="0" err="1" smtClean="0">
                          <a:latin typeface="Times New Roman" pitchFamily="18" charset="0"/>
                          <a:cs typeface="Times New Roman" pitchFamily="18" charset="0"/>
                        </a:rPr>
                        <a:t>bước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trước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đó</a:t>
                      </a:r>
                      <a:endParaRPr lang="en-US" sz="2000" dirty="0" smtClean="0">
                        <a:latin typeface="Times New Roman" pitchFamily="18" charset="0"/>
                        <a:cs typeface="Times New Roman" pitchFamily="18" charset="0"/>
                      </a:endParaRPr>
                    </a:p>
                  </a:txBody>
                  <a:tcPr>
                    <a:solidFill>
                      <a:schemeClr val="tx2">
                        <a:lumMod val="20000"/>
                        <a:lumOff val="80000"/>
                      </a:schemeClr>
                    </a:solidFill>
                  </a:tcPr>
                </a:tc>
              </a:tr>
              <a:tr h="370840">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5:</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Viết</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trình</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bày</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báo</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cáo</a:t>
                      </a:r>
                      <a:endParaRPr lang="en-US" sz="20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e. </a:t>
                      </a:r>
                      <a:r>
                        <a:rPr lang="en-US" sz="2000" dirty="0" err="1" smtClean="0">
                          <a:latin typeface="Times New Roman" pitchFamily="18" charset="0"/>
                          <a:cs typeface="Times New Roman" pitchFamily="18" charset="0"/>
                        </a:rPr>
                        <a:t>Thực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hiện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các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phép</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tính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cần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thiết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lập</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bảng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xây</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dựng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biểu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đồ</a:t>
                      </a:r>
                      <a:r>
                        <a:rPr lang="en-US" sz="2000" baseline="0" dirty="0" smtClean="0">
                          <a:latin typeface="Times New Roman" pitchFamily="18" charset="0"/>
                          <a:cs typeface="Times New Roman" pitchFamily="18" charset="0"/>
                        </a:rPr>
                        <a:t>… =&gt; </a:t>
                      </a:r>
                      <a:r>
                        <a:rPr lang="en-US" sz="2000" baseline="0" dirty="0" err="1" smtClean="0">
                          <a:latin typeface="Times New Roman" pitchFamily="18" charset="0"/>
                          <a:cs typeface="Times New Roman" pitchFamily="18" charset="0"/>
                        </a:rPr>
                        <a:t>Rút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ra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luận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Giả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thuyết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được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chấp</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nhận</a:t>
                      </a:r>
                      <a:r>
                        <a:rPr lang="en-US" sz="2000" baseline="0" dirty="0" smtClean="0">
                          <a:latin typeface="Times New Roman" pitchFamily="18" charset="0"/>
                          <a:cs typeface="Times New Roman" pitchFamily="18" charset="0"/>
                        </a:rPr>
                        <a:t> hay </a:t>
                      </a:r>
                      <a:r>
                        <a:rPr lang="en-US" sz="2000" baseline="0" dirty="0" err="1" smtClean="0">
                          <a:latin typeface="Times New Roman" pitchFamily="18" charset="0"/>
                          <a:cs typeface="Times New Roman" pitchFamily="18" charset="0"/>
                        </a:rPr>
                        <a:t>bị</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bác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bỏ</a:t>
                      </a:r>
                      <a:endParaRPr lang="en-US" sz="2000" dirty="0" smtClean="0">
                        <a:latin typeface="Times New Roman" pitchFamily="18" charset="0"/>
                        <a:cs typeface="Times New Roman" pitchFamily="18" charset="0"/>
                      </a:endParaRPr>
                    </a:p>
                  </a:txBody>
                  <a:tcPr>
                    <a:solidFill>
                      <a:schemeClr val="accent6">
                        <a:lumMod val="20000"/>
                        <a:lumOff val="80000"/>
                      </a:schemeClr>
                    </a:solidFill>
                  </a:tcPr>
                </a:tc>
              </a:tr>
            </a:tbl>
          </a:graphicData>
        </a:graphic>
      </p:graphicFrame>
      <p:sp>
        <p:nvSpPr>
          <p:cNvPr id="5" name="TextBox 4"/>
          <p:cNvSpPr txBox="1"/>
          <p:nvPr/>
        </p:nvSpPr>
        <p:spPr>
          <a:xfrm>
            <a:off x="4430109" y="1596839"/>
            <a:ext cx="1082348"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B1 - a</a:t>
            </a:r>
            <a:endParaRPr lang="en-US" sz="2800" b="1" dirty="0">
              <a:solidFill>
                <a:srgbClr val="FF0000"/>
              </a:solidFill>
              <a:latin typeface="Times New Roman" pitchFamily="18" charset="0"/>
              <a:cs typeface="Times New Roman" pitchFamily="18" charset="0"/>
            </a:endParaRPr>
          </a:p>
        </p:txBody>
      </p:sp>
      <p:sp>
        <p:nvSpPr>
          <p:cNvPr id="8" name="TextBox 7"/>
          <p:cNvSpPr txBox="1"/>
          <p:nvPr/>
        </p:nvSpPr>
        <p:spPr>
          <a:xfrm>
            <a:off x="4430109" y="2337818"/>
            <a:ext cx="1103187"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B2 - d</a:t>
            </a:r>
            <a:endParaRPr lang="en-US" sz="2800" b="1" dirty="0">
              <a:solidFill>
                <a:srgbClr val="FF0000"/>
              </a:solidFill>
              <a:latin typeface="Times New Roman" pitchFamily="18" charset="0"/>
              <a:cs typeface="Times New Roman" pitchFamily="18" charset="0"/>
            </a:endParaRPr>
          </a:p>
        </p:txBody>
      </p:sp>
      <p:sp>
        <p:nvSpPr>
          <p:cNvPr id="9" name="TextBox 8"/>
          <p:cNvSpPr txBox="1"/>
          <p:nvPr/>
        </p:nvSpPr>
        <p:spPr>
          <a:xfrm>
            <a:off x="4430109" y="3078797"/>
            <a:ext cx="1103187"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B3 - b</a:t>
            </a:r>
            <a:endParaRPr lang="en-US" sz="2800" b="1" dirty="0">
              <a:solidFill>
                <a:srgbClr val="FF0000"/>
              </a:solidFill>
              <a:latin typeface="Times New Roman" pitchFamily="18" charset="0"/>
              <a:cs typeface="Times New Roman" pitchFamily="18" charset="0"/>
            </a:endParaRPr>
          </a:p>
        </p:txBody>
      </p:sp>
      <p:sp>
        <p:nvSpPr>
          <p:cNvPr id="10" name="TextBox 9"/>
          <p:cNvSpPr txBox="1"/>
          <p:nvPr/>
        </p:nvSpPr>
        <p:spPr>
          <a:xfrm>
            <a:off x="4430109" y="3977432"/>
            <a:ext cx="1082348"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B4 - e</a:t>
            </a:r>
            <a:endParaRPr lang="en-US" sz="2800" b="1" dirty="0">
              <a:solidFill>
                <a:srgbClr val="FF0000"/>
              </a:solidFill>
              <a:latin typeface="Times New Roman" pitchFamily="18" charset="0"/>
              <a:cs typeface="Times New Roman" pitchFamily="18" charset="0"/>
            </a:endParaRPr>
          </a:p>
        </p:txBody>
      </p:sp>
      <p:sp>
        <p:nvSpPr>
          <p:cNvPr id="11" name="TextBox 10"/>
          <p:cNvSpPr txBox="1"/>
          <p:nvPr/>
        </p:nvSpPr>
        <p:spPr>
          <a:xfrm>
            <a:off x="4430109" y="5159846"/>
            <a:ext cx="1082348"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B5 - c</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36474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11593689"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3200" u="sng" dirty="0" err="1" smtClean="0">
                <a:solidFill>
                  <a:srgbClr val="FF0000"/>
                </a:solidFill>
                <a:latin typeface="Times New Roman" pitchFamily="18" charset="0"/>
                <a:cs typeface="Times New Roman" pitchFamily="18" charset="0"/>
              </a:rPr>
              <a:t>Bài</a:t>
            </a:r>
            <a:r>
              <a:rPr lang="en-US" sz="3200" u="sng" dirty="0" smtClean="0">
                <a:solidFill>
                  <a:srgbClr val="FF0000"/>
                </a:solidFill>
                <a:latin typeface="Times New Roman" pitchFamily="18" charset="0"/>
                <a:cs typeface="Times New Roman" pitchFamily="18" charset="0"/>
              </a:rPr>
              <a:t> 5.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Quan</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sát</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các</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hình</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sau</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em</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hãy</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cho</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biết</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đâu</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là</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hiện</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tượng</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tự</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nhiên</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xảy</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ra</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trên</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Trái</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cs typeface="Times New Roman" pitchFamily="18" charset="0"/>
              </a:rPr>
              <a:t>Đất</a:t>
            </a:r>
            <a:r>
              <a:rPr kumimoji="0" lang="en-US" sz="32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a:t>
            </a:r>
            <a:r>
              <a:rPr kumimoji="0" lang="en-US" sz="14200" b="0" i="0" u="none" strike="noStrike" cap="none" normalizeH="0" baseline="0" dirty="0" smtClean="0">
                <a:ln>
                  <a:noFill/>
                </a:ln>
                <a:solidFill>
                  <a:schemeClr val="tx1"/>
                </a:solidFill>
                <a:effectLst/>
                <a:latin typeface="Arial" pitchFamily="34" charset="0"/>
                <a:cs typeface="Arial" pitchFamily="34" charset="0"/>
              </a:rPr>
              <a:t/>
            </a:r>
            <a:br>
              <a:rPr kumimoji="0" lang="en-US" sz="14200" b="0" i="0" u="none" strike="noStrike" cap="none" normalizeH="0" baseline="0" dirty="0" smtClean="0">
                <a:ln>
                  <a:noFill/>
                </a:ln>
                <a:solidFill>
                  <a:schemeClr val="tx1"/>
                </a:solidFill>
                <a:effectLst/>
                <a:latin typeface="Arial" pitchFamily="34" charset="0"/>
                <a:cs typeface="Arial" pitchFamily="34" charset="0"/>
              </a:rPr>
            </a:b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descr="Quan sát các hình sau, em hãy cho biết đâu là hiện tượng tự nhiên"/>
          <p:cNvPicPr>
            <a:picLocks noChangeAspect="1" noChangeArrowheads="1"/>
          </p:cNvPicPr>
          <p:nvPr/>
        </p:nvPicPr>
        <p:blipFill>
          <a:blip r:embed="rId2"/>
          <a:srcRect/>
          <a:stretch>
            <a:fillRect/>
          </a:stretch>
        </p:blipFill>
        <p:spPr bwMode="auto">
          <a:xfrm>
            <a:off x="214489" y="1140178"/>
            <a:ext cx="11006667" cy="3081866"/>
          </a:xfrm>
          <a:prstGeom prst="rect">
            <a:avLst/>
          </a:prstGeom>
          <a:noFill/>
        </p:spPr>
      </p:pic>
      <p:sp>
        <p:nvSpPr>
          <p:cNvPr id="5" name="Rectangle 4"/>
          <p:cNvSpPr/>
          <p:nvPr/>
        </p:nvSpPr>
        <p:spPr>
          <a:xfrm>
            <a:off x="225778" y="4830001"/>
            <a:ext cx="11559822" cy="1077218"/>
          </a:xfrm>
          <a:prstGeom prst="rect">
            <a:avLst/>
          </a:prstGeom>
        </p:spPr>
        <p:txBody>
          <a:bodyPr wrap="square">
            <a:spAutoFit/>
          </a:bodyPr>
          <a:lstStyle/>
          <a:p>
            <a:r>
              <a:rPr lang="vi-VN" sz="3200" dirty="0" smtClean="0">
                <a:latin typeface="Times New Roman" pitchFamily="18" charset="0"/>
                <a:cs typeface="Times New Roman" pitchFamily="18" charset="0"/>
              </a:rPr>
              <a:t>Hiện tượng nào gây ảnh hưởng đến con người? Tìm hiểu cách phòng chống và ứng phó của con người với các hiện tượng tự nhiên đó.</a:t>
            </a:r>
            <a:endParaRPr lang="en-US" sz="3200" dirty="0">
              <a:latin typeface="Times New Roman" pitchFamily="18" charset="0"/>
              <a:cs typeface="Times New Roman"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9333" y="0"/>
            <a:ext cx="12022667" cy="3816429"/>
          </a:xfrm>
          <a:prstGeom prst="rect">
            <a:avLst/>
          </a:prstGeom>
        </p:spPr>
        <p:txBody>
          <a:bodyPr wrap="square">
            <a:spAutoFit/>
          </a:bodyPr>
          <a:lstStyle/>
          <a:p>
            <a:r>
              <a:rPr lang="vi-VN" sz="2400" b="1" dirty="0" smtClean="0">
                <a:latin typeface="Times New Roman" pitchFamily="18" charset="0"/>
                <a:cs typeface="Times New Roman" pitchFamily="18" charset="0"/>
              </a:rPr>
              <a:t>giải:</a:t>
            </a:r>
            <a:endParaRPr lang="vi-VN"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 Hiện tượng tự nhiên xảy ra trên Trái Đất là lốc xoáy và sấm sét.</a:t>
            </a:r>
          </a:p>
          <a:p>
            <a:r>
              <a:rPr lang="vi-VN" sz="2400" dirty="0" smtClean="0">
                <a:latin typeface="Times New Roman" pitchFamily="18" charset="0"/>
                <a:cs typeface="Times New Roman" pitchFamily="18" charset="0"/>
              </a:rPr>
              <a:t>- Cả 3 hiện tượng: Lốc xoáy, hỏa hoạn, sấm sét đều gây ảnh hưởng đến con người.</a:t>
            </a:r>
          </a:p>
          <a:p>
            <a:r>
              <a:rPr lang="vi-VN" sz="2400" dirty="0" smtClean="0">
                <a:latin typeface="Times New Roman" pitchFamily="18" charset="0"/>
                <a:cs typeface="Times New Roman" pitchFamily="18" charset="0"/>
              </a:rPr>
              <a:t>- Cách phòng chống và ứng phó của con người với các hiện tượng tự nhiên đó:</a:t>
            </a:r>
          </a:p>
          <a:p>
            <a:r>
              <a:rPr lang="vi-VN" sz="2400" dirty="0" smtClean="0">
                <a:latin typeface="Times New Roman" pitchFamily="18" charset="0"/>
                <a:cs typeface="Times New Roman" pitchFamily="18" charset="0"/>
              </a:rPr>
              <a:t>+ Đối với trên biển:</a:t>
            </a:r>
          </a:p>
          <a:p>
            <a:r>
              <a:rPr lang="vi-VN" sz="2400" dirty="0" smtClean="0">
                <a:latin typeface="Times New Roman" pitchFamily="18" charset="0"/>
                <a:cs typeface="Times New Roman" pitchFamily="18" charset="0"/>
              </a:rPr>
              <a:t>Buộc chủ tàu thuyền khi ra biển phải có phao cứu sinh và toàn bộ thủy thủ, thuyền viên phải mặc áo phao vào khi đang ở trên biển.</a:t>
            </a:r>
          </a:p>
          <a:p>
            <a:r>
              <a:rPr lang="vi-VN" sz="2400" dirty="0" smtClean="0">
                <a:latin typeface="Times New Roman" pitchFamily="18" charset="0"/>
                <a:cs typeface="Times New Roman" pitchFamily="18" charset="0"/>
              </a:rPr>
              <a:t>Khi thấy biển động phải nhanh chóng trở vào bờ hoặc di chuyển tìm nơi tránh, trú an toàn</a:t>
            </a:r>
            <a:r>
              <a:rPr lang="vi-VN" sz="2800" dirty="0" smtClean="0">
                <a:latin typeface="Times New Roman" pitchFamily="18" charset="0"/>
                <a:cs typeface="Times New Roman" pitchFamily="18" charset="0"/>
              </a:rPr>
              <a:t>.</a:t>
            </a:r>
            <a:endParaRPr lang="en-US" sz="28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endParaRPr lang="vi-VN" dirty="0"/>
          </a:p>
        </p:txBody>
      </p:sp>
      <p:sp>
        <p:nvSpPr>
          <p:cNvPr id="4" name="Rectangle 3"/>
          <p:cNvSpPr/>
          <p:nvPr/>
        </p:nvSpPr>
        <p:spPr>
          <a:xfrm>
            <a:off x="214489" y="3072348"/>
            <a:ext cx="11729155" cy="3785652"/>
          </a:xfrm>
          <a:prstGeom prst="rect">
            <a:avLst/>
          </a:prstGeom>
        </p:spPr>
        <p:txBody>
          <a:bodyPr wrap="square">
            <a:spAutoFit/>
          </a:bodyPr>
          <a:lstStyle/>
          <a:p>
            <a:r>
              <a:rPr lang="vi-VN" sz="2400" dirty="0" smtClean="0">
                <a:latin typeface="Times New Roman" pitchFamily="18" charset="0"/>
                <a:cs typeface="Times New Roman" pitchFamily="18" charset="0"/>
              </a:rPr>
              <a:t>Tổ chức hợp lí đội hình khai thác trên biển theo tổ, trong đó đảm bảo cự li, khoảng cách giữa các tàu thuyền để hỗ trợ nhau khi gặp nạn.</a:t>
            </a:r>
          </a:p>
          <a:p>
            <a:r>
              <a:rPr lang="vi-VN" sz="2400" dirty="0" smtClean="0">
                <a:latin typeface="Times New Roman" pitchFamily="18" charset="0"/>
                <a:cs typeface="Times New Roman" pitchFamily="18" charset="0"/>
              </a:rPr>
              <a:t>+ Đối với trên đất liền:</a:t>
            </a:r>
          </a:p>
          <a:p>
            <a:r>
              <a:rPr lang="vi-VN" sz="2400" dirty="0" smtClean="0">
                <a:latin typeface="Times New Roman" pitchFamily="18" charset="0"/>
                <a:cs typeface="Times New Roman" pitchFamily="18" charset="0"/>
              </a:rPr>
              <a:t>Xây dựng các công trình, nhà ở kiên cố, thường xuyên chằng chống nhà cửa để tăng độ vững chắc nhằm đề phòng lốc xoáy, gió giật.</a:t>
            </a:r>
          </a:p>
          <a:p>
            <a:r>
              <a:rPr lang="vi-VN" sz="2400" dirty="0" smtClean="0">
                <a:latin typeface="Times New Roman" pitchFamily="18" charset="0"/>
                <a:cs typeface="Times New Roman" pitchFamily="18" charset="0"/>
              </a:rPr>
              <a:t>Chặt tỉa cành, nhánh của các cây cao, dễ gãy đổ, cây nằm gần nhà ở, lưới điện…</a:t>
            </a:r>
          </a:p>
          <a:p>
            <a:r>
              <a:rPr lang="vi-VN" sz="2400" dirty="0" smtClean="0">
                <a:latin typeface="Times New Roman" pitchFamily="18" charset="0"/>
                <a:cs typeface="Times New Roman" pitchFamily="18" charset="0"/>
              </a:rPr>
              <a:t>Khi xảy ra lốc xoáy, gió giật mọi người phải tìm những nơi trú ẩn an toàn như các nhà kiên cố, tránh núp dưới bóng cây, nhà tạm bợ.</a:t>
            </a:r>
          </a:p>
          <a:p>
            <a:r>
              <a:rPr lang="vi-VN" sz="2400" dirty="0" smtClean="0">
                <a:latin typeface="Times New Roman" pitchFamily="18" charset="0"/>
                <a:cs typeface="Times New Roman" pitchFamily="18" charset="0"/>
              </a:rPr>
              <a:t>Theo dõi và cập nhật thường xuyên về dự báo thời tiết, lắp đặt các hệ thống báo động khi xảy ra sự cố…</a:t>
            </a:r>
            <a:endParaRPr lang="vi-VN"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32" y="150636"/>
            <a:ext cx="11466689" cy="1325563"/>
          </a:xfrm>
        </p:spPr>
        <p:txBody>
          <a:bodyPr>
            <a:normAutofit fontScale="90000"/>
          </a:bodyPr>
          <a:lstStyle/>
          <a:p>
            <a:r>
              <a:rPr lang="en-US" sz="2800" u="sng" dirty="0" err="1" smtClean="0">
                <a:solidFill>
                  <a:srgbClr val="FF0000"/>
                </a:solidFill>
                <a:latin typeface="Times New Roman" pitchFamily="18" charset="0"/>
                <a:cs typeface="Times New Roman" pitchFamily="18" charset="0"/>
              </a:rPr>
              <a:t>Bài</a:t>
            </a:r>
            <a:r>
              <a:rPr lang="en-US" sz="2800" u="sng" dirty="0" smtClean="0">
                <a:solidFill>
                  <a:srgbClr val="FF0000"/>
                </a:solidFill>
                <a:latin typeface="Times New Roman" pitchFamily="18" charset="0"/>
                <a:cs typeface="Times New Roman" pitchFamily="18" charset="0"/>
              </a:rPr>
              <a:t> 6. </a:t>
            </a:r>
            <a:r>
              <a:rPr lang="vi-VN" sz="4000" dirty="0" smtClean="0"/>
              <a:t>Vận dụng phương pháp tìm hiểu tự nhiên, em hãy tìm hiểu về hiện tượng lũ lụt và đề xuất các biện pháp phòng chống hiện tượng trên.</a:t>
            </a:r>
            <a:endParaRPr lang="en-US" sz="4000" dirty="0"/>
          </a:p>
        </p:txBody>
      </p:sp>
      <p:sp>
        <p:nvSpPr>
          <p:cNvPr id="3" name="Rectangle 2"/>
          <p:cNvSpPr/>
          <p:nvPr/>
        </p:nvSpPr>
        <p:spPr>
          <a:xfrm>
            <a:off x="180622" y="1488155"/>
            <a:ext cx="11763021" cy="4524315"/>
          </a:xfrm>
          <a:prstGeom prst="rect">
            <a:avLst/>
          </a:prstGeom>
        </p:spPr>
        <p:txBody>
          <a:bodyPr wrap="square">
            <a:spAutoFit/>
          </a:bodyPr>
          <a:lstStyle/>
          <a:p>
            <a:r>
              <a:rPr lang="vi-VN" sz="2400" b="1" dirty="0" smtClean="0">
                <a:latin typeface="Times New Roman" pitchFamily="18" charset="0"/>
                <a:cs typeface="Times New Roman" pitchFamily="18" charset="0"/>
              </a:rPr>
              <a:t>giải:</a:t>
            </a:r>
            <a:endParaRPr lang="vi-VN"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Bước 1: Xác định vấn đề: “Tại sao hiện tượng thiên tai lũ lụt lại xảy ra?”.</a:t>
            </a:r>
          </a:p>
          <a:p>
            <a:r>
              <a:rPr lang="vi-VN" sz="2400" dirty="0" smtClean="0">
                <a:latin typeface="Times New Roman" pitchFamily="18" charset="0"/>
                <a:cs typeface="Times New Roman" pitchFamily="18" charset="0"/>
              </a:rPr>
              <a:t>Bước 2: Đưa ra giả thuyết: Lũ lụt là hậu quả của rừng đầu nguồn bị mất.</a:t>
            </a:r>
          </a:p>
          <a:p>
            <a:r>
              <a:rPr lang="vi-VN" sz="2400" dirty="0" smtClean="0">
                <a:latin typeface="Times New Roman" pitchFamily="18" charset="0"/>
                <a:cs typeface="Times New Roman" pitchFamily="18" charset="0"/>
              </a:rPr>
              <a:t>Bước 3: Lập kế hoạch thực hiện: Đề xuất các phương pháp tìm hiểu “rừng đầu nguồn bị mất có liên quan đến lũ lụt hay không?”.</a:t>
            </a:r>
          </a:p>
          <a:p>
            <a:r>
              <a:rPr lang="vi-VN" sz="2400" dirty="0" smtClean="0">
                <a:latin typeface="Times New Roman" pitchFamily="18" charset="0"/>
                <a:cs typeface="Times New Roman" pitchFamily="18" charset="0"/>
              </a:rPr>
              <a:t>Bước 4: Thực hiện kế hoạch theo các phương pháp ở bước 3 bao gồm việc thu thập, phân tích số liệu nhằm chứng minh có hoặc không mối liên quan giữa rừng đầu nguồn bị mất và hiện tượng lũ lụt.</a:t>
            </a:r>
          </a:p>
          <a:p>
            <a:r>
              <a:rPr lang="vi-VN" sz="2400" dirty="0" smtClean="0">
                <a:latin typeface="Times New Roman" pitchFamily="18" charset="0"/>
                <a:cs typeface="Times New Roman" pitchFamily="18" charset="0"/>
              </a:rPr>
              <a:t>Bước 5: Viết báo cáo quy trình nghiên cứu về hậu quả của mất rừng đầu nguồn có liên quan đến tính trạng thiên tai lũ lụt. Trong trường hợp không có sự liên quan thì xây dựng lại giả thuyết khoa học.</a:t>
            </a:r>
          </a:p>
          <a:p>
            <a:r>
              <a:rPr lang="vi-VN" sz="2400" dirty="0" smtClean="0">
                <a:latin typeface="Times New Roman" pitchFamily="18" charset="0"/>
                <a:cs typeface="Times New Roman" pitchFamily="18" charset="0"/>
              </a:rPr>
              <a:t>Bước 6: Đề xuất tiếp tục nghiên cứu mở rộng các nguyên nhân gây ra lũ lụt khác.</a:t>
            </a:r>
            <a:endParaRPr lang="vi-VN"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56" y="1648179"/>
            <a:ext cx="11706577" cy="3496910"/>
          </a:xfrm>
        </p:spPr>
        <p:txBody>
          <a:bodyPr>
            <a:noAutofit/>
          </a:bodyPr>
          <a:lstStyle/>
          <a:p>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1/ </a:t>
            </a:r>
            <a:r>
              <a:rPr lang="en-US" sz="2800" dirty="0" err="1" smtClean="0">
                <a:latin typeface="Times New Roman" pitchFamily="18" charset="0"/>
                <a:cs typeface="Times New Roman" pitchFamily="18" charset="0"/>
              </a:rPr>
              <a:t>Tại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chim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mùa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đông</a:t>
            </a:r>
            <a:r>
              <a:rPr lang="en-US" sz="2800" dirty="0" smtClean="0">
                <a:latin typeface="Times New Roman" pitchFamily="18" charset="0"/>
                <a:cs typeface="Times New Roman" pitchFamily="18" charset="0"/>
              </a:rPr>
              <a:t>?</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2/ </a:t>
            </a:r>
            <a:r>
              <a:rPr lang="en-US" sz="2800" dirty="0" err="1" smtClean="0">
                <a:latin typeface="Times New Roman" pitchFamily="18" charset="0"/>
                <a:cs typeface="Times New Roman" pitchFamily="18" charset="0"/>
              </a:rPr>
              <a:t>Tại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loài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bò</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nhỏ</a:t>
            </a:r>
            <a:r>
              <a:rPr lang="en-US" sz="2800" dirty="0" smtClean="0">
                <a:latin typeface="Times New Roman" pitchFamily="18" charset="0"/>
                <a:cs typeface="Times New Roman" pitchFamily="18" charset="0"/>
              </a:rPr>
              <a:t>?</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3/ </a:t>
            </a:r>
            <a:r>
              <a:rPr lang="en-US" sz="2800" dirty="0" err="1" smtClean="0">
                <a:latin typeface="Times New Roman" pitchFamily="18" charset="0"/>
                <a:cs typeface="Times New Roman" pitchFamily="18" charset="0"/>
              </a:rPr>
              <a:t>Tại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vẩy</a:t>
            </a:r>
            <a:r>
              <a:rPr lang="en-US" sz="2800" dirty="0" smtClean="0">
                <a:latin typeface="Times New Roman" pitchFamily="18" charset="0"/>
                <a:cs typeface="Times New Roman" pitchFamily="18" charset="0"/>
              </a:rPr>
              <a:t>?</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4/ </a:t>
            </a:r>
            <a:r>
              <a:rPr lang="en-US" sz="2800" dirty="0" err="1" smtClean="0">
                <a:latin typeface="Times New Roman" pitchFamily="18" charset="0"/>
                <a:cs typeface="Times New Roman" pitchFamily="18" charset="0"/>
              </a:rPr>
              <a:t>Tại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thủy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5/ </a:t>
            </a:r>
            <a:r>
              <a:rPr lang="en-US" sz="2800" dirty="0" err="1" smtClean="0">
                <a:latin typeface="Times New Roman" pitchFamily="18" charset="0"/>
                <a:cs typeface="Times New Roman" pitchFamily="18" charset="0"/>
              </a:rPr>
              <a:t>Tại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6/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ngủ</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nghỉ</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ngơi</a:t>
            </a:r>
            <a:r>
              <a:rPr lang="en-US" sz="2800" dirty="0" smtClean="0">
                <a:latin typeface="Times New Roman" pitchFamily="18" charset="0"/>
                <a:cs typeface="Times New Roman" pitchFamily="18" charset="0"/>
              </a:rPr>
              <a:t>?</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7/ </a:t>
            </a:r>
            <a:r>
              <a:rPr lang="vi-VN" sz="2800" dirty="0" smtClean="0"/>
              <a:t>tìm hiểu ảnh hưởng của nhiệt độ đến sự bay hơi của nước</a:t>
            </a:r>
            <a:r>
              <a:rPr lang="en-US" sz="2800" dirty="0" smtClean="0"/>
              <a:t/>
            </a:r>
            <a:br>
              <a:rPr lang="en-US" sz="2800" dirty="0" smtClean="0"/>
            </a:br>
            <a:r>
              <a:rPr lang="en-US" sz="2800" dirty="0" smtClean="0">
                <a:latin typeface="Times New Roman" pitchFamily="18" charset="0"/>
                <a:cs typeface="Times New Roman" pitchFamily="18" charset="0"/>
              </a:rPr>
              <a:t>8/</a:t>
            </a:r>
            <a:r>
              <a:rPr lang="vi-VN" sz="2800" dirty="0" smtClean="0"/>
              <a:t>tìm hiểu về “Độ dài mỗi bước chân trong các lần đi bộ khác nhau của cùng một người</a:t>
            </a:r>
            <a:r>
              <a:rPr lang="en-US" sz="2800" dirty="0" smtClean="0"/>
              <a:t/>
            </a:r>
            <a:br>
              <a:rPr lang="en-US" sz="2800" dirty="0" smtClean="0"/>
            </a:br>
            <a:r>
              <a:rPr lang="en-US" sz="2800" dirty="0" smtClean="0">
                <a:latin typeface="Times New Roman" pitchFamily="18" charset="0"/>
                <a:cs typeface="Times New Roman" pitchFamily="18" charset="0"/>
              </a:rPr>
              <a:t>9/</a:t>
            </a:r>
            <a:r>
              <a:rPr lang="vi-VN" sz="2800" dirty="0" smtClean="0"/>
              <a:t>tìm hiểu về: “Ảnh hưởng của ánh sáng đến kích thước của quả cà chua”.</a:t>
            </a:r>
            <a:r>
              <a:rPr lang="en-US" sz="2800" dirty="0" smtClean="0"/>
              <a:t/>
            </a:r>
            <a:br>
              <a:rPr lang="en-US" sz="2800" dirty="0" smtClean="0"/>
            </a:b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3" name="TextBox 2"/>
          <p:cNvSpPr txBox="1"/>
          <p:nvPr/>
        </p:nvSpPr>
        <p:spPr>
          <a:xfrm>
            <a:off x="1828800" y="180622"/>
            <a:ext cx="8161867" cy="584775"/>
          </a:xfrm>
          <a:prstGeom prst="rect">
            <a:avLst/>
          </a:prstGeom>
          <a:noFill/>
        </p:spPr>
        <p:txBody>
          <a:bodyPr wrap="square" rtlCol="0">
            <a:spAutoFit/>
          </a:bodyPr>
          <a:lstStyle/>
          <a:p>
            <a:pPr algn="ctr"/>
            <a:r>
              <a:rPr lang="en-US" sz="3200" dirty="0" smtClean="0">
                <a:solidFill>
                  <a:srgbClr val="FF0000"/>
                </a:solidFill>
                <a:latin typeface="Times New Roman" pitchFamily="18" charset="0"/>
                <a:cs typeface="Times New Roman" pitchFamily="18" charset="0"/>
              </a:rPr>
              <a:t>MỘT SỐ HIỆN TƯỢNG TỰ NHIÊN</a:t>
            </a:r>
            <a:endParaRPr lang="en-US" sz="32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46653" y="450530"/>
            <a:ext cx="337624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VẬN DỤNG</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1546652" y="2204591"/>
            <a:ext cx="9236961" cy="2246769"/>
          </a:xfrm>
          <a:prstGeom prst="rect">
            <a:avLst/>
          </a:prstGeom>
        </p:spPr>
        <p:txBody>
          <a:bodyPr wrap="square">
            <a:spAutoFit/>
          </a:bodyPr>
          <a:lstStyle/>
          <a:p>
            <a:r>
              <a:rPr lang="en-US" sz="2800" dirty="0" smtClean="0">
                <a:latin typeface="Times New Roman" pitchFamily="18" charset="0"/>
                <a:cs typeface="Times New Roman" pitchFamily="18" charset="0"/>
              </a:rPr>
              <a:t>1 -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a:t>
            </a:r>
          </a:p>
          <a:p>
            <a:r>
              <a:rPr lang="en-US" sz="2800" dirty="0" smtClean="0">
                <a:latin typeface="Times New Roman" pitchFamily="18" charset="0"/>
                <a:cs typeface="Times New Roman" pitchFamily="18" charset="0"/>
              </a:rPr>
              <a:t>2 -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a:t>
            </a:r>
          </a:p>
          <a:p>
            <a:r>
              <a:rPr lang="en-US" sz="2800" dirty="0" smtClean="0">
                <a:latin typeface="Times New Roman" pitchFamily="18" charset="0"/>
                <a:cs typeface="Times New Roman" pitchFamily="18" charset="0"/>
              </a:rPr>
              <a:t>3 - </a:t>
            </a:r>
            <a:r>
              <a:rPr lang="en-US" sz="2800" dirty="0" err="1">
                <a:latin typeface="Times New Roman" pitchFamily="18" charset="0"/>
                <a:cs typeface="Times New Roman" pitchFamily="18" charset="0"/>
              </a:rPr>
              <a:t>N</a:t>
            </a:r>
            <a:r>
              <a:rPr lang="en-US" sz="2800" dirty="0" err="1" smtClean="0">
                <a:latin typeface="Times New Roman" pitchFamily="18" charset="0"/>
                <a:cs typeface="Times New Roman" pitchFamily="18" charset="0"/>
              </a:rPr>
              <a:t>hóm</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thảo</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luận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a:t>
            </a:r>
          </a:p>
        </p:txBody>
      </p:sp>
      <p:sp>
        <p:nvSpPr>
          <p:cNvPr id="5" name="Rectangle 4"/>
          <p:cNvSpPr/>
          <p:nvPr/>
        </p:nvSpPr>
        <p:spPr>
          <a:xfrm>
            <a:off x="2408628" y="1483116"/>
            <a:ext cx="6074099" cy="707886"/>
          </a:xfrm>
          <a:prstGeom prst="rect">
            <a:avLst/>
          </a:prstGeom>
        </p:spPr>
        <p:txBody>
          <a:bodyPr wrap="none">
            <a:spAutoFit/>
          </a:bodyPr>
          <a:lstStyle/>
          <a:p>
            <a:r>
              <a:rPr lang="nl-NL" sz="4000" dirty="0">
                <a:solidFill>
                  <a:srgbClr val="FF0000"/>
                </a:solidFill>
                <a:latin typeface="Times New Roman" pitchFamily="18" charset="0"/>
                <a:cs typeface="Times New Roman" pitchFamily="18" charset="0"/>
              </a:rPr>
              <a:t>Thực hiện các nhiệm vụ sau.</a:t>
            </a:r>
          </a:p>
        </p:txBody>
      </p:sp>
    </p:spTree>
    <p:extLst>
      <p:ext uri="{BB962C8B-B14F-4D97-AF65-F5344CB8AC3E}">
        <p14:creationId xmlns:p14="http://schemas.microsoft.com/office/powerpoint/2010/main" xmlns="" val="285729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0335" y="427531"/>
            <a:ext cx="9820894"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HƯỚNG DẪN HỌC Ở NHÀ VÀ CHUẨN BỊ BÀI SAU</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4" name="Rectangle 3"/>
          <p:cNvSpPr/>
          <p:nvPr/>
        </p:nvSpPr>
        <p:spPr>
          <a:xfrm>
            <a:off x="1313792" y="1460626"/>
            <a:ext cx="9247437" cy="2246769"/>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2.2.</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1 –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I: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tử</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xmlns="" val="305012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757" y="2972858"/>
            <a:ext cx="10515600" cy="1325563"/>
          </a:xfrm>
        </p:spPr>
        <p:txBody>
          <a:bodyPr>
            <a:normAutofit fontScale="90000"/>
          </a:bodyPr>
          <a:lstStyle/>
          <a:p>
            <a:r>
              <a:rPr lang="vi-VN" sz="3600" b="1" dirty="0" smtClean="0"/>
              <a:t>Câu 1:</a:t>
            </a:r>
            <a:r>
              <a:rPr lang="vi-VN" sz="3600" dirty="0" smtClean="0"/>
              <a:t> Khẳng định nào dưới đây không đúng?</a:t>
            </a:r>
            <a:br>
              <a:rPr lang="vi-VN" sz="3600" dirty="0" smtClean="0"/>
            </a:br>
            <a:r>
              <a:rPr lang="vi-VN" sz="3600" dirty="0" smtClean="0"/>
              <a:t>A. Dự báo là kĩ năng cần thiết trong nghiên cứu khoa học tự nhiên.</a:t>
            </a:r>
            <a:br>
              <a:rPr lang="vi-VN" sz="3600" dirty="0" smtClean="0"/>
            </a:br>
            <a:r>
              <a:rPr lang="vi-VN" sz="3600" dirty="0" smtClean="0"/>
              <a:t>B. Dự báo là kĩ năng không cần thiết của người làm nghiên cứu</a:t>
            </a:r>
            <a:r>
              <a:rPr lang="vi-VN" sz="3600" dirty="0" smtClean="0"/>
              <a:t>.</a:t>
            </a:r>
            <a:r>
              <a:rPr lang="en-US" sz="3600" b="1" dirty="0" smtClean="0"/>
              <a:t/>
            </a:r>
            <a:br>
              <a:rPr lang="en-US" sz="3600" b="1" dirty="0" smtClean="0"/>
            </a:br>
            <a:r>
              <a:rPr lang="vi-VN" sz="3600" dirty="0" smtClean="0"/>
              <a:t>C. Dự báo là kĩ năng dự đoán điều gì sẽ xảy ra dựa vào quan sát, kiến thức,</a:t>
            </a:r>
            <a:br>
              <a:rPr lang="vi-VN" sz="3600" dirty="0" smtClean="0"/>
            </a:br>
            <a:r>
              <a:rPr lang="vi-VN" sz="3600" dirty="0" smtClean="0"/>
              <a:t>suy luận của con người,... về các sự vật, hiện tượng.</a:t>
            </a:r>
            <a:br>
              <a:rPr lang="vi-VN" sz="3600" dirty="0" smtClean="0"/>
            </a:br>
            <a:r>
              <a:rPr lang="vi-VN" sz="3600" dirty="0" smtClean="0"/>
              <a:t>D. Kĩ năng dự báo thường được sử dụng trong bước dự đoán của phương</a:t>
            </a:r>
            <a:br>
              <a:rPr lang="vi-VN" sz="3600" dirty="0" smtClean="0"/>
            </a:br>
            <a:r>
              <a:rPr lang="vi-VN" sz="3600" dirty="0" smtClean="0"/>
              <a:t>pháp tìm hiểu tự nhiên.</a:t>
            </a:r>
            <a:r>
              <a:rPr lang="vi-VN" dirty="0" smtClean="0"/>
              <a:t/>
            </a:r>
            <a:br>
              <a:rPr lang="vi-VN" dirty="0" smtClean="0"/>
            </a:br>
            <a:r>
              <a:rPr lang="vi-VN" dirty="0" smtClean="0"/>
              <a:t/>
            </a:r>
            <a:br>
              <a:rPr lang="vi-VN" dirty="0" smtClean="0"/>
            </a:b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6401" y="268449"/>
            <a:ext cx="10453511" cy="3539430"/>
          </a:xfrm>
          <a:prstGeom prst="rect">
            <a:avLst/>
          </a:prstGeom>
        </p:spPr>
        <p:txBody>
          <a:bodyPr wrap="square">
            <a:spAutoFit/>
          </a:bodyPr>
          <a:lstStyle/>
          <a:p>
            <a:r>
              <a:rPr lang="vi-VN" sz="3200" b="1" dirty="0" smtClean="0">
                <a:latin typeface="+mj-lt"/>
              </a:rPr>
              <a:t>Câu </a:t>
            </a:r>
            <a:r>
              <a:rPr lang="en-US" sz="3200" b="1" dirty="0" smtClean="0">
                <a:latin typeface="+mj-lt"/>
              </a:rPr>
              <a:t>2</a:t>
            </a:r>
            <a:r>
              <a:rPr lang="vi-VN" sz="3200" b="1" dirty="0" smtClean="0">
                <a:latin typeface="+mj-lt"/>
              </a:rPr>
              <a:t>:</a:t>
            </a:r>
            <a:r>
              <a:rPr lang="vi-VN" sz="3200" dirty="0" smtClean="0">
                <a:latin typeface="+mj-lt"/>
              </a:rPr>
              <a:t> Con người có thể định lượng được các sự vật và hiện tượng tự nhiên dựa</a:t>
            </a:r>
          </a:p>
          <a:p>
            <a:r>
              <a:rPr lang="vi-VN" sz="3200" dirty="0" smtClean="0">
                <a:latin typeface="+mj-lt"/>
              </a:rPr>
              <a:t>trên kĩ năng nào?</a:t>
            </a:r>
          </a:p>
          <a:p>
            <a:r>
              <a:rPr lang="vi-VN" sz="3200" dirty="0" smtClean="0">
                <a:latin typeface="+mj-lt"/>
              </a:rPr>
              <a:t>A. Kĩ năng quan sát, phân loại.</a:t>
            </a:r>
          </a:p>
          <a:p>
            <a:r>
              <a:rPr lang="vi-VN" sz="3200" dirty="0" smtClean="0">
                <a:latin typeface="+mj-lt"/>
              </a:rPr>
              <a:t>B. Kĩ năng liên kết tri thức.</a:t>
            </a:r>
          </a:p>
          <a:p>
            <a:r>
              <a:rPr lang="vi-VN" sz="3200" dirty="0" smtClean="0">
                <a:latin typeface="+mj-lt"/>
              </a:rPr>
              <a:t>C. Kĩ năng dự báo.</a:t>
            </a:r>
          </a:p>
          <a:p>
            <a:r>
              <a:rPr lang="vi-VN" sz="3200" b="1" dirty="0" smtClean="0">
                <a:latin typeface="+mj-lt"/>
              </a:rPr>
              <a:t>D. Kĩ năng đo.</a:t>
            </a:r>
            <a:endParaRPr lang="vi-VN" sz="3200" dirty="0">
              <a:latin typeface="+mj-lt"/>
            </a:endParaRPr>
          </a:p>
        </p:txBody>
      </p:sp>
      <p:sp>
        <p:nvSpPr>
          <p:cNvPr id="4" name="Rectangle 3"/>
          <p:cNvSpPr/>
          <p:nvPr/>
        </p:nvSpPr>
        <p:spPr>
          <a:xfrm>
            <a:off x="372534" y="3811012"/>
            <a:ext cx="11209866" cy="3046988"/>
          </a:xfrm>
          <a:prstGeom prst="rect">
            <a:avLst/>
          </a:prstGeom>
        </p:spPr>
        <p:txBody>
          <a:bodyPr wrap="square">
            <a:spAutoFit/>
          </a:bodyPr>
          <a:lstStyle/>
          <a:p>
            <a:r>
              <a:rPr lang="vi-VN" sz="3200" b="1" dirty="0" smtClean="0">
                <a:latin typeface="+mj-lt"/>
              </a:rPr>
              <a:t>Câu </a:t>
            </a:r>
            <a:r>
              <a:rPr lang="en-US" sz="3200" b="1" dirty="0" smtClean="0">
                <a:latin typeface="+mj-lt"/>
              </a:rPr>
              <a:t>3</a:t>
            </a:r>
            <a:r>
              <a:rPr lang="vi-VN" sz="3200" b="1" dirty="0" smtClean="0">
                <a:latin typeface="+mj-lt"/>
              </a:rPr>
              <a:t>:</a:t>
            </a:r>
            <a:r>
              <a:rPr lang="vi-VN" sz="3200" dirty="0" smtClean="0">
                <a:latin typeface="+mj-lt"/>
              </a:rPr>
              <a:t> Phương pháp tìm hiểu tự nhiên được thực hiện qua mấy bước?</a:t>
            </a:r>
          </a:p>
          <a:p>
            <a:r>
              <a:rPr lang="vi-VN" sz="3200" dirty="0" smtClean="0">
                <a:latin typeface="+mj-lt"/>
              </a:rPr>
              <a:t>A. 4;</a:t>
            </a:r>
          </a:p>
          <a:p>
            <a:r>
              <a:rPr lang="vi-VN" sz="3200" b="1" dirty="0" smtClean="0">
                <a:latin typeface="+mj-lt"/>
              </a:rPr>
              <a:t>B. 5;</a:t>
            </a:r>
            <a:endParaRPr lang="vi-VN" sz="3200" dirty="0" smtClean="0">
              <a:latin typeface="+mj-lt"/>
            </a:endParaRPr>
          </a:p>
          <a:p>
            <a:r>
              <a:rPr lang="vi-VN" sz="3200" dirty="0" smtClean="0">
                <a:latin typeface="+mj-lt"/>
              </a:rPr>
              <a:t>C. 6;</a:t>
            </a:r>
          </a:p>
          <a:p>
            <a:r>
              <a:rPr lang="vi-VN" sz="3200" dirty="0" smtClean="0">
                <a:latin typeface="+mj-lt"/>
              </a:rPr>
              <a:t>D. 7.</a:t>
            </a:r>
            <a:endParaRPr lang="en-US" sz="3200" dirty="0">
              <a:latin typeface="+mj-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9654" y="650990"/>
            <a:ext cx="10242331" cy="2862322"/>
          </a:xfrm>
          <a:prstGeom prst="rect">
            <a:avLst/>
          </a:prstGeom>
        </p:spPr>
        <p:txBody>
          <a:bodyPr wrap="square">
            <a:spAutoFit/>
          </a:bodyPr>
          <a:lstStyle/>
          <a:p>
            <a:r>
              <a:rPr lang="en-US" sz="3600" b="1" dirty="0">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Nhiệm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vụ</a:t>
            </a:r>
            <a:r>
              <a:rPr lang="en-US" sz="3600" b="1" dirty="0">
                <a:solidFill>
                  <a:srgbClr val="FF0000"/>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1: </a:t>
            </a:r>
            <a:r>
              <a:rPr lang="en-US" sz="3600" b="1" dirty="0" err="1" smtClean="0">
                <a:solidFill>
                  <a:srgbClr val="FF0000"/>
                </a:solidFill>
                <a:latin typeface="Times New Roman" pitchFamily="18" charset="0"/>
                <a:cs typeface="Times New Roman" pitchFamily="18" charset="0"/>
              </a:rPr>
              <a:t>Hoạt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động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nhân</a:t>
            </a:r>
            <a:r>
              <a:rPr lang="en-US" sz="3600" b="1"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kiểm</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hiểu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đoán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mở</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đầu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chiếu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thông</a:t>
            </a:r>
            <a:r>
              <a:rPr lang="en-US" sz="3600" dirty="0">
                <a:latin typeface="Times New Roman" pitchFamily="18" charset="0"/>
                <a:cs typeface="Times New Roman" pitchFamily="18" charset="0"/>
              </a:rPr>
              <a:t> tin SGK/4,5 </a:t>
            </a:r>
            <a:r>
              <a:rPr lang="en-US" sz="3600" dirty="0" err="1">
                <a:latin typeface="Times New Roman" pitchFamily="18" charset="0"/>
                <a:cs typeface="Times New Roman" pitchFamily="18" charset="0"/>
              </a:rPr>
              <a:t>gọi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chính</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xem</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phương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pháp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gồm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gì</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xmlns="" val="15424787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5778" y="266258"/>
            <a:ext cx="8048978" cy="2339102"/>
          </a:xfrm>
          <a:prstGeom prst="rect">
            <a:avLst/>
          </a:prstGeom>
        </p:spPr>
        <p:txBody>
          <a:bodyPr wrap="square">
            <a:spAutoFit/>
          </a:bodyPr>
          <a:lstStyle/>
          <a:p>
            <a:r>
              <a:rPr lang="vi-VN" sz="3200" b="1" dirty="0" smtClean="0">
                <a:latin typeface="Times New Roman" pitchFamily="18" charset="0"/>
                <a:cs typeface="Times New Roman" pitchFamily="18" charset="0"/>
              </a:rPr>
              <a:t>Câu </a:t>
            </a:r>
            <a:r>
              <a:rPr lang="en-US" sz="3200" b="1" dirty="0" smtClean="0">
                <a:latin typeface="Times New Roman" pitchFamily="18" charset="0"/>
                <a:cs typeface="Times New Roman" pitchFamily="18" charset="0"/>
              </a:rPr>
              <a:t>4</a:t>
            </a:r>
            <a:r>
              <a:rPr lang="vi-VN" sz="3200" b="1" dirty="0" smtClean="0">
                <a:latin typeface="Times New Roman" pitchFamily="18" charset="0"/>
                <a:cs typeface="Times New Roman" pitchFamily="18" charset="0"/>
              </a:rPr>
              <a:t>:</a:t>
            </a:r>
            <a:r>
              <a:rPr lang="vi-VN" sz="3200" dirty="0" smtClean="0">
                <a:latin typeface="Times New Roman" pitchFamily="18" charset="0"/>
                <a:cs typeface="Times New Roman" pitchFamily="18" charset="0"/>
              </a:rPr>
              <a:t> Trong Hình 1.1, ban đầu bình a chứa </a:t>
            </a:r>
            <a:r>
              <a:rPr lang="vi-VN" sz="3200" dirty="0" smtClean="0">
                <a:latin typeface="Times New Roman" pitchFamily="18" charset="0"/>
                <a:cs typeface="Times New Roman" pitchFamily="18" charset="0"/>
              </a:rPr>
              <a:t>nước,bình </a:t>
            </a:r>
            <a:r>
              <a:rPr lang="vi-VN" sz="3200" dirty="0" smtClean="0">
                <a:latin typeface="Times New Roman" pitchFamily="18" charset="0"/>
                <a:cs typeface="Times New Roman" pitchFamily="18" charset="0"/>
              </a:rPr>
              <a:t>b chứa một vật rắn không thấm nước.</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Khi đổ hết nước từ bình a sang bình b thì</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mức nước trong bình b được vẽ trong hình</a:t>
            </a:r>
            <a:r>
              <a:rPr lang="vi-VN" sz="3200" dirty="0" smtClean="0">
                <a:latin typeface="Times New Roman" pitchFamily="18" charset="0"/>
                <a:cs typeface="Times New Roman" pitchFamily="18" charset="0"/>
              </a:rPr>
              <a:t>.</a:t>
            </a:r>
            <a:endParaRPr lang="en-US" sz="3200" dirty="0" smtClean="0">
              <a:latin typeface="Times New Roman" pitchFamily="18" charset="0"/>
              <a:cs typeface="Times New Roman" pitchFamily="18" charset="0"/>
            </a:endParaRPr>
          </a:p>
          <a:p>
            <a:endParaRPr lang="en-US" dirty="0"/>
          </a:p>
        </p:txBody>
      </p:sp>
      <p:pic>
        <p:nvPicPr>
          <p:cNvPr id="1028" name="Picture 4" descr="Trắc nghiệm KHTN 7 Bài 1: Phương pháp và kĩ năng học tập môn khoa học tự nhiên (có đáp án) - KNTT"/>
          <p:cNvPicPr>
            <a:picLocks noChangeAspect="1" noChangeArrowheads="1"/>
          </p:cNvPicPr>
          <p:nvPr/>
        </p:nvPicPr>
        <p:blipFill>
          <a:blip r:embed="rId2"/>
          <a:srcRect/>
          <a:stretch>
            <a:fillRect/>
          </a:stretch>
        </p:blipFill>
        <p:spPr bwMode="auto">
          <a:xfrm>
            <a:off x="7924800" y="486304"/>
            <a:ext cx="4267200" cy="4695296"/>
          </a:xfrm>
          <a:prstGeom prst="rect">
            <a:avLst/>
          </a:prstGeom>
          <a:noFill/>
        </p:spPr>
      </p:pic>
      <p:sp>
        <p:nvSpPr>
          <p:cNvPr id="8" name="Rectangle 7"/>
          <p:cNvSpPr/>
          <p:nvPr/>
        </p:nvSpPr>
        <p:spPr>
          <a:xfrm>
            <a:off x="541867" y="2645181"/>
            <a:ext cx="6096000" cy="2554545"/>
          </a:xfrm>
          <a:prstGeom prst="rect">
            <a:avLst/>
          </a:prstGeom>
        </p:spPr>
        <p:txBody>
          <a:bodyPr>
            <a:spAutoFit/>
          </a:bodyPr>
          <a:lstStyle/>
          <a:p>
            <a:r>
              <a:rPr lang="en-US" sz="3200" dirty="0" err="1" smtClean="0">
                <a:latin typeface="Times New Roman" pitchFamily="18" charset="0"/>
                <a:cs typeface="Times New Roman" pitchFamily="18" charset="0"/>
              </a:rPr>
              <a:t>Thể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tích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rắn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b="1" dirty="0" smtClean="0">
                <a:latin typeface="Times New Roman" pitchFamily="18" charset="0"/>
                <a:cs typeface="Times New Roman" pitchFamily="18" charset="0"/>
              </a:rPr>
              <a:t>A. 33 </a:t>
            </a:r>
            <a:r>
              <a:rPr lang="en-US" sz="3200" b="1" dirty="0" err="1" smtClean="0">
                <a:latin typeface="Times New Roman" pitchFamily="18" charset="0"/>
                <a:cs typeface="Times New Roman" pitchFamily="18" charset="0"/>
              </a:rPr>
              <a:t>mL.</a:t>
            </a:r>
            <a:endParaRPr lang="en-US" sz="3200" dirty="0" smtClean="0">
              <a:latin typeface="Times New Roman" pitchFamily="18" charset="0"/>
              <a:cs typeface="Times New Roman" pitchFamily="18" charset="0"/>
            </a:endParaRPr>
          </a:p>
          <a:p>
            <a:r>
              <a:rPr lang="en-US" sz="3200" dirty="0" smtClean="0">
                <a:latin typeface="Times New Roman" pitchFamily="18" charset="0"/>
                <a:cs typeface="Times New Roman" pitchFamily="18" charset="0"/>
              </a:rPr>
              <a:t>B. 73 </a:t>
            </a:r>
            <a:r>
              <a:rPr lang="en-US" sz="3200" dirty="0" err="1" smtClean="0">
                <a:latin typeface="Times New Roman" pitchFamily="18" charset="0"/>
                <a:cs typeface="Times New Roman" pitchFamily="18" charset="0"/>
              </a:rPr>
              <a:t>mL.</a:t>
            </a:r>
            <a:endParaRPr lang="en-US" sz="3200" dirty="0" smtClean="0">
              <a:latin typeface="Times New Roman" pitchFamily="18" charset="0"/>
              <a:cs typeface="Times New Roman" pitchFamily="18" charset="0"/>
            </a:endParaRPr>
          </a:p>
          <a:p>
            <a:r>
              <a:rPr lang="en-US" sz="3200" dirty="0" smtClean="0">
                <a:latin typeface="Times New Roman" pitchFamily="18" charset="0"/>
                <a:cs typeface="Times New Roman" pitchFamily="18" charset="0"/>
              </a:rPr>
              <a:t>C. 32,5 </a:t>
            </a:r>
            <a:r>
              <a:rPr lang="en-US" sz="3200" dirty="0" err="1" smtClean="0">
                <a:latin typeface="Times New Roman" pitchFamily="18" charset="0"/>
                <a:cs typeface="Times New Roman" pitchFamily="18" charset="0"/>
              </a:rPr>
              <a:t>mL.</a:t>
            </a:r>
            <a:endParaRPr lang="en-US" sz="3200" dirty="0" smtClean="0">
              <a:latin typeface="Times New Roman" pitchFamily="18" charset="0"/>
              <a:cs typeface="Times New Roman" pitchFamily="18" charset="0"/>
            </a:endParaRPr>
          </a:p>
          <a:p>
            <a:r>
              <a:rPr lang="en-US" sz="3200" dirty="0" smtClean="0">
                <a:latin typeface="Times New Roman" pitchFamily="18" charset="0"/>
                <a:cs typeface="Times New Roman" pitchFamily="18" charset="0"/>
              </a:rPr>
              <a:t>D. 35,2 </a:t>
            </a:r>
            <a:r>
              <a:rPr lang="en-US" sz="3200" dirty="0" err="1" smtClean="0">
                <a:latin typeface="Times New Roman" pitchFamily="18" charset="0"/>
                <a:cs typeface="Times New Roman" pitchFamily="18" charset="0"/>
              </a:rPr>
              <a:t>mL.</a:t>
            </a:r>
            <a:endParaRPr lang="en-US" sz="3200" dirty="0">
              <a:latin typeface="Times New Roman" pitchFamily="18" charset="0"/>
              <a:cs typeface="Times New Roman"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6399" y="395659"/>
            <a:ext cx="11108267" cy="3046988"/>
          </a:xfrm>
          <a:prstGeom prst="rect">
            <a:avLst/>
          </a:prstGeom>
        </p:spPr>
        <p:txBody>
          <a:bodyPr wrap="square">
            <a:spAutoFit/>
          </a:bodyPr>
          <a:lstStyle/>
          <a:p>
            <a:r>
              <a:rPr lang="vi-VN" sz="3200" b="1" dirty="0" smtClean="0">
                <a:latin typeface="+mj-lt"/>
              </a:rPr>
              <a:t>Câu </a:t>
            </a:r>
            <a:r>
              <a:rPr lang="en-US" sz="3200" b="1" dirty="0" smtClean="0">
                <a:latin typeface="+mj-lt"/>
              </a:rPr>
              <a:t>5</a:t>
            </a:r>
            <a:r>
              <a:rPr lang="vi-VN" sz="3200" b="1" dirty="0" smtClean="0">
                <a:latin typeface="+mj-lt"/>
              </a:rPr>
              <a:t>:</a:t>
            </a:r>
            <a:r>
              <a:rPr lang="vi-VN" sz="3200" b="1" dirty="0" smtClean="0">
                <a:latin typeface="+mj-lt"/>
              </a:rPr>
              <a:t> </a:t>
            </a:r>
            <a:r>
              <a:rPr lang="vi-VN" sz="3200" dirty="0" smtClean="0">
                <a:latin typeface="+mj-lt"/>
              </a:rPr>
              <a:t>Đâu không phải là kĩ năng cần vận dụng vào phương pháp tìm hiểu tự nhiên?</a:t>
            </a:r>
          </a:p>
          <a:p>
            <a:r>
              <a:rPr lang="vi-VN" sz="3200" b="1" dirty="0" smtClean="0">
                <a:latin typeface="+mj-lt"/>
              </a:rPr>
              <a:t>A. Kĩ năng chiến đấu đặc biệt;</a:t>
            </a:r>
            <a:endParaRPr lang="vi-VN" sz="3200" dirty="0" smtClean="0">
              <a:latin typeface="+mj-lt"/>
            </a:endParaRPr>
          </a:p>
          <a:p>
            <a:r>
              <a:rPr lang="vi-VN" sz="3200" dirty="0" smtClean="0">
                <a:latin typeface="+mj-lt"/>
              </a:rPr>
              <a:t>B. Kĩ năng quan sát;</a:t>
            </a:r>
          </a:p>
          <a:p>
            <a:r>
              <a:rPr lang="vi-VN" sz="3200" dirty="0" smtClean="0">
                <a:latin typeface="+mj-lt"/>
              </a:rPr>
              <a:t>C. Kĩ năng dự báo;</a:t>
            </a:r>
          </a:p>
          <a:p>
            <a:r>
              <a:rPr lang="vi-VN" sz="3200" dirty="0" smtClean="0">
                <a:latin typeface="+mj-lt"/>
              </a:rPr>
              <a:t>D. Kĩ năng đo đạc.</a:t>
            </a:r>
            <a:endParaRPr lang="vi-VN" sz="3200" dirty="0">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1: QUAN SÁT, ĐẶT CÂU HỎI </a:t>
            </a:r>
          </a:p>
        </p:txBody>
      </p:sp>
      <p:sp>
        <p:nvSpPr>
          <p:cNvPr id="3" name="TextBox 2">
            <a:extLst>
              <a:ext uri="{FF2B5EF4-FFF2-40B4-BE49-F238E27FC236}">
                <a16:creationId xmlns="" xmlns:a16="http://schemas.microsoft.com/office/drawing/2014/main" id="{BA287986-927D-7BA9-019F-DF876470A448}"/>
              </a:ext>
            </a:extLst>
          </p:cNvPr>
          <p:cNvSpPr txBox="1"/>
          <p:nvPr/>
        </p:nvSpPr>
        <p:spPr>
          <a:xfrm>
            <a:off x="446567" y="1679944"/>
            <a:ext cx="10462437"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Quan </a:t>
            </a:r>
            <a:r>
              <a:rPr lang="en-US" sz="2800" dirty="0" err="1">
                <a:latin typeface="Arial" panose="020B0604020202020204" pitchFamily="34" charset="0"/>
                <a:cs typeface="Arial" panose="020B0604020202020204" pitchFamily="34" charset="0"/>
              </a:rPr>
              <a:t>sát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đầu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huống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vấn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a:t>
            </a:r>
            <a:r>
              <a:rPr lang="en-US" sz="2800" dirty="0">
                <a:latin typeface="Arial" panose="020B0604020202020204" pitchFamily="34" charset="0"/>
                <a:cs typeface="Arial" panose="020B0604020202020204" pitchFamily="34" charset="0"/>
              </a:rPr>
              <a:t>. Qua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hỏi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vấn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hiểu</a:t>
            </a:r>
            <a:r>
              <a:rPr lang="en-US" sz="2800" dirty="0">
                <a:latin typeface="Arial" panose="020B0604020202020204" pitchFamily="34" charset="0"/>
                <a:cs typeface="Arial" panose="020B0604020202020204" pitchFamily="34" charset="0"/>
              </a:rPr>
              <a:t>.   </a:t>
            </a:r>
          </a:p>
        </p:txBody>
      </p:sp>
      <p:pic>
        <p:nvPicPr>
          <p:cNvPr id="5" name="Picture 4">
            <a:extLst>
              <a:ext uri="{FF2B5EF4-FFF2-40B4-BE49-F238E27FC236}">
                <a16:creationId xmlns="" xmlns:a16="http://schemas.microsoft.com/office/drawing/2014/main" id="{9377CE65-3F73-A9E7-7E43-21CB9E54436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87182" y="2806995"/>
            <a:ext cx="7026249" cy="3572539"/>
          </a:xfrm>
          <a:prstGeom prst="rect">
            <a:avLst/>
          </a:prstGeom>
        </p:spPr>
      </p:pic>
    </p:spTree>
    <p:extLst>
      <p:ext uri="{BB962C8B-B14F-4D97-AF65-F5344CB8AC3E}">
        <p14:creationId xmlns:p14="http://schemas.microsoft.com/office/powerpoint/2010/main" xmlns="" val="24136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2: XÂY DỰNG GIẢ THUYẾT </a:t>
            </a:r>
          </a:p>
        </p:txBody>
      </p:sp>
      <p:sp>
        <p:nvSpPr>
          <p:cNvPr id="6" name="TextBox 5">
            <a:extLst>
              <a:ext uri="{FF2B5EF4-FFF2-40B4-BE49-F238E27FC236}">
                <a16:creationId xmlns="" xmlns:a16="http://schemas.microsoft.com/office/drawing/2014/main" id="{7F090AD5-490E-CBF8-B7A0-790DB0C40946}"/>
              </a:ext>
            </a:extLst>
          </p:cNvPr>
          <p:cNvSpPr txBox="1"/>
          <p:nvPr/>
        </p:nvSpPr>
        <p:spPr>
          <a:xfrm>
            <a:off x="552891" y="1680795"/>
            <a:ext cx="11238615" cy="954107"/>
          </a:xfrm>
          <a:prstGeom prst="rect">
            <a:avLst/>
          </a:prstGeom>
          <a:noFill/>
        </p:spPr>
        <p:txBody>
          <a:bodyPr wrap="square">
            <a:spAutoFit/>
          </a:bodyPr>
          <a:lstStyle/>
          <a:p>
            <a:r>
              <a:rPr lang="en-US" sz="2800" dirty="0" err="1">
                <a:effectLst/>
                <a:latin typeface="Arial" panose="020B0604020202020204" pitchFamily="34" charset="0"/>
                <a:ea typeface="Calibri" panose="020F0502020204030204" pitchFamily="34" charset="0"/>
                <a:cs typeface="Arial" panose="020B0604020202020204" pitchFamily="34" charset="0"/>
              </a:rPr>
              <a:t>Dựa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trên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hiểu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biết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của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mình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và</a:t>
            </a:r>
            <a:r>
              <a:rPr lang="en-US" sz="2800" dirty="0">
                <a:effectLst/>
                <a:latin typeface="Arial" panose="020B0604020202020204" pitchFamily="34" charset="0"/>
                <a:ea typeface="Calibri" panose="020F0502020204030204" pitchFamily="34" charset="0"/>
                <a:cs typeface="Arial" panose="020B0604020202020204" pitchFamily="34" charset="0"/>
              </a:rPr>
              <a:t> qua </a:t>
            </a:r>
            <a:r>
              <a:rPr lang="en-US" sz="2800" dirty="0" err="1">
                <a:effectLst/>
                <a:latin typeface="Arial" panose="020B0604020202020204" pitchFamily="34" charset="0"/>
                <a:ea typeface="Calibri" panose="020F0502020204030204" pitchFamily="34" charset="0"/>
                <a:cs typeface="Arial" panose="020B0604020202020204" pitchFamily="34" charset="0"/>
              </a:rPr>
              <a:t>phân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tích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kết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quan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sát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em</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đưa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ra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dự</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đoán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tức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là</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giả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thuyết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để</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trả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lời</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cho</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câu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hỏi</a:t>
            </a:r>
            <a:r>
              <a:rPr lang="en-US" sz="2800" dirty="0">
                <a:effectLst/>
                <a:latin typeface="Arial" panose="020B0604020202020204" pitchFamily="34" charset="0"/>
                <a:ea typeface="Calibri" panose="020F0502020204030204" pitchFamily="34" charset="0"/>
                <a:cs typeface="Arial" panose="020B0604020202020204" pitchFamily="34" charset="0"/>
              </a:rPr>
              <a:t> ở </a:t>
            </a:r>
            <a:r>
              <a:rPr lang="en-US" sz="2800" dirty="0" err="1">
                <a:effectLst/>
                <a:latin typeface="Arial" panose="020B0604020202020204" pitchFamily="34" charset="0"/>
                <a:ea typeface="Calibri" panose="020F0502020204030204" pitchFamily="34" charset="0"/>
                <a:cs typeface="Arial" panose="020B0604020202020204" pitchFamily="34" charset="0"/>
              </a:rPr>
              <a:t>bước</a:t>
            </a:r>
            <a:r>
              <a:rPr lang="en-US" sz="2800" dirty="0">
                <a:effectLst/>
                <a:latin typeface="Arial" panose="020B0604020202020204" pitchFamily="34" charset="0"/>
                <a:ea typeface="Calibri" panose="020F0502020204030204" pitchFamily="34" charset="0"/>
                <a:cs typeface="Arial" panose="020B0604020202020204" pitchFamily="34" charset="0"/>
              </a:rPr>
              <a:t> 1.</a:t>
            </a:r>
            <a:endParaRPr lang="en-US" sz="2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 xmlns:a16="http://schemas.microsoft.com/office/drawing/2014/main" id="{44D9B960-F4BE-39D9-79B5-A08055C4E68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2891" y="2902688"/>
            <a:ext cx="10749518" cy="3753293"/>
          </a:xfrm>
          <a:prstGeom prst="rect">
            <a:avLst/>
          </a:prstGeom>
        </p:spPr>
      </p:pic>
    </p:spTree>
    <p:extLst>
      <p:ext uri="{BB962C8B-B14F-4D97-AF65-F5344CB8AC3E}">
        <p14:creationId xmlns:p14="http://schemas.microsoft.com/office/powerpoint/2010/main" xmlns="" val="160263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3: KIỂM TRA GIẢ THUYẾT </a:t>
            </a:r>
          </a:p>
        </p:txBody>
      </p:sp>
      <p:sp>
        <p:nvSpPr>
          <p:cNvPr id="7" name="TextBox 6">
            <a:extLst>
              <a:ext uri="{FF2B5EF4-FFF2-40B4-BE49-F238E27FC236}">
                <a16:creationId xmlns="" xmlns:a16="http://schemas.microsoft.com/office/drawing/2014/main" id="{E06EF115-8585-DAC5-8445-69E108AEDBE5}"/>
              </a:ext>
            </a:extLst>
          </p:cNvPr>
          <p:cNvSpPr txBox="1"/>
          <p:nvPr/>
        </p:nvSpPr>
        <p:spPr>
          <a:xfrm>
            <a:off x="797441" y="1545673"/>
            <a:ext cx="10302950" cy="1771767"/>
          </a:xfrm>
          <a:prstGeom prst="rect">
            <a:avLst/>
          </a:prstGeom>
          <a:noFill/>
        </p:spPr>
        <p:txBody>
          <a:bodyPr wrap="square">
            <a:spAutoFit/>
          </a:bodyPr>
          <a:lstStyle/>
          <a:p>
            <a:pPr marL="342900" lvl="0" indent="-342900" algn="just">
              <a:lnSpc>
                <a:spcPct val="130000"/>
              </a:lnSpc>
            </a:pPr>
            <a:r>
              <a:rPr lang="en-US" sz="2800" dirty="0" smtClean="0">
                <a:latin typeface="Arial" panose="020B0604020202020204" pitchFamily="34" charset="0"/>
                <a:ea typeface="Calibri" panose="020F0502020204030204" pitchFamily="34" charset="0"/>
                <a:cs typeface="Arial" panose="020B0604020202020204" pitchFamily="34" charset="0"/>
              </a:rPr>
              <a:t>* </a:t>
            </a:r>
            <a:r>
              <a:rPr lang="en-US" sz="2800" dirty="0" err="1" smtClean="0">
                <a:effectLst/>
                <a:latin typeface="Arial" panose="020B0604020202020204" pitchFamily="34" charset="0"/>
                <a:ea typeface="Calibri" panose="020F0502020204030204" pitchFamily="34" charset="0"/>
                <a:cs typeface="Arial" panose="020B0604020202020204" pitchFamily="34" charset="0"/>
              </a:rPr>
              <a:t>Chuẩn</a:t>
            </a:r>
            <a:r>
              <a:rPr lang="en-US" sz="2800" dirty="0" smtClean="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bị</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các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mẫu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vật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dụng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cụ</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thí</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nghiệm</a:t>
            </a:r>
            <a:r>
              <a:rPr lang="en-US" sz="2800" dirty="0">
                <a:effectLst/>
                <a:latin typeface="Arial" panose="020B0604020202020204" pitchFamily="34" charset="0"/>
                <a:ea typeface="Calibri" panose="020F0502020204030204" pitchFamily="34" charset="0"/>
                <a:cs typeface="Arial" panose="020B0604020202020204" pitchFamily="34" charset="0"/>
              </a:rPr>
              <a:t>.</a:t>
            </a:r>
          </a:p>
          <a:p>
            <a:pPr marL="342900" lvl="0" indent="-342900" algn="just">
              <a:lnSpc>
                <a:spcPct val="130000"/>
              </a:lnSpc>
              <a:spcAft>
                <a:spcPts val="1000"/>
              </a:spcAft>
            </a:pPr>
            <a:r>
              <a:rPr lang="en-US" sz="2800" dirty="0" smtClean="0">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effectLst/>
                <a:latin typeface="Arial" panose="020B0604020202020204" pitchFamily="34" charset="0"/>
                <a:ea typeface="Calibri" panose="020F0502020204030204" pitchFamily="34" charset="0"/>
                <a:cs typeface="Arial" panose="020B0604020202020204" pitchFamily="34" charset="0"/>
              </a:rPr>
              <a:t>Lập</a:t>
            </a:r>
            <a:r>
              <a:rPr lang="en-US" sz="2800" dirty="0" smtClean="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phương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án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thí</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nghiệm</a:t>
            </a:r>
            <a:r>
              <a:rPr lang="en-US" sz="2800" dirty="0" smtClean="0">
                <a:effectLst/>
                <a:latin typeface="Arial" panose="020B0604020202020204" pitchFamily="34" charset="0"/>
                <a:ea typeface="Calibri" panose="020F0502020204030204" pitchFamily="34" charset="0"/>
                <a:cs typeface="Arial" panose="020B0604020202020204" pitchFamily="34" charset="0"/>
              </a:rPr>
              <a:t>.</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r>
              <a:rPr lang="en-US" sz="2800" dirty="0" smtClean="0">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effectLst/>
                <a:latin typeface="Arial" panose="020B0604020202020204" pitchFamily="34" charset="0"/>
                <a:ea typeface="Calibri" panose="020F0502020204030204" pitchFamily="34" charset="0"/>
                <a:cs typeface="Arial" panose="020B0604020202020204" pitchFamily="34" charset="0"/>
              </a:rPr>
              <a:t>Tiến</a:t>
            </a:r>
            <a:r>
              <a:rPr lang="en-US" sz="2800" dirty="0" smtClean="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hành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thí</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nghiệm</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theo</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phương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án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lập</a:t>
            </a:r>
            <a:r>
              <a:rPr lang="en-US" sz="2800" dirty="0">
                <a:effectLst/>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F29134EE-F059-7113-5C7D-DD8B5EA31AB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71869" y="3537550"/>
            <a:ext cx="10302950" cy="3001473"/>
          </a:xfrm>
          <a:prstGeom prst="rect">
            <a:avLst/>
          </a:prstGeom>
        </p:spPr>
      </p:pic>
    </p:spTree>
    <p:extLst>
      <p:ext uri="{BB962C8B-B14F-4D97-AF65-F5344CB8AC3E}">
        <p14:creationId xmlns:p14="http://schemas.microsoft.com/office/powerpoint/2010/main" xmlns="" val="353318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887</TotalTime>
  <Words>2995</Words>
  <PresentationFormat>Custom</PresentationFormat>
  <Paragraphs>356</Paragraphs>
  <Slides>61</Slides>
  <Notes>2</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MỞ ĐẦU KHTN 7-HIỀN</vt:lpstr>
      <vt:lpstr>Slide 1</vt:lpstr>
      <vt:lpstr>Slide 2</vt:lpstr>
      <vt:lpstr>Slide 3</vt:lpstr>
      <vt:lpstr>Slide 4</vt:lpstr>
      <vt:lpstr>Khi em tìm bằng chứng để giải thích, chứng minh một sự vật, hiện tượng nghĩa là em đang thực hiện tìm hiểu tự nhiên  </vt:lpstr>
      <vt:lpstr>Slide 6</vt:lpstr>
      <vt:lpstr>BƯỚC 1: QUAN SÁT, ĐẶT CÂU HỎI </vt:lpstr>
      <vt:lpstr>BƯỚC 2: XÂY DỰNG GIẢ THUYẾT </vt:lpstr>
      <vt:lpstr>BƯỚC 3: KIỂM TRA GIẢ THUYẾT </vt:lpstr>
      <vt:lpstr>BƯỚC 4: PHÂN TÍCH KẾT QUẢ </vt:lpstr>
      <vt:lpstr>BƯỚC 5: VIẾT, TRÌNH BÀY BÁO CÁO </vt:lpstr>
      <vt:lpstr>Slide 12</vt:lpstr>
      <vt:lpstr>Slide 13</vt:lpstr>
      <vt:lpstr>Slide 14</vt:lpstr>
      <vt:lpstr>b) Dụng cụ thí nghiệm - 3 khay chứa cùng lượng đất ẩm. </vt:lpstr>
      <vt:lpstr>→ Hầu như số lượng hạt nảy mầm ở cả 3 kiểu nằm đều bằng nhau. </vt:lpstr>
      <vt:lpstr>Slide 17</vt:lpstr>
      <vt:lpstr>Slide 18</vt:lpstr>
      <vt:lpstr>Slide 19</vt:lpstr>
      <vt:lpstr>Slide 20</vt:lpstr>
      <vt:lpstr>Slide 21</vt:lpstr>
      <vt:lpstr>Slide 22</vt:lpstr>
      <vt:lpstr>Ví dụ: Bằng mắt (thị giác), thấy được quả chuối chín có màu vàng, bằng mũi (khứu giác), ngửi được mùi thức ăn. </vt:lpstr>
      <vt:lpstr>Slide 24</vt:lpstr>
      <vt:lpstr>Slide 25</vt:lpstr>
      <vt:lpstr>Slide 26</vt:lpstr>
      <vt:lpstr>- Phân loại: Phân nhóm hoặc sắp xếp các sự vật, hiện tượng thành các loại dựa trên thuộc tính hoặc tiêu chí. Ví dụ: Xếp các loại hoa cùng loại vào cùng một nhóm. </vt:lpstr>
      <vt:lpstr>Slide 28</vt:lpstr>
      <vt:lpstr>Slide 29</vt:lpstr>
      <vt:lpstr>Slide 30</vt:lpstr>
      <vt:lpstr> Ví dụ: Thấy hoa trong lọ bắt đầu rụng cánh, liên hệ với kiến thức thực tế đã có về hoa, biết là hoa sắp tàn. </vt:lpstr>
      <vt:lpstr>Slide 32</vt:lpstr>
      <vt:lpstr>Ví dụ: Dùng thước để đo chiều dài của bút chì bằng đơn vị centimet. </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Bài 6. Vận dụng phương pháp tìm hiểu tự nhiên, em hãy tìm hiểu về hiện tượng lũ lụt và đề xuất các biện pháp phòng chống hiện tượng trên.</vt:lpstr>
      <vt:lpstr> 1/ Tại sao chim lại di cư vào mùa đông? 2/ Tại sao vào lạnh ta không thể quan sát thấy các loài bò sát nhỏ? 3/ Tại sao cá trê lại không có vẩy? 4/ Tại sao người ta  lại có thể canh tác thủy canh (Trồng cây trên nước)? 5/ Tại sao lá cây thường có màu xanh, nhưng cũng có những cây có lá không có màu xanh, vậy những cây này quang hợp như thế nào? 6/ Khi ngủ có phải tất cả các cơ quan trong cơ thể đều được nghỉ ngơi? 7/ tìm hiểu ảnh hưởng của nhiệt độ đến sự bay hơi của nước 8/tìm hiểu về “Độ dài mỗi bước chân trong các lần đi bộ khác nhau của cùng một người 9/tìm hiểu về: “Ảnh hưởng của ánh sáng đến kích thước của quả cà chua”.  </vt:lpstr>
      <vt:lpstr>Slide 56</vt:lpstr>
      <vt:lpstr>Slide 57</vt:lpstr>
      <vt:lpstr>Câu 1: Khẳng định nào dưới đây không đúng? A. Dự báo là kĩ năng cần thiết trong nghiên cứu khoa học tự nhiên. B. Dự báo là kĩ năng không cần thiết của người làm nghiên cứu. C. Dự báo là kĩ năng dự đoán điều gì sẽ xảy ra dựa vào quan sát, kiến thức, suy luận của con người,... về các sự vật, hiện tượng. D. Kĩ năng dự báo thường được sử dụng trong bước dự đoán của phương pháp tìm hiểu tự nhiên.  </vt:lpstr>
      <vt:lpstr>Slide 59</vt:lpstr>
      <vt:lpstr>Slide 60</vt:lpstr>
      <vt:lpstr>Slide 61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2022-07-11T10:05:56Z</dcterms:created>
  <dcterms:modified xsi:type="dcterms:W3CDTF">2022-09-13T05:53:45Z</dcterms:modified>
</cp:coreProperties>
</file>