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55" r:id="rId3"/>
    <p:sldId id="427" r:id="rId4"/>
    <p:sldId id="428" r:id="rId5"/>
    <p:sldId id="443" r:id="rId6"/>
    <p:sldId id="454" r:id="rId7"/>
    <p:sldId id="450" r:id="rId8"/>
    <p:sldId id="451" r:id="rId9"/>
    <p:sldId id="452"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FF0066"/>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78" d="100"/>
          <a:sy n="78" d="100"/>
        </p:scale>
        <p:origin x="150" y="2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5" Type="http://schemas.openxmlformats.org/officeDocument/2006/relationships/hyperlink" Target="Giai%20nghia%20tu/hao%20hung.pptx" TargetMode="External"/><Relationship Id="rId4" Type="http://schemas.openxmlformats.org/officeDocument/2006/relationships/hyperlink" Target="Giai%20nghia%20tu/giai%20dieu.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SỰ TÍCH THÀNH CỔ LOA(T1,2)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B318AD0-1FEB-44D0-9376-B32E13F36B29}"/>
              </a:ext>
            </a:extLst>
          </p:cNvPr>
          <p:cNvSpPr>
            <a:spLocks noChangeArrowheads="1"/>
          </p:cNvSpPr>
          <p:nvPr/>
        </p:nvSpPr>
        <p:spPr bwMode="auto">
          <a:xfrm>
            <a:off x="8103053" y="136267"/>
            <a:ext cx="7053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1200" b="1" i="0" u="none" strike="noStrike" cap="none" normalizeH="0" baseline="0">
                <a:ln>
                  <a:noFill/>
                </a:ln>
                <a:solidFill>
                  <a:srgbClr val="000000"/>
                </a:solidFill>
                <a:effectLst/>
                <a:latin typeface="OpenSansBold"/>
              </a:rPr>
              <a:t>  </a:t>
            </a:r>
            <a:endParaRPr kumimoji="0" lang="vi-VN" altLang="vi-VN" sz="27300" b="1" i="0" u="none" strike="noStrike" cap="none" normalizeH="0" baseline="0">
              <a:ln>
                <a:noFill/>
              </a:ln>
              <a:solidFill>
                <a:srgbClr val="000000"/>
              </a:solidFill>
              <a:effectLst/>
              <a:latin typeface="OpenSansBold"/>
            </a:endParaRPr>
          </a:p>
        </p:txBody>
      </p:sp>
      <p:pic>
        <p:nvPicPr>
          <p:cNvPr id="6" name="Picture 2" descr="https://img.loigiaihay.com/picture/2022/0613/1112.png">
            <a:extLst>
              <a:ext uri="{FF2B5EF4-FFF2-40B4-BE49-F238E27FC236}">
                <a16:creationId xmlns:a16="http://schemas.microsoft.com/office/drawing/2014/main" id="{B44650C0-56ED-45A9-8026-49258D6EB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19" y="291168"/>
            <a:ext cx="13716000" cy="8624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g.loigiaihay.com/picture/2022/0613/1113.png">
            <a:extLst>
              <a:ext uri="{FF2B5EF4-FFF2-40B4-BE49-F238E27FC236}">
                <a16:creationId xmlns:a16="http://schemas.microsoft.com/office/drawing/2014/main" id="{A24D14D3-B041-422E-A503-2950BCF3A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585" y="254139"/>
            <a:ext cx="13716000" cy="85665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398226-8072-4169-A08C-C1216058A1F6}"/>
              </a:ext>
            </a:extLst>
          </p:cNvPr>
          <p:cNvPicPr>
            <a:picLocks noChangeAspect="1"/>
          </p:cNvPicPr>
          <p:nvPr/>
        </p:nvPicPr>
        <p:blipFill rotWithShape="1">
          <a:blip r:embed="rId4">
            <a:extLst>
              <a:ext uri="{28A0092B-C50C-407E-A947-70E740481C1C}">
                <a14:useLocalDpi xmlns:a14="http://schemas.microsoft.com/office/drawing/2010/main" val="0"/>
              </a:ext>
            </a:extLst>
          </a:blip>
          <a:srcRect r="-2"/>
          <a:stretch/>
        </p:blipFill>
        <p:spPr>
          <a:xfrm>
            <a:off x="1356519" y="304800"/>
            <a:ext cx="13716000" cy="8534400"/>
          </a:xfrm>
          <a:prstGeom prst="rect">
            <a:avLst/>
          </a:prstGeom>
        </p:spPr>
      </p:pic>
    </p:spTree>
    <p:extLst>
      <p:ext uri="{BB962C8B-B14F-4D97-AF65-F5344CB8AC3E}">
        <p14:creationId xmlns:p14="http://schemas.microsoft.com/office/powerpoint/2010/main" val="4406781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80543" y="42893"/>
            <a:ext cx="7086600" cy="1612948"/>
            <a:chOff x="3880543" y="42893"/>
            <a:chExt cx="7086600" cy="1612948"/>
          </a:xfrm>
        </p:grpSpPr>
        <p:grpSp>
          <p:nvGrpSpPr>
            <p:cNvPr id="14" name="Group 13"/>
            <p:cNvGrpSpPr/>
            <p:nvPr/>
          </p:nvGrpSpPr>
          <p:grpSpPr>
            <a:xfrm>
              <a:off x="4617134" y="42893"/>
              <a:ext cx="6255239" cy="966340"/>
              <a:chOff x="4539228" y="103852"/>
              <a:chExt cx="6149694" cy="966340"/>
            </a:xfrm>
          </p:grpSpPr>
          <p:grpSp>
            <p:nvGrpSpPr>
              <p:cNvPr id="15" name="Group 14"/>
              <p:cNvGrpSpPr/>
              <p:nvPr/>
            </p:nvGrpSpPr>
            <p:grpSpPr>
              <a:xfrm>
                <a:off x="4539228" y="103852"/>
                <a:ext cx="6149694" cy="966340"/>
                <a:chOff x="4539228" y="103852"/>
                <a:chExt cx="6149694" cy="966340"/>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16" name="Straight Connector 15"/>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
        <p:nvSpPr>
          <p:cNvPr id="2" name="Rectangle 1"/>
          <p:cNvSpPr/>
          <p:nvPr/>
        </p:nvSpPr>
        <p:spPr>
          <a:xfrm>
            <a:off x="1508919" y="2831267"/>
            <a:ext cx="13966284" cy="1261884"/>
          </a:xfrm>
          <a:prstGeom prst="rect">
            <a:avLst/>
          </a:prstGeom>
        </p:spPr>
        <p:txBody>
          <a:bodyPr wrap="square">
            <a:spAutoFit/>
          </a:bodyPr>
          <a:lstStyle/>
          <a:p>
            <a:pPr algn="just">
              <a:spcBef>
                <a:spcPts val="1200"/>
              </a:spcBef>
              <a:spcAft>
                <a:spcPts val="600"/>
              </a:spcAft>
            </a:pPr>
            <a:r>
              <a:rPr lang="en-US" sz="3800" b="1">
                <a:solidFill>
                  <a:srgbClr val="0000CC"/>
                </a:solidFill>
                <a:latin typeface="Times New Roman" pitchFamily="18" charset="0"/>
                <a:cs typeface="Times New Roman" pitchFamily="18" charset="0"/>
              </a:rPr>
              <a:t>   Đọc diễn cảm toàn bài. Giọng đọc chậm rãi, trầm hùng, phù hợp với nội dung truyền thuyết.</a:t>
            </a:r>
          </a:p>
        </p:txBody>
      </p:sp>
      <p:sp>
        <p:nvSpPr>
          <p:cNvPr id="3" name="Rectangle 2"/>
          <p:cNvSpPr/>
          <p:nvPr/>
        </p:nvSpPr>
        <p:spPr>
          <a:xfrm>
            <a:off x="1348978" y="5334000"/>
            <a:ext cx="13578681" cy="3323987"/>
          </a:xfrm>
          <a:prstGeom prst="rect">
            <a:avLst/>
          </a:prstGeom>
        </p:spPr>
        <p:txBody>
          <a:bodyPr wrap="square">
            <a:spAutoFit/>
          </a:bodyPr>
          <a:lstStyle/>
          <a:p>
            <a:pPr>
              <a:spcBef>
                <a:spcPts val="600"/>
              </a:spcBef>
            </a:pPr>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phương bắc</a:t>
            </a:r>
            <a:r>
              <a:rPr lang="en-US" sz="3800" b="1">
                <a:solidFill>
                  <a:srgbClr val="0000CC"/>
                </a:solidFill>
                <a:latin typeface="Times New Roman" pitchFamily="18" charset="0"/>
                <a:cs typeface="Times New Roman" pitchFamily="18" charset="0"/>
              </a:rPr>
              <a:t>.</a:t>
            </a:r>
          </a:p>
          <a:p>
            <a:pPr>
              <a:spcBef>
                <a:spcPts val="600"/>
              </a:spcBef>
            </a:pPr>
            <a:r>
              <a:rPr lang="en-US" sz="3800" b="1">
                <a:solidFill>
                  <a:srgbClr val="0000CC"/>
                </a:solidFill>
                <a:latin typeface="Times New Roman" pitchFamily="18" charset="0"/>
                <a:cs typeface="Times New Roman" pitchFamily="18" charset="0"/>
              </a:rPr>
              <a:t>+ Đoạn 2: Tiếp theo cho đến </a:t>
            </a:r>
            <a:r>
              <a:rPr lang="en-US" sz="3800" b="1" i="1">
                <a:solidFill>
                  <a:srgbClr val="0000CC"/>
                </a:solidFill>
                <a:latin typeface="Times New Roman" pitchFamily="18" charset="0"/>
                <a:cs typeface="Times New Roman" pitchFamily="18" charset="0"/>
              </a:rPr>
              <a:t>đến giúp</a:t>
            </a:r>
            <a:r>
              <a:rPr lang="en-US" sz="3800" b="1">
                <a:solidFill>
                  <a:srgbClr val="0000CC"/>
                </a:solidFill>
                <a:latin typeface="Times New Roman" pitchFamily="18" charset="0"/>
                <a:cs typeface="Times New Roman" pitchFamily="18" charset="0"/>
              </a:rPr>
              <a:t>.</a:t>
            </a:r>
          </a:p>
          <a:p>
            <a:pPr>
              <a:spcBef>
                <a:spcPts val="600"/>
              </a:spcBef>
            </a:pPr>
            <a:r>
              <a:rPr lang="en-US" sz="3800" b="1">
                <a:solidFill>
                  <a:srgbClr val="0000CC"/>
                </a:solidFill>
                <a:latin typeface="Times New Roman" pitchFamily="18" charset="0"/>
                <a:cs typeface="Times New Roman" pitchFamily="18" charset="0"/>
              </a:rPr>
              <a:t>+ Đoạn 3: Tiếp theo cho đến </a:t>
            </a:r>
            <a:r>
              <a:rPr lang="en-US" sz="3800" b="1" i="1">
                <a:solidFill>
                  <a:srgbClr val="0000CC"/>
                </a:solidFill>
                <a:latin typeface="Times New Roman" pitchFamily="18" charset="0"/>
                <a:cs typeface="Times New Roman" pitchFamily="18" charset="0"/>
              </a:rPr>
              <a:t>Thủy Tề</a:t>
            </a:r>
            <a:r>
              <a:rPr lang="en-US" sz="3800" b="1">
                <a:solidFill>
                  <a:srgbClr val="0000CC"/>
                </a:solidFill>
                <a:latin typeface="Times New Roman" pitchFamily="18" charset="0"/>
                <a:cs typeface="Times New Roman" pitchFamily="18" charset="0"/>
              </a:rPr>
              <a:t>.</a:t>
            </a:r>
          </a:p>
          <a:p>
            <a:pPr>
              <a:spcBef>
                <a:spcPts val="600"/>
              </a:spcBef>
            </a:pPr>
            <a:r>
              <a:rPr lang="en-US" sz="3800" b="1">
                <a:solidFill>
                  <a:srgbClr val="0000CC"/>
                </a:solidFill>
                <a:latin typeface="Times New Roman" pitchFamily="18" charset="0"/>
                <a:cs typeface="Times New Roman" pitchFamily="18" charset="0"/>
              </a:rPr>
              <a:t>+ Đoạn 4: Tiếp theo cho đến </a:t>
            </a:r>
            <a:r>
              <a:rPr lang="en-US" sz="3800" b="1" i="1">
                <a:solidFill>
                  <a:srgbClr val="0000CC"/>
                </a:solidFill>
                <a:latin typeface="Times New Roman" pitchFamily="18" charset="0"/>
                <a:cs typeface="Times New Roman" pitchFamily="18" charset="0"/>
              </a:rPr>
              <a:t>Cổ Loa</a:t>
            </a:r>
            <a:r>
              <a:rPr lang="en-US" sz="3800" b="1">
                <a:solidFill>
                  <a:srgbClr val="0000CC"/>
                </a:solidFill>
                <a:latin typeface="Times New Roman" pitchFamily="18" charset="0"/>
                <a:cs typeface="Times New Roman" pitchFamily="18" charset="0"/>
              </a:rPr>
              <a:t>.</a:t>
            </a:r>
          </a:p>
          <a:p>
            <a:pPr>
              <a:spcBef>
                <a:spcPts val="600"/>
              </a:spcBef>
            </a:pPr>
            <a:r>
              <a:rPr lang="en-US" sz="3800" b="1">
                <a:solidFill>
                  <a:srgbClr val="0000CC"/>
                </a:solidFill>
                <a:latin typeface="Times New Roman" pitchFamily="18" charset="0"/>
                <a:cs typeface="Times New Roman" pitchFamily="18" charset="0"/>
              </a:rPr>
              <a:t>+ Đoạn 5: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2672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91851" y="7725583"/>
            <a:ext cx="335279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Thành Cổ Loa, </a:t>
            </a:r>
          </a:p>
        </p:txBody>
      </p:sp>
      <p:grpSp>
        <p:nvGrpSpPr>
          <p:cNvPr id="5" name="Group 4"/>
          <p:cNvGrpSpPr/>
          <p:nvPr/>
        </p:nvGrpSpPr>
        <p:grpSpPr>
          <a:xfrm>
            <a:off x="1475303" y="1864664"/>
            <a:ext cx="6781801" cy="772757"/>
            <a:chOff x="1508917" y="1702847"/>
            <a:chExt cx="6172201" cy="1294911"/>
          </a:xfrm>
        </p:grpSpPr>
        <p:sp>
          <p:nvSpPr>
            <p:cNvPr id="10" name="Rectangle 9"/>
            <p:cNvSpPr/>
            <p:nvPr/>
          </p:nvSpPr>
          <p:spPr>
            <a:xfrm>
              <a:off x="1508917" y="1702847"/>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508919" y="4506769"/>
            <a:ext cx="13941217" cy="1741631"/>
          </a:xfrm>
          <a:prstGeom prst="rect">
            <a:avLst/>
          </a:prstGeom>
        </p:spPr>
        <p:txBody>
          <a:bodyPr wrap="square">
            <a:spAutoFit/>
          </a:bodyPr>
          <a:lstStyle/>
          <a:p>
            <a:pPr algn="just">
              <a:lnSpc>
                <a:spcPct val="150000"/>
              </a:lnSpc>
            </a:pP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Vừa bắt đầu tan sương</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thì có một con rùa vàng rất lớn bơi vào bờ.</a:t>
            </a:r>
            <a:r>
              <a:rPr lang="vi-VN" sz="3800" b="1">
                <a:solidFill>
                  <a:srgbClr val="FF0000"/>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 Rùa tự xưng mình là Thần Kim Quy,  sứ giả của vua Thủy Tề</a:t>
            </a:r>
            <a:r>
              <a:rPr lang="vi-VN" sz="3800" b="1">
                <a:solidFill>
                  <a:srgbClr val="FF0000"/>
                </a:solidFill>
                <a:latin typeface="Times New Roman" pitchFamily="18" charset="0"/>
                <a:cs typeface="Times New Roman" pitchFamily="18" charset="0"/>
              </a:rPr>
              <a:t>.</a:t>
            </a:r>
          </a:p>
        </p:txBody>
      </p:sp>
      <p:sp>
        <p:nvSpPr>
          <p:cNvPr id="21" name="Rectangle 20">
            <a:hlinkClick r:id="rId3" action="ppaction://hlinkpres?slideindex=1&amp;slidetitle="/>
          </p:cNvPr>
          <p:cNvSpPr/>
          <p:nvPr/>
        </p:nvSpPr>
        <p:spPr>
          <a:xfrm>
            <a:off x="4989846" y="7764483"/>
            <a:ext cx="452007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An Dương Vương, </a:t>
            </a:r>
          </a:p>
        </p:txBody>
      </p:sp>
      <p:sp>
        <p:nvSpPr>
          <p:cNvPr id="22" name="Rectangle 21">
            <a:hlinkClick r:id="rId4" action="ppaction://hlinkpres?slideindex=1&amp;slidetitle="/>
          </p:cNvPr>
          <p:cNvSpPr/>
          <p:nvPr/>
        </p:nvSpPr>
        <p:spPr>
          <a:xfrm>
            <a:off x="8995208" y="7781092"/>
            <a:ext cx="1276711"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Tần,</a:t>
            </a:r>
          </a:p>
        </p:txBody>
      </p:sp>
      <p:sp>
        <p:nvSpPr>
          <p:cNvPr id="23" name="Rectangle 22">
            <a:hlinkClick r:id="rId5" action="ppaction://hlinkpres?slideindex=1&amp;slidetitle="/>
          </p:cNvPr>
          <p:cNvSpPr/>
          <p:nvPr/>
        </p:nvSpPr>
        <p:spPr>
          <a:xfrm>
            <a:off x="11707999" y="7764483"/>
            <a:ext cx="184052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Phù hộ,</a:t>
            </a:r>
          </a:p>
        </p:txBody>
      </p:sp>
      <p:sp>
        <p:nvSpPr>
          <p:cNvPr id="27" name="Rectangle 26"/>
          <p:cNvSpPr/>
          <p:nvPr/>
        </p:nvSpPr>
        <p:spPr>
          <a:xfrm>
            <a:off x="1527646" y="2775241"/>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682239" y="6679143"/>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901936" y="3702704"/>
            <a:ext cx="13548200" cy="677108"/>
          </a:xfrm>
          <a:prstGeom prst="rect">
            <a:avLst/>
          </a:prstGeom>
        </p:spPr>
        <p:txBody>
          <a:bodyPr wrap="square">
            <a:spAutoFit/>
          </a:bodyPr>
          <a:lstStyle/>
          <a:p>
            <a:pPr algn="just"/>
            <a:r>
              <a:rPr lang="vi-VN" sz="3800" b="1">
                <a:solidFill>
                  <a:srgbClr val="FF0066"/>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ập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ên, </a:t>
            </a:r>
            <a:r>
              <a:rPr lang="vi-VN" sz="3800" b="1">
                <a:solidFill>
                  <a:srgbClr val="FF0000"/>
                </a:solidFill>
                <a:latin typeface="Times New Roman" pitchFamily="18" charset="0"/>
                <a:cs typeface="Times New Roman" pitchFamily="18" charset="0"/>
              </a:rPr>
              <a:t>n</a:t>
            </a:r>
            <a:r>
              <a:rPr lang="vi-VN" sz="3800" b="1">
                <a:solidFill>
                  <a:srgbClr val="0000CC"/>
                </a:solidFill>
                <a:latin typeface="Times New Roman" pitchFamily="18" charset="0"/>
                <a:cs typeface="Times New Roman" pitchFamily="18" charset="0"/>
              </a:rPr>
              <a:t>ước Âu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ạc, xâm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ược,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ập đàn, gọi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à </a:t>
            </a:r>
            <a:r>
              <a:rPr lang="vi-VN" sz="3800" b="1">
                <a:solidFill>
                  <a:srgbClr val="FF0000"/>
                </a:solidFill>
                <a:latin typeface="Times New Roman" pitchFamily="18" charset="0"/>
                <a:cs typeface="Times New Roman" pitchFamily="18" charset="0"/>
              </a:rPr>
              <a:t>L</a:t>
            </a:r>
            <a:r>
              <a:rPr lang="vi-VN" sz="3800" b="1">
                <a:solidFill>
                  <a:srgbClr val="0000CC"/>
                </a:solidFill>
                <a:latin typeface="Times New Roman" pitchFamily="18" charset="0"/>
                <a:cs typeface="Times New Roman" pitchFamily="18" charset="0"/>
              </a:rPr>
              <a:t>oa Thành</a:t>
            </a:r>
            <a:endParaRPr lang="en-US" sz="3800" b="1">
              <a:solidFill>
                <a:srgbClr val="0000CC"/>
              </a:solidFill>
              <a:latin typeface="Times New Roman" pitchFamily="18" charset="0"/>
              <a:cs typeface="Times New Roman" pitchFamily="18" charset="0"/>
            </a:endParaRPr>
          </a:p>
        </p:txBody>
      </p:sp>
      <p:sp>
        <p:nvSpPr>
          <p:cNvPr id="24" name="Rectangle 23">
            <a:hlinkClick r:id="rId5" action="ppaction://hlinkpres?slideindex=1&amp;slidetitle="/>
            <a:extLst>
              <a:ext uri="{FF2B5EF4-FFF2-40B4-BE49-F238E27FC236}">
                <a16:creationId xmlns:a16="http://schemas.microsoft.com/office/drawing/2014/main" id="{7B9B1E63-D5EE-412E-A4F3-556F904FB126}"/>
              </a:ext>
            </a:extLst>
          </p:cNvPr>
          <p:cNvSpPr/>
          <p:nvPr/>
        </p:nvSpPr>
        <p:spPr>
          <a:xfrm>
            <a:off x="10303164" y="7764483"/>
            <a:ext cx="1340355"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Đàn,</a:t>
            </a:r>
          </a:p>
        </p:txBody>
      </p:sp>
      <p:sp>
        <p:nvSpPr>
          <p:cNvPr id="25" name="Rectangle 24">
            <a:hlinkClick r:id="rId5" action="ppaction://hlinkpres?slideindex=1&amp;slidetitle="/>
            <a:extLst>
              <a:ext uri="{FF2B5EF4-FFF2-40B4-BE49-F238E27FC236}">
                <a16:creationId xmlns:a16="http://schemas.microsoft.com/office/drawing/2014/main" id="{C69EE2E2-8E1E-4D74-BA59-9F382969B04F}"/>
              </a:ext>
            </a:extLst>
          </p:cNvPr>
          <p:cNvSpPr/>
          <p:nvPr/>
        </p:nvSpPr>
        <p:spPr>
          <a:xfrm>
            <a:off x="13568919" y="7742992"/>
            <a:ext cx="184052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Lẫy nỏ.</a:t>
            </a:r>
          </a:p>
        </p:txBody>
      </p:sp>
      <p:grpSp>
        <p:nvGrpSpPr>
          <p:cNvPr id="26" name="Group 25">
            <a:extLst>
              <a:ext uri="{FF2B5EF4-FFF2-40B4-BE49-F238E27FC236}">
                <a16:creationId xmlns:a16="http://schemas.microsoft.com/office/drawing/2014/main" id="{9728D644-7DA0-40B6-BC6A-625992FBBD4D}"/>
              </a:ext>
            </a:extLst>
          </p:cNvPr>
          <p:cNvGrpSpPr/>
          <p:nvPr/>
        </p:nvGrpSpPr>
        <p:grpSpPr>
          <a:xfrm>
            <a:off x="3880543" y="42893"/>
            <a:ext cx="7086600" cy="1612948"/>
            <a:chOff x="3880543" y="42893"/>
            <a:chExt cx="7086600" cy="1612948"/>
          </a:xfrm>
        </p:grpSpPr>
        <p:grpSp>
          <p:nvGrpSpPr>
            <p:cNvPr id="29" name="Group 28">
              <a:extLst>
                <a:ext uri="{FF2B5EF4-FFF2-40B4-BE49-F238E27FC236}">
                  <a16:creationId xmlns:a16="http://schemas.microsoft.com/office/drawing/2014/main" id="{7692A2C1-05E8-43FA-997D-2C8B31702F0F}"/>
                </a:ext>
              </a:extLst>
            </p:cNvPr>
            <p:cNvGrpSpPr/>
            <p:nvPr/>
          </p:nvGrpSpPr>
          <p:grpSpPr>
            <a:xfrm>
              <a:off x="4617134" y="42893"/>
              <a:ext cx="6255239" cy="966340"/>
              <a:chOff x="4539228" y="103852"/>
              <a:chExt cx="6149694" cy="966340"/>
            </a:xfrm>
          </p:grpSpPr>
          <p:grpSp>
            <p:nvGrpSpPr>
              <p:cNvPr id="33" name="Group 32">
                <a:extLst>
                  <a:ext uri="{FF2B5EF4-FFF2-40B4-BE49-F238E27FC236}">
                    <a16:creationId xmlns:a16="http://schemas.microsoft.com/office/drawing/2014/main" id="{9DEEF6D5-8FC2-404D-8D58-968CA3C2FFFA}"/>
                  </a:ext>
                </a:extLst>
              </p:cNvPr>
              <p:cNvGrpSpPr/>
              <p:nvPr/>
            </p:nvGrpSpPr>
            <p:grpSpPr>
              <a:xfrm>
                <a:off x="4539228" y="103852"/>
                <a:ext cx="6149694" cy="966340"/>
                <a:chOff x="4539228" y="103852"/>
                <a:chExt cx="6149694" cy="966340"/>
              </a:xfrm>
            </p:grpSpPr>
            <p:sp>
              <p:nvSpPr>
                <p:cNvPr id="39" name="TextBox 38">
                  <a:extLst>
                    <a:ext uri="{FF2B5EF4-FFF2-40B4-BE49-F238E27FC236}">
                      <a16:creationId xmlns:a16="http://schemas.microsoft.com/office/drawing/2014/main" id="{8E82DA27-AC16-4F82-B806-730D3D3A7369}"/>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0" name="TextBox 39">
                  <a:extLst>
                    <a:ext uri="{FF2B5EF4-FFF2-40B4-BE49-F238E27FC236}">
                      <a16:creationId xmlns:a16="http://schemas.microsoft.com/office/drawing/2014/main" id="{155BCEEA-522E-4D5C-BFC4-269A5639540A}"/>
                    </a:ext>
                  </a:extLst>
                </p:cNvPr>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38" name="Straight Connector 37">
                <a:extLst>
                  <a:ext uri="{FF2B5EF4-FFF2-40B4-BE49-F238E27FC236}">
                    <a16:creationId xmlns:a16="http://schemas.microsoft.com/office/drawing/2014/main" id="{D8BE1E3D-37A4-4B5F-8E99-04430DEFCC9E}"/>
                  </a:ext>
                </a:extLst>
              </p:cNvPr>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a:extLst>
                <a:ext uri="{FF2B5EF4-FFF2-40B4-BE49-F238E27FC236}">
                  <a16:creationId xmlns:a16="http://schemas.microsoft.com/office/drawing/2014/main" id="{2E96259C-909B-4AB5-A379-9F32851A941A}"/>
                </a:ext>
              </a:extLst>
            </p:cNvPr>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
        <p:nvSpPr>
          <p:cNvPr id="6" name="Rectangle 5">
            <a:extLst>
              <a:ext uri="{FF2B5EF4-FFF2-40B4-BE49-F238E27FC236}">
                <a16:creationId xmlns:a16="http://schemas.microsoft.com/office/drawing/2014/main" id="{51BA7FD4-1F25-4DCE-BFAE-F948FEC1FCC5}"/>
              </a:ext>
            </a:extLst>
          </p:cNvPr>
          <p:cNvSpPr/>
          <p:nvPr/>
        </p:nvSpPr>
        <p:spPr>
          <a:xfrm>
            <a:off x="6827020" y="4580509"/>
            <a:ext cx="319318" cy="863826"/>
          </a:xfrm>
          <a:prstGeom prst="rect">
            <a:avLst/>
          </a:prstGeom>
        </p:spPr>
        <p:txBody>
          <a:bodyPr wrap="none">
            <a:spAutoFit/>
          </a:bodyPr>
          <a:lstStyle/>
          <a:p>
            <a:pPr>
              <a:lnSpc>
                <a:spcPct val="150000"/>
              </a:lnSpc>
            </a:pPr>
            <a:r>
              <a:rPr lang="vi-VN" sz="3800" b="1">
                <a:solidFill>
                  <a:srgbClr val="FF0000"/>
                </a:solidFill>
                <a:latin typeface="Times New Roman" pitchFamily="18" charset="0"/>
                <a:cs typeface="Times New Roman" pitchFamily="18" charset="0"/>
              </a:rPr>
              <a:t>/</a:t>
            </a:r>
            <a:endParaRPr lang="vi-VN"/>
          </a:p>
        </p:txBody>
      </p:sp>
      <p:sp>
        <p:nvSpPr>
          <p:cNvPr id="41" name="Rectangle 40">
            <a:extLst>
              <a:ext uri="{FF2B5EF4-FFF2-40B4-BE49-F238E27FC236}">
                <a16:creationId xmlns:a16="http://schemas.microsoft.com/office/drawing/2014/main" id="{3F23F28E-9A1B-425D-AD2F-4FE1FC027E48}"/>
              </a:ext>
            </a:extLst>
          </p:cNvPr>
          <p:cNvSpPr/>
          <p:nvPr/>
        </p:nvSpPr>
        <p:spPr>
          <a:xfrm>
            <a:off x="10112260" y="5389918"/>
            <a:ext cx="319318" cy="863826"/>
          </a:xfrm>
          <a:prstGeom prst="rect">
            <a:avLst/>
          </a:prstGeom>
        </p:spPr>
        <p:txBody>
          <a:bodyPr wrap="none">
            <a:spAutoFit/>
          </a:bodyPr>
          <a:lstStyle/>
          <a:p>
            <a:pPr>
              <a:lnSpc>
                <a:spcPct val="150000"/>
              </a:lnSpc>
            </a:pPr>
            <a:r>
              <a:rPr lang="vi-VN" sz="3800" b="1">
                <a:solidFill>
                  <a:srgbClr val="FF0000"/>
                </a:solidFill>
                <a:latin typeface="Times New Roman" pitchFamily="18" charset="0"/>
                <a:cs typeface="Times New Roman" pitchFamily="18" charset="0"/>
              </a:rPr>
              <a:t>/</a:t>
            </a:r>
            <a:endParaRPr lang="vi-VN"/>
          </a:p>
        </p:txBody>
      </p:sp>
      <p:sp>
        <p:nvSpPr>
          <p:cNvPr id="42" name="Rectangle 41">
            <a:extLst>
              <a:ext uri="{FF2B5EF4-FFF2-40B4-BE49-F238E27FC236}">
                <a16:creationId xmlns:a16="http://schemas.microsoft.com/office/drawing/2014/main" id="{638F0F35-53C4-4BC1-969F-76A144402495}"/>
              </a:ext>
            </a:extLst>
          </p:cNvPr>
          <p:cNvSpPr/>
          <p:nvPr/>
        </p:nvSpPr>
        <p:spPr>
          <a:xfrm>
            <a:off x="2243909" y="5350004"/>
            <a:ext cx="319318" cy="863826"/>
          </a:xfrm>
          <a:prstGeom prst="rect">
            <a:avLst/>
          </a:prstGeom>
        </p:spPr>
        <p:txBody>
          <a:bodyPr wrap="none">
            <a:spAutoFit/>
          </a:bodyPr>
          <a:lstStyle/>
          <a:p>
            <a:pPr>
              <a:lnSpc>
                <a:spcPct val="150000"/>
              </a:lnSpc>
            </a:pPr>
            <a:r>
              <a:rPr lang="vi-VN" sz="3800" b="1">
                <a:solidFill>
                  <a:srgbClr val="FF0000"/>
                </a:solidFill>
                <a:latin typeface="Times New Roman" pitchFamily="18" charset="0"/>
                <a:cs typeface="Times New Roman" pitchFamily="18" charset="0"/>
              </a:rPr>
              <a:t>/</a:t>
            </a:r>
            <a:endParaRPr lang="vi-VN" b="1"/>
          </a:p>
        </p:txBody>
      </p:sp>
      <p:sp>
        <p:nvSpPr>
          <p:cNvPr id="43" name="Rectangle 42">
            <a:extLst>
              <a:ext uri="{FF2B5EF4-FFF2-40B4-BE49-F238E27FC236}">
                <a16:creationId xmlns:a16="http://schemas.microsoft.com/office/drawing/2014/main" id="{9245B168-E4B7-4ABD-9E0F-2A778EA386F9}"/>
              </a:ext>
            </a:extLst>
          </p:cNvPr>
          <p:cNvSpPr/>
          <p:nvPr/>
        </p:nvSpPr>
        <p:spPr>
          <a:xfrm>
            <a:off x="15176177" y="5350004"/>
            <a:ext cx="547918" cy="863826"/>
          </a:xfrm>
          <a:prstGeom prst="rect">
            <a:avLst/>
          </a:prstGeom>
        </p:spPr>
        <p:txBody>
          <a:bodyPr wrap="square">
            <a:spAutoFit/>
          </a:bodyPr>
          <a:lstStyle/>
          <a:p>
            <a:pPr>
              <a:lnSpc>
                <a:spcPct val="150000"/>
              </a:lnSpc>
            </a:pPr>
            <a:r>
              <a:rPr lang="vi-VN" sz="3800" b="1">
                <a:solidFill>
                  <a:srgbClr val="FF0000"/>
                </a:solidFill>
                <a:latin typeface="Times New Roman" pitchFamily="18" charset="0"/>
                <a:cs typeface="Times New Roman" pitchFamily="18" charset="0"/>
              </a:rPr>
              <a:t>//</a:t>
            </a:r>
            <a:endParaRPr lang="vi-VN"/>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fade">
                                      <p:cBhvr>
                                        <p:cTn id="42" dur="500"/>
                                        <p:tgtEl>
                                          <p:spTgt spid="2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3" grpId="0"/>
      <p:bldP spid="30" grpId="0"/>
      <p:bldP spid="24" grpId="0"/>
      <p:bldP spid="25" grpId="0"/>
      <p:bldP spid="6"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a:t>
            </a:r>
            <a:r>
              <a:rPr lang="vi-VN" sz="3600" b="1">
                <a:solidFill>
                  <a:srgbClr val="FF0000"/>
                </a:solidFill>
                <a:latin typeface="Times New Roman" pitchFamily="18" charset="0"/>
                <a:cs typeface="Times New Roman" pitchFamily="18" charset="0"/>
              </a:rPr>
              <a:t>Qua đoạn 1, em biết điều gì về vua An Dương Vương?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An Dương Vương là vị vua đã lập nên nước Âu Lạc. Nhà vua cũng là người chỉ huy đánh thắng quân xâm lược Tần.</a:t>
            </a:r>
          </a:p>
        </p:txBody>
      </p:sp>
      <p:sp>
        <p:nvSpPr>
          <p:cNvPr id="40" name="Rectangle 39"/>
          <p:cNvSpPr/>
          <p:nvPr/>
        </p:nvSpPr>
        <p:spPr>
          <a:xfrm>
            <a:off x="5755464" y="5831093"/>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Ban đầu, công việc xây thành của nhà vua gặp khó khăn gì? </a:t>
            </a:r>
          </a:p>
        </p:txBody>
      </p:sp>
      <p:sp>
        <p:nvSpPr>
          <p:cNvPr id="41" name="Rectangle 40"/>
          <p:cNvSpPr/>
          <p:nvPr/>
        </p:nvSpPr>
        <p:spPr>
          <a:xfrm>
            <a:off x="5662295" y="7162800"/>
            <a:ext cx="10210801"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Rất nhiều lần, thành cứ đắp cao lên là lại đổ sập xuống.</a:t>
            </a:r>
          </a:p>
        </p:txBody>
      </p:sp>
      <p:sp>
        <p:nvSpPr>
          <p:cNvPr id="22" name="Rectangle 21"/>
          <p:cNvSpPr/>
          <p:nvPr/>
        </p:nvSpPr>
        <p:spPr>
          <a:xfrm>
            <a:off x="387204" y="4267200"/>
            <a:ext cx="4855515"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Vừa bắt đầu tan sương</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thì có một con rùa vàng rất lớn bơi vào bờ.</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Rùa tự xưng mình là Thần Kim Quy,</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sứ giả của vua Thủy Tề</a:t>
            </a:r>
            <a:r>
              <a:rPr lang="vi-VN" sz="3600" b="1">
                <a:solidFill>
                  <a:srgbClr val="FF0000"/>
                </a:solidFill>
                <a:latin typeface="Times New Roman" pitchFamily="18" charset="0"/>
                <a:cs typeface="Times New Roman" pitchFamily="18" charset="0"/>
              </a:rPr>
              <a:t>.//</a:t>
            </a:r>
          </a:p>
        </p:txBody>
      </p:sp>
      <p:sp>
        <p:nvSpPr>
          <p:cNvPr id="24" name="Rectangle 23"/>
          <p:cNvSpPr/>
          <p:nvPr/>
        </p:nvSpPr>
        <p:spPr>
          <a:xfrm>
            <a:off x="458957" y="2634205"/>
            <a:ext cx="4885836" cy="1754326"/>
          </a:xfrm>
          <a:prstGeom prst="rect">
            <a:avLst/>
          </a:prstGeom>
        </p:spPr>
        <p:txBody>
          <a:bodyPr wrap="square">
            <a:spAutoFit/>
          </a:bodyPr>
          <a:lstStyle/>
          <a:p>
            <a:pPr lvl="0" algn="just"/>
            <a:r>
              <a:rPr lang="vi-VN" sz="3600" b="1">
                <a:solidFill>
                  <a:srgbClr val="FF0066"/>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ập </a:t>
            </a:r>
            <a:r>
              <a:rPr lang="vi-VN" sz="3600" b="1">
                <a:solidFill>
                  <a:srgbClr val="FF0000"/>
                </a:solidFill>
                <a:latin typeface="Times New Roman" pitchFamily="18" charset="0"/>
                <a:cs typeface="Times New Roman" pitchFamily="18" charset="0"/>
              </a:rPr>
              <a:t>n</a:t>
            </a:r>
            <a:r>
              <a:rPr lang="vi-VN" sz="3600" b="1">
                <a:solidFill>
                  <a:srgbClr val="0000CC"/>
                </a:solidFill>
                <a:latin typeface="Times New Roman" pitchFamily="18" charset="0"/>
                <a:cs typeface="Times New Roman" pitchFamily="18" charset="0"/>
              </a:rPr>
              <a:t>ên, </a:t>
            </a:r>
            <a:r>
              <a:rPr lang="vi-VN" sz="3600" b="1">
                <a:solidFill>
                  <a:srgbClr val="FF0000"/>
                </a:solidFill>
                <a:latin typeface="Times New Roman" pitchFamily="18" charset="0"/>
                <a:cs typeface="Times New Roman" pitchFamily="18" charset="0"/>
              </a:rPr>
              <a:t>n</a:t>
            </a:r>
            <a:r>
              <a:rPr lang="vi-VN" sz="3600" b="1">
                <a:solidFill>
                  <a:srgbClr val="0000CC"/>
                </a:solidFill>
                <a:latin typeface="Times New Roman" pitchFamily="18" charset="0"/>
                <a:cs typeface="Times New Roman" pitchFamily="18" charset="0"/>
              </a:rPr>
              <a:t>ước Âu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ạc, xâm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ược,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ập đàn, gọi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à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oa Thành</a:t>
            </a:r>
            <a:endParaRPr lang="en-US" sz="3600" b="1">
              <a:solidFill>
                <a:srgbClr val="0000CC"/>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ABFB0490-7B22-4518-A489-DE3ECEA00CB2}"/>
              </a:ext>
            </a:extLst>
          </p:cNvPr>
          <p:cNvGrpSpPr/>
          <p:nvPr/>
        </p:nvGrpSpPr>
        <p:grpSpPr>
          <a:xfrm>
            <a:off x="3880543" y="42893"/>
            <a:ext cx="7086600" cy="1612948"/>
            <a:chOff x="3880543" y="42893"/>
            <a:chExt cx="7086600" cy="1612948"/>
          </a:xfrm>
        </p:grpSpPr>
        <p:grpSp>
          <p:nvGrpSpPr>
            <p:cNvPr id="25" name="Group 24">
              <a:extLst>
                <a:ext uri="{FF2B5EF4-FFF2-40B4-BE49-F238E27FC236}">
                  <a16:creationId xmlns:a16="http://schemas.microsoft.com/office/drawing/2014/main" id="{A8D07FC9-0118-41BF-A6C9-1A88ECE39414}"/>
                </a:ext>
              </a:extLst>
            </p:cNvPr>
            <p:cNvGrpSpPr/>
            <p:nvPr/>
          </p:nvGrpSpPr>
          <p:grpSpPr>
            <a:xfrm>
              <a:off x="4617134" y="42893"/>
              <a:ext cx="6255239" cy="966340"/>
              <a:chOff x="4539228" y="103852"/>
              <a:chExt cx="6149694" cy="966340"/>
            </a:xfrm>
          </p:grpSpPr>
          <p:grpSp>
            <p:nvGrpSpPr>
              <p:cNvPr id="34" name="Group 33">
                <a:extLst>
                  <a:ext uri="{FF2B5EF4-FFF2-40B4-BE49-F238E27FC236}">
                    <a16:creationId xmlns:a16="http://schemas.microsoft.com/office/drawing/2014/main" id="{214C9868-6B1C-4F72-9A06-E4C2467F892D}"/>
                  </a:ext>
                </a:extLst>
              </p:cNvPr>
              <p:cNvGrpSpPr/>
              <p:nvPr/>
            </p:nvGrpSpPr>
            <p:grpSpPr>
              <a:xfrm>
                <a:off x="4539228" y="103852"/>
                <a:ext cx="6149694" cy="966340"/>
                <a:chOff x="4539228" y="103852"/>
                <a:chExt cx="6149694" cy="966340"/>
              </a:xfrm>
            </p:grpSpPr>
            <p:sp>
              <p:nvSpPr>
                <p:cNvPr id="36" name="TextBox 35">
                  <a:extLst>
                    <a:ext uri="{FF2B5EF4-FFF2-40B4-BE49-F238E27FC236}">
                      <a16:creationId xmlns:a16="http://schemas.microsoft.com/office/drawing/2014/main" id="{20C75C5D-F0E6-4502-B650-5CADA04672F3}"/>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a:extLst>
                    <a:ext uri="{FF2B5EF4-FFF2-40B4-BE49-F238E27FC236}">
                      <a16:creationId xmlns:a16="http://schemas.microsoft.com/office/drawing/2014/main" id="{A6C9F9DB-71F9-44BF-BAC9-EFFC86552030}"/>
                    </a:ext>
                  </a:extLst>
                </p:cNvPr>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35" name="Straight Connector 34">
                <a:extLst>
                  <a:ext uri="{FF2B5EF4-FFF2-40B4-BE49-F238E27FC236}">
                    <a16:creationId xmlns:a16="http://schemas.microsoft.com/office/drawing/2014/main" id="{9E9F831A-81EF-4BA0-B83C-D0110F0C72E2}"/>
                  </a:ext>
                </a:extLst>
              </p:cNvPr>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a:extLst>
                <a:ext uri="{FF2B5EF4-FFF2-40B4-BE49-F238E27FC236}">
                  <a16:creationId xmlns:a16="http://schemas.microsoft.com/office/drawing/2014/main" id="{0432AE07-2CCA-47CB-BD32-1AC40E75430B}"/>
                </a:ext>
              </a:extLst>
            </p:cNvPr>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a:t>
            </a:r>
            <a:r>
              <a:rPr lang="vi-VN" sz="3600" b="1">
                <a:solidFill>
                  <a:srgbClr val="FF0000"/>
                </a:solidFill>
                <a:latin typeface="Times New Roman" pitchFamily="18" charset="0"/>
                <a:cs typeface="Times New Roman" pitchFamily="18" charset="0"/>
              </a:rPr>
              <a:t>Ai đã giúp nhà vua diệt trừ yêu quái, xây Loa Thành?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5623718" y="3994824"/>
            <a:ext cx="10210801"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Đó là Thần Kim Quy, sứ giả của vua Thuỷ Tề.</a:t>
            </a:r>
          </a:p>
        </p:txBody>
      </p:sp>
      <p:sp>
        <p:nvSpPr>
          <p:cNvPr id="40" name="Rectangle 39"/>
          <p:cNvSpPr/>
          <p:nvPr/>
        </p:nvSpPr>
        <p:spPr>
          <a:xfrm>
            <a:off x="5612209" y="4743271"/>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 </a:t>
            </a:r>
            <a:r>
              <a:rPr lang="vi-VN" sz="3600" b="1">
                <a:solidFill>
                  <a:srgbClr val="FF0000"/>
                </a:solidFill>
                <a:latin typeface="Times New Roman" pitchFamily="18" charset="0"/>
                <a:cs typeface="Times New Roman" pitchFamily="18" charset="0"/>
              </a:rPr>
              <a:t>Thần Kim Quy làm gì và nói gì với nhà vua trước khi chia tay? </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5619510" y="6019800"/>
            <a:ext cx="10210801" cy="3416320"/>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Thần Kim Quy rút một chiếc móng của mình đưa cho An Dương Vương và bảo: “Nhà vua giữ lấy móng này để làm lẫy nỏ. Khi có giặc thì đem ra bắn, một phát có thể giết được hàng nghìn quân giặc.”</a:t>
            </a:r>
          </a:p>
          <a:p>
            <a:pPr algn="just"/>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387204" y="4267200"/>
            <a:ext cx="4855515"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Vừa bắt đầu tan sương</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thì có một con rùa vàng rất lớn bơi vào bờ.</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Rùa tự xưng mình là Thần Kim Quy,</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sứ giả của vua Thủy Tề</a:t>
            </a:r>
            <a:r>
              <a:rPr lang="vi-VN" sz="3600" b="1">
                <a:solidFill>
                  <a:srgbClr val="FF0000"/>
                </a:solidFill>
                <a:latin typeface="Times New Roman" pitchFamily="18" charset="0"/>
                <a:cs typeface="Times New Roman" pitchFamily="18" charset="0"/>
              </a:rPr>
              <a:t>.//</a:t>
            </a:r>
          </a:p>
        </p:txBody>
      </p:sp>
      <p:sp>
        <p:nvSpPr>
          <p:cNvPr id="24" name="Rectangle 23"/>
          <p:cNvSpPr/>
          <p:nvPr/>
        </p:nvSpPr>
        <p:spPr>
          <a:xfrm>
            <a:off x="458957" y="2634205"/>
            <a:ext cx="4885836" cy="1754326"/>
          </a:xfrm>
          <a:prstGeom prst="rect">
            <a:avLst/>
          </a:prstGeom>
        </p:spPr>
        <p:txBody>
          <a:bodyPr wrap="square">
            <a:spAutoFit/>
          </a:bodyPr>
          <a:lstStyle/>
          <a:p>
            <a:pPr lvl="0" algn="just"/>
            <a:r>
              <a:rPr lang="vi-VN" sz="3600" b="1">
                <a:solidFill>
                  <a:srgbClr val="FF0066"/>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ập </a:t>
            </a:r>
            <a:r>
              <a:rPr lang="vi-VN" sz="3600" b="1">
                <a:solidFill>
                  <a:srgbClr val="FF0000"/>
                </a:solidFill>
                <a:latin typeface="Times New Roman" pitchFamily="18" charset="0"/>
                <a:cs typeface="Times New Roman" pitchFamily="18" charset="0"/>
              </a:rPr>
              <a:t>n</a:t>
            </a:r>
            <a:r>
              <a:rPr lang="vi-VN" sz="3600" b="1">
                <a:solidFill>
                  <a:srgbClr val="0000CC"/>
                </a:solidFill>
                <a:latin typeface="Times New Roman" pitchFamily="18" charset="0"/>
                <a:cs typeface="Times New Roman" pitchFamily="18" charset="0"/>
              </a:rPr>
              <a:t>ên, </a:t>
            </a:r>
            <a:r>
              <a:rPr lang="vi-VN" sz="3600" b="1">
                <a:solidFill>
                  <a:srgbClr val="FF0000"/>
                </a:solidFill>
                <a:latin typeface="Times New Roman" pitchFamily="18" charset="0"/>
                <a:cs typeface="Times New Roman" pitchFamily="18" charset="0"/>
              </a:rPr>
              <a:t>n</a:t>
            </a:r>
            <a:r>
              <a:rPr lang="vi-VN" sz="3600" b="1">
                <a:solidFill>
                  <a:srgbClr val="0000CC"/>
                </a:solidFill>
                <a:latin typeface="Times New Roman" pitchFamily="18" charset="0"/>
                <a:cs typeface="Times New Roman" pitchFamily="18" charset="0"/>
              </a:rPr>
              <a:t>ước Âu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ạc, xâm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ược,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ập đàn, gọi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à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oa Thành</a:t>
            </a:r>
            <a:endParaRPr lang="en-US" sz="3600" b="1">
              <a:solidFill>
                <a:srgbClr val="0000CC"/>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46379867-DD8C-43F1-9255-92AEA8A6E4D3}"/>
              </a:ext>
            </a:extLst>
          </p:cNvPr>
          <p:cNvGrpSpPr/>
          <p:nvPr/>
        </p:nvGrpSpPr>
        <p:grpSpPr>
          <a:xfrm>
            <a:off x="3880543" y="42893"/>
            <a:ext cx="7086600" cy="1612948"/>
            <a:chOff x="3880543" y="42893"/>
            <a:chExt cx="7086600" cy="1612948"/>
          </a:xfrm>
        </p:grpSpPr>
        <p:grpSp>
          <p:nvGrpSpPr>
            <p:cNvPr id="25" name="Group 24">
              <a:extLst>
                <a:ext uri="{FF2B5EF4-FFF2-40B4-BE49-F238E27FC236}">
                  <a16:creationId xmlns:a16="http://schemas.microsoft.com/office/drawing/2014/main" id="{4B38826E-889C-4FD6-BFE3-E893FE6334F0}"/>
                </a:ext>
              </a:extLst>
            </p:cNvPr>
            <p:cNvGrpSpPr/>
            <p:nvPr/>
          </p:nvGrpSpPr>
          <p:grpSpPr>
            <a:xfrm>
              <a:off x="4617134" y="42893"/>
              <a:ext cx="6255239" cy="966340"/>
              <a:chOff x="4539228" y="103852"/>
              <a:chExt cx="6149694" cy="966340"/>
            </a:xfrm>
          </p:grpSpPr>
          <p:grpSp>
            <p:nvGrpSpPr>
              <p:cNvPr id="34" name="Group 33">
                <a:extLst>
                  <a:ext uri="{FF2B5EF4-FFF2-40B4-BE49-F238E27FC236}">
                    <a16:creationId xmlns:a16="http://schemas.microsoft.com/office/drawing/2014/main" id="{08B5F526-CB67-4892-B583-D780D80B2E82}"/>
                  </a:ext>
                </a:extLst>
              </p:cNvPr>
              <p:cNvGrpSpPr/>
              <p:nvPr/>
            </p:nvGrpSpPr>
            <p:grpSpPr>
              <a:xfrm>
                <a:off x="4539228" y="103852"/>
                <a:ext cx="6149694" cy="966340"/>
                <a:chOff x="4539228" y="103852"/>
                <a:chExt cx="6149694" cy="966340"/>
              </a:xfrm>
            </p:grpSpPr>
            <p:sp>
              <p:nvSpPr>
                <p:cNvPr id="36" name="TextBox 35">
                  <a:extLst>
                    <a:ext uri="{FF2B5EF4-FFF2-40B4-BE49-F238E27FC236}">
                      <a16:creationId xmlns:a16="http://schemas.microsoft.com/office/drawing/2014/main" id="{55A66230-5542-4CFA-A997-3983D83168B7}"/>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a:extLst>
                    <a:ext uri="{FF2B5EF4-FFF2-40B4-BE49-F238E27FC236}">
                      <a16:creationId xmlns:a16="http://schemas.microsoft.com/office/drawing/2014/main" id="{EB04E8CF-82FE-497E-A39C-4393E3A11236}"/>
                    </a:ext>
                  </a:extLst>
                </p:cNvPr>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35" name="Straight Connector 34">
                <a:extLst>
                  <a:ext uri="{FF2B5EF4-FFF2-40B4-BE49-F238E27FC236}">
                    <a16:creationId xmlns:a16="http://schemas.microsoft.com/office/drawing/2014/main" id="{4E8AF846-632F-4F85-BDEB-5F1B5CED0E8D}"/>
                  </a:ext>
                </a:extLst>
              </p:cNvPr>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a:extLst>
                <a:ext uri="{FF2B5EF4-FFF2-40B4-BE49-F238E27FC236}">
                  <a16:creationId xmlns:a16="http://schemas.microsoft.com/office/drawing/2014/main" id="{15876D71-0196-48F9-9CF7-8C143F6D341C}"/>
                </a:ext>
              </a:extLst>
            </p:cNvPr>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Tree>
    <p:extLst>
      <p:ext uri="{BB962C8B-B14F-4D97-AF65-F5344CB8AC3E}">
        <p14:creationId xmlns:p14="http://schemas.microsoft.com/office/powerpoint/2010/main" val="41885593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18600"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76636" y="4724400"/>
              <a:ext cx="6857683" cy="2308324"/>
            </a:xfrm>
            <a:prstGeom prst="rect">
              <a:avLst/>
            </a:prstGeom>
          </p:spPr>
          <p:txBody>
            <a:bodyPr wrap="square">
              <a:spAutoFit/>
            </a:bodyPr>
            <a:lstStyle/>
            <a:p>
              <a:pPr algn="just"/>
              <a:r>
                <a:rPr lang="vi-VN" sz="3600" b="1" i="1">
                  <a:solidFill>
                    <a:srgbClr val="FF0000"/>
                  </a:solidFill>
                  <a:latin typeface="Times New Roman" pitchFamily="18" charset="0"/>
                  <a:cs typeface="Times New Roman" pitchFamily="18" charset="0"/>
                </a:rPr>
                <a:t>      Giải thích nguồn gốc của thành Cổ Loa, nhắc nhở chúng ta nhớ về những người có công xây dựng và bảo vệ đất nước.</a:t>
              </a:r>
            </a:p>
          </p:txBody>
        </p:sp>
      </p:grpSp>
      <p:sp>
        <p:nvSpPr>
          <p:cNvPr id="34" name="Rectangle 33">
            <a:extLst>
              <a:ext uri="{FF2B5EF4-FFF2-40B4-BE49-F238E27FC236}">
                <a16:creationId xmlns:a16="http://schemas.microsoft.com/office/drawing/2014/main" id="{5233ED51-4B36-48ED-B733-37F84CDA8BDC}"/>
              </a:ext>
            </a:extLst>
          </p:cNvPr>
          <p:cNvSpPr/>
          <p:nvPr/>
        </p:nvSpPr>
        <p:spPr>
          <a:xfrm>
            <a:off x="387204" y="4267200"/>
            <a:ext cx="4855515" cy="4687886"/>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Vừa bắt đầu tan sương</a:t>
            </a:r>
            <a:r>
              <a:rPr lang="vi-VN"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thì có một con rùa vàng rất lớn bơi vào bờ.</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Rùa tự xưng mình là Thần Kim Quy,</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sứ giả của vua Thủy Tề</a:t>
            </a:r>
            <a:r>
              <a:rPr lang="vi-VN" sz="3600" b="1">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5E990E78-3BE5-4DCB-8A0D-540248E03EB6}"/>
              </a:ext>
            </a:extLst>
          </p:cNvPr>
          <p:cNvSpPr/>
          <p:nvPr/>
        </p:nvSpPr>
        <p:spPr>
          <a:xfrm>
            <a:off x="458957" y="2634205"/>
            <a:ext cx="4885836" cy="1754326"/>
          </a:xfrm>
          <a:prstGeom prst="rect">
            <a:avLst/>
          </a:prstGeom>
        </p:spPr>
        <p:txBody>
          <a:bodyPr wrap="square">
            <a:spAutoFit/>
          </a:bodyPr>
          <a:lstStyle/>
          <a:p>
            <a:pPr lvl="0" algn="just"/>
            <a:r>
              <a:rPr lang="vi-VN" sz="3600" b="1">
                <a:solidFill>
                  <a:srgbClr val="FF0066"/>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ập </a:t>
            </a:r>
            <a:r>
              <a:rPr lang="vi-VN" sz="3600" b="1">
                <a:solidFill>
                  <a:srgbClr val="FF0000"/>
                </a:solidFill>
                <a:latin typeface="Times New Roman" pitchFamily="18" charset="0"/>
                <a:cs typeface="Times New Roman" pitchFamily="18" charset="0"/>
              </a:rPr>
              <a:t>n</a:t>
            </a:r>
            <a:r>
              <a:rPr lang="vi-VN" sz="3600" b="1">
                <a:solidFill>
                  <a:srgbClr val="0000CC"/>
                </a:solidFill>
                <a:latin typeface="Times New Roman" pitchFamily="18" charset="0"/>
                <a:cs typeface="Times New Roman" pitchFamily="18" charset="0"/>
              </a:rPr>
              <a:t>ên, </a:t>
            </a:r>
            <a:r>
              <a:rPr lang="vi-VN" sz="3600" b="1">
                <a:solidFill>
                  <a:srgbClr val="FF0000"/>
                </a:solidFill>
                <a:latin typeface="Times New Roman" pitchFamily="18" charset="0"/>
                <a:cs typeface="Times New Roman" pitchFamily="18" charset="0"/>
              </a:rPr>
              <a:t>n</a:t>
            </a:r>
            <a:r>
              <a:rPr lang="vi-VN" sz="3600" b="1">
                <a:solidFill>
                  <a:srgbClr val="0000CC"/>
                </a:solidFill>
                <a:latin typeface="Times New Roman" pitchFamily="18" charset="0"/>
                <a:cs typeface="Times New Roman" pitchFamily="18" charset="0"/>
              </a:rPr>
              <a:t>ước Âu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ạc, xâm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ược,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ập đàn, gọi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à </a:t>
            </a:r>
            <a:r>
              <a:rPr lang="vi-VN" sz="3600" b="1">
                <a:solidFill>
                  <a:srgbClr val="FF0000"/>
                </a:solidFill>
                <a:latin typeface="Times New Roman" pitchFamily="18" charset="0"/>
                <a:cs typeface="Times New Roman" pitchFamily="18" charset="0"/>
              </a:rPr>
              <a:t>L</a:t>
            </a:r>
            <a:r>
              <a:rPr lang="vi-VN" sz="3600" b="1">
                <a:solidFill>
                  <a:srgbClr val="0000CC"/>
                </a:solidFill>
                <a:latin typeface="Times New Roman" pitchFamily="18" charset="0"/>
                <a:cs typeface="Times New Roman" pitchFamily="18" charset="0"/>
              </a:rPr>
              <a:t>oa Thành</a:t>
            </a:r>
            <a:endParaRPr lang="en-US" sz="3600" b="1">
              <a:solidFill>
                <a:srgbClr val="0000CC"/>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id="{96969E9E-9FE6-4800-8B6D-0174EDD4E96F}"/>
              </a:ext>
            </a:extLst>
          </p:cNvPr>
          <p:cNvGrpSpPr/>
          <p:nvPr/>
        </p:nvGrpSpPr>
        <p:grpSpPr>
          <a:xfrm>
            <a:off x="3880543" y="42893"/>
            <a:ext cx="7086600" cy="1612948"/>
            <a:chOff x="3880543" y="42893"/>
            <a:chExt cx="7086600" cy="1612948"/>
          </a:xfrm>
        </p:grpSpPr>
        <p:grpSp>
          <p:nvGrpSpPr>
            <p:cNvPr id="22" name="Group 21">
              <a:extLst>
                <a:ext uri="{FF2B5EF4-FFF2-40B4-BE49-F238E27FC236}">
                  <a16:creationId xmlns:a16="http://schemas.microsoft.com/office/drawing/2014/main" id="{8798F5FD-C458-4668-B920-55BBCEC89DE5}"/>
                </a:ext>
              </a:extLst>
            </p:cNvPr>
            <p:cNvGrpSpPr/>
            <p:nvPr/>
          </p:nvGrpSpPr>
          <p:grpSpPr>
            <a:xfrm>
              <a:off x="4617134" y="42893"/>
              <a:ext cx="6255239" cy="966340"/>
              <a:chOff x="4539228" y="103852"/>
              <a:chExt cx="6149694" cy="966340"/>
            </a:xfrm>
          </p:grpSpPr>
          <p:grpSp>
            <p:nvGrpSpPr>
              <p:cNvPr id="36" name="Group 35">
                <a:extLst>
                  <a:ext uri="{FF2B5EF4-FFF2-40B4-BE49-F238E27FC236}">
                    <a16:creationId xmlns:a16="http://schemas.microsoft.com/office/drawing/2014/main" id="{839BCC53-401C-4193-B8A5-C94865331191}"/>
                  </a:ext>
                </a:extLst>
              </p:cNvPr>
              <p:cNvGrpSpPr/>
              <p:nvPr/>
            </p:nvGrpSpPr>
            <p:grpSpPr>
              <a:xfrm>
                <a:off x="4539228" y="103852"/>
                <a:ext cx="6149694" cy="966340"/>
                <a:chOff x="4539228" y="103852"/>
                <a:chExt cx="6149694" cy="966340"/>
              </a:xfrm>
            </p:grpSpPr>
            <p:sp>
              <p:nvSpPr>
                <p:cNvPr id="38" name="TextBox 37">
                  <a:extLst>
                    <a:ext uri="{FF2B5EF4-FFF2-40B4-BE49-F238E27FC236}">
                      <a16:creationId xmlns:a16="http://schemas.microsoft.com/office/drawing/2014/main" id="{92951952-AB13-48E7-864B-6CAE96D2676D}"/>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D7100DBC-9EE9-4BB0-A970-E3D716D97A96}"/>
                    </a:ext>
                  </a:extLst>
                </p:cNvPr>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37" name="Straight Connector 36">
                <a:extLst>
                  <a:ext uri="{FF2B5EF4-FFF2-40B4-BE49-F238E27FC236}">
                    <a16:creationId xmlns:a16="http://schemas.microsoft.com/office/drawing/2014/main" id="{57746E42-C3FD-40F9-B097-5FF797CF0139}"/>
                  </a:ext>
                </a:extLst>
              </p:cNvPr>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8AE67000-5287-4B84-9D4E-2829972CCAD0}"/>
                </a:ext>
              </a:extLst>
            </p:cNvPr>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298189" y="2254351"/>
            <a:ext cx="13944600" cy="646331"/>
          </a:xfrm>
          <a:prstGeom prst="rect">
            <a:avLst/>
          </a:prstGeom>
          <a:noFill/>
        </p:spPr>
        <p:txBody>
          <a:bodyPr wrap="square" rtlCol="0">
            <a:spAutoFit/>
          </a:bodyPr>
          <a:lstStyle/>
          <a:p>
            <a:r>
              <a:rPr lang="vi-VN" sz="3600" b="1">
                <a:solidFill>
                  <a:srgbClr val="FF0000"/>
                </a:solidFill>
                <a:latin typeface="Times New Roman" pitchFamily="18" charset="0"/>
                <a:cs typeface="Times New Roman" pitchFamily="18" charset="0"/>
              </a:rPr>
              <a:t>1) Các dấu ngoặc kép trong bài đọc được dùng để làm gì? </a:t>
            </a:r>
          </a:p>
        </p:txBody>
      </p:sp>
      <p:sp>
        <p:nvSpPr>
          <p:cNvPr id="37" name="TextBox 36"/>
          <p:cNvSpPr txBox="1"/>
          <p:nvPr/>
        </p:nvSpPr>
        <p:spPr>
          <a:xfrm>
            <a:off x="1356520" y="2877724"/>
            <a:ext cx="13944600" cy="1200329"/>
          </a:xfrm>
          <a:prstGeom prst="rect">
            <a:avLst/>
          </a:prstGeom>
          <a:noFill/>
        </p:spPr>
        <p:txBody>
          <a:bodyPr wrap="square" rtlCol="0">
            <a:spAutoFit/>
          </a:bodyPr>
          <a:lstStyle/>
          <a:p>
            <a:r>
              <a:rPr lang="vi-VN" sz="3600" b="1">
                <a:solidFill>
                  <a:srgbClr val="0000CC"/>
                </a:solidFill>
                <a:latin typeface="Times New Roman" pitchFamily="18" charset="0"/>
                <a:cs typeface="Times New Roman" pitchFamily="18" charset="0"/>
              </a:rPr>
              <a:t>Các dấu ngoặc kép trong bài đọc được dùng để đánh dấu đó là lời nói của nhân vật. </a:t>
            </a:r>
            <a:endParaRPr lang="en-US" sz="3600" b="1">
              <a:solidFill>
                <a:srgbClr val="0000CC"/>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CAD99C33-A99C-4760-AD84-C4A4C248973C}"/>
              </a:ext>
            </a:extLst>
          </p:cNvPr>
          <p:cNvSpPr txBox="1"/>
          <p:nvPr/>
        </p:nvSpPr>
        <p:spPr>
          <a:xfrm>
            <a:off x="1356520" y="4108830"/>
            <a:ext cx="13944600" cy="1754326"/>
          </a:xfrm>
          <a:prstGeom prst="rect">
            <a:avLst/>
          </a:prstGeom>
          <a:noFill/>
        </p:spPr>
        <p:txBody>
          <a:bodyPr wrap="square" rtlCol="0">
            <a:spAutoFit/>
          </a:bodyPr>
          <a:lstStyle/>
          <a:p>
            <a:r>
              <a:rPr lang="vi-VN" sz="3600" b="1">
                <a:solidFill>
                  <a:srgbClr val="0000CC"/>
                </a:solidFill>
                <a:latin typeface="Times New Roman" pitchFamily="18" charset="0"/>
                <a:cs typeface="Times New Roman" pitchFamily="18" charset="0"/>
              </a:rPr>
              <a:t>Trong câu “Sáng mai, nhà vua ra đón ở bờ sông, sẽ có Thần Kim Quy đến giúp.”, dấu ngoặc kép báo hiệu lời của ông già râu tóc bạc phơ nói với An Dương Vương.</a:t>
            </a:r>
            <a:endParaRPr lang="en-US" sz="3600" b="1">
              <a:solidFill>
                <a:srgbClr val="0000CC"/>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C03DA84D-13CD-43F5-B13C-AF8D52D25D63}"/>
              </a:ext>
            </a:extLst>
          </p:cNvPr>
          <p:cNvSpPr txBox="1"/>
          <p:nvPr/>
        </p:nvSpPr>
        <p:spPr>
          <a:xfrm>
            <a:off x="1298189" y="6066221"/>
            <a:ext cx="13944600" cy="1754326"/>
          </a:xfrm>
          <a:prstGeom prst="rect">
            <a:avLst/>
          </a:prstGeom>
          <a:noFill/>
        </p:spPr>
        <p:txBody>
          <a:bodyPr wrap="square" rtlCol="0">
            <a:spAutoFit/>
          </a:bodyPr>
          <a:lstStyle/>
          <a:p>
            <a:pPr algn="just"/>
            <a:r>
              <a:rPr lang="vi-VN" sz="3600" b="1">
                <a:solidFill>
                  <a:srgbClr val="0000CC"/>
                </a:solidFill>
                <a:latin typeface="Times New Roman" pitchFamily="18" charset="0"/>
                <a:cs typeface="Times New Roman" pitchFamily="18" charset="0"/>
              </a:rPr>
              <a:t>Trong câu “Nhà vua giữ lấy móng này để làm lẫy nỏ. Khi có giặc thì đem ra bắn, một phát có thể giết được hàng nghìn quân giặc.”, dấu ngoặc kép báo hiệu lời của Thần Kim Quy nói với An Dương Vương.</a:t>
            </a:r>
          </a:p>
        </p:txBody>
      </p:sp>
      <p:grpSp>
        <p:nvGrpSpPr>
          <p:cNvPr id="15" name="Group 14">
            <a:extLst>
              <a:ext uri="{FF2B5EF4-FFF2-40B4-BE49-F238E27FC236}">
                <a16:creationId xmlns:a16="http://schemas.microsoft.com/office/drawing/2014/main" id="{951D9043-FD73-42F3-9EDE-DA9BF9B7DEE9}"/>
              </a:ext>
            </a:extLst>
          </p:cNvPr>
          <p:cNvGrpSpPr/>
          <p:nvPr/>
        </p:nvGrpSpPr>
        <p:grpSpPr>
          <a:xfrm>
            <a:off x="3880543" y="42893"/>
            <a:ext cx="7086600" cy="1612948"/>
            <a:chOff x="3880543" y="42893"/>
            <a:chExt cx="7086600" cy="1612948"/>
          </a:xfrm>
        </p:grpSpPr>
        <p:grpSp>
          <p:nvGrpSpPr>
            <p:cNvPr id="19" name="Group 18">
              <a:extLst>
                <a:ext uri="{FF2B5EF4-FFF2-40B4-BE49-F238E27FC236}">
                  <a16:creationId xmlns:a16="http://schemas.microsoft.com/office/drawing/2014/main" id="{8BDAD79B-6315-4015-8548-665F1170C659}"/>
                </a:ext>
              </a:extLst>
            </p:cNvPr>
            <p:cNvGrpSpPr/>
            <p:nvPr/>
          </p:nvGrpSpPr>
          <p:grpSpPr>
            <a:xfrm>
              <a:off x="4617134" y="42893"/>
              <a:ext cx="6255239" cy="966340"/>
              <a:chOff x="4539228" y="103852"/>
              <a:chExt cx="6149694" cy="966340"/>
            </a:xfrm>
          </p:grpSpPr>
          <p:grpSp>
            <p:nvGrpSpPr>
              <p:cNvPr id="21" name="Group 20">
                <a:extLst>
                  <a:ext uri="{FF2B5EF4-FFF2-40B4-BE49-F238E27FC236}">
                    <a16:creationId xmlns:a16="http://schemas.microsoft.com/office/drawing/2014/main" id="{C9338E95-8503-42FB-B404-B9CD911243B1}"/>
                  </a:ext>
                </a:extLst>
              </p:cNvPr>
              <p:cNvGrpSpPr/>
              <p:nvPr/>
            </p:nvGrpSpPr>
            <p:grpSpPr>
              <a:xfrm>
                <a:off x="4539228" y="103852"/>
                <a:ext cx="6149694" cy="966340"/>
                <a:chOff x="4539228" y="103852"/>
                <a:chExt cx="6149694" cy="966340"/>
              </a:xfrm>
            </p:grpSpPr>
            <p:sp>
              <p:nvSpPr>
                <p:cNvPr id="23" name="TextBox 22">
                  <a:extLst>
                    <a:ext uri="{FF2B5EF4-FFF2-40B4-BE49-F238E27FC236}">
                      <a16:creationId xmlns:a16="http://schemas.microsoft.com/office/drawing/2014/main" id="{89B396C0-F93D-47DD-A48F-3BB030EE74D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4" name="TextBox 23">
                  <a:extLst>
                    <a:ext uri="{FF2B5EF4-FFF2-40B4-BE49-F238E27FC236}">
                      <a16:creationId xmlns:a16="http://schemas.microsoft.com/office/drawing/2014/main" id="{720233F7-797C-4441-86DD-5A425EFB19C9}"/>
                    </a:ext>
                  </a:extLst>
                </p:cNvPr>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22" name="Straight Connector 21">
                <a:extLst>
                  <a:ext uri="{FF2B5EF4-FFF2-40B4-BE49-F238E27FC236}">
                    <a16:creationId xmlns:a16="http://schemas.microsoft.com/office/drawing/2014/main" id="{3F29A7A8-747B-48A1-9746-59D145438FB4}"/>
                  </a:ext>
                </a:extLst>
              </p:cNvPr>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100EEAB0-BF36-42B5-889A-1F0A518250B2}"/>
                </a:ext>
              </a:extLst>
            </p:cNvPr>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mph" presetSubtype="0" fill="hold" grpId="1" nodeType="clickEffect">
                                  <p:stCondLst>
                                    <p:cond delay="0"/>
                                  </p:stCondLst>
                                  <p:childTnLst>
                                    <p:animClr clrSpc="hsl" dir="cw">
                                      <p:cBhvr override="childStyle">
                                        <p:cTn id="16" dur="500" fill="hold"/>
                                        <p:tgtEl>
                                          <p:spTgt spid="37"/>
                                        </p:tgtEl>
                                        <p:attrNameLst>
                                          <p:attrName>style.color</p:attrName>
                                        </p:attrNameLst>
                                      </p:cBhvr>
                                      <p:by>
                                        <p:hsl h="7200000" s="0" l="0"/>
                                      </p:by>
                                    </p:animClr>
                                    <p:animClr clrSpc="hsl" dir="cw">
                                      <p:cBhvr>
                                        <p:cTn id="17" dur="500" fill="hold"/>
                                        <p:tgtEl>
                                          <p:spTgt spid="37"/>
                                        </p:tgtEl>
                                        <p:attrNameLst>
                                          <p:attrName>fillcolor</p:attrName>
                                        </p:attrNameLst>
                                      </p:cBhvr>
                                      <p:by>
                                        <p:hsl h="7200000" s="0" l="0"/>
                                      </p:by>
                                    </p:animClr>
                                    <p:animClr clrSpc="hsl" dir="cw">
                                      <p:cBhvr>
                                        <p:cTn id="18" dur="500" fill="hold"/>
                                        <p:tgtEl>
                                          <p:spTgt spid="37"/>
                                        </p:tgtEl>
                                        <p:attrNameLst>
                                          <p:attrName>stroke.color</p:attrName>
                                        </p:attrNameLst>
                                      </p:cBhvr>
                                      <p:by>
                                        <p:hsl h="7200000" s="0" l="0"/>
                                      </p:by>
                                    </p:animClr>
                                    <p:set>
                                      <p:cBhvr>
                                        <p:cTn id="19" dur="500" fill="hold"/>
                                        <p:tgtEl>
                                          <p:spTgt spid="37"/>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1" nodeType="clickEffect">
                                  <p:stCondLst>
                                    <p:cond delay="0"/>
                                  </p:stCondLst>
                                  <p:childTnLst>
                                    <p:animClr clrSpc="hsl" dir="cw">
                                      <p:cBhvr override="childStyle">
                                        <p:cTn id="28" dur="500" fill="hold"/>
                                        <p:tgtEl>
                                          <p:spTgt spid="17"/>
                                        </p:tgtEl>
                                        <p:attrNameLst>
                                          <p:attrName>style.color</p:attrName>
                                        </p:attrNameLst>
                                      </p:cBhvr>
                                      <p:by>
                                        <p:hsl h="7200000" s="0" l="0"/>
                                      </p:by>
                                    </p:animClr>
                                    <p:animClr clrSpc="hsl" dir="cw">
                                      <p:cBhvr>
                                        <p:cTn id="29" dur="500" fill="hold"/>
                                        <p:tgtEl>
                                          <p:spTgt spid="17"/>
                                        </p:tgtEl>
                                        <p:attrNameLst>
                                          <p:attrName>fillcolor</p:attrName>
                                        </p:attrNameLst>
                                      </p:cBhvr>
                                      <p:by>
                                        <p:hsl h="7200000" s="0" l="0"/>
                                      </p:by>
                                    </p:animClr>
                                    <p:animClr clrSpc="hsl" dir="cw">
                                      <p:cBhvr>
                                        <p:cTn id="30" dur="500" fill="hold"/>
                                        <p:tgtEl>
                                          <p:spTgt spid="17"/>
                                        </p:tgtEl>
                                        <p:attrNameLst>
                                          <p:attrName>stroke.color</p:attrName>
                                        </p:attrNameLst>
                                      </p:cBhvr>
                                      <p:by>
                                        <p:hsl h="7200000" s="0" l="0"/>
                                      </p:by>
                                    </p:animClr>
                                    <p:set>
                                      <p:cBhvr>
                                        <p:cTn id="31" dur="500" fill="hold"/>
                                        <p:tgtEl>
                                          <p:spTgt spid="17"/>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8"/>
                                        </p:tgtEl>
                                        <p:attrNameLst>
                                          <p:attrName>style.color</p:attrName>
                                        </p:attrNameLst>
                                      </p:cBhvr>
                                      <p:by>
                                        <p:hsl h="7200000" s="0" l="0"/>
                                      </p:by>
                                    </p:animClr>
                                    <p:animClr clrSpc="hsl" dir="cw">
                                      <p:cBhvr>
                                        <p:cTn id="41" dur="500" fill="hold"/>
                                        <p:tgtEl>
                                          <p:spTgt spid="18"/>
                                        </p:tgtEl>
                                        <p:attrNameLst>
                                          <p:attrName>fillcolor</p:attrName>
                                        </p:attrNameLst>
                                      </p:cBhvr>
                                      <p:by>
                                        <p:hsl h="7200000" s="0" l="0"/>
                                      </p:by>
                                    </p:animClr>
                                    <p:animClr clrSpc="hsl" dir="cw">
                                      <p:cBhvr>
                                        <p:cTn id="42" dur="500" fill="hold"/>
                                        <p:tgtEl>
                                          <p:spTgt spid="18"/>
                                        </p:tgtEl>
                                        <p:attrNameLst>
                                          <p:attrName>stroke.color</p:attrName>
                                        </p:attrNameLst>
                                      </p:cBhvr>
                                      <p:by>
                                        <p:hsl h="7200000" s="0" l="0"/>
                                      </p:by>
                                    </p:animClr>
                                    <p:set>
                                      <p:cBhvr>
                                        <p:cTn id="43"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7" grpId="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90866" y="3927227"/>
            <a:ext cx="13944600" cy="646331"/>
          </a:xfrm>
          <a:prstGeom prst="rect">
            <a:avLst/>
          </a:prstGeom>
          <a:noFill/>
        </p:spPr>
        <p:txBody>
          <a:bodyPr wrap="square" rtlCol="0">
            <a:spAutoFit/>
          </a:bodyPr>
          <a:lstStyle/>
          <a:p>
            <a:pPr algn="just">
              <a:spcBef>
                <a:spcPts val="0"/>
              </a:spcBef>
            </a:pPr>
            <a:r>
              <a:rPr lang="vi-VN" sz="3600" b="1">
                <a:solidFill>
                  <a:srgbClr val="FF0000"/>
                </a:solidFill>
                <a:latin typeface="Times New Roman" pitchFamily="18" charset="0"/>
                <a:cs typeface="Times New Roman" pitchFamily="18" charset="0"/>
              </a:rPr>
              <a:t>a) Bỗng có một ông già râu tóc </a:t>
            </a:r>
            <a:r>
              <a:rPr lang="vi-VN" sz="3600" b="1">
                <a:solidFill>
                  <a:srgbClr val="00B050"/>
                </a:solidFill>
                <a:latin typeface="Times New Roman" pitchFamily="18" charset="0"/>
                <a:cs typeface="Times New Roman" pitchFamily="18" charset="0"/>
              </a:rPr>
              <a:t>bạc trắng </a:t>
            </a:r>
            <a:r>
              <a:rPr lang="vi-VN" sz="3600" b="1">
                <a:solidFill>
                  <a:srgbClr val="FF0000"/>
                </a:solidFill>
                <a:latin typeface="Times New Roman" pitchFamily="18" charset="0"/>
                <a:cs typeface="Times New Roman" pitchFamily="18" charset="0"/>
              </a:rPr>
              <a:t>hiện lên.</a:t>
            </a:r>
          </a:p>
        </p:txBody>
      </p:sp>
      <p:sp>
        <p:nvSpPr>
          <p:cNvPr id="5" name="Rectangle 4">
            <a:extLst>
              <a:ext uri="{FF2B5EF4-FFF2-40B4-BE49-F238E27FC236}">
                <a16:creationId xmlns:a16="http://schemas.microsoft.com/office/drawing/2014/main" id="{26AAADF3-9682-49AB-B054-D9888B5F50BC}"/>
              </a:ext>
            </a:extLst>
          </p:cNvPr>
          <p:cNvSpPr/>
          <p:nvPr/>
        </p:nvSpPr>
        <p:spPr>
          <a:xfrm>
            <a:off x="1661319" y="6343471"/>
            <a:ext cx="13335001" cy="1200329"/>
          </a:xfrm>
          <a:prstGeom prst="rect">
            <a:avLst/>
          </a:prstGeom>
        </p:spPr>
        <p:txBody>
          <a:bodyPr wrap="square">
            <a:spAutoFit/>
          </a:bodyPr>
          <a:lstStyle/>
          <a:p>
            <a:pPr lvl="0" algn="just"/>
            <a:r>
              <a:rPr lang="vi-VN" sz="3600" b="1">
                <a:solidFill>
                  <a:srgbClr val="3333FF"/>
                </a:solidFill>
                <a:latin typeface="Times New Roman" pitchFamily="18" charset="0"/>
                <a:cs typeface="Times New Roman" pitchFamily="18" charset="0"/>
              </a:rPr>
              <a:t>Vừa tan sương thì có một con rùa vàng </a:t>
            </a:r>
            <a:r>
              <a:rPr lang="vi-VN" sz="3600" b="1">
                <a:solidFill>
                  <a:srgbClr val="00B050"/>
                </a:solidFill>
                <a:latin typeface="Times New Roman" pitchFamily="18" charset="0"/>
                <a:cs typeface="Times New Roman" pitchFamily="18" charset="0"/>
              </a:rPr>
              <a:t>lớn </a:t>
            </a:r>
            <a:r>
              <a:rPr lang="vi-VN" sz="3600" b="1">
                <a:solidFill>
                  <a:srgbClr val="3333FF"/>
                </a:solidFill>
                <a:latin typeface="Times New Roman" pitchFamily="18" charset="0"/>
                <a:cs typeface="Times New Roman" pitchFamily="18" charset="0"/>
              </a:rPr>
              <a:t>như chiếc thuyền bơi vào bờ. </a:t>
            </a:r>
          </a:p>
        </p:txBody>
      </p:sp>
      <p:sp>
        <p:nvSpPr>
          <p:cNvPr id="23" name="Rectangle 22">
            <a:extLst>
              <a:ext uri="{FF2B5EF4-FFF2-40B4-BE49-F238E27FC236}">
                <a16:creationId xmlns:a16="http://schemas.microsoft.com/office/drawing/2014/main" id="{669A99F4-785F-4272-9F3D-6DC80EA77B0C}"/>
              </a:ext>
            </a:extLst>
          </p:cNvPr>
          <p:cNvSpPr/>
          <p:nvPr/>
        </p:nvSpPr>
        <p:spPr>
          <a:xfrm>
            <a:off x="1661319" y="4669948"/>
            <a:ext cx="12115800" cy="646331"/>
          </a:xfrm>
          <a:prstGeom prst="rect">
            <a:avLst/>
          </a:prstGeom>
          <a:solidFill>
            <a:schemeClr val="bg1"/>
          </a:solidFill>
        </p:spPr>
        <p:txBody>
          <a:bodyPr wrap="square">
            <a:spAutoFit/>
          </a:bodyPr>
          <a:lstStyle/>
          <a:p>
            <a:pPr lvl="0" algn="just"/>
            <a:r>
              <a:rPr lang="vi-VN" sz="3600" b="1">
                <a:solidFill>
                  <a:srgbClr val="3333FF"/>
                </a:solidFill>
                <a:latin typeface="Times New Roman" pitchFamily="18" charset="0"/>
                <a:cs typeface="Times New Roman" pitchFamily="18" charset="0"/>
              </a:rPr>
              <a:t>Bỗng có một ông già râu tóc </a:t>
            </a:r>
            <a:r>
              <a:rPr lang="vi-VN" sz="3600" b="1">
                <a:solidFill>
                  <a:srgbClr val="00B050"/>
                </a:solidFill>
                <a:latin typeface="Times New Roman" pitchFamily="18" charset="0"/>
                <a:cs typeface="Times New Roman" pitchFamily="18" charset="0"/>
              </a:rPr>
              <a:t>bạc trắng </a:t>
            </a:r>
            <a:r>
              <a:rPr lang="vi-VN" sz="3600" b="1">
                <a:solidFill>
                  <a:srgbClr val="3333FF"/>
                </a:solidFill>
                <a:latin typeface="Times New Roman" pitchFamily="18" charset="0"/>
                <a:cs typeface="Times New Roman" pitchFamily="18" charset="0"/>
              </a:rPr>
              <a:t>như tuyết hiện lên.</a:t>
            </a:r>
          </a:p>
        </p:txBody>
      </p:sp>
      <p:sp>
        <p:nvSpPr>
          <p:cNvPr id="6" name="Rectangle 5">
            <a:extLst>
              <a:ext uri="{FF2B5EF4-FFF2-40B4-BE49-F238E27FC236}">
                <a16:creationId xmlns:a16="http://schemas.microsoft.com/office/drawing/2014/main" id="{AD608D7E-997B-4320-8A76-13B2B1CDE2AB}"/>
              </a:ext>
            </a:extLst>
          </p:cNvPr>
          <p:cNvSpPr/>
          <p:nvPr/>
        </p:nvSpPr>
        <p:spPr>
          <a:xfrm>
            <a:off x="1408703" y="2533242"/>
            <a:ext cx="13840232" cy="1200329"/>
          </a:xfrm>
          <a:prstGeom prst="rect">
            <a:avLst/>
          </a:prstGeom>
        </p:spPr>
        <p:txBody>
          <a:bodyPr wrap="square">
            <a:spAutoFit/>
          </a:bodyPr>
          <a:lstStyle/>
          <a:p>
            <a:pPr lvl="0" algn="just">
              <a:spcBef>
                <a:spcPts val="600"/>
              </a:spcBef>
            </a:pPr>
            <a:r>
              <a:rPr lang="en-US" sz="3600" b="1">
                <a:solidFill>
                  <a:srgbClr val="FF0000"/>
                </a:solidFill>
                <a:latin typeface="Times New Roman" pitchFamily="18" charset="0"/>
                <a:cs typeface="Times New Roman" pitchFamily="18" charset="0"/>
              </a:rPr>
              <a:t>2) </a:t>
            </a:r>
            <a:r>
              <a:rPr lang="vi-VN" sz="3600" b="1">
                <a:solidFill>
                  <a:srgbClr val="FF0000"/>
                </a:solidFill>
                <a:latin typeface="Times New Roman" pitchFamily="18" charset="0"/>
                <a:cs typeface="Times New Roman" pitchFamily="18" charset="0"/>
              </a:rPr>
              <a:t>Viết lại các câu dưới đây thành câu có hình ảnh so sánh bằng cách thêm vào sau từ được in đậm những từ ngữ phù hợp.</a:t>
            </a:r>
          </a:p>
        </p:txBody>
      </p:sp>
      <p:sp>
        <p:nvSpPr>
          <p:cNvPr id="7" name="Rectangle 6">
            <a:extLst>
              <a:ext uri="{FF2B5EF4-FFF2-40B4-BE49-F238E27FC236}">
                <a16:creationId xmlns:a16="http://schemas.microsoft.com/office/drawing/2014/main" id="{F32EE3D3-D658-4E57-9F5F-4189D7E7F14D}"/>
              </a:ext>
            </a:extLst>
          </p:cNvPr>
          <p:cNvSpPr/>
          <p:nvPr/>
        </p:nvSpPr>
        <p:spPr>
          <a:xfrm>
            <a:off x="1507226" y="7573834"/>
            <a:ext cx="12666604" cy="646331"/>
          </a:xfrm>
          <a:prstGeom prst="rect">
            <a:avLst/>
          </a:prstGeom>
        </p:spPr>
        <p:txBody>
          <a:bodyPr wrap="square">
            <a:spAutoFit/>
          </a:bodyPr>
          <a:lstStyle/>
          <a:p>
            <a:pPr lvl="0" algn="ctr"/>
            <a:r>
              <a:rPr lang="vi-VN" sz="3600" b="1">
                <a:solidFill>
                  <a:srgbClr val="3333FF"/>
                </a:solidFill>
                <a:latin typeface="Times New Roman" pitchFamily="18" charset="0"/>
                <a:cs typeface="Times New Roman" pitchFamily="18" charset="0"/>
              </a:rPr>
              <a:t>Mẫu: Bỗng có một ông già râu tóc </a:t>
            </a:r>
            <a:r>
              <a:rPr lang="vi-VN" sz="3600" b="1">
                <a:solidFill>
                  <a:srgbClr val="00B050"/>
                </a:solidFill>
                <a:latin typeface="Times New Roman" pitchFamily="18" charset="0"/>
                <a:cs typeface="Times New Roman" pitchFamily="18" charset="0"/>
              </a:rPr>
              <a:t>bạc trắng </a:t>
            </a:r>
            <a:r>
              <a:rPr lang="vi-VN" sz="3600" b="1">
                <a:solidFill>
                  <a:srgbClr val="3333FF"/>
                </a:solidFill>
                <a:latin typeface="Times New Roman" pitchFamily="18" charset="0"/>
                <a:cs typeface="Times New Roman" pitchFamily="18" charset="0"/>
              </a:rPr>
              <a:t>như mây hiện lên. </a:t>
            </a:r>
          </a:p>
        </p:txBody>
      </p:sp>
      <p:sp>
        <p:nvSpPr>
          <p:cNvPr id="8" name="Rectangle 7">
            <a:extLst>
              <a:ext uri="{FF2B5EF4-FFF2-40B4-BE49-F238E27FC236}">
                <a16:creationId xmlns:a16="http://schemas.microsoft.com/office/drawing/2014/main" id="{1197EC1B-7B77-4B5B-844B-C7B00197CD13}"/>
              </a:ext>
            </a:extLst>
          </p:cNvPr>
          <p:cNvSpPr/>
          <p:nvPr/>
        </p:nvSpPr>
        <p:spPr>
          <a:xfrm>
            <a:off x="1390202" y="5600750"/>
            <a:ext cx="11460956" cy="646331"/>
          </a:xfrm>
          <a:prstGeom prst="rect">
            <a:avLst/>
          </a:prstGeom>
        </p:spPr>
        <p:txBody>
          <a:bodyPr wrap="square">
            <a:spAutoFit/>
          </a:bodyPr>
          <a:lstStyle/>
          <a:p>
            <a:pPr lvl="0" algn="just">
              <a:spcBef>
                <a:spcPts val="0"/>
              </a:spcBef>
            </a:pPr>
            <a:r>
              <a:rPr lang="vi-VN" sz="3600" b="1">
                <a:solidFill>
                  <a:srgbClr val="FF0000"/>
                </a:solidFill>
                <a:latin typeface="Times New Roman" pitchFamily="18" charset="0"/>
                <a:cs typeface="Times New Roman" pitchFamily="18" charset="0"/>
              </a:rPr>
              <a:t>b) Vừa tan sương thì có một con rùa vàng </a:t>
            </a:r>
            <a:r>
              <a:rPr lang="vi-VN" sz="3600" b="1">
                <a:solidFill>
                  <a:srgbClr val="00B050"/>
                </a:solidFill>
                <a:latin typeface="Times New Roman" pitchFamily="18" charset="0"/>
                <a:cs typeface="Times New Roman" pitchFamily="18" charset="0"/>
              </a:rPr>
              <a:t>lớn</a:t>
            </a:r>
            <a:r>
              <a:rPr lang="vi-VN" sz="3600" b="1">
                <a:solidFill>
                  <a:srgbClr val="00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bơi vào bờ.</a:t>
            </a:r>
          </a:p>
        </p:txBody>
      </p:sp>
      <p:grpSp>
        <p:nvGrpSpPr>
          <p:cNvPr id="17" name="Group 16">
            <a:extLst>
              <a:ext uri="{FF2B5EF4-FFF2-40B4-BE49-F238E27FC236}">
                <a16:creationId xmlns:a16="http://schemas.microsoft.com/office/drawing/2014/main" id="{8E59B623-12B8-4761-B76B-C8A774996702}"/>
              </a:ext>
            </a:extLst>
          </p:cNvPr>
          <p:cNvGrpSpPr/>
          <p:nvPr/>
        </p:nvGrpSpPr>
        <p:grpSpPr>
          <a:xfrm>
            <a:off x="3880543" y="42893"/>
            <a:ext cx="7086600" cy="1612948"/>
            <a:chOff x="3880543" y="42893"/>
            <a:chExt cx="7086600" cy="1612948"/>
          </a:xfrm>
        </p:grpSpPr>
        <p:grpSp>
          <p:nvGrpSpPr>
            <p:cNvPr id="18" name="Group 17">
              <a:extLst>
                <a:ext uri="{FF2B5EF4-FFF2-40B4-BE49-F238E27FC236}">
                  <a16:creationId xmlns:a16="http://schemas.microsoft.com/office/drawing/2014/main" id="{3431CE6F-4763-42C2-9F6E-148597992245}"/>
                </a:ext>
              </a:extLst>
            </p:cNvPr>
            <p:cNvGrpSpPr/>
            <p:nvPr/>
          </p:nvGrpSpPr>
          <p:grpSpPr>
            <a:xfrm>
              <a:off x="4617134" y="42893"/>
              <a:ext cx="6255239" cy="966340"/>
              <a:chOff x="4539228" y="103852"/>
              <a:chExt cx="6149694" cy="966340"/>
            </a:xfrm>
          </p:grpSpPr>
          <p:grpSp>
            <p:nvGrpSpPr>
              <p:cNvPr id="21" name="Group 20">
                <a:extLst>
                  <a:ext uri="{FF2B5EF4-FFF2-40B4-BE49-F238E27FC236}">
                    <a16:creationId xmlns:a16="http://schemas.microsoft.com/office/drawing/2014/main" id="{D88DE955-1B16-4F1C-9146-6CA85D293E8F}"/>
                  </a:ext>
                </a:extLst>
              </p:cNvPr>
              <p:cNvGrpSpPr/>
              <p:nvPr/>
            </p:nvGrpSpPr>
            <p:grpSpPr>
              <a:xfrm>
                <a:off x="4539228" y="103852"/>
                <a:ext cx="6149694" cy="966340"/>
                <a:chOff x="4539228" y="103852"/>
                <a:chExt cx="6149694" cy="966340"/>
              </a:xfrm>
            </p:grpSpPr>
            <p:sp>
              <p:nvSpPr>
                <p:cNvPr id="24" name="TextBox 23">
                  <a:extLst>
                    <a:ext uri="{FF2B5EF4-FFF2-40B4-BE49-F238E27FC236}">
                      <a16:creationId xmlns:a16="http://schemas.microsoft.com/office/drawing/2014/main" id="{37DC4088-87AD-4B26-9EC6-A5CCE882DF6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6" name="TextBox 25">
                  <a:extLst>
                    <a:ext uri="{FF2B5EF4-FFF2-40B4-BE49-F238E27FC236}">
                      <a16:creationId xmlns:a16="http://schemas.microsoft.com/office/drawing/2014/main" id="{D6194E93-A251-467F-B45E-7231B6B6B035}"/>
                    </a:ext>
                  </a:extLst>
                </p:cNvPr>
                <p:cNvSpPr txBox="1"/>
                <p:nvPr/>
              </p:nvSpPr>
              <p:spPr>
                <a:xfrm>
                  <a:off x="5568055" y="546972"/>
                  <a:ext cx="3461050"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 </a:t>
                  </a:r>
                </a:p>
              </p:txBody>
            </p:sp>
          </p:grpSp>
          <p:cxnSp>
            <p:nvCxnSpPr>
              <p:cNvPr id="22" name="Straight Connector 21">
                <a:extLst>
                  <a:ext uri="{FF2B5EF4-FFF2-40B4-BE49-F238E27FC236}">
                    <a16:creationId xmlns:a16="http://schemas.microsoft.com/office/drawing/2014/main" id="{EA07D282-AD4A-421F-B963-0E7879C677C3}"/>
                  </a:ext>
                </a:extLst>
              </p:cNvPr>
              <p:cNvCxnSpPr>
                <a:cxnSpLocks/>
              </p:cNvCxnSpPr>
              <p:nvPr/>
            </p:nvCxnSpPr>
            <p:spPr>
              <a:xfrm>
                <a:off x="5726235" y="1051559"/>
                <a:ext cx="309882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a:extLst>
                <a:ext uri="{FF2B5EF4-FFF2-40B4-BE49-F238E27FC236}">
                  <a16:creationId xmlns:a16="http://schemas.microsoft.com/office/drawing/2014/main" id="{1B092CBE-6378-4205-B7B7-D05D12524BAA}"/>
                </a:ext>
              </a:extLst>
            </p:cNvPr>
            <p:cNvSpPr txBox="1">
              <a:spLocks noChangeArrowheads="1"/>
            </p:cNvSpPr>
            <p:nvPr/>
          </p:nvSpPr>
          <p:spPr bwMode="auto">
            <a:xfrm>
              <a:off x="3880543" y="1079863"/>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ĐỌC 4: SỰ TÍCH THÀNH CỔ LOA</a:t>
              </a:r>
            </a:p>
          </p:txBody>
        </p:sp>
      </p:grpSp>
    </p:spTree>
    <p:extLst>
      <p:ext uri="{BB962C8B-B14F-4D97-AF65-F5344CB8AC3E}">
        <p14:creationId xmlns:p14="http://schemas.microsoft.com/office/powerpoint/2010/main" val="25821121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P spid="23" grpId="0" animBg="1"/>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10109</TotalTime>
  <Words>1006</Words>
  <Application>Microsoft Office PowerPoint</Application>
  <PresentationFormat>Custom</PresentationFormat>
  <Paragraphs>89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OpenSansBold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1210</cp:revision>
  <dcterms:created xsi:type="dcterms:W3CDTF">2008-09-09T22:52:10Z</dcterms:created>
  <dcterms:modified xsi:type="dcterms:W3CDTF">2022-08-02T05:57:30Z</dcterms:modified>
</cp:coreProperties>
</file>