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292" r:id="rId5"/>
    <p:sldId id="301" r:id="rId6"/>
    <p:sldId id="335" r:id="rId7"/>
    <p:sldId id="348" r:id="rId8"/>
    <p:sldId id="314" r:id="rId9"/>
    <p:sldId id="333" r:id="rId10"/>
    <p:sldId id="346" r:id="rId11"/>
    <p:sldId id="316" r:id="rId12"/>
    <p:sldId id="334" r:id="rId13"/>
    <p:sldId id="347" r:id="rId14"/>
    <p:sldId id="327" r:id="rId15"/>
    <p:sldId id="349" r:id="rId16"/>
    <p:sldId id="336" r:id="rId17"/>
    <p:sldId id="337" r:id="rId18"/>
    <p:sldId id="338" r:id="rId19"/>
    <p:sldId id="339" r:id="rId20"/>
    <p:sldId id="341" r:id="rId21"/>
    <p:sldId id="350" r:id="rId22"/>
    <p:sldId id="342" r:id="rId23"/>
    <p:sldId id="343" r:id="rId24"/>
    <p:sldId id="344" r:id="rId25"/>
    <p:sldId id="345" r:id="rId26"/>
    <p:sldId id="315" r:id="rId27"/>
    <p:sldId id="331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1" d="100"/>
          <a:sy n="81" d="100"/>
        </p:scale>
        <p:origin x="1003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274" y="2136339"/>
            <a:ext cx="105294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How much of its energy does Greenview get from renewable sources</a:t>
            </a:r>
            <a:r>
              <a:rPr lang="en-US" sz="3600" dirty="0" smtClean="0">
                <a:solidFill>
                  <a:srgbClr val="242021"/>
                </a:solidFill>
              </a:rPr>
              <a:t>?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 smtClean="0">
                <a:solidFill>
                  <a:srgbClr val="242021"/>
                </a:solidFill>
              </a:rPr>
              <a:t>4</a:t>
            </a:r>
            <a:r>
              <a:rPr lang="en-US" sz="3600" dirty="0">
                <a:solidFill>
                  <a:srgbClr val="242021"/>
                </a:solidFill>
              </a:rPr>
              <a:t>. Who did Harry speak to last week?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What energy source does Harry suggest?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12359" y="49512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b. Underline the key words in each question and predict the answer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74616" y="1853047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Percentage?</a:t>
            </a:r>
            <a:endParaRPr lang="en-US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468578" y="4294404"/>
            <a:ext cx="70658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86544" y="4290938"/>
            <a:ext cx="70658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05746" y="4290938"/>
            <a:ext cx="124690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274616" y="4380489"/>
            <a:ext cx="4516584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person Harry spoke to?</a:t>
            </a:r>
            <a:endParaRPr lang="en-US" sz="28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417613" y="5413010"/>
            <a:ext cx="2653147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453745" y="5425061"/>
            <a:ext cx="1136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257293" y="5499448"/>
            <a:ext cx="6431979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Harry gave advice another energy source</a:t>
            </a:r>
            <a:endParaRPr lang="en-US" sz="28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94059" y="3206081"/>
            <a:ext cx="329184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99663" y="2668006"/>
            <a:ext cx="128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97917" y="2668006"/>
            <a:ext cx="192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096001" y="4290938"/>
            <a:ext cx="124690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2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808" y="1716346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recognize what Harry’s job is. 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smtClean="0"/>
              <a:t>“I </a:t>
            </a:r>
            <a:r>
              <a:rPr lang="en-US" sz="3600" i="1" dirty="0"/>
              <a:t>spoke to the city mayor last week and told</a:t>
            </a:r>
            <a:br>
              <a:rPr lang="en-US" sz="3600" i="1" dirty="0"/>
            </a:br>
            <a:r>
              <a:rPr lang="en-US" sz="3600" i="1" dirty="0"/>
              <a:t>him that things need to change. I think the city</a:t>
            </a:r>
            <a:br>
              <a:rPr lang="en-US" sz="3600" i="1" dirty="0"/>
            </a:br>
            <a:r>
              <a:rPr lang="en-US" sz="3600" i="1" dirty="0"/>
              <a:t>needs to use more solar </a:t>
            </a:r>
            <a:r>
              <a:rPr lang="en-US" sz="3600" i="1" dirty="0" smtClean="0"/>
              <a:t>power”</a:t>
            </a:r>
            <a:r>
              <a:rPr lang="en-US" sz="3600" dirty="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Harry is an energy expert.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67" y="510347"/>
            <a:ext cx="9422475" cy="722708"/>
          </a:xfrm>
          <a:prstGeom prst="rect">
            <a:avLst/>
          </a:prstGeom>
        </p:spPr>
      </p:pic>
      <p:pic>
        <p:nvPicPr>
          <p:cNvPr id="3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6928" y="5327781"/>
            <a:ext cx="751406" cy="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7360" y="1454199"/>
            <a:ext cx="107442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242021"/>
                </a:solidFill>
              </a:rPr>
              <a:t>1. How </a:t>
            </a:r>
            <a:r>
              <a:rPr lang="en-US" sz="3600" dirty="0">
                <a:solidFill>
                  <a:srgbClr val="242021"/>
                </a:solidFill>
              </a:rPr>
              <a:t>much of its energy does Greenview get from coal power</a:t>
            </a:r>
            <a:r>
              <a:rPr lang="en-US" sz="3600" dirty="0" smtClean="0">
                <a:solidFill>
                  <a:srgbClr val="242021"/>
                </a:solidFill>
              </a:rPr>
              <a:t>?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 smtClean="0">
              <a:solidFill>
                <a:srgbClr val="242021"/>
              </a:solidFill>
            </a:endParaRPr>
          </a:p>
          <a:p>
            <a:r>
              <a:rPr lang="en-US" sz="3600" dirty="0" smtClean="0">
                <a:solidFill>
                  <a:srgbClr val="242021"/>
                </a:solidFill>
              </a:rPr>
              <a:t>2. What does Harry say is good about coal power?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127380" y="430520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two times to answer the questions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103" y="2648854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The city gets over sixty percent of its energy </a:t>
            </a:r>
            <a:r>
              <a:rPr lang="en-US" sz="3600" i="1" dirty="0" smtClean="0">
                <a:solidFill>
                  <a:srgbClr val="FF0000"/>
                </a:solidFill>
              </a:rPr>
              <a:t>from coal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103" y="4376000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Coal is cheap to </a:t>
            </a:r>
            <a:r>
              <a:rPr lang="en-US" sz="3600" i="1" dirty="0" smtClean="0">
                <a:solidFill>
                  <a:srgbClr val="FF0000"/>
                </a:solidFill>
              </a:rPr>
              <a:t>run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6928" y="5337112"/>
            <a:ext cx="751406" cy="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2741" y="1403845"/>
            <a:ext cx="105859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How much of its energy does Greenview get from renewable sources</a:t>
            </a:r>
            <a:r>
              <a:rPr lang="en-US" sz="3600" dirty="0" smtClean="0">
                <a:solidFill>
                  <a:srgbClr val="242021"/>
                </a:solidFill>
              </a:rPr>
              <a:t>?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 smtClean="0">
                <a:solidFill>
                  <a:srgbClr val="242021"/>
                </a:solidFill>
              </a:rPr>
              <a:t>4</a:t>
            </a:r>
            <a:r>
              <a:rPr lang="en-US" sz="3600" dirty="0">
                <a:solidFill>
                  <a:srgbClr val="242021"/>
                </a:solidFill>
              </a:rPr>
              <a:t>. Who did Harry speak to last week</a:t>
            </a:r>
            <a:r>
              <a:rPr lang="en-US" sz="3600" dirty="0" smtClean="0">
                <a:solidFill>
                  <a:srgbClr val="242021"/>
                </a:solidFill>
              </a:rPr>
              <a:t>?</a:t>
            </a:r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What energy source does Harry suggest?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127380" y="430520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 two times to answer the questions.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103" y="2541862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It only gets ten percent from renewable sources.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03" y="3634846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He spoke </a:t>
            </a:r>
            <a:r>
              <a:rPr lang="en-US" sz="3600" i="1" dirty="0">
                <a:solidFill>
                  <a:srgbClr val="FF0000"/>
                </a:solidFill>
              </a:rPr>
              <a:t>to the city mayor last </a:t>
            </a:r>
            <a:r>
              <a:rPr lang="en-US" sz="3600" i="1" dirty="0" smtClean="0">
                <a:solidFill>
                  <a:srgbClr val="FF0000"/>
                </a:solidFill>
              </a:rPr>
              <a:t>week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741" y="4727832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He suggests the city needs </a:t>
            </a:r>
            <a:r>
              <a:rPr lang="en-US" sz="3600" i="1" dirty="0">
                <a:solidFill>
                  <a:srgbClr val="FF0000"/>
                </a:solidFill>
              </a:rPr>
              <a:t>to use more solar </a:t>
            </a:r>
            <a:r>
              <a:rPr lang="en-US" sz="3600" i="1" dirty="0" smtClean="0">
                <a:solidFill>
                  <a:srgbClr val="FF0000"/>
                </a:solidFill>
              </a:rPr>
              <a:t>power.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6928" y="5327781"/>
            <a:ext cx="751406" cy="7514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27380" y="449509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 two times to answer the questions.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8" y="2839057"/>
            <a:ext cx="7009944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Do you think the city mayor agrees with Harry?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Audio Scripts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7380" y="34687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Practice the conversation with a partner.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015" y="1077986"/>
            <a:ext cx="121427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+mj-lt"/>
              </a:rPr>
              <a:t>M: Hello. It's great to be here.</a:t>
            </a:r>
          </a:p>
          <a:p>
            <a:r>
              <a:rPr lang="en-US" sz="2400" i="1" dirty="0">
                <a:latin typeface="+mj-lt"/>
              </a:rPr>
              <a:t>W: What can you tell us about the energy used </a:t>
            </a:r>
            <a:r>
              <a:rPr lang="en-US" sz="2400" i="1" dirty="0" smtClean="0">
                <a:latin typeface="+mj-lt"/>
              </a:rPr>
              <a:t>in Greenview</a:t>
            </a:r>
            <a:r>
              <a:rPr lang="en-US" sz="2400" i="1" dirty="0">
                <a:latin typeface="+mj-lt"/>
              </a:rPr>
              <a:t>?</a:t>
            </a:r>
          </a:p>
          <a:p>
            <a:r>
              <a:rPr lang="en-US" sz="2400" i="1" dirty="0">
                <a:latin typeface="+mj-lt"/>
              </a:rPr>
              <a:t>M: The city gets over sixty percent of its energy </a:t>
            </a:r>
            <a:r>
              <a:rPr lang="en-US" sz="2400" i="1" dirty="0" smtClean="0">
                <a:latin typeface="+mj-lt"/>
              </a:rPr>
              <a:t>from coal</a:t>
            </a:r>
            <a:r>
              <a:rPr lang="en-US" sz="2400" i="1" dirty="0">
                <a:latin typeface="+mj-lt"/>
              </a:rPr>
              <a:t>. Coal is cheap to run, but it causes pollution.</a:t>
            </a:r>
          </a:p>
          <a:p>
            <a:r>
              <a:rPr lang="en-US" sz="2400" i="1" dirty="0">
                <a:latin typeface="+mj-lt"/>
              </a:rPr>
              <a:t>W: That's terrible.</a:t>
            </a:r>
          </a:p>
          <a:p>
            <a:r>
              <a:rPr lang="en-US" sz="2400" i="1" dirty="0">
                <a:latin typeface="+mj-lt"/>
              </a:rPr>
              <a:t>M: And, the city gets thirty percent of its energy </a:t>
            </a:r>
            <a:r>
              <a:rPr lang="en-US" sz="2400" i="1" dirty="0" smtClean="0">
                <a:latin typeface="+mj-lt"/>
              </a:rPr>
              <a:t>from nuclear </a:t>
            </a:r>
            <a:r>
              <a:rPr lang="en-US" sz="2400" i="1" dirty="0">
                <a:latin typeface="+mj-lt"/>
              </a:rPr>
              <a:t>power. This can be very dangerous.</a:t>
            </a:r>
          </a:p>
          <a:p>
            <a:r>
              <a:rPr lang="en-US" sz="2400" i="1" dirty="0">
                <a:latin typeface="+mj-lt"/>
              </a:rPr>
              <a:t>W: I see.</a:t>
            </a:r>
          </a:p>
          <a:p>
            <a:r>
              <a:rPr lang="en-US" sz="2400" i="1" dirty="0">
                <a:latin typeface="+mj-lt"/>
              </a:rPr>
              <a:t>M: It only gets ten percent from renewable </a:t>
            </a:r>
            <a:r>
              <a:rPr lang="en-US" sz="2400" i="1" dirty="0" smtClean="0">
                <a:latin typeface="+mj-lt"/>
              </a:rPr>
              <a:t>sources. This </a:t>
            </a:r>
            <a:r>
              <a:rPr lang="en-US" sz="2400" i="1" dirty="0">
                <a:latin typeface="+mj-lt"/>
              </a:rPr>
              <a:t>just isn't enough.</a:t>
            </a:r>
          </a:p>
          <a:p>
            <a:r>
              <a:rPr lang="en-US" sz="2400" i="1" dirty="0">
                <a:latin typeface="+mj-lt"/>
              </a:rPr>
              <a:t>W:Sowhat needs to change?</a:t>
            </a:r>
          </a:p>
          <a:p>
            <a:r>
              <a:rPr lang="en-US" sz="2400" i="1" dirty="0">
                <a:latin typeface="+mj-lt"/>
              </a:rPr>
              <a:t>M: Well, I spoke to the city mayor last week and </a:t>
            </a:r>
            <a:r>
              <a:rPr lang="en-US" sz="2400" i="1" dirty="0" smtClean="0">
                <a:latin typeface="+mj-lt"/>
              </a:rPr>
              <a:t>told him </a:t>
            </a:r>
            <a:r>
              <a:rPr lang="en-US" sz="2400" i="1" dirty="0">
                <a:latin typeface="+mj-lt"/>
              </a:rPr>
              <a:t>that things need to change. I think the </a:t>
            </a:r>
            <a:r>
              <a:rPr lang="en-US" sz="2400" i="1" dirty="0" smtClean="0">
                <a:latin typeface="+mj-lt"/>
              </a:rPr>
              <a:t>city needs </a:t>
            </a:r>
            <a:r>
              <a:rPr lang="en-US" sz="2400" i="1" dirty="0">
                <a:latin typeface="+mj-lt"/>
              </a:rPr>
              <a:t>to use more solar power. It's a very </a:t>
            </a:r>
            <a:r>
              <a:rPr lang="en-US" sz="2400" i="1" dirty="0" smtClean="0">
                <a:latin typeface="+mj-lt"/>
              </a:rPr>
              <a:t>sunny place </a:t>
            </a:r>
            <a:r>
              <a:rPr lang="en-US" sz="2400" i="1" dirty="0">
                <a:latin typeface="+mj-lt"/>
              </a:rPr>
              <a:t>and solar energy is cheap and eco-friendly.</a:t>
            </a:r>
          </a:p>
          <a:p>
            <a:r>
              <a:rPr lang="en-US" sz="2400" i="1" dirty="0">
                <a:latin typeface="+mj-lt"/>
              </a:rPr>
              <a:t>W: Thank you for talking with me, Harry</a:t>
            </a:r>
            <a:r>
              <a:rPr lang="en-US" sz="2400" i="1" dirty="0" smtClean="0">
                <a:latin typeface="+mj-lt"/>
              </a:rPr>
              <a:t>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24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5019" y="58031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758" y="1469666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Before listening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a. Underline the key words and guess the main idea of the talk between two students.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3" y="3740948"/>
            <a:ext cx="10633960" cy="10665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929317" y="4204174"/>
            <a:ext cx="4488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25891" y="4204174"/>
            <a:ext cx="1510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50471" y="4204174"/>
            <a:ext cx="1510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2761" y="4651966"/>
            <a:ext cx="1165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69668" y="4653546"/>
            <a:ext cx="1165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85163" y="4651966"/>
            <a:ext cx="4488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58" y="1469666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b. Underline the key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20" y="2507673"/>
            <a:ext cx="8352692" cy="304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90800" y="3020291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76255" y="3020291"/>
            <a:ext cx="3906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451273" y="3020291"/>
            <a:ext cx="137160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14254" y="38792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76255" y="38792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27418" y="3879273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09163" y="3879273"/>
            <a:ext cx="25908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7927" y="4696691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9927" y="4696691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271539" y="4682836"/>
            <a:ext cx="137160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83525" y="55556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76254" y="55556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41272" y="5555673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509163" y="5555673"/>
            <a:ext cx="25908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84" y="1162915"/>
            <a:ext cx="11788591" cy="596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961" y="2169618"/>
            <a:ext cx="1093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To </a:t>
            </a:r>
            <a:r>
              <a:rPr lang="en-US" sz="3600" dirty="0">
                <a:solidFill>
                  <a:srgbClr val="FF0000"/>
                </a:solidFill>
              </a:rPr>
              <a:t>suggest the city should use more renewable energy.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2837" y="3181648"/>
            <a:ext cx="10598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MyriadPro-Regular"/>
              </a:rPr>
              <a:t>Linda: </a:t>
            </a:r>
            <a:r>
              <a:rPr lang="en-US" sz="3200" dirty="0">
                <a:solidFill>
                  <a:srgbClr val="000000"/>
                </a:solidFill>
                <a:latin typeface="MyriadPro-Regular"/>
              </a:rPr>
              <a:t>I think we should use more renewable energy.</a:t>
            </a:r>
            <a:br>
              <a:rPr lang="en-US" sz="3200" dirty="0">
                <a:solidFill>
                  <a:srgbClr val="000000"/>
                </a:solidFill>
                <a:latin typeface="MyriadPro-Regular"/>
              </a:rPr>
            </a:br>
            <a:r>
              <a:rPr lang="en-US" sz="3200" dirty="0">
                <a:solidFill>
                  <a:srgbClr val="000000"/>
                </a:solidFill>
                <a:latin typeface="MyriadPro-Regular"/>
              </a:rPr>
              <a:t>John: Yes. Our city gets </a:t>
            </a:r>
            <a:r>
              <a:rPr lang="en-US" sz="3200" dirty="0" smtClean="0">
                <a:solidFill>
                  <a:srgbClr val="000000"/>
                </a:solidFill>
                <a:latin typeface="MyriadPro-Regular"/>
              </a:rPr>
              <a:t>five percent </a:t>
            </a:r>
            <a:r>
              <a:rPr lang="en-US" sz="3200" dirty="0">
                <a:solidFill>
                  <a:srgbClr val="000000"/>
                </a:solidFill>
                <a:latin typeface="MyriadPro-Regular"/>
              </a:rPr>
              <a:t>of its energy from </a:t>
            </a:r>
            <a:r>
              <a:rPr lang="en-US" sz="3200" dirty="0" smtClean="0">
                <a:solidFill>
                  <a:srgbClr val="000000"/>
                </a:solidFill>
                <a:latin typeface="MyriadPro-Regular"/>
              </a:rPr>
              <a:t>wind power</a:t>
            </a:r>
            <a:r>
              <a:rPr lang="en-US" sz="3200" dirty="0">
                <a:solidFill>
                  <a:srgbClr val="000000"/>
                </a:solidFill>
                <a:latin typeface="MyriadPro-Regular"/>
              </a:rPr>
              <a:t>. We only have one small wind power plant. I </a:t>
            </a:r>
            <a:r>
              <a:rPr lang="en-US" sz="3200" dirty="0" smtClean="0">
                <a:solidFill>
                  <a:srgbClr val="000000"/>
                </a:solidFill>
                <a:latin typeface="MyriadPro-Regular"/>
              </a:rPr>
              <a:t>hope we </a:t>
            </a:r>
            <a:r>
              <a:rPr lang="en-US" sz="3200" dirty="0">
                <a:solidFill>
                  <a:srgbClr val="000000"/>
                </a:solidFill>
                <a:latin typeface="MyriadPro-Regular"/>
              </a:rPr>
              <a:t>could make more energy from wind in the future.</a:t>
            </a:r>
            <a:r>
              <a:rPr lang="en-US" sz="3200" dirty="0"/>
              <a:t> </a:t>
            </a:r>
          </a:p>
        </p:txBody>
      </p:sp>
      <p:pic>
        <p:nvPicPr>
          <p:cNvPr id="2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551" y="5366657"/>
            <a:ext cx="899141" cy="899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216" y="127564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again to check True/False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099" y="2336907"/>
            <a:ext cx="8407356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3896" y="2336907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True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3896" y="3173318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alse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3896" y="4009729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alse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3896" y="4880053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True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0914" y="2877796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32%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1656" y="3692699"/>
            <a:ext cx="752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We only have one small wind power </a:t>
            </a:r>
            <a:r>
              <a:rPr lang="en-US" sz="3200" dirty="0" smtClean="0">
                <a:solidFill>
                  <a:srgbClr val="FF0000"/>
                </a:solidFill>
              </a:rPr>
              <a:t>plant.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157" y="778954"/>
            <a:ext cx="891225" cy="8912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7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71" y="2754055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723" y="3888478"/>
            <a:ext cx="4053756" cy="82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15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8" y="2839057"/>
            <a:ext cx="7009944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Do you think solar power is the best energy source?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07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84" y="771455"/>
            <a:ext cx="12164016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Linda: Hi, welcome to Teens' Talk. Kate and John are here </a:t>
            </a:r>
            <a:r>
              <a:rPr lang="en-US" sz="2800" dirty="0" smtClean="0">
                <a:latin typeface="+mj-lt"/>
              </a:rPr>
              <a:t>to talk </a:t>
            </a:r>
            <a:r>
              <a:rPr lang="en-US" sz="2800" dirty="0">
                <a:latin typeface="+mj-lt"/>
              </a:rPr>
              <a:t>about energy sources in Blue City.</a:t>
            </a:r>
          </a:p>
          <a:p>
            <a:r>
              <a:rPr lang="en-US" sz="2800" dirty="0">
                <a:latin typeface="+mj-lt"/>
              </a:rPr>
              <a:t>Kate: Hello, everyone. Let's start with oil. We get </a:t>
            </a:r>
            <a:r>
              <a:rPr lang="en-US" sz="2800" dirty="0" smtClean="0">
                <a:latin typeface="+mj-lt"/>
              </a:rPr>
              <a:t>thirty-seven percent </a:t>
            </a:r>
            <a:r>
              <a:rPr lang="en-US" sz="2800" dirty="0">
                <a:latin typeface="+mj-lt"/>
              </a:rPr>
              <a:t>of our energy from oil. It's the biggest source </a:t>
            </a:r>
            <a:r>
              <a:rPr lang="en-US" sz="2800" dirty="0" smtClean="0">
                <a:latin typeface="+mj-lt"/>
              </a:rPr>
              <a:t>of energy </a:t>
            </a:r>
            <a:r>
              <a:rPr lang="en-US" sz="2800" dirty="0">
                <a:latin typeface="+mj-lt"/>
              </a:rPr>
              <a:t>used in our city.</a:t>
            </a:r>
          </a:p>
          <a:p>
            <a:r>
              <a:rPr lang="en-US" sz="2800" dirty="0">
                <a:latin typeface="+mj-lt"/>
              </a:rPr>
              <a:t>Linda: Wow! That's a lot.</a:t>
            </a:r>
          </a:p>
          <a:p>
            <a:r>
              <a:rPr lang="en-US" sz="2800" dirty="0">
                <a:latin typeface="+mj-lt"/>
              </a:rPr>
              <a:t>Kate: Yeah. Oil causes lots of pollution. We also use lots </a:t>
            </a:r>
            <a:r>
              <a:rPr lang="en-US" sz="2800" dirty="0" smtClean="0">
                <a:latin typeface="+mj-lt"/>
              </a:rPr>
              <a:t>of natural </a:t>
            </a:r>
            <a:r>
              <a:rPr lang="en-US" sz="2800" dirty="0">
                <a:latin typeface="+mj-lt"/>
              </a:rPr>
              <a:t>gas. The city gets thirty-two percent of its </a:t>
            </a:r>
            <a:r>
              <a:rPr lang="en-US" sz="2800" dirty="0" smtClean="0">
                <a:latin typeface="+mj-lt"/>
              </a:rPr>
              <a:t>energy from </a:t>
            </a:r>
            <a:r>
              <a:rPr lang="en-US" sz="2800" dirty="0">
                <a:latin typeface="+mj-lt"/>
              </a:rPr>
              <a:t>natural gas.</a:t>
            </a:r>
          </a:p>
          <a:p>
            <a:r>
              <a:rPr lang="en-US" sz="2800" dirty="0">
                <a:latin typeface="+mj-lt"/>
              </a:rPr>
              <a:t>Linda: I think we should use more renewable energy.</a:t>
            </a:r>
          </a:p>
          <a:p>
            <a:r>
              <a:rPr lang="en-US" sz="2800" dirty="0">
                <a:latin typeface="+mj-lt"/>
              </a:rPr>
              <a:t>John: Yes. Our city gets </a:t>
            </a:r>
            <a:r>
              <a:rPr lang="en-US" sz="2800" dirty="0" smtClean="0">
                <a:latin typeface="+mj-lt"/>
              </a:rPr>
              <a:t>five </a:t>
            </a:r>
            <a:r>
              <a:rPr lang="en-US" sz="2800" dirty="0">
                <a:latin typeface="+mj-lt"/>
              </a:rPr>
              <a:t>percent of its energy from </a:t>
            </a:r>
            <a:r>
              <a:rPr lang="en-US" sz="2800" dirty="0" smtClean="0">
                <a:latin typeface="+mj-lt"/>
              </a:rPr>
              <a:t>wind power</a:t>
            </a:r>
            <a:r>
              <a:rPr lang="en-US" sz="2800" dirty="0">
                <a:latin typeface="+mj-lt"/>
              </a:rPr>
              <a:t>. We only have one small wind power plant. I </a:t>
            </a:r>
            <a:r>
              <a:rPr lang="en-US" sz="2800" dirty="0" smtClean="0">
                <a:latin typeface="+mj-lt"/>
              </a:rPr>
              <a:t>hope we </a:t>
            </a:r>
            <a:r>
              <a:rPr lang="en-US" sz="2800" dirty="0">
                <a:latin typeface="+mj-lt"/>
              </a:rPr>
              <a:t>could make more energy from wind in the future.</a:t>
            </a:r>
          </a:p>
          <a:p>
            <a:r>
              <a:rPr lang="en-US" sz="2800" dirty="0">
                <a:latin typeface="+mj-lt"/>
              </a:rPr>
              <a:t>Linda: How about solar power?</a:t>
            </a:r>
          </a:p>
          <a:p>
            <a:r>
              <a:rPr lang="en-US" sz="2800" dirty="0">
                <a:latin typeface="+mj-lt"/>
              </a:rPr>
              <a:t>John: Now, we only get ten percent of our energy from </a:t>
            </a:r>
            <a:r>
              <a:rPr lang="en-US" sz="2800" dirty="0" smtClean="0">
                <a:latin typeface="+mj-lt"/>
              </a:rPr>
              <a:t>solar power</a:t>
            </a:r>
            <a:r>
              <a:rPr lang="en-US" sz="2800" dirty="0">
                <a:latin typeface="+mj-lt"/>
              </a:rPr>
              <a:t>. I think the city needs to use more solar power.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84" y="3713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Audio Scripts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4837" y="2450975"/>
            <a:ext cx="82573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smtClean="0">
                <a:solidFill>
                  <a:srgbClr val="242021"/>
                </a:solidFill>
              </a:rPr>
              <a:t>too </a:t>
            </a:r>
            <a:r>
              <a:rPr lang="en-US" sz="3600" dirty="0">
                <a:solidFill>
                  <a:srgbClr val="242021"/>
                </a:solidFill>
              </a:rPr>
              <a:t>many wind turbines </a:t>
            </a:r>
            <a:endParaRPr lang="en-US" sz="3600" dirty="0" smtClean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endParaRPr lang="en-US" sz="3600" dirty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 smtClean="0">
                <a:solidFill>
                  <a:srgbClr val="242021"/>
                </a:solidFill>
              </a:rPr>
              <a:t>too </a:t>
            </a:r>
            <a:r>
              <a:rPr lang="en-US" sz="3600" dirty="0">
                <a:solidFill>
                  <a:srgbClr val="242021"/>
                </a:solidFill>
              </a:rPr>
              <a:t>much air pollution </a:t>
            </a:r>
            <a:endParaRPr lang="en-US" sz="3600" dirty="0" smtClean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endParaRPr lang="en-US" sz="3600" dirty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 smtClean="0">
                <a:solidFill>
                  <a:srgbClr val="242021"/>
                </a:solidFill>
              </a:rPr>
              <a:t>spending </a:t>
            </a:r>
            <a:r>
              <a:rPr lang="en-US" sz="3600" dirty="0">
                <a:solidFill>
                  <a:srgbClr val="242021"/>
                </a:solidFill>
              </a:rPr>
              <a:t>too much money on energy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9855" y="657255"/>
            <a:ext cx="8589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70C0"/>
                </a:solidFill>
              </a:rPr>
              <a:t>Underline the key words and guess the biggest problem in </a:t>
            </a:r>
            <a:r>
              <a:rPr lang="en-US" sz="3000" i="1" dirty="0" err="1" smtClean="0">
                <a:solidFill>
                  <a:srgbClr val="0070C0"/>
                </a:solidFill>
              </a:rPr>
              <a:t>Windrush</a:t>
            </a:r>
            <a:r>
              <a:rPr lang="en-US" sz="3000" i="1" dirty="0" smtClean="0">
                <a:solidFill>
                  <a:srgbClr val="0070C0"/>
                </a:solidFill>
              </a:rPr>
              <a:t> City.</a:t>
            </a:r>
            <a:endParaRPr lang="en-US" sz="3000" i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99855" y="2984266"/>
            <a:ext cx="1316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60942" y="2984266"/>
            <a:ext cx="2377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3" y="1807141"/>
            <a:ext cx="10326832" cy="50961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299855" y="4067690"/>
            <a:ext cx="1316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30709" y="4067690"/>
            <a:ext cx="2377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60942" y="5167741"/>
            <a:ext cx="1316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63491" y="5167741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46174" y="5167741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99855" y="5167736"/>
            <a:ext cx="1316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8" y="1134343"/>
            <a:ext cx="11152556" cy="496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70C0"/>
                </a:solidFill>
              </a:rPr>
              <a:t>Skim the email and underline the key words. </a:t>
            </a:r>
            <a:endParaRPr lang="en-US" sz="3000" i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15491" y="3267944"/>
            <a:ext cx="2479964" cy="1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74327" y="3558519"/>
            <a:ext cx="1842655" cy="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58291" y="3558519"/>
            <a:ext cx="13438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34145" y="3847366"/>
            <a:ext cx="1842655" cy="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52848" y="3847366"/>
            <a:ext cx="3935734" cy="11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2836" y="4110602"/>
            <a:ext cx="2161309" cy="41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95455" y="4106404"/>
            <a:ext cx="2161309" cy="41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36963" y="4376306"/>
            <a:ext cx="2618509" cy="155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49036" y="4653339"/>
            <a:ext cx="1697181" cy="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79619" y="4668866"/>
            <a:ext cx="3761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656558" y="5176186"/>
            <a:ext cx="4835236" cy="869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The </a:t>
            </a:r>
            <a:r>
              <a:rPr lang="en-US" sz="3000" dirty="0">
                <a:solidFill>
                  <a:srgbClr val="FF0000"/>
                </a:solidFill>
              </a:rPr>
              <a:t>biggest problem is 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2. </a:t>
            </a:r>
            <a:r>
              <a:rPr lang="en-US" sz="3000" dirty="0">
                <a:solidFill>
                  <a:srgbClr val="FF0000"/>
                </a:solidFill>
              </a:rPr>
              <a:t>Too much </a:t>
            </a:r>
            <a:r>
              <a:rPr lang="en-US" sz="3000" dirty="0" smtClean="0">
                <a:solidFill>
                  <a:srgbClr val="FF0000"/>
                </a:solidFill>
              </a:rPr>
              <a:t>air pollution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7603" y="1810324"/>
            <a:ext cx="10861963" cy="458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242021"/>
                </a:solidFill>
                <a:latin typeface="FuturaStd-Book"/>
              </a:rPr>
              <a:t>1. Elizabeth goes to _____________ Secondary School.</a:t>
            </a:r>
            <a:br>
              <a:rPr lang="en-US" sz="3300" dirty="0">
                <a:solidFill>
                  <a:srgbClr val="242021"/>
                </a:solidFill>
                <a:latin typeface="FuturaStd-Book"/>
              </a:rPr>
            </a:br>
            <a:r>
              <a:rPr lang="en-US" sz="3300" dirty="0">
                <a:solidFill>
                  <a:srgbClr val="242021"/>
                </a:solidFill>
                <a:latin typeface="FuturaStd-Book"/>
              </a:rPr>
              <a:t>2. She is writing about the _____________ air in the city.</a:t>
            </a:r>
            <a:br>
              <a:rPr lang="en-US" sz="3300" dirty="0">
                <a:solidFill>
                  <a:srgbClr val="242021"/>
                </a:solidFill>
                <a:latin typeface="FuturaStd-Book"/>
              </a:rPr>
            </a:br>
            <a:r>
              <a:rPr lang="en-US" sz="3300" dirty="0">
                <a:solidFill>
                  <a:srgbClr val="242021"/>
                </a:solidFill>
                <a:latin typeface="FuturaStd-Book"/>
              </a:rPr>
              <a:t>3. The city gets most of its energy from _____________.</a:t>
            </a:r>
            <a:br>
              <a:rPr lang="en-US" sz="3300" dirty="0">
                <a:solidFill>
                  <a:srgbClr val="242021"/>
                </a:solidFill>
                <a:latin typeface="FuturaStd-Book"/>
              </a:rPr>
            </a:br>
            <a:r>
              <a:rPr lang="en-US" sz="3300" dirty="0">
                <a:solidFill>
                  <a:srgbClr val="242021"/>
                </a:solidFill>
                <a:latin typeface="FuturaStd-Book"/>
              </a:rPr>
              <a:t>4. Wind power is _____________ to run.</a:t>
            </a:r>
            <a:br>
              <a:rPr lang="en-US" sz="3300" dirty="0">
                <a:solidFill>
                  <a:srgbClr val="242021"/>
                </a:solidFill>
                <a:latin typeface="FuturaStd-Book"/>
              </a:rPr>
            </a:br>
            <a:r>
              <a:rPr lang="en-US" sz="3300" dirty="0">
                <a:solidFill>
                  <a:srgbClr val="242021"/>
                </a:solidFill>
                <a:latin typeface="FuturaStd-Book"/>
              </a:rPr>
              <a:t>5. </a:t>
            </a:r>
            <a:r>
              <a:rPr lang="en-US" sz="3300" dirty="0" err="1">
                <a:solidFill>
                  <a:srgbClr val="242021"/>
                </a:solidFill>
                <a:latin typeface="FuturaStd-Book"/>
              </a:rPr>
              <a:t>Windrush</a:t>
            </a:r>
            <a:r>
              <a:rPr lang="en-US" sz="3300" dirty="0">
                <a:solidFill>
                  <a:srgbClr val="242021"/>
                </a:solidFill>
                <a:latin typeface="FuturaStd-Book"/>
              </a:rPr>
              <a:t> City will become more _____________ if Mayor Adams follows Elizabeth's suggestion.</a:t>
            </a:r>
            <a:r>
              <a:rPr lang="en-US" sz="33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70C0"/>
                </a:solidFill>
              </a:rPr>
              <a:t>Scan the email again and fill in the blanks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1013" y="2030535"/>
            <a:ext cx="26951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 smtClean="0">
                <a:solidFill>
                  <a:srgbClr val="FF0000"/>
                </a:solidFill>
              </a:rPr>
              <a:t>Windrush</a:t>
            </a:r>
            <a:r>
              <a:rPr lang="en-US" sz="3300" dirty="0" smtClean="0">
                <a:solidFill>
                  <a:srgbClr val="FF0000"/>
                </a:solidFill>
              </a:rPr>
              <a:t> 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3818" y="2783810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polluted 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5234" y="3542128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coal 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3773" y="4294730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cheap 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4699" y="5046503"/>
            <a:ext cx="2587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eco-friendly </a:t>
            </a:r>
            <a:endParaRPr lang="en-US" sz="33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03" y="1133266"/>
            <a:ext cx="5621843" cy="5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48145" y="2851599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1 Is your town/area polluted?</a:t>
            </a:r>
          </a:p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2 What are the causes?</a:t>
            </a:r>
          </a:p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3 What should your town/area do to improve it?</a:t>
            </a:r>
          </a:p>
        </p:txBody>
      </p:sp>
    </p:spTree>
    <p:extLst>
      <p:ext uri="{BB962C8B-B14F-4D97-AF65-F5344CB8AC3E}">
        <p14:creationId xmlns:p14="http://schemas.microsoft.com/office/powerpoint/2010/main" val="37890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Review sources of energy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- Listen for gist and recognize the correct/ incorrect information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 smtClean="0">
                <a:solidFill>
                  <a:srgbClr val="0070C0"/>
                </a:solidFill>
              </a:rPr>
              <a:t>Skim </a:t>
            </a:r>
            <a:r>
              <a:rPr lang="en-US" sz="3600" i="1" dirty="0">
                <a:solidFill>
                  <a:srgbClr val="0070C0"/>
                </a:solidFill>
              </a:rPr>
              <a:t>and </a:t>
            </a:r>
            <a:r>
              <a:rPr lang="en-US" sz="3600" i="1" dirty="0" smtClean="0">
                <a:solidFill>
                  <a:srgbClr val="0070C0"/>
                </a:solidFill>
              </a:rPr>
              <a:t>scan </a:t>
            </a:r>
            <a:r>
              <a:rPr lang="en-US" sz="3600" i="1" dirty="0">
                <a:solidFill>
                  <a:srgbClr val="0070C0"/>
                </a:solidFill>
              </a:rPr>
              <a:t>for general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the </a:t>
            </a:r>
            <a:r>
              <a:rPr lang="en-US" sz="3600" i="1" dirty="0" smtClean="0">
                <a:solidFill>
                  <a:srgbClr val="0070C0"/>
                </a:solidFill>
              </a:rPr>
              <a:t>vocabularies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82</a:t>
            </a:r>
            <a:r>
              <a:rPr lang="en-US" sz="3600" i="1" dirty="0" smtClean="0">
                <a:solidFill>
                  <a:srgbClr val="0070C0"/>
                </a:solidFill>
              </a:rPr>
              <a:t>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62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 83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309705"/>
            <a:ext cx="59809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dirty="0" smtClean="0">
                <a:solidFill>
                  <a:srgbClr val="0070C0"/>
                </a:solidFill>
              </a:rPr>
              <a:t>   </a:t>
            </a:r>
            <a:r>
              <a:rPr lang="en-US" sz="3600" i="1" dirty="0" smtClean="0">
                <a:solidFill>
                  <a:srgbClr val="0070C0"/>
                </a:solidFill>
              </a:rPr>
              <a:t>review </a:t>
            </a:r>
            <a:r>
              <a:rPr lang="en-US" sz="3600" i="1" dirty="0" smtClean="0">
                <a:solidFill>
                  <a:srgbClr val="0070C0"/>
                </a:solidFill>
              </a:rPr>
              <a:t>sources of energy.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 smtClean="0">
                <a:solidFill>
                  <a:srgbClr val="0070C0"/>
                </a:solidFill>
              </a:rPr>
              <a:t>listening and reading </a:t>
            </a:r>
            <a:r>
              <a:rPr lang="en-US" sz="3600" i="1" dirty="0">
                <a:solidFill>
                  <a:srgbClr val="0070C0"/>
                </a:solidFill>
              </a:rPr>
              <a:t>for 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</a:t>
            </a:r>
            <a:r>
              <a:rPr lang="en-US" sz="3600" i="1" dirty="0" smtClean="0">
                <a:solidFill>
                  <a:srgbClr val="0070C0"/>
                </a:solidFill>
              </a:rPr>
              <a:t>e well-prepared for the writing activity in the next lesson.</a:t>
            </a:r>
            <a:endParaRPr lang="en-US" sz="36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00" y="2163938"/>
            <a:ext cx="70970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Look at the picture and discuss:</a:t>
            </a: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1 What problem can you see?</a:t>
            </a: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2 What causes it?</a:t>
            </a: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3 What can we do to improve it? 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7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600" y="4212236"/>
            <a:ext cx="760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Suggested answers:</a:t>
            </a: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1 I can see lots of smoke </a:t>
            </a:r>
            <a:r>
              <a:rPr lang="en-US" sz="30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air pollution</a:t>
            </a:r>
            <a:endParaRPr lang="en-US" sz="3000" b="1" i="1" dirty="0" smtClean="0">
              <a:solidFill>
                <a:srgbClr val="FF0000"/>
              </a:solidFill>
            </a:endParaRP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2 Perhaps the factory uses coal to run/burn</a:t>
            </a: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3 It should change into another energy source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90" y="359487"/>
            <a:ext cx="3891209" cy="60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35" y="358060"/>
            <a:ext cx="10579993" cy="60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80" y="2481366"/>
            <a:ext cx="6618588" cy="9173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Before listening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a. Underline the key words and guess what Harry’s job is.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96691" y="3158836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158836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288283" y="3858356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person with special knowledge, skill or training in something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5195455" y="3158836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8585664" y="3158836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234545" y="3858356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head of the government of a town or city, etc., elected by the public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753" y="2192128"/>
            <a:ext cx="10744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242021"/>
                </a:solidFill>
              </a:rPr>
              <a:t>1. How </a:t>
            </a:r>
            <a:r>
              <a:rPr lang="en-US" sz="3600" dirty="0">
                <a:solidFill>
                  <a:srgbClr val="242021"/>
                </a:solidFill>
              </a:rPr>
              <a:t>much of its energy does Greenview get from coal power?</a:t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 smtClean="0">
              <a:solidFill>
                <a:srgbClr val="242021"/>
              </a:solidFill>
            </a:endParaRPr>
          </a:p>
          <a:p>
            <a:r>
              <a:rPr lang="en-US" sz="3600" dirty="0" smtClean="0">
                <a:solidFill>
                  <a:srgbClr val="242021"/>
                </a:solidFill>
              </a:rPr>
              <a:t>2</a:t>
            </a:r>
            <a:r>
              <a:rPr lang="en-US" sz="3600" dirty="0">
                <a:solidFill>
                  <a:srgbClr val="242021"/>
                </a:solidFill>
              </a:rPr>
              <a:t>. What does Harry say is good about coal power?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12359" y="49512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b. Underline the key words in each question and predict the answer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4615" y="2743202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873836" y="2743202"/>
            <a:ext cx="2468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151309" y="1893403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Percentage?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867996" y="4359850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493326" y="4453157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Advantages?</a:t>
            </a:r>
            <a:endParaRPr lang="en-US" sz="28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739937" y="4359850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1062</Words>
  <Application>Microsoft Office PowerPoint</Application>
  <PresentationFormat>Widescreen</PresentationFormat>
  <Paragraphs>147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FuturaStd-Book</vt:lpstr>
      <vt:lpstr>MyriadPro-Regular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189</cp:revision>
  <dcterms:created xsi:type="dcterms:W3CDTF">2020-12-08T03:17:05Z</dcterms:created>
  <dcterms:modified xsi:type="dcterms:W3CDTF">2022-06-07T10:49:06Z</dcterms:modified>
</cp:coreProperties>
</file>