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</p:sldMasterIdLst>
  <p:notesMasterIdLst>
    <p:notesMasterId r:id="rId25"/>
  </p:notesMasterIdLst>
  <p:sldIdLst>
    <p:sldId id="305" r:id="rId2"/>
    <p:sldId id="454" r:id="rId3"/>
    <p:sldId id="461" r:id="rId4"/>
    <p:sldId id="466" r:id="rId5"/>
    <p:sldId id="460" r:id="rId6"/>
    <p:sldId id="463" r:id="rId7"/>
    <p:sldId id="468" r:id="rId8"/>
    <p:sldId id="464" r:id="rId9"/>
    <p:sldId id="459" r:id="rId10"/>
    <p:sldId id="458" r:id="rId11"/>
    <p:sldId id="474" r:id="rId12"/>
    <p:sldId id="467" r:id="rId13"/>
    <p:sldId id="453" r:id="rId14"/>
    <p:sldId id="452" r:id="rId15"/>
    <p:sldId id="469" r:id="rId16"/>
    <p:sldId id="470" r:id="rId17"/>
    <p:sldId id="471" r:id="rId18"/>
    <p:sldId id="475" r:id="rId19"/>
    <p:sldId id="472" r:id="rId20"/>
    <p:sldId id="473" r:id="rId21"/>
    <p:sldId id="476" r:id="rId22"/>
    <p:sldId id="445" r:id="rId23"/>
    <p:sldId id="446" r:id="rId24"/>
  </p:sldIdLst>
  <p:sldSz cx="12192000" cy="6858000"/>
  <p:notesSz cx="6858000" cy="9144000"/>
  <p:custDataLst>
    <p:tags r:id="rId2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CC"/>
    <a:srgbClr val="6600FF"/>
    <a:srgbClr val="CE229D"/>
    <a:srgbClr val="BEF488"/>
    <a:srgbClr val="FF99CC"/>
    <a:srgbClr val="CBF9C5"/>
    <a:srgbClr val="DAE91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74" autoAdjust="0"/>
    <p:restoredTop sz="85063" autoAdjust="0"/>
  </p:normalViewPr>
  <p:slideViewPr>
    <p:cSldViewPr>
      <p:cViewPr varScale="1">
        <p:scale>
          <a:sx n="58" d="100"/>
          <a:sy n="58" d="100"/>
        </p:scale>
        <p:origin x="816" y="76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gs" Target="tags/tag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C6A80E74-5C63-4567-9E1D-85990305E9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7167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2325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A80E74-5C63-4567-9E1D-85990305E9E2}" type="slidenum">
              <a:rPr lang="en-US" altLang="en-US" smtClean="0"/>
              <a:pPr/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3871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182D5-9A57-4D41-8004-71D48B91AAE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04063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968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76268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00033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579095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886232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42696-76AD-4910-A61C-3CE08A88858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381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C77251-FB86-4650-828E-17A56F22E60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4923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703958-85A8-4553-BC98-7A311689EA7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8140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D35E1B-FAE3-42FB-B73C-249FC76A0D5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58890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0F60A-B2C2-4E61-93F5-1F7E1FE20ED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3374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9C414E-8818-47C0-B21F-C4A253DB29FE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39085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F29E7-4A63-4BC8-9C79-6DB6766CB83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561430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FC1B41-189D-461C-B5D3-0D02BCB0405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028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F9C9A-42F9-4C34-8C3D-8412EB6BEE67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3642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AB66E5-8B6A-48A2-893E-41C249D68A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482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5F10DE5D-6CB7-436A-8139-AD8DFE82ABCC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1065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3350"/>
          </a:xfrm>
          <a:prstGeom prst="rect">
            <a:avLst/>
          </a:prstGeom>
        </p:spPr>
      </p:pic>
      <p:sp>
        <p:nvSpPr>
          <p:cNvPr id="6" name="Text Box 14">
            <a:extLst>
              <a:ext uri="{FF2B5EF4-FFF2-40B4-BE49-F238E27FC236}">
                <a16:creationId xmlns:a16="http://schemas.microsoft.com/office/drawing/2014/main" id="{7343FE20-CCED-4429-D608-EDFC2D4CF6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9576" y="1196752"/>
            <a:ext cx="7272808" cy="303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66" tIns="53833" rIns="107666" bIns="53833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ts val="1350"/>
              </a:spcBef>
              <a:defRPr/>
            </a:pPr>
            <a:r>
              <a:rPr lang="en-US" sz="4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Tuần</a:t>
            </a:r>
            <a:r>
              <a:rPr lang="en-US" sz="4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Times New Roman" panose="02020603050405020304" pitchFamily="18" charset="0"/>
              </a:rPr>
              <a:t>25</a:t>
            </a:r>
            <a:endParaRPr lang="en-US" sz="4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Avo" panose="02040603050506020204"/>
              </a:rPr>
              <a:t>Nói và nghe (1 tiết)</a:t>
            </a:r>
            <a:endParaRPr lang="en-US" sz="4800" dirty="0" smtClean="0">
              <a:solidFill>
                <a:srgbClr val="FF0000"/>
              </a:solidFill>
              <a:latin typeface="UTM Avo" panose="02040603050506020204"/>
            </a:endParaRPr>
          </a:p>
          <a:p>
            <a:pPr algn="ctr"/>
            <a:r>
              <a:rPr lang="en-US" sz="4800" b="1" dirty="0" smtClean="0">
                <a:solidFill>
                  <a:srgbClr val="FF0000"/>
                </a:solidFill>
                <a:latin typeface="UTM Avo" panose="02040603050506020204"/>
              </a:rPr>
              <a:t>Kể chuyện: DANH TƯỚNG LÝ THƯỜNG KIỆT</a:t>
            </a:r>
            <a:endParaRPr lang="en-US" sz="4800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8" y="260648"/>
            <a:ext cx="1208460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98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332656"/>
            <a:ext cx="9361040" cy="16277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292" y="1844824"/>
            <a:ext cx="10483515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1627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23392" y="2132856"/>
            <a:ext cx="928903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latin typeface="UTM Avo" panose="02040603050506020204"/>
                <a:ea typeface="Calibri" panose="020F0502020204030204" pitchFamily="34" charset="0"/>
              </a:rPr>
              <a:t>a) Lý </a:t>
            </a:r>
            <a:r>
              <a:rPr lang="en-US" sz="3600" dirty="0">
                <a:latin typeface="UTM Avo" panose="02040603050506020204"/>
                <a:ea typeface="Calibri" panose="020F0502020204030204" pitchFamily="34" charset="0"/>
              </a:rPr>
              <a:t>Thường Kiệt đã làm gì để chủ động phá âm mưu xâm lược của địch</a:t>
            </a:r>
            <a:r>
              <a:rPr lang="en-US" sz="3600" dirty="0" smtClean="0">
                <a:latin typeface="UTM Avo" panose="02040603050506020204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+ Lý Thường Kiệt đem quân phá tan ba thành trì của địch</a:t>
            </a:r>
            <a:r>
              <a:rPr lang="nl-NL" sz="3600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31504" y="980728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rgbClr val="FF0000"/>
                </a:solidFill>
                <a:latin typeface="Lucida Console" panose="020B0609040504020204" pitchFamily="49" charset="0"/>
              </a:rPr>
              <a:t>Cùng chia sẻ</a:t>
            </a:r>
            <a:endParaRPr lang="en-US" sz="5400" dirty="0">
              <a:solidFill>
                <a:srgbClr val="FF0000"/>
              </a:solidFill>
              <a:latin typeface="Lucida Console" panose="020B06090405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12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5360" y="548680"/>
            <a:ext cx="9145016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latin typeface="UTM Avo" panose="02040603050506020204"/>
                <a:ea typeface="Calibri" panose="020F0502020204030204" pitchFamily="34" charset="0"/>
              </a:rPr>
              <a:t>b</a:t>
            </a:r>
            <a:r>
              <a:rPr lang="en-US" sz="3600" dirty="0">
                <a:latin typeface="UTM Avo" panose="02040603050506020204"/>
                <a:ea typeface="Calibri" panose="020F0502020204030204" pitchFamily="34" charset="0"/>
              </a:rPr>
              <a:t>) Lần thứ nhất vượt sông, quân địch bị đánh bại như thế nào?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>
                <a:latin typeface="UTM Avo" panose="02040603050506020204"/>
                <a:ea typeface="Calibri" panose="020F0502020204030204" pitchFamily="34" charset="0"/>
              </a:rPr>
              <a:t> </a:t>
            </a:r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+ Quân ta mai phục ở bờ sông Như Nguyệt xông ra vây đánh dữ dội, chặt cầu phao của địch làm địch không có đường lui phải nhảy xuống sông</a:t>
            </a:r>
            <a:r>
              <a:rPr lang="nl-NL" sz="3600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916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7368" y="1052736"/>
            <a:ext cx="914501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latin typeface="UTM Avo"/>
                <a:ea typeface="Calibri" panose="020F0502020204030204" pitchFamily="34" charset="0"/>
              </a:rPr>
              <a:t>c</a:t>
            </a:r>
            <a:r>
              <a:rPr lang="en-US" sz="3600" dirty="0">
                <a:latin typeface="UTM Avo"/>
                <a:ea typeface="Calibri" panose="020F0502020204030204" pitchFamily="34" charset="0"/>
              </a:rPr>
              <a:t>) Quân địch tiếp tục thảm bại như thế nào trong lần thứ hai vượt sông</a:t>
            </a:r>
            <a:r>
              <a:rPr lang="en-US" sz="3600" dirty="0" smtClean="0">
                <a:latin typeface="UTM Avo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latin typeface="UTM Avo"/>
              </a:rPr>
              <a:t>+ Lý Thường Kiệt cho bắn tên và quăng đá khiến bè bị vỡ, giặc bị vùi dưới sông</a:t>
            </a:r>
            <a:r>
              <a:rPr lang="nl-NL" sz="3600" dirty="0" smtClean="0">
                <a:solidFill>
                  <a:srgbClr val="FF0000"/>
                </a:solidFill>
                <a:latin typeface="UTM Avo"/>
              </a:rPr>
              <a:t>.</a:t>
            </a:r>
            <a:endParaRPr lang="en-US" sz="3600" dirty="0">
              <a:solidFill>
                <a:srgbClr val="FF0000"/>
              </a:solidFill>
              <a:latin typeface="UTM Avo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2285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5360" y="1052736"/>
            <a:ext cx="9577064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latin typeface="UTM Avo" panose="02040603050506020204"/>
                <a:ea typeface="Calibri" panose="020F0502020204030204" pitchFamily="34" charset="0"/>
              </a:rPr>
              <a:t>d</a:t>
            </a:r>
            <a:r>
              <a:rPr lang="en-US" sz="3600" dirty="0">
                <a:latin typeface="UTM Avo" panose="02040603050506020204"/>
                <a:ea typeface="Calibri" panose="020F0502020204030204" pitchFamily="34" charset="0"/>
              </a:rPr>
              <a:t>) “Bài thơ thần” đã khích lệ quân sĩ như thế nào</a:t>
            </a:r>
            <a:r>
              <a:rPr lang="en-US" sz="3600" dirty="0" smtClean="0">
                <a:latin typeface="UTM Avo" panose="02040603050506020204"/>
                <a:ea typeface="Calibri" panose="020F050202020403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+ Quân sĩ tin đó là lời thần dạy nên hăng hái xông thẳng vào trại địch khiến quân giặc giẫm đạp lên nhau mà chạy</a:t>
            </a:r>
            <a:r>
              <a:rPr lang="nl-NL" sz="3600" dirty="0" smtClean="0">
                <a:solidFill>
                  <a:srgbClr val="FF0000"/>
                </a:solidFill>
                <a:latin typeface="UTM Avo" panose="02040603050506020204"/>
              </a:rPr>
              <a:t>.</a:t>
            </a:r>
            <a:endParaRPr lang="en-US" sz="3600" dirty="0">
              <a:solidFill>
                <a:srgbClr val="FF0000"/>
              </a:solidFill>
              <a:latin typeface="UTM Avo" panose="02040603050506020204"/>
            </a:endParaRPr>
          </a:p>
        </p:txBody>
      </p:sp>
    </p:spTree>
    <p:extLst>
      <p:ext uri="{BB962C8B-B14F-4D97-AF65-F5344CB8AC3E}">
        <p14:creationId xmlns:p14="http://schemas.microsoft.com/office/powerpoint/2010/main" val="2722824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352" y="836712"/>
            <a:ext cx="9001000" cy="338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3600" dirty="0" smtClean="0">
                <a:latin typeface="UTM Avo" panose="02040603050506020204"/>
                <a:ea typeface="Calibri" panose="020F0502020204030204" pitchFamily="34" charset="0"/>
              </a:rPr>
              <a:t>e</a:t>
            </a:r>
            <a:r>
              <a:rPr lang="en-US" sz="3600" dirty="0">
                <a:latin typeface="UTM Avo" panose="02040603050506020204"/>
                <a:ea typeface="Calibri" panose="020F0502020204030204" pitchFamily="34" charset="0"/>
              </a:rPr>
              <a:t>) Lý Thường Kiệt đã làm gì để sớm kết thúc chiến tranh</a:t>
            </a:r>
            <a:r>
              <a:rPr lang="en-US" sz="3600" dirty="0" smtClean="0">
                <a:latin typeface="UTM Avo" panose="02040603050506020204"/>
                <a:ea typeface="Calibri" panose="020F0502020204030204" pitchFamily="34" charset="0"/>
              </a:rPr>
              <a:t>?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nl-NL" sz="3600" dirty="0">
                <a:solidFill>
                  <a:srgbClr val="FF0000"/>
                </a:solidFill>
                <a:latin typeface="UTM Avo" panose="02040603050506020204"/>
              </a:rPr>
              <a:t>+ Lý Thường Kiệt cử người sang nghị hòa, mở đường cho quân xâm lược rút lui </a:t>
            </a:r>
            <a:endParaRPr lang="en-US" sz="3600" dirty="0">
              <a:solidFill>
                <a:srgbClr val="FF0000"/>
              </a:solidFill>
              <a:latin typeface="UTM Avo" panose="02040603050506020204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11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7408" y="836712"/>
            <a:ext cx="8853706" cy="69910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b="1" dirty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</a:rPr>
              <a:t>Hoạt động 2: Kể chuyện (Sinh hoạt nhóm 4)</a:t>
            </a:r>
            <a:endParaRPr lang="en-US" sz="3600" dirty="0">
              <a:solidFill>
                <a:srgbClr val="FF0000"/>
              </a:solidFill>
              <a:latin typeface="UTM Avo" panose="02040603050506020204"/>
              <a:ea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9616" y="1844824"/>
            <a:ext cx="5206498" cy="412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345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3392" y="476672"/>
            <a:ext cx="9289032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latin typeface="UTM Avo" panose="02040603050506020204"/>
                <a:ea typeface="Calibri" panose="020F0502020204030204" pitchFamily="34" charset="0"/>
              </a:rPr>
              <a:t>Dựa vào sơ đồ và các câu hỏi gợi ý để kể và trao đổi câu chuyện </a:t>
            </a:r>
            <a:r>
              <a:rPr lang="nl-NL" sz="3600" dirty="0">
                <a:latin typeface="UTM Avo" panose="02040603050506020204"/>
                <a:ea typeface="Calibri" panose="020F0502020204030204" pitchFamily="34" charset="0"/>
              </a:rPr>
              <a:t>Danh tướng Lý Thường Kiệt.</a:t>
            </a:r>
            <a:endParaRPr lang="en-US" sz="3600" dirty="0">
              <a:latin typeface="UTM Avo" panose="02040603050506020204"/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493" y="2475653"/>
            <a:ext cx="10550073" cy="398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621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1504" y="908720"/>
            <a:ext cx="6840760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nl-NL" sz="3600" dirty="0" smtClean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</a:rPr>
              <a:t>Hoạt động 3: </a:t>
            </a:r>
            <a:r>
              <a:rPr lang="en-US" sz="3600" dirty="0" smtClean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</a:rPr>
              <a:t>Kể </a:t>
            </a:r>
            <a:r>
              <a:rPr lang="en-US" sz="3600" dirty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</a:rPr>
              <a:t>chuyện trước lớp.</a:t>
            </a:r>
          </a:p>
        </p:txBody>
      </p:sp>
      <p:sp>
        <p:nvSpPr>
          <p:cNvPr id="3" name="Rectangle 2"/>
          <p:cNvSpPr/>
          <p:nvPr/>
        </p:nvSpPr>
        <p:spPr>
          <a:xfrm>
            <a:off x="5519936" y="2708920"/>
            <a:ext cx="4032448" cy="20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latin typeface="UTM Avo" panose="02040603050506020204"/>
                <a:ea typeface="Calibri" panose="020F0502020204030204" pitchFamily="34" charset="0"/>
              </a:rPr>
              <a:t>Đ</a:t>
            </a:r>
            <a:r>
              <a:rPr lang="en-US" sz="3600" dirty="0" smtClean="0">
                <a:latin typeface="UTM Avo" panose="02040603050506020204"/>
                <a:ea typeface="Calibri" panose="020F0502020204030204" pitchFamily="34" charset="0"/>
              </a:rPr>
              <a:t>ại </a:t>
            </a:r>
            <a:r>
              <a:rPr lang="en-US" sz="3600" dirty="0">
                <a:latin typeface="UTM Avo" panose="02040603050506020204"/>
                <a:ea typeface="Calibri" panose="020F0502020204030204" pitchFamily="34" charset="0"/>
              </a:rPr>
              <a:t>diện các nhóm kể từng đoạn câu chuyện trước lớp.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1424" y="2060848"/>
            <a:ext cx="4171048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883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DC4CF-0693-D9AF-4B99-C0C85515E326}"/>
              </a:ext>
            </a:extLst>
          </p:cNvPr>
          <p:cNvSpPr txBox="1"/>
          <p:nvPr/>
        </p:nvSpPr>
        <p:spPr>
          <a:xfrm>
            <a:off x="623392" y="1772816"/>
            <a:ext cx="966329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2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MysticalH" panose="020B7200000000000000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44805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93640" y="0"/>
            <a:ext cx="770485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l-NL" sz="3600" b="1" dirty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</a:rPr>
              <a:t>Hoạt động </a:t>
            </a:r>
            <a:r>
              <a:rPr lang="nl-NL" sz="3600" b="1" dirty="0" smtClean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</a:rPr>
              <a:t>4: </a:t>
            </a:r>
            <a:r>
              <a:rPr lang="nl-NL" sz="3600" b="1" dirty="0">
                <a:solidFill>
                  <a:srgbClr val="FF0000"/>
                </a:solidFill>
                <a:latin typeface="UTM Avo" panose="02040603050506020204"/>
                <a:ea typeface="Calibri" panose="020F0502020204030204" pitchFamily="34" charset="0"/>
              </a:rPr>
              <a:t>Trao đổi về câu chuyện (Sinh hoạt nhóm 2).</a:t>
            </a:r>
            <a:endParaRPr lang="en-US" sz="3600" dirty="0">
              <a:solidFill>
                <a:srgbClr val="FF0000"/>
              </a:solidFill>
              <a:latin typeface="UTM Avo" panose="0204060305050602020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1340768"/>
            <a:ext cx="5832648" cy="4485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3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3687" y="-171400"/>
            <a:ext cx="12339373" cy="70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428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9416" y="1700808"/>
            <a:ext cx="964907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 smtClean="0">
                <a:latin typeface="UTM Avo" panose="02040603050506020204"/>
              </a:rPr>
              <a:t>       Kể </a:t>
            </a:r>
            <a:r>
              <a:rPr lang="en-US" sz="3600" dirty="0" smtClean="0">
                <a:latin typeface="UTM Avo" panose="02040603050506020204"/>
              </a:rPr>
              <a:t>lại câu chuyện cho người thân nghe. Tìm thêm các câu chuyện khác liên quan đến Lý Thường Kiệt để kể cho cô giáo và các bạn cùng nghe.</a:t>
            </a:r>
            <a:endParaRPr lang="en-US" sz="3600" dirty="0">
              <a:latin typeface="UTM Avo" panose="0204060305050602020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47528" y="836712"/>
            <a:ext cx="701929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olidFill>
                  <a:srgbClr val="FF0000"/>
                </a:solidFill>
                <a:latin typeface="UTM Avo"/>
              </a:rPr>
              <a:t>VẬN DỤNG TRẢI NGHIỆM</a:t>
            </a:r>
            <a:endParaRPr lang="en-US" sz="4400" dirty="0">
              <a:solidFill>
                <a:srgbClr val="FF0000"/>
              </a:solidFill>
              <a:latin typeface="UTM Avo"/>
            </a:endParaRPr>
          </a:p>
        </p:txBody>
      </p:sp>
    </p:spTree>
    <p:extLst>
      <p:ext uri="{BB962C8B-B14F-4D97-AF65-F5344CB8AC3E}">
        <p14:creationId xmlns:p14="http://schemas.microsoft.com/office/powerpoint/2010/main" val="1441404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CC0C0EB-BDF5-9E72-E291-300F55E6803F}"/>
              </a:ext>
            </a:extLst>
          </p:cNvPr>
          <p:cNvSpPr txBox="1"/>
          <p:nvPr/>
        </p:nvSpPr>
        <p:spPr>
          <a:xfrm>
            <a:off x="1942" y="1340768"/>
            <a:ext cx="10065026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Chúc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các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em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chăm</a:t>
            </a:r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ngoan</a:t>
            </a:r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 smtClean="0">
                <a:solidFill>
                  <a:srgbClr val="0070C0"/>
                </a:solidFill>
                <a:latin typeface="UTM Avo" panose="02040603050506020204" pitchFamily="18" charset="0"/>
              </a:rPr>
              <a:t>giỏi</a:t>
            </a:r>
            <a:r>
              <a:rPr lang="en-US" sz="6600" b="1" dirty="0" smtClean="0">
                <a:solidFill>
                  <a:srgbClr val="0070C0"/>
                </a:solidFill>
                <a:latin typeface="UTM Avo" panose="02040603050506020204" pitchFamily="18" charset="0"/>
              </a:rPr>
              <a:t>!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8140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55440" y="836712"/>
            <a:ext cx="8542349" cy="14219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3600" dirty="0">
                <a:latin typeface="UTM Avo"/>
                <a:ea typeface="Calibri" panose="020F0502020204030204" pitchFamily="34" charset="0"/>
              </a:rPr>
              <a:t>- Theo em, người trong tranh là ai? Em biết gì về người đó?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520" y="40151"/>
            <a:ext cx="6072142" cy="1194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6234" y="2258640"/>
            <a:ext cx="6840760" cy="42709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844" y="1065614"/>
            <a:ext cx="8686364" cy="5770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761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45DC4CF-0693-D9AF-4B99-C0C85515E326}"/>
              </a:ext>
            </a:extLst>
          </p:cNvPr>
          <p:cNvSpPr txBox="1"/>
          <p:nvPr/>
        </p:nvSpPr>
        <p:spPr>
          <a:xfrm>
            <a:off x="1227084" y="-23400"/>
            <a:ext cx="8136904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3000" b="1" kern="1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 Antiqua" panose="0204060205030503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Khám phá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1504" y="1988840"/>
            <a:ext cx="6486706" cy="4401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1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31504" y="1754"/>
            <a:ext cx="61206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  <a:latin typeface="UTM Avo"/>
              </a:rPr>
              <a:t>Hoạt </a:t>
            </a:r>
            <a:r>
              <a:rPr lang="en-US" sz="3600" dirty="0">
                <a:solidFill>
                  <a:srgbClr val="0070C0"/>
                </a:solidFill>
                <a:latin typeface="UTM Avo"/>
              </a:rPr>
              <a:t>động 1</a:t>
            </a:r>
            <a:r>
              <a:rPr lang="en-US" sz="3600" b="1" dirty="0">
                <a:solidFill>
                  <a:srgbClr val="0070C0"/>
                </a:solidFill>
                <a:latin typeface="UTM Avo"/>
              </a:rPr>
              <a:t>: </a:t>
            </a:r>
            <a:r>
              <a:rPr lang="en-US" sz="3600" dirty="0" smtClean="0">
                <a:solidFill>
                  <a:srgbClr val="0070C0"/>
                </a:solidFill>
                <a:latin typeface="UTM Avo"/>
              </a:rPr>
              <a:t>Nghe </a:t>
            </a:r>
            <a:r>
              <a:rPr lang="en-US" sz="3600" dirty="0">
                <a:solidFill>
                  <a:srgbClr val="0070C0"/>
                </a:solidFill>
                <a:latin typeface="UTM Avo"/>
              </a:rPr>
              <a:t>kể chuyện. </a:t>
            </a:r>
          </a:p>
        </p:txBody>
      </p:sp>
      <p:pic>
        <p:nvPicPr>
          <p:cNvPr id="4" name="Picture 3" descr="C:\Users\ttvan\Pictures\Screenshots\Ảnh chụp màn hình (130)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219" y="1235757"/>
            <a:ext cx="6264696" cy="28588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6421" y="4266838"/>
            <a:ext cx="6858957" cy="2591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824" y="645992"/>
            <a:ext cx="7258039" cy="59185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2858" y="4244509"/>
            <a:ext cx="6858957" cy="259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34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336" y="260648"/>
            <a:ext cx="11970122" cy="6096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48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60" y="332656"/>
            <a:ext cx="11522945" cy="6250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14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344" y="476672"/>
            <a:ext cx="11688961" cy="5904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11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672"/>
            <a:ext cx="12095811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574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76&quot;&gt;&lt;property id=&quot;20148&quot; value=&quot;5&quot;/&gt;&lt;property id=&quot;20300&quot; value=&quot;Slide 1&quot;/&gt;&lt;property id=&quot;20307&quot; value=&quot;284&quot;/&gt;&lt;/object&gt;&lt;object type=&quot;3&quot; unique_id=&quot;10077&quot;&gt;&lt;property id=&quot;20148&quot; value=&quot;5&quot;/&gt;&lt;property id=&quot;20300&quot; value=&quot;Slide 2&quot;/&gt;&lt;property id=&quot;20307&quot; value=&quot;271&quot;/&gt;&lt;/object&gt;&lt;object type=&quot;3&quot; unique_id=&quot;10078&quot;&gt;&lt;property id=&quot;20148&quot; value=&quot;5&quot;/&gt;&lt;property id=&quot;20300&quot; value=&quot;Slide 3&quot;/&gt;&lt;property id=&quot;20307&quot; value=&quot;279&quot;/&gt;&lt;/object&gt;&lt;object type=&quot;3&quot; unique_id=&quot;10079&quot;&gt;&lt;property id=&quot;20148&quot; value=&quot;5&quot;/&gt;&lt;property id=&quot;20300&quot; value=&quot;Slide 4&quot;/&gt;&lt;property id=&quot;20307&quot; value=&quot;281&quot;/&gt;&lt;/object&gt;&lt;object type=&quot;3&quot; unique_id=&quot;10080&quot;&gt;&lt;property id=&quot;20148&quot; value=&quot;5&quot;/&gt;&lt;property id=&quot;20300&quot; value=&quot;Slide 5&quot;/&gt;&lt;property id=&quot;20307&quot; value=&quot;272&quot;/&gt;&lt;/object&gt;&lt;object type=&quot;3&quot; unique_id=&quot;10081&quot;&gt;&lt;property id=&quot;20148&quot; value=&quot;5&quot;/&gt;&lt;property id=&quot;20300&quot; value=&quot;Slide 6&quot;/&gt;&lt;property id=&quot;20307&quot; value=&quot;288&quot;/&gt;&lt;/object&gt;&lt;object type=&quot;3&quot; unique_id=&quot;10082&quot;&gt;&lt;property id=&quot;20148&quot; value=&quot;5&quot;/&gt;&lt;property id=&quot;20300&quot; value=&quot;Slide 7&quot;/&gt;&lt;property id=&quot;20307&quot; value=&quot;273&quot;/&gt;&lt;/object&gt;&lt;object type=&quot;3&quot; unique_id=&quot;10083&quot;&gt;&lt;property id=&quot;20148&quot; value=&quot;5&quot;/&gt;&lt;property id=&quot;20300&quot; value=&quot;Slide 8 - &amp;quot;Trao đổi, thực hành&amp;quot;&quot;/&gt;&lt;property id=&quot;20307&quot; value=&quot;278&quot;/&gt;&lt;/object&gt;&lt;object type=&quot;3&quot; unique_id=&quot;10084&quot;&gt;&lt;property id=&quot;20148&quot; value=&quot;5&quot;/&gt;&lt;property id=&quot;20300&quot; value=&quot;Slide 9&quot;/&gt;&lt;property id=&quot;20307&quot; value=&quot;286&quot;/&gt;&lt;/object&gt;&lt;object type=&quot;3&quot; unique_id=&quot;10085&quot;&gt;&lt;property id=&quot;20148&quot; value=&quot;5&quot;/&gt;&lt;property id=&quot;20300&quot; value=&quot;Slide 10&quot;/&gt;&lt;property id=&quot;20307&quot; value=&quot;282&quot;/&gt;&lt;/object&gt;&lt;object type=&quot;3&quot; unique_id=&quot;10086&quot;&gt;&lt;property id=&quot;20148&quot; value=&quot;5&quot;/&gt;&lt;property id=&quot;20300&quot; value=&quot;Slide 11&quot;/&gt;&lt;property id=&quot;20307&quot; value=&quot;285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4068</TotalTime>
  <Words>332</Words>
  <PresentationFormat>Widescreen</PresentationFormat>
  <Paragraphs>28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.VnMysticalH</vt:lpstr>
      <vt:lpstr>Arial</vt:lpstr>
      <vt:lpstr>Book Antiqua</vt:lpstr>
      <vt:lpstr>Calibri</vt:lpstr>
      <vt:lpstr>Lucida Console</vt:lpstr>
      <vt:lpstr>Times New Roman</vt:lpstr>
      <vt:lpstr>Trebuchet MS</vt:lpstr>
      <vt:lpstr>UTM Avo</vt:lpstr>
      <vt:lpstr>Wingdings 3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2013-10-28T09:13:32Z</dcterms:created>
  <dcterms:modified xsi:type="dcterms:W3CDTF">2023-10-10T14:15:37Z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