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709" r:id="rId2"/>
    <p:sldMasterId id="2147483727" r:id="rId3"/>
    <p:sldMasterId id="2147483841" r:id="rId4"/>
  </p:sldMasterIdLst>
  <p:notesMasterIdLst>
    <p:notesMasterId r:id="rId27"/>
  </p:notesMasterIdLst>
  <p:sldIdLst>
    <p:sldId id="324" r:id="rId5"/>
    <p:sldId id="325" r:id="rId6"/>
    <p:sldId id="309" r:id="rId7"/>
    <p:sldId id="326" r:id="rId8"/>
    <p:sldId id="304" r:id="rId9"/>
    <p:sldId id="327" r:id="rId10"/>
    <p:sldId id="313" r:id="rId11"/>
    <p:sldId id="265" r:id="rId12"/>
    <p:sldId id="314" r:id="rId13"/>
    <p:sldId id="303" r:id="rId14"/>
    <p:sldId id="328" r:id="rId15"/>
    <p:sldId id="331" r:id="rId16"/>
    <p:sldId id="332" r:id="rId17"/>
    <p:sldId id="330" r:id="rId18"/>
    <p:sldId id="266" r:id="rId19"/>
    <p:sldId id="315" r:id="rId20"/>
    <p:sldId id="318" r:id="rId21"/>
    <p:sldId id="333" r:id="rId22"/>
    <p:sldId id="323" r:id="rId23"/>
    <p:sldId id="279" r:id="rId24"/>
    <p:sldId id="321" r:id="rId25"/>
    <p:sldId id="308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66" y="2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image" Target="../media/image10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252990-BE9D-48AD-B927-801AA4EB1B36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717876-7A3C-4AE7-9698-817741A876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8042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4676DCBF-7F33-4FE3-8BE1-AABA559D790D}" type="slidenum">
              <a:rPr lang="en-US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54381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0" y="3257550"/>
            <a:ext cx="6705600" cy="30861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vi-VN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54068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vi-VN" smtClean="0"/>
              <a:t>Bấm &amp; sửa kiểu phụ đề</a:t>
            </a:r>
            <a:endParaRPr lang="en-US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382CF1-3234-4647-891B-FE14D2DB66E9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45124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DCC426-D804-4A61-BBD0-64AEC6A0A4EF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31680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9323917" y="274639"/>
            <a:ext cx="2258483" cy="5851525"/>
          </a:xfrm>
        </p:spPr>
        <p:txBody>
          <a:bodyPr vert="eaVert"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>
          <a:xfrm>
            <a:off x="2544234" y="274639"/>
            <a:ext cx="6576484" cy="5851525"/>
          </a:xfrm>
        </p:spPr>
        <p:txBody>
          <a:bodyPr vert="eaVert"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376D6C-CACB-4606-88BC-AB46C1144663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48076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10/11/2021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04397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10/11/2021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83242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10/11/2021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43464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10/11/2021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65527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10/11/2021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18571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10/11/2021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02539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10/11/2021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88578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10/11/2021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5367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2F1C06-1F0B-46EF-8295-4D9BE2768F62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4124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10/11/2021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41245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10/11/2021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81521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10/11/2021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8744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10/11/2021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59125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10/11/2021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958333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10/11/2021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156776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10/11/2021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078715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10/11/2021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444048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10/11/2021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90283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10/11/2021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5151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8750AC-D79C-4E41-8BEE-5B587B2436A8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922971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10/11/2021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688929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10/11/2021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264011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10/11/2021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17067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10/11/2021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16307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10/11/2021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86370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10/11/2021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951048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10/11/2021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900832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10/11/2021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290920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10/11/2021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280246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10/11/2021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1716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Nội dung 2"/>
          <p:cNvSpPr>
            <a:spLocks noGrp="1"/>
          </p:cNvSpPr>
          <p:nvPr>
            <p:ph sz="half" idx="1"/>
          </p:nvPr>
        </p:nvSpPr>
        <p:spPr>
          <a:xfrm>
            <a:off x="2544234" y="1600201"/>
            <a:ext cx="4417484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7164917" y="1600201"/>
            <a:ext cx="441748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5" name="Chỗ dành sẵn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Chỗ dành sẵn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64C8FD-A0B8-4281-B996-B3DBFF4BAFF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845375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10/11/2021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299759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10/11/2021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338728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10/11/2021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908870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10/11/2021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731165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10/11/2021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79922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10/11/2021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86607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10/11/2021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612396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10/11/2021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954717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10/11/2021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92139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10/11/2021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793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5" name="Chỗ dành sẵn cho Văn bản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6" name="Chỗ dành sẵn cho Nội dung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7" name="Chỗ dành sẵn cho Ngày tháng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Chỗ dành sẵn cho Chân trang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Chỗ dành sẵn cho Số hiệu Bản chiế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B260B2-B998-421E-8D3A-756CA182F752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318187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10/11/2021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68818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10/11/2021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381102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10/11/2021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269714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10/11/2021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910202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10/11/2021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03109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10/11/2021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778963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10/11/2021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069629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10/11/2021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861131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10/11/2021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61116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10/11/2021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39036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Ngày tháng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Chỗ dành sẵn cho Số hiệu Bản chiế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3EF02F-31BD-4F65-AB4F-844C6C368EFE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883747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10/11/2021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227489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10/11/2021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072891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10/11/2021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80824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ày tháng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Chỗ dành sẵn cho Chân trang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Chỗ dành sẵn cho Số hiệu Bản chiế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91A8A9-E69C-4CE7-8C43-7DF281418AF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88222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5" name="Chỗ dành sẵn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Chỗ dành sẵn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03D6F9-81C5-4C7A-917C-D68F83EA9C06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96351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Hình ảnh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5" name="Chỗ dành sẵn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Chỗ dành sẵn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87120D-9118-4253-B38D-3EFC2E1BF092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24267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44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38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slideLayout" Target="../slideLayouts/slideLayout58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17" Type="http://schemas.openxmlformats.org/officeDocument/2006/relationships/slideLayout" Target="../slideLayouts/slideLayout62.xml"/><Relationship Id="rId2" Type="http://schemas.openxmlformats.org/officeDocument/2006/relationships/slideLayout" Target="../slideLayouts/slideLayout47.xml"/><Relationship Id="rId16" Type="http://schemas.openxmlformats.org/officeDocument/2006/relationships/slideLayout" Target="../slideLayouts/slideLayout61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55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slideLayout" Target="../slideLayouts/slideLayout5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639485" y="274638"/>
            <a:ext cx="8942916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Master title style</a:t>
            </a:r>
          </a:p>
        </p:txBody>
      </p:sp>
      <p:sp>
        <p:nvSpPr>
          <p:cNvPr id="1904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44234" y="1600201"/>
            <a:ext cx="9038167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</a:p>
        </p:txBody>
      </p:sp>
      <p:sp>
        <p:nvSpPr>
          <p:cNvPr id="1904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904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904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0635CF8-5B74-47FE-9A74-1E9044471B62}" type="slidenum">
              <a:rPr lang="ru-RU">
                <a:solidFill>
                  <a:srgbClr val="000000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9302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10/11/2021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5497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  <p:sldLayoutId id="2147483722" r:id="rId13"/>
    <p:sldLayoutId id="2147483723" r:id="rId14"/>
    <p:sldLayoutId id="2147483724" r:id="rId15"/>
    <p:sldLayoutId id="2147483725" r:id="rId16"/>
    <p:sldLayoutId id="2147483726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10/11/2021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6075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  <p:sldLayoutId id="2147483739" r:id="rId12"/>
    <p:sldLayoutId id="2147483740" r:id="rId13"/>
    <p:sldLayoutId id="2147483741" r:id="rId14"/>
    <p:sldLayoutId id="2147483742" r:id="rId15"/>
    <p:sldLayoutId id="2147483743" r:id="rId16"/>
    <p:sldLayoutId id="2147483744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10/11/2021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3036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  <p:sldLayoutId id="2147483843" r:id="rId2"/>
    <p:sldLayoutId id="2147483844" r:id="rId3"/>
    <p:sldLayoutId id="2147483845" r:id="rId4"/>
    <p:sldLayoutId id="2147483846" r:id="rId5"/>
    <p:sldLayoutId id="2147483847" r:id="rId6"/>
    <p:sldLayoutId id="2147483848" r:id="rId7"/>
    <p:sldLayoutId id="2147483849" r:id="rId8"/>
    <p:sldLayoutId id="2147483850" r:id="rId9"/>
    <p:sldLayoutId id="2147483851" r:id="rId10"/>
    <p:sldLayoutId id="2147483852" r:id="rId11"/>
    <p:sldLayoutId id="2147483853" r:id="rId12"/>
    <p:sldLayoutId id="2147483854" r:id="rId13"/>
    <p:sldLayoutId id="2147483855" r:id="rId14"/>
    <p:sldLayoutId id="2147483856" r:id="rId15"/>
    <p:sldLayoutId id="2147483857" r:id="rId16"/>
    <p:sldLayoutId id="2147483858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9.jpg"/><Relationship Id="rId5" Type="http://schemas.openxmlformats.org/officeDocument/2006/relationships/image" Target="../media/image10.wmf"/><Relationship Id="rId4" Type="http://schemas.openxmlformats.org/officeDocument/2006/relationships/oleObject" Target="../embeddings/oleObject11.bin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6.png"/><Relationship Id="rId5" Type="http://schemas.openxmlformats.org/officeDocument/2006/relationships/image" Target="../media/image20.wmf"/><Relationship Id="rId4" Type="http://schemas.openxmlformats.org/officeDocument/2006/relationships/oleObject" Target="../embeddings/oleObject12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.bin"/><Relationship Id="rId13" Type="http://schemas.openxmlformats.org/officeDocument/2006/relationships/oleObject" Target="../embeddings/oleObject21.bin"/><Relationship Id="rId3" Type="http://schemas.openxmlformats.org/officeDocument/2006/relationships/oleObject" Target="../embeddings/oleObject13.bin"/><Relationship Id="rId7" Type="http://schemas.openxmlformats.org/officeDocument/2006/relationships/oleObject" Target="../embeddings/oleObject16.bin"/><Relationship Id="rId12" Type="http://schemas.openxmlformats.org/officeDocument/2006/relationships/oleObject" Target="../embeddings/oleObject20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5.bin"/><Relationship Id="rId11" Type="http://schemas.openxmlformats.org/officeDocument/2006/relationships/oleObject" Target="../embeddings/oleObject19.bin"/><Relationship Id="rId5" Type="http://schemas.openxmlformats.org/officeDocument/2006/relationships/oleObject" Target="../embeddings/oleObject14.bin"/><Relationship Id="rId15" Type="http://schemas.openxmlformats.org/officeDocument/2006/relationships/image" Target="../media/image6.png"/><Relationship Id="rId10" Type="http://schemas.openxmlformats.org/officeDocument/2006/relationships/oleObject" Target="../embeddings/oleObject18.bin"/><Relationship Id="rId4" Type="http://schemas.openxmlformats.org/officeDocument/2006/relationships/image" Target="../media/image10.wmf"/><Relationship Id="rId9" Type="http://schemas.openxmlformats.org/officeDocument/2006/relationships/image" Target="../media/image21.wmf"/><Relationship Id="rId14" Type="http://schemas.openxmlformats.org/officeDocument/2006/relationships/image" Target="../media/image22.w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35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23.wmf"/><Relationship Id="rId4" Type="http://schemas.openxmlformats.org/officeDocument/2006/relationships/oleObject" Target="../embeddings/oleObject22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" Target="slide21.xml"/><Relationship Id="rId7" Type="http://schemas.openxmlformats.org/officeDocument/2006/relationships/image" Target="../media/image33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2.xml"/><Relationship Id="rId6" Type="http://schemas.openxmlformats.org/officeDocument/2006/relationships/image" Target="../media/image32.gif"/><Relationship Id="rId5" Type="http://schemas.openxmlformats.org/officeDocument/2006/relationships/image" Target="../media/image31.gif"/><Relationship Id="rId4" Type="http://schemas.openxmlformats.org/officeDocument/2006/relationships/image" Target="../media/image30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image" Target="../media/image12.png"/><Relationship Id="rId7" Type="http://schemas.openxmlformats.org/officeDocument/2006/relationships/image" Target="../media/image11.wmf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0.wmf"/><Relationship Id="rId4" Type="http://schemas.openxmlformats.org/officeDocument/2006/relationships/oleObject" Target="../embeddings/oleObject1.bin"/><Relationship Id="rId9" Type="http://schemas.openxmlformats.org/officeDocument/2006/relationships/oleObject" Target="../embeddings/oleObject4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2.png"/><Relationship Id="rId7" Type="http://schemas.openxmlformats.org/officeDocument/2006/relationships/image" Target="../media/image14.jpg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3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2.png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3.wmf"/><Relationship Id="rId5" Type="http://schemas.openxmlformats.org/officeDocument/2006/relationships/oleObject" Target="../embeddings/oleObject6.bin"/><Relationship Id="rId10" Type="http://schemas.openxmlformats.org/officeDocument/2006/relationships/oleObject" Target="../embeddings/oleObject8.bin"/><Relationship Id="rId4" Type="http://schemas.openxmlformats.org/officeDocument/2006/relationships/image" Target="../media/image16.png"/><Relationship Id="rId9" Type="http://schemas.openxmlformats.org/officeDocument/2006/relationships/oleObject" Target="../embeddings/oleObject7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.vml"/><Relationship Id="rId5" Type="http://schemas.openxmlformats.org/officeDocument/2006/relationships/oleObject" Target="../embeddings/oleObject10.bin"/><Relationship Id="rId4" Type="http://schemas.openxmlformats.org/officeDocument/2006/relationships/image" Target="../media/image10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935502" y="820615"/>
            <a:ext cx="10435882" cy="310661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đợt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I,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6A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cha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thưởng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50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thưởng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nữa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thưởng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b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58286" y="4706180"/>
            <a:ext cx="2454096" cy="1578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907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380" y="857187"/>
            <a:ext cx="1355481" cy="1435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4302370" y="1891388"/>
            <a:ext cx="618978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600" b="1" dirty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dirty="0" smtClean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3600" dirty="0" smtClean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600" dirty="0" smtClean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600" dirty="0" smtClean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600" dirty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3600" dirty="0" smtClean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defRPr/>
            </a:pPr>
            <a:r>
              <a:rPr lang="en-US" sz="3600" dirty="0" err="1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3600" dirty="0" err="1" smtClean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ì</a:t>
            </a:r>
            <a:r>
              <a:rPr lang="en-US" sz="3600" dirty="0" smtClean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15   5</a:t>
            </a:r>
            <a:r>
              <a:rPr lang="en-US" sz="3600" dirty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3600" dirty="0" smtClean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3600" dirty="0" err="1" smtClean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 smtClean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3600" dirty="0" smtClean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 smtClean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15.</a:t>
            </a:r>
            <a:endParaRPr lang="en-US" sz="3600" dirty="0">
              <a:ln w="12700">
                <a:solidFill>
                  <a:srgbClr val="212121">
                    <a:satMod val="155000"/>
                  </a:srgbClr>
                </a:solidFill>
                <a:prstDash val="solid"/>
              </a:ln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0079108"/>
              </p:ext>
            </p:extLst>
          </p:nvPr>
        </p:nvGraphicFramePr>
        <p:xfrm>
          <a:off x="5482735" y="2520217"/>
          <a:ext cx="2286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5" name="Equation" r:id="rId4" imgW="76101" imgH="190252" progId="Equation.DSMT4">
                  <p:embed/>
                </p:oleObj>
              </mc:Choice>
              <mc:Fallback>
                <p:oleObj name="Equation" r:id="rId4" imgW="76101" imgH="19025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2735" y="2520217"/>
                        <a:ext cx="228600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831" y="2609084"/>
            <a:ext cx="3481754" cy="218049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53487" y="4624118"/>
            <a:ext cx="2454096" cy="1578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253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6651" y="651717"/>
            <a:ext cx="88146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smtClean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  </a:t>
            </a:r>
            <a:r>
              <a:rPr kumimoji="0" lang="en-US" sz="3600" b="1" i="0" u="none" strike="noStrike" kern="1200" cap="none" spc="0" normalizeH="0" baseline="0" noProof="0" dirty="0" err="1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Cách</a:t>
            </a:r>
            <a:r>
              <a:rPr kumimoji="0" lang="en-US" sz="3600" b="1" i="0" u="none" strike="noStrike" kern="1200" cap="none" spc="0" normalizeH="0" baseline="0" noProof="0" dirty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tìm</a:t>
            </a:r>
            <a:r>
              <a:rPr kumimoji="0" lang="en-US" sz="3600" b="1" i="0" u="none" strike="noStrike" kern="1200" cap="none" spc="0" normalizeH="0" baseline="0" noProof="0" dirty="0" smtClean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3600" b="1" dirty="0" err="1" smtClean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3600" b="1" dirty="0" smtClean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 smtClean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bội</a:t>
            </a:r>
            <a:endParaRPr kumimoji="0" lang="en-US" sz="3600" b="1" i="0" u="none" strike="noStrike" kern="1200" cap="none" spc="0" normalizeH="0" baseline="0" noProof="0" dirty="0">
              <a:ln w="12700">
                <a:solidFill>
                  <a:srgbClr val="212121">
                    <a:satMod val="155000"/>
                  </a:srgbClr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" name="Text Box 150"/>
          <p:cNvSpPr txBox="1">
            <a:spLocks noChangeArrowheads="1"/>
          </p:cNvSpPr>
          <p:nvPr/>
        </p:nvSpPr>
        <p:spPr bwMode="auto">
          <a:xfrm>
            <a:off x="1093622" y="1298048"/>
            <a:ext cx="10310101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HĐ1: </a:t>
            </a:r>
            <a:r>
              <a:rPr lang="en-US" sz="3200" b="1" dirty="0" err="1" smtClean="0">
                <a:latin typeface="Times New Roman" panose="02020603050405020304" pitchFamily="18" charset="0"/>
              </a:rPr>
              <a:t>Lần</a:t>
            </a:r>
            <a:r>
              <a:rPr lang="en-US" sz="3200" b="1" dirty="0" smtClean="0"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</a:rPr>
              <a:t>lượt</a:t>
            </a:r>
            <a:r>
              <a:rPr lang="en-US" sz="3200" b="1" dirty="0" smtClean="0">
                <a:latin typeface="Times New Roman" panose="02020603050405020304" pitchFamily="18" charset="0"/>
              </a:rPr>
              <a:t> chia 12 </a:t>
            </a:r>
            <a:r>
              <a:rPr lang="en-US" sz="3200" b="1" dirty="0" err="1" smtClean="0">
                <a:latin typeface="Times New Roman" panose="02020603050405020304" pitchFamily="18" charset="0"/>
              </a:rPr>
              <a:t>cho</a:t>
            </a:r>
            <a:r>
              <a:rPr lang="en-US" sz="3200" b="1" dirty="0" smtClean="0"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</a:rPr>
              <a:t>các</a:t>
            </a:r>
            <a:r>
              <a:rPr lang="en-US" sz="3200" b="1" dirty="0" smtClean="0"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</a:rPr>
              <a:t>số</a:t>
            </a:r>
            <a:r>
              <a:rPr lang="en-US" sz="3200" b="1" dirty="0" smtClean="0"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</a:rPr>
              <a:t>từ</a:t>
            </a:r>
            <a:r>
              <a:rPr lang="en-US" sz="3200" b="1" dirty="0" smtClean="0">
                <a:latin typeface="Times New Roman" panose="02020603050405020304" pitchFamily="18" charset="0"/>
              </a:rPr>
              <a:t> 1 </a:t>
            </a:r>
            <a:r>
              <a:rPr lang="en-US" sz="3200" b="1" dirty="0" err="1" smtClean="0">
                <a:latin typeface="Times New Roman" panose="02020603050405020304" pitchFamily="18" charset="0"/>
              </a:rPr>
              <a:t>đến</a:t>
            </a:r>
            <a:r>
              <a:rPr lang="en-US" sz="3200" b="1" dirty="0" smtClean="0">
                <a:latin typeface="Times New Roman" panose="02020603050405020304" pitchFamily="18" charset="0"/>
              </a:rPr>
              <a:t> 12, </a:t>
            </a:r>
            <a:r>
              <a:rPr lang="en-US" sz="3200" b="1" dirty="0" err="1" smtClean="0">
                <a:latin typeface="Times New Roman" panose="02020603050405020304" pitchFamily="18" charset="0"/>
              </a:rPr>
              <a:t>hãy</a:t>
            </a:r>
            <a:r>
              <a:rPr lang="en-US" sz="3200" b="1" dirty="0" smtClean="0"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</a:rPr>
              <a:t>viết</a:t>
            </a:r>
            <a:r>
              <a:rPr lang="en-US" sz="3200" b="1" dirty="0" smtClean="0"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</a:rPr>
              <a:t>tập</a:t>
            </a:r>
            <a:r>
              <a:rPr lang="en-US" sz="3200" b="1" dirty="0" smtClean="0"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</a:rPr>
              <a:t>hợp</a:t>
            </a:r>
            <a:r>
              <a:rPr lang="en-US" sz="3200" b="1" dirty="0" smtClean="0"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</a:rPr>
              <a:t>tất</a:t>
            </a:r>
            <a:r>
              <a:rPr lang="en-US" sz="3200" b="1" dirty="0" smtClean="0"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</a:rPr>
              <a:t>cả</a:t>
            </a:r>
            <a:r>
              <a:rPr lang="en-US" sz="3200" b="1" dirty="0" smtClean="0"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</a:rPr>
              <a:t>các</a:t>
            </a:r>
            <a:r>
              <a:rPr lang="en-US" sz="3200" b="1" dirty="0" smtClean="0"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</a:rPr>
              <a:t>ước</a:t>
            </a:r>
            <a:r>
              <a:rPr lang="en-US" sz="3200" b="1" dirty="0" smtClean="0"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</a:rPr>
              <a:t>của</a:t>
            </a:r>
            <a:r>
              <a:rPr lang="en-US" sz="3200" b="1" dirty="0" smtClean="0">
                <a:latin typeface="Times New Roman" panose="02020603050405020304" pitchFamily="18" charset="0"/>
              </a:rPr>
              <a:t> 12?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966795" y="2653517"/>
            <a:ext cx="10340788" cy="264072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00CC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00CC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00CC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00CC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00CC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rgbClr val="0000CC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rgbClr val="0000CC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rgbClr val="0000CC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rgbClr val="0000CC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57200" algn="l"/>
                <a:tab pos="2743200" algn="ctr"/>
                <a:tab pos="3086100" algn="l"/>
                <a:tab pos="5486400" algn="r"/>
              </a:tabLst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12 : 1 = 12 </a:t>
            </a:r>
          </a:p>
          <a:p>
            <a:pPr marL="0" marR="0" lvl="0" indent="0" algn="l" defTabSz="914400" rtl="0" eaLnBrk="0" fontAlgn="base" latinLnBrk="0" hangingPunc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57200" algn="l"/>
                <a:tab pos="2743200" algn="ctr"/>
                <a:tab pos="3086100" algn="l"/>
                <a:tab pos="5486400" algn="r"/>
              </a:tabLst>
              <a:defRPr/>
            </a:pPr>
            <a:r>
              <a:rPr lang="en-US" dirty="0" smtClean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12 : 2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6</a:t>
            </a:r>
          </a:p>
          <a:p>
            <a:pPr marL="0" marR="0" lvl="0" indent="0" algn="l" defTabSz="914400" rtl="0" eaLnBrk="0" fontAlgn="base" latinLnBrk="0" hangingPunc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57200" algn="l"/>
                <a:tab pos="2743200" algn="ctr"/>
                <a:tab pos="3086100" algn="l"/>
                <a:tab pos="5486400" algn="r"/>
              </a:tabLst>
              <a:defRPr/>
            </a:pPr>
            <a:r>
              <a:rPr lang="en-US" dirty="0" smtClean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12 : 3 = 4</a:t>
            </a:r>
          </a:p>
          <a:p>
            <a:pPr marL="0" marR="0" lvl="0" indent="0" algn="l" defTabSz="914400" rtl="0" eaLnBrk="0" fontAlgn="base" latinLnBrk="0" hangingPunc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57200" algn="l"/>
                <a:tab pos="2743200" algn="ctr"/>
                <a:tab pos="3086100" algn="l"/>
                <a:tab pos="5486400" algn="r"/>
              </a:tabLst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……………</a:t>
            </a:r>
          </a:p>
          <a:p>
            <a:pPr marL="0" marR="0" lvl="0" indent="0" algn="l" defTabSz="914400" rtl="0" eaLnBrk="0" fontAlgn="base" latinLnBrk="0" hangingPunc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57200" algn="l"/>
                <a:tab pos="2743200" algn="ctr"/>
                <a:tab pos="3086100" algn="l"/>
                <a:tab pos="5486400" algn="r"/>
              </a:tabLst>
              <a:defRPr/>
            </a:pPr>
            <a:r>
              <a:rPr lang="en-US" dirty="0" smtClean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12 : 12 = 1.</a:t>
            </a:r>
          </a:p>
          <a:p>
            <a:pPr marL="0" marR="0" lvl="0" indent="0" algn="l" defTabSz="914400" rtl="0" eaLnBrk="0" fontAlgn="base" latinLnBrk="0" hangingPunc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57200" algn="l"/>
                <a:tab pos="2743200" algn="ctr"/>
                <a:tab pos="3086100" algn="l"/>
                <a:tab pos="5486400" algn="r"/>
              </a:tabLst>
              <a:defRPr/>
            </a:pP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ước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12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 Ư(12) =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1; 2; 3; 4; 6;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12           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3487" y="4319318"/>
            <a:ext cx="2454096" cy="1578514"/>
          </a:xfrm>
          <a:prstGeom prst="rect">
            <a:avLst/>
          </a:prstGeom>
        </p:spPr>
      </p:pic>
      <p:sp>
        <p:nvSpPr>
          <p:cNvPr id="5" name="Left Brace 4"/>
          <p:cNvSpPr/>
          <p:nvPr/>
        </p:nvSpPr>
        <p:spPr>
          <a:xfrm>
            <a:off x="5577549" y="4887855"/>
            <a:ext cx="115614" cy="283779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7" name="Right Brace 6"/>
          <p:cNvSpPr/>
          <p:nvPr/>
        </p:nvSpPr>
        <p:spPr>
          <a:xfrm>
            <a:off x="7588469" y="4887855"/>
            <a:ext cx="45719" cy="283779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1816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63"/>
          <p:cNvGraphicFramePr>
            <a:graphicFrameLocks noChangeAspect="1"/>
          </p:cNvGraphicFramePr>
          <p:nvPr/>
        </p:nvGraphicFramePr>
        <p:xfrm>
          <a:off x="5943600" y="236220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8" name="Equation" r:id="rId4" imgW="114151" imgH="215619" progId="Equation.3">
                  <p:embed/>
                </p:oleObj>
              </mc:Choice>
              <mc:Fallback>
                <p:oleObj name="Equation" r:id="rId4" imgW="114151" imgH="215619" progId="Equation.3">
                  <p:embed/>
                  <p:pic>
                    <p:nvPicPr>
                      <p:cNvPr id="2050" name="Object 6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236220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Text Box 150"/>
          <p:cNvSpPr txBox="1">
            <a:spLocks noChangeArrowheads="1"/>
          </p:cNvSpPr>
          <p:nvPr/>
        </p:nvSpPr>
        <p:spPr bwMode="auto">
          <a:xfrm>
            <a:off x="1191761" y="1266376"/>
            <a:ext cx="855064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</a:rPr>
              <a:t>Tập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hợp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ước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a,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kí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hiệu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Ư(a).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endParaRPr lang="en-US" sz="3200" b="1" dirty="0" smtClean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057" name="Picture 3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5413375"/>
            <a:ext cx="1143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64" name="Group 44"/>
          <p:cNvGrpSpPr>
            <a:grpSpLocks/>
          </p:cNvGrpSpPr>
          <p:nvPr/>
        </p:nvGrpSpPr>
        <p:grpSpPr bwMode="auto">
          <a:xfrm>
            <a:off x="2474913" y="7013575"/>
            <a:ext cx="2514600" cy="579438"/>
            <a:chOff x="432" y="2371"/>
            <a:chExt cx="1584" cy="365"/>
          </a:xfrm>
        </p:grpSpPr>
        <p:sp>
          <p:nvSpPr>
            <p:cNvPr id="2072" name="Text Box 25"/>
            <p:cNvSpPr txBox="1">
              <a:spLocks noChangeArrowheads="1"/>
            </p:cNvSpPr>
            <p:nvPr/>
          </p:nvSpPr>
          <p:spPr bwMode="auto">
            <a:xfrm>
              <a:off x="432" y="2371"/>
              <a:ext cx="960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endParaRPr lang="en-US" sz="3200" b="1">
                <a:solidFill>
                  <a:prstClr val="black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073" name="Text Box 26"/>
            <p:cNvSpPr txBox="1">
              <a:spLocks noChangeArrowheads="1"/>
            </p:cNvSpPr>
            <p:nvPr/>
          </p:nvSpPr>
          <p:spPr bwMode="auto">
            <a:xfrm>
              <a:off x="1488" y="2371"/>
              <a:ext cx="528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endParaRPr lang="en-US" sz="3200" b="1">
                <a:solidFill>
                  <a:prstClr val="black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35" name="Rectangle 34"/>
          <p:cNvSpPr/>
          <p:nvPr/>
        </p:nvSpPr>
        <p:spPr>
          <a:xfrm>
            <a:off x="456716" y="620045"/>
            <a:ext cx="51262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b="1" dirty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3600" b="1" dirty="0" smtClean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3600" b="1" dirty="0" err="1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600" b="1" dirty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600" b="1" dirty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3600" b="1" dirty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52" name="Text Box 15"/>
          <p:cNvSpPr txBox="1">
            <a:spLocks noChangeArrowheads="1"/>
          </p:cNvSpPr>
          <p:nvPr/>
        </p:nvSpPr>
        <p:spPr bwMode="auto">
          <a:xfrm>
            <a:off x="711853" y="2023901"/>
            <a:ext cx="10692093" cy="156966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3200" b="1" u="sng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Quy</a:t>
            </a:r>
            <a:r>
              <a:rPr lang="en-US" sz="3200" b="1" u="sng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u="sng" dirty="0" err="1" smtClean="0">
                <a:solidFill>
                  <a:prstClr val="black"/>
                </a:solidFill>
                <a:latin typeface="Times New Roman" panose="02020603050405020304" pitchFamily="18" charset="0"/>
              </a:rPr>
              <a:t>tắc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: 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Ta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có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thể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tìm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các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ước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của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a (a &gt;1)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bằng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cách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lần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lượt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chia a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cho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các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số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tự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nhiên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từ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1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đến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a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để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xét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xem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a chia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hết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cho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những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số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nào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,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khi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đó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các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số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ấy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là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ước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của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a.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53487" y="4624118"/>
            <a:ext cx="2454096" cy="1578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41028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5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1850327" y="962514"/>
            <a:ext cx="1447800" cy="641350"/>
            <a:chOff x="480" y="384"/>
            <a:chExt cx="912" cy="404"/>
          </a:xfrm>
        </p:grpSpPr>
        <p:sp>
          <p:nvSpPr>
            <p:cNvPr id="56323" name="Text Box 2"/>
            <p:cNvSpPr txBox="1">
              <a:spLocks noChangeArrowheads="1"/>
            </p:cNvSpPr>
            <p:nvPr/>
          </p:nvSpPr>
          <p:spPr bwMode="auto">
            <a:xfrm>
              <a:off x="480" y="384"/>
              <a:ext cx="912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8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    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1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</a:t>
              </a:r>
            </a:p>
          </p:txBody>
        </p:sp>
        <p:graphicFrame>
          <p:nvGraphicFramePr>
            <p:cNvPr id="56324" name="Object 4"/>
            <p:cNvGraphicFramePr>
              <a:graphicFrameLocks noChangeAspect="1"/>
            </p:cNvGraphicFramePr>
            <p:nvPr/>
          </p:nvGraphicFramePr>
          <p:xfrm>
            <a:off x="720" y="384"/>
            <a:ext cx="144" cy="3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452" name="Equation" r:id="rId3" imgW="76101" imgH="190252" progId="Equation.DSMT4">
                    <p:embed/>
                  </p:oleObj>
                </mc:Choice>
                <mc:Fallback>
                  <p:oleObj name="Equation" r:id="rId3" imgW="76101" imgH="190252" progId="Equation.DSMT4">
                    <p:embed/>
                    <p:pic>
                      <p:nvPicPr>
                        <p:cNvPr id="56324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20" y="384"/>
                          <a:ext cx="144" cy="36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1871271" y="1603864"/>
            <a:ext cx="1447800" cy="641350"/>
            <a:chOff x="518" y="772"/>
            <a:chExt cx="912" cy="404"/>
          </a:xfrm>
        </p:grpSpPr>
        <p:graphicFrame>
          <p:nvGraphicFramePr>
            <p:cNvPr id="56326" name="Object 3"/>
            <p:cNvGraphicFramePr>
              <a:graphicFrameLocks noChangeAspect="1"/>
            </p:cNvGraphicFramePr>
            <p:nvPr/>
          </p:nvGraphicFramePr>
          <p:xfrm>
            <a:off x="720" y="816"/>
            <a:ext cx="144" cy="3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453" name="Equation" r:id="rId5" imgW="76101" imgH="190252" progId="Equation.DSMT4">
                    <p:embed/>
                  </p:oleObj>
                </mc:Choice>
                <mc:Fallback>
                  <p:oleObj name="Equation" r:id="rId5" imgW="76101" imgH="190252" progId="Equation.DSMT4">
                    <p:embed/>
                    <p:pic>
                      <p:nvPicPr>
                        <p:cNvPr id="56326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20" y="816"/>
                          <a:ext cx="144" cy="36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6327" name="Text Box 5"/>
            <p:cNvSpPr txBox="1">
              <a:spLocks noChangeArrowheads="1"/>
            </p:cNvSpPr>
            <p:nvPr/>
          </p:nvSpPr>
          <p:spPr bwMode="auto">
            <a:xfrm>
              <a:off x="518" y="772"/>
              <a:ext cx="912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8   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 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2 </a:t>
              </a:r>
            </a:p>
          </p:txBody>
        </p:sp>
      </p:grpSp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1871271" y="2819400"/>
            <a:ext cx="1447800" cy="641350"/>
            <a:chOff x="361" y="614"/>
            <a:chExt cx="912" cy="404"/>
          </a:xfrm>
        </p:grpSpPr>
        <p:graphicFrame>
          <p:nvGraphicFramePr>
            <p:cNvPr id="56329" name="Object 9"/>
            <p:cNvGraphicFramePr>
              <a:graphicFrameLocks noChangeAspect="1"/>
            </p:cNvGraphicFramePr>
            <p:nvPr>
              <p:extLst/>
            </p:nvPr>
          </p:nvGraphicFramePr>
          <p:xfrm>
            <a:off x="683" y="636"/>
            <a:ext cx="144" cy="3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454" name="Equation" r:id="rId6" imgW="76101" imgH="190252" progId="Equation.DSMT4">
                    <p:embed/>
                  </p:oleObj>
                </mc:Choice>
                <mc:Fallback>
                  <p:oleObj name="Equation" r:id="rId6" imgW="76101" imgH="190252" progId="Equation.DSMT4">
                    <p:embed/>
                    <p:pic>
                      <p:nvPicPr>
                        <p:cNvPr id="56329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83" y="636"/>
                          <a:ext cx="144" cy="36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6330" name="Text Box 10"/>
            <p:cNvSpPr txBox="1">
              <a:spLocks noChangeArrowheads="1"/>
            </p:cNvSpPr>
            <p:nvPr/>
          </p:nvSpPr>
          <p:spPr bwMode="auto">
            <a:xfrm>
              <a:off x="361" y="614"/>
              <a:ext cx="912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8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     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4</a:t>
              </a:r>
            </a:p>
          </p:txBody>
        </p:sp>
      </p:grpSp>
      <p:grpSp>
        <p:nvGrpSpPr>
          <p:cNvPr id="5" name="Group 11"/>
          <p:cNvGrpSpPr>
            <a:grpSpLocks/>
          </p:cNvGrpSpPr>
          <p:nvPr/>
        </p:nvGrpSpPr>
        <p:grpSpPr bwMode="auto">
          <a:xfrm>
            <a:off x="1984959" y="5492727"/>
            <a:ext cx="1447800" cy="641350"/>
            <a:chOff x="336" y="554"/>
            <a:chExt cx="912" cy="404"/>
          </a:xfrm>
        </p:grpSpPr>
        <p:graphicFrame>
          <p:nvGraphicFramePr>
            <p:cNvPr id="56332" name="Object 12"/>
            <p:cNvGraphicFramePr>
              <a:graphicFrameLocks noChangeAspect="1"/>
            </p:cNvGraphicFramePr>
            <p:nvPr>
              <p:extLst/>
            </p:nvPr>
          </p:nvGraphicFramePr>
          <p:xfrm>
            <a:off x="645" y="576"/>
            <a:ext cx="144" cy="3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455" name="Equation" r:id="rId7" imgW="76101" imgH="190252" progId="Equation.DSMT4">
                    <p:embed/>
                  </p:oleObj>
                </mc:Choice>
                <mc:Fallback>
                  <p:oleObj name="Equation" r:id="rId7" imgW="76101" imgH="190252" progId="Equation.DSMT4">
                    <p:embed/>
                    <p:pic>
                      <p:nvPicPr>
                        <p:cNvPr id="56332" name="Object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45" y="576"/>
                          <a:ext cx="144" cy="36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6333" name="Text Box 13"/>
            <p:cNvSpPr txBox="1">
              <a:spLocks noChangeArrowheads="1"/>
            </p:cNvSpPr>
            <p:nvPr/>
          </p:nvSpPr>
          <p:spPr bwMode="auto">
            <a:xfrm>
              <a:off x="336" y="554"/>
              <a:ext cx="912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8  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  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8</a:t>
              </a:r>
            </a:p>
          </p:txBody>
        </p:sp>
      </p:grpSp>
      <p:grpSp>
        <p:nvGrpSpPr>
          <p:cNvPr id="6" name="Group 19"/>
          <p:cNvGrpSpPr>
            <a:grpSpLocks/>
          </p:cNvGrpSpPr>
          <p:nvPr/>
        </p:nvGrpSpPr>
        <p:grpSpPr bwMode="auto">
          <a:xfrm>
            <a:off x="1861169" y="2230301"/>
            <a:ext cx="1524000" cy="673375"/>
            <a:chOff x="278" y="998"/>
            <a:chExt cx="960" cy="404"/>
          </a:xfrm>
        </p:grpSpPr>
        <p:grpSp>
          <p:nvGrpSpPr>
            <p:cNvPr id="56335" name="Group 14"/>
            <p:cNvGrpSpPr>
              <a:grpSpLocks/>
            </p:cNvGrpSpPr>
            <p:nvPr/>
          </p:nvGrpSpPr>
          <p:grpSpPr bwMode="auto">
            <a:xfrm>
              <a:off x="484" y="1010"/>
              <a:ext cx="287" cy="379"/>
              <a:chOff x="772" y="3122"/>
              <a:chExt cx="287" cy="379"/>
            </a:xfrm>
          </p:grpSpPr>
          <p:graphicFrame>
            <p:nvGraphicFramePr>
              <p:cNvPr id="56336" name="Object 15"/>
              <p:cNvGraphicFramePr>
                <a:graphicFrameLocks noChangeAspect="1"/>
              </p:cNvGraphicFramePr>
              <p:nvPr>
                <p:extLst/>
              </p:nvPr>
            </p:nvGraphicFramePr>
            <p:xfrm>
              <a:off x="830" y="3122"/>
              <a:ext cx="207" cy="37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5456" name="Equation" r:id="rId8" imgW="76101" imgH="190252" progId="Equation.DSMT4">
                      <p:embed/>
                    </p:oleObj>
                  </mc:Choice>
                  <mc:Fallback>
                    <p:oleObj name="Equation" r:id="rId8" imgW="76101" imgH="190252" progId="Equation.DSMT4">
                      <p:embed/>
                      <p:pic>
                        <p:nvPicPr>
                          <p:cNvPr id="56336" name="Object 15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830" y="3122"/>
                            <a:ext cx="207" cy="379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56337" name="Line 16"/>
              <p:cNvSpPr>
                <a:spLocks noChangeShapeType="1"/>
              </p:cNvSpPr>
              <p:nvPr/>
            </p:nvSpPr>
            <p:spPr bwMode="auto">
              <a:xfrm flipH="1">
                <a:off x="772" y="3152"/>
                <a:ext cx="287" cy="2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aramond"/>
                  <a:ea typeface="+mn-ea"/>
                  <a:cs typeface="+mn-cs"/>
                </a:endParaRPr>
              </a:p>
            </p:txBody>
          </p:sp>
        </p:grpSp>
        <p:sp>
          <p:nvSpPr>
            <p:cNvPr id="56338" name="Text Box 17"/>
            <p:cNvSpPr txBox="1">
              <a:spLocks noChangeArrowheads="1"/>
            </p:cNvSpPr>
            <p:nvPr/>
          </p:nvSpPr>
          <p:spPr bwMode="auto">
            <a:xfrm>
              <a:off x="278" y="998"/>
              <a:ext cx="960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8     3</a:t>
              </a:r>
            </a:p>
          </p:txBody>
        </p:sp>
      </p:grpSp>
      <p:grpSp>
        <p:nvGrpSpPr>
          <p:cNvPr id="8" name="Group 20"/>
          <p:cNvGrpSpPr>
            <a:grpSpLocks/>
          </p:cNvGrpSpPr>
          <p:nvPr/>
        </p:nvGrpSpPr>
        <p:grpSpPr bwMode="auto">
          <a:xfrm>
            <a:off x="1903052" y="3453693"/>
            <a:ext cx="1524000" cy="658811"/>
            <a:chOff x="330" y="883"/>
            <a:chExt cx="960" cy="415"/>
          </a:xfrm>
        </p:grpSpPr>
        <p:grpSp>
          <p:nvGrpSpPr>
            <p:cNvPr id="56340" name="Group 21"/>
            <p:cNvGrpSpPr>
              <a:grpSpLocks/>
            </p:cNvGrpSpPr>
            <p:nvPr/>
          </p:nvGrpSpPr>
          <p:grpSpPr bwMode="auto">
            <a:xfrm>
              <a:off x="537" y="883"/>
              <a:ext cx="295" cy="408"/>
              <a:chOff x="825" y="2995"/>
              <a:chExt cx="295" cy="408"/>
            </a:xfrm>
          </p:grpSpPr>
          <p:graphicFrame>
            <p:nvGraphicFramePr>
              <p:cNvPr id="56341" name="Object 22"/>
              <p:cNvGraphicFramePr>
                <a:graphicFrameLocks noChangeAspect="1"/>
              </p:cNvGraphicFramePr>
              <p:nvPr>
                <p:extLst/>
              </p:nvPr>
            </p:nvGraphicFramePr>
            <p:xfrm>
              <a:off x="897" y="2995"/>
              <a:ext cx="223" cy="40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5457" name="Equation" r:id="rId10" imgW="76101" imgH="190252" progId="Equation.DSMT4">
                      <p:embed/>
                    </p:oleObj>
                  </mc:Choice>
                  <mc:Fallback>
                    <p:oleObj name="Equation" r:id="rId10" imgW="76101" imgH="190252" progId="Equation.DSMT4">
                      <p:embed/>
                      <p:pic>
                        <p:nvPicPr>
                          <p:cNvPr id="56341" name="Object 2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897" y="2995"/>
                            <a:ext cx="223" cy="40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56342" name="Line 23"/>
              <p:cNvSpPr>
                <a:spLocks noChangeShapeType="1"/>
              </p:cNvSpPr>
              <p:nvPr/>
            </p:nvSpPr>
            <p:spPr bwMode="auto">
              <a:xfrm flipH="1">
                <a:off x="825" y="3064"/>
                <a:ext cx="287" cy="2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aramond"/>
                  <a:ea typeface="+mn-ea"/>
                  <a:cs typeface="+mn-cs"/>
                </a:endParaRPr>
              </a:p>
            </p:txBody>
          </p:sp>
        </p:grpSp>
        <p:sp>
          <p:nvSpPr>
            <p:cNvPr id="56343" name="Text Box 24"/>
            <p:cNvSpPr txBox="1">
              <a:spLocks noChangeArrowheads="1"/>
            </p:cNvSpPr>
            <p:nvPr/>
          </p:nvSpPr>
          <p:spPr bwMode="auto">
            <a:xfrm>
              <a:off x="330" y="894"/>
              <a:ext cx="960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8   </a:t>
              </a:r>
              <a:r>
                <a:rPr kumimoji="0" lang="en-US" sz="36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  5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10" name="Group 25"/>
          <p:cNvGrpSpPr>
            <a:grpSpLocks/>
          </p:cNvGrpSpPr>
          <p:nvPr/>
        </p:nvGrpSpPr>
        <p:grpSpPr bwMode="auto">
          <a:xfrm>
            <a:off x="1941514" y="4112420"/>
            <a:ext cx="1524000" cy="701676"/>
            <a:chOff x="287" y="902"/>
            <a:chExt cx="960" cy="442"/>
          </a:xfrm>
        </p:grpSpPr>
        <p:grpSp>
          <p:nvGrpSpPr>
            <p:cNvPr id="56345" name="Group 26"/>
            <p:cNvGrpSpPr>
              <a:grpSpLocks/>
            </p:cNvGrpSpPr>
            <p:nvPr/>
          </p:nvGrpSpPr>
          <p:grpSpPr bwMode="auto">
            <a:xfrm>
              <a:off x="542" y="902"/>
              <a:ext cx="287" cy="422"/>
              <a:chOff x="830" y="3014"/>
              <a:chExt cx="287" cy="422"/>
            </a:xfrm>
          </p:grpSpPr>
          <p:graphicFrame>
            <p:nvGraphicFramePr>
              <p:cNvPr id="56346" name="Object 27"/>
              <p:cNvGraphicFramePr>
                <a:graphicFrameLocks noChangeAspect="1"/>
              </p:cNvGraphicFramePr>
              <p:nvPr>
                <p:extLst/>
              </p:nvPr>
            </p:nvGraphicFramePr>
            <p:xfrm>
              <a:off x="872" y="3014"/>
              <a:ext cx="230" cy="42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5458" name="Equation" r:id="rId11" imgW="76101" imgH="190252" progId="Equation.DSMT4">
                      <p:embed/>
                    </p:oleObj>
                  </mc:Choice>
                  <mc:Fallback>
                    <p:oleObj name="Equation" r:id="rId11" imgW="76101" imgH="190252" progId="Equation.DSMT4">
                      <p:embed/>
                      <p:pic>
                        <p:nvPicPr>
                          <p:cNvPr id="56346" name="Object 27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872" y="3014"/>
                            <a:ext cx="230" cy="42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56347" name="Line 28"/>
              <p:cNvSpPr>
                <a:spLocks noChangeShapeType="1"/>
              </p:cNvSpPr>
              <p:nvPr/>
            </p:nvSpPr>
            <p:spPr bwMode="auto">
              <a:xfrm flipH="1">
                <a:off x="830" y="3073"/>
                <a:ext cx="287" cy="2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aramond"/>
                  <a:ea typeface="+mn-ea"/>
                  <a:cs typeface="+mn-cs"/>
                </a:endParaRPr>
              </a:p>
            </p:txBody>
          </p:sp>
        </p:grpSp>
        <p:sp>
          <p:nvSpPr>
            <p:cNvPr id="56348" name="Text Box 29"/>
            <p:cNvSpPr txBox="1">
              <a:spLocks noChangeArrowheads="1"/>
            </p:cNvSpPr>
            <p:nvPr/>
          </p:nvSpPr>
          <p:spPr bwMode="auto">
            <a:xfrm>
              <a:off x="287" y="940"/>
              <a:ext cx="960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8      6</a:t>
              </a:r>
            </a:p>
          </p:txBody>
        </p:sp>
      </p:grpSp>
      <p:grpSp>
        <p:nvGrpSpPr>
          <p:cNvPr id="12" name="Group 30"/>
          <p:cNvGrpSpPr>
            <a:grpSpLocks/>
          </p:cNvGrpSpPr>
          <p:nvPr/>
        </p:nvGrpSpPr>
        <p:grpSpPr bwMode="auto">
          <a:xfrm>
            <a:off x="1984470" y="4819515"/>
            <a:ext cx="1524000" cy="641351"/>
            <a:chOff x="396" y="940"/>
            <a:chExt cx="960" cy="404"/>
          </a:xfrm>
        </p:grpSpPr>
        <p:grpSp>
          <p:nvGrpSpPr>
            <p:cNvPr id="56350" name="Group 31"/>
            <p:cNvGrpSpPr>
              <a:grpSpLocks/>
            </p:cNvGrpSpPr>
            <p:nvPr/>
          </p:nvGrpSpPr>
          <p:grpSpPr bwMode="auto">
            <a:xfrm>
              <a:off x="602" y="966"/>
              <a:ext cx="287" cy="352"/>
              <a:chOff x="890" y="3078"/>
              <a:chExt cx="287" cy="352"/>
            </a:xfrm>
          </p:grpSpPr>
          <p:graphicFrame>
            <p:nvGraphicFramePr>
              <p:cNvPr id="56351" name="Object 32"/>
              <p:cNvGraphicFramePr>
                <a:graphicFrameLocks noChangeAspect="1"/>
              </p:cNvGraphicFramePr>
              <p:nvPr>
                <p:extLst/>
              </p:nvPr>
            </p:nvGraphicFramePr>
            <p:xfrm>
              <a:off x="956" y="3078"/>
              <a:ext cx="192" cy="35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5459" name="Equation" r:id="rId12" imgW="76101" imgH="190252" progId="Equation.DSMT4">
                      <p:embed/>
                    </p:oleObj>
                  </mc:Choice>
                  <mc:Fallback>
                    <p:oleObj name="Equation" r:id="rId12" imgW="76101" imgH="190252" progId="Equation.DSMT4">
                      <p:embed/>
                      <p:pic>
                        <p:nvPicPr>
                          <p:cNvPr id="56351" name="Object 3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956" y="3078"/>
                            <a:ext cx="192" cy="35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56352" name="Line 33"/>
              <p:cNvSpPr>
                <a:spLocks noChangeShapeType="1"/>
              </p:cNvSpPr>
              <p:nvPr/>
            </p:nvSpPr>
            <p:spPr bwMode="auto">
              <a:xfrm flipH="1">
                <a:off x="890" y="3120"/>
                <a:ext cx="287" cy="2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aramond"/>
                  <a:ea typeface="+mn-ea"/>
                  <a:cs typeface="+mn-cs"/>
                </a:endParaRPr>
              </a:p>
            </p:txBody>
          </p:sp>
        </p:grpSp>
        <p:sp>
          <p:nvSpPr>
            <p:cNvPr id="56353" name="Text Box 34"/>
            <p:cNvSpPr txBox="1">
              <a:spLocks noChangeArrowheads="1"/>
            </p:cNvSpPr>
            <p:nvPr/>
          </p:nvSpPr>
          <p:spPr bwMode="auto">
            <a:xfrm>
              <a:off x="396" y="940"/>
              <a:ext cx="960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8     </a:t>
              </a:r>
              <a:r>
                <a:rPr kumimoji="0" lang="en-US" sz="36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7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sp>
        <p:nvSpPr>
          <p:cNvPr id="17451" name="AutoShape 43"/>
          <p:cNvSpPr>
            <a:spLocks noChangeArrowheads="1"/>
          </p:cNvSpPr>
          <p:nvPr/>
        </p:nvSpPr>
        <p:spPr bwMode="auto">
          <a:xfrm>
            <a:off x="6217781" y="912650"/>
            <a:ext cx="4179277" cy="2895600"/>
          </a:xfrm>
          <a:prstGeom prst="star24">
            <a:avLst>
              <a:gd name="adj" fmla="val 37500"/>
            </a:avLst>
          </a:prstGeom>
          <a:solidFill>
            <a:srgbClr val="FF0000"/>
          </a:solidFill>
          <a:ln w="9525">
            <a:solidFill>
              <a:srgbClr val="0000CC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Đây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là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các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ước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của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8</a:t>
            </a:r>
          </a:p>
        </p:txBody>
      </p:sp>
      <p:graphicFrame>
        <p:nvGraphicFramePr>
          <p:cNvPr id="3119" name="Object 47"/>
          <p:cNvGraphicFramePr>
            <a:graphicFrameLocks noChangeAspect="1"/>
          </p:cNvGraphicFramePr>
          <p:nvPr/>
        </p:nvGraphicFramePr>
        <p:xfrm>
          <a:off x="7010400" y="4724401"/>
          <a:ext cx="1981200" cy="842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60" name="Equation" r:id="rId13" imgW="596641" imgH="253890" progId="Equation.DSMT4">
                  <p:embed/>
                </p:oleObj>
              </mc:Choice>
              <mc:Fallback>
                <p:oleObj name="Equation" r:id="rId13" imgW="596641" imgH="253890" progId="Equation.DSMT4">
                  <p:embed/>
                  <p:pic>
                    <p:nvPicPr>
                      <p:cNvPr id="3119" name="Object 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0400" y="4724401"/>
                        <a:ext cx="1981200" cy="842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20" name="Text Box 48"/>
          <p:cNvSpPr txBox="1">
            <a:spLocks noChangeArrowheads="1"/>
          </p:cNvSpPr>
          <p:nvPr/>
        </p:nvSpPr>
        <p:spPr bwMode="auto">
          <a:xfrm>
            <a:off x="5840964" y="4927465"/>
            <a:ext cx="3352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Ư(8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) =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6362" name="Text Box 42"/>
          <p:cNvSpPr txBox="1">
            <a:spLocks noChangeArrowheads="1"/>
          </p:cNvSpPr>
          <p:nvPr/>
        </p:nvSpPr>
        <p:spPr bwMode="auto">
          <a:xfrm>
            <a:off x="838200" y="403225"/>
            <a:ext cx="82296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Ví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dụ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: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Tìm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tập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hợp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Ư(8)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170010" y="4495091"/>
            <a:ext cx="2454096" cy="1578514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>
            <a:off x="3427052" y="1371600"/>
            <a:ext cx="2786179" cy="92870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3432759" y="1924539"/>
            <a:ext cx="2780472" cy="37576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3582745" y="2360450"/>
            <a:ext cx="2630486" cy="83977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3385169" y="2345284"/>
            <a:ext cx="2780472" cy="351309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5299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7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51" grpId="0" animBg="1"/>
      <p:bldP spid="31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6651" y="651717"/>
            <a:ext cx="88146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smtClean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  * </a:t>
            </a:r>
            <a:r>
              <a:rPr kumimoji="0" lang="en-US" sz="3600" b="1" i="0" u="none" strike="noStrike" kern="1200" cap="none" spc="0" normalizeH="0" baseline="0" noProof="0" dirty="0" err="1" smtClean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Cách</a:t>
            </a:r>
            <a:r>
              <a:rPr kumimoji="0" lang="en-US" sz="3600" b="1" i="0" u="none" strike="noStrike" kern="1200" cap="none" spc="0" normalizeH="0" baseline="0" noProof="0" dirty="0" smtClean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tìm</a:t>
            </a:r>
            <a:r>
              <a:rPr kumimoji="0" lang="en-US" sz="3600" b="1" i="0" u="none" strike="noStrike" kern="1200" cap="none" spc="0" normalizeH="0" baseline="0" noProof="0" dirty="0" smtClean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bội</a:t>
            </a:r>
            <a:endParaRPr kumimoji="0" lang="en-US" sz="3600" b="1" i="0" u="none" strike="noStrike" kern="1200" cap="none" spc="0" normalizeH="0" baseline="0" noProof="0" dirty="0">
              <a:ln w="12700">
                <a:solidFill>
                  <a:srgbClr val="212121">
                    <a:satMod val="155000"/>
                  </a:srgbClr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" name="Text Box 150"/>
          <p:cNvSpPr txBox="1">
            <a:spLocks noChangeArrowheads="1"/>
          </p:cNvSpPr>
          <p:nvPr/>
        </p:nvSpPr>
        <p:spPr bwMode="auto">
          <a:xfrm>
            <a:off x="1093622" y="1298048"/>
            <a:ext cx="10310101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HĐ2: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Bằng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cách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nhân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8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với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0; 1; 2; …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em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hãy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viết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các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bội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của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8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nhỏ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hơn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80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966795" y="2653517"/>
            <a:ext cx="10340788" cy="264072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00CC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00CC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00CC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00CC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00CC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rgbClr val="0000CC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rgbClr val="0000CC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rgbClr val="0000CC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rgbClr val="0000CC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457200" algn="l"/>
                <a:tab pos="2743200" algn="ctr"/>
                <a:tab pos="3086100" algn="l"/>
                <a:tab pos="5486400" algn="r"/>
              </a:tabLst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 . 0 = 0                        </a:t>
            </a:r>
            <a:r>
              <a:rPr lang="en-US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8 . </a:t>
            </a:r>
            <a:r>
              <a:rPr lang="en-US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 </a:t>
            </a:r>
            <a:r>
              <a:rPr lang="en-US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 </a:t>
            </a:r>
            <a:r>
              <a:rPr lang="en-US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40                    </a:t>
            </a:r>
            <a:r>
              <a:rPr lang="en-US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8 . </a:t>
            </a:r>
            <a:r>
              <a:rPr lang="en-US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 </a:t>
            </a:r>
            <a:r>
              <a:rPr lang="en-US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 </a:t>
            </a:r>
            <a:r>
              <a:rPr lang="en-US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80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457200" algn="l"/>
                <a:tab pos="2743200" algn="ctr"/>
                <a:tab pos="3086100" algn="l"/>
                <a:tab pos="5486400" algn="r"/>
              </a:tabLst>
            </a:pPr>
            <a:r>
              <a:rPr lang="en-US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 . 1 = 8                        </a:t>
            </a:r>
            <a:r>
              <a:rPr lang="en-US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8 . </a:t>
            </a:r>
            <a:r>
              <a:rPr lang="en-US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 </a:t>
            </a:r>
            <a:r>
              <a:rPr lang="en-US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 </a:t>
            </a:r>
            <a:r>
              <a:rPr lang="en-US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48</a:t>
            </a:r>
          </a:p>
          <a:p>
            <a: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457200" algn="l"/>
                <a:tab pos="2743200" algn="ctr"/>
                <a:tab pos="3086100" algn="l"/>
                <a:tab pos="5486400" algn="r"/>
              </a:tabLst>
            </a:pPr>
            <a:r>
              <a:rPr lang="en-US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8 . </a:t>
            </a:r>
            <a:r>
              <a:rPr lang="en-US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 </a:t>
            </a:r>
            <a:r>
              <a:rPr lang="en-US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 </a:t>
            </a:r>
            <a:r>
              <a:rPr lang="en-US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16                      </a:t>
            </a:r>
            <a:r>
              <a:rPr lang="en-US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8 . </a:t>
            </a:r>
            <a:r>
              <a:rPr lang="en-US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 </a:t>
            </a:r>
            <a:r>
              <a:rPr lang="en-US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 </a:t>
            </a:r>
            <a:r>
              <a:rPr lang="en-US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56</a:t>
            </a:r>
            <a:endParaRPr lang="en-US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457200" algn="l"/>
                <a:tab pos="2743200" algn="ctr"/>
                <a:tab pos="3086100" algn="l"/>
                <a:tab pos="5486400" algn="r"/>
              </a:tabLst>
            </a:pPr>
            <a:r>
              <a:rPr lang="en-US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8 . </a:t>
            </a:r>
            <a:r>
              <a:rPr lang="en-US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 </a:t>
            </a:r>
            <a:r>
              <a:rPr lang="en-US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 </a:t>
            </a:r>
            <a:r>
              <a:rPr lang="en-US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24                      8 </a:t>
            </a:r>
            <a:r>
              <a:rPr lang="en-US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 </a:t>
            </a:r>
            <a:r>
              <a:rPr lang="en-US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 </a:t>
            </a:r>
            <a:r>
              <a:rPr lang="en-US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64 </a:t>
            </a:r>
          </a:p>
          <a:p>
            <a:pPr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457200" algn="l"/>
                <a:tab pos="2743200" algn="ctr"/>
                <a:tab pos="3086100" algn="l"/>
                <a:tab pos="5486400" algn="r"/>
              </a:tabLst>
            </a:pPr>
            <a:r>
              <a:rPr lang="en-US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8 . </a:t>
            </a:r>
            <a:r>
              <a:rPr lang="en-US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 </a:t>
            </a:r>
            <a:r>
              <a:rPr lang="en-US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 </a:t>
            </a:r>
            <a:r>
              <a:rPr lang="en-US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32                      8 </a:t>
            </a:r>
            <a:r>
              <a:rPr lang="en-US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 </a:t>
            </a:r>
            <a:r>
              <a:rPr lang="en-US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 </a:t>
            </a:r>
            <a:r>
              <a:rPr lang="en-US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72</a:t>
            </a:r>
            <a:endParaRPr lang="en-US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57200" algn="l"/>
                <a:tab pos="2743200" algn="ctr"/>
                <a:tab pos="3086100" algn="l"/>
                <a:tab pos="5486400" algn="r"/>
              </a:tabLst>
              <a:defRPr/>
            </a:pP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bội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8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nhỏ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hơn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80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B(8) =  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0; </a:t>
            </a:r>
            <a:r>
              <a:rPr lang="en-US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</a:t>
            </a:r>
            <a:r>
              <a:rPr lang="en-US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16</a:t>
            </a:r>
            <a:r>
              <a:rPr lang="en-US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r>
              <a:rPr kumimoji="0" lang="en-US" sz="2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24; 32; 40;</a:t>
            </a:r>
            <a:r>
              <a:rPr kumimoji="0" lang="en-US" sz="2400" b="1" i="0" u="none" strike="noStrike" kern="1200" cap="none" spc="0" normalizeH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48; 56; 64; 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72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Left Brace 4"/>
          <p:cNvSpPr/>
          <p:nvPr/>
        </p:nvSpPr>
        <p:spPr>
          <a:xfrm>
            <a:off x="6533991" y="4887856"/>
            <a:ext cx="115614" cy="283779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  <p:sp>
        <p:nvSpPr>
          <p:cNvPr id="7" name="Right Brace 6"/>
          <p:cNvSpPr/>
          <p:nvPr/>
        </p:nvSpPr>
        <p:spPr>
          <a:xfrm>
            <a:off x="10815145" y="4872635"/>
            <a:ext cx="45719" cy="283779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6984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6651" y="651717"/>
            <a:ext cx="88146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b="1" dirty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3600" b="1" dirty="0" err="1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600" b="1" dirty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600" b="1" dirty="0" smtClean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bội</a:t>
            </a:r>
            <a:endParaRPr lang="en-US" sz="3600" b="1" dirty="0">
              <a:ln w="12700">
                <a:solidFill>
                  <a:srgbClr val="212121">
                    <a:satMod val="155000"/>
                  </a:srgbClr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 Box 150"/>
          <p:cNvSpPr txBox="1">
            <a:spLocks noChangeArrowheads="1"/>
          </p:cNvSpPr>
          <p:nvPr/>
        </p:nvSpPr>
        <p:spPr bwMode="auto">
          <a:xfrm>
            <a:off x="1083113" y="1536663"/>
            <a:ext cx="940738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</a:rPr>
              <a:t>Tập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hợp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bội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a,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kí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hiệu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B(a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).</a:t>
            </a:r>
          </a:p>
        </p:txBody>
      </p:sp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993946" y="2360054"/>
            <a:ext cx="10340788" cy="136652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00CC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00CC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00CC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00CC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00CC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rgbClr val="0000CC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rgbClr val="0000CC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rgbClr val="0000CC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rgbClr val="0000CC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457200" algn="l"/>
                <a:tab pos="2743200" algn="ctr"/>
                <a:tab pos="3086100" algn="l"/>
                <a:tab pos="5486400" algn="r"/>
              </a:tabLst>
            </a:pPr>
            <a:r>
              <a:rPr lang="en-US" sz="4000" u="sng" dirty="0" err="1">
                <a:solidFill>
                  <a:srgbClr val="212121"/>
                </a:solidFill>
              </a:rPr>
              <a:t>Quy</a:t>
            </a:r>
            <a:r>
              <a:rPr lang="en-US" sz="4000" u="sng" dirty="0">
                <a:solidFill>
                  <a:srgbClr val="212121"/>
                </a:solidFill>
              </a:rPr>
              <a:t> </a:t>
            </a:r>
            <a:r>
              <a:rPr lang="en-US" sz="4000" u="sng" dirty="0" err="1" smtClean="0">
                <a:solidFill>
                  <a:srgbClr val="212121"/>
                </a:solidFill>
              </a:rPr>
              <a:t>tắc</a:t>
            </a:r>
            <a:r>
              <a:rPr lang="en-US" sz="3200" dirty="0" smtClean="0">
                <a:solidFill>
                  <a:srgbClr val="212121"/>
                </a:solidFill>
              </a:rPr>
              <a:t>: </a:t>
            </a:r>
            <a:r>
              <a:rPr lang="vi-VN" sz="3200" i="1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Muốn tìm bội của một số khác 0 ta lấy số đó nhân lần lượt với 0; 1</a:t>
            </a:r>
            <a:r>
              <a:rPr lang="vi-VN" sz="3200" i="1" dirty="0" smtClean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vi-VN" sz="3200" i="1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2; 3; ....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3487" y="4319318"/>
            <a:ext cx="2454096" cy="1578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244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0"/>
          <p:cNvGrpSpPr>
            <a:grpSpLocks/>
          </p:cNvGrpSpPr>
          <p:nvPr/>
        </p:nvGrpSpPr>
        <p:grpSpPr bwMode="auto">
          <a:xfrm>
            <a:off x="2540000" y="1727200"/>
            <a:ext cx="2286000" cy="641350"/>
            <a:chOff x="384" y="336"/>
            <a:chExt cx="1440" cy="404"/>
          </a:xfrm>
        </p:grpSpPr>
        <p:sp>
          <p:nvSpPr>
            <p:cNvPr id="53251" name="Text Box 2"/>
            <p:cNvSpPr txBox="1">
              <a:spLocks noChangeArrowheads="1"/>
            </p:cNvSpPr>
            <p:nvPr/>
          </p:nvSpPr>
          <p:spPr bwMode="auto">
            <a:xfrm>
              <a:off x="384" y="336"/>
              <a:ext cx="960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sz="3600" b="1" dirty="0">
                  <a:solidFill>
                    <a:prstClr val="black"/>
                  </a:solidFill>
                  <a:latin typeface="Times New Roman" panose="02020603050405020304" pitchFamily="18" charset="0"/>
                </a:rPr>
                <a:t>7 . </a:t>
              </a:r>
              <a:r>
                <a:rPr lang="en-US" sz="3600" b="1" dirty="0">
                  <a:solidFill>
                    <a:srgbClr val="0000CC"/>
                  </a:solidFill>
                  <a:latin typeface="Times New Roman" panose="02020603050405020304" pitchFamily="18" charset="0"/>
                </a:rPr>
                <a:t>0</a:t>
              </a:r>
              <a:r>
                <a:rPr lang="en-US" sz="3600" b="1" dirty="0">
                  <a:solidFill>
                    <a:prstClr val="black"/>
                  </a:solidFill>
                  <a:latin typeface="Times New Roman" panose="02020603050405020304" pitchFamily="18" charset="0"/>
                </a:rPr>
                <a:t> =</a:t>
              </a:r>
            </a:p>
          </p:txBody>
        </p:sp>
        <p:sp>
          <p:nvSpPr>
            <p:cNvPr id="53252" name="Text Box 9"/>
            <p:cNvSpPr txBox="1">
              <a:spLocks noChangeArrowheads="1"/>
            </p:cNvSpPr>
            <p:nvPr/>
          </p:nvSpPr>
          <p:spPr bwMode="auto">
            <a:xfrm>
              <a:off x="1488" y="336"/>
              <a:ext cx="336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0</a:t>
              </a:r>
            </a:p>
          </p:txBody>
        </p:sp>
      </p:grpSp>
      <p:grpSp>
        <p:nvGrpSpPr>
          <p:cNvPr id="3" name="Group 31"/>
          <p:cNvGrpSpPr>
            <a:grpSpLocks/>
          </p:cNvGrpSpPr>
          <p:nvPr/>
        </p:nvGrpSpPr>
        <p:grpSpPr bwMode="auto">
          <a:xfrm>
            <a:off x="2540000" y="2214563"/>
            <a:ext cx="2286000" cy="641350"/>
            <a:chOff x="384" y="643"/>
            <a:chExt cx="1440" cy="404"/>
          </a:xfrm>
        </p:grpSpPr>
        <p:sp>
          <p:nvSpPr>
            <p:cNvPr id="53254" name="Text Box 3"/>
            <p:cNvSpPr txBox="1">
              <a:spLocks noChangeArrowheads="1"/>
            </p:cNvSpPr>
            <p:nvPr/>
          </p:nvSpPr>
          <p:spPr bwMode="auto">
            <a:xfrm>
              <a:off x="384" y="643"/>
              <a:ext cx="960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sz="3600" b="1" dirty="0">
                  <a:solidFill>
                    <a:prstClr val="black"/>
                  </a:solidFill>
                  <a:latin typeface="Times New Roman" panose="02020603050405020304" pitchFamily="18" charset="0"/>
                </a:rPr>
                <a:t>7 . </a:t>
              </a:r>
              <a:r>
                <a:rPr lang="en-US" sz="3600" b="1" dirty="0">
                  <a:solidFill>
                    <a:srgbClr val="0000CC"/>
                  </a:solidFill>
                  <a:latin typeface="Times New Roman" panose="02020603050405020304" pitchFamily="18" charset="0"/>
                </a:rPr>
                <a:t>1</a:t>
              </a:r>
              <a:r>
                <a:rPr lang="en-US" sz="3600" b="1" dirty="0">
                  <a:solidFill>
                    <a:prstClr val="black"/>
                  </a:solidFill>
                  <a:latin typeface="Times New Roman" panose="02020603050405020304" pitchFamily="18" charset="0"/>
                </a:rPr>
                <a:t> =</a:t>
              </a:r>
            </a:p>
          </p:txBody>
        </p:sp>
        <p:sp>
          <p:nvSpPr>
            <p:cNvPr id="53255" name="Text Box 10"/>
            <p:cNvSpPr txBox="1">
              <a:spLocks noChangeArrowheads="1"/>
            </p:cNvSpPr>
            <p:nvPr/>
          </p:nvSpPr>
          <p:spPr bwMode="auto">
            <a:xfrm>
              <a:off x="1488" y="643"/>
              <a:ext cx="336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7</a:t>
              </a:r>
            </a:p>
          </p:txBody>
        </p:sp>
      </p:grpSp>
      <p:grpSp>
        <p:nvGrpSpPr>
          <p:cNvPr id="4" name="Group 32"/>
          <p:cNvGrpSpPr>
            <a:grpSpLocks/>
          </p:cNvGrpSpPr>
          <p:nvPr/>
        </p:nvGrpSpPr>
        <p:grpSpPr bwMode="auto">
          <a:xfrm>
            <a:off x="2540000" y="2717800"/>
            <a:ext cx="2514600" cy="717550"/>
            <a:chOff x="384" y="960"/>
            <a:chExt cx="1584" cy="452"/>
          </a:xfrm>
        </p:grpSpPr>
        <p:sp>
          <p:nvSpPr>
            <p:cNvPr id="53257" name="Text Box 4"/>
            <p:cNvSpPr txBox="1">
              <a:spLocks noChangeArrowheads="1"/>
            </p:cNvSpPr>
            <p:nvPr/>
          </p:nvSpPr>
          <p:spPr bwMode="auto">
            <a:xfrm>
              <a:off x="384" y="1008"/>
              <a:ext cx="960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sz="3600" b="1" dirty="0">
                  <a:solidFill>
                    <a:prstClr val="black"/>
                  </a:solidFill>
                  <a:latin typeface="Times New Roman" panose="02020603050405020304" pitchFamily="18" charset="0"/>
                </a:rPr>
                <a:t>7 . </a:t>
              </a:r>
              <a:r>
                <a:rPr lang="en-US" sz="3600" b="1" dirty="0">
                  <a:solidFill>
                    <a:srgbClr val="0000CC"/>
                  </a:solidFill>
                  <a:latin typeface="Times New Roman" panose="02020603050405020304" pitchFamily="18" charset="0"/>
                </a:rPr>
                <a:t>2</a:t>
              </a:r>
              <a:r>
                <a:rPr lang="en-US" sz="3600" b="1" dirty="0">
                  <a:solidFill>
                    <a:prstClr val="black"/>
                  </a:solidFill>
                  <a:latin typeface="Times New Roman" panose="02020603050405020304" pitchFamily="18" charset="0"/>
                </a:rPr>
                <a:t> =</a:t>
              </a:r>
            </a:p>
          </p:txBody>
        </p:sp>
        <p:sp>
          <p:nvSpPr>
            <p:cNvPr id="53258" name="Text Box 11"/>
            <p:cNvSpPr txBox="1">
              <a:spLocks noChangeArrowheads="1"/>
            </p:cNvSpPr>
            <p:nvPr/>
          </p:nvSpPr>
          <p:spPr bwMode="auto">
            <a:xfrm>
              <a:off x="1488" y="960"/>
              <a:ext cx="480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14</a:t>
              </a:r>
            </a:p>
          </p:txBody>
        </p:sp>
      </p:grpSp>
      <p:grpSp>
        <p:nvGrpSpPr>
          <p:cNvPr id="5" name="Group 33"/>
          <p:cNvGrpSpPr>
            <a:grpSpLocks/>
          </p:cNvGrpSpPr>
          <p:nvPr/>
        </p:nvGrpSpPr>
        <p:grpSpPr bwMode="auto">
          <a:xfrm>
            <a:off x="2540000" y="3251201"/>
            <a:ext cx="2514600" cy="671513"/>
            <a:chOff x="384" y="1296"/>
            <a:chExt cx="1584" cy="423"/>
          </a:xfrm>
        </p:grpSpPr>
        <p:sp>
          <p:nvSpPr>
            <p:cNvPr id="53260" name="Text Box 5"/>
            <p:cNvSpPr txBox="1">
              <a:spLocks noChangeArrowheads="1"/>
            </p:cNvSpPr>
            <p:nvPr/>
          </p:nvSpPr>
          <p:spPr bwMode="auto">
            <a:xfrm>
              <a:off x="384" y="1315"/>
              <a:ext cx="960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sz="3600" b="1" dirty="0">
                  <a:solidFill>
                    <a:prstClr val="black"/>
                  </a:solidFill>
                  <a:latin typeface="Times New Roman" panose="02020603050405020304" pitchFamily="18" charset="0"/>
                </a:rPr>
                <a:t>7 . </a:t>
              </a:r>
              <a:r>
                <a:rPr lang="en-US" sz="3600" b="1" dirty="0">
                  <a:solidFill>
                    <a:srgbClr val="0000CC"/>
                  </a:solidFill>
                  <a:latin typeface="Times New Roman" panose="02020603050405020304" pitchFamily="18" charset="0"/>
                </a:rPr>
                <a:t>3</a:t>
              </a:r>
              <a:r>
                <a:rPr lang="en-US" sz="3600" b="1" dirty="0">
                  <a:solidFill>
                    <a:prstClr val="black"/>
                  </a:solidFill>
                  <a:latin typeface="Times New Roman" panose="02020603050405020304" pitchFamily="18" charset="0"/>
                </a:rPr>
                <a:t> =</a:t>
              </a:r>
            </a:p>
          </p:txBody>
        </p:sp>
        <p:sp>
          <p:nvSpPr>
            <p:cNvPr id="53261" name="Text Box 12"/>
            <p:cNvSpPr txBox="1">
              <a:spLocks noChangeArrowheads="1"/>
            </p:cNvSpPr>
            <p:nvPr/>
          </p:nvSpPr>
          <p:spPr bwMode="auto">
            <a:xfrm>
              <a:off x="1488" y="1296"/>
              <a:ext cx="480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21</a:t>
              </a:r>
            </a:p>
          </p:txBody>
        </p:sp>
      </p:grp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2540685" y="3890963"/>
            <a:ext cx="2590115" cy="641350"/>
            <a:chOff x="446" y="1699"/>
            <a:chExt cx="1570" cy="404"/>
          </a:xfrm>
        </p:grpSpPr>
        <p:sp>
          <p:nvSpPr>
            <p:cNvPr id="53263" name="Text Box 6"/>
            <p:cNvSpPr txBox="1">
              <a:spLocks noChangeArrowheads="1"/>
            </p:cNvSpPr>
            <p:nvPr/>
          </p:nvSpPr>
          <p:spPr bwMode="auto">
            <a:xfrm>
              <a:off x="446" y="1699"/>
              <a:ext cx="898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sz="3600" b="1" dirty="0">
                  <a:solidFill>
                    <a:prstClr val="black"/>
                  </a:solidFill>
                  <a:latin typeface="Times New Roman" panose="02020603050405020304" pitchFamily="18" charset="0"/>
                </a:rPr>
                <a:t>7 . </a:t>
              </a:r>
              <a:r>
                <a:rPr lang="en-US" sz="3600" b="1" dirty="0">
                  <a:solidFill>
                    <a:srgbClr val="0000CC"/>
                  </a:solidFill>
                  <a:latin typeface="Times New Roman" panose="02020603050405020304" pitchFamily="18" charset="0"/>
                </a:rPr>
                <a:t>4</a:t>
              </a:r>
              <a:r>
                <a:rPr lang="en-US" sz="3600" b="1" dirty="0">
                  <a:solidFill>
                    <a:prstClr val="black"/>
                  </a:solidFill>
                  <a:latin typeface="Times New Roman" panose="02020603050405020304" pitchFamily="18" charset="0"/>
                </a:rPr>
                <a:t> =</a:t>
              </a:r>
            </a:p>
          </p:txBody>
        </p:sp>
        <p:sp>
          <p:nvSpPr>
            <p:cNvPr id="53264" name="Text Box 13"/>
            <p:cNvSpPr txBox="1">
              <a:spLocks noChangeArrowheads="1"/>
            </p:cNvSpPr>
            <p:nvPr/>
          </p:nvSpPr>
          <p:spPr bwMode="auto">
            <a:xfrm>
              <a:off x="1488" y="1699"/>
              <a:ext cx="528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28</a:t>
              </a:r>
            </a:p>
          </p:txBody>
        </p:sp>
      </p:grpSp>
      <p:grpSp>
        <p:nvGrpSpPr>
          <p:cNvPr id="7" name="Group 35"/>
          <p:cNvGrpSpPr>
            <a:grpSpLocks/>
          </p:cNvGrpSpPr>
          <p:nvPr/>
        </p:nvGrpSpPr>
        <p:grpSpPr bwMode="auto">
          <a:xfrm>
            <a:off x="2540684" y="4424363"/>
            <a:ext cx="2590115" cy="641350"/>
            <a:chOff x="432" y="2035"/>
            <a:chExt cx="1584" cy="404"/>
          </a:xfrm>
        </p:grpSpPr>
        <p:sp>
          <p:nvSpPr>
            <p:cNvPr id="53266" name="Text Box 7"/>
            <p:cNvSpPr txBox="1">
              <a:spLocks noChangeArrowheads="1"/>
            </p:cNvSpPr>
            <p:nvPr/>
          </p:nvSpPr>
          <p:spPr bwMode="auto">
            <a:xfrm>
              <a:off x="432" y="2035"/>
              <a:ext cx="960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sz="3600" b="1" dirty="0">
                  <a:solidFill>
                    <a:prstClr val="black"/>
                  </a:solidFill>
                  <a:latin typeface="Times New Roman" panose="02020603050405020304" pitchFamily="18" charset="0"/>
                </a:rPr>
                <a:t>7 . </a:t>
              </a:r>
              <a:r>
                <a:rPr lang="en-US" sz="3600" b="1" dirty="0">
                  <a:solidFill>
                    <a:srgbClr val="0000CC"/>
                  </a:solidFill>
                  <a:latin typeface="Times New Roman" panose="02020603050405020304" pitchFamily="18" charset="0"/>
                </a:rPr>
                <a:t>5</a:t>
              </a:r>
              <a:r>
                <a:rPr lang="en-US" sz="3600" b="1" dirty="0">
                  <a:solidFill>
                    <a:prstClr val="black"/>
                  </a:solidFill>
                  <a:latin typeface="Times New Roman" panose="02020603050405020304" pitchFamily="18" charset="0"/>
                </a:rPr>
                <a:t> =</a:t>
              </a:r>
            </a:p>
          </p:txBody>
        </p:sp>
        <p:sp>
          <p:nvSpPr>
            <p:cNvPr id="53267" name="Text Box 14"/>
            <p:cNvSpPr txBox="1">
              <a:spLocks noChangeArrowheads="1"/>
            </p:cNvSpPr>
            <p:nvPr/>
          </p:nvSpPr>
          <p:spPr bwMode="auto">
            <a:xfrm>
              <a:off x="1488" y="2035"/>
              <a:ext cx="528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35</a:t>
              </a:r>
            </a:p>
          </p:txBody>
        </p:sp>
      </p:grpSp>
      <p:sp>
        <p:nvSpPr>
          <p:cNvPr id="14352" name="Text Box 16"/>
          <p:cNvSpPr txBox="1">
            <a:spLocks noChangeArrowheads="1"/>
          </p:cNvSpPr>
          <p:nvPr/>
        </p:nvSpPr>
        <p:spPr bwMode="auto">
          <a:xfrm>
            <a:off x="2692400" y="4927600"/>
            <a:ext cx="1447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sz="3600" b="1">
                <a:solidFill>
                  <a:prstClr val="black"/>
                </a:solidFill>
                <a:latin typeface="Times New Roman" panose="02020603050405020304" pitchFamily="18" charset="0"/>
              </a:rPr>
              <a:t>…</a:t>
            </a:r>
          </a:p>
        </p:txBody>
      </p:sp>
      <p:sp>
        <p:nvSpPr>
          <p:cNvPr id="14353" name="Text Box 17"/>
          <p:cNvSpPr txBox="1">
            <a:spLocks noChangeArrowheads="1"/>
          </p:cNvSpPr>
          <p:nvPr/>
        </p:nvSpPr>
        <p:spPr bwMode="auto">
          <a:xfrm>
            <a:off x="4783139" y="4438650"/>
            <a:ext cx="37433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>
                <a:solidFill>
                  <a:prstClr val="black"/>
                </a:solidFill>
                <a:latin typeface="Times New Roman" panose="02020603050405020304" pitchFamily="18" charset="0"/>
              </a:rPr>
              <a:t> (</a:t>
            </a:r>
            <a:r>
              <a:rPr lang="en-US" i="1">
                <a:solidFill>
                  <a:prstClr val="black"/>
                </a:solidFill>
                <a:latin typeface="Times New Roman" panose="02020603050405020304" pitchFamily="18" charset="0"/>
              </a:rPr>
              <a:t>Loại vì 35&gt;30</a:t>
            </a:r>
            <a:r>
              <a:rPr lang="en-US" b="1">
                <a:solidFill>
                  <a:prstClr val="black"/>
                </a:solidFill>
                <a:latin typeface="Times New Roman" panose="02020603050405020304" pitchFamily="18" charset="0"/>
              </a:rPr>
              <a:t>)</a:t>
            </a:r>
            <a:endParaRPr lang="en-US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9" name="Group 25"/>
          <p:cNvGrpSpPr>
            <a:grpSpLocks/>
          </p:cNvGrpSpPr>
          <p:nvPr/>
        </p:nvGrpSpPr>
        <p:grpSpPr bwMode="auto">
          <a:xfrm>
            <a:off x="4673600" y="2032000"/>
            <a:ext cx="1981200" cy="2743200"/>
            <a:chOff x="1728" y="528"/>
            <a:chExt cx="1248" cy="1728"/>
          </a:xfrm>
        </p:grpSpPr>
        <p:sp>
          <p:nvSpPr>
            <p:cNvPr id="53271" name="Line 18"/>
            <p:cNvSpPr>
              <a:spLocks noChangeShapeType="1"/>
            </p:cNvSpPr>
            <p:nvPr/>
          </p:nvSpPr>
          <p:spPr bwMode="auto">
            <a:xfrm>
              <a:off x="1728" y="528"/>
              <a:ext cx="1248" cy="72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3272" name="Line 19"/>
            <p:cNvSpPr>
              <a:spLocks noChangeShapeType="1"/>
            </p:cNvSpPr>
            <p:nvPr/>
          </p:nvSpPr>
          <p:spPr bwMode="auto">
            <a:xfrm>
              <a:off x="1728" y="816"/>
              <a:ext cx="1248" cy="43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3273" name="Line 20"/>
            <p:cNvSpPr>
              <a:spLocks noChangeShapeType="1"/>
            </p:cNvSpPr>
            <p:nvPr/>
          </p:nvSpPr>
          <p:spPr bwMode="auto">
            <a:xfrm>
              <a:off x="1920" y="1200"/>
              <a:ext cx="1056" cy="4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3274" name="Line 21"/>
            <p:cNvSpPr>
              <a:spLocks noChangeShapeType="1"/>
            </p:cNvSpPr>
            <p:nvPr/>
          </p:nvSpPr>
          <p:spPr bwMode="auto">
            <a:xfrm flipV="1">
              <a:off x="1920" y="1248"/>
              <a:ext cx="1056" cy="28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3275" name="Line 22"/>
            <p:cNvSpPr>
              <a:spLocks noChangeShapeType="1"/>
            </p:cNvSpPr>
            <p:nvPr/>
          </p:nvSpPr>
          <p:spPr bwMode="auto">
            <a:xfrm flipV="1">
              <a:off x="1920" y="1248"/>
              <a:ext cx="1056" cy="72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3276" name="Line 24"/>
            <p:cNvSpPr>
              <a:spLocks noChangeShapeType="1"/>
            </p:cNvSpPr>
            <p:nvPr/>
          </p:nvSpPr>
          <p:spPr bwMode="auto">
            <a:xfrm flipV="1">
              <a:off x="1920" y="1248"/>
              <a:ext cx="1056" cy="1008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round/>
                  <a:headEnd/>
                  <a:tailEnd type="triangle" w="med" len="med"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53278" name="Text Box 30"/>
          <p:cNvSpPr txBox="1">
            <a:spLocks noChangeArrowheads="1"/>
          </p:cNvSpPr>
          <p:nvPr/>
        </p:nvSpPr>
        <p:spPr bwMode="auto">
          <a:xfrm>
            <a:off x="1982395" y="619264"/>
            <a:ext cx="107442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Ví</a:t>
            </a:r>
            <a:r>
              <a:rPr lang="en-US" sz="40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dụ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ìm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bội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nhỏ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hơn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30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7.</a:t>
            </a:r>
            <a:endParaRPr lang="en-US" sz="3200" b="1" dirty="0">
              <a:solidFill>
                <a:prstClr val="black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1" name="AutoShape 34"/>
          <p:cNvSpPr>
            <a:spLocks noChangeArrowheads="1"/>
          </p:cNvSpPr>
          <p:nvPr/>
        </p:nvSpPr>
        <p:spPr bwMode="auto">
          <a:xfrm>
            <a:off x="6502400" y="1828800"/>
            <a:ext cx="3684588" cy="2451100"/>
          </a:xfrm>
          <a:prstGeom prst="star32">
            <a:avLst>
              <a:gd name="adj" fmla="val 45000"/>
            </a:avLst>
          </a:prstGeom>
          <a:solidFill>
            <a:srgbClr val="99FF33"/>
          </a:solidFill>
          <a:ln w="9525">
            <a:solidFill>
              <a:srgbClr val="993366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bội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</a:t>
            </a:r>
            <a:endParaRPr lang="en-US" sz="3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53487" y="4624118"/>
            <a:ext cx="2454096" cy="1578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1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300"/>
                                        <p:tgtEl>
                                          <p:spTgt spid="14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3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3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52" grpId="0" autoUpdateAnimBg="0"/>
      <p:bldP spid="14353" grpId="0" build="p" autoUpdateAnimBg="0"/>
      <p:bldP spid="3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73015" y="628114"/>
            <a:ext cx="1051939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</a:p>
          <a:p>
            <a:pPr marL="457200" indent="-457200">
              <a:buAutoNum type="alphaLcParenR"/>
            </a:pP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Ư(20)</a:t>
            </a:r>
          </a:p>
          <a:p>
            <a:pPr marL="457200" indent="-457200">
              <a:buAutoNum type="alphaLcParenR"/>
            </a:pP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B(4)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30</a:t>
            </a:r>
          </a:p>
          <a:p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97204" y="2124767"/>
            <a:ext cx="99437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38316" y="4767481"/>
            <a:ext cx="2454096" cy="157851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63500" y="2663376"/>
            <a:ext cx="1052891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lphaLcParenR"/>
            </a:pP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lượt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chia 20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20, ta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20 chia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1, 2, 4, 5, 10, 20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Ư(20)=                      .</a:t>
            </a:r>
          </a:p>
          <a:p>
            <a:pPr marL="514350" indent="-514350">
              <a:buAutoNum type="alphaLcParenR"/>
            </a:pP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lượt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0, 1, 2, 3, 4, 5, 6,…ta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bội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0, 4, 8, 12, 16, 20, 24, 28, 32,…</a:t>
            </a:r>
          </a:p>
          <a:p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bội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30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B(4) =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0, 4, 8, 12, 16, 20, 24, 28, 32.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874068"/>
              </p:ext>
            </p:extLst>
          </p:nvPr>
        </p:nvGraphicFramePr>
        <p:xfrm>
          <a:off x="7005895" y="3143590"/>
          <a:ext cx="2032421" cy="7970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2" name="Equation" r:id="rId4" imgW="647640" imgH="253800" progId="Equation.DSMT4">
                  <p:embed/>
                </p:oleObj>
              </mc:Choice>
              <mc:Fallback>
                <p:oleObj name="Equation" r:id="rId4" imgW="647640" imgH="253800" progId="Equation.DSMT4">
                  <p:embed/>
                  <p:pic>
                    <p:nvPicPr>
                      <p:cNvPr id="0" name="Object 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05895" y="3143590"/>
                        <a:ext cx="2032421" cy="79705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Left Brace 1"/>
          <p:cNvSpPr/>
          <p:nvPr/>
        </p:nvSpPr>
        <p:spPr>
          <a:xfrm>
            <a:off x="2150118" y="5237212"/>
            <a:ext cx="45719" cy="319526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Brace 7"/>
          <p:cNvSpPr/>
          <p:nvPr/>
        </p:nvSpPr>
        <p:spPr>
          <a:xfrm>
            <a:off x="6960176" y="5237212"/>
            <a:ext cx="45719" cy="31952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513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763819" y="1716642"/>
                <a:ext cx="672625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Ư(20) =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1;2;4;5;10;20</m:t>
                        </m:r>
                      </m:e>
                    </m:d>
                  </m:oMath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3819" y="1716642"/>
                <a:ext cx="6726253" cy="523220"/>
              </a:xfrm>
              <a:prstGeom prst="rect">
                <a:avLst/>
              </a:prstGeom>
              <a:blipFill rotWithShape="1">
                <a:blip r:embed="rId2"/>
                <a:stretch>
                  <a:fillRect l="-1812" t="-11765" b="-3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763819" y="2991689"/>
                <a:ext cx="888642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B(4) =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0;4;8;12;16;20;24;28 </m:t>
                        </m:r>
                      </m:e>
                    </m:d>
                  </m:oMath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3819" y="2991689"/>
                <a:ext cx="8886423" cy="523220"/>
              </a:xfrm>
              <a:prstGeom prst="rect">
                <a:avLst/>
              </a:prstGeom>
              <a:blipFill>
                <a:blip r:embed="rId3"/>
                <a:stretch>
                  <a:fillRect l="-1372" t="-12791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53487" y="4624118"/>
            <a:ext cx="2454096" cy="15785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270862" y="2333170"/>
            <a:ext cx="97399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tất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cả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bội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nhỏ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hơn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30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4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233892" y="899456"/>
            <a:ext cx="85129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tất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cả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ước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20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6026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3" grpId="0"/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201616" y="558166"/>
            <a:ext cx="7549662" cy="825158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b="1" u="sng" dirty="0" err="1" smtClean="0">
                <a:solidFill>
                  <a:srgbClr val="FF0000"/>
                </a:solidFill>
              </a:rPr>
              <a:t>Chú</a:t>
            </a:r>
            <a:r>
              <a:rPr lang="en-US" b="1" u="sng" dirty="0" smtClean="0">
                <a:solidFill>
                  <a:srgbClr val="FF0000"/>
                </a:solidFill>
              </a:rPr>
              <a:t> ý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83857" y="4389656"/>
            <a:ext cx="2454096" cy="1578514"/>
          </a:xfrm>
          <a:prstGeom prst="rect">
            <a:avLst/>
          </a:prstGeom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301262" y="1871150"/>
            <a:ext cx="8991599" cy="2518506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l"/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0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bội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0.</a:t>
            </a:r>
          </a:p>
          <a:p>
            <a:pPr algn="l"/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l"/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0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bất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kì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l"/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1.</a:t>
            </a:r>
          </a:p>
          <a:p>
            <a:pPr marL="457200" indent="-457200" algn="l">
              <a:buFontTx/>
              <a:buChar char="-"/>
            </a:pPr>
            <a:endParaRPr lang="en-US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l">
              <a:buFontTx/>
              <a:buChar char="-"/>
            </a:pPr>
            <a:endParaRPr lang="en-US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l">
              <a:buFontTx/>
              <a:buChar char="-"/>
            </a:pPr>
            <a:endParaRPr lang="en-US" sz="3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8459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68509" y="927102"/>
            <a:ext cx="20867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6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13:</a:t>
            </a:r>
            <a:endParaRPr lang="en-US" sz="36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495" y="1727395"/>
            <a:ext cx="9023350" cy="3433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088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5" name="Picture 3" descr="Cov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318" y="2246314"/>
            <a:ext cx="3207265" cy="1385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397" name="Picture 5" descr="Cov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5485" y="2939257"/>
            <a:ext cx="3349618" cy="2576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402" name="Picture 10" descr="Cov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2649" y="1245822"/>
            <a:ext cx="3540327" cy="2714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403" name="Picture 11" descr="Cov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4119" y="2490790"/>
            <a:ext cx="2163762" cy="155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8756884" y="4221714"/>
            <a:ext cx="2954215" cy="1956348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lượt</a:t>
            </a: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0, 1, 2, 3,…</a:t>
            </a:r>
          </a:p>
          <a:p>
            <a:pPr algn="ctr"/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bội</a:t>
            </a: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a.</a:t>
            </a:r>
            <a:endParaRPr lang="en-US" sz="24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9105103" y="515815"/>
            <a:ext cx="2605997" cy="2423442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lượt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chia a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STN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a.</a:t>
            </a:r>
          </a:p>
          <a:p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a chia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a.</a:t>
            </a:r>
          </a:p>
          <a:p>
            <a:pPr algn="ctr"/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92369" y="2603134"/>
            <a:ext cx="3141785" cy="1957143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 chia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b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bội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b,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b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7096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59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9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9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9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75939" y="1222622"/>
            <a:ext cx="85129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HĐ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(3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75939" y="2163025"/>
            <a:ext cx="103070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endParaRPr lang="en-US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3487" y="4424826"/>
            <a:ext cx="2454096" cy="157851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828499" y="4163216"/>
            <a:ext cx="67742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ớc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6; 4; 2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5535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5"/>
          <p:cNvSpPr>
            <a:spLocks noChangeArrowheads="1"/>
          </p:cNvSpPr>
          <p:nvPr/>
        </p:nvSpPr>
        <p:spPr bwMode="auto">
          <a:xfrm>
            <a:off x="1838325" y="1738316"/>
            <a:ext cx="8324850" cy="1398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800">
                <a:solidFill>
                  <a:srgbClr val="000000"/>
                </a:solidFill>
              </a:rPr>
              <a:t/>
            </a:r>
            <a:br>
              <a:rPr lang="en-US" altLang="en-US" sz="2800">
                <a:solidFill>
                  <a:srgbClr val="000000"/>
                </a:solidFill>
              </a:rPr>
            </a:br>
            <a:endParaRPr lang="en-US" altLang="en-US" sz="2800">
              <a:solidFill>
                <a:srgbClr val="000000"/>
              </a:solidFill>
            </a:endParaRPr>
          </a:p>
        </p:txBody>
      </p:sp>
      <p:sp>
        <p:nvSpPr>
          <p:cNvPr id="28678" name="Rectangle 6"/>
          <p:cNvSpPr>
            <a:spLocks noChangeArrowheads="1"/>
          </p:cNvSpPr>
          <p:nvPr/>
        </p:nvSpPr>
        <p:spPr bwMode="auto">
          <a:xfrm>
            <a:off x="973016" y="3517837"/>
            <a:ext cx="9198705" cy="74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indent="450215">
              <a:lnSpc>
                <a:spcPct val="115000"/>
              </a:lnSpc>
              <a:spcBef>
                <a:spcPts val="0"/>
              </a:spcBef>
              <a:buNone/>
              <a:tabLst>
                <a:tab pos="457200" algn="l"/>
              </a:tabLst>
            </a:pPr>
            <a:r>
              <a:rPr lang="nl-NL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3.Tìm </a:t>
            </a:r>
            <a:r>
              <a:rPr lang="nl-NL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hiểu trước </a:t>
            </a:r>
            <a:r>
              <a:rPr lang="nl-NL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phần 2: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chia hế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indent="450215">
              <a:lnSpc>
                <a:spcPct val="115000"/>
              </a:lnSpc>
              <a:spcBef>
                <a:spcPts val="0"/>
              </a:spcBef>
              <a:buNone/>
              <a:tabLst>
                <a:tab pos="457200" algn="l"/>
              </a:tabLst>
            </a:pP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24580" name="Group 7"/>
          <p:cNvGrpSpPr>
            <a:grpSpLocks/>
          </p:cNvGrpSpPr>
          <p:nvPr/>
        </p:nvGrpSpPr>
        <p:grpSpPr bwMode="auto">
          <a:xfrm>
            <a:off x="3111500" y="273053"/>
            <a:ext cx="6534150" cy="752475"/>
            <a:chOff x="900" y="2892"/>
            <a:chExt cx="4092" cy="607"/>
          </a:xfrm>
        </p:grpSpPr>
        <p:pic>
          <p:nvPicPr>
            <p:cNvPr id="24597" name="Picture 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0" y="2892"/>
              <a:ext cx="4092" cy="607"/>
            </a:xfrm>
            <a:prstGeom prst="rect">
              <a:avLst/>
            </a:prstGeom>
            <a:solidFill>
              <a:srgbClr val="006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598" name="Text Box 9">
              <a:hlinkClick r:id="rId3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937" y="3024"/>
              <a:ext cx="3911" cy="4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pPr algn="ctr" fontAlgn="base">
                <a:spcBef>
                  <a:spcPct val="50000"/>
                </a:spcBef>
                <a:spcAft>
                  <a:spcPct val="0"/>
                </a:spcAft>
                <a:buNone/>
              </a:pPr>
              <a:r>
                <a:rPr lang="en-US" altLang="en-US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Hướng</a:t>
              </a:r>
              <a:r>
                <a:rPr lang="en-US" altLang="en-US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dẫn</a:t>
              </a:r>
              <a:r>
                <a:rPr lang="en-US" altLang="en-US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tự</a:t>
              </a:r>
              <a:r>
                <a:rPr lang="en-US" altLang="en-US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học</a:t>
              </a:r>
              <a:r>
                <a:rPr lang="en-US" altLang="en-US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ở </a:t>
              </a:r>
              <a:r>
                <a:rPr lang="en-US" altLang="en-US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nhà</a:t>
              </a:r>
              <a:r>
                <a:rPr lang="en-US" altLang="en-US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</p:grpSp>
      <p:sp>
        <p:nvSpPr>
          <p:cNvPr id="28682" name="Text Box 10"/>
          <p:cNvSpPr txBox="1">
            <a:spLocks noChangeArrowheads="1"/>
          </p:cNvSpPr>
          <p:nvPr/>
        </p:nvSpPr>
        <p:spPr bwMode="auto">
          <a:xfrm>
            <a:off x="973015" y="1738193"/>
            <a:ext cx="8207499" cy="658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indent="450215">
              <a:lnSpc>
                <a:spcPct val="115000"/>
              </a:lnSpc>
              <a:spcBef>
                <a:spcPts val="0"/>
              </a:spcBef>
              <a:buNone/>
              <a:tabLst>
                <a:tab pos="457200" algn="l"/>
              </a:tabLst>
            </a:pPr>
            <a:r>
              <a:rPr lang="nl-NL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nl-NL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Ôn </a:t>
            </a:r>
            <a:r>
              <a:rPr lang="nl-NL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 lại kiến thức về quan</a:t>
            </a:r>
            <a:r>
              <a:rPr lang="vi-VN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hệ chia </a:t>
            </a:r>
            <a:r>
              <a:rPr lang="vi-VN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nl-NL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683" name="Text Box 11"/>
          <p:cNvSpPr txBox="1">
            <a:spLocks noChangeArrowheads="1"/>
          </p:cNvSpPr>
          <p:nvPr/>
        </p:nvSpPr>
        <p:spPr bwMode="auto">
          <a:xfrm>
            <a:off x="973016" y="2548903"/>
            <a:ext cx="8956430" cy="658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indent="450215">
              <a:lnSpc>
                <a:spcPct val="115000"/>
              </a:lnSpc>
              <a:spcBef>
                <a:spcPts val="0"/>
              </a:spcBef>
              <a:buNone/>
              <a:tabLst>
                <a:tab pos="457200" algn="l"/>
              </a:tabLst>
            </a:pPr>
            <a:r>
              <a:rPr lang="nl-NL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Làm </a:t>
            </a:r>
            <a:r>
              <a:rPr lang="nl-NL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 bài tập </a:t>
            </a:r>
            <a:r>
              <a:rPr lang="nl-NL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2.1; 2.2; </a:t>
            </a:r>
            <a:r>
              <a:rPr lang="vi-VN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nl-NL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/sgk trang 33. </a:t>
            </a:r>
            <a:endParaRPr lang="en-US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4588" name="Picture 2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8152" y="1674750"/>
            <a:ext cx="1285875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9" name="Picture 23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5124450"/>
            <a:ext cx="2209800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0" name="Picture 24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334000"/>
            <a:ext cx="16764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1" name="Picture 2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41" y="6108700"/>
            <a:ext cx="5202237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592" name="Group 26"/>
          <p:cNvGrpSpPr>
            <a:grpSpLocks/>
          </p:cNvGrpSpPr>
          <p:nvPr/>
        </p:nvGrpSpPr>
        <p:grpSpPr bwMode="auto">
          <a:xfrm>
            <a:off x="168812" y="85726"/>
            <a:ext cx="11788726" cy="6634163"/>
            <a:chOff x="54" y="54"/>
            <a:chExt cx="5630" cy="4179"/>
          </a:xfrm>
        </p:grpSpPr>
        <p:sp>
          <p:nvSpPr>
            <p:cNvPr id="24593" name="Line 27"/>
            <p:cNvSpPr>
              <a:spLocks noChangeShapeType="1"/>
            </p:cNvSpPr>
            <p:nvPr/>
          </p:nvSpPr>
          <p:spPr bwMode="auto">
            <a:xfrm>
              <a:off x="103" y="4233"/>
              <a:ext cx="5513" cy="0"/>
            </a:xfrm>
            <a:prstGeom prst="line">
              <a:avLst/>
            </a:prstGeom>
            <a:noFill/>
            <a:ln w="76200" cmpd="tri">
              <a:solidFill>
                <a:srgbClr val="9900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.VnTime"/>
              </a:endParaRPr>
            </a:p>
          </p:txBody>
        </p:sp>
        <p:sp>
          <p:nvSpPr>
            <p:cNvPr id="24594" name="Line 28"/>
            <p:cNvSpPr>
              <a:spLocks noChangeShapeType="1"/>
            </p:cNvSpPr>
            <p:nvPr/>
          </p:nvSpPr>
          <p:spPr bwMode="auto">
            <a:xfrm>
              <a:off x="54" y="128"/>
              <a:ext cx="0" cy="4014"/>
            </a:xfrm>
            <a:prstGeom prst="line">
              <a:avLst/>
            </a:prstGeom>
            <a:noFill/>
            <a:ln w="76200" cmpd="tri">
              <a:solidFill>
                <a:srgbClr val="9900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.VnTime"/>
              </a:endParaRPr>
            </a:p>
          </p:txBody>
        </p:sp>
        <p:sp>
          <p:nvSpPr>
            <p:cNvPr id="24595" name="Line 29"/>
            <p:cNvSpPr>
              <a:spLocks noChangeShapeType="1"/>
            </p:cNvSpPr>
            <p:nvPr/>
          </p:nvSpPr>
          <p:spPr bwMode="auto">
            <a:xfrm>
              <a:off x="5684" y="137"/>
              <a:ext cx="0" cy="4014"/>
            </a:xfrm>
            <a:prstGeom prst="line">
              <a:avLst/>
            </a:prstGeom>
            <a:noFill/>
            <a:ln w="76200" cmpd="tri">
              <a:solidFill>
                <a:srgbClr val="9900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.VnTime"/>
              </a:endParaRPr>
            </a:p>
          </p:txBody>
        </p:sp>
        <p:sp>
          <p:nvSpPr>
            <p:cNvPr id="24596" name="Line 30"/>
            <p:cNvSpPr>
              <a:spLocks noChangeShapeType="1"/>
            </p:cNvSpPr>
            <p:nvPr/>
          </p:nvSpPr>
          <p:spPr bwMode="auto">
            <a:xfrm>
              <a:off x="112" y="54"/>
              <a:ext cx="5513" cy="0"/>
            </a:xfrm>
            <a:prstGeom prst="line">
              <a:avLst/>
            </a:prstGeom>
            <a:noFill/>
            <a:ln w="76200" cmpd="tri">
              <a:solidFill>
                <a:srgbClr val="9900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.VnTime"/>
              </a:endParaRPr>
            </a:p>
          </p:txBody>
        </p:sp>
      </p:grpSp>
      <p:pic>
        <p:nvPicPr>
          <p:cNvPr id="21" name="Picture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01448" y="4061410"/>
            <a:ext cx="2454096" cy="1578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349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8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8" grpId="0"/>
      <p:bldP spid="28682" grpId="0"/>
      <p:bldP spid="2868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229415" y="656409"/>
            <a:ext cx="7170824" cy="4572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775" y="1355123"/>
            <a:ext cx="1637421" cy="1945312"/>
          </a:xfrm>
          <a:prstGeom prst="rect">
            <a:avLst/>
          </a:prstGeom>
        </p:spPr>
      </p:pic>
      <p:sp>
        <p:nvSpPr>
          <p:cNvPr id="5" name="AutoShape 4"/>
          <p:cNvSpPr>
            <a:spLocks noChangeArrowheads="1"/>
          </p:cNvSpPr>
          <p:nvPr/>
        </p:nvSpPr>
        <p:spPr bwMode="gray">
          <a:xfrm>
            <a:off x="2301413" y="1506838"/>
            <a:ext cx="7311510" cy="1428627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rgbClr val="DDDDDD"/>
              </a:gs>
              <a:gs pos="50000">
                <a:srgbClr val="DDDDDD">
                  <a:gamma/>
                  <a:tint val="36471"/>
                  <a:invGamma/>
                </a:srgbClr>
              </a:gs>
              <a:gs pos="100000">
                <a:srgbClr val="DDDDDD"/>
              </a:gs>
            </a:gsLst>
            <a:lin ang="2700000" scaled="1"/>
          </a:gradFill>
          <a:ln w="38100">
            <a:solidFill>
              <a:srgbClr val="FFFFFF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prstClr val="black"/>
              </a:solidFill>
              <a:latin typeface="Arial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49521" y="1467081"/>
            <a:ext cx="1681051" cy="1721396"/>
          </a:xfrm>
          <a:prstGeom prst="rect">
            <a:avLst/>
          </a:prstGeom>
        </p:spPr>
      </p:pic>
      <p:sp>
        <p:nvSpPr>
          <p:cNvPr id="10" name="AutoShape 11"/>
          <p:cNvSpPr>
            <a:spLocks noChangeArrowheads="1"/>
          </p:cNvSpPr>
          <p:nvPr/>
        </p:nvSpPr>
        <p:spPr bwMode="gray">
          <a:xfrm>
            <a:off x="1433486" y="3931536"/>
            <a:ext cx="7803823" cy="1911164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rgbClr val="DDDDDD"/>
              </a:gs>
              <a:gs pos="50000">
                <a:srgbClr val="DDDDDD">
                  <a:gamma/>
                  <a:tint val="39216"/>
                  <a:invGamma/>
                </a:srgbClr>
              </a:gs>
              <a:gs pos="100000">
                <a:srgbClr val="DDDDDD"/>
              </a:gs>
            </a:gsLst>
            <a:lin ang="2700000" scaled="1"/>
          </a:gradFill>
          <a:ln w="38100">
            <a:solidFill>
              <a:srgbClr val="FFFFFF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2373158" y="1764988"/>
            <a:ext cx="7170824" cy="755474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15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16,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3,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3?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1749985" y="4139363"/>
            <a:ext cx="7170824" cy="755474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15 chia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15 : 3 = 5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16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16 chia 3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3091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066800" y="4835262"/>
            <a:ext cx="7170824" cy="4572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   3; 16   3.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9059" y="1235898"/>
            <a:ext cx="926672" cy="13168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027912" y="1540779"/>
            <a:ext cx="685818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chia </a:t>
            </a:r>
            <a:r>
              <a:rPr lang="en-US" sz="3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 ?</a:t>
            </a:r>
            <a:endParaRPr lang="en-US" sz="3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1304984" y="714093"/>
            <a:ext cx="7170824" cy="4572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9365382"/>
              </p:ext>
            </p:extLst>
          </p:nvPr>
        </p:nvGraphicFramePr>
        <p:xfrm>
          <a:off x="2762983" y="4778112"/>
          <a:ext cx="2286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1" name="Equation" r:id="rId4" imgW="76101" imgH="190252" progId="Equation.DSMT4">
                  <p:embed/>
                </p:oleObj>
              </mc:Choice>
              <mc:Fallback>
                <p:oleObj name="Equation" r:id="rId4" imgW="76101" imgH="190252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62983" y="4778112"/>
                        <a:ext cx="228600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0054452"/>
              </p:ext>
            </p:extLst>
          </p:nvPr>
        </p:nvGraphicFramePr>
        <p:xfrm>
          <a:off x="3928450" y="4835262"/>
          <a:ext cx="257175" cy="471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2" name="Equation" r:id="rId6" imgW="126720" imgH="228600" progId="Equation.DSMT4">
                  <p:embed/>
                </p:oleObj>
              </mc:Choice>
              <mc:Fallback>
                <p:oleObj name="Equation" r:id="rId6" imgW="126720" imgH="2286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8450" y="4835262"/>
                        <a:ext cx="257175" cy="471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066800" y="2436088"/>
            <a:ext cx="10187354" cy="193899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3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3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3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 (b ≠ 0).</a:t>
            </a:r>
          </a:p>
          <a:p>
            <a:r>
              <a:rPr lang="en-US" sz="3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3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3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 </a:t>
            </a:r>
            <a:r>
              <a:rPr lang="en-US" sz="3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= kb </a:t>
            </a:r>
            <a:r>
              <a:rPr lang="en-US" sz="3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chia </a:t>
            </a:r>
            <a:r>
              <a:rPr lang="en-US" sz="3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US" sz="3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3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 b.</a:t>
            </a:r>
          </a:p>
          <a:p>
            <a:r>
              <a:rPr lang="en-US" sz="3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3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3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b, ta </a:t>
            </a:r>
            <a:r>
              <a:rPr lang="en-US" sz="3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3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  b.</a:t>
            </a:r>
            <a:endParaRPr lang="en-US" sz="3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4643056"/>
              </p:ext>
            </p:extLst>
          </p:nvPr>
        </p:nvGraphicFramePr>
        <p:xfrm>
          <a:off x="2997119" y="3405584"/>
          <a:ext cx="240323" cy="4966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3" name="Equation" r:id="rId8" imgW="76101" imgH="190252" progId="Equation.DSMT4">
                  <p:embed/>
                </p:oleObj>
              </mc:Choice>
              <mc:Fallback>
                <p:oleObj name="Equation" r:id="rId8" imgW="76101" imgH="190252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97119" y="3405584"/>
                        <a:ext cx="240323" cy="49662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5052416"/>
              </p:ext>
            </p:extLst>
          </p:nvPr>
        </p:nvGraphicFramePr>
        <p:xfrm>
          <a:off x="7633067" y="3791928"/>
          <a:ext cx="257175" cy="471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4" name="Equation" r:id="rId9" imgW="126890" imgH="228402" progId="Equation.DSMT4">
                  <p:embed/>
                </p:oleObj>
              </mc:Choice>
              <mc:Fallback>
                <p:oleObj name="Equation" r:id="rId9" imgW="126890" imgH="228402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33067" y="3791928"/>
                        <a:ext cx="257175" cy="471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63283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7" grpId="0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999" y="1404457"/>
            <a:ext cx="926672" cy="13168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987061" y="1720980"/>
                <a:ext cx="8827478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Tìm </a:t>
                </a:r>
                <a:r>
                  <a:rPr lang="en-US" sz="3600" b="1" dirty="0" err="1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kí</a:t>
                </a:r>
                <a:r>
                  <a:rPr lang="en-US" sz="3600" b="1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hiệu</a:t>
                </a:r>
                <a:r>
                  <a:rPr lang="en-US" sz="3600" b="1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thích</a:t>
                </a:r>
                <a:r>
                  <a:rPr lang="en-US" sz="3600" b="1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hợp</a:t>
                </a:r>
                <a:r>
                  <a:rPr lang="en-US" sz="3600" b="1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US" sz="3600" b="1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⋮,</m:t>
                    </m:r>
                  </m:oMath>
                </a14:m>
                <a:r>
                  <a:rPr lang="en-US" sz="3600" b="1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) </a:t>
                </a:r>
                <a:r>
                  <a:rPr lang="en-US" sz="3600" b="1" dirty="0" err="1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thay</a:t>
                </a:r>
                <a:r>
                  <a:rPr lang="en-US" sz="3600" b="1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</a:t>
                </a:r>
                <a:r>
                  <a:rPr lang="en-US" sz="3600" b="1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dấu</a:t>
                </a:r>
                <a:r>
                  <a:rPr lang="en-US" sz="3600" b="1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”?”</a:t>
                </a:r>
              </a:p>
              <a:p>
                <a:endParaRPr lang="en-US" sz="36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7061" y="1720980"/>
                <a:ext cx="8827478" cy="1200329"/>
              </a:xfrm>
              <a:prstGeom prst="rect">
                <a:avLst/>
              </a:prstGeom>
              <a:blipFill rotWithShape="1">
                <a:blip r:embed="rId4"/>
                <a:stretch>
                  <a:fillRect l="-2141" t="-81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7413366"/>
              </p:ext>
            </p:extLst>
          </p:nvPr>
        </p:nvGraphicFramePr>
        <p:xfrm>
          <a:off x="6835776" y="1849657"/>
          <a:ext cx="256686" cy="471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7" name="Equation" r:id="rId5" imgW="126720" imgH="228600" progId="Equation.DSMT4">
                  <p:embed/>
                </p:oleObj>
              </mc:Choice>
              <mc:Fallback>
                <p:oleObj name="Equation" r:id="rId5" imgW="126720" imgH="2286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5776" y="1849657"/>
                        <a:ext cx="256686" cy="4714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04800" y="304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2523" y="2921309"/>
            <a:ext cx="7291754" cy="107009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53487" y="4448272"/>
            <a:ext cx="2454096" cy="1578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737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999" y="1404457"/>
            <a:ext cx="926672" cy="13168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987061" y="1720980"/>
                <a:ext cx="8827478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Tìm </a:t>
                </a:r>
                <a:r>
                  <a:rPr kumimoji="0" lang="en-US" sz="3600" b="1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kí</a:t>
                </a:r>
                <a:r>
                  <a:rPr kumimoji="0" lang="en-US" sz="36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3600" b="1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hiệu</a:t>
                </a:r>
                <a:r>
                  <a:rPr kumimoji="0" lang="en-US" sz="36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3600" b="1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thích</a:t>
                </a:r>
                <a:r>
                  <a:rPr kumimoji="0" lang="en-US" sz="36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3600" b="1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hợp</a:t>
                </a:r>
                <a:r>
                  <a:rPr kumimoji="0" lang="en-US" sz="36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(</a:t>
                </a:r>
                <a14:m>
                  <m:oMath xmlns:m="http://schemas.openxmlformats.org/officeDocument/2006/math">
                    <m:r>
                      <a:rPr kumimoji="0" lang="en-US" sz="36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⋮,</m:t>
                    </m:r>
                  </m:oMath>
                </a14:m>
                <a:r>
                  <a:rPr kumimoji="0" lang="en-US" sz="36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 ) </a:t>
                </a:r>
                <a:r>
                  <a:rPr kumimoji="0" lang="en-US" sz="3600" b="1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thay</a:t>
                </a:r>
                <a:r>
                  <a:rPr kumimoji="0" lang="en-US" sz="36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3600" b="1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cho</a:t>
                </a:r>
                <a:r>
                  <a:rPr kumimoji="0" lang="en-US" sz="36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3600" b="1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dấu</a:t>
                </a:r>
                <a:r>
                  <a:rPr kumimoji="0" lang="en-US" sz="36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”?”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7061" y="1720980"/>
                <a:ext cx="8827478" cy="1200329"/>
              </a:xfrm>
              <a:prstGeom prst="rect">
                <a:avLst/>
              </a:prstGeom>
              <a:blipFill rotWithShape="1">
                <a:blip r:embed="rId4"/>
                <a:stretch>
                  <a:fillRect l="-2141" t="-81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/>
          </p:nvPr>
        </p:nvGraphicFramePr>
        <p:xfrm>
          <a:off x="6835776" y="1849657"/>
          <a:ext cx="256686" cy="471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68" name="Equation" r:id="rId5" imgW="126720" imgH="228600" progId="Equation.DSMT4">
                  <p:embed/>
                </p:oleObj>
              </mc:Choice>
              <mc:Fallback>
                <p:oleObj name="Equation" r:id="rId5" imgW="126720" imgH="228600" progId="Equation.DSMT4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5776" y="1849657"/>
                        <a:ext cx="256686" cy="4714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04800" y="304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53487" y="4448272"/>
            <a:ext cx="2454096" cy="157851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2815187" y="2724249"/>
                <a:ext cx="7171226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14:m>
                  <m:oMath xmlns:m="http://schemas.openxmlformats.org/officeDocument/2006/math">
                    <m:r>
                      <a:rPr kumimoji="0" lang="en-US" sz="36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/>
                        <a:cs typeface="Times New Roman" panose="02020603050405020304" pitchFamily="18" charset="0"/>
                      </a:rPr>
                      <m:t>𝟐𝟒</m:t>
                    </m:r>
                    <m:r>
                      <a:rPr kumimoji="0" lang="en-US" sz="36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⋮</m:t>
                    </m:r>
                    <m:r>
                      <a:rPr kumimoji="0" lang="en-US" sz="36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/>
                        <a:cs typeface="Times New Roman" panose="02020603050405020304" pitchFamily="18" charset="0"/>
                      </a:rPr>
                      <m:t>𝟔</m:t>
                    </m:r>
                    <m:r>
                      <a:rPr kumimoji="0" lang="en-US" sz="36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,</m:t>
                    </m:r>
                    <m:r>
                      <a:rPr kumimoji="0" lang="en-US" sz="36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/>
                        <a:cs typeface="Times New Roman" panose="02020603050405020304" pitchFamily="18" charset="0"/>
                      </a:rPr>
                      <m:t>    </m:t>
                    </m:r>
                    <m:r>
                      <a:rPr kumimoji="0" lang="en-US" sz="36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/>
                        <a:cs typeface="Times New Roman" panose="02020603050405020304" pitchFamily="18" charset="0"/>
                      </a:rPr>
                      <m:t>𝟒𝟓</m:t>
                    </m:r>
                  </m:oMath>
                </a14:m>
                <a:r>
                  <a:rPr kumimoji="0" lang="en-US" sz="36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 10,</a:t>
                </a:r>
                <a:r>
                  <a:rPr kumimoji="0" lang="en-US" sz="3600" b="1" i="0" u="none" strike="noStrike" kern="1200" cap="none" spc="0" normalizeH="0" noProof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   35 </a:t>
                </a:r>
                <a14:m>
                  <m:oMath xmlns:m="http://schemas.openxmlformats.org/officeDocument/2006/math">
                    <m:r>
                      <a:rPr lang="en-US" sz="3600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⋮</m:t>
                    </m:r>
                  </m:oMath>
                </a14:m>
                <a:r>
                  <a:rPr kumimoji="0" lang="en-US" sz="3600" b="1" i="0" u="none" strike="noStrike" kern="1200" cap="none" spc="0" normalizeH="0" noProof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5,</a:t>
                </a:r>
                <a:r>
                  <a:rPr kumimoji="0" lang="en-US" sz="36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     42   4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5187" y="2724249"/>
                <a:ext cx="7171226" cy="1200329"/>
              </a:xfrm>
              <a:prstGeom prst="rect">
                <a:avLst/>
              </a:prstGeom>
              <a:blipFill>
                <a:blip r:embed="rId8"/>
                <a:stretch>
                  <a:fillRect t="-86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4414224"/>
              </p:ext>
            </p:extLst>
          </p:nvPr>
        </p:nvGraphicFramePr>
        <p:xfrm>
          <a:off x="5201418" y="2852926"/>
          <a:ext cx="256686" cy="471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69" name="Equation" r:id="rId9" imgW="126720" imgH="228600" progId="Equation.DSMT4">
                  <p:embed/>
                </p:oleObj>
              </mc:Choice>
              <mc:Fallback>
                <p:oleObj name="Equation" r:id="rId9" imgW="126720" imgH="228600" progId="Equation.DSMT4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01418" y="2852926"/>
                        <a:ext cx="256686" cy="4714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5102811"/>
              </p:ext>
            </p:extLst>
          </p:nvPr>
        </p:nvGraphicFramePr>
        <p:xfrm>
          <a:off x="8853487" y="2844402"/>
          <a:ext cx="256686" cy="471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70" name="Equation" r:id="rId10" imgW="126720" imgH="228600" progId="Equation.DSMT4">
                  <p:embed/>
                </p:oleObj>
              </mc:Choice>
              <mc:Fallback>
                <p:oleObj name="Equation" r:id="rId10" imgW="126720" imgH="228600" progId="Equation.DSMT4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53487" y="2844402"/>
                        <a:ext cx="256686" cy="4714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06307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AutoShape 11"/>
          <p:cNvSpPr>
            <a:spLocks noChangeArrowheads="1"/>
          </p:cNvSpPr>
          <p:nvPr/>
        </p:nvSpPr>
        <p:spPr bwMode="gray">
          <a:xfrm>
            <a:off x="468921" y="612430"/>
            <a:ext cx="11101756" cy="2619599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rgbClr val="DDDDDD"/>
              </a:gs>
              <a:gs pos="50000">
                <a:srgbClr val="DDDDDD">
                  <a:gamma/>
                  <a:tint val="39216"/>
                  <a:invGamma/>
                </a:srgbClr>
              </a:gs>
              <a:gs pos="100000">
                <a:srgbClr val="DDDDDD"/>
              </a:gs>
            </a:gsLst>
            <a:lin ang="2700000" scaled="1"/>
          </a:gradFill>
          <a:ln w="38100">
            <a:solidFill>
              <a:srgbClr val="FFFFFF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829407" y="612430"/>
            <a:ext cx="10609384" cy="1477108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>
              <a:lnSpc>
                <a:spcPct val="150000"/>
              </a:lnSpc>
            </a:pP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dịp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gói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kẹo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hoan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gói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35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kẹo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AutoShape 11"/>
          <p:cNvSpPr>
            <a:spLocks noChangeArrowheads="1"/>
          </p:cNvSpPr>
          <p:nvPr/>
        </p:nvSpPr>
        <p:spPr bwMode="gray">
          <a:xfrm>
            <a:off x="480644" y="3739662"/>
            <a:ext cx="11101756" cy="2074985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rgbClr val="DDDDDD"/>
              </a:gs>
              <a:gs pos="50000">
                <a:srgbClr val="DDDDDD">
                  <a:gamma/>
                  <a:tint val="39216"/>
                  <a:invGamma/>
                </a:srgbClr>
              </a:gs>
              <a:gs pos="100000">
                <a:srgbClr val="DDDDDD"/>
              </a:gs>
            </a:gsLst>
            <a:lin ang="2700000" scaled="1"/>
          </a:gradFill>
          <a:ln w="38100">
            <a:solidFill>
              <a:srgbClr val="FFFFFF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715109" y="3629884"/>
            <a:ext cx="10609381" cy="2055808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l"/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kẹo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12 . 35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35   5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(12 . 35)   5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do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kẹo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   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5403600"/>
              </p:ext>
            </p:extLst>
          </p:nvPr>
        </p:nvGraphicFramePr>
        <p:xfrm>
          <a:off x="5905499" y="4141177"/>
          <a:ext cx="2286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2" name="Equation" r:id="rId3" imgW="76101" imgH="190252" progId="Equation.DSMT4">
                  <p:embed/>
                </p:oleObj>
              </mc:Choice>
              <mc:Fallback>
                <p:oleObj name="Equation" r:id="rId3" imgW="76101" imgH="190252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05499" y="4141177"/>
                        <a:ext cx="228600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1204330"/>
              </p:ext>
            </p:extLst>
          </p:nvPr>
        </p:nvGraphicFramePr>
        <p:xfrm>
          <a:off x="8588619" y="4129454"/>
          <a:ext cx="2286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3" name="Equation" r:id="rId5" imgW="76101" imgH="190252" progId="Equation.DSMT4">
                  <p:embed/>
                </p:oleObj>
              </mc:Choice>
              <mc:Fallback>
                <p:oleObj name="Equation" r:id="rId5" imgW="76101" imgH="190252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88619" y="4129454"/>
                        <a:ext cx="228600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62918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/>
          <p:nvPr/>
        </p:nvSpPr>
        <p:spPr>
          <a:xfrm>
            <a:off x="1465684" y="558864"/>
            <a:ext cx="491031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600" b="1" dirty="0" smtClean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*) </a:t>
            </a:r>
            <a:r>
              <a:rPr lang="en-US" sz="3600" b="1" dirty="0" err="1" smtClean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Khái</a:t>
            </a:r>
            <a:r>
              <a:rPr lang="en-US" sz="3600" b="1" dirty="0" smtClean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niệm</a:t>
            </a:r>
            <a:r>
              <a:rPr lang="en-US" sz="3600" b="1" dirty="0" smtClean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3600" b="1" dirty="0" err="1" smtClean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ớc</a:t>
            </a:r>
            <a:r>
              <a:rPr lang="en-US" sz="3600" b="1" dirty="0" smtClean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bội</a:t>
            </a:r>
            <a:endParaRPr lang="en-US" sz="3600" b="1" dirty="0">
              <a:ln w="12700">
                <a:solidFill>
                  <a:srgbClr val="212121">
                    <a:satMod val="155000"/>
                  </a:srgbClr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" name="Picture 2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188" y="3929564"/>
            <a:ext cx="2290225" cy="827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2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8413" y="4136751"/>
            <a:ext cx="1328226" cy="619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Line 23"/>
          <p:cNvSpPr>
            <a:spLocks noChangeShapeType="1"/>
          </p:cNvSpPr>
          <p:nvPr/>
        </p:nvSpPr>
        <p:spPr bwMode="auto">
          <a:xfrm flipH="1">
            <a:off x="3798732" y="4756589"/>
            <a:ext cx="826135" cy="526287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3" name="Line 23"/>
          <p:cNvSpPr>
            <a:spLocks noChangeShapeType="1"/>
          </p:cNvSpPr>
          <p:nvPr/>
        </p:nvSpPr>
        <p:spPr bwMode="auto">
          <a:xfrm>
            <a:off x="6122893" y="4646822"/>
            <a:ext cx="845821" cy="74582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4" name="Text Box 34"/>
          <p:cNvSpPr txBox="1">
            <a:spLocks noChangeArrowheads="1"/>
          </p:cNvSpPr>
          <p:nvPr/>
        </p:nvSpPr>
        <p:spPr bwMode="auto">
          <a:xfrm>
            <a:off x="2493614" y="5275764"/>
            <a:ext cx="30861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a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C3300"/>
                </a:solidFill>
                <a:latin typeface="Times New Roman" panose="02020603050405020304" pitchFamily="18" charset="0"/>
              </a:rPr>
              <a:t>bội</a:t>
            </a:r>
            <a:r>
              <a:rPr lang="en-US" sz="3200" b="1" dirty="0">
                <a:solidFill>
                  <a:srgbClr val="CC33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b</a:t>
            </a:r>
            <a:endParaRPr lang="en-US" sz="3200" b="1" dirty="0">
              <a:solidFill>
                <a:srgbClr val="0000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35" name="Text Box 35"/>
          <p:cNvSpPr txBox="1">
            <a:spLocks noChangeArrowheads="1"/>
          </p:cNvSpPr>
          <p:nvPr/>
        </p:nvSpPr>
        <p:spPr bwMode="auto">
          <a:xfrm>
            <a:off x="6122893" y="5398883"/>
            <a:ext cx="3124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b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C3300"/>
                </a:solidFill>
                <a:latin typeface="Times New Roman" panose="02020603050405020304" pitchFamily="18" charset="0"/>
              </a:rPr>
              <a:t>ước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a</a:t>
            </a:r>
            <a:endParaRPr lang="en-US" sz="3200" b="1" dirty="0">
              <a:solidFill>
                <a:srgbClr val="0000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1585207" y="1360158"/>
            <a:ext cx="8988392" cy="69138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a chia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b, ta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bội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b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799053" y="2258724"/>
            <a:ext cx="10647680" cy="109375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 cap="flat" cmpd="sng" algn="ctr">
            <a:solidFill>
              <a:sysClr val="window" lastClr="FFFFFF"/>
            </a:solidFill>
            <a:prstDash val="solid"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Kí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hiệu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2800" b="1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Ư(a)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tập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hợp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ước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a.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</a:t>
            </a:r>
            <a:r>
              <a:rPr kumimoji="0" lang="en-US" sz="2800" b="1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B(b)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tập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hợp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bội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b</a:t>
            </a:r>
          </a:p>
        </p:txBody>
      </p:sp>
    </p:spTree>
    <p:extLst>
      <p:ext uri="{BB962C8B-B14F-4D97-AF65-F5344CB8AC3E}">
        <p14:creationId xmlns:p14="http://schemas.microsoft.com/office/powerpoint/2010/main" val="518233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1" grpId="0" animBg="1"/>
      <p:bldP spid="33" grpId="0" animBg="1"/>
      <p:bldP spid="34" grpId="0"/>
      <p:bldP spid="35" grpId="0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7891" y="241300"/>
            <a:ext cx="93345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0892" y="1758463"/>
            <a:ext cx="8862646" cy="4103076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2907323" y="651717"/>
            <a:ext cx="65939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b="1" dirty="0" err="1" smtClean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b="1" dirty="0" smtClean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3600" b="1" dirty="0" smtClean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3600" b="1" dirty="0" err="1" smtClean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3600" b="1" dirty="0" smtClean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600" b="1" dirty="0" smtClean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nhỉ</a:t>
            </a:r>
            <a:r>
              <a:rPr lang="en-US" sz="3600" b="1" dirty="0" smtClean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  <a:endParaRPr lang="en-US" sz="3600" b="1" dirty="0">
              <a:ln w="12700">
                <a:solidFill>
                  <a:srgbClr val="212121">
                    <a:satMod val="155000"/>
                  </a:srgbClr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663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ppt/theme/theme3.xml><?xml version="1.0" encoding="utf-8"?>
<a:theme xmlns:a="http://schemas.openxmlformats.org/drawingml/2006/main" name="1_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ppt/theme/theme4.xml><?xml version="1.0" encoding="utf-8"?>
<a:theme xmlns:a="http://schemas.openxmlformats.org/drawingml/2006/main" name="6_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1048</TotalTime>
  <Words>1212</Words>
  <Application>Microsoft Office PowerPoint</Application>
  <PresentationFormat>Widescreen</PresentationFormat>
  <Paragraphs>112</Paragraphs>
  <Slides>22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5" baseType="lpstr">
      <vt:lpstr>.VnTime</vt:lpstr>
      <vt:lpstr>Arial</vt:lpstr>
      <vt:lpstr>Calibri</vt:lpstr>
      <vt:lpstr>Cambria Math</vt:lpstr>
      <vt:lpstr>Garamond</vt:lpstr>
      <vt:lpstr>Tahoma</vt:lpstr>
      <vt:lpstr>Times New Roman</vt:lpstr>
      <vt:lpstr>Verdana</vt:lpstr>
      <vt:lpstr>Custom Design</vt:lpstr>
      <vt:lpstr>Organic</vt:lpstr>
      <vt:lpstr>1_Organic</vt:lpstr>
      <vt:lpstr>6_Organic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Windows User</cp:lastModifiedBy>
  <cp:revision>117</cp:revision>
  <dcterms:created xsi:type="dcterms:W3CDTF">2021-07-02T10:12:53Z</dcterms:created>
  <dcterms:modified xsi:type="dcterms:W3CDTF">2021-10-11T08:48:13Z</dcterms:modified>
</cp:coreProperties>
</file>