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91" r:id="rId4"/>
    <p:sldId id="293" r:id="rId5"/>
    <p:sldId id="292" r:id="rId6"/>
    <p:sldId id="268" r:id="rId7"/>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8DFE8"/>
    <a:srgbClr val="FFCC29"/>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30" autoAdjust="0"/>
    <p:restoredTop sz="94660"/>
  </p:normalViewPr>
  <p:slideViewPr>
    <p:cSldViewPr>
      <p:cViewPr varScale="1">
        <p:scale>
          <a:sx n="65" d="100"/>
          <a:sy n="65" d="100"/>
        </p:scale>
        <p:origin x="-67" y="-110"/>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8/23/2022</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6</a:t>
            </a:fld>
            <a:endParaRPr lang="en-US"/>
          </a:p>
        </p:txBody>
      </p:sp>
    </p:spTree>
    <p:extLst>
      <p:ext uri="{BB962C8B-B14F-4D97-AF65-F5344CB8AC3E}">
        <p14:creationId xmlns:p14="http://schemas.microsoft.com/office/powerpoint/2010/main" val="1798755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smtClean="0"/>
              <a:t>Click to edit Master title style</a:t>
            </a:r>
            <a:endParaRPr lang="en-US"/>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4B3276-3901-471F-8285-C92A8E75787C}" type="datetimeFigureOut">
              <a:rPr lang="en-US" smtClean="0"/>
              <a:t>8/23/2022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4B3276-3901-471F-8285-C92A8E75787C}" type="datetimeFigureOut">
              <a:rPr lang="en-US" smtClean="0"/>
              <a:t>8/23/2022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8/23/2022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smtClean="0"/>
              <a:t>Click to edit Master title style</a:t>
            </a:r>
            <a:endParaRPr lang="en-US"/>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smtClean="0"/>
              <a:t>Click to edit Master title style</a:t>
            </a:r>
            <a:endParaRPr lang="en-US"/>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8/23/2022</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5719" y="6962586"/>
            <a:ext cx="2444531" cy="2143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FF00"/>
                </a:solidFill>
                <a:latin typeface="Times New Roman" pitchFamily="18" charset="0"/>
              </a:rPr>
              <a:t>TRƯỜNG TIỂU HỌC </a:t>
            </a:r>
            <a:r>
              <a:rPr lang="en-US" altLang="en-US" sz="3500" b="1" smtClean="0">
                <a:solidFill>
                  <a:srgbClr val="FFFF00"/>
                </a:solidFill>
                <a:latin typeface="Times New Roman" pitchFamily="18" charset="0"/>
              </a:rPr>
              <a:t>……</a:t>
            </a:r>
            <a:endParaRPr lang="en-US" altLang="en-US" sz="3500" b="1">
              <a:solidFill>
                <a:srgbClr val="FFFF00"/>
              </a:solidFill>
              <a:latin typeface="Times New Roman" pitchFamily="18" charset="0"/>
            </a:endParaRPr>
          </a:p>
        </p:txBody>
      </p:sp>
      <p:sp>
        <p:nvSpPr>
          <p:cNvPr id="10" name="Text Box 14"/>
          <p:cNvSpPr txBox="1">
            <a:spLocks noChangeArrowheads="1"/>
          </p:cNvSpPr>
          <p:nvPr/>
        </p:nvSpPr>
        <p:spPr bwMode="auto">
          <a:xfrm>
            <a:off x="1496219" y="4582047"/>
            <a:ext cx="13500099" cy="2114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Đạo</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đức</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defRPr/>
            </a:pPr>
            <a:r>
              <a:rPr lang="en-US" sz="4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6: </a:t>
            </a:r>
            <a:r>
              <a:rPr lang="en-US" sz="4400" b="1" dirty="0" smtClean="0">
                <a:solidFill>
                  <a:srgbClr val="FF0000"/>
                </a:solidFill>
                <a:latin typeface="Times New Roman" pitchFamily="18" charset="0"/>
                <a:cs typeface="Times New Roman" pitchFamily="18" charset="0"/>
              </a:rPr>
              <a:t>EM TÍCH CỰC HOÀN THÀNH NHIỆM VỤ </a:t>
            </a:r>
            <a:r>
              <a:rPr lang="en-US" sz="4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(T2)</a:t>
            </a:r>
            <a:endPar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 Box 17"/>
          <p:cNvSpPr txBox="1">
            <a:spLocks noChangeArrowheads="1"/>
          </p:cNvSpPr>
          <p:nvPr/>
        </p:nvSpPr>
        <p:spPr bwMode="auto">
          <a:xfrm>
            <a:off x="1330324" y="1905000"/>
            <a:ext cx="13132595" cy="2176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6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6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600" b="1" smtClean="0">
                <a:solidFill>
                  <a:srgbClr val="0000CC"/>
                </a:solidFill>
                <a:effectLst>
                  <a:outerShdw blurRad="38100" dist="38100" dir="2700000" algn="tl">
                    <a:srgbClr val="000000">
                      <a:alpha val="43137"/>
                    </a:srgbClr>
                  </a:outerShdw>
                </a:effectLst>
                <a:latin typeface="Times New Roman" pitchFamily="18" charset="0"/>
              </a:rPr>
              <a:t>VỀ </a:t>
            </a:r>
            <a:r>
              <a:rPr lang="en-US" sz="66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pic>
        <p:nvPicPr>
          <p:cNvPr id="12"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672" y="60197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p:nvCxnSpPr>
        <p:spPr>
          <a:xfrm flipV="1">
            <a:off x="5407784" y="1447800"/>
            <a:ext cx="5985862" cy="0"/>
          </a:xfrm>
          <a:prstGeom prst="line">
            <a:avLst/>
          </a:prstGeom>
          <a:ln>
            <a:solidFill>
              <a:srgbClr val="FFFF00"/>
            </a:solidFill>
          </a:ln>
        </p:spPr>
        <p:style>
          <a:lnRef idx="2">
            <a:schemeClr val="dk1"/>
          </a:lnRef>
          <a:fillRef idx="0">
            <a:schemeClr val="dk1"/>
          </a:fillRef>
          <a:effectRef idx="1">
            <a:schemeClr val="dk1"/>
          </a:effectRef>
          <a:fontRef idx="minor">
            <a:schemeClr val="tx1"/>
          </a:fontRef>
        </p:style>
      </p:cxnSp>
      <p:pic>
        <p:nvPicPr>
          <p:cNvPr id="14"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1308424">
            <a:off x="14263487" y="307883"/>
            <a:ext cx="1162751" cy="1516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891907" y="6715346"/>
            <a:ext cx="1069334" cy="77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14692416" y="-109904"/>
            <a:ext cx="1382714" cy="165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flipV="1">
            <a:off x="127452" y="-5633"/>
            <a:ext cx="1382714" cy="1524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25731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1"/>
                                        </p:tgtEl>
                                        <p:attrNameLst>
                                          <p:attrName>style.color</p:attrName>
                                        </p:attrNameLst>
                                      </p:cBhvr>
                                      <p:by>
                                        <p:hsl h="7200000" s="0" l="0"/>
                                      </p:by>
                                    </p:animClr>
                                    <p:animClr clrSpc="hsl" dir="cw">
                                      <p:cBhvr>
                                        <p:cTn id="9" dur="2000" fill="hold"/>
                                        <p:tgtEl>
                                          <p:spTgt spid="11"/>
                                        </p:tgtEl>
                                        <p:attrNameLst>
                                          <p:attrName>fillcolor</p:attrName>
                                        </p:attrNameLst>
                                      </p:cBhvr>
                                      <p:by>
                                        <p:hsl h="7200000" s="0" l="0"/>
                                      </p:by>
                                    </p:animClr>
                                    <p:animClr clrSpc="hsl" dir="cw">
                                      <p:cBhvr>
                                        <p:cTn id="10" dur="2000" fill="hold"/>
                                        <p:tgtEl>
                                          <p:spTgt spid="11"/>
                                        </p:tgtEl>
                                        <p:attrNameLst>
                                          <p:attrName>stroke.color</p:attrName>
                                        </p:attrNameLst>
                                      </p:cBhvr>
                                      <p:by>
                                        <p:hsl h="7200000" s="0" l="0"/>
                                      </p:by>
                                    </p:animClr>
                                    <p:set>
                                      <p:cBhvr>
                                        <p:cTn id="11" dur="2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436675"/>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718719" y="0"/>
            <a:ext cx="8610600" cy="1412557"/>
            <a:chOff x="3718719" y="0"/>
            <a:chExt cx="8610600" cy="1412557"/>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Đạo đức</a:t>
                  </a:r>
                  <a:endParaRPr lang="en-US" sz="2400" b="1">
                    <a:solidFill>
                      <a:srgbClr val="FF0066"/>
                    </a:solidFill>
                    <a:latin typeface="Times New Roman" pitchFamily="18" charset="0"/>
                    <a:cs typeface="Times New Roman" pitchFamily="18" charset="0"/>
                  </a:endParaRP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dirty="0" err="1" smtClean="0">
                  <a:solidFill>
                    <a:srgbClr val="0000CC"/>
                  </a:solidFill>
                  <a:latin typeface="Times New Roman" pitchFamily="18" charset="0"/>
                </a:rPr>
                <a:t>Bài</a:t>
              </a:r>
              <a:r>
                <a:rPr lang="en-US" sz="2400" b="1" dirty="0" smtClean="0">
                  <a:solidFill>
                    <a:srgbClr val="0000CC"/>
                  </a:solidFill>
                  <a:latin typeface="Times New Roman" pitchFamily="18" charset="0"/>
                </a:rPr>
                <a:t> 6: EM TÍCH CỰC HOÀN THÀNH NHIỆM VỤ (T2)</a:t>
              </a:r>
            </a:p>
          </p:txBody>
        </p:sp>
      </p:grpSp>
      <p:sp>
        <p:nvSpPr>
          <p:cNvPr id="46" name="Text Box 14"/>
          <p:cNvSpPr txBox="1">
            <a:spLocks noChangeArrowheads="1"/>
          </p:cNvSpPr>
          <p:nvPr/>
        </p:nvSpPr>
        <p:spPr bwMode="auto">
          <a:xfrm>
            <a:off x="1280319" y="1600200"/>
            <a:ext cx="855741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2800" b="1" u="sng" dirty="0" smtClean="0">
                <a:solidFill>
                  <a:srgbClr val="0000FF"/>
                </a:solidFill>
                <a:latin typeface="Times New Roman" pitchFamily="18" charset="0"/>
                <a:cs typeface="Times New Roman" pitchFamily="18" charset="0"/>
              </a:rPr>
              <a:t>LUYỆN TẬP:</a:t>
            </a:r>
          </a:p>
        </p:txBody>
      </p:sp>
      <p:sp>
        <p:nvSpPr>
          <p:cNvPr id="10" name="Rectangle 9"/>
          <p:cNvSpPr/>
          <p:nvPr/>
        </p:nvSpPr>
        <p:spPr>
          <a:xfrm>
            <a:off x="1432719" y="6572071"/>
            <a:ext cx="13411200" cy="1200329"/>
          </a:xfrm>
          <a:prstGeom prst="rect">
            <a:avLst/>
          </a:prstGeom>
        </p:spPr>
        <p:txBody>
          <a:bodyPr wrap="square">
            <a:spAutoFit/>
          </a:bodyPr>
          <a:lstStyle/>
          <a:p>
            <a:r>
              <a:rPr lang="vi-VN" sz="3600" b="1" dirty="0" smtClean="0">
                <a:solidFill>
                  <a:srgbClr val="0000FF"/>
                </a:solidFill>
                <a:latin typeface="+mj-lt"/>
              </a:rPr>
              <a:t>- Tình huống 1: Việc làm của bạn Bình là không đúng vì bạn đã mải chơi và không hoàn thành nhiệm vụ mà bố giao cho.</a:t>
            </a:r>
            <a:endParaRPr lang="en-US" sz="3600" b="1" dirty="0">
              <a:solidFill>
                <a:srgbClr val="0000FF"/>
              </a:solidFill>
              <a:latin typeface="+mj-lt"/>
              <a:cs typeface="Times New Roman" panose="02020603050405020304" pitchFamily="18" charset="0"/>
            </a:endParaRPr>
          </a:p>
        </p:txBody>
      </p:sp>
      <p:sp>
        <p:nvSpPr>
          <p:cNvPr id="12" name="Text Box 14"/>
          <p:cNvSpPr txBox="1">
            <a:spLocks noChangeArrowheads="1"/>
          </p:cNvSpPr>
          <p:nvPr/>
        </p:nvSpPr>
        <p:spPr bwMode="auto">
          <a:xfrm>
            <a:off x="1280318" y="2133600"/>
            <a:ext cx="105918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1</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Nhận</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xét</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việc</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làm</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của</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các</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bạn</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trong</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các</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tình</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huống</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sau</a:t>
            </a:r>
            <a:endParaRPr lang="en-US" sz="3200" b="1" u="sng" dirty="0" smtClean="0">
              <a:solidFill>
                <a:srgbClr val="FF0000"/>
              </a:solidFill>
              <a:latin typeface="Times New Roman" pitchFamily="18" charset="0"/>
              <a:cs typeface="Times New Roman" pitchFamily="18" charset="0"/>
            </a:endParaRPr>
          </a:p>
        </p:txBody>
      </p:sp>
      <p:pic>
        <p:nvPicPr>
          <p:cNvPr id="9" name="Picture 8"/>
          <p:cNvPicPr>
            <a:picLocks noChangeAspect="1"/>
          </p:cNvPicPr>
          <p:nvPr/>
        </p:nvPicPr>
        <p:blipFill rotWithShape="1">
          <a:blip r:embed="rId2"/>
          <a:srcRect l="14275" t="47917" r="11933" b="12500"/>
          <a:stretch/>
        </p:blipFill>
        <p:spPr>
          <a:xfrm>
            <a:off x="1280318" y="2743199"/>
            <a:ext cx="14401801" cy="3676471"/>
          </a:xfrm>
          <a:prstGeom prst="rect">
            <a:avLst/>
          </a:prstGeom>
        </p:spPr>
      </p:pic>
      <p:sp>
        <p:nvSpPr>
          <p:cNvPr id="14" name="Rectangle 13"/>
          <p:cNvSpPr/>
          <p:nvPr/>
        </p:nvSpPr>
        <p:spPr>
          <a:xfrm>
            <a:off x="1432719" y="7924800"/>
            <a:ext cx="13411200" cy="1200329"/>
          </a:xfrm>
          <a:prstGeom prst="rect">
            <a:avLst/>
          </a:prstGeom>
        </p:spPr>
        <p:txBody>
          <a:bodyPr wrap="square">
            <a:spAutoFit/>
          </a:bodyPr>
          <a:lstStyle/>
          <a:p>
            <a:r>
              <a:rPr lang="vi-VN" sz="3600" b="1" dirty="0">
                <a:solidFill>
                  <a:srgbClr val="0000FF"/>
                </a:solidFill>
                <a:latin typeface="+mj-lt"/>
              </a:rPr>
              <a:t>- Tình huống 2: Việc làm của bạn Hùng là không đúng vì bạn thiếu trách nhiệm, không nhớ lịch cho nhiệm vụ đã được giao</a:t>
            </a:r>
            <a:r>
              <a:rPr lang="vi-VN" sz="3600" b="1" dirty="0" smtClean="0">
                <a:solidFill>
                  <a:srgbClr val="0000FF"/>
                </a:solidFill>
                <a:latin typeface="+mj-lt"/>
              </a:rPr>
              <a:t>.</a:t>
            </a:r>
            <a:endParaRPr lang="vi-VN" sz="3600" b="1" dirty="0">
              <a:solidFill>
                <a:srgbClr val="0000FF"/>
              </a:solidFill>
              <a:latin typeface="+mj-lt"/>
            </a:endParaRPr>
          </a:p>
        </p:txBody>
      </p:sp>
    </p:spTree>
    <p:extLst>
      <p:ext uri="{BB962C8B-B14F-4D97-AF65-F5344CB8AC3E}">
        <p14:creationId xmlns:p14="http://schemas.microsoft.com/office/powerpoint/2010/main" val="1555198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circle(in)">
                                      <p:cBhvr>
                                        <p:cTn id="20" dur="2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heel(1)">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heel(1)">
                                      <p:cBhvr>
                                        <p:cTn id="30"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0" grpId="0"/>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718719" y="0"/>
            <a:ext cx="8610600" cy="1412557"/>
            <a:chOff x="3718719" y="0"/>
            <a:chExt cx="8610600" cy="1412557"/>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Đạo đức</a:t>
                  </a:r>
                  <a:endParaRPr lang="en-US" sz="2400" b="1">
                    <a:solidFill>
                      <a:srgbClr val="FF0066"/>
                    </a:solidFill>
                    <a:latin typeface="Times New Roman" pitchFamily="18" charset="0"/>
                    <a:cs typeface="Times New Roman" pitchFamily="18" charset="0"/>
                  </a:endParaRP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dirty="0" err="1" smtClean="0">
                  <a:solidFill>
                    <a:srgbClr val="0000CC"/>
                  </a:solidFill>
                  <a:latin typeface="Times New Roman" pitchFamily="18" charset="0"/>
                </a:rPr>
                <a:t>Bài</a:t>
              </a:r>
              <a:r>
                <a:rPr lang="en-US" sz="2400" b="1" dirty="0" smtClean="0">
                  <a:solidFill>
                    <a:srgbClr val="0000CC"/>
                  </a:solidFill>
                  <a:latin typeface="Times New Roman" pitchFamily="18" charset="0"/>
                </a:rPr>
                <a:t> 6: EM TÍCH CỰC HOÀN THÀNH NHIỆM VỤ (T2)</a:t>
              </a:r>
            </a:p>
          </p:txBody>
        </p:sp>
      </p:grpSp>
      <p:sp>
        <p:nvSpPr>
          <p:cNvPr id="46" name="Text Box 14"/>
          <p:cNvSpPr txBox="1">
            <a:spLocks noChangeArrowheads="1"/>
          </p:cNvSpPr>
          <p:nvPr/>
        </p:nvSpPr>
        <p:spPr bwMode="auto">
          <a:xfrm>
            <a:off x="1280319" y="1447800"/>
            <a:ext cx="855741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2800" b="1" u="sng" dirty="0" smtClean="0">
                <a:solidFill>
                  <a:srgbClr val="0000FF"/>
                </a:solidFill>
                <a:latin typeface="Times New Roman" pitchFamily="18" charset="0"/>
                <a:cs typeface="Times New Roman" pitchFamily="18" charset="0"/>
              </a:rPr>
              <a:t>LUYỆN TẬP:</a:t>
            </a:r>
          </a:p>
        </p:txBody>
      </p:sp>
      <p:sp>
        <p:nvSpPr>
          <p:cNvPr id="10" name="Rectangle 9"/>
          <p:cNvSpPr/>
          <p:nvPr/>
        </p:nvSpPr>
        <p:spPr>
          <a:xfrm>
            <a:off x="1432719" y="5943600"/>
            <a:ext cx="14325600" cy="1200329"/>
          </a:xfrm>
          <a:prstGeom prst="rect">
            <a:avLst/>
          </a:prstGeom>
        </p:spPr>
        <p:txBody>
          <a:bodyPr wrap="square">
            <a:spAutoFit/>
          </a:bodyPr>
          <a:lstStyle/>
          <a:p>
            <a:r>
              <a:rPr lang="vi-VN" sz="3600" b="1" dirty="0" smtClean="0">
                <a:solidFill>
                  <a:srgbClr val="0000FF"/>
                </a:solidFill>
                <a:latin typeface="+mj-lt"/>
              </a:rPr>
              <a:t>- Tình huống 1: </a:t>
            </a:r>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Huy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em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sẽ</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chuẩn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bị</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sách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vở</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ngày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mai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rồi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mới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ngủ</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12" name="Text Box 14"/>
          <p:cNvSpPr txBox="1">
            <a:spLocks noChangeArrowheads="1"/>
          </p:cNvSpPr>
          <p:nvPr/>
        </p:nvSpPr>
        <p:spPr bwMode="auto">
          <a:xfrm>
            <a:off x="1280318" y="1905000"/>
            <a:ext cx="105918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Xử</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lí</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tình</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huống</a:t>
            </a:r>
            <a:endParaRPr lang="en-US" sz="3200" b="1" u="sng" dirty="0" smtClean="0">
              <a:solidFill>
                <a:srgbClr val="FF0000"/>
              </a:solidFill>
              <a:latin typeface="Times New Roman" pitchFamily="18" charset="0"/>
              <a:cs typeface="Times New Roman" pitchFamily="18" charset="0"/>
            </a:endParaRPr>
          </a:p>
        </p:txBody>
      </p:sp>
      <p:sp>
        <p:nvSpPr>
          <p:cNvPr id="14" name="Rectangle 13"/>
          <p:cNvSpPr/>
          <p:nvPr/>
        </p:nvSpPr>
        <p:spPr>
          <a:xfrm>
            <a:off x="1432719" y="7162800"/>
            <a:ext cx="14325600" cy="1754326"/>
          </a:xfrm>
          <a:prstGeom prst="rect">
            <a:avLst/>
          </a:prstGeom>
        </p:spPr>
        <p:txBody>
          <a:bodyPr wrap="square">
            <a:spAutoFit/>
          </a:bodyPr>
          <a:lstStyle/>
          <a:p>
            <a:r>
              <a:rPr lang="vi-VN" sz="3600" b="1" dirty="0">
                <a:solidFill>
                  <a:srgbClr val="0000FF"/>
                </a:solidFill>
                <a:latin typeface="+mj-lt"/>
              </a:rPr>
              <a:t>- Tình huống 2: </a:t>
            </a:r>
            <a:r>
              <a:rPr lang="vi-VN" sz="3600" dirty="0"/>
              <a:t> </a:t>
            </a:r>
            <a:r>
              <a:rPr lang="vi-VN" sz="3600" b="1" dirty="0">
                <a:solidFill>
                  <a:srgbClr val="0000FF"/>
                </a:solidFill>
                <a:latin typeface="+mj-lt"/>
              </a:rPr>
              <a:t>Nếu là Hiền, em sẽ tìm hiểu những ý chính cơ bản về những anh hùng trẻ tuổi trong lịch sử Việt Nam. Sau đó, em sẽ sắp xếp lại các thông tin của những vị anh hùng đó cho phù hợp.</a:t>
            </a:r>
          </a:p>
        </p:txBody>
      </p:sp>
      <p:sp>
        <p:nvSpPr>
          <p:cNvPr id="7" name="Rectangle 6"/>
          <p:cNvSpPr/>
          <p:nvPr/>
        </p:nvSpPr>
        <p:spPr>
          <a:xfrm>
            <a:off x="1508919" y="2438400"/>
            <a:ext cx="14249400" cy="3416320"/>
          </a:xfrm>
          <a:prstGeom prst="rect">
            <a:avLst/>
          </a:prstGeom>
        </p:spPr>
        <p:txBody>
          <a:bodyPr wrap="square">
            <a:spAutoFit/>
          </a:bodyPr>
          <a:lstStyle/>
          <a:p>
            <a:pPr algn="just"/>
            <a:r>
              <a:rPr lang="en-US" sz="3600" dirty="0" smtClean="0">
                <a:solidFill>
                  <a:srgbClr val="FF0000"/>
                </a:solidFill>
                <a:latin typeface="+mj-lt"/>
              </a:rPr>
              <a:t>- </a:t>
            </a:r>
            <a:r>
              <a:rPr lang="vi-VN" sz="3600" dirty="0" smtClean="0">
                <a:solidFill>
                  <a:srgbClr val="FF0000"/>
                </a:solidFill>
                <a:latin typeface="+mj-lt"/>
              </a:rPr>
              <a:t>Tình huống 1: Tối nay trời lạnh, Huy phân vân nên chuẩn bị sách vở cho </a:t>
            </a:r>
            <a:endParaRPr lang="en-US" sz="3600" dirty="0" smtClean="0">
              <a:solidFill>
                <a:srgbClr val="FF0000"/>
              </a:solidFill>
              <a:latin typeface="+mj-lt"/>
            </a:endParaRPr>
          </a:p>
          <a:p>
            <a:pPr algn="just"/>
            <a:r>
              <a:rPr lang="vi-VN" sz="3600" dirty="0" smtClean="0">
                <a:solidFill>
                  <a:srgbClr val="FF0000"/>
                </a:solidFill>
                <a:latin typeface="+mj-lt"/>
              </a:rPr>
              <a:t>ngày mai hay đi ngủ. Nếu là Huy, em sẽ làm gì?</a:t>
            </a:r>
          </a:p>
          <a:p>
            <a:pPr algn="just"/>
            <a:r>
              <a:rPr lang="en-US" sz="3600" dirty="0" smtClean="0">
                <a:solidFill>
                  <a:srgbClr val="FF0000"/>
                </a:solidFill>
                <a:latin typeface="+mj-lt"/>
              </a:rPr>
              <a:t>- </a:t>
            </a:r>
            <a:r>
              <a:rPr lang="vi-VN" sz="3600" dirty="0" smtClean="0">
                <a:solidFill>
                  <a:srgbClr val="FF0000"/>
                </a:solidFill>
                <a:latin typeface="+mj-lt"/>
              </a:rPr>
              <a:t>Tình huống 2: Hiền được phân công sưu tầm thông tin về những anh hùng </a:t>
            </a:r>
            <a:endParaRPr lang="en-US" sz="3600" dirty="0" smtClean="0">
              <a:solidFill>
                <a:srgbClr val="FF0000"/>
              </a:solidFill>
              <a:latin typeface="+mj-lt"/>
            </a:endParaRPr>
          </a:p>
          <a:p>
            <a:pPr algn="just"/>
            <a:r>
              <a:rPr lang="vi-VN" sz="3600" dirty="0" smtClean="0">
                <a:solidFill>
                  <a:srgbClr val="FF0000"/>
                </a:solidFill>
                <a:latin typeface="+mj-lt"/>
              </a:rPr>
              <a:t>trẻ tuổi trong lịch sử Việt Nam. Tuần sau phải nộp bài mà Hiền vẫn chưa </a:t>
            </a:r>
            <a:endParaRPr lang="en-US" sz="3600" dirty="0" smtClean="0">
              <a:solidFill>
                <a:srgbClr val="FF0000"/>
              </a:solidFill>
              <a:latin typeface="+mj-lt"/>
            </a:endParaRPr>
          </a:p>
          <a:p>
            <a:pPr algn="just"/>
            <a:r>
              <a:rPr lang="vi-VN" sz="3600" dirty="0" smtClean="0">
                <a:solidFill>
                  <a:srgbClr val="FF0000"/>
                </a:solidFill>
                <a:latin typeface="+mj-lt"/>
              </a:rPr>
              <a:t>chuẩn bị được gì. Nếu là Hiền, em sẽ làm gì để hoàn thành nhiệm vụ đúng kế hoạch, có chất lượng?</a:t>
            </a:r>
            <a:endParaRPr lang="vi-VN" sz="3600" i="0" dirty="0">
              <a:solidFill>
                <a:srgbClr val="FF0000"/>
              </a:solidFill>
              <a:effectLst/>
              <a:latin typeface="+mj-lt"/>
            </a:endParaRPr>
          </a:p>
        </p:txBody>
      </p:sp>
    </p:spTree>
    <p:extLst>
      <p:ext uri="{BB962C8B-B14F-4D97-AF65-F5344CB8AC3E}">
        <p14:creationId xmlns:p14="http://schemas.microsoft.com/office/powerpoint/2010/main" val="2106845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257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719" y="218988"/>
            <a:ext cx="14417345" cy="8459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WordArt 3"/>
          <p:cNvSpPr>
            <a:spLocks noChangeArrowheads="1" noChangeShapeType="1" noTextEdit="1"/>
          </p:cNvSpPr>
          <p:nvPr/>
        </p:nvSpPr>
        <p:spPr bwMode="auto">
          <a:xfrm>
            <a:off x="1966119" y="3657600"/>
            <a:ext cx="12649200" cy="15827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31178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0" fill="hold"/>
                                        <p:tgtEl>
                                          <p:spTgt spid="25"/>
                                        </p:tgtEl>
                                        <p:attrNameLst>
                                          <p:attrName>ppt_w</p:attrName>
                                        </p:attrNameLst>
                                      </p:cBhvr>
                                      <p:tavLst>
                                        <p:tav tm="0">
                                          <p:val>
                                            <p:fltVal val="0"/>
                                          </p:val>
                                        </p:tav>
                                        <p:tav tm="100000">
                                          <p:val>
                                            <p:strVal val="#ppt_w"/>
                                          </p:val>
                                        </p:tav>
                                      </p:tavLst>
                                    </p:anim>
                                    <p:anim calcmode="lin" valueType="num">
                                      <p:cBhvr>
                                        <p:cTn id="8" dur="5000" fill="hold"/>
                                        <p:tgtEl>
                                          <p:spTgt spid="25"/>
                                        </p:tgtEl>
                                        <p:attrNameLst>
                                          <p:attrName>ppt_h</p:attrName>
                                        </p:attrNameLst>
                                      </p:cBhvr>
                                      <p:tavLst>
                                        <p:tav tm="0">
                                          <p:val>
                                            <p:fltVal val="0"/>
                                          </p:val>
                                        </p:tav>
                                        <p:tav tm="100000">
                                          <p:val>
                                            <p:strVal val="#ppt_h"/>
                                          </p:val>
                                        </p:tav>
                                      </p:tavLst>
                                    </p:anim>
                                    <p:animEffect transition="in" filter="fade">
                                      <p:cBhvr>
                                        <p:cTn id="9" dur="5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1162</TotalTime>
  <Words>215</Words>
  <Application>Microsoft Office PowerPoint</Application>
  <PresentationFormat>Custom</PresentationFormat>
  <Paragraphs>27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254</cp:revision>
  <dcterms:created xsi:type="dcterms:W3CDTF">2022-07-10T01:37:20Z</dcterms:created>
  <dcterms:modified xsi:type="dcterms:W3CDTF">2022-08-23T12:35:36Z</dcterms:modified>
</cp:coreProperties>
</file>