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0" r:id="rId2"/>
    <p:sldId id="304" r:id="rId3"/>
    <p:sldId id="302" r:id="rId4"/>
    <p:sldId id="292" r:id="rId5"/>
    <p:sldId id="301" r:id="rId6"/>
    <p:sldId id="312" r:id="rId7"/>
    <p:sldId id="344" r:id="rId8"/>
    <p:sldId id="348" r:id="rId9"/>
    <p:sldId id="314" r:id="rId10"/>
    <p:sldId id="343" r:id="rId11"/>
    <p:sldId id="347" r:id="rId12"/>
    <p:sldId id="349" r:id="rId13"/>
    <p:sldId id="350" r:id="rId14"/>
    <p:sldId id="351" r:id="rId15"/>
    <p:sldId id="352" r:id="rId16"/>
    <p:sldId id="353" r:id="rId17"/>
    <p:sldId id="354" r:id="rId18"/>
    <p:sldId id="355" r:id="rId19"/>
    <p:sldId id="357" r:id="rId20"/>
    <p:sldId id="358" r:id="rId21"/>
    <p:sldId id="356" r:id="rId22"/>
    <p:sldId id="359" r:id="rId23"/>
    <p:sldId id="315" r:id="rId24"/>
    <p:sldId id="361" r:id="rId25"/>
    <p:sldId id="331" r:id="rId26"/>
    <p:sldId id="328" r:id="rId27"/>
    <p:sldId id="329" r:id="rId28"/>
    <p:sldId id="33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1356" autoAdjust="0"/>
  </p:normalViewPr>
  <p:slideViewPr>
    <p:cSldViewPr snapToGrid="0">
      <p:cViewPr varScale="1">
        <p:scale>
          <a:sx n="85" d="100"/>
          <a:sy n="85" d="100"/>
        </p:scale>
        <p:origin x="365"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309860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4: COMMUNITY SERVICES</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20E2D11-0267-446C-A6E8-0D2298A253DC}"/>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57635" y="2672586"/>
            <a:ext cx="6596743" cy="1754326"/>
          </a:xfrm>
          <a:prstGeom prst="rect">
            <a:avLst/>
          </a:prstGeom>
          <a:noFill/>
        </p:spPr>
        <p:txBody>
          <a:bodyPr wrap="square" rtlCol="0">
            <a:spAutoFit/>
          </a:bodyPr>
          <a:lstStyle/>
          <a:p>
            <a:pPr algn="ctr"/>
            <a:r>
              <a:rPr lang="en-US" sz="4400" b="1" dirty="0">
                <a:solidFill>
                  <a:srgbClr val="0070C0"/>
                </a:solidFill>
              </a:rPr>
              <a:t>Unit 4: Community Services</a:t>
            </a:r>
            <a:endParaRPr lang="en-US" sz="3200" b="1" dirty="0">
              <a:solidFill>
                <a:srgbClr val="0070C0"/>
              </a:solidFill>
            </a:endParaRPr>
          </a:p>
          <a:p>
            <a:pPr algn="ctr"/>
            <a:r>
              <a:rPr lang="en-US" sz="3200" b="1" dirty="0">
                <a:solidFill>
                  <a:srgbClr val="00B050"/>
                </a:solidFill>
              </a:rPr>
              <a:t>Lesson 3.2: Writing</a:t>
            </a:r>
          </a:p>
          <a:p>
            <a:pPr algn="ctr"/>
            <a:r>
              <a:rPr lang="en-US" sz="3200" dirty="0">
                <a:solidFill>
                  <a:srgbClr val="FF0000"/>
                </a:solidFill>
              </a:rPr>
              <a:t>Page</a:t>
            </a:r>
            <a:r>
              <a:rPr lang="en-US" sz="3200" dirty="0"/>
              <a:t> </a:t>
            </a:r>
            <a:r>
              <a:rPr lang="en-US" sz="3200" dirty="0">
                <a:solidFill>
                  <a:srgbClr val="FF0000"/>
                </a:solidFill>
              </a:rPr>
              <a:t>35</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90"/>
            <a:ext cx="12192000" cy="12620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chemeClr val="accent1"/>
                </a:solidFill>
              </a:rPr>
              <a:t>2. Include the most important information, answering "what?," "when?," "where?," and "who?": </a:t>
            </a:r>
          </a:p>
          <a:p>
            <a:r>
              <a:rPr lang="en-US" sz="2800" dirty="0">
                <a:solidFill>
                  <a:schemeClr val="accent1"/>
                </a:solidFill>
              </a:rPr>
              <a:t>I went to a clean-up last week in King’s Forest. Over two hundred people took part.</a:t>
            </a:r>
          </a:p>
        </p:txBody>
      </p:sp>
      <p:sp>
        <p:nvSpPr>
          <p:cNvPr id="3" name="Rectangle 2"/>
          <p:cNvSpPr/>
          <p:nvPr/>
        </p:nvSpPr>
        <p:spPr>
          <a:xfrm>
            <a:off x="0" y="1810138"/>
            <a:ext cx="12192000" cy="504786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you,</a:t>
            </a:r>
          </a:p>
          <a:p>
            <a:pPr lvl="0"/>
            <a:r>
              <a:rPr lang="en-US" sz="2800" dirty="0">
                <a:solidFill>
                  <a:prstClr val="black"/>
                </a:solidFill>
              </a:rPr>
              <a:t>Jane</a:t>
            </a:r>
          </a:p>
        </p:txBody>
      </p:sp>
      <p:cxnSp>
        <p:nvCxnSpPr>
          <p:cNvPr id="5" name="Straight Connector 4"/>
          <p:cNvCxnSpPr/>
          <p:nvPr/>
        </p:nvCxnSpPr>
        <p:spPr>
          <a:xfrm flipV="1">
            <a:off x="111135" y="3461657"/>
            <a:ext cx="8295747" cy="12195"/>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854575" y="4329404"/>
            <a:ext cx="4182331" cy="7206"/>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a:cxnSpLocks/>
          </p:cNvCxnSpPr>
          <p:nvPr/>
        </p:nvCxnSpPr>
        <p:spPr>
          <a:xfrm>
            <a:off x="1169581" y="3026398"/>
            <a:ext cx="2571994"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8281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5014" y="380246"/>
            <a:ext cx="7632071" cy="10320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rPr>
              <a:t>3. Describe what you could see/smell/hear/taste:</a:t>
            </a:r>
          </a:p>
          <a:p>
            <a:r>
              <a:rPr lang="en-US" sz="2800" dirty="0">
                <a:solidFill>
                  <a:srgbClr val="0070C0"/>
                </a:solidFill>
              </a:rPr>
              <a:t>I could see plastic bottles all over the park.</a:t>
            </a:r>
          </a:p>
        </p:txBody>
      </p:sp>
      <p:sp>
        <p:nvSpPr>
          <p:cNvPr id="3" name="Rectangle 2"/>
          <p:cNvSpPr/>
          <p:nvPr/>
        </p:nvSpPr>
        <p:spPr>
          <a:xfrm>
            <a:off x="18108" y="1520981"/>
            <a:ext cx="12191999" cy="50201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you,</a:t>
            </a:r>
          </a:p>
          <a:p>
            <a:pPr lvl="0"/>
            <a:r>
              <a:rPr lang="en-US" sz="2800" dirty="0">
                <a:solidFill>
                  <a:prstClr val="black"/>
                </a:solidFill>
              </a:rPr>
              <a:t>Jane</a:t>
            </a:r>
          </a:p>
        </p:txBody>
      </p:sp>
      <p:cxnSp>
        <p:nvCxnSpPr>
          <p:cNvPr id="5" name="Straight Connector 4"/>
          <p:cNvCxnSpPr/>
          <p:nvPr/>
        </p:nvCxnSpPr>
        <p:spPr>
          <a:xfrm>
            <a:off x="8772808" y="3186820"/>
            <a:ext cx="291521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62963" y="3594226"/>
            <a:ext cx="3150605" cy="18106"/>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flipV="1">
            <a:off x="3558012" y="3567066"/>
            <a:ext cx="6482281" cy="1810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4292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4" y="1466660"/>
            <a:ext cx="12191999" cy="502014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2800" dirty="0">
                <a:solidFill>
                  <a:prstClr val="black"/>
                </a:solidFill>
              </a:rPr>
              <a:t>Hi Dan,</a:t>
            </a:r>
          </a:p>
          <a:p>
            <a:pPr lvl="0"/>
            <a:r>
              <a:rPr lang="en-US" sz="2800" dirty="0">
                <a:solidFill>
                  <a:prstClr val="black"/>
                </a:solidFill>
              </a:rPr>
              <a:t>Let me tell you about my vacation. I did something really different this year. I took part in a beach clean-up and it was great!</a:t>
            </a:r>
          </a:p>
          <a:p>
            <a:pPr lvl="0"/>
            <a:r>
              <a:rPr lang="en-US" sz="2800" dirty="0">
                <a:solidFill>
                  <a:prstClr val="black"/>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solidFill>
                  <a:prstClr val="black"/>
                </a:solidFill>
              </a:rPr>
              <a:t>tonnes</a:t>
            </a:r>
            <a:r>
              <a:rPr lang="en-US" sz="2800" dirty="0">
                <a:solidFill>
                  <a:prstClr val="black"/>
                </a:solidFill>
              </a:rPr>
              <a:t> of trash! The beach looked amazing after we finished.</a:t>
            </a:r>
          </a:p>
          <a:p>
            <a:pPr lvl="0"/>
            <a:r>
              <a:rPr lang="en-US" sz="2800" dirty="0">
                <a:solidFill>
                  <a:prstClr val="black"/>
                </a:solidFill>
              </a:rPr>
              <a:t>Save The Beaches organized the event. It organizes at least five clean-ups every year. They are all over the country. I want to do another one next year. Would you like to come? Let me know.</a:t>
            </a:r>
          </a:p>
          <a:p>
            <a:pPr lvl="0"/>
            <a:r>
              <a:rPr lang="en-US" sz="2800" dirty="0">
                <a:solidFill>
                  <a:prstClr val="black"/>
                </a:solidFill>
              </a:rPr>
              <a:t>See you,</a:t>
            </a:r>
          </a:p>
          <a:p>
            <a:pPr lvl="0"/>
            <a:r>
              <a:rPr lang="en-US" sz="2800" dirty="0">
                <a:solidFill>
                  <a:prstClr val="black"/>
                </a:solidFill>
              </a:rPr>
              <a:t>Jane</a:t>
            </a:r>
          </a:p>
        </p:txBody>
      </p:sp>
      <p:sp>
        <p:nvSpPr>
          <p:cNvPr id="3" name="Rectangle 2"/>
          <p:cNvSpPr/>
          <p:nvPr/>
        </p:nvSpPr>
        <p:spPr>
          <a:xfrm>
            <a:off x="470780" y="371192"/>
            <a:ext cx="11244404" cy="93250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b="1" dirty="0">
                <a:solidFill>
                  <a:srgbClr val="0070C0"/>
                </a:solidFill>
              </a:rPr>
              <a:t>4. Give your opinion about the experience and ask what your friend thinks:</a:t>
            </a:r>
          </a:p>
          <a:p>
            <a:r>
              <a:rPr lang="en-US" sz="2800" dirty="0">
                <a:solidFill>
                  <a:srgbClr val="0070C0"/>
                </a:solidFill>
              </a:rPr>
              <a:t>It was a great day. I want to do it again soon. Would you like to take part in?</a:t>
            </a:r>
          </a:p>
        </p:txBody>
      </p:sp>
      <p:cxnSp>
        <p:nvCxnSpPr>
          <p:cNvPr id="5" name="Straight Connector 4"/>
          <p:cNvCxnSpPr/>
          <p:nvPr/>
        </p:nvCxnSpPr>
        <p:spPr>
          <a:xfrm>
            <a:off x="4345663" y="2688879"/>
            <a:ext cx="153908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5196689" y="5223850"/>
            <a:ext cx="4861711"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10357164" y="5241956"/>
            <a:ext cx="1358020" cy="9054"/>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flipV="1">
            <a:off x="126749" y="5649362"/>
            <a:ext cx="1629623" cy="18107"/>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4272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85" y="362139"/>
            <a:ext cx="12104483" cy="103209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b. Write full sentences using the prompts. Then, number the sentences (1-4) to match them with the order in the skill box.</a:t>
            </a:r>
          </a:p>
        </p:txBody>
      </p:sp>
      <p:sp>
        <p:nvSpPr>
          <p:cNvPr id="4" name="Rectangle 3"/>
          <p:cNvSpPr/>
          <p:nvPr/>
        </p:nvSpPr>
        <p:spPr>
          <a:xfrm>
            <a:off x="63373" y="1582341"/>
            <a:ext cx="12041109" cy="4031873"/>
          </a:xfrm>
          <a:prstGeom prst="rect">
            <a:avLst/>
          </a:prstGeom>
        </p:spPr>
        <p:txBody>
          <a:bodyPr wrap="square">
            <a:spAutoFit/>
          </a:bodyPr>
          <a:lstStyle/>
          <a:p>
            <a:r>
              <a:rPr lang="en-US" sz="3200" dirty="0"/>
              <a:t>A. It/great/event. Would/you/like/join/year?</a:t>
            </a:r>
          </a:p>
          <a:p>
            <a:r>
              <a:rPr lang="en-US" sz="3200" dirty="0"/>
              <a:t>__________________________________________________________</a:t>
            </a:r>
          </a:p>
          <a:p>
            <a:r>
              <a:rPr lang="en-US" sz="3200" dirty="0"/>
              <a:t>B. I/took/part/beach/clean-up/</a:t>
            </a:r>
            <a:r>
              <a:rPr lang="en-US" sz="3200" dirty="0" err="1"/>
              <a:t>Hightown</a:t>
            </a:r>
            <a:r>
              <a:rPr lang="en-US" sz="3200" dirty="0"/>
              <a:t>.</a:t>
            </a:r>
          </a:p>
          <a:p>
            <a:r>
              <a:rPr lang="en-US" sz="3200" dirty="0"/>
              <a:t>__________________________________________________________</a:t>
            </a:r>
          </a:p>
          <a:p>
            <a:r>
              <a:rPr lang="en-US" sz="3200" dirty="0"/>
              <a:t>C. I/went/clean-up/last/week/Rocky Beach. Over/fifty/took/part.</a:t>
            </a:r>
          </a:p>
          <a:p>
            <a:r>
              <a:rPr lang="en-US" sz="3200" dirty="0"/>
              <a:t>__________________________________________________________</a:t>
            </a:r>
          </a:p>
          <a:p>
            <a:r>
              <a:rPr lang="en-US" sz="3200" dirty="0"/>
              <a:t>D. I/could/smell/trash./It/terrible!</a:t>
            </a:r>
          </a:p>
          <a:p>
            <a:r>
              <a:rPr lang="en-US" sz="3200" dirty="0"/>
              <a:t>__________________________________________________________</a:t>
            </a:r>
          </a:p>
        </p:txBody>
      </p:sp>
      <p:sp>
        <p:nvSpPr>
          <p:cNvPr id="5" name="TextBox 4"/>
          <p:cNvSpPr txBox="1"/>
          <p:nvPr/>
        </p:nvSpPr>
        <p:spPr>
          <a:xfrm>
            <a:off x="434566" y="2064190"/>
            <a:ext cx="10646876" cy="584775"/>
          </a:xfrm>
          <a:prstGeom prst="rect">
            <a:avLst/>
          </a:prstGeom>
          <a:noFill/>
        </p:spPr>
        <p:txBody>
          <a:bodyPr wrap="square" rtlCol="0">
            <a:spAutoFit/>
          </a:bodyPr>
          <a:lstStyle/>
          <a:p>
            <a:r>
              <a:rPr lang="en-US" dirty="0"/>
              <a:t> </a:t>
            </a:r>
            <a:r>
              <a:rPr lang="en-US" sz="3200" dirty="0">
                <a:solidFill>
                  <a:srgbClr val="FF0000"/>
                </a:solidFill>
              </a:rPr>
              <a:t>It was a great event. Would you like to join next year?</a:t>
            </a:r>
          </a:p>
        </p:txBody>
      </p:sp>
      <p:sp>
        <p:nvSpPr>
          <p:cNvPr id="6" name="TextBox 5"/>
          <p:cNvSpPr txBox="1"/>
          <p:nvPr/>
        </p:nvSpPr>
        <p:spPr>
          <a:xfrm>
            <a:off x="497941" y="3042830"/>
            <a:ext cx="9850170" cy="584775"/>
          </a:xfrm>
          <a:prstGeom prst="rect">
            <a:avLst/>
          </a:prstGeom>
          <a:noFill/>
        </p:spPr>
        <p:txBody>
          <a:bodyPr wrap="square" rtlCol="0">
            <a:spAutoFit/>
          </a:bodyPr>
          <a:lstStyle/>
          <a:p>
            <a:r>
              <a:rPr lang="en-US" sz="3200" dirty="0">
                <a:solidFill>
                  <a:srgbClr val="FF0000"/>
                </a:solidFill>
              </a:rPr>
              <a:t>I took part in a beach clean-up in </a:t>
            </a:r>
            <a:r>
              <a:rPr lang="en-US" sz="3200" dirty="0" err="1">
                <a:solidFill>
                  <a:srgbClr val="FF0000"/>
                </a:solidFill>
              </a:rPr>
              <a:t>Hightown</a:t>
            </a:r>
            <a:r>
              <a:rPr lang="en-US" sz="3200" dirty="0">
                <a:solidFill>
                  <a:srgbClr val="FF0000"/>
                </a:solidFill>
              </a:rPr>
              <a:t>.</a:t>
            </a:r>
          </a:p>
        </p:txBody>
      </p:sp>
      <p:sp>
        <p:nvSpPr>
          <p:cNvPr id="7" name="TextBox 6"/>
          <p:cNvSpPr txBox="1"/>
          <p:nvPr/>
        </p:nvSpPr>
        <p:spPr>
          <a:xfrm>
            <a:off x="-126752" y="4021470"/>
            <a:ext cx="12421356" cy="584775"/>
          </a:xfrm>
          <a:prstGeom prst="rect">
            <a:avLst/>
          </a:prstGeom>
          <a:noFill/>
        </p:spPr>
        <p:txBody>
          <a:bodyPr wrap="square" rtlCol="0">
            <a:spAutoFit/>
          </a:bodyPr>
          <a:lstStyle/>
          <a:p>
            <a:r>
              <a:rPr lang="en-US" dirty="0"/>
              <a:t> </a:t>
            </a:r>
            <a:r>
              <a:rPr lang="en-US" sz="3200" dirty="0">
                <a:solidFill>
                  <a:srgbClr val="FF0000"/>
                </a:solidFill>
              </a:rPr>
              <a:t>I went to a clean-up last week at Rocky Beach. Over fifty people took part.</a:t>
            </a:r>
            <a:r>
              <a:rPr lang="en-US" sz="3200" dirty="0"/>
              <a:t> </a:t>
            </a:r>
          </a:p>
        </p:txBody>
      </p:sp>
      <p:sp>
        <p:nvSpPr>
          <p:cNvPr id="8" name="TextBox 7"/>
          <p:cNvSpPr txBox="1"/>
          <p:nvPr/>
        </p:nvSpPr>
        <p:spPr>
          <a:xfrm>
            <a:off x="425513" y="4983813"/>
            <a:ext cx="9995026" cy="584775"/>
          </a:xfrm>
          <a:prstGeom prst="rect">
            <a:avLst/>
          </a:prstGeom>
          <a:noFill/>
        </p:spPr>
        <p:txBody>
          <a:bodyPr wrap="square" rtlCol="0">
            <a:spAutoFit/>
          </a:bodyPr>
          <a:lstStyle/>
          <a:p>
            <a:r>
              <a:rPr lang="en-US" dirty="0"/>
              <a:t> </a:t>
            </a:r>
            <a:r>
              <a:rPr lang="en-US" sz="3200" dirty="0">
                <a:solidFill>
                  <a:srgbClr val="FF0000"/>
                </a:solidFill>
              </a:rPr>
              <a:t>I could smell the trash. It was terrible!</a:t>
            </a:r>
          </a:p>
        </p:txBody>
      </p:sp>
    </p:spTree>
    <p:extLst>
      <p:ext uri="{BB962C8B-B14F-4D97-AF65-F5344CB8AC3E}">
        <p14:creationId xmlns:p14="http://schemas.microsoft.com/office/powerpoint/2010/main" val="314868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0246"/>
            <a:ext cx="4019739" cy="60839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t> A. It was a great event. Would you like to join next year?</a:t>
            </a:r>
          </a:p>
          <a:p>
            <a:r>
              <a:rPr lang="en-US" sz="2800" dirty="0"/>
              <a:t> </a:t>
            </a:r>
          </a:p>
          <a:p>
            <a:r>
              <a:rPr lang="en-US" sz="2800" dirty="0"/>
              <a:t>B. I took part in a beach clean-up in </a:t>
            </a:r>
            <a:r>
              <a:rPr lang="en-US" sz="2800" dirty="0" err="1"/>
              <a:t>Hightown</a:t>
            </a:r>
            <a:r>
              <a:rPr lang="en-US" sz="2800" dirty="0"/>
              <a:t>. </a:t>
            </a:r>
          </a:p>
          <a:p>
            <a:endParaRPr lang="en-US" sz="2800" dirty="0"/>
          </a:p>
          <a:p>
            <a:r>
              <a:rPr lang="en-US" sz="2800" dirty="0"/>
              <a:t>C. I went to a clean-up last week at Rocky Beach. Over fifty people took part. </a:t>
            </a:r>
          </a:p>
          <a:p>
            <a:endParaRPr lang="en-US" sz="2800" dirty="0"/>
          </a:p>
          <a:p>
            <a:r>
              <a:rPr lang="en-US" sz="2800" dirty="0"/>
              <a:t>D. I could smell the trash. It was terrible!</a:t>
            </a:r>
          </a:p>
        </p:txBody>
      </p:sp>
      <p:sp>
        <p:nvSpPr>
          <p:cNvPr id="4" name="Rectangle 3"/>
          <p:cNvSpPr/>
          <p:nvPr/>
        </p:nvSpPr>
        <p:spPr>
          <a:xfrm>
            <a:off x="4110273" y="380246"/>
            <a:ext cx="8166225" cy="60658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500" dirty="0"/>
              <a:t>Hi Dan,</a:t>
            </a:r>
          </a:p>
          <a:p>
            <a:r>
              <a:rPr lang="en-US" sz="2500" dirty="0">
                <a:solidFill>
                  <a:schemeClr val="tx1"/>
                </a:solidFill>
              </a:rPr>
              <a:t>Let me tell you about my vacation. I did something really different this year. I took part in a beach clean-up and it was great!</a:t>
            </a:r>
          </a:p>
          <a:p>
            <a:r>
              <a:rPr lang="en-US" sz="2500" dirty="0">
                <a:solidFill>
                  <a:schemeClr val="tx1"/>
                </a:solidFill>
              </a:rPr>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500" dirty="0" err="1">
                <a:solidFill>
                  <a:schemeClr val="tx1"/>
                </a:solidFill>
              </a:rPr>
              <a:t>tonnes</a:t>
            </a:r>
            <a:r>
              <a:rPr lang="en-US" sz="2500" dirty="0">
                <a:solidFill>
                  <a:schemeClr val="tx1"/>
                </a:solidFill>
              </a:rPr>
              <a:t> of trash! The beach looked amazing after we finished.</a:t>
            </a:r>
          </a:p>
          <a:p>
            <a:r>
              <a:rPr lang="en-US" sz="2500" dirty="0">
                <a:solidFill>
                  <a:schemeClr val="tx1"/>
                </a:solidFill>
              </a:rPr>
              <a:t>Save The Beaches organized the event. It organizes at least five clean-ups every year. They are all over the country. I want to do another one next year. Would you like to come? Let me know.</a:t>
            </a:r>
          </a:p>
          <a:p>
            <a:r>
              <a:rPr lang="en-US" sz="2500" dirty="0">
                <a:solidFill>
                  <a:schemeClr val="tx1"/>
                </a:solidFill>
              </a:rPr>
              <a:t>See you,</a:t>
            </a:r>
          </a:p>
          <a:p>
            <a:r>
              <a:rPr lang="en-US" sz="2500" dirty="0"/>
              <a:t>Jane</a:t>
            </a:r>
          </a:p>
        </p:txBody>
      </p:sp>
      <p:sp>
        <p:nvSpPr>
          <p:cNvPr id="5" name="Rectangle 4"/>
          <p:cNvSpPr/>
          <p:nvPr/>
        </p:nvSpPr>
        <p:spPr>
          <a:xfrm>
            <a:off x="3259248" y="2534970"/>
            <a:ext cx="479833" cy="4164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1</a:t>
            </a:r>
          </a:p>
        </p:txBody>
      </p:sp>
      <p:sp>
        <p:nvSpPr>
          <p:cNvPr id="6" name="Rectangle 5"/>
          <p:cNvSpPr/>
          <p:nvPr/>
        </p:nvSpPr>
        <p:spPr>
          <a:xfrm>
            <a:off x="1711105" y="1276539"/>
            <a:ext cx="506994" cy="40740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4</a:t>
            </a:r>
          </a:p>
        </p:txBody>
      </p:sp>
      <p:sp>
        <p:nvSpPr>
          <p:cNvPr id="7" name="Rectangle 6"/>
          <p:cNvSpPr/>
          <p:nvPr/>
        </p:nvSpPr>
        <p:spPr>
          <a:xfrm>
            <a:off x="823865" y="4680642"/>
            <a:ext cx="516048" cy="45267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2</a:t>
            </a:r>
          </a:p>
        </p:txBody>
      </p:sp>
      <p:sp>
        <p:nvSpPr>
          <p:cNvPr id="8" name="Rectangle 7"/>
          <p:cNvSpPr/>
          <p:nvPr/>
        </p:nvSpPr>
        <p:spPr>
          <a:xfrm>
            <a:off x="2290527" y="5975287"/>
            <a:ext cx="506994" cy="4707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FF0000"/>
                </a:solidFill>
              </a:rPr>
              <a:t>3</a:t>
            </a:r>
          </a:p>
        </p:txBody>
      </p:sp>
      <p:cxnSp>
        <p:nvCxnSpPr>
          <p:cNvPr id="22" name="Straight Arrow Connector 21"/>
          <p:cNvCxnSpPr/>
          <p:nvPr/>
        </p:nvCxnSpPr>
        <p:spPr>
          <a:xfrm flipV="1">
            <a:off x="3802455" y="1453082"/>
            <a:ext cx="4920559" cy="1425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7878727" y="4912242"/>
            <a:ext cx="3257036" cy="492677"/>
          </a:xfrm>
          <a:prstGeom prst="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 name="Rectangle 25"/>
          <p:cNvSpPr/>
          <p:nvPr/>
        </p:nvSpPr>
        <p:spPr>
          <a:xfrm>
            <a:off x="6581553" y="1122939"/>
            <a:ext cx="4047215" cy="36182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Rectangle 26"/>
          <p:cNvSpPr/>
          <p:nvPr/>
        </p:nvSpPr>
        <p:spPr>
          <a:xfrm>
            <a:off x="4191754" y="1865013"/>
            <a:ext cx="7570755" cy="39382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Rectangle 27"/>
          <p:cNvSpPr/>
          <p:nvPr/>
        </p:nvSpPr>
        <p:spPr>
          <a:xfrm>
            <a:off x="4128621" y="2258839"/>
            <a:ext cx="5545007" cy="36213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30" name="Straight Arrow Connector 29"/>
          <p:cNvCxnSpPr/>
          <p:nvPr/>
        </p:nvCxnSpPr>
        <p:spPr>
          <a:xfrm>
            <a:off x="3802455" y="2743200"/>
            <a:ext cx="0" cy="27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339913" y="2209046"/>
            <a:ext cx="10067453" cy="281562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8" idx="3"/>
          </p:cNvCxnSpPr>
          <p:nvPr/>
        </p:nvCxnSpPr>
        <p:spPr>
          <a:xfrm flipV="1">
            <a:off x="2797521" y="2620978"/>
            <a:ext cx="3965418" cy="35896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p:cNvCxnSpPr>
          <p:nvPr/>
        </p:nvCxnSpPr>
        <p:spPr>
          <a:xfrm>
            <a:off x="2290527" y="1453082"/>
            <a:ext cx="7103952" cy="34410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95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 calcmode="lin" valueType="num">
                                      <p:cBhvr>
                                        <p:cTn id="17" dur="500" fill="hold"/>
                                        <p:tgtEl>
                                          <p:spTgt spid="27"/>
                                        </p:tgtEl>
                                        <p:attrNameLst>
                                          <p:attrName>style.rotation</p:attrName>
                                        </p:attrNameLst>
                                      </p:cBhvr>
                                      <p:tavLst>
                                        <p:tav tm="0">
                                          <p:val>
                                            <p:fltVal val="90"/>
                                          </p:val>
                                        </p:tav>
                                        <p:tav tm="100000">
                                          <p:val>
                                            <p:fltVal val="0"/>
                                          </p:val>
                                        </p:tav>
                                      </p:tavLst>
                                    </p:anim>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 calcmode="lin" valueType="num">
                                      <p:cBhvr>
                                        <p:cTn id="25" dur="500" fill="hold"/>
                                        <p:tgtEl>
                                          <p:spTgt spid="28"/>
                                        </p:tgtEl>
                                        <p:attrNameLst>
                                          <p:attrName>style.rotation</p:attrName>
                                        </p:attrNameLst>
                                      </p:cBhvr>
                                      <p:tavLst>
                                        <p:tav tm="0">
                                          <p:val>
                                            <p:fltVal val="90"/>
                                          </p:val>
                                        </p:tav>
                                        <p:tav tm="100000">
                                          <p:val>
                                            <p:fltVal val="0"/>
                                          </p:val>
                                        </p:tav>
                                      </p:tavLst>
                                    </p:anim>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arn(inVertical)">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down)">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arn(inVertical)">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976" y="434069"/>
            <a:ext cx="12045137" cy="951111"/>
          </a:xfrm>
          <a:prstGeom prst="rect">
            <a:avLst/>
          </a:prstGeom>
        </p:spPr>
      </p:pic>
      <p:pic>
        <p:nvPicPr>
          <p:cNvPr id="5" name="Picture 4"/>
          <p:cNvPicPr>
            <a:picLocks noChangeAspect="1"/>
          </p:cNvPicPr>
          <p:nvPr/>
        </p:nvPicPr>
        <p:blipFill>
          <a:blip r:embed="rId3"/>
          <a:stretch>
            <a:fillRect/>
          </a:stretch>
        </p:blipFill>
        <p:spPr>
          <a:xfrm>
            <a:off x="246939" y="1385180"/>
            <a:ext cx="4650373" cy="3114392"/>
          </a:xfrm>
          <a:prstGeom prst="rect">
            <a:avLst/>
          </a:prstGeom>
        </p:spPr>
      </p:pic>
      <p:pic>
        <p:nvPicPr>
          <p:cNvPr id="6" name="Picture 5"/>
          <p:cNvPicPr>
            <a:picLocks noChangeAspect="1"/>
          </p:cNvPicPr>
          <p:nvPr/>
        </p:nvPicPr>
        <p:blipFill>
          <a:blip r:embed="rId4"/>
          <a:stretch>
            <a:fillRect/>
          </a:stretch>
        </p:blipFill>
        <p:spPr>
          <a:xfrm>
            <a:off x="7255767" y="1326332"/>
            <a:ext cx="4728526" cy="3232087"/>
          </a:xfrm>
          <a:prstGeom prst="rect">
            <a:avLst/>
          </a:prstGeom>
        </p:spPr>
      </p:pic>
      <p:pic>
        <p:nvPicPr>
          <p:cNvPr id="7" name="Picture 6"/>
          <p:cNvPicPr>
            <a:picLocks noChangeAspect="1"/>
          </p:cNvPicPr>
          <p:nvPr/>
        </p:nvPicPr>
        <p:blipFill>
          <a:blip r:embed="rId5"/>
          <a:stretch>
            <a:fillRect/>
          </a:stretch>
        </p:blipFill>
        <p:spPr>
          <a:xfrm>
            <a:off x="3793402" y="3334474"/>
            <a:ext cx="4644428" cy="3091986"/>
          </a:xfrm>
          <a:prstGeom prst="rect">
            <a:avLst/>
          </a:prstGeom>
        </p:spPr>
      </p:pic>
    </p:spTree>
    <p:extLst>
      <p:ext uri="{BB962C8B-B14F-4D97-AF65-F5344CB8AC3E}">
        <p14:creationId xmlns:p14="http://schemas.microsoft.com/office/powerpoint/2010/main" val="293127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801" y="452673"/>
            <a:ext cx="2381061" cy="79670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rPr>
              <a:t>Pair work</a:t>
            </a:r>
          </a:p>
        </p:txBody>
      </p:sp>
      <p:sp>
        <p:nvSpPr>
          <p:cNvPr id="3" name="Rounded Rectangular Callout 2"/>
          <p:cNvSpPr/>
          <p:nvPr/>
        </p:nvSpPr>
        <p:spPr>
          <a:xfrm>
            <a:off x="217284" y="1711105"/>
            <a:ext cx="5866646" cy="2299580"/>
          </a:xfrm>
          <a:prstGeom prst="wedgeRoundRectCallout">
            <a:avLst>
              <a:gd name="adj1" fmla="val -1234"/>
              <a:gd name="adj2" fmla="val 76280"/>
              <a:gd name="adj3" fmla="val 16667"/>
            </a:avLst>
          </a:prstGeom>
          <a:solidFill>
            <a:schemeClr val="bg1"/>
          </a:solidFill>
        </p:spPr>
        <p:style>
          <a:lnRef idx="1">
            <a:schemeClr val="accent5"/>
          </a:lnRef>
          <a:fillRef idx="2">
            <a:schemeClr val="accent5"/>
          </a:fillRef>
          <a:effectRef idx="1">
            <a:schemeClr val="accent5"/>
          </a:effectRef>
          <a:fontRef idx="minor">
            <a:schemeClr val="dk1"/>
          </a:fontRef>
        </p:style>
        <p:txBody>
          <a:bodyPr rtlCol="0" anchor="ctr"/>
          <a:lstStyle/>
          <a:p>
            <a:r>
              <a:rPr lang="en-US" sz="3600" dirty="0">
                <a:solidFill>
                  <a:srgbClr val="0070C0"/>
                </a:solidFill>
              </a:rPr>
              <a:t>Can you see similar problems near where you live? Where? Why is there so much trash?</a:t>
            </a:r>
          </a:p>
        </p:txBody>
      </p:sp>
      <p:sp>
        <p:nvSpPr>
          <p:cNvPr id="4" name="Rounded Rectangular Callout 3"/>
          <p:cNvSpPr/>
          <p:nvPr/>
        </p:nvSpPr>
        <p:spPr>
          <a:xfrm>
            <a:off x="6799152" y="2706987"/>
            <a:ext cx="5024673" cy="3069125"/>
          </a:xfrm>
          <a:prstGeom prst="wedgeRoundRectCallout">
            <a:avLst>
              <a:gd name="adj1" fmla="val -41554"/>
              <a:gd name="adj2" fmla="val 67515"/>
              <a:gd name="adj3" fmla="val 1666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00B050"/>
                </a:solidFill>
              </a:rPr>
              <a:t>Yes. I can see a lot of trash along </a:t>
            </a:r>
            <a:r>
              <a:rPr lang="en-US" sz="3200" dirty="0" err="1">
                <a:solidFill>
                  <a:srgbClr val="00B050"/>
                </a:solidFill>
              </a:rPr>
              <a:t>Nhieu</a:t>
            </a:r>
            <a:r>
              <a:rPr lang="en-US" sz="3200" dirty="0">
                <a:solidFill>
                  <a:srgbClr val="00B050"/>
                </a:solidFill>
              </a:rPr>
              <a:t> Loc Canal. Local people throw plastic bottles, bags, cans, and food into the canal. </a:t>
            </a:r>
          </a:p>
        </p:txBody>
      </p:sp>
    </p:spTree>
    <p:extLst>
      <p:ext uri="{BB962C8B-B14F-4D97-AF65-F5344CB8AC3E}">
        <p14:creationId xmlns:p14="http://schemas.microsoft.com/office/powerpoint/2010/main" val="216573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90"/>
                                          </p:val>
                                        </p:tav>
                                        <p:tav tm="100000">
                                          <p:val>
                                            <p:fltVal val="0"/>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588" y="416459"/>
            <a:ext cx="12013949" cy="12674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4000" b="1" dirty="0">
                <a:solidFill>
                  <a:schemeClr val="accent1"/>
                </a:solidFill>
              </a:rPr>
              <a:t>b. Now, choose a place in </a:t>
            </a:r>
            <a:r>
              <a:rPr lang="en-US" sz="4000" b="1" dirty="0" err="1">
                <a:solidFill>
                  <a:schemeClr val="accent1"/>
                </a:solidFill>
              </a:rPr>
              <a:t>Greenview</a:t>
            </a:r>
            <a:r>
              <a:rPr lang="en-US" sz="4000" b="1" dirty="0">
                <a:solidFill>
                  <a:schemeClr val="accent1"/>
                </a:solidFill>
              </a:rPr>
              <a:t> City. Use your own ideas to fill in the tables about a clean-up there.</a:t>
            </a:r>
          </a:p>
        </p:txBody>
      </p:sp>
      <p:pic>
        <p:nvPicPr>
          <p:cNvPr id="3" name="Picture 2"/>
          <p:cNvPicPr>
            <a:picLocks noChangeAspect="1"/>
          </p:cNvPicPr>
          <p:nvPr/>
        </p:nvPicPr>
        <p:blipFill>
          <a:blip r:embed="rId2"/>
          <a:stretch>
            <a:fillRect/>
          </a:stretch>
        </p:blipFill>
        <p:spPr>
          <a:xfrm>
            <a:off x="60369" y="2185750"/>
            <a:ext cx="12053168" cy="3563199"/>
          </a:xfrm>
          <a:prstGeom prst="rect">
            <a:avLst/>
          </a:prstGeom>
        </p:spPr>
      </p:pic>
      <p:sp>
        <p:nvSpPr>
          <p:cNvPr id="4" name="TextBox 3"/>
          <p:cNvSpPr txBox="1"/>
          <p:nvPr/>
        </p:nvSpPr>
        <p:spPr>
          <a:xfrm>
            <a:off x="6020555" y="2545635"/>
            <a:ext cx="5703683" cy="707886"/>
          </a:xfrm>
          <a:prstGeom prst="rect">
            <a:avLst/>
          </a:prstGeom>
          <a:noFill/>
        </p:spPr>
        <p:txBody>
          <a:bodyPr wrap="square" rtlCol="0">
            <a:spAutoFit/>
          </a:bodyPr>
          <a:lstStyle/>
          <a:p>
            <a:r>
              <a:rPr lang="en-US" sz="4000" dirty="0">
                <a:solidFill>
                  <a:srgbClr val="FF0000"/>
                </a:solidFill>
              </a:rPr>
              <a:t>go to a park clean-up</a:t>
            </a:r>
          </a:p>
        </p:txBody>
      </p:sp>
      <p:sp>
        <p:nvSpPr>
          <p:cNvPr id="5" name="TextBox 4"/>
          <p:cNvSpPr txBox="1"/>
          <p:nvPr/>
        </p:nvSpPr>
        <p:spPr>
          <a:xfrm>
            <a:off x="5948127" y="3652511"/>
            <a:ext cx="6243873" cy="707886"/>
          </a:xfrm>
          <a:prstGeom prst="rect">
            <a:avLst/>
          </a:prstGeom>
          <a:noFill/>
        </p:spPr>
        <p:txBody>
          <a:bodyPr wrap="square" rtlCol="0">
            <a:spAutoFit/>
          </a:bodyPr>
          <a:lstStyle/>
          <a:p>
            <a:r>
              <a:rPr lang="en-US" sz="4000" dirty="0" err="1">
                <a:solidFill>
                  <a:srgbClr val="FF0000"/>
                </a:solidFill>
              </a:rPr>
              <a:t>Nowton</a:t>
            </a:r>
            <a:r>
              <a:rPr lang="en-US" sz="4000" dirty="0">
                <a:solidFill>
                  <a:srgbClr val="FF0000"/>
                </a:solidFill>
              </a:rPr>
              <a:t> Park, </a:t>
            </a:r>
            <a:r>
              <a:rPr lang="en-US" sz="4000" dirty="0" err="1">
                <a:solidFill>
                  <a:srgbClr val="FF0000"/>
                </a:solidFill>
              </a:rPr>
              <a:t>Greenview</a:t>
            </a:r>
            <a:r>
              <a:rPr lang="en-US" sz="4000" dirty="0">
                <a:solidFill>
                  <a:srgbClr val="FF0000"/>
                </a:solidFill>
              </a:rPr>
              <a:t> City</a:t>
            </a:r>
          </a:p>
        </p:txBody>
      </p:sp>
      <p:sp>
        <p:nvSpPr>
          <p:cNvPr id="6" name="TextBox 5"/>
          <p:cNvSpPr txBox="1"/>
          <p:nvPr/>
        </p:nvSpPr>
        <p:spPr>
          <a:xfrm>
            <a:off x="6020555" y="4823097"/>
            <a:ext cx="2761307" cy="707886"/>
          </a:xfrm>
          <a:prstGeom prst="rect">
            <a:avLst/>
          </a:prstGeom>
          <a:noFill/>
        </p:spPr>
        <p:txBody>
          <a:bodyPr wrap="square" rtlCol="0">
            <a:spAutoFit/>
          </a:bodyPr>
          <a:lstStyle/>
          <a:p>
            <a:r>
              <a:rPr lang="en-US" sz="4000" dirty="0">
                <a:solidFill>
                  <a:srgbClr val="FF0000"/>
                </a:solidFill>
              </a:rPr>
              <a:t>last week</a:t>
            </a:r>
          </a:p>
        </p:txBody>
      </p:sp>
    </p:spTree>
    <p:extLst>
      <p:ext uri="{BB962C8B-B14F-4D97-AF65-F5344CB8AC3E}">
        <p14:creationId xmlns:p14="http://schemas.microsoft.com/office/powerpoint/2010/main" val="17466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50" fill="hold"/>
                                        <p:tgtEl>
                                          <p:spTgt spid="5"/>
                                        </p:tgtEl>
                                        <p:attrNameLst>
                                          <p:attrName>ppt_w</p:attrName>
                                        </p:attrNameLst>
                                      </p:cBhvr>
                                      <p:tavLst>
                                        <p:tav tm="0">
                                          <p:val>
                                            <p:fltVal val="0"/>
                                          </p:val>
                                        </p:tav>
                                        <p:tav tm="100000">
                                          <p:val>
                                            <p:strVal val="#ppt_w"/>
                                          </p:val>
                                        </p:tav>
                                      </p:tavLst>
                                    </p:anim>
                                    <p:anim calcmode="lin" valueType="num">
                                      <p:cBhvr>
                                        <p:cTn id="16" dur="250" fill="hold"/>
                                        <p:tgtEl>
                                          <p:spTgt spid="5"/>
                                        </p:tgtEl>
                                        <p:attrNameLst>
                                          <p:attrName>ppt_h</p:attrName>
                                        </p:attrNameLst>
                                      </p:cBhvr>
                                      <p:tavLst>
                                        <p:tav tm="0">
                                          <p:val>
                                            <p:fltVal val="0"/>
                                          </p:val>
                                        </p:tav>
                                        <p:tav tm="100000">
                                          <p:val>
                                            <p:strVal val="#ppt_h"/>
                                          </p:val>
                                        </p:tav>
                                      </p:tavLst>
                                    </p:anim>
                                    <p:anim calcmode="lin" valueType="num">
                                      <p:cBhvr>
                                        <p:cTn id="17" dur="250" fill="hold"/>
                                        <p:tgtEl>
                                          <p:spTgt spid="5"/>
                                        </p:tgtEl>
                                        <p:attrNameLst>
                                          <p:attrName>style.rotation</p:attrName>
                                        </p:attrNameLst>
                                      </p:cBhvr>
                                      <p:tavLst>
                                        <p:tav tm="0">
                                          <p:val>
                                            <p:fltVal val="90"/>
                                          </p:val>
                                        </p:tav>
                                        <p:tav tm="100000">
                                          <p:val>
                                            <p:fltVal val="0"/>
                                          </p:val>
                                        </p:tav>
                                      </p:tavLst>
                                    </p:anim>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50" fill="hold"/>
                                        <p:tgtEl>
                                          <p:spTgt spid="6"/>
                                        </p:tgtEl>
                                        <p:attrNameLst>
                                          <p:attrName>ppt_w</p:attrName>
                                        </p:attrNameLst>
                                      </p:cBhvr>
                                      <p:tavLst>
                                        <p:tav tm="0">
                                          <p:val>
                                            <p:fltVal val="0"/>
                                          </p:val>
                                        </p:tav>
                                        <p:tav tm="100000">
                                          <p:val>
                                            <p:strVal val="#ppt_w"/>
                                          </p:val>
                                        </p:tav>
                                      </p:tavLst>
                                    </p:anim>
                                    <p:anim calcmode="lin" valueType="num">
                                      <p:cBhvr>
                                        <p:cTn id="24" dur="250" fill="hold"/>
                                        <p:tgtEl>
                                          <p:spTgt spid="6"/>
                                        </p:tgtEl>
                                        <p:attrNameLst>
                                          <p:attrName>ppt_h</p:attrName>
                                        </p:attrNameLst>
                                      </p:cBhvr>
                                      <p:tavLst>
                                        <p:tav tm="0">
                                          <p:val>
                                            <p:fltVal val="0"/>
                                          </p:val>
                                        </p:tav>
                                        <p:tav tm="100000">
                                          <p:val>
                                            <p:strVal val="#ppt_h"/>
                                          </p:val>
                                        </p:tav>
                                      </p:tavLst>
                                    </p:anim>
                                    <p:anim calcmode="lin" valueType="num">
                                      <p:cBhvr>
                                        <p:cTn id="25" dur="250" fill="hold"/>
                                        <p:tgtEl>
                                          <p:spTgt spid="6"/>
                                        </p:tgtEl>
                                        <p:attrNameLst>
                                          <p:attrName>style.rotation</p:attrName>
                                        </p:attrNameLst>
                                      </p:cBhvr>
                                      <p:tavLst>
                                        <p:tav tm="0">
                                          <p:val>
                                            <p:fltVal val="90"/>
                                          </p:val>
                                        </p:tav>
                                        <p:tav tm="100000">
                                          <p:val>
                                            <p:fltVal val="0"/>
                                          </p:val>
                                        </p:tav>
                                      </p:tavLst>
                                    </p:anim>
                                    <p:animEffect transition="in" filter="fade">
                                      <p:cBhvr>
                                        <p:cTn id="2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25164"/>
            <a:ext cx="12320433" cy="2994984"/>
          </a:xfrm>
          <a:prstGeom prst="rect">
            <a:avLst/>
          </a:prstGeom>
        </p:spPr>
      </p:pic>
      <p:sp>
        <p:nvSpPr>
          <p:cNvPr id="3" name="TextBox 2"/>
          <p:cNvSpPr txBox="1"/>
          <p:nvPr/>
        </p:nvSpPr>
        <p:spPr>
          <a:xfrm>
            <a:off x="6790098" y="2199992"/>
            <a:ext cx="1992395" cy="707886"/>
          </a:xfrm>
          <a:prstGeom prst="rect">
            <a:avLst/>
          </a:prstGeom>
          <a:noFill/>
        </p:spPr>
        <p:txBody>
          <a:bodyPr wrap="square" rtlCol="0">
            <a:spAutoFit/>
          </a:bodyPr>
          <a:lstStyle/>
          <a:p>
            <a:r>
              <a:rPr lang="en-US" sz="4000" dirty="0">
                <a:solidFill>
                  <a:srgbClr val="FF0000"/>
                </a:solidFill>
              </a:rPr>
              <a:t>over 400</a:t>
            </a:r>
          </a:p>
        </p:txBody>
      </p:sp>
      <p:sp>
        <p:nvSpPr>
          <p:cNvPr id="4" name="TextBox 3"/>
          <p:cNvSpPr txBox="1"/>
          <p:nvPr/>
        </p:nvSpPr>
        <p:spPr>
          <a:xfrm>
            <a:off x="6790099" y="3168713"/>
            <a:ext cx="4879818" cy="707886"/>
          </a:xfrm>
          <a:prstGeom prst="rect">
            <a:avLst/>
          </a:prstGeom>
          <a:noFill/>
        </p:spPr>
        <p:txBody>
          <a:bodyPr wrap="square" rtlCol="0">
            <a:spAutoFit/>
          </a:bodyPr>
          <a:lstStyle/>
          <a:p>
            <a:r>
              <a:rPr lang="en-US" sz="4000" dirty="0">
                <a:solidFill>
                  <a:srgbClr val="FF0000"/>
                </a:solidFill>
              </a:rPr>
              <a:t>3 hours</a:t>
            </a:r>
          </a:p>
        </p:txBody>
      </p:sp>
      <p:sp>
        <p:nvSpPr>
          <p:cNvPr id="5" name="TextBox 4"/>
          <p:cNvSpPr txBox="1"/>
          <p:nvPr/>
        </p:nvSpPr>
        <p:spPr>
          <a:xfrm>
            <a:off x="6790099" y="4101220"/>
            <a:ext cx="1638677" cy="707886"/>
          </a:xfrm>
          <a:prstGeom prst="rect">
            <a:avLst/>
          </a:prstGeom>
          <a:noFill/>
        </p:spPr>
        <p:txBody>
          <a:bodyPr wrap="square" rtlCol="0">
            <a:spAutoFit/>
          </a:bodyPr>
          <a:lstStyle/>
          <a:p>
            <a:r>
              <a:rPr lang="en-US" sz="4000" dirty="0">
                <a:solidFill>
                  <a:srgbClr val="FF0000"/>
                </a:solidFill>
              </a:rPr>
              <a:t>yes</a:t>
            </a:r>
          </a:p>
        </p:txBody>
      </p:sp>
    </p:spTree>
    <p:extLst>
      <p:ext uri="{BB962C8B-B14F-4D97-AF65-F5344CB8AC3E}">
        <p14:creationId xmlns:p14="http://schemas.microsoft.com/office/powerpoint/2010/main" val="12020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 calcmode="lin" valueType="num">
                                      <p:cBhvr>
                                        <p:cTn id="9" dur="250" fill="hold"/>
                                        <p:tgtEl>
                                          <p:spTgt spid="3"/>
                                        </p:tgtEl>
                                        <p:attrNameLst>
                                          <p:attrName>style.rotation</p:attrName>
                                        </p:attrNameLst>
                                      </p:cBhvr>
                                      <p:tavLst>
                                        <p:tav tm="0">
                                          <p:val>
                                            <p:fltVal val="90"/>
                                          </p:val>
                                        </p:tav>
                                        <p:tav tm="100000">
                                          <p:val>
                                            <p:fltVal val="0"/>
                                          </p:val>
                                        </p:tav>
                                      </p:tavLst>
                                    </p:anim>
                                    <p:animEffect transition="in" filter="fade">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250" fill="hold"/>
                                        <p:tgtEl>
                                          <p:spTgt spid="4"/>
                                        </p:tgtEl>
                                        <p:attrNameLst>
                                          <p:attrName>ppt_w</p:attrName>
                                        </p:attrNameLst>
                                      </p:cBhvr>
                                      <p:tavLst>
                                        <p:tav tm="0">
                                          <p:val>
                                            <p:fltVal val="0"/>
                                          </p:val>
                                        </p:tav>
                                        <p:tav tm="100000">
                                          <p:val>
                                            <p:strVal val="#ppt_w"/>
                                          </p:val>
                                        </p:tav>
                                      </p:tavLst>
                                    </p:anim>
                                    <p:anim calcmode="lin" valueType="num">
                                      <p:cBhvr>
                                        <p:cTn id="16" dur="250" fill="hold"/>
                                        <p:tgtEl>
                                          <p:spTgt spid="4"/>
                                        </p:tgtEl>
                                        <p:attrNameLst>
                                          <p:attrName>ppt_h</p:attrName>
                                        </p:attrNameLst>
                                      </p:cBhvr>
                                      <p:tavLst>
                                        <p:tav tm="0">
                                          <p:val>
                                            <p:fltVal val="0"/>
                                          </p:val>
                                        </p:tav>
                                        <p:tav tm="100000">
                                          <p:val>
                                            <p:strVal val="#ppt_h"/>
                                          </p:val>
                                        </p:tav>
                                      </p:tavLst>
                                    </p:anim>
                                    <p:anim calcmode="lin" valueType="num">
                                      <p:cBhvr>
                                        <p:cTn id="17" dur="250" fill="hold"/>
                                        <p:tgtEl>
                                          <p:spTgt spid="4"/>
                                        </p:tgtEl>
                                        <p:attrNameLst>
                                          <p:attrName>style.rotation</p:attrName>
                                        </p:attrNameLst>
                                      </p:cBhvr>
                                      <p:tavLst>
                                        <p:tav tm="0">
                                          <p:val>
                                            <p:fltVal val="90"/>
                                          </p:val>
                                        </p:tav>
                                        <p:tav tm="100000">
                                          <p:val>
                                            <p:fltVal val="0"/>
                                          </p:val>
                                        </p:tav>
                                      </p:tavLst>
                                    </p:anim>
                                    <p:animEffect transition="in" filter="fade">
                                      <p:cBhvr>
                                        <p:cTn id="18" dur="25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50" fill="hold"/>
                                        <p:tgtEl>
                                          <p:spTgt spid="5"/>
                                        </p:tgtEl>
                                        <p:attrNameLst>
                                          <p:attrName>ppt_w</p:attrName>
                                        </p:attrNameLst>
                                      </p:cBhvr>
                                      <p:tavLst>
                                        <p:tav tm="0">
                                          <p:val>
                                            <p:fltVal val="0"/>
                                          </p:val>
                                        </p:tav>
                                        <p:tav tm="100000">
                                          <p:val>
                                            <p:strVal val="#ppt_w"/>
                                          </p:val>
                                        </p:tav>
                                      </p:tavLst>
                                    </p:anim>
                                    <p:anim calcmode="lin" valueType="num">
                                      <p:cBhvr>
                                        <p:cTn id="24" dur="250" fill="hold"/>
                                        <p:tgtEl>
                                          <p:spTgt spid="5"/>
                                        </p:tgtEl>
                                        <p:attrNameLst>
                                          <p:attrName>ppt_h</p:attrName>
                                        </p:attrNameLst>
                                      </p:cBhvr>
                                      <p:tavLst>
                                        <p:tav tm="0">
                                          <p:val>
                                            <p:fltVal val="0"/>
                                          </p:val>
                                        </p:tav>
                                        <p:tav tm="100000">
                                          <p:val>
                                            <p:strVal val="#ppt_h"/>
                                          </p:val>
                                        </p:tav>
                                      </p:tavLst>
                                    </p:anim>
                                    <p:anim calcmode="lin" valueType="num">
                                      <p:cBhvr>
                                        <p:cTn id="25" dur="250" fill="hold"/>
                                        <p:tgtEl>
                                          <p:spTgt spid="5"/>
                                        </p:tgtEl>
                                        <p:attrNameLst>
                                          <p:attrName>style.rotation</p:attrName>
                                        </p:attrNameLst>
                                      </p:cBhvr>
                                      <p:tavLst>
                                        <p:tav tm="0">
                                          <p:val>
                                            <p:fltVal val="90"/>
                                          </p:val>
                                        </p:tav>
                                        <p:tav tm="100000">
                                          <p:val>
                                            <p:fltVal val="0"/>
                                          </p:val>
                                        </p:tav>
                                      </p:tavLst>
                                    </p:anim>
                                    <p:animEffect transition="in" filter="fade">
                                      <p:cBhvr>
                                        <p:cTn id="2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5351" y="1211123"/>
            <a:ext cx="12123682" cy="1126497"/>
          </a:xfrm>
          <a:prstGeom prst="rect">
            <a:avLst/>
          </a:prstGeom>
        </p:spPr>
      </p:pic>
      <p:pic>
        <p:nvPicPr>
          <p:cNvPr id="4" name="Picture 3"/>
          <p:cNvPicPr>
            <a:picLocks noChangeAspect="1"/>
          </p:cNvPicPr>
          <p:nvPr/>
        </p:nvPicPr>
        <p:blipFill>
          <a:blip r:embed="rId3"/>
          <a:stretch>
            <a:fillRect/>
          </a:stretch>
        </p:blipFill>
        <p:spPr>
          <a:xfrm>
            <a:off x="34665" y="2915832"/>
            <a:ext cx="12190986" cy="1033604"/>
          </a:xfrm>
          <a:prstGeom prst="rect">
            <a:avLst/>
          </a:prstGeom>
        </p:spPr>
      </p:pic>
      <p:pic>
        <p:nvPicPr>
          <p:cNvPr id="5" name="Picture 4"/>
          <p:cNvPicPr>
            <a:picLocks noChangeAspect="1"/>
          </p:cNvPicPr>
          <p:nvPr/>
        </p:nvPicPr>
        <p:blipFill>
          <a:blip r:embed="rId4"/>
          <a:stretch>
            <a:fillRect/>
          </a:stretch>
        </p:blipFill>
        <p:spPr>
          <a:xfrm>
            <a:off x="34665" y="4642598"/>
            <a:ext cx="12100040" cy="1053785"/>
          </a:xfrm>
          <a:prstGeom prst="rect">
            <a:avLst/>
          </a:prstGeom>
        </p:spPr>
      </p:pic>
      <p:sp>
        <p:nvSpPr>
          <p:cNvPr id="6" name="Rectangle 5"/>
          <p:cNvSpPr/>
          <p:nvPr/>
        </p:nvSpPr>
        <p:spPr>
          <a:xfrm>
            <a:off x="45351" y="2290969"/>
            <a:ext cx="12100039" cy="707886"/>
          </a:xfrm>
          <a:prstGeom prst="rect">
            <a:avLst/>
          </a:prstGeom>
        </p:spPr>
        <p:txBody>
          <a:bodyPr wrap="square">
            <a:spAutoFit/>
          </a:bodyPr>
          <a:lstStyle/>
          <a:p>
            <a:r>
              <a:rPr lang="en-US" sz="4000" dirty="0">
                <a:solidFill>
                  <a:srgbClr val="FF0000"/>
                </a:solidFill>
              </a:rPr>
              <a:t>I went to a park clean-up in Greenview City.</a:t>
            </a:r>
          </a:p>
        </p:txBody>
      </p:sp>
      <p:sp>
        <p:nvSpPr>
          <p:cNvPr id="7" name="Rectangle 6"/>
          <p:cNvSpPr/>
          <p:nvPr/>
        </p:nvSpPr>
        <p:spPr>
          <a:xfrm>
            <a:off x="80139" y="5696383"/>
            <a:ext cx="7274940" cy="707886"/>
          </a:xfrm>
          <a:prstGeom prst="rect">
            <a:avLst/>
          </a:prstGeom>
        </p:spPr>
        <p:txBody>
          <a:bodyPr wrap="none">
            <a:spAutoFit/>
          </a:bodyPr>
          <a:lstStyle/>
          <a:p>
            <a:r>
              <a:rPr lang="en-US" sz="4000" dirty="0">
                <a:solidFill>
                  <a:srgbClr val="FF0000"/>
                </a:solidFill>
              </a:rPr>
              <a:t>Last week, I went to </a:t>
            </a:r>
            <a:r>
              <a:rPr lang="en-US" sz="4000" dirty="0" err="1">
                <a:solidFill>
                  <a:srgbClr val="FF0000"/>
                </a:solidFill>
              </a:rPr>
              <a:t>Nowton</a:t>
            </a:r>
            <a:r>
              <a:rPr lang="en-US" sz="4000" dirty="0">
                <a:solidFill>
                  <a:srgbClr val="FF0000"/>
                </a:solidFill>
              </a:rPr>
              <a:t> Park.</a:t>
            </a:r>
          </a:p>
        </p:txBody>
      </p:sp>
      <p:sp>
        <p:nvSpPr>
          <p:cNvPr id="8" name="TextBox 7"/>
          <p:cNvSpPr txBox="1"/>
          <p:nvPr/>
        </p:nvSpPr>
        <p:spPr>
          <a:xfrm>
            <a:off x="-1343" y="395445"/>
            <a:ext cx="177536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writing</a:t>
            </a:r>
          </a:p>
        </p:txBody>
      </p:sp>
      <p:sp>
        <p:nvSpPr>
          <p:cNvPr id="9" name="Rectangle 8"/>
          <p:cNvSpPr/>
          <p:nvPr/>
        </p:nvSpPr>
        <p:spPr>
          <a:xfrm>
            <a:off x="1775360" y="433984"/>
            <a:ext cx="10393673" cy="80575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solidFill>
                  <a:srgbClr val="0070C0"/>
                </a:solidFill>
              </a:rPr>
              <a:t>Use the information in Task b to write the email.</a:t>
            </a:r>
          </a:p>
        </p:txBody>
      </p:sp>
      <p:sp>
        <p:nvSpPr>
          <p:cNvPr id="10" name="Rectangle 9"/>
          <p:cNvSpPr/>
          <p:nvPr/>
        </p:nvSpPr>
        <p:spPr>
          <a:xfrm>
            <a:off x="57790" y="3880288"/>
            <a:ext cx="12100039" cy="707886"/>
          </a:xfrm>
          <a:prstGeom prst="rect">
            <a:avLst/>
          </a:prstGeom>
        </p:spPr>
        <p:txBody>
          <a:bodyPr wrap="square">
            <a:spAutoFit/>
          </a:bodyPr>
          <a:lstStyle/>
          <a:p>
            <a:r>
              <a:rPr lang="en-US" sz="4000" dirty="0">
                <a:solidFill>
                  <a:srgbClr val="FF0000"/>
                </a:solidFill>
              </a:rPr>
              <a:t>I did it in </a:t>
            </a:r>
            <a:r>
              <a:rPr lang="en-US" sz="4000" dirty="0" err="1">
                <a:solidFill>
                  <a:srgbClr val="FF0000"/>
                </a:solidFill>
              </a:rPr>
              <a:t>Nowton</a:t>
            </a:r>
            <a:r>
              <a:rPr lang="en-US" sz="4000" dirty="0">
                <a:solidFill>
                  <a:srgbClr val="FF0000"/>
                </a:solidFill>
              </a:rPr>
              <a:t> Park, Greenview City.</a:t>
            </a:r>
          </a:p>
        </p:txBody>
      </p:sp>
    </p:spTree>
    <p:extLst>
      <p:ext uri="{BB962C8B-B14F-4D97-AF65-F5344CB8AC3E}">
        <p14:creationId xmlns:p14="http://schemas.microsoft.com/office/powerpoint/2010/main" val="10268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5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3.2</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2416627" y="1942069"/>
            <a:ext cx="1920785" cy="570039"/>
          </a:xfrm>
          <a:prstGeom prst="rect">
            <a:avLst/>
          </a:prstGeom>
        </p:spPr>
      </p:pic>
      <p:sp>
        <p:nvSpPr>
          <p:cNvPr id="11" name="Round Diagonal Corner Rectangle 10"/>
          <p:cNvSpPr/>
          <p:nvPr/>
        </p:nvSpPr>
        <p:spPr>
          <a:xfrm>
            <a:off x="2416627" y="4964583"/>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68432" y="3308377"/>
            <a:ext cx="3813910" cy="777954"/>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4"/>
          <a:stretch>
            <a:fillRect/>
          </a:stretch>
        </p:blipFill>
        <p:spPr>
          <a:xfrm>
            <a:off x="7317107"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118" y="1458104"/>
            <a:ext cx="7580768" cy="707886"/>
          </a:xfrm>
          <a:prstGeom prst="rect">
            <a:avLst/>
          </a:prstGeom>
        </p:spPr>
        <p:txBody>
          <a:bodyPr wrap="square">
            <a:spAutoFit/>
          </a:bodyPr>
          <a:lstStyle/>
          <a:p>
            <a:r>
              <a:rPr lang="en-US" sz="4000" dirty="0">
                <a:solidFill>
                  <a:srgbClr val="FF0000"/>
                </a:solidFill>
              </a:rPr>
              <a:t>Four hundred volunteers took part.</a:t>
            </a:r>
          </a:p>
        </p:txBody>
      </p:sp>
      <p:sp>
        <p:nvSpPr>
          <p:cNvPr id="6" name="Rectangle 5"/>
          <p:cNvSpPr/>
          <p:nvPr/>
        </p:nvSpPr>
        <p:spPr>
          <a:xfrm>
            <a:off x="65118" y="3144242"/>
            <a:ext cx="5922775" cy="707886"/>
          </a:xfrm>
          <a:prstGeom prst="rect">
            <a:avLst/>
          </a:prstGeom>
        </p:spPr>
        <p:txBody>
          <a:bodyPr wrap="none">
            <a:spAutoFit/>
          </a:bodyPr>
          <a:lstStyle/>
          <a:p>
            <a:r>
              <a:rPr lang="en-US" sz="4000" dirty="0">
                <a:solidFill>
                  <a:srgbClr val="FF0000"/>
                </a:solidFill>
              </a:rPr>
              <a:t>We worked for three hours.</a:t>
            </a:r>
          </a:p>
        </p:txBody>
      </p:sp>
      <p:sp>
        <p:nvSpPr>
          <p:cNvPr id="7" name="Rectangle 6"/>
          <p:cNvSpPr/>
          <p:nvPr/>
        </p:nvSpPr>
        <p:spPr>
          <a:xfrm>
            <a:off x="65118" y="4861081"/>
            <a:ext cx="5619487" cy="707886"/>
          </a:xfrm>
          <a:prstGeom prst="rect">
            <a:avLst/>
          </a:prstGeom>
        </p:spPr>
        <p:txBody>
          <a:bodyPr wrap="none">
            <a:spAutoFit/>
          </a:bodyPr>
          <a:lstStyle/>
          <a:p>
            <a:r>
              <a:rPr lang="en-US" dirty="0"/>
              <a:t> </a:t>
            </a:r>
            <a:r>
              <a:rPr lang="en-US" sz="4000" dirty="0">
                <a:solidFill>
                  <a:srgbClr val="FF0000"/>
                </a:solidFill>
              </a:rPr>
              <a:t>I want to do it again soon.</a:t>
            </a:r>
          </a:p>
        </p:txBody>
      </p:sp>
      <p:pic>
        <p:nvPicPr>
          <p:cNvPr id="8" name="Picture 7">
            <a:extLst>
              <a:ext uri="{FF2B5EF4-FFF2-40B4-BE49-F238E27FC236}">
                <a16:creationId xmlns:a16="http://schemas.microsoft.com/office/drawing/2014/main" id="{A5D61116-6CDD-43F2-A588-7CEAD453902D}"/>
              </a:ext>
            </a:extLst>
          </p:cNvPr>
          <p:cNvPicPr>
            <a:picLocks noChangeAspect="1"/>
          </p:cNvPicPr>
          <p:nvPr/>
        </p:nvPicPr>
        <p:blipFill rotWithShape="1">
          <a:blip r:embed="rId2"/>
          <a:srcRect b="63981"/>
          <a:stretch/>
        </p:blipFill>
        <p:spPr>
          <a:xfrm>
            <a:off x="0" y="292750"/>
            <a:ext cx="12192000" cy="1069069"/>
          </a:xfrm>
          <a:prstGeom prst="rect">
            <a:avLst/>
          </a:prstGeom>
        </p:spPr>
      </p:pic>
      <p:pic>
        <p:nvPicPr>
          <p:cNvPr id="9" name="Picture 8">
            <a:extLst>
              <a:ext uri="{FF2B5EF4-FFF2-40B4-BE49-F238E27FC236}">
                <a16:creationId xmlns:a16="http://schemas.microsoft.com/office/drawing/2014/main" id="{96BC23B1-283D-41AC-8C3C-F00BEF18E222}"/>
              </a:ext>
            </a:extLst>
          </p:cNvPr>
          <p:cNvPicPr>
            <a:picLocks noChangeAspect="1"/>
          </p:cNvPicPr>
          <p:nvPr/>
        </p:nvPicPr>
        <p:blipFill rotWithShape="1">
          <a:blip r:embed="rId2"/>
          <a:srcRect t="36119" b="33400"/>
          <a:stretch/>
        </p:blipFill>
        <p:spPr>
          <a:xfrm>
            <a:off x="0" y="2246506"/>
            <a:ext cx="12192000" cy="904695"/>
          </a:xfrm>
          <a:prstGeom prst="rect">
            <a:avLst/>
          </a:prstGeom>
        </p:spPr>
      </p:pic>
      <p:pic>
        <p:nvPicPr>
          <p:cNvPr id="10" name="Picture 9">
            <a:extLst>
              <a:ext uri="{FF2B5EF4-FFF2-40B4-BE49-F238E27FC236}">
                <a16:creationId xmlns:a16="http://schemas.microsoft.com/office/drawing/2014/main" id="{914603E2-24BF-4462-AC1C-B7D62BDB8F2B}"/>
              </a:ext>
            </a:extLst>
          </p:cNvPr>
          <p:cNvPicPr>
            <a:picLocks noChangeAspect="1"/>
          </p:cNvPicPr>
          <p:nvPr/>
        </p:nvPicPr>
        <p:blipFill rotWithShape="1">
          <a:blip r:embed="rId2"/>
          <a:srcRect t="66778"/>
          <a:stretch/>
        </p:blipFill>
        <p:spPr>
          <a:xfrm>
            <a:off x="0" y="3917517"/>
            <a:ext cx="12192000" cy="986059"/>
          </a:xfrm>
          <a:prstGeom prst="rect">
            <a:avLst/>
          </a:prstGeom>
        </p:spPr>
      </p:pic>
      <p:pic>
        <p:nvPicPr>
          <p:cNvPr id="11" name="Picture 10">
            <a:extLst>
              <a:ext uri="{FF2B5EF4-FFF2-40B4-BE49-F238E27FC236}">
                <a16:creationId xmlns:a16="http://schemas.microsoft.com/office/drawing/2014/main" id="{4564B90C-53AD-4BEB-9BF8-781687B31965}"/>
              </a:ext>
            </a:extLst>
          </p:cNvPr>
          <p:cNvPicPr>
            <a:picLocks noChangeAspect="1"/>
          </p:cNvPicPr>
          <p:nvPr/>
        </p:nvPicPr>
        <p:blipFill>
          <a:blip r:embed="rId3"/>
          <a:stretch>
            <a:fillRect/>
          </a:stretch>
        </p:blipFill>
        <p:spPr>
          <a:xfrm>
            <a:off x="6360433" y="298033"/>
            <a:ext cx="2420322" cy="1072989"/>
          </a:xfrm>
          <a:prstGeom prst="rect">
            <a:avLst/>
          </a:prstGeom>
        </p:spPr>
      </p:pic>
      <p:pic>
        <p:nvPicPr>
          <p:cNvPr id="12" name="Picture 11">
            <a:extLst>
              <a:ext uri="{FF2B5EF4-FFF2-40B4-BE49-F238E27FC236}">
                <a16:creationId xmlns:a16="http://schemas.microsoft.com/office/drawing/2014/main" id="{CE2A0A49-288E-4AAE-9280-15928EA9D57A}"/>
              </a:ext>
            </a:extLst>
          </p:cNvPr>
          <p:cNvPicPr>
            <a:picLocks noChangeAspect="1"/>
          </p:cNvPicPr>
          <p:nvPr/>
        </p:nvPicPr>
        <p:blipFill>
          <a:blip r:embed="rId4"/>
          <a:stretch>
            <a:fillRect/>
          </a:stretch>
        </p:blipFill>
        <p:spPr>
          <a:xfrm>
            <a:off x="6360433" y="2165990"/>
            <a:ext cx="5096698" cy="1072989"/>
          </a:xfrm>
          <a:prstGeom prst="rect">
            <a:avLst/>
          </a:prstGeom>
        </p:spPr>
      </p:pic>
      <p:pic>
        <p:nvPicPr>
          <p:cNvPr id="13" name="Picture 12">
            <a:extLst>
              <a:ext uri="{FF2B5EF4-FFF2-40B4-BE49-F238E27FC236}">
                <a16:creationId xmlns:a16="http://schemas.microsoft.com/office/drawing/2014/main" id="{42CD4B12-3603-4489-92FB-852AF20F5124}"/>
              </a:ext>
            </a:extLst>
          </p:cNvPr>
          <p:cNvPicPr>
            <a:picLocks noChangeAspect="1"/>
          </p:cNvPicPr>
          <p:nvPr/>
        </p:nvPicPr>
        <p:blipFill>
          <a:blip r:embed="rId5"/>
          <a:stretch>
            <a:fillRect/>
          </a:stretch>
        </p:blipFill>
        <p:spPr>
          <a:xfrm>
            <a:off x="6360433" y="3852128"/>
            <a:ext cx="1859441" cy="1072989"/>
          </a:xfrm>
          <a:prstGeom prst="rect">
            <a:avLst/>
          </a:prstGeom>
        </p:spPr>
      </p:pic>
    </p:spTree>
    <p:extLst>
      <p:ext uri="{BB962C8B-B14F-4D97-AF65-F5344CB8AC3E}">
        <p14:creationId xmlns:p14="http://schemas.microsoft.com/office/powerpoint/2010/main" val="11752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798" y="318710"/>
            <a:ext cx="3619049" cy="912562"/>
          </a:xfrm>
          <a:prstGeom prst="rect">
            <a:avLst/>
          </a:prstGeom>
        </p:spPr>
      </p:pic>
      <p:sp>
        <p:nvSpPr>
          <p:cNvPr id="3" name="TextBox 2"/>
          <p:cNvSpPr txBox="1"/>
          <p:nvPr/>
        </p:nvSpPr>
        <p:spPr>
          <a:xfrm>
            <a:off x="3711847" y="398352"/>
            <a:ext cx="8410743" cy="1569660"/>
          </a:xfrm>
          <a:prstGeom prst="rect">
            <a:avLst/>
          </a:prstGeom>
          <a:noFill/>
        </p:spPr>
        <p:txBody>
          <a:bodyPr wrap="square" rtlCol="0">
            <a:spAutoFit/>
          </a:bodyPr>
          <a:lstStyle/>
          <a:p>
            <a:r>
              <a:rPr lang="en-US" sz="3200" dirty="0">
                <a:solidFill>
                  <a:srgbClr val="0070C0"/>
                </a:solidFill>
              </a:rPr>
              <a:t>Now, write an email to a friend describing your experience of an environmental clean-up. Use the Feedback form to help you. Write 60 to 80 words. </a:t>
            </a:r>
          </a:p>
        </p:txBody>
      </p:sp>
      <p:sp>
        <p:nvSpPr>
          <p:cNvPr id="4" name="Rectangle 3"/>
          <p:cNvSpPr/>
          <p:nvPr/>
        </p:nvSpPr>
        <p:spPr>
          <a:xfrm>
            <a:off x="162962" y="1859339"/>
            <a:ext cx="11959628" cy="4524315"/>
          </a:xfrm>
          <a:prstGeom prst="rect">
            <a:avLst/>
          </a:prstGeom>
        </p:spPr>
        <p:txBody>
          <a:bodyPr wrap="square">
            <a:spAutoFit/>
          </a:bodyPr>
          <a:lstStyle/>
          <a:p>
            <a:r>
              <a:rPr lang="en-US" sz="3200" dirty="0">
                <a:solidFill>
                  <a:srgbClr val="FF0000"/>
                </a:solidFill>
              </a:rPr>
              <a:t>Sample answer:</a:t>
            </a:r>
          </a:p>
          <a:p>
            <a:r>
              <a:rPr lang="en-US" sz="3200" dirty="0"/>
              <a:t>Hi </a:t>
            </a:r>
            <a:r>
              <a:rPr lang="en-US" sz="3200" dirty="0" err="1"/>
              <a:t>Nguyên</a:t>
            </a:r>
            <a:r>
              <a:rPr lang="en-US" sz="3200" dirty="0"/>
              <a:t>, </a:t>
            </a:r>
          </a:p>
          <a:p>
            <a:r>
              <a:rPr lang="en-US" sz="3200" dirty="0"/>
              <a:t>I went to a park clean-up in </a:t>
            </a:r>
            <a:r>
              <a:rPr lang="en-US" sz="3200" dirty="0" err="1"/>
              <a:t>Greenview</a:t>
            </a:r>
            <a:r>
              <a:rPr lang="en-US" sz="3200" dirty="0"/>
              <a:t> City. It was really fun. </a:t>
            </a:r>
          </a:p>
          <a:p>
            <a:r>
              <a:rPr lang="en-US" sz="3200" dirty="0"/>
              <a:t>Last week, I went to </a:t>
            </a:r>
            <a:r>
              <a:rPr lang="en-US" sz="3200" dirty="0" err="1"/>
              <a:t>Nowton</a:t>
            </a:r>
            <a:r>
              <a:rPr lang="en-US" sz="3200" dirty="0"/>
              <a:t> Park. There was lots of trash in the park. Four hundred volunteers took part. We worked for three hours. The park looked very clean after. </a:t>
            </a:r>
          </a:p>
          <a:p>
            <a:r>
              <a:rPr lang="en-US" sz="3200" dirty="0"/>
              <a:t>It was a good day. I want to do it again soon. Do you want to do it, too? </a:t>
            </a:r>
          </a:p>
          <a:p>
            <a:r>
              <a:rPr lang="en-US" sz="3200" dirty="0"/>
              <a:t>See you,</a:t>
            </a:r>
          </a:p>
          <a:p>
            <a:r>
              <a:rPr lang="en-US" sz="3200" dirty="0" err="1"/>
              <a:t>Mạnh</a:t>
            </a:r>
            <a:endParaRPr lang="en-US" sz="3200" dirty="0"/>
          </a:p>
        </p:txBody>
      </p:sp>
    </p:spTree>
    <p:extLst>
      <p:ext uri="{BB962C8B-B14F-4D97-AF65-F5344CB8AC3E}">
        <p14:creationId xmlns:p14="http://schemas.microsoft.com/office/powerpoint/2010/main" val="347024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6901"/>
            <a:ext cx="12086471" cy="3925898"/>
          </a:xfrm>
          <a:prstGeom prst="rect">
            <a:avLst/>
          </a:prstGeom>
        </p:spPr>
      </p:pic>
      <p:sp>
        <p:nvSpPr>
          <p:cNvPr id="3" name="Oval 2"/>
          <p:cNvSpPr/>
          <p:nvPr/>
        </p:nvSpPr>
        <p:spPr>
          <a:xfrm>
            <a:off x="11217244" y="2580238"/>
            <a:ext cx="398352" cy="50699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Oval 3"/>
          <p:cNvSpPr/>
          <p:nvPr/>
        </p:nvSpPr>
        <p:spPr>
          <a:xfrm>
            <a:off x="11190083" y="3159850"/>
            <a:ext cx="425513" cy="49775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p:cNvSpPr/>
          <p:nvPr/>
        </p:nvSpPr>
        <p:spPr>
          <a:xfrm>
            <a:off x="11217244" y="3739081"/>
            <a:ext cx="398352" cy="488887"/>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465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649C3A-3028-1045-9050-8B4D037870AD}"/>
              </a:ext>
            </a:extLst>
          </p:cNvPr>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17235"/>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2" name="Picture 1"/>
          <p:cNvPicPr>
            <a:picLocks noChangeAspect="1"/>
          </p:cNvPicPr>
          <p:nvPr/>
        </p:nvPicPr>
        <p:blipFill>
          <a:blip r:embed="rId3"/>
          <a:stretch>
            <a:fillRect/>
          </a:stretch>
        </p:blipFill>
        <p:spPr>
          <a:xfrm>
            <a:off x="2764115" y="1950098"/>
            <a:ext cx="8995286" cy="3962886"/>
          </a:xfrm>
          <a:prstGeom prst="rect">
            <a:avLst/>
          </a:prstGeom>
        </p:spPr>
      </p:pic>
    </p:spTree>
    <p:extLst>
      <p:ext uri="{BB962C8B-B14F-4D97-AF65-F5344CB8AC3E}">
        <p14:creationId xmlns:p14="http://schemas.microsoft.com/office/powerpoint/2010/main" val="3529029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 y="291765"/>
            <a:ext cx="9131967" cy="6226341"/>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33052" y="1925263"/>
            <a:ext cx="11787412"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Writing: </a:t>
            </a:r>
          </a:p>
          <a:p>
            <a:r>
              <a:rPr lang="en-US" sz="3600" i="1" dirty="0">
                <a:solidFill>
                  <a:srgbClr val="0070C0"/>
                </a:solidFill>
              </a:rPr>
              <a:t>-    Understand how to write an email about past experiences.</a:t>
            </a:r>
          </a:p>
          <a:p>
            <a:pPr marL="571500" indent="-571500">
              <a:buFontTx/>
              <a:buChar char="-"/>
            </a:pPr>
            <a:r>
              <a:rPr lang="en-US" sz="3600" i="1" dirty="0">
                <a:solidFill>
                  <a:srgbClr val="0070C0"/>
                </a:solidFill>
              </a:rPr>
              <a:t>Practice writing an email to a friend about a past experience.</a:t>
            </a:r>
          </a:p>
          <a:p>
            <a:r>
              <a:rPr lang="en-US" sz="3600" i="1" dirty="0">
                <a:solidFill>
                  <a:srgbClr val="FF0000"/>
                </a:solidFill>
              </a:rPr>
              <a:t>Speaking:</a:t>
            </a:r>
          </a:p>
          <a:p>
            <a:r>
              <a:rPr lang="en-US" sz="3600" i="1" dirty="0">
                <a:solidFill>
                  <a:srgbClr val="0070C0"/>
                </a:solidFill>
              </a:rPr>
              <a:t>-    Talk about environmental problems near where you live.</a:t>
            </a: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1314451" y="1646758"/>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Writing skill on page 25 WB.</a:t>
            </a:r>
          </a:p>
          <a:p>
            <a:pPr marL="571500" indent="-571500">
              <a:buFontTx/>
              <a:buChar char="-"/>
            </a:pPr>
            <a:r>
              <a:rPr lang="en-US" sz="3600" i="1" dirty="0">
                <a:solidFill>
                  <a:srgbClr val="0070C0"/>
                </a:solidFill>
              </a:rPr>
              <a:t>Complete the writing notes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on page 27.</a:t>
            </a:r>
          </a:p>
          <a:p>
            <a:pPr marL="571500" indent="-571500">
              <a:buFontTx/>
              <a:buChar char="-"/>
            </a:pPr>
            <a:r>
              <a:rPr lang="en-US" sz="3600" i="1" dirty="0">
                <a:solidFill>
                  <a:srgbClr val="0070C0"/>
                </a:solidFill>
              </a:rPr>
              <a:t>Prepare Review Unit 10 (pages 92 &amp; 93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397031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write an email.</a:t>
            </a:r>
          </a:p>
          <a:p>
            <a:pPr marL="571500" indent="-571500">
              <a:buFontTx/>
              <a:buChar char="-"/>
            </a:pPr>
            <a:r>
              <a:rPr lang="en-US" sz="3600" i="1" dirty="0">
                <a:solidFill>
                  <a:srgbClr val="0070C0"/>
                </a:solidFill>
              </a:rPr>
              <a:t>talk about an environmental clean-up. </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731936"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groups.</a:t>
            </a:r>
            <a:endParaRPr lang="en-US" sz="5400" b="1" dirty="0">
              <a:solidFill>
                <a:srgbClr val="FF0000"/>
              </a:solidFill>
            </a:endParaRPr>
          </a:p>
        </p:txBody>
      </p:sp>
      <p:sp>
        <p:nvSpPr>
          <p:cNvPr id="3" name="Rectangle 2"/>
          <p:cNvSpPr/>
          <p:nvPr/>
        </p:nvSpPr>
        <p:spPr>
          <a:xfrm>
            <a:off x="706170" y="3615576"/>
            <a:ext cx="10649185" cy="2123658"/>
          </a:xfrm>
          <a:prstGeom prst="rect">
            <a:avLst/>
          </a:prstGeom>
        </p:spPr>
        <p:txBody>
          <a:bodyPr wrap="square">
            <a:spAutoFit/>
          </a:bodyPr>
          <a:lstStyle/>
          <a:p>
            <a:r>
              <a:rPr lang="en-US" sz="4400" b="1" i="1" dirty="0">
                <a:solidFill>
                  <a:srgbClr val="0070C0"/>
                </a:solidFill>
              </a:rPr>
              <a:t>What did you do to help the environment?</a:t>
            </a:r>
          </a:p>
          <a:p>
            <a:r>
              <a:rPr lang="en-US" sz="4400" b="1" i="1" dirty="0">
                <a:solidFill>
                  <a:srgbClr val="0070C0"/>
                </a:solidFill>
              </a:rPr>
              <a:t>When and where did you do it?</a:t>
            </a:r>
          </a:p>
          <a:p>
            <a:r>
              <a:rPr lang="en-US" sz="4400" b="1" i="1" dirty="0">
                <a:solidFill>
                  <a:srgbClr val="0070C0"/>
                </a:solidFill>
              </a:rPr>
              <a:t>Who did you do it with?</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7965" y="749982"/>
            <a:ext cx="3984595" cy="254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478190"/>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2401FF-6A91-0C0D-35EF-6B2F5FA1E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064" y="302488"/>
            <a:ext cx="11621871" cy="612865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writing time….</a:t>
            </a:r>
            <a:endParaRPr lang="en-US" dirty="0">
              <a:solidFill>
                <a:srgbClr val="7030A0"/>
              </a:solidFill>
            </a:endParaRPr>
          </a:p>
        </p:txBody>
      </p:sp>
      <p:pic>
        <p:nvPicPr>
          <p:cNvPr id="3" name="Picture 2"/>
          <p:cNvPicPr>
            <a:picLocks noChangeAspect="1"/>
          </p:cNvPicPr>
          <p:nvPr/>
        </p:nvPicPr>
        <p:blipFill>
          <a:blip r:embed="rId3"/>
          <a:stretch>
            <a:fillRect/>
          </a:stretch>
        </p:blipFill>
        <p:spPr>
          <a:xfrm>
            <a:off x="246350" y="702860"/>
            <a:ext cx="2819575" cy="841199"/>
          </a:xfrm>
          <a:prstGeom prst="rect">
            <a:avLst/>
          </a:prstGeom>
        </p:spPr>
      </p:pic>
    </p:spTree>
    <p:extLst>
      <p:ext uri="{BB962C8B-B14F-4D97-AF65-F5344CB8AC3E}">
        <p14:creationId xmlns:p14="http://schemas.microsoft.com/office/powerpoint/2010/main" val="274060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writing</a:t>
            </a:r>
          </a:p>
        </p:txBody>
      </p:sp>
      <p:sp>
        <p:nvSpPr>
          <p:cNvPr id="3" name="Rectangle 2"/>
          <p:cNvSpPr/>
          <p:nvPr/>
        </p:nvSpPr>
        <p:spPr>
          <a:xfrm>
            <a:off x="2008909" y="445073"/>
            <a:ext cx="9642763" cy="1384995"/>
          </a:xfrm>
          <a:prstGeom prst="rect">
            <a:avLst/>
          </a:prstGeom>
        </p:spPr>
        <p:txBody>
          <a:bodyPr wrap="square">
            <a:spAutoFit/>
          </a:bodyPr>
          <a:lstStyle/>
          <a:p>
            <a:r>
              <a:rPr lang="en-US" sz="2800" b="1" dirty="0">
                <a:solidFill>
                  <a:srgbClr val="242021"/>
                </a:solidFill>
              </a:rPr>
              <a:t>a. </a:t>
            </a:r>
            <a:r>
              <a:rPr lang="en-US" sz="2800" b="1" dirty="0"/>
              <a:t>Read about writing emails to describe past experiences. Then, read Jane’s email again and underline the information matching each point in the box. </a:t>
            </a:r>
            <a:r>
              <a:rPr lang="en-US" sz="2800" b="1" dirty="0">
                <a:solidFill>
                  <a:srgbClr val="242021"/>
                </a:solidFill>
              </a:rPr>
              <a:t> </a:t>
            </a:r>
            <a:endParaRPr lang="en-US" sz="2800" b="1" dirty="0"/>
          </a:p>
        </p:txBody>
      </p:sp>
      <p:pic>
        <p:nvPicPr>
          <p:cNvPr id="7" name="Picture 6"/>
          <p:cNvPicPr>
            <a:picLocks noChangeAspect="1"/>
          </p:cNvPicPr>
          <p:nvPr/>
        </p:nvPicPr>
        <p:blipFill>
          <a:blip r:embed="rId2"/>
          <a:stretch>
            <a:fillRect/>
          </a:stretch>
        </p:blipFill>
        <p:spPr>
          <a:xfrm>
            <a:off x="0" y="2228420"/>
            <a:ext cx="12234061" cy="3954061"/>
          </a:xfrm>
          <a:prstGeom prst="rect">
            <a:avLst/>
          </a:prstGeom>
        </p:spPr>
      </p:pic>
    </p:spTree>
    <p:extLst>
      <p:ext uri="{BB962C8B-B14F-4D97-AF65-F5344CB8AC3E}">
        <p14:creationId xmlns:p14="http://schemas.microsoft.com/office/powerpoint/2010/main" val="4217836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54360"/>
            <a:ext cx="12185418" cy="4835005"/>
          </a:xfrm>
          <a:prstGeom prst="rect">
            <a:avLst/>
          </a:prstGeom>
        </p:spPr>
      </p:pic>
    </p:spTree>
    <p:extLst>
      <p:ext uri="{BB962C8B-B14F-4D97-AF65-F5344CB8AC3E}">
        <p14:creationId xmlns:p14="http://schemas.microsoft.com/office/powerpoint/2010/main" val="1061316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6041" y="339968"/>
            <a:ext cx="7352522" cy="9546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buAutoNum type="arabicPeriod"/>
            </a:pPr>
            <a:r>
              <a:rPr lang="en-US" sz="2800" b="1" dirty="0">
                <a:solidFill>
                  <a:schemeClr val="accent1"/>
                </a:solidFill>
              </a:rPr>
              <a:t>Introduce the main topic </a:t>
            </a:r>
            <a:r>
              <a:rPr lang="en-US" sz="2800" dirty="0">
                <a:solidFill>
                  <a:schemeClr val="accent1"/>
                </a:solidFill>
              </a:rPr>
              <a:t>(your experience):</a:t>
            </a:r>
          </a:p>
          <a:p>
            <a:r>
              <a:rPr lang="en-US" sz="2800" i="1" dirty="0">
                <a:solidFill>
                  <a:schemeClr val="accent1"/>
                </a:solidFill>
              </a:rPr>
              <a:t>I took part in a forest clean-up with my sister.</a:t>
            </a:r>
          </a:p>
        </p:txBody>
      </p:sp>
      <p:sp>
        <p:nvSpPr>
          <p:cNvPr id="4" name="Rectangle 3"/>
          <p:cNvSpPr/>
          <p:nvPr/>
        </p:nvSpPr>
        <p:spPr>
          <a:xfrm>
            <a:off x="9053" y="1386474"/>
            <a:ext cx="12192000" cy="511317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t>Hi Dan,</a:t>
            </a:r>
          </a:p>
          <a:p>
            <a:r>
              <a:rPr lang="en-US" sz="2800" dirty="0"/>
              <a:t>Let me tell you about my vacation. I did something really different this year. I took part in a beach clean-up and it was great!</a:t>
            </a:r>
          </a:p>
          <a:p>
            <a:r>
              <a:rPr lang="en-US" sz="2800" dirty="0"/>
              <a:t>I arrived at Pebble Beach in Somerton on Tuesday morning. It was really dirty and the smell was horrible. There were plastic bags and trash everywhere so we had to clean it up. Over 150 volunteers took part. We worked for eight hours and picked up over five </a:t>
            </a:r>
            <a:r>
              <a:rPr lang="en-US" sz="2800" dirty="0" err="1"/>
              <a:t>tonnes</a:t>
            </a:r>
            <a:r>
              <a:rPr lang="en-US" sz="2800" dirty="0"/>
              <a:t> of trash! The beach looked amazing after we finished.</a:t>
            </a:r>
          </a:p>
          <a:p>
            <a:r>
              <a:rPr lang="en-US" sz="2800" dirty="0"/>
              <a:t>Save The Beaches organized the event. It organizes at least five clean-ups every year. They are all over the country. I want to do another one next year. Would you like to come? Let me know.</a:t>
            </a:r>
          </a:p>
          <a:p>
            <a:r>
              <a:rPr lang="en-US" sz="2800" dirty="0"/>
              <a:t>See you,</a:t>
            </a:r>
          </a:p>
          <a:p>
            <a:r>
              <a:rPr lang="en-US" sz="2800" dirty="0"/>
              <a:t>Jane</a:t>
            </a:r>
          </a:p>
        </p:txBody>
      </p:sp>
      <p:cxnSp>
        <p:nvCxnSpPr>
          <p:cNvPr id="8" name="Straight Connector 7"/>
          <p:cNvCxnSpPr>
            <a:cxnSpLocks/>
          </p:cNvCxnSpPr>
          <p:nvPr/>
        </p:nvCxnSpPr>
        <p:spPr>
          <a:xfrm>
            <a:off x="11045925" y="2211691"/>
            <a:ext cx="8306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flipV="1">
            <a:off x="157789" y="2609337"/>
            <a:ext cx="3340359" cy="9331"/>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972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4879</TotalTime>
  <Words>1538</Words>
  <Application>Microsoft Office PowerPoint</Application>
  <PresentationFormat>Widescreen</PresentationFormat>
  <Paragraphs>123</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vaxalin@outlook.com.vn</cp:lastModifiedBy>
  <cp:revision>244</cp:revision>
  <dcterms:created xsi:type="dcterms:W3CDTF">2020-12-08T03:17:05Z</dcterms:created>
  <dcterms:modified xsi:type="dcterms:W3CDTF">2023-07-27T06:04:31Z</dcterms:modified>
</cp:coreProperties>
</file>