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94" r:id="rId2"/>
    <p:sldId id="395" r:id="rId3"/>
    <p:sldId id="396" r:id="rId4"/>
    <p:sldId id="383" r:id="rId5"/>
    <p:sldId id="267" r:id="rId6"/>
    <p:sldId id="397" r:id="rId7"/>
    <p:sldId id="385" r:id="rId8"/>
    <p:sldId id="418" r:id="rId9"/>
    <p:sldId id="444" r:id="rId10"/>
    <p:sldId id="421" r:id="rId11"/>
    <p:sldId id="419" r:id="rId12"/>
    <p:sldId id="422" r:id="rId13"/>
    <p:sldId id="443" r:id="rId14"/>
    <p:sldId id="387" r:id="rId15"/>
    <p:sldId id="420" r:id="rId16"/>
    <p:sldId id="457" r:id="rId17"/>
    <p:sldId id="454" r:id="rId18"/>
    <p:sldId id="458" r:id="rId19"/>
    <p:sldId id="459" r:id="rId20"/>
    <p:sldId id="461" r:id="rId21"/>
    <p:sldId id="462" r:id="rId22"/>
    <p:sldId id="446" r:id="rId23"/>
    <p:sldId id="447" r:id="rId24"/>
    <p:sldId id="448" r:id="rId25"/>
    <p:sldId id="449" r:id="rId26"/>
    <p:sldId id="450" r:id="rId27"/>
    <p:sldId id="388" r:id="rId28"/>
    <p:sldId id="398" r:id="rId29"/>
    <p:sldId id="401" r:id="rId30"/>
    <p:sldId id="404" r:id="rId31"/>
    <p:sldId id="402" r:id="rId32"/>
    <p:sldId id="403" r:id="rId33"/>
    <p:sldId id="405" r:id="rId34"/>
    <p:sldId id="408" r:id="rId35"/>
    <p:sldId id="407" r:id="rId36"/>
    <p:sldId id="453" r:id="rId37"/>
    <p:sldId id="423" r:id="rId38"/>
    <p:sldId id="426" r:id="rId39"/>
    <p:sldId id="430" r:id="rId40"/>
    <p:sldId id="431" r:id="rId41"/>
    <p:sldId id="425" r:id="rId4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432FF"/>
    <a:srgbClr val="521B93"/>
    <a:srgbClr val="942093"/>
    <a:srgbClr val="FF2F92"/>
    <a:srgbClr val="FF2600"/>
    <a:srgbClr val="73FDD6"/>
    <a:srgbClr val="D883FF"/>
    <a:srgbClr val="FF8AD8"/>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6341"/>
  </p:normalViewPr>
  <p:slideViewPr>
    <p:cSldViewPr snapToGrid="0" snapToObjects="1">
      <p:cViewPr varScale="1">
        <p:scale>
          <a:sx n="70" d="100"/>
          <a:sy n="70" d="100"/>
        </p:scale>
        <p:origin x="-63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627AA-BE01-4C58-A532-1E932CE2C316}" type="doc">
      <dgm:prSet loTypeId="urn:microsoft.com/office/officeart/2009/layout/CircleArrowProcess" loCatId="cycle" qsTypeId="urn:microsoft.com/office/officeart/2005/8/quickstyle/simple5" qsCatId="simple" csTypeId="urn:microsoft.com/office/officeart/2005/8/colors/colorful4" csCatId="colorful" phldr="1"/>
      <dgm:spPr/>
      <dgm:t>
        <a:bodyPr/>
        <a:lstStyle/>
        <a:p>
          <a:endParaRPr lang="vi-VN"/>
        </a:p>
      </dgm:t>
    </dgm:pt>
    <dgm:pt modelId="{5CAA4229-14FE-4E8B-BA82-7908A989F13F}">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1</a:t>
          </a:r>
          <a:endParaRPr lang="vi-VN" b="1" dirty="0">
            <a:solidFill>
              <a:schemeClr val="bg1"/>
            </a:solidFill>
            <a:latin typeface="Times New Roman" panose="02020603050405020304" pitchFamily="18" charset="0"/>
            <a:cs typeface="Times New Roman" panose="02020603050405020304" pitchFamily="18" charset="0"/>
          </a:endParaRPr>
        </a:p>
      </dgm:t>
    </dgm:pt>
    <dgm:pt modelId="{716AAD33-02CD-4DF5-8116-D2470846CC9D}" type="parTrans" cxnId="{992E0C85-9F28-4A4F-9AFD-B714D06B9EEC}">
      <dgm:prSet/>
      <dgm:spPr/>
      <dgm:t>
        <a:bodyPr/>
        <a:lstStyle/>
        <a:p>
          <a:endParaRPr lang="vi-VN"/>
        </a:p>
      </dgm:t>
    </dgm:pt>
    <dgm:pt modelId="{68A23B55-692B-44D1-A9FE-3EDBF1DAC51C}" type="sibTrans" cxnId="{992E0C85-9F28-4A4F-9AFD-B714D06B9EEC}">
      <dgm:prSet/>
      <dgm:spPr/>
      <dgm:t>
        <a:bodyPr/>
        <a:lstStyle/>
        <a:p>
          <a:endParaRPr lang="vi-VN"/>
        </a:p>
      </dgm:t>
    </dgm:pt>
    <dgm:pt modelId="{5DC6857F-678D-46A5-9289-31CF4AEDF850}">
      <dgm:prSet phldrT="[Text]"/>
      <dgm:spPr/>
      <dgm:t>
        <a:bodyPr/>
        <a:lstStyle/>
        <a:p>
          <a:r>
            <a:rPr lang="en-US" dirty="0">
              <a:solidFill>
                <a:schemeClr val="bg1"/>
              </a:solidFill>
            </a:rPr>
            <a:t>2</a:t>
          </a:r>
          <a:endParaRPr lang="vi-VN" dirty="0">
            <a:solidFill>
              <a:schemeClr val="bg1"/>
            </a:solidFill>
          </a:endParaRPr>
        </a:p>
      </dgm:t>
    </dgm:pt>
    <dgm:pt modelId="{FA8F5F11-4B44-4770-976B-7B3A61051AEF}" type="parTrans" cxnId="{702B9B47-B138-426D-937E-B81EFB082644}">
      <dgm:prSet/>
      <dgm:spPr/>
      <dgm:t>
        <a:bodyPr/>
        <a:lstStyle/>
        <a:p>
          <a:endParaRPr lang="vi-VN"/>
        </a:p>
      </dgm:t>
    </dgm:pt>
    <dgm:pt modelId="{B45CCD02-BF11-4115-B8A7-0F21B88227E7}" type="sibTrans" cxnId="{702B9B47-B138-426D-937E-B81EFB082644}">
      <dgm:prSet/>
      <dgm:spPr/>
      <dgm:t>
        <a:bodyPr/>
        <a:lstStyle/>
        <a:p>
          <a:endParaRPr lang="vi-VN"/>
        </a:p>
      </dgm:t>
    </dgm:pt>
    <dgm:pt modelId="{EE06684E-ABA6-474F-84A9-A9CC1A82558C}">
      <dgm:prSet/>
      <dgm:spPr/>
      <dgm:t>
        <a:bodyPr/>
        <a:lstStyle/>
        <a:p>
          <a:r>
            <a:rPr lang="en-US" b="1" dirty="0">
              <a:solidFill>
                <a:schemeClr val="bg1"/>
              </a:solidFill>
              <a:latin typeface="Times New Roman" panose="02020603050405020304" pitchFamily="18" charset="0"/>
              <a:cs typeface="Times New Roman" panose="02020603050405020304" pitchFamily="18" charset="0"/>
            </a:rPr>
            <a:t>3</a:t>
          </a:r>
          <a:endParaRPr lang="vi-VN" b="1" dirty="0">
            <a:solidFill>
              <a:schemeClr val="bg1"/>
            </a:solidFill>
            <a:latin typeface="Times New Roman" panose="02020603050405020304" pitchFamily="18" charset="0"/>
            <a:cs typeface="Times New Roman" panose="02020603050405020304" pitchFamily="18" charset="0"/>
          </a:endParaRPr>
        </a:p>
      </dgm:t>
    </dgm:pt>
    <dgm:pt modelId="{3A06EF35-16F8-4F69-8EE8-66662C25471A}" type="parTrans" cxnId="{F5B5A573-48D4-492C-9B75-6107E238BC99}">
      <dgm:prSet/>
      <dgm:spPr/>
      <dgm:t>
        <a:bodyPr/>
        <a:lstStyle/>
        <a:p>
          <a:endParaRPr lang="vi-VN"/>
        </a:p>
      </dgm:t>
    </dgm:pt>
    <dgm:pt modelId="{317F7D3E-5FF4-430B-8CE6-6B458E823AB1}" type="sibTrans" cxnId="{F5B5A573-48D4-492C-9B75-6107E238BC99}">
      <dgm:prSet/>
      <dgm:spPr/>
      <dgm:t>
        <a:bodyPr/>
        <a:lstStyle/>
        <a:p>
          <a:endParaRPr lang="vi-VN"/>
        </a:p>
      </dgm:t>
    </dgm:pt>
    <dgm:pt modelId="{6DFF84EC-53B4-4499-B854-B6DB355399D0}" type="pres">
      <dgm:prSet presAssocID="{A2C627AA-BE01-4C58-A532-1E932CE2C316}" presName="Name0" presStyleCnt="0">
        <dgm:presLayoutVars>
          <dgm:chMax val="7"/>
          <dgm:chPref val="7"/>
          <dgm:dir/>
          <dgm:animLvl val="lvl"/>
        </dgm:presLayoutVars>
      </dgm:prSet>
      <dgm:spPr/>
      <dgm:t>
        <a:bodyPr/>
        <a:lstStyle/>
        <a:p>
          <a:endParaRPr lang="en-US"/>
        </a:p>
      </dgm:t>
    </dgm:pt>
    <dgm:pt modelId="{AE4B3B89-9F5B-403D-BE63-6EA01FEDFC8A}" type="pres">
      <dgm:prSet presAssocID="{5CAA4229-14FE-4E8B-BA82-7908A989F13F}" presName="Accent1" presStyleCnt="0"/>
      <dgm:spPr/>
    </dgm:pt>
    <dgm:pt modelId="{FA207357-AEDF-4C87-BECE-D85FD5D70BCE}" type="pres">
      <dgm:prSet presAssocID="{5CAA4229-14FE-4E8B-BA82-7908A989F13F}" presName="Accent" presStyleLbl="node1" presStyleIdx="0" presStyleCnt="3" custLinFactNeighborX="0" custLinFactNeighborY="0"/>
      <dgm:spPr/>
    </dgm:pt>
    <dgm:pt modelId="{11B592D7-B958-4558-ADD4-9F1466F96DB4}" type="pres">
      <dgm:prSet presAssocID="{5CAA4229-14FE-4E8B-BA82-7908A989F13F}" presName="Parent1" presStyleLbl="revTx" presStyleIdx="0" presStyleCnt="3">
        <dgm:presLayoutVars>
          <dgm:chMax val="1"/>
          <dgm:chPref val="1"/>
          <dgm:bulletEnabled val="1"/>
        </dgm:presLayoutVars>
      </dgm:prSet>
      <dgm:spPr/>
      <dgm:t>
        <a:bodyPr/>
        <a:lstStyle/>
        <a:p>
          <a:endParaRPr lang="en-US"/>
        </a:p>
      </dgm:t>
    </dgm:pt>
    <dgm:pt modelId="{03FD1919-55F3-4423-A6F9-36F2FD6CBE2C}" type="pres">
      <dgm:prSet presAssocID="{5DC6857F-678D-46A5-9289-31CF4AEDF850}" presName="Accent2" presStyleCnt="0"/>
      <dgm:spPr/>
    </dgm:pt>
    <dgm:pt modelId="{9F03FD94-3F04-451F-A382-F2983B5A6FF8}" type="pres">
      <dgm:prSet presAssocID="{5DC6857F-678D-46A5-9289-31CF4AEDF850}" presName="Accent" presStyleLbl="node1" presStyleIdx="1" presStyleCnt="3"/>
      <dgm:spPr/>
    </dgm:pt>
    <dgm:pt modelId="{EDF25D58-09FA-4F66-A030-DFD02AA41407}" type="pres">
      <dgm:prSet presAssocID="{5DC6857F-678D-46A5-9289-31CF4AEDF850}" presName="Parent2" presStyleLbl="revTx" presStyleIdx="1" presStyleCnt="3">
        <dgm:presLayoutVars>
          <dgm:chMax val="1"/>
          <dgm:chPref val="1"/>
          <dgm:bulletEnabled val="1"/>
        </dgm:presLayoutVars>
      </dgm:prSet>
      <dgm:spPr/>
      <dgm:t>
        <a:bodyPr/>
        <a:lstStyle/>
        <a:p>
          <a:endParaRPr lang="en-US"/>
        </a:p>
      </dgm:t>
    </dgm:pt>
    <dgm:pt modelId="{7534FCC6-9019-4808-BA15-6ABBA4CD393A}" type="pres">
      <dgm:prSet presAssocID="{EE06684E-ABA6-474F-84A9-A9CC1A82558C}" presName="Accent3" presStyleCnt="0"/>
      <dgm:spPr/>
    </dgm:pt>
    <dgm:pt modelId="{B31AEA1C-56DC-4BB5-88C5-78307781EEC7}" type="pres">
      <dgm:prSet presAssocID="{EE06684E-ABA6-474F-84A9-A9CC1A82558C}" presName="Accent" presStyleLbl="node1" presStyleIdx="2" presStyleCnt="3"/>
      <dgm:spPr/>
    </dgm:pt>
    <dgm:pt modelId="{6ECEF006-CB28-475D-977B-19998181207D}" type="pres">
      <dgm:prSet presAssocID="{EE06684E-ABA6-474F-84A9-A9CC1A82558C}" presName="Parent3" presStyleLbl="revTx" presStyleIdx="2" presStyleCnt="3">
        <dgm:presLayoutVars>
          <dgm:chMax val="1"/>
          <dgm:chPref val="1"/>
          <dgm:bulletEnabled val="1"/>
        </dgm:presLayoutVars>
      </dgm:prSet>
      <dgm:spPr/>
      <dgm:t>
        <a:bodyPr/>
        <a:lstStyle/>
        <a:p>
          <a:endParaRPr lang="en-US"/>
        </a:p>
      </dgm:t>
    </dgm:pt>
  </dgm:ptLst>
  <dgm:cxnLst>
    <dgm:cxn modelId="{764A7678-1C4B-49F8-881B-7B0B25A0E49F}" type="presOf" srcId="{A2C627AA-BE01-4C58-A532-1E932CE2C316}" destId="{6DFF84EC-53B4-4499-B854-B6DB355399D0}" srcOrd="0" destOrd="0" presId="urn:microsoft.com/office/officeart/2009/layout/CircleArrowProcess"/>
    <dgm:cxn modelId="{0AD5ED63-A740-45EB-86BD-E27D09868F50}" type="presOf" srcId="{5CAA4229-14FE-4E8B-BA82-7908A989F13F}" destId="{11B592D7-B958-4558-ADD4-9F1466F96DB4}" srcOrd="0" destOrd="0" presId="urn:microsoft.com/office/officeart/2009/layout/CircleArrowProcess"/>
    <dgm:cxn modelId="{F5B5A573-48D4-492C-9B75-6107E238BC99}" srcId="{A2C627AA-BE01-4C58-A532-1E932CE2C316}" destId="{EE06684E-ABA6-474F-84A9-A9CC1A82558C}" srcOrd="2" destOrd="0" parTransId="{3A06EF35-16F8-4F69-8EE8-66662C25471A}" sibTransId="{317F7D3E-5FF4-430B-8CE6-6B458E823AB1}"/>
    <dgm:cxn modelId="{992E0C85-9F28-4A4F-9AFD-B714D06B9EEC}" srcId="{A2C627AA-BE01-4C58-A532-1E932CE2C316}" destId="{5CAA4229-14FE-4E8B-BA82-7908A989F13F}" srcOrd="0" destOrd="0" parTransId="{716AAD33-02CD-4DF5-8116-D2470846CC9D}" sibTransId="{68A23B55-692B-44D1-A9FE-3EDBF1DAC51C}"/>
    <dgm:cxn modelId="{702B9B47-B138-426D-937E-B81EFB082644}" srcId="{A2C627AA-BE01-4C58-A532-1E932CE2C316}" destId="{5DC6857F-678D-46A5-9289-31CF4AEDF850}" srcOrd="1" destOrd="0" parTransId="{FA8F5F11-4B44-4770-976B-7B3A61051AEF}" sibTransId="{B45CCD02-BF11-4115-B8A7-0F21B88227E7}"/>
    <dgm:cxn modelId="{1F0D47C8-E925-4CB2-BC5A-50E26353B5DF}" type="presOf" srcId="{EE06684E-ABA6-474F-84A9-A9CC1A82558C}" destId="{6ECEF006-CB28-475D-977B-19998181207D}" srcOrd="0" destOrd="0" presId="urn:microsoft.com/office/officeart/2009/layout/CircleArrowProcess"/>
    <dgm:cxn modelId="{E48F2F36-36E6-48A3-8FEB-4071839E18D8}" type="presOf" srcId="{5DC6857F-678D-46A5-9289-31CF4AEDF850}" destId="{EDF25D58-09FA-4F66-A030-DFD02AA41407}" srcOrd="0" destOrd="0" presId="urn:microsoft.com/office/officeart/2009/layout/CircleArrowProcess"/>
    <dgm:cxn modelId="{FAAFFF28-46AA-4A03-BD4D-7E1BD70FFAAF}" type="presParOf" srcId="{6DFF84EC-53B4-4499-B854-B6DB355399D0}" destId="{AE4B3B89-9F5B-403D-BE63-6EA01FEDFC8A}" srcOrd="0" destOrd="0" presId="urn:microsoft.com/office/officeart/2009/layout/CircleArrowProcess"/>
    <dgm:cxn modelId="{D5BF434D-ADDD-4B8F-80AA-B51773A76D07}" type="presParOf" srcId="{AE4B3B89-9F5B-403D-BE63-6EA01FEDFC8A}" destId="{FA207357-AEDF-4C87-BECE-D85FD5D70BCE}" srcOrd="0" destOrd="0" presId="urn:microsoft.com/office/officeart/2009/layout/CircleArrowProcess"/>
    <dgm:cxn modelId="{6758DAEC-B960-4B4C-A116-898778B13CFD}" type="presParOf" srcId="{6DFF84EC-53B4-4499-B854-B6DB355399D0}" destId="{11B592D7-B958-4558-ADD4-9F1466F96DB4}" srcOrd="1" destOrd="0" presId="urn:microsoft.com/office/officeart/2009/layout/CircleArrowProcess"/>
    <dgm:cxn modelId="{E5C81F6E-0C18-44E4-B6E9-3A4FBF94754D}" type="presParOf" srcId="{6DFF84EC-53B4-4499-B854-B6DB355399D0}" destId="{03FD1919-55F3-4423-A6F9-36F2FD6CBE2C}" srcOrd="2" destOrd="0" presId="urn:microsoft.com/office/officeart/2009/layout/CircleArrowProcess"/>
    <dgm:cxn modelId="{CB3F96DC-3006-4FDB-B1BE-264FA033564D}" type="presParOf" srcId="{03FD1919-55F3-4423-A6F9-36F2FD6CBE2C}" destId="{9F03FD94-3F04-451F-A382-F2983B5A6FF8}" srcOrd="0" destOrd="0" presId="urn:microsoft.com/office/officeart/2009/layout/CircleArrowProcess"/>
    <dgm:cxn modelId="{BAD67CA8-1E4F-4802-9300-63ABFF0BD393}" type="presParOf" srcId="{6DFF84EC-53B4-4499-B854-B6DB355399D0}" destId="{EDF25D58-09FA-4F66-A030-DFD02AA41407}" srcOrd="3" destOrd="0" presId="urn:microsoft.com/office/officeart/2009/layout/CircleArrowProcess"/>
    <dgm:cxn modelId="{3C8FDA76-7BCF-4A49-B9D9-3C987FCB6793}" type="presParOf" srcId="{6DFF84EC-53B4-4499-B854-B6DB355399D0}" destId="{7534FCC6-9019-4808-BA15-6ABBA4CD393A}" srcOrd="4" destOrd="0" presId="urn:microsoft.com/office/officeart/2009/layout/CircleArrowProcess"/>
    <dgm:cxn modelId="{BB76672C-64AD-4D49-99BF-CD3E1E27BF92}" type="presParOf" srcId="{7534FCC6-9019-4808-BA15-6ABBA4CD393A}" destId="{B31AEA1C-56DC-4BB5-88C5-78307781EEC7}" srcOrd="0" destOrd="0" presId="urn:microsoft.com/office/officeart/2009/layout/CircleArrowProcess"/>
    <dgm:cxn modelId="{889F3F99-3C6D-469A-8702-BE3AACF8A365}" type="presParOf" srcId="{6DFF84EC-53B4-4499-B854-B6DB355399D0}" destId="{6ECEF006-CB28-475D-977B-19998181207D}" srcOrd="5"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07357-AEDF-4C87-BECE-D85FD5D70BCE}">
      <dsp:nvSpPr>
        <dsp:cNvPr id="0" name=""/>
        <dsp:cNvSpPr/>
      </dsp:nvSpPr>
      <dsp:spPr>
        <a:xfrm>
          <a:off x="1634900" y="0"/>
          <a:ext cx="1199549" cy="1199731"/>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B592D7-B958-4558-ADD4-9F1466F96DB4}">
      <dsp:nvSpPr>
        <dsp:cNvPr id="0" name=""/>
        <dsp:cNvSpPr/>
      </dsp:nvSpPr>
      <dsp:spPr>
        <a:xfrm>
          <a:off x="1900039" y="433139"/>
          <a:ext cx="666566" cy="33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solidFill>
                <a:schemeClr val="bg1"/>
              </a:solidFill>
              <a:latin typeface="Times New Roman" panose="02020603050405020304" pitchFamily="18" charset="0"/>
              <a:cs typeface="Times New Roman" panose="02020603050405020304" pitchFamily="18" charset="0"/>
            </a:rPr>
            <a:t>1</a:t>
          </a:r>
          <a:endParaRPr lang="vi-VN" sz="2100" b="1" kern="1200" dirty="0">
            <a:solidFill>
              <a:schemeClr val="bg1"/>
            </a:solidFill>
            <a:latin typeface="Times New Roman" panose="02020603050405020304" pitchFamily="18" charset="0"/>
            <a:cs typeface="Times New Roman" panose="02020603050405020304" pitchFamily="18" charset="0"/>
          </a:endParaRPr>
        </a:p>
      </dsp:txBody>
      <dsp:txXfrm>
        <a:off x="1900039" y="433139"/>
        <a:ext cx="666566" cy="333203"/>
      </dsp:txXfrm>
    </dsp:sp>
    <dsp:sp modelId="{9F03FD94-3F04-451F-A382-F2983B5A6FF8}">
      <dsp:nvSpPr>
        <dsp:cNvPr id="0" name=""/>
        <dsp:cNvSpPr/>
      </dsp:nvSpPr>
      <dsp:spPr>
        <a:xfrm>
          <a:off x="1301729" y="689334"/>
          <a:ext cx="1199549" cy="1199731"/>
        </a:xfrm>
        <a:prstGeom prst="leftCircularArrow">
          <a:avLst>
            <a:gd name="adj1" fmla="val 10980"/>
            <a:gd name="adj2" fmla="val 1142322"/>
            <a:gd name="adj3" fmla="val 6300000"/>
            <a:gd name="adj4" fmla="val 18900000"/>
            <a:gd name="adj5" fmla="val 125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F25D58-09FA-4F66-A030-DFD02AA41407}">
      <dsp:nvSpPr>
        <dsp:cNvPr id="0" name=""/>
        <dsp:cNvSpPr/>
      </dsp:nvSpPr>
      <dsp:spPr>
        <a:xfrm>
          <a:off x="1568221" y="1126461"/>
          <a:ext cx="666566" cy="33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2</a:t>
          </a:r>
          <a:endParaRPr lang="vi-VN" sz="2100" kern="1200" dirty="0">
            <a:solidFill>
              <a:schemeClr val="bg1"/>
            </a:solidFill>
          </a:endParaRPr>
        </a:p>
      </dsp:txBody>
      <dsp:txXfrm>
        <a:off x="1568221" y="1126461"/>
        <a:ext cx="666566" cy="333203"/>
      </dsp:txXfrm>
    </dsp:sp>
    <dsp:sp modelId="{B31AEA1C-56DC-4BB5-88C5-78307781EEC7}">
      <dsp:nvSpPr>
        <dsp:cNvPr id="0" name=""/>
        <dsp:cNvSpPr/>
      </dsp:nvSpPr>
      <dsp:spPr>
        <a:xfrm>
          <a:off x="1720276" y="1461160"/>
          <a:ext cx="1030598" cy="1031011"/>
        </a:xfrm>
        <a:prstGeom prst="blockArc">
          <a:avLst>
            <a:gd name="adj1" fmla="val 13500000"/>
            <a:gd name="adj2" fmla="val 10800000"/>
            <a:gd name="adj3" fmla="val 1274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CEF006-CB28-475D-977B-19998181207D}">
      <dsp:nvSpPr>
        <dsp:cNvPr id="0" name=""/>
        <dsp:cNvSpPr/>
      </dsp:nvSpPr>
      <dsp:spPr>
        <a:xfrm>
          <a:off x="1901616" y="1820780"/>
          <a:ext cx="666566" cy="33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solidFill>
                <a:schemeClr val="bg1"/>
              </a:solidFill>
              <a:latin typeface="Times New Roman" panose="02020603050405020304" pitchFamily="18" charset="0"/>
              <a:cs typeface="Times New Roman" panose="02020603050405020304" pitchFamily="18" charset="0"/>
            </a:rPr>
            <a:t>3</a:t>
          </a:r>
          <a:endParaRPr lang="vi-VN" sz="2100" b="1" kern="1200" dirty="0">
            <a:solidFill>
              <a:schemeClr val="bg1"/>
            </a:solidFill>
            <a:latin typeface="Times New Roman" panose="02020603050405020304" pitchFamily="18" charset="0"/>
            <a:cs typeface="Times New Roman" panose="02020603050405020304" pitchFamily="18" charset="0"/>
          </a:endParaRPr>
        </a:p>
      </dsp:txBody>
      <dsp:txXfrm>
        <a:off x="1901616" y="1820780"/>
        <a:ext cx="666566" cy="33320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B3FB5-7BD0-EA49-914C-64FF2DA41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A8C0A841-5BF1-3545-ACAE-B3DE84552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47408962-44E6-4C4E-BE58-E01956C745E2}"/>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5" name="Footer Placeholder 4">
            <a:extLst>
              <a:ext uri="{FF2B5EF4-FFF2-40B4-BE49-F238E27FC236}">
                <a16:creationId xmlns:a16="http://schemas.microsoft.com/office/drawing/2014/main" xmlns="" id="{853A2354-8A05-A94A-B852-038407668E4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E94EDBB-48F8-4146-B69B-5BD1AD7F2357}"/>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371028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760BF-633D-1C49-A477-8A66E43DCE6B}"/>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0BDFBF21-8888-AB4F-80B8-D0B542CB17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DF1A47C-5112-BA48-AE7F-A2AF57C3B744}"/>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5" name="Footer Placeholder 4">
            <a:extLst>
              <a:ext uri="{FF2B5EF4-FFF2-40B4-BE49-F238E27FC236}">
                <a16:creationId xmlns:a16="http://schemas.microsoft.com/office/drawing/2014/main" xmlns="" id="{B0427A68-2EB9-9845-B997-C8952B2DFDD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0509F1D-0D76-8548-B972-C97C402F99FD}"/>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40477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10FA63-4F46-8A40-A8B6-DA0636646B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E5FC5CAF-C4B2-A448-9FC4-278153E274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530A048-E5DF-8B48-879C-67385B6FE185}"/>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5" name="Footer Placeholder 4">
            <a:extLst>
              <a:ext uri="{FF2B5EF4-FFF2-40B4-BE49-F238E27FC236}">
                <a16:creationId xmlns:a16="http://schemas.microsoft.com/office/drawing/2014/main" xmlns="" id="{9A339C20-871D-AE46-B03A-241AB0F8367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6181447-D809-5B40-8AB2-7ECA2AE857DE}"/>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343593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F7715-BC64-7D44-AABE-490BD6A2888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B49F111-AA8D-4A45-B47A-A5969EB00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B15204C-3C29-BB43-98A8-58E2E3813B2B}"/>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5" name="Footer Placeholder 4">
            <a:extLst>
              <a:ext uri="{FF2B5EF4-FFF2-40B4-BE49-F238E27FC236}">
                <a16:creationId xmlns:a16="http://schemas.microsoft.com/office/drawing/2014/main" xmlns="" id="{B793D78F-3FE7-FC49-9DB8-CEB0EC0295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72B68BC-8C64-D648-886C-76C92C089A9D}"/>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252250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292F9-7B4E-EA47-AC46-A3927DC13A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4982114-5C50-624B-A7FB-2E6FEDF61A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36250B-C6A6-0F4E-B9B3-C0708E71CF08}"/>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5" name="Footer Placeholder 4">
            <a:extLst>
              <a:ext uri="{FF2B5EF4-FFF2-40B4-BE49-F238E27FC236}">
                <a16:creationId xmlns:a16="http://schemas.microsoft.com/office/drawing/2014/main" xmlns="" id="{0E758289-EB78-C441-8205-2F00264BAF9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16E8157-53CA-3A42-B91C-2C7DF6160C22}"/>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337390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5EADF-C96F-BD4B-949F-507A064964A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E735E8D-707B-E240-897B-548746E361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452BADCF-00E1-D748-8691-E56608ADC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814CA29D-21BD-5D40-8D85-8655B1C616C4}"/>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6" name="Footer Placeholder 5">
            <a:extLst>
              <a:ext uri="{FF2B5EF4-FFF2-40B4-BE49-F238E27FC236}">
                <a16:creationId xmlns:a16="http://schemas.microsoft.com/office/drawing/2014/main" xmlns="" id="{97FD3679-BFAA-4F42-9A4B-754638F99C3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450E6228-4B8B-C64B-BD8F-3F69B3C14C31}"/>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277276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9734F-73A7-594D-B456-27D05A8AFCA0}"/>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D620F079-90CA-2F46-9D75-FDD6F13C2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FA35188-1150-0F4A-808F-D2D377DCE5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52EF3E44-B110-6041-9F09-B80C6C08F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4F09D0-2D3C-F443-9E3E-49A283D7DE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9A402E43-757B-0E4E-9FB1-1F16BAA9F259}"/>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8" name="Footer Placeholder 7">
            <a:extLst>
              <a:ext uri="{FF2B5EF4-FFF2-40B4-BE49-F238E27FC236}">
                <a16:creationId xmlns:a16="http://schemas.microsoft.com/office/drawing/2014/main" xmlns="" id="{0F23A592-1789-6B47-803D-BD4B7F4A123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53A54392-EC5F-C546-A247-F3267FB4ADB4}"/>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337077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768E5-1704-AB4C-9445-D86FB0D9235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43BB5200-3D0B-3448-98C4-CE2B58F187F5}"/>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4" name="Footer Placeholder 3">
            <a:extLst>
              <a:ext uri="{FF2B5EF4-FFF2-40B4-BE49-F238E27FC236}">
                <a16:creationId xmlns:a16="http://schemas.microsoft.com/office/drawing/2014/main" xmlns="" id="{DC77DC4B-0E3F-6E40-85D9-5EDC552F20CF}"/>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E5D6E418-AF52-384A-A47A-4EB2EB57EE75}"/>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175836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0EEF98-93FB-1949-8D8F-B81F3F4B4DDC}"/>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3" name="Footer Placeholder 2">
            <a:extLst>
              <a:ext uri="{FF2B5EF4-FFF2-40B4-BE49-F238E27FC236}">
                <a16:creationId xmlns:a16="http://schemas.microsoft.com/office/drawing/2014/main" xmlns="" id="{9102AADF-13E1-C446-A1D1-3D3C1235769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4F744247-B292-4D4F-9DA3-805D49055AB7}"/>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280467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4DD0E-222B-7949-B2DC-9FBA04113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3E700EFC-08B0-3247-B62B-8ED6C96AF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38F3A73-F346-4843-9D6A-BFF1FBDD3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5957478-902F-404C-BFA5-0B7CCACB93AA}"/>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6" name="Footer Placeholder 5">
            <a:extLst>
              <a:ext uri="{FF2B5EF4-FFF2-40B4-BE49-F238E27FC236}">
                <a16:creationId xmlns:a16="http://schemas.microsoft.com/office/drawing/2014/main" xmlns="" id="{BAD59DCC-91EC-4840-8FBA-835B6864AD7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FCB550FF-70A4-2D4D-85F6-446F28A59FD8}"/>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6434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39135-3B9C-3A40-B6BB-7D3A70DE0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E66D8EAE-335E-F04A-AF8E-CA2FC57F03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E0E14D7-F2F6-2B42-B061-7BB5D5A4E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1F0482D-2DBC-5348-A7CC-2EF428355D76}"/>
              </a:ext>
            </a:extLst>
          </p:cNvPr>
          <p:cNvSpPr>
            <a:spLocks noGrp="1"/>
          </p:cNvSpPr>
          <p:nvPr>
            <p:ph type="dt" sz="half" idx="10"/>
          </p:nvPr>
        </p:nvSpPr>
        <p:spPr/>
        <p:txBody>
          <a:bodyPr/>
          <a:lstStyle/>
          <a:p>
            <a:fld id="{036F4B69-3AF3-AD49-827E-91A5B22B0911}" type="datetimeFigureOut">
              <a:rPr lang="x-none" smtClean="0"/>
              <a:t>10/4/2022</a:t>
            </a:fld>
            <a:endParaRPr lang="x-none"/>
          </a:p>
        </p:txBody>
      </p:sp>
      <p:sp>
        <p:nvSpPr>
          <p:cNvPr id="6" name="Footer Placeholder 5">
            <a:extLst>
              <a:ext uri="{FF2B5EF4-FFF2-40B4-BE49-F238E27FC236}">
                <a16:creationId xmlns:a16="http://schemas.microsoft.com/office/drawing/2014/main" xmlns="" id="{DFD83B6A-F4E8-F741-AD67-C6A655B78C6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42784E7-D5E9-EE44-B894-137F70541476}"/>
              </a:ext>
            </a:extLst>
          </p:cNvPr>
          <p:cNvSpPr>
            <a:spLocks noGrp="1"/>
          </p:cNvSpPr>
          <p:nvPr>
            <p:ph type="sldNum" sz="quarter" idx="12"/>
          </p:nvPr>
        </p:nvSpPr>
        <p:spPr/>
        <p:txBody>
          <a:bodyPr/>
          <a:lstStyle/>
          <a:p>
            <a:fld id="{0BE62381-A3F9-FD42-9EEF-99A41491DFD6}" type="slidenum">
              <a:rPr lang="x-none" smtClean="0"/>
              <a:t>‹#›</a:t>
            </a:fld>
            <a:endParaRPr lang="x-none"/>
          </a:p>
        </p:txBody>
      </p:sp>
    </p:spTree>
    <p:extLst>
      <p:ext uri="{BB962C8B-B14F-4D97-AF65-F5344CB8AC3E}">
        <p14:creationId xmlns:p14="http://schemas.microsoft.com/office/powerpoint/2010/main" val="406922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124945-FFD9-B541-8445-4A81FA888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8D31510C-C17B-5947-B890-BFCB16908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E5BA1C2-A8C5-8A49-B90D-FB1B4209B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F4B69-3AF3-AD49-827E-91A5B22B0911}" type="datetimeFigureOut">
              <a:rPr lang="x-none" smtClean="0"/>
              <a:t>10/4/2022</a:t>
            </a:fld>
            <a:endParaRPr lang="x-none"/>
          </a:p>
        </p:txBody>
      </p:sp>
      <p:sp>
        <p:nvSpPr>
          <p:cNvPr id="5" name="Footer Placeholder 4">
            <a:extLst>
              <a:ext uri="{FF2B5EF4-FFF2-40B4-BE49-F238E27FC236}">
                <a16:creationId xmlns:a16="http://schemas.microsoft.com/office/drawing/2014/main" xmlns="" id="{05641757-391D-6440-BAE1-D650425717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7CD1DD81-1612-B246-BE1D-41A0F3A98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2381-A3F9-FD42-9EEF-99A41491DFD6}" type="slidenum">
              <a:rPr lang="x-none" smtClean="0"/>
              <a:t>‹#›</a:t>
            </a:fld>
            <a:endParaRPr lang="x-none"/>
          </a:p>
        </p:txBody>
      </p:sp>
    </p:spTree>
    <p:extLst>
      <p:ext uri="{BB962C8B-B14F-4D97-AF65-F5344CB8AC3E}">
        <p14:creationId xmlns:p14="http://schemas.microsoft.com/office/powerpoint/2010/main" val="170736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F492766-36C1-4D4F-90E1-21D7BDFEA578}"/>
              </a:ext>
            </a:extLst>
          </p:cNvPr>
          <p:cNvSpPr txBox="1"/>
          <p:nvPr/>
        </p:nvSpPr>
        <p:spPr>
          <a:xfrm>
            <a:off x="366888" y="1958417"/>
            <a:ext cx="11446933" cy="2585323"/>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CHƯƠNG TRÌNH ÔN LUYỆN KIẾN THỨC CHO HỌC SINH LỚP 9 </a:t>
            </a:r>
          </a:p>
          <a:p>
            <a:pPr algn="ctr"/>
            <a:r>
              <a:rPr lang="en-US" sz="3200" b="1" dirty="0">
                <a:latin typeface="Times New Roman" panose="02020603050405020304" pitchFamily="18" charset="0"/>
                <a:cs typeface="Times New Roman" panose="02020603050405020304" pitchFamily="18" charset="0"/>
              </a:rPr>
              <a:t>MÔN NGỮ VĂN</a:t>
            </a:r>
          </a:p>
          <a:p>
            <a:pPr algn="ctr">
              <a:spcBef>
                <a:spcPts val="1200"/>
              </a:spcBef>
            </a:pPr>
            <a:r>
              <a:rPr lang="en-US" sz="2800" b="1" dirty="0">
                <a:latin typeface="Times New Roman" panose="02020603050405020304" pitchFamily="18" charset="0"/>
                <a:cs typeface="Times New Roman" panose="02020603050405020304" pitchFamily="18" charset="0"/>
              </a:rPr>
              <a:t>CHUYÊN ĐỀ</a:t>
            </a:r>
          </a:p>
          <a:p>
            <a:pPr algn="ctr"/>
            <a:r>
              <a:rPr lang="vi-VN" sz="3200" b="1" dirty="0">
                <a:latin typeface="Times New Roman" panose="02020603050405020304" pitchFamily="18" charset="0"/>
                <a:cs typeface="Times New Roman" panose="02020603050405020304" pitchFamily="18" charset="0"/>
                <a:sym typeface="El Messiri"/>
              </a:rPr>
              <a:t>RÈN K</a:t>
            </a:r>
            <a:r>
              <a:rPr lang="en-US" sz="3200" b="1" dirty="0" err="1">
                <a:latin typeface="Times New Roman" panose="02020603050405020304" pitchFamily="18" charset="0"/>
                <a:cs typeface="Times New Roman" panose="02020603050405020304" pitchFamily="18" charset="0"/>
                <a:sym typeface="El Messiri"/>
              </a:rPr>
              <a:t>Ĩ</a:t>
            </a:r>
            <a:r>
              <a:rPr lang="vi-VN" sz="3200" b="1" dirty="0">
                <a:latin typeface="Times New Roman" panose="02020603050405020304" pitchFamily="18" charset="0"/>
                <a:cs typeface="Times New Roman" panose="02020603050405020304" pitchFamily="18" charset="0"/>
                <a:sym typeface="El Messiri"/>
              </a:rPr>
              <a:t> NĂNG</a:t>
            </a:r>
            <a:r>
              <a:rPr lang="en-US" sz="3200" b="1" dirty="0">
                <a:latin typeface="Times New Roman" panose="02020603050405020304" pitchFamily="18" charset="0"/>
                <a:cs typeface="Times New Roman" panose="02020603050405020304" pitchFamily="18" charset="0"/>
                <a:sym typeface="El Messiri"/>
              </a:rPr>
              <a:t> SỬ DỤNG DẪN CHỨNG VÀO DẠNG BÀI </a:t>
            </a:r>
          </a:p>
          <a:p>
            <a:pPr algn="ctr"/>
            <a:r>
              <a:rPr lang="en-US" sz="3200" b="1" dirty="0">
                <a:latin typeface="Times New Roman" panose="02020603050405020304" pitchFamily="18" charset="0"/>
                <a:cs typeface="Times New Roman" panose="02020603050405020304" pitchFamily="18" charset="0"/>
                <a:sym typeface="El Messiri"/>
              </a:rPr>
              <a:t>VIẾT ĐOẠN VĂN NGHỊ LUẬN XÃ HỘI</a:t>
            </a:r>
            <a:endParaRPr lang="en-US" sz="3200" b="1" dirty="0">
              <a:latin typeface="Times New Roman" panose="02020603050405020304" pitchFamily="18" charset="0"/>
              <a:cs typeface="Times New Roman" panose="02020603050405020304" pitchFamily="18" charset="0"/>
            </a:endParaRPr>
          </a:p>
        </p:txBody>
      </p:sp>
      <p:pic>
        <p:nvPicPr>
          <p:cNvPr id="9" name="Hình ảnh 18" descr="Ảnh có chứa hoa, cây, bó hoa, trong nhà&#10;&#10;Mô tả được tạo tự động">
            <a:extLst>
              <a:ext uri="{FF2B5EF4-FFF2-40B4-BE49-F238E27FC236}">
                <a16:creationId xmlns:a16="http://schemas.microsoft.com/office/drawing/2014/main" xmlns="" id="{761F765C-DFBF-0048-B79D-565761BF2344}"/>
              </a:ext>
            </a:extLst>
          </p:cNvPr>
          <p:cNvPicPr>
            <a:picLocks noChangeAspect="1"/>
          </p:cNvPicPr>
          <p:nvPr/>
        </p:nvPicPr>
        <p:blipFill rotWithShape="1">
          <a:blip r:embed="rId2">
            <a:extLst>
              <a:ext uri="{28A0092B-C50C-407E-A947-70E740481C1C}">
                <a14:useLocalDpi xmlns:a14="http://schemas.microsoft.com/office/drawing/2010/main" val="0"/>
              </a:ext>
            </a:extLst>
          </a:blip>
          <a:srcRect l="36183" b="42040"/>
          <a:stretch/>
        </p:blipFill>
        <p:spPr>
          <a:xfrm rot="4974429">
            <a:off x="8338212" y="3349985"/>
            <a:ext cx="5161041" cy="3974880"/>
          </a:xfrm>
          <a:prstGeom prst="rect">
            <a:avLst/>
          </a:prstGeom>
        </p:spPr>
      </p:pic>
    </p:spTree>
    <p:extLst>
      <p:ext uri="{BB962C8B-B14F-4D97-AF65-F5344CB8AC3E}">
        <p14:creationId xmlns:p14="http://schemas.microsoft.com/office/powerpoint/2010/main" val="33613010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8DD36E2-A195-9740-BC8D-73CEB21C8CEC}"/>
              </a:ext>
            </a:extLst>
          </p:cNvPr>
          <p:cNvSpPr txBox="1"/>
          <p:nvPr/>
        </p:nvSpPr>
        <p:spPr>
          <a:xfrm>
            <a:off x="117175" y="273651"/>
            <a:ext cx="9747153"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latin typeface="Times New Roman" pitchFamily="18" charset="0"/>
                <a:cs typeface="Times New Roman" pitchFamily="18" charset="0"/>
              </a:rPr>
              <a:t>2.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kiểu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dẫn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chứng</a:t>
            </a:r>
            <a:endParaRPr lang="en-US" sz="40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7F853405-592C-D24C-B9C7-482566511025}"/>
              </a:ext>
            </a:extLst>
          </p:cNvPr>
          <p:cNvSpPr txBox="1"/>
          <p:nvPr/>
        </p:nvSpPr>
        <p:spPr>
          <a:xfrm>
            <a:off x="458177" y="855216"/>
            <a:ext cx="8125371"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latin typeface="Times New Roman" pitchFamily="18" charset="0"/>
                <a:cs typeface="Times New Roman" pitchFamily="18" charset="0"/>
              </a:rPr>
              <a:t>b. </a:t>
            </a: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cụ</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thể</a:t>
            </a:r>
            <a:endParaRPr lang="en-US" sz="4000" b="1" dirty="0">
              <a:latin typeface="Times New Roman" pitchFamily="18" charset="0"/>
              <a:cs typeface="Times New Roman" pitchFamily="18" charset="0"/>
            </a:endParaRPr>
          </a:p>
        </p:txBody>
      </p:sp>
      <p:sp>
        <p:nvSpPr>
          <p:cNvPr id="7" name="Rectangle: Rounded Corners 18">
            <a:extLst>
              <a:ext uri="{FF2B5EF4-FFF2-40B4-BE49-F238E27FC236}">
                <a16:creationId xmlns:a16="http://schemas.microsoft.com/office/drawing/2014/main" xmlns="" id="{1FBEA828-381A-B943-82F6-E3FA0FDE14FE}"/>
              </a:ext>
            </a:extLst>
          </p:cNvPr>
          <p:cNvSpPr/>
          <p:nvPr/>
        </p:nvSpPr>
        <p:spPr>
          <a:xfrm>
            <a:off x="895713" y="1499652"/>
            <a:ext cx="10189975" cy="23408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UNI Chu truyen thong" panose="03030302030807070C03" pitchFamily="66" charset="77"/>
                <a:cs typeface="Times New Roman" panose="02020603050405020304" pitchFamily="18" charset="0"/>
              </a:rPr>
              <a:t>       </a:t>
            </a:r>
            <a:r>
              <a:rPr lang="vi-VN" sz="2800" b="1" dirty="0">
                <a:solidFill>
                  <a:schemeClr val="tx1"/>
                </a:solidFill>
                <a:latin typeface="Times New Roman" pitchFamily="18" charset="0"/>
                <a:cs typeface="Times New Roman" pitchFamily="18" charset="0"/>
              </a:rPr>
              <a:t>Theo thống kê, hiện Việt Nam có khoảng 15,6 triệu người hút thuốc, thuộc top 15 quốc gia hút thuốc lá hàng đầu trên thế giới, trong đó, 43% nam giới, 1,1% nữ giới, 22,5% người trưởng thành hút thuốc lá...</a:t>
            </a:r>
            <a:r>
              <a:rPr lang="en-US" sz="2400" b="1" dirty="0">
                <a:solidFill>
                  <a:schemeClr val="tx1"/>
                </a:solidFill>
                <a:latin typeface="Times New Roman" pitchFamily="18" charset="0"/>
                <a:cs typeface="Times New Roman" pitchFamily="18" charset="0"/>
              </a:rPr>
              <a:t>                                  </a:t>
            </a:r>
          </a:p>
          <a:p>
            <a:pPr algn="just"/>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Nguồn</a:t>
            </a:r>
            <a:r>
              <a:rPr lang="en-US" sz="2000" dirty="0">
                <a:solidFill>
                  <a:schemeClr val="tx1"/>
                </a:solidFill>
                <a:latin typeface="Times New Roman" pitchFamily="18" charset="0"/>
                <a:cs typeface="Times New Roman" pitchFamily="18" charset="0"/>
              </a:rPr>
              <a:t>: https://</a:t>
            </a:r>
            <a:r>
              <a:rPr lang="en-US" sz="2000" dirty="0" err="1">
                <a:solidFill>
                  <a:schemeClr val="tx1"/>
                </a:solidFill>
                <a:latin typeface="Times New Roman" pitchFamily="18" charset="0"/>
                <a:cs typeface="Times New Roman" pitchFamily="18" charset="0"/>
              </a:rPr>
              <a:t>www.moha.gov.vn</a:t>
            </a:r>
            <a:r>
              <a:rPr lang="en-US" sz="2000"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danh-muc</a:t>
            </a:r>
            <a:r>
              <a:rPr lang="en-US" sz="2000" dirty="0">
                <a:solidFill>
                  <a:schemeClr val="tx1"/>
                </a:solidFill>
                <a:latin typeface="Times New Roman" pitchFamily="18" charset="0"/>
                <a:cs typeface="Times New Roman" pitchFamily="18" charset="0"/>
              </a:rPr>
              <a:t>/chinh-sach-thue-thuoc-la-dong-gop-50-muc-giam-ty-le-hut-thuoc-tai-viet-nam-45465.html)</a:t>
            </a:r>
          </a:p>
        </p:txBody>
      </p:sp>
      <p:sp>
        <p:nvSpPr>
          <p:cNvPr id="8" name="Rectangle: Rounded Corners 18">
            <a:extLst>
              <a:ext uri="{FF2B5EF4-FFF2-40B4-BE49-F238E27FC236}">
                <a16:creationId xmlns:a16="http://schemas.microsoft.com/office/drawing/2014/main" xmlns="" id="{76C6B6F7-3C43-6844-9D5C-3FEFA18744A0}"/>
              </a:ext>
            </a:extLst>
          </p:cNvPr>
          <p:cNvSpPr/>
          <p:nvPr/>
        </p:nvSpPr>
        <p:spPr>
          <a:xfrm>
            <a:off x="1456267" y="4080854"/>
            <a:ext cx="10386880" cy="23408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11893"/>
                </a:solidFill>
                <a:latin typeface="UNI Chu truyen thong" panose="03030302030807070C03" pitchFamily="66" charset="77"/>
                <a:cs typeface="Times New Roman" panose="02020603050405020304" pitchFamily="18" charset="0"/>
              </a:rPr>
              <a:t>       </a:t>
            </a:r>
            <a:r>
              <a:rPr lang="en-US" sz="3000" b="1" dirty="0" err="1">
                <a:solidFill>
                  <a:schemeClr val="tx1"/>
                </a:solidFill>
                <a:latin typeface="Times New Roman" pitchFamily="18" charset="0"/>
                <a:cs typeface="Times New Roman" pitchFamily="18" charset="0"/>
              </a:rPr>
              <a:t>Mỗi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năm</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nước</a:t>
            </a:r>
            <a:r>
              <a:rPr lang="en-US" sz="3000" b="1" dirty="0">
                <a:solidFill>
                  <a:schemeClr val="tx1"/>
                </a:solidFill>
                <a:latin typeface="Times New Roman" pitchFamily="18" charset="0"/>
                <a:cs typeface="Times New Roman" pitchFamily="18" charset="0"/>
              </a:rPr>
              <a:t> ta </a:t>
            </a:r>
            <a:r>
              <a:rPr lang="en-US" sz="3000" b="1" dirty="0" err="1">
                <a:solidFill>
                  <a:schemeClr val="tx1"/>
                </a:solidFill>
                <a:latin typeface="Times New Roman" pitchFamily="18" charset="0"/>
                <a:cs typeface="Times New Roman" pitchFamily="18" charset="0"/>
              </a:rPr>
              <a:t>sử</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dụng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hơn</a:t>
            </a:r>
            <a:r>
              <a:rPr lang="en-US" sz="3000" b="1" dirty="0">
                <a:solidFill>
                  <a:schemeClr val="tx1"/>
                </a:solidFill>
                <a:latin typeface="Times New Roman" pitchFamily="18" charset="0"/>
                <a:cs typeface="Times New Roman" pitchFamily="18" charset="0"/>
              </a:rPr>
              <a:t> 100.000 </a:t>
            </a:r>
            <a:r>
              <a:rPr lang="en-US" sz="3000" b="1" dirty="0" err="1">
                <a:solidFill>
                  <a:schemeClr val="tx1"/>
                </a:solidFill>
                <a:latin typeface="Times New Roman" pitchFamily="18" charset="0"/>
                <a:cs typeface="Times New Roman" pitchFamily="18" charset="0"/>
              </a:rPr>
              <a:t>tấn</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hóa</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chất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bảo</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vệ</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thực</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vật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trung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bình</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mỗi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ngày</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thải</a:t>
            </a:r>
            <a:r>
              <a:rPr lang="en-US" sz="3000" b="1" dirty="0">
                <a:solidFill>
                  <a:schemeClr val="tx1"/>
                </a:solidFill>
                <a:latin typeface="Times New Roman" pitchFamily="18" charset="0"/>
                <a:cs typeface="Times New Roman" pitchFamily="18" charset="0"/>
              </a:rPr>
              <a:t> ra </a:t>
            </a:r>
            <a:r>
              <a:rPr lang="en-US" sz="3000" b="1" dirty="0" err="1">
                <a:solidFill>
                  <a:schemeClr val="tx1"/>
                </a:solidFill>
                <a:latin typeface="Times New Roman" pitchFamily="18" charset="0"/>
                <a:cs typeface="Times New Roman" pitchFamily="18" charset="0"/>
              </a:rPr>
              <a:t>hơn</a:t>
            </a:r>
            <a:r>
              <a:rPr lang="en-US" sz="3000" b="1" dirty="0">
                <a:solidFill>
                  <a:schemeClr val="tx1"/>
                </a:solidFill>
                <a:latin typeface="Times New Roman" pitchFamily="18" charset="0"/>
                <a:cs typeface="Times New Roman" pitchFamily="18" charset="0"/>
              </a:rPr>
              <a:t> 23 </a:t>
            </a:r>
            <a:r>
              <a:rPr lang="en-US" sz="3000" b="1" dirty="0" err="1">
                <a:solidFill>
                  <a:schemeClr val="tx1"/>
                </a:solidFill>
                <a:latin typeface="Times New Roman" pitchFamily="18" charset="0"/>
                <a:cs typeface="Times New Roman" pitchFamily="18" charset="0"/>
              </a:rPr>
              <a:t>triệu</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tấn</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rác</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thải</a:t>
            </a:r>
            <a:r>
              <a:rPr lang="en-US" sz="3000" b="1" dirty="0">
                <a:solidFill>
                  <a:schemeClr val="tx1"/>
                </a:solidFill>
                <a:latin typeface="Times New Roman" pitchFamily="18" charset="0"/>
                <a:cs typeface="Times New Roman" pitchFamily="18" charset="0"/>
              </a:rPr>
              <a:t> sinh </a:t>
            </a:r>
            <a:r>
              <a:rPr lang="en-US" sz="3000" b="1" dirty="0" err="1">
                <a:solidFill>
                  <a:schemeClr val="tx1"/>
                </a:solidFill>
                <a:latin typeface="Times New Roman" pitchFamily="18" charset="0"/>
                <a:cs typeface="Times New Roman" pitchFamily="18" charset="0"/>
              </a:rPr>
              <a:t>hoạt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trong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đó</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số</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lượng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rác</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thải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nguy</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hại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là</a:t>
            </a:r>
            <a:r>
              <a:rPr lang="en-US" sz="3000" b="1" dirty="0">
                <a:solidFill>
                  <a:schemeClr val="tx1"/>
                </a:solidFill>
                <a:latin typeface="Times New Roman" pitchFamily="18" charset="0"/>
                <a:cs typeface="Times New Roman" pitchFamily="18" charset="0"/>
              </a:rPr>
              <a:t> 630.000 </a:t>
            </a:r>
            <a:r>
              <a:rPr lang="en-US" sz="3000" b="1" dirty="0" err="1">
                <a:solidFill>
                  <a:schemeClr val="tx1"/>
                </a:solidFill>
                <a:latin typeface="Times New Roman" pitchFamily="18" charset="0"/>
                <a:cs typeface="Times New Roman" pitchFamily="18" charset="0"/>
              </a:rPr>
              <a:t>tấn</a:t>
            </a:r>
            <a:r>
              <a:rPr lang="en-US" sz="3000" b="1" dirty="0">
                <a:solidFill>
                  <a:schemeClr val="tx1"/>
                </a:solidFill>
                <a:latin typeface="Times New Roman" pitchFamily="18" charset="0"/>
                <a:cs typeface="Times New Roman" pitchFamily="18" charset="0"/>
              </a:rPr>
              <a:t>…</a:t>
            </a:r>
          </a:p>
          <a:p>
            <a:pPr algn="just"/>
            <a:r>
              <a:rPr lang="en-US" sz="24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Nguồn</a:t>
            </a:r>
            <a:r>
              <a:rPr lang="en-US" sz="2000" dirty="0">
                <a:solidFill>
                  <a:schemeClr val="tx1"/>
                </a:solidFill>
                <a:latin typeface="Times New Roman" pitchFamily="18" charset="0"/>
                <a:cs typeface="Times New Roman" pitchFamily="18" charset="0"/>
              </a:rPr>
              <a:t>: https://</a:t>
            </a:r>
            <a:r>
              <a:rPr lang="en-US" sz="2000" dirty="0" err="1">
                <a:solidFill>
                  <a:schemeClr val="tx1"/>
                </a:solidFill>
                <a:latin typeface="Times New Roman" pitchFamily="18" charset="0"/>
                <a:cs typeface="Times New Roman" pitchFamily="18" charset="0"/>
              </a:rPr>
              <a:t>tuyengiao.vn</a:t>
            </a:r>
            <a:r>
              <a:rPr lang="en-US" sz="2000" dirty="0">
                <a:solidFill>
                  <a:schemeClr val="tx1"/>
                </a:solidFill>
                <a:latin typeface="Times New Roman" pitchFamily="18" charset="0"/>
                <a:cs typeface="Times New Roman" pitchFamily="18" charset="0"/>
              </a:rPr>
              <a:t>/khoa-</a:t>
            </a:r>
            <a:r>
              <a:rPr lang="en-US" sz="2000" dirty="0" err="1">
                <a:solidFill>
                  <a:schemeClr val="tx1"/>
                </a:solidFill>
                <a:latin typeface="Times New Roman" pitchFamily="18" charset="0"/>
                <a:cs typeface="Times New Roman" pitchFamily="18" charset="0"/>
              </a:rPr>
              <a:t>giao</a:t>
            </a:r>
            <a:r>
              <a:rPr lang="en-US" sz="2000"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moi-truong</a:t>
            </a:r>
            <a:r>
              <a:rPr lang="en-US" sz="2000" dirty="0">
                <a:solidFill>
                  <a:schemeClr val="tx1"/>
                </a:solidFill>
                <a:latin typeface="Times New Roman" pitchFamily="18" charset="0"/>
                <a:cs typeface="Times New Roman" pitchFamily="18" charset="0"/>
              </a:rPr>
              <a:t>/viet-nam-nam-trong-so-20-quoc-gia-co-luong-rac-thai-lon-nhat-va-cao-hon-muc-trung-binh-cua-the-gioi-136175)</a:t>
            </a:r>
          </a:p>
        </p:txBody>
      </p:sp>
    </p:spTree>
    <p:extLst>
      <p:ext uri="{BB962C8B-B14F-4D97-AF65-F5344CB8AC3E}">
        <p14:creationId xmlns:p14="http://schemas.microsoft.com/office/powerpoint/2010/main" val="398308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2882CE7-A1D4-B14F-92E5-81AF7F46C009}"/>
              </a:ext>
            </a:extLst>
          </p:cNvPr>
          <p:cNvSpPr txBox="1"/>
          <p:nvPr/>
        </p:nvSpPr>
        <p:spPr>
          <a:xfrm>
            <a:off x="523575" y="474998"/>
            <a:ext cx="9747153"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solidFill>
                  <a:srgbClr val="FFFF00"/>
                </a:solidFill>
                <a:latin typeface="UNI Chu truyen thong" panose="03030302030807070C03" pitchFamily="66" charset="0"/>
                <a:cs typeface="Times New Roman" panose="02020603050405020304" pitchFamily="18" charset="0"/>
              </a:rPr>
              <a:t>2. </a:t>
            </a:r>
            <a:r>
              <a:rPr lang="en-US" sz="4000" b="1" dirty="0" err="1">
                <a:solidFill>
                  <a:srgbClr val="FFFF00"/>
                </a:solidFill>
                <a:latin typeface="UNI Chu truyen thong" panose="03030302030807070C03" pitchFamily="66" charset="0"/>
                <a:cs typeface="Times New Roman" panose="02020603050405020304" pitchFamily="18" charset="0"/>
              </a:rPr>
              <a:t>Một</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số</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kiểu</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dẫn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chứng</a:t>
            </a:r>
            <a:endParaRPr lang="en-US" sz="4000" b="1" dirty="0">
              <a:solidFill>
                <a:schemeClr val="bg1"/>
              </a:solidFill>
              <a:latin typeface="UNI Chu truyen thong" panose="03030302030807070C03" pitchFamily="66" charset="0"/>
              <a:cs typeface="Times New Roman" panose="02020603050405020304" pitchFamily="18" charset="0"/>
            </a:endParaRPr>
          </a:p>
        </p:txBody>
      </p:sp>
      <p:sp>
        <p:nvSpPr>
          <p:cNvPr id="6" name="TextBox 5">
            <a:extLst>
              <a:ext uri="{FF2B5EF4-FFF2-40B4-BE49-F238E27FC236}">
                <a16:creationId xmlns:a16="http://schemas.microsoft.com/office/drawing/2014/main" xmlns="" id="{AD6D2279-BE8B-E040-BD3F-86D9F3812CE8}"/>
              </a:ext>
            </a:extLst>
          </p:cNvPr>
          <p:cNvSpPr txBox="1"/>
          <p:nvPr/>
        </p:nvSpPr>
        <p:spPr>
          <a:xfrm>
            <a:off x="695244" y="1160016"/>
            <a:ext cx="8125371"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solidFill>
                  <a:srgbClr val="FFFF00"/>
                </a:solidFill>
                <a:latin typeface="UNI Chu truyen thong" panose="03030302030807070C03" pitchFamily="66" charset="0"/>
                <a:cs typeface="Times New Roman" panose="02020603050405020304" pitchFamily="18" charset="0"/>
              </a:rPr>
              <a:t>c. </a:t>
            </a:r>
            <a:r>
              <a:rPr lang="en-US" sz="4000" b="1" dirty="0" err="1">
                <a:solidFill>
                  <a:srgbClr val="FFFF00"/>
                </a:solidFill>
                <a:latin typeface="UNI Chu truyen thong" panose="03030302030807070C03" pitchFamily="66" charset="0"/>
                <a:cs typeface="Times New Roman" panose="02020603050405020304" pitchFamily="18" charset="0"/>
              </a:rPr>
              <a:t>Sự</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việc</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hoặc</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sự</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thật</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hiển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nhiên</a:t>
            </a:r>
            <a:endParaRPr lang="en-US" sz="4000" b="1" dirty="0">
              <a:solidFill>
                <a:schemeClr val="bg1"/>
              </a:solidFill>
              <a:latin typeface="UNI Chu truyen thong" panose="03030302030807070C03" pitchFamily="66" charset="0"/>
              <a:cs typeface="Times New Roman" panose="02020603050405020304" pitchFamily="18" charset="0"/>
            </a:endParaRPr>
          </a:p>
        </p:txBody>
      </p:sp>
      <p:sp>
        <p:nvSpPr>
          <p:cNvPr id="7" name="Rectangle: Rounded Corners 18">
            <a:extLst>
              <a:ext uri="{FF2B5EF4-FFF2-40B4-BE49-F238E27FC236}">
                <a16:creationId xmlns:a16="http://schemas.microsoft.com/office/drawing/2014/main" xmlns="" id="{2E40580D-5789-8340-B566-DCA468F56DA8}"/>
              </a:ext>
            </a:extLst>
          </p:cNvPr>
          <p:cNvSpPr/>
          <p:nvPr/>
        </p:nvSpPr>
        <p:spPr>
          <a:xfrm>
            <a:off x="873403" y="2203321"/>
            <a:ext cx="10445192" cy="27532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UNI Chu truyen thong" panose="03030302030807070C03" pitchFamily="66" charset="77"/>
                <a:cs typeface="Times New Roman" panose="02020603050405020304" pitchFamily="18" charset="0"/>
              </a:rPr>
              <a:t>       </a:t>
            </a:r>
            <a:r>
              <a:rPr lang="en-US" sz="3200" dirty="0">
                <a:solidFill>
                  <a:schemeClr val="bg1"/>
                </a:solidFill>
                <a:latin typeface="UNI Chu truyen thong" panose="03030302030807070C03" pitchFamily="66" charset="77"/>
                <a:cs typeface="Times New Roman" panose="02020603050405020304" pitchFamily="18" charset="0"/>
              </a:rPr>
              <a:t>Khi </a:t>
            </a:r>
            <a:r>
              <a:rPr lang="en-US" sz="3200" dirty="0" err="1">
                <a:solidFill>
                  <a:schemeClr val="bg1"/>
                </a:solidFill>
                <a:latin typeface="UNI Chu truyen thong" panose="03030302030807070C03" pitchFamily="66" charset="77"/>
                <a:cs typeface="Times New Roman" panose="02020603050405020304" pitchFamily="18" charset="0"/>
              </a:rPr>
              <a:t>nghị</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luận</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về</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vấn</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đề</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ô</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nhiễm</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môi</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trường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ngoài</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việc</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đưa</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số</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liệu</a:t>
            </a:r>
            <a:r>
              <a:rPr lang="en-US" sz="3200" dirty="0">
                <a:solidFill>
                  <a:schemeClr val="bg1"/>
                </a:solidFill>
                <a:latin typeface="UNI Chu truyen thong" panose="03030302030807070C03" pitchFamily="66" charset="77"/>
                <a:cs typeface="Times New Roman" panose="02020603050405020304" pitchFamily="18" charset="0"/>
              </a:rPr>
              <a:t>, ta </a:t>
            </a:r>
            <a:r>
              <a:rPr lang="en-US" sz="3200" dirty="0" err="1">
                <a:solidFill>
                  <a:schemeClr val="bg1"/>
                </a:solidFill>
                <a:latin typeface="UNI Chu truyen thong" panose="03030302030807070C03" pitchFamily="66" charset="77"/>
                <a:cs typeface="Times New Roman" panose="02020603050405020304" pitchFamily="18" charset="0"/>
              </a:rPr>
              <a:t>có</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thể</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đưa</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vào</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những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biểu</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hiện</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sự</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thật</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về</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tình</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trạng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ô</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nhiễm</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như</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hiện</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tượng</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Trái</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Đất</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nóng</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lên</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hiện</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tượng</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biến</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đổi</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khí</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hậu</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nguồn</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nước</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ô</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nhiễm</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nhiều</a:t>
            </a:r>
            <a:r>
              <a:rPr lang="en-US" sz="3200" dirty="0">
                <a:solidFill>
                  <a:srgbClr val="FFC000"/>
                </a:solidFill>
                <a:latin typeface="UNI Chu truyen thong" panose="03030302030807070C03" pitchFamily="66" charset="77"/>
                <a:cs typeface="Times New Roman" panose="02020603050405020304" pitchFamily="18" charset="0"/>
              </a:rPr>
              <a:t> con </a:t>
            </a:r>
            <a:r>
              <a:rPr lang="en-US" sz="3200" dirty="0" err="1">
                <a:solidFill>
                  <a:srgbClr val="FFC000"/>
                </a:solidFill>
                <a:latin typeface="UNI Chu truyen thong" panose="03030302030807070C03" pitchFamily="66" charset="77"/>
                <a:cs typeface="Times New Roman" panose="02020603050405020304" pitchFamily="18" charset="0"/>
              </a:rPr>
              <a:t>sông</a:t>
            </a:r>
            <a:r>
              <a:rPr lang="en-US" sz="3200" dirty="0">
                <a:solidFill>
                  <a:srgbClr val="FFC000"/>
                </a:solidFill>
                <a:latin typeface="UNI Chu truyen thong" panose="03030302030807070C03" pitchFamily="66" charset="77"/>
                <a:cs typeface="Times New Roman" panose="02020603050405020304" pitchFamily="18" charset="0"/>
              </a:rPr>
              <a:t> qua </a:t>
            </a:r>
            <a:r>
              <a:rPr lang="en-US" sz="3200" dirty="0" err="1">
                <a:solidFill>
                  <a:srgbClr val="FFC000"/>
                </a:solidFill>
                <a:latin typeface="UNI Chu truyen thong" panose="03030302030807070C03" pitchFamily="66" charset="77"/>
                <a:cs typeface="Times New Roman" panose="02020603050405020304" pitchFamily="18" charset="0"/>
              </a:rPr>
              <a:t>đời</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nhiều</a:t>
            </a:r>
            <a:r>
              <a:rPr lang="en-US" sz="3200" dirty="0">
                <a:solidFill>
                  <a:srgbClr val="FFC000"/>
                </a:solidFill>
                <a:latin typeface="UNI Chu truyen thong" panose="03030302030807070C03" pitchFamily="66" charset="77"/>
                <a:cs typeface="Times New Roman" panose="02020603050405020304" pitchFamily="18" charset="0"/>
              </a:rPr>
              <a:t> con </a:t>
            </a:r>
            <a:r>
              <a:rPr lang="en-US" sz="3200" dirty="0" err="1">
                <a:solidFill>
                  <a:srgbClr val="FFC000"/>
                </a:solidFill>
                <a:latin typeface="UNI Chu truyen thong" panose="03030302030807070C03" pitchFamily="66" charset="77"/>
                <a:cs typeface="Times New Roman" panose="02020603050405020304" pitchFamily="18" charset="0"/>
              </a:rPr>
              <a:t>sông</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kêu</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cứu</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môi</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trường</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sinh</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thái</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đang</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mất</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cân</a:t>
            </a:r>
            <a:r>
              <a:rPr lang="en-US" sz="3200" dirty="0">
                <a:solidFill>
                  <a:srgbClr val="FFC000"/>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bằng</a:t>
            </a:r>
            <a:r>
              <a:rPr lang="en-US" sz="3200" dirty="0">
                <a:solidFill>
                  <a:schemeClr val="bg1"/>
                </a:solidFill>
                <a:latin typeface="UNI Chu truyen thong" panose="03030302030807070C03" pitchFamily="66" charset="77"/>
                <a:cs typeface="Times New Roman" panose="02020603050405020304" pitchFamily="18" charset="0"/>
              </a:rPr>
              <a:t>…</a:t>
            </a:r>
          </a:p>
        </p:txBody>
      </p:sp>
    </p:spTree>
    <p:extLst>
      <p:ext uri="{BB962C8B-B14F-4D97-AF65-F5344CB8AC3E}">
        <p14:creationId xmlns:p14="http://schemas.microsoft.com/office/powerpoint/2010/main" val="1258430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9FF8802-2650-EB45-9E63-790572F196CA}"/>
              </a:ext>
            </a:extLst>
          </p:cNvPr>
          <p:cNvSpPr txBox="1"/>
          <p:nvPr/>
        </p:nvSpPr>
        <p:spPr>
          <a:xfrm>
            <a:off x="523575" y="474998"/>
            <a:ext cx="9747153"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solidFill>
                  <a:srgbClr val="FFFF00"/>
                </a:solidFill>
                <a:latin typeface="UNI Chu truyen thong" panose="03030302030807070C03" pitchFamily="66" charset="0"/>
                <a:cs typeface="Times New Roman" panose="02020603050405020304" pitchFamily="18" charset="0"/>
              </a:rPr>
              <a:t>2. </a:t>
            </a:r>
            <a:r>
              <a:rPr lang="en-US" sz="4000" b="1" dirty="0" err="1">
                <a:solidFill>
                  <a:srgbClr val="FFFF00"/>
                </a:solidFill>
                <a:latin typeface="UNI Chu truyen thong" panose="03030302030807070C03" pitchFamily="66" charset="0"/>
                <a:cs typeface="Times New Roman" panose="02020603050405020304" pitchFamily="18" charset="0"/>
              </a:rPr>
              <a:t>Một</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số</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kiểu</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dẫn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chứng</a:t>
            </a:r>
            <a:endParaRPr lang="en-US" sz="4000" b="1" dirty="0">
              <a:solidFill>
                <a:schemeClr val="bg1"/>
              </a:solidFill>
              <a:latin typeface="UNI Chu truyen thong" panose="03030302030807070C03" pitchFamily="66" charset="0"/>
              <a:cs typeface="Times New Roman" panose="02020603050405020304" pitchFamily="18" charset="0"/>
            </a:endParaRPr>
          </a:p>
        </p:txBody>
      </p:sp>
      <p:sp>
        <p:nvSpPr>
          <p:cNvPr id="6" name="TextBox 5">
            <a:extLst>
              <a:ext uri="{FF2B5EF4-FFF2-40B4-BE49-F238E27FC236}">
                <a16:creationId xmlns:a16="http://schemas.microsoft.com/office/drawing/2014/main" xmlns="" id="{E85B213C-D4C5-A545-B68B-C61E6AFC3325}"/>
              </a:ext>
            </a:extLst>
          </p:cNvPr>
          <p:cNvSpPr txBox="1"/>
          <p:nvPr/>
        </p:nvSpPr>
        <p:spPr>
          <a:xfrm>
            <a:off x="523575" y="1107996"/>
            <a:ext cx="11298635"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solidFill>
                  <a:srgbClr val="FFFF00"/>
                </a:solidFill>
                <a:latin typeface="UNI Chu truyen thong" panose="03030302030807070C03" pitchFamily="66" charset="0"/>
                <a:cs typeface="Times New Roman" panose="02020603050405020304" pitchFamily="18" charset="0"/>
              </a:rPr>
              <a:t>d. </a:t>
            </a:r>
            <a:r>
              <a:rPr lang="en-US" sz="4000" b="1" dirty="0" err="1">
                <a:solidFill>
                  <a:srgbClr val="FFFF00"/>
                </a:solidFill>
                <a:latin typeface="UNI Chu truyen thong" panose="03030302030807070C03" pitchFamily="66" charset="0"/>
                <a:cs typeface="Times New Roman" panose="02020603050405020304" pitchFamily="18" charset="0"/>
              </a:rPr>
              <a:t>Những</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câu</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nói</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nổi</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tiếng</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những</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câu</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thơ</a:t>
            </a:r>
            <a:r>
              <a:rPr lang="en-US" sz="4000" b="1" dirty="0">
                <a:solidFill>
                  <a:srgbClr val="FFFF00"/>
                </a:solidFill>
                <a:latin typeface="UNI Chu truyen thong" panose="03030302030807070C03" pitchFamily="66" charset="0"/>
                <a:cs typeface="Times New Roman" panose="02020603050405020304" pitchFamily="18" charset="0"/>
              </a:rPr>
              <a:t> hay…</a:t>
            </a:r>
            <a:endParaRPr lang="en-US" sz="4000" b="1" dirty="0">
              <a:solidFill>
                <a:schemeClr val="bg1"/>
              </a:solidFill>
              <a:latin typeface="UNI Chu truyen thong" panose="03030302030807070C03" pitchFamily="66" charset="0"/>
              <a:cs typeface="Times New Roman" panose="02020603050405020304" pitchFamily="18" charset="0"/>
            </a:endParaRPr>
          </a:p>
        </p:txBody>
      </p:sp>
      <p:sp>
        <p:nvSpPr>
          <p:cNvPr id="7" name="Rectangle: Rounded Corners 18">
            <a:extLst>
              <a:ext uri="{FF2B5EF4-FFF2-40B4-BE49-F238E27FC236}">
                <a16:creationId xmlns:a16="http://schemas.microsoft.com/office/drawing/2014/main" xmlns="" id="{ED6B11E8-BA5A-944F-A9A3-D9CCEB523BDC}"/>
              </a:ext>
            </a:extLst>
          </p:cNvPr>
          <p:cNvSpPr/>
          <p:nvPr/>
        </p:nvSpPr>
        <p:spPr>
          <a:xfrm>
            <a:off x="523575" y="1815882"/>
            <a:ext cx="4345369" cy="445846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Times New Roman" panose="02020603050405020304" pitchFamily="18" charset="0"/>
                <a:cs typeface="Times New Roman" panose="02020603050405020304" pitchFamily="18" charset="0"/>
              </a:rPr>
              <a:t>TÌNH YÊU THƯƠNG</a:t>
            </a:r>
          </a:p>
          <a:p>
            <a:pPr algn="ctr"/>
            <a:endParaRPr lang="en-US" sz="2400" b="1" dirty="0">
              <a:solidFill>
                <a:srgbClr val="FFC000"/>
              </a:solidFill>
              <a:latin typeface="Times New Roman" panose="02020603050405020304" pitchFamily="18" charset="0"/>
              <a:cs typeface="Times New Roman" panose="02020603050405020304" pitchFamily="18" charset="0"/>
            </a:endParaRPr>
          </a:p>
          <a:p>
            <a:pPr algn="just"/>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Tình</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yêu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thương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là</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hạnh</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phúc</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của</a:t>
            </a:r>
            <a:r>
              <a:rPr lang="en-US" sz="2600" dirty="0">
                <a:solidFill>
                  <a:schemeClr val="bg1"/>
                </a:solidFill>
                <a:latin typeface="UNI Chu truyen thong" panose="03030302030807070C03" pitchFamily="66" charset="77"/>
                <a:cs typeface="Times New Roman" panose="02020603050405020304" pitchFamily="18" charset="0"/>
              </a:rPr>
              <a:t> con </a:t>
            </a:r>
            <a:r>
              <a:rPr lang="en-US" sz="2600" dirty="0" err="1">
                <a:solidFill>
                  <a:schemeClr val="bg1"/>
                </a:solidFill>
                <a:latin typeface="UNI Chu truyen thong" panose="03030302030807070C03" pitchFamily="66" charset="77"/>
                <a:cs typeface="Times New Roman" panose="02020603050405020304" pitchFamily="18" charset="0"/>
              </a:rPr>
              <a:t>người</a:t>
            </a:r>
            <a:endParaRPr lang="en-US" sz="2600" dirty="0">
              <a:solidFill>
                <a:schemeClr val="bg1"/>
              </a:solidFill>
              <a:latin typeface="UNI Chu truyen thong" panose="03030302030807070C03" pitchFamily="66" charset="77"/>
              <a:cs typeface="Times New Roman" panose="02020603050405020304" pitchFamily="18" charset="0"/>
            </a:endParaRPr>
          </a:p>
          <a:p>
            <a:pPr algn="just"/>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Nơi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lạnh</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nhất</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không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phải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là</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Bắc</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Cực</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mà</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là</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nơi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thiếu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vắng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tình</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yêu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thương</a:t>
            </a:r>
            <a:endParaRPr lang="en-US" sz="2600" dirty="0">
              <a:solidFill>
                <a:schemeClr val="bg1"/>
              </a:solidFill>
              <a:latin typeface="UNI Chu truyen thong" panose="03030302030807070C03" pitchFamily="66" charset="77"/>
              <a:cs typeface="Times New Roman" panose="02020603050405020304" pitchFamily="18" charset="0"/>
            </a:endParaRPr>
          </a:p>
          <a:p>
            <a:pPr algn="just"/>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Chỉ</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có</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trái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tim</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yêu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thương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mới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gieo</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mầm</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hạnh</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phúc</a:t>
            </a:r>
            <a:r>
              <a:rPr lang="en-US" sz="2600" dirty="0">
                <a:solidFill>
                  <a:schemeClr val="bg1"/>
                </a:solidFill>
                <a:latin typeface="UNI Chu truyen thong" panose="03030302030807070C03" pitchFamily="66" charset="77"/>
                <a:cs typeface="Times New Roman" panose="02020603050405020304" pitchFamily="18" charset="0"/>
              </a:rPr>
              <a:t>       </a:t>
            </a:r>
          </a:p>
          <a:p>
            <a:pPr algn="just"/>
            <a:r>
              <a:rPr lang="en-US" sz="2400" dirty="0">
                <a:solidFill>
                  <a:schemeClr val="bg1"/>
                </a:solidFill>
                <a:latin typeface="UNI Chu truyen thong" panose="03030302030807070C03" pitchFamily="66" charset="77"/>
                <a:cs typeface="Times New Roman" panose="02020603050405020304" pitchFamily="18" charset="0"/>
              </a:rPr>
              <a:t>          </a:t>
            </a:r>
            <a:r>
              <a:rPr lang="en-US" sz="2000" dirty="0">
                <a:solidFill>
                  <a:srgbClr val="FFC000"/>
                </a:solidFill>
                <a:latin typeface="UNI Chu truyen thong" panose="03030302030807070C03" pitchFamily="66" charset="77"/>
                <a:cs typeface="Times New Roman" panose="02020603050405020304" pitchFamily="18" charset="0"/>
              </a:rPr>
              <a:t>(</a:t>
            </a:r>
            <a:r>
              <a:rPr lang="en-US" sz="2000" dirty="0" err="1">
                <a:solidFill>
                  <a:srgbClr val="FFC000"/>
                </a:solidFill>
                <a:latin typeface="UNI Chu truyen thong" panose="03030302030807070C03" pitchFamily="66" charset="77"/>
                <a:cs typeface="Times New Roman" panose="02020603050405020304" pitchFamily="18" charset="0"/>
              </a:rPr>
              <a:t>Đặng</a:t>
            </a:r>
            <a:r>
              <a:rPr lang="en-US" sz="2000" dirty="0">
                <a:solidFill>
                  <a:srgbClr val="FFC000"/>
                </a:solidFill>
                <a:latin typeface="UNI Chu truyen thong" panose="03030302030807070C03" pitchFamily="66" charset="77"/>
                <a:cs typeface="Times New Roman" panose="02020603050405020304" pitchFamily="18" charset="0"/>
              </a:rPr>
              <a:t> </a:t>
            </a:r>
            <a:r>
              <a:rPr lang="en-US" sz="2000" dirty="0" err="1">
                <a:solidFill>
                  <a:srgbClr val="FFC000"/>
                </a:solidFill>
                <a:latin typeface="UNI Chu truyen thong" panose="03030302030807070C03" pitchFamily="66" charset="77"/>
                <a:cs typeface="Times New Roman" panose="02020603050405020304" pitchFamily="18" charset="0"/>
              </a:rPr>
              <a:t>Thùy</a:t>
            </a:r>
            <a:r>
              <a:rPr lang="en-US" sz="2000" dirty="0">
                <a:solidFill>
                  <a:srgbClr val="FFC000"/>
                </a:solidFill>
                <a:latin typeface="UNI Chu truyen thong" panose="03030302030807070C03" pitchFamily="66" charset="77"/>
                <a:cs typeface="Times New Roman" panose="02020603050405020304" pitchFamily="18" charset="0"/>
              </a:rPr>
              <a:t> </a:t>
            </a:r>
            <a:r>
              <a:rPr lang="en-US" sz="2000" dirty="0" err="1">
                <a:solidFill>
                  <a:srgbClr val="FFC000"/>
                </a:solidFill>
                <a:latin typeface="UNI Chu truyen thong" panose="03030302030807070C03" pitchFamily="66" charset="77"/>
                <a:cs typeface="Times New Roman" panose="02020603050405020304" pitchFamily="18" charset="0"/>
              </a:rPr>
              <a:t>Trâm</a:t>
            </a:r>
            <a:r>
              <a:rPr lang="en-US" sz="2000" dirty="0">
                <a:solidFill>
                  <a:srgbClr val="FFC000"/>
                </a:solidFill>
                <a:latin typeface="UNI Chu truyen thong" panose="03030302030807070C03" pitchFamily="66" charset="77"/>
                <a:cs typeface="Times New Roman" panose="02020603050405020304" pitchFamily="18" charset="0"/>
              </a:rPr>
              <a:t>)</a:t>
            </a:r>
          </a:p>
        </p:txBody>
      </p:sp>
      <p:sp>
        <p:nvSpPr>
          <p:cNvPr id="8" name="Rectangle: Rounded Corners 18">
            <a:extLst>
              <a:ext uri="{FF2B5EF4-FFF2-40B4-BE49-F238E27FC236}">
                <a16:creationId xmlns:a16="http://schemas.microsoft.com/office/drawing/2014/main" xmlns="" id="{49761BA6-BD1C-8746-BED6-334DFBFE8FE9}"/>
              </a:ext>
            </a:extLst>
          </p:cNvPr>
          <p:cNvSpPr/>
          <p:nvPr/>
        </p:nvSpPr>
        <p:spPr>
          <a:xfrm>
            <a:off x="5096107" y="1815883"/>
            <a:ext cx="6726103" cy="4567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Times New Roman" panose="02020603050405020304" pitchFamily="18" charset="0"/>
                <a:cs typeface="Times New Roman" panose="02020603050405020304" pitchFamily="18" charset="0"/>
              </a:rPr>
              <a:t>TÌNH YÊU THƯƠNG</a:t>
            </a:r>
          </a:p>
          <a:p>
            <a:pPr algn="just"/>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hỏi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đất</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Đất</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sống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với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thế</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nào</a:t>
            </a:r>
            <a:r>
              <a:rPr lang="en-US" sz="2600" dirty="0">
                <a:solidFill>
                  <a:schemeClr val="bg1"/>
                </a:solidFill>
                <a:latin typeface="UNI Chu truyen thong" panose="03030302030807070C03" pitchFamily="66" charset="77"/>
                <a:cs typeface="Times New Roman" panose="02020603050405020304" pitchFamily="18" charset="0"/>
              </a:rPr>
              <a:t>?</a:t>
            </a:r>
          </a:p>
          <a:p>
            <a:pPr algn="just"/>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Chúng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tôn</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cao</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endParaRPr lang="en-US" sz="2600" dirty="0">
              <a:solidFill>
                <a:schemeClr val="bg1"/>
              </a:solidFill>
              <a:latin typeface="UNI Chu truyen thong" panose="03030302030807070C03" pitchFamily="66" charset="77"/>
              <a:cs typeface="Times New Roman" panose="02020603050405020304" pitchFamily="18" charset="0"/>
            </a:endParaRPr>
          </a:p>
          <a:p>
            <a:pPr algn="just"/>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hỏi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nước</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Nước</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sống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với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thế</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nào</a:t>
            </a:r>
            <a:r>
              <a:rPr lang="en-US" sz="2600" dirty="0">
                <a:solidFill>
                  <a:schemeClr val="bg1"/>
                </a:solidFill>
                <a:latin typeface="UNI Chu truyen thong" panose="03030302030807070C03" pitchFamily="66" charset="77"/>
                <a:cs typeface="Times New Roman" panose="02020603050405020304" pitchFamily="18" charset="0"/>
              </a:rPr>
              <a:t>?</a:t>
            </a:r>
          </a:p>
          <a:p>
            <a:pPr algn="just"/>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Chúng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làm</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đầy</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endParaRPr lang="en-US" sz="2600" dirty="0">
              <a:solidFill>
                <a:schemeClr val="bg1"/>
              </a:solidFill>
              <a:latin typeface="UNI Chu truyen thong" panose="03030302030807070C03" pitchFamily="66" charset="77"/>
              <a:cs typeface="Times New Roman" panose="02020603050405020304" pitchFamily="18" charset="0"/>
            </a:endParaRPr>
          </a:p>
          <a:p>
            <a:pPr algn="just"/>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hỏi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cỏ</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Cỏ</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sống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với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thế</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nào</a:t>
            </a:r>
            <a:r>
              <a:rPr lang="en-US" sz="2600" dirty="0">
                <a:solidFill>
                  <a:schemeClr val="bg1"/>
                </a:solidFill>
                <a:latin typeface="UNI Chu truyen thong" panose="03030302030807070C03" pitchFamily="66" charset="77"/>
                <a:cs typeface="Times New Roman" panose="02020603050405020304" pitchFamily="18" charset="0"/>
              </a:rPr>
              <a:t>?</a:t>
            </a:r>
          </a:p>
          <a:p>
            <a:pPr algn="just"/>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Chúng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đan</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vào</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tạo</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thành</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chân</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trời</a:t>
            </a:r>
            <a:endParaRPr lang="en-US" sz="2600" dirty="0">
              <a:solidFill>
                <a:schemeClr val="bg1"/>
              </a:solidFill>
              <a:latin typeface="UNI Chu truyen thong" panose="03030302030807070C03" pitchFamily="66" charset="77"/>
              <a:cs typeface="Times New Roman" panose="02020603050405020304" pitchFamily="18" charset="0"/>
            </a:endParaRPr>
          </a:p>
          <a:p>
            <a:pPr algn="just"/>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hỏi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người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Người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sống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với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thế</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nào</a:t>
            </a:r>
            <a:r>
              <a:rPr lang="en-US" sz="2600" dirty="0">
                <a:solidFill>
                  <a:schemeClr val="bg1"/>
                </a:solidFill>
                <a:latin typeface="UNI Chu truyen thong" panose="03030302030807070C03" pitchFamily="66" charset="77"/>
                <a:cs typeface="Times New Roman" panose="02020603050405020304" pitchFamily="18" charset="0"/>
              </a:rPr>
              <a:t>?</a:t>
            </a:r>
          </a:p>
          <a:p>
            <a:pPr algn="just"/>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hỏi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người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Người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sống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với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thế</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nào</a:t>
            </a:r>
            <a:r>
              <a:rPr lang="en-US" sz="2600" dirty="0">
                <a:solidFill>
                  <a:schemeClr val="bg1"/>
                </a:solidFill>
                <a:latin typeface="UNI Chu truyen thong" panose="03030302030807070C03" pitchFamily="66" charset="77"/>
                <a:cs typeface="Times New Roman" panose="02020603050405020304" pitchFamily="18" charset="0"/>
              </a:rPr>
              <a:t>?</a:t>
            </a:r>
          </a:p>
          <a:p>
            <a:pPr algn="just"/>
            <a:r>
              <a:rPr lang="en-US" sz="2600" dirty="0" err="1">
                <a:solidFill>
                  <a:schemeClr val="bg1"/>
                </a:solidFill>
                <a:latin typeface="UNI Chu truyen thong" panose="03030302030807070C03" pitchFamily="66" charset="77"/>
                <a:cs typeface="Times New Roman" panose="02020603050405020304" pitchFamily="18" charset="0"/>
              </a:rPr>
              <a:t>Tôi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hỏi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người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Người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sống</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với</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nhau</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thế</a:t>
            </a:r>
            <a:r>
              <a:rPr lang="en-US" sz="2600" dirty="0">
                <a:solidFill>
                  <a:schemeClr val="bg1"/>
                </a:solidFill>
                <a:latin typeface="UNI Chu truyen thong" panose="03030302030807070C03" pitchFamily="66" charset="77"/>
                <a:cs typeface="Times New Roman" panose="02020603050405020304" pitchFamily="18" charset="0"/>
              </a:rPr>
              <a:t> </a:t>
            </a:r>
            <a:r>
              <a:rPr lang="en-US" sz="2600" dirty="0" err="1">
                <a:solidFill>
                  <a:schemeClr val="bg1"/>
                </a:solidFill>
                <a:latin typeface="UNI Chu truyen thong" panose="03030302030807070C03" pitchFamily="66" charset="77"/>
                <a:cs typeface="Times New Roman" panose="02020603050405020304" pitchFamily="18" charset="0"/>
              </a:rPr>
              <a:t>nào</a:t>
            </a:r>
            <a:r>
              <a:rPr lang="en-US" sz="2600" dirty="0">
                <a:solidFill>
                  <a:schemeClr val="bg1"/>
                </a:solidFill>
                <a:latin typeface="UNI Chu truyen thong" panose="03030302030807070C03" pitchFamily="66" charset="77"/>
                <a:cs typeface="Times New Roman" panose="02020603050405020304" pitchFamily="18" charset="0"/>
              </a:rPr>
              <a:t>?</a:t>
            </a:r>
          </a:p>
          <a:p>
            <a:pPr algn="just"/>
            <a:r>
              <a:rPr lang="en-US" sz="2600" dirty="0">
                <a:solidFill>
                  <a:schemeClr val="bg1"/>
                </a:solidFill>
                <a:latin typeface="UNI Chu truyen thong" panose="03030302030807070C03" pitchFamily="66" charset="77"/>
                <a:cs typeface="Times New Roman" panose="02020603050405020304" pitchFamily="18" charset="0"/>
              </a:rPr>
              <a:t>                       </a:t>
            </a:r>
            <a:r>
              <a:rPr lang="en-US" sz="2000" dirty="0">
                <a:solidFill>
                  <a:srgbClr val="FFC000"/>
                </a:solidFill>
                <a:latin typeface="UNI Chu truyen thong" panose="03030302030807070C03" pitchFamily="66" charset="77"/>
                <a:cs typeface="Times New Roman" panose="02020603050405020304" pitchFamily="18" charset="0"/>
              </a:rPr>
              <a:t>(“</a:t>
            </a:r>
            <a:r>
              <a:rPr lang="en-US" sz="2000" dirty="0" err="1">
                <a:solidFill>
                  <a:srgbClr val="FFC000"/>
                </a:solidFill>
                <a:latin typeface="UNI Chu truyen thong" panose="03030302030807070C03" pitchFamily="66" charset="77"/>
                <a:cs typeface="Times New Roman" panose="02020603050405020304" pitchFamily="18" charset="0"/>
              </a:rPr>
              <a:t>Hỏi</a:t>
            </a:r>
            <a:r>
              <a:rPr lang="en-US" sz="2000" dirty="0">
                <a:solidFill>
                  <a:srgbClr val="FFC000"/>
                </a:solidFill>
                <a:latin typeface="UNI Chu truyen thong" panose="03030302030807070C03" pitchFamily="66" charset="77"/>
                <a:cs typeface="Times New Roman" panose="02020603050405020304" pitchFamily="18" charset="0"/>
              </a:rPr>
              <a:t>” – </a:t>
            </a:r>
            <a:r>
              <a:rPr lang="en-US" sz="2000" dirty="0" err="1">
                <a:solidFill>
                  <a:srgbClr val="FFC000"/>
                </a:solidFill>
                <a:latin typeface="UNI Chu truyen thong" panose="03030302030807070C03" pitchFamily="66" charset="77"/>
                <a:cs typeface="Times New Roman" panose="02020603050405020304" pitchFamily="18" charset="0"/>
              </a:rPr>
              <a:t>Hữu</a:t>
            </a:r>
            <a:r>
              <a:rPr lang="en-US" sz="2000" dirty="0">
                <a:solidFill>
                  <a:srgbClr val="FFC000"/>
                </a:solidFill>
                <a:latin typeface="UNI Chu truyen thong" panose="03030302030807070C03" pitchFamily="66" charset="77"/>
                <a:cs typeface="Times New Roman" panose="02020603050405020304" pitchFamily="18" charset="0"/>
              </a:rPr>
              <a:t> </a:t>
            </a:r>
            <a:r>
              <a:rPr lang="en-US" sz="2000" dirty="0" err="1">
                <a:solidFill>
                  <a:srgbClr val="FFC000"/>
                </a:solidFill>
                <a:latin typeface="UNI Chu truyen thong" panose="03030302030807070C03" pitchFamily="66" charset="77"/>
                <a:cs typeface="Times New Roman" panose="02020603050405020304" pitchFamily="18" charset="0"/>
              </a:rPr>
              <a:t>Thỉnh</a:t>
            </a:r>
            <a:r>
              <a:rPr lang="en-US" sz="2000" dirty="0">
                <a:solidFill>
                  <a:srgbClr val="FFC000"/>
                </a:solidFill>
                <a:latin typeface="UNI Chu truyen thong" panose="03030302030807070C03" pitchFamily="66" charset="77"/>
                <a:cs typeface="Times New Roman" panose="02020603050405020304" pitchFamily="18" charset="0"/>
              </a:rPr>
              <a:t>)</a:t>
            </a:r>
          </a:p>
        </p:txBody>
      </p:sp>
    </p:spTree>
    <p:extLst>
      <p:ext uri="{BB962C8B-B14F-4D97-AF65-F5344CB8AC3E}">
        <p14:creationId xmlns:p14="http://schemas.microsoft.com/office/powerpoint/2010/main" val="3177479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9FF8802-2650-EB45-9E63-790572F196CA}"/>
              </a:ext>
            </a:extLst>
          </p:cNvPr>
          <p:cNvSpPr txBox="1"/>
          <p:nvPr/>
        </p:nvSpPr>
        <p:spPr>
          <a:xfrm>
            <a:off x="288429" y="506640"/>
            <a:ext cx="9747153"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solidFill>
                  <a:srgbClr val="FFFF00"/>
                </a:solidFill>
                <a:latin typeface="UNI Chu truyen thong" panose="03030302030807070C03" pitchFamily="66" charset="0"/>
                <a:cs typeface="Times New Roman" panose="02020603050405020304" pitchFamily="18" charset="0"/>
              </a:rPr>
              <a:t>3. </a:t>
            </a:r>
            <a:r>
              <a:rPr lang="en-US" sz="4000" b="1" dirty="0" err="1">
                <a:solidFill>
                  <a:srgbClr val="FFFF00"/>
                </a:solidFill>
                <a:latin typeface="UNI Chu truyen thong" panose="03030302030807070C03" pitchFamily="66" charset="0"/>
                <a:cs typeface="Times New Roman" panose="02020603050405020304" pitchFamily="18" charset="0"/>
              </a:rPr>
              <a:t>Tiêu</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chuẩn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về</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dẫn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chứng</a:t>
            </a:r>
            <a:endParaRPr lang="en-US" sz="4000" b="1" dirty="0">
              <a:solidFill>
                <a:schemeClr val="bg1"/>
              </a:solidFill>
              <a:latin typeface="UNI Chu truyen thong" panose="03030302030807070C03" pitchFamily="66" charset="0"/>
              <a:cs typeface="Times New Roman" panose="02020603050405020304" pitchFamily="18" charset="0"/>
            </a:endParaRPr>
          </a:p>
        </p:txBody>
      </p:sp>
      <p:sp>
        <p:nvSpPr>
          <p:cNvPr id="8" name="Rectangle: Rounded Corners 18">
            <a:extLst>
              <a:ext uri="{FF2B5EF4-FFF2-40B4-BE49-F238E27FC236}">
                <a16:creationId xmlns:a16="http://schemas.microsoft.com/office/drawing/2014/main" xmlns="" id="{49761BA6-BD1C-8746-BED6-334DFBFE8FE9}"/>
              </a:ext>
            </a:extLst>
          </p:cNvPr>
          <p:cNvSpPr/>
          <p:nvPr/>
        </p:nvSpPr>
        <p:spPr>
          <a:xfrm>
            <a:off x="2651115" y="2696002"/>
            <a:ext cx="5767609" cy="84529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chemeClr val="bg1"/>
                </a:solidFill>
                <a:latin typeface="UNI Chu truyen thong" panose="03030302030807070C03" pitchFamily="66" charset="77"/>
                <a:cs typeface="Times New Roman" panose="02020603050405020304" pitchFamily="18" charset="0"/>
              </a:rPr>
              <a:t>Phù</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hợp</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với</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phạm</a:t>
            </a:r>
            <a:r>
              <a:rPr lang="en-US" sz="3200" dirty="0">
                <a:solidFill>
                  <a:srgbClr val="FFC000"/>
                </a:solidFill>
                <a:latin typeface="UNI Chu truyen thong" panose="03030302030807070C03" pitchFamily="66" charset="77"/>
                <a:cs typeface="Times New Roman" panose="02020603050405020304" pitchFamily="18" charset="0"/>
              </a:rPr>
              <a:t> vi </a:t>
            </a:r>
            <a:r>
              <a:rPr lang="en-US" sz="3200" dirty="0" err="1">
                <a:solidFill>
                  <a:schemeClr val="bg1"/>
                </a:solidFill>
                <a:latin typeface="UNI Chu truyen thong" panose="03030302030807070C03" pitchFamily="66" charset="77"/>
                <a:cs typeface="Times New Roman" panose="02020603050405020304" pitchFamily="18" charset="0"/>
              </a:rPr>
              <a:t>của</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đề</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bài</a:t>
            </a:r>
            <a:endParaRPr lang="en-US" sz="3200" dirty="0">
              <a:solidFill>
                <a:schemeClr val="bg1"/>
              </a:solidFill>
              <a:latin typeface="UNI Chu truyen thong" panose="03030302030807070C03" pitchFamily="66" charset="77"/>
              <a:cs typeface="Times New Roman" panose="02020603050405020304" pitchFamily="18" charset="0"/>
            </a:endParaRPr>
          </a:p>
        </p:txBody>
      </p:sp>
      <p:sp>
        <p:nvSpPr>
          <p:cNvPr id="7" name="Rectangle: Rounded Corners 18">
            <a:extLst>
              <a:ext uri="{FF2B5EF4-FFF2-40B4-BE49-F238E27FC236}">
                <a16:creationId xmlns:a16="http://schemas.microsoft.com/office/drawing/2014/main" xmlns="" id="{F5D8A3E6-CDCD-D149-BA63-3EE1E497A053}"/>
              </a:ext>
            </a:extLst>
          </p:cNvPr>
          <p:cNvSpPr/>
          <p:nvPr/>
        </p:nvSpPr>
        <p:spPr>
          <a:xfrm>
            <a:off x="1496342" y="1369836"/>
            <a:ext cx="5656613" cy="88067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chemeClr val="bg1"/>
                </a:solidFill>
                <a:latin typeface="UNI Chu truyen thong" panose="03030302030807070C03" pitchFamily="66" charset="77"/>
                <a:cs typeface="Times New Roman" panose="02020603050405020304" pitchFamily="18" charset="0"/>
              </a:rPr>
              <a:t>Phù</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hợp</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với</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rgbClr val="FFC000"/>
                </a:solidFill>
                <a:latin typeface="UNI Chu truyen thong" panose="03030302030807070C03" pitchFamily="66" charset="77"/>
                <a:cs typeface="Times New Roman" panose="02020603050405020304" pitchFamily="18" charset="0"/>
              </a:rPr>
              <a:t>nội</a:t>
            </a:r>
            <a:r>
              <a:rPr lang="en-US" sz="3200" dirty="0">
                <a:solidFill>
                  <a:srgbClr val="FFC000"/>
                </a:solidFill>
                <a:latin typeface="UNI Chu truyen thong" panose="03030302030807070C03" pitchFamily="66" charset="77"/>
                <a:cs typeface="Times New Roman" panose="02020603050405020304" pitchFamily="18" charset="0"/>
              </a:rPr>
              <a:t> dung </a:t>
            </a:r>
            <a:r>
              <a:rPr lang="en-US" sz="3200" dirty="0" err="1">
                <a:solidFill>
                  <a:schemeClr val="bg1"/>
                </a:solidFill>
                <a:latin typeface="UNI Chu truyen thong" panose="03030302030807070C03" pitchFamily="66" charset="77"/>
                <a:cs typeface="Times New Roman" panose="02020603050405020304" pitchFamily="18" charset="0"/>
              </a:rPr>
              <a:t>của</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đề</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bài</a:t>
            </a:r>
            <a:endParaRPr lang="en-US" sz="3200" dirty="0">
              <a:solidFill>
                <a:schemeClr val="bg1"/>
              </a:solidFill>
              <a:latin typeface="UNI Chu truyen thong" panose="03030302030807070C03" pitchFamily="66" charset="77"/>
              <a:cs typeface="Times New Roman" panose="02020603050405020304" pitchFamily="18" charset="0"/>
            </a:endParaRPr>
          </a:p>
        </p:txBody>
      </p:sp>
      <p:sp>
        <p:nvSpPr>
          <p:cNvPr id="10" name="Rectangle: Rounded Corners 18">
            <a:extLst>
              <a:ext uri="{FF2B5EF4-FFF2-40B4-BE49-F238E27FC236}">
                <a16:creationId xmlns:a16="http://schemas.microsoft.com/office/drawing/2014/main" xmlns="" id="{4D8325A3-BFD2-AA4F-BCD2-E98204412F4C}"/>
              </a:ext>
            </a:extLst>
          </p:cNvPr>
          <p:cNvSpPr/>
          <p:nvPr/>
        </p:nvSpPr>
        <p:spPr>
          <a:xfrm>
            <a:off x="4201885" y="3994236"/>
            <a:ext cx="5656612" cy="88067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bg1"/>
                </a:solidFill>
                <a:latin typeface="UNI Chu truyen thong" panose="03030302030807070C03" pitchFamily="66" charset="77"/>
                <a:cs typeface="Times New Roman" panose="02020603050405020304" pitchFamily="18" charset="0"/>
              </a:rPr>
              <a:t>Mang</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tính</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thời</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sự</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và</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gần</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gũi</a:t>
            </a:r>
            <a:endParaRPr lang="en-US" sz="2800" dirty="0">
              <a:solidFill>
                <a:srgbClr val="FFC000"/>
              </a:solidFill>
              <a:latin typeface="UNI Chu truyen thong" panose="03030302030807070C03" pitchFamily="66" charset="77"/>
              <a:cs typeface="Times New Roman" panose="02020603050405020304" pitchFamily="18" charset="0"/>
            </a:endParaRPr>
          </a:p>
        </p:txBody>
      </p:sp>
      <p:sp>
        <p:nvSpPr>
          <p:cNvPr id="9" name="Rectangle: Rounded Corners 18">
            <a:extLst>
              <a:ext uri="{FF2B5EF4-FFF2-40B4-BE49-F238E27FC236}">
                <a16:creationId xmlns:a16="http://schemas.microsoft.com/office/drawing/2014/main" xmlns="" id="{31D9D82C-020A-3E4C-B42D-C1315921E214}"/>
              </a:ext>
            </a:extLst>
          </p:cNvPr>
          <p:cNvSpPr/>
          <p:nvPr/>
        </p:nvSpPr>
        <p:spPr>
          <a:xfrm>
            <a:off x="5760070" y="5327851"/>
            <a:ext cx="5656612" cy="88067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UNI Chu truyen thong" panose="03030302030807070C03" pitchFamily="66" charset="77"/>
                <a:cs typeface="Times New Roman" panose="02020603050405020304" pitchFamily="18" charset="0"/>
              </a:rPr>
              <a:t>.....................</a:t>
            </a:r>
            <a:endParaRPr lang="en-US" sz="2800" dirty="0">
              <a:solidFill>
                <a:srgbClr val="FFC000"/>
              </a:solidFill>
              <a:latin typeface="UNI Chu truyen thong" panose="03030302030807070C03" pitchFamily="66" charset="77"/>
              <a:cs typeface="Times New Roman" panose="02020603050405020304" pitchFamily="18" charset="0"/>
            </a:endParaRPr>
          </a:p>
        </p:txBody>
      </p:sp>
    </p:spTree>
    <p:extLst>
      <p:ext uri="{BB962C8B-B14F-4D97-AF65-F5344CB8AC3E}">
        <p14:creationId xmlns:p14="http://schemas.microsoft.com/office/powerpoint/2010/main" val="2733124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1000"/>
                                        <p:tgtEl>
                                          <p:spTgt spid="1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7" grpId="0" animBg="1"/>
      <p:bldP spid="1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AA55C6A1-2F26-1841-84A4-568DF942E87A}"/>
              </a:ext>
            </a:extLst>
          </p:cNvPr>
          <p:cNvSpPr/>
          <p:nvPr/>
        </p:nvSpPr>
        <p:spPr>
          <a:xfrm>
            <a:off x="291823" y="209491"/>
            <a:ext cx="8786652" cy="99761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B0A1A81-3F34-4D4E-B279-3743EBA9D317}"/>
              </a:ext>
            </a:extLst>
          </p:cNvPr>
          <p:cNvSpPr txBox="1"/>
          <p:nvPr/>
        </p:nvSpPr>
        <p:spPr>
          <a:xfrm>
            <a:off x="8351" y="354356"/>
            <a:ext cx="10086710"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solidFill>
                  <a:srgbClr val="FFFF00"/>
                </a:solidFill>
                <a:latin typeface="UNI Chu truyen thong" panose="03030302030807070C03" pitchFamily="66" charset="0"/>
                <a:cs typeface="Times New Roman" panose="02020603050405020304" pitchFamily="18" charset="0"/>
              </a:rPr>
              <a:t>4. </a:t>
            </a:r>
            <a:r>
              <a:rPr lang="en-US" sz="4000" b="1" dirty="0" err="1">
                <a:solidFill>
                  <a:srgbClr val="FFFF00"/>
                </a:solidFill>
                <a:latin typeface="UNI Chu truyen thong" panose="03030302030807070C03" pitchFamily="66" charset="0"/>
                <a:cs typeface="Times New Roman" panose="02020603050405020304" pitchFamily="18" charset="0"/>
              </a:rPr>
              <a:t>Các</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bước</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viết</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đoạn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văn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nghị</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luận</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xã</a:t>
            </a:r>
            <a:r>
              <a:rPr lang="en-US" sz="4000" b="1" dirty="0">
                <a:solidFill>
                  <a:srgbClr val="FFFF00"/>
                </a:solidFill>
                <a:latin typeface="UNI Chu truyen thong" panose="03030302030807070C03" pitchFamily="66" charset="0"/>
                <a:cs typeface="Times New Roman" panose="02020603050405020304" pitchFamily="18" charset="0"/>
              </a:rPr>
              <a:t> </a:t>
            </a:r>
            <a:r>
              <a:rPr lang="en-US" sz="4000" b="1" dirty="0" err="1">
                <a:solidFill>
                  <a:srgbClr val="FFFF00"/>
                </a:solidFill>
                <a:latin typeface="UNI Chu truyen thong" panose="03030302030807070C03" pitchFamily="66" charset="0"/>
                <a:cs typeface="Times New Roman" panose="02020603050405020304" pitchFamily="18" charset="0"/>
              </a:rPr>
              <a:t>hội</a:t>
            </a:r>
            <a:endParaRPr lang="en-US" sz="4000" b="1" dirty="0">
              <a:solidFill>
                <a:schemeClr val="bg1"/>
              </a:solidFill>
              <a:latin typeface="UNI Chu truyen thong" panose="03030302030807070C03" pitchFamily="66" charset="0"/>
              <a:cs typeface="Times New Roman" panose="02020603050405020304" pitchFamily="18" charset="0"/>
            </a:endParaRPr>
          </a:p>
        </p:txBody>
      </p:sp>
      <p:sp>
        <p:nvSpPr>
          <p:cNvPr id="8" name="TextBox 7">
            <a:extLst>
              <a:ext uri="{FF2B5EF4-FFF2-40B4-BE49-F238E27FC236}">
                <a16:creationId xmlns:a16="http://schemas.microsoft.com/office/drawing/2014/main" xmlns="" id="{B4E19118-6C8F-5942-BA41-A773B92D4B44}"/>
              </a:ext>
            </a:extLst>
          </p:cNvPr>
          <p:cNvSpPr txBox="1">
            <a:spLocks noChangeArrowheads="1"/>
          </p:cNvSpPr>
          <p:nvPr/>
        </p:nvSpPr>
        <p:spPr bwMode="auto">
          <a:xfrm>
            <a:off x="1981901" y="1553764"/>
            <a:ext cx="2350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Tìm</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hiểu</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đề</a:t>
            </a:r>
            <a:endParaRPr lang="en-US" sz="2800" dirty="0">
              <a:solidFill>
                <a:schemeClr val="bg1"/>
              </a:solidFill>
              <a:latin typeface="Times New Roman" panose="02020603050405020304" pitchFamily="18" charset="0"/>
              <a:ea typeface="Open Sans"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E6F267F3-B395-0541-BF1D-10856F8B8696}"/>
              </a:ext>
            </a:extLst>
          </p:cNvPr>
          <p:cNvGrpSpPr>
            <a:grpSpLocks/>
          </p:cNvGrpSpPr>
          <p:nvPr/>
        </p:nvGrpSpPr>
        <p:grpSpPr bwMode="auto">
          <a:xfrm>
            <a:off x="4448754" y="3886421"/>
            <a:ext cx="3928057" cy="1127387"/>
            <a:chOff x="3798640" y="2664087"/>
            <a:chExt cx="5609728" cy="1759294"/>
          </a:xfrm>
        </p:grpSpPr>
        <p:sp>
          <p:nvSpPr>
            <p:cNvPr id="10" name="圆角矩形 6">
              <a:extLst>
                <a:ext uri="{FF2B5EF4-FFF2-40B4-BE49-F238E27FC236}">
                  <a16:creationId xmlns:a16="http://schemas.microsoft.com/office/drawing/2014/main" xmlns="" id="{1CF3CE94-68F7-024B-A22D-7B2A9DF47B85}"/>
                </a:ext>
              </a:extLst>
            </p:cNvPr>
            <p:cNvSpPr/>
            <p:nvPr/>
          </p:nvSpPr>
          <p:spPr>
            <a:xfrm>
              <a:off x="3798640" y="2664087"/>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1" name="燕尾形 23">
              <a:extLst>
                <a:ext uri="{FF2B5EF4-FFF2-40B4-BE49-F238E27FC236}">
                  <a16:creationId xmlns:a16="http://schemas.microsoft.com/office/drawing/2014/main" xmlns="" id="{3D5B351F-EC0C-8641-B094-20086524FF10}"/>
                </a:ext>
              </a:extLst>
            </p:cNvPr>
            <p:cNvSpPr/>
            <p:nvPr/>
          </p:nvSpPr>
          <p:spPr>
            <a:xfrm>
              <a:off x="4921051" y="3201648"/>
              <a:ext cx="323682" cy="323469"/>
            </a:xfrm>
            <a:prstGeom prst="chevron">
              <a:avLst/>
            </a:pr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2" name="燕尾形 24">
              <a:extLst>
                <a:ext uri="{FF2B5EF4-FFF2-40B4-BE49-F238E27FC236}">
                  <a16:creationId xmlns:a16="http://schemas.microsoft.com/office/drawing/2014/main" xmlns="" id="{2B66830A-9027-0041-A2AE-935F7E1493F7}"/>
                </a:ext>
              </a:extLst>
            </p:cNvPr>
            <p:cNvSpPr/>
            <p:nvPr/>
          </p:nvSpPr>
          <p:spPr>
            <a:xfrm>
              <a:off x="5167889" y="3201648"/>
              <a:ext cx="323682" cy="323469"/>
            </a:xfrm>
            <a:prstGeom prst="chevron">
              <a:avLst/>
            </a:pr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xmlns="" id="{93F75C90-B93E-4942-86C6-1BB7C06F1F62}"/>
              </a:ext>
            </a:extLst>
          </p:cNvPr>
          <p:cNvGrpSpPr>
            <a:grpSpLocks/>
          </p:cNvGrpSpPr>
          <p:nvPr/>
        </p:nvGrpSpPr>
        <p:grpSpPr bwMode="auto">
          <a:xfrm>
            <a:off x="2792752" y="2544739"/>
            <a:ext cx="3620031" cy="1019136"/>
            <a:chOff x="3798640" y="4694042"/>
            <a:chExt cx="5609728" cy="1759294"/>
          </a:xfrm>
        </p:grpSpPr>
        <p:sp>
          <p:nvSpPr>
            <p:cNvPr id="14" name="圆角矩形 6">
              <a:extLst>
                <a:ext uri="{FF2B5EF4-FFF2-40B4-BE49-F238E27FC236}">
                  <a16:creationId xmlns:a16="http://schemas.microsoft.com/office/drawing/2014/main" xmlns="" id="{91988458-EA84-0744-AE5D-A04314396123}"/>
                </a:ext>
              </a:extLst>
            </p:cNvPr>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5" name="燕尾形 26">
              <a:extLst>
                <a:ext uri="{FF2B5EF4-FFF2-40B4-BE49-F238E27FC236}">
                  <a16:creationId xmlns:a16="http://schemas.microsoft.com/office/drawing/2014/main" xmlns="" id="{2E3E9BB4-A0C1-C74A-A31A-BF0FC405B344}"/>
                </a:ext>
              </a:extLst>
            </p:cNvPr>
            <p:cNvSpPr/>
            <p:nvPr/>
          </p:nvSpPr>
          <p:spPr>
            <a:xfrm>
              <a:off x="4921907" y="5231603"/>
              <a:ext cx="323765" cy="323469"/>
            </a:xfrm>
            <a:prstGeom prst="chevron">
              <a:avLst/>
            </a:pr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6" name="燕尾形 27">
              <a:extLst>
                <a:ext uri="{FF2B5EF4-FFF2-40B4-BE49-F238E27FC236}">
                  <a16:creationId xmlns:a16="http://schemas.microsoft.com/office/drawing/2014/main" xmlns="" id="{75F75AD0-D7EF-DC40-B868-13F859D4A8CD}"/>
                </a:ext>
              </a:extLst>
            </p:cNvPr>
            <p:cNvSpPr/>
            <p:nvPr/>
          </p:nvSpPr>
          <p:spPr>
            <a:xfrm>
              <a:off x="5166382" y="5231603"/>
              <a:ext cx="323766" cy="323469"/>
            </a:xfrm>
            <a:prstGeom prst="chevron">
              <a:avLst/>
            </a:pr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601FCF61-3ED0-7D46-B7E5-59130D94347B}"/>
              </a:ext>
            </a:extLst>
          </p:cNvPr>
          <p:cNvGrpSpPr>
            <a:grpSpLocks/>
          </p:cNvGrpSpPr>
          <p:nvPr/>
        </p:nvGrpSpPr>
        <p:grpSpPr bwMode="auto">
          <a:xfrm>
            <a:off x="7251048" y="5292478"/>
            <a:ext cx="3910436" cy="1139437"/>
            <a:chOff x="3798640" y="4694042"/>
            <a:chExt cx="5609728" cy="1759294"/>
          </a:xfrm>
        </p:grpSpPr>
        <p:sp>
          <p:nvSpPr>
            <p:cNvPr id="18" name="圆角矩形 6">
              <a:extLst>
                <a:ext uri="{FF2B5EF4-FFF2-40B4-BE49-F238E27FC236}">
                  <a16:creationId xmlns:a16="http://schemas.microsoft.com/office/drawing/2014/main" xmlns="" id="{DB36FB77-8830-334F-845E-B3E2D7A1B3B0}"/>
                </a:ext>
              </a:extLst>
            </p:cNvPr>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9" name="燕尾形 26">
              <a:extLst>
                <a:ext uri="{FF2B5EF4-FFF2-40B4-BE49-F238E27FC236}">
                  <a16:creationId xmlns:a16="http://schemas.microsoft.com/office/drawing/2014/main" xmlns="" id="{0C09DAA5-93F9-CD49-B816-38A6491B8D0C}"/>
                </a:ext>
              </a:extLst>
            </p:cNvPr>
            <p:cNvSpPr/>
            <p:nvPr/>
          </p:nvSpPr>
          <p:spPr>
            <a:xfrm>
              <a:off x="4921051" y="5231603"/>
              <a:ext cx="323682" cy="323469"/>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20" name="燕尾形 27">
              <a:extLst>
                <a:ext uri="{FF2B5EF4-FFF2-40B4-BE49-F238E27FC236}">
                  <a16:creationId xmlns:a16="http://schemas.microsoft.com/office/drawing/2014/main" xmlns="" id="{D4CF669F-9DE3-6C42-8EE7-9EF84596C2D4}"/>
                </a:ext>
              </a:extLst>
            </p:cNvPr>
            <p:cNvSpPr/>
            <p:nvPr/>
          </p:nvSpPr>
          <p:spPr>
            <a:xfrm>
              <a:off x="5167889" y="5231603"/>
              <a:ext cx="323682" cy="323469"/>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xmlns="" id="{D72640EA-710A-0940-8BFC-676E987E3E74}"/>
              </a:ext>
            </a:extLst>
          </p:cNvPr>
          <p:cNvGrpSpPr>
            <a:grpSpLocks/>
          </p:cNvGrpSpPr>
          <p:nvPr/>
        </p:nvGrpSpPr>
        <p:grpSpPr bwMode="auto">
          <a:xfrm>
            <a:off x="821586" y="1327122"/>
            <a:ext cx="3510713" cy="997617"/>
            <a:chOff x="603607" y="1746823"/>
            <a:chExt cx="5100205" cy="1600566"/>
          </a:xfrm>
        </p:grpSpPr>
        <p:grpSp>
          <p:nvGrpSpPr>
            <p:cNvPr id="22" name="Group 1">
              <a:extLst>
                <a:ext uri="{FF2B5EF4-FFF2-40B4-BE49-F238E27FC236}">
                  <a16:creationId xmlns:a16="http://schemas.microsoft.com/office/drawing/2014/main" xmlns="" id="{B70512BB-1B1C-2644-9CEF-43563489911F}"/>
                </a:ext>
              </a:extLst>
            </p:cNvPr>
            <p:cNvGrpSpPr>
              <a:grpSpLocks/>
            </p:cNvGrpSpPr>
            <p:nvPr/>
          </p:nvGrpSpPr>
          <p:grpSpPr bwMode="auto">
            <a:xfrm>
              <a:off x="603607" y="1746823"/>
              <a:ext cx="5100205" cy="1600566"/>
              <a:chOff x="603607" y="1746823"/>
              <a:chExt cx="5100205" cy="1600566"/>
            </a:xfrm>
          </p:grpSpPr>
          <p:sp>
            <p:nvSpPr>
              <p:cNvPr id="25" name="圆角矩形 6">
                <a:extLst>
                  <a:ext uri="{FF2B5EF4-FFF2-40B4-BE49-F238E27FC236}">
                    <a16:creationId xmlns:a16="http://schemas.microsoft.com/office/drawing/2014/main" xmlns="" id="{D739E046-CB12-8A47-9AE8-5070373021A9}"/>
                  </a:ext>
                </a:extLst>
              </p:cNvPr>
              <p:cNvSpPr/>
              <p:nvPr/>
            </p:nvSpPr>
            <p:spPr bwMode="auto">
              <a:xfrm>
                <a:off x="603607" y="1746823"/>
                <a:ext cx="5100205" cy="160056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27" name="圆角矩形 6">
                <a:extLst>
                  <a:ext uri="{FF2B5EF4-FFF2-40B4-BE49-F238E27FC236}">
                    <a16:creationId xmlns:a16="http://schemas.microsoft.com/office/drawing/2014/main" xmlns="" id="{CD58CF00-77B5-6843-8E6D-69BDD0FA084E}"/>
                  </a:ext>
                </a:extLst>
              </p:cNvPr>
              <p:cNvSpPr/>
              <p:nvPr/>
            </p:nvSpPr>
            <p:spPr bwMode="auto">
              <a:xfrm>
                <a:off x="603607" y="1746823"/>
                <a:ext cx="5100205" cy="160056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23" name="燕尾形 20">
              <a:extLst>
                <a:ext uri="{FF2B5EF4-FFF2-40B4-BE49-F238E27FC236}">
                  <a16:creationId xmlns:a16="http://schemas.microsoft.com/office/drawing/2014/main" xmlns="" id="{73EA54E8-30A8-2943-B8EE-89E063F86729}"/>
                </a:ext>
              </a:extLst>
            </p:cNvPr>
            <p:cNvSpPr/>
            <p:nvPr/>
          </p:nvSpPr>
          <p:spPr bwMode="auto">
            <a:xfrm>
              <a:off x="1623648" y="2235884"/>
              <a:ext cx="294161" cy="294285"/>
            </a:xfrm>
            <a:prstGeom prst="chevron">
              <a:avLst/>
            </a:pr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24" name="燕尾形 21">
              <a:extLst>
                <a:ext uri="{FF2B5EF4-FFF2-40B4-BE49-F238E27FC236}">
                  <a16:creationId xmlns:a16="http://schemas.microsoft.com/office/drawing/2014/main" xmlns="" id="{315B36ED-7485-F149-A7ED-3E7833F7D88A}"/>
                </a:ext>
              </a:extLst>
            </p:cNvPr>
            <p:cNvSpPr/>
            <p:nvPr/>
          </p:nvSpPr>
          <p:spPr bwMode="auto">
            <a:xfrm>
              <a:off x="1847972" y="2235884"/>
              <a:ext cx="294161" cy="294285"/>
            </a:xfrm>
            <a:prstGeom prst="chevron">
              <a:avLst/>
            </a:pr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xmlns="" id="{E026F3D8-4997-814A-8BC4-60C49E006554}"/>
              </a:ext>
            </a:extLst>
          </p:cNvPr>
          <p:cNvSpPr txBox="1">
            <a:spLocks noChangeArrowheads="1"/>
          </p:cNvSpPr>
          <p:nvPr/>
        </p:nvSpPr>
        <p:spPr bwMode="auto">
          <a:xfrm>
            <a:off x="3415572" y="2556626"/>
            <a:ext cx="32648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Tìm</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ý</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p>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và</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lập</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dàn</a:t>
            </a:r>
            <a:r>
              <a:rPr lang="en-US" sz="2800" dirty="0">
                <a:solidFill>
                  <a:schemeClr val="bg1"/>
                </a:solidFill>
                <a:latin typeface="Times New Roman" panose="02020603050405020304" pitchFamily="18" charset="0"/>
                <a:ea typeface="Open Sans" charset="0"/>
                <a:cs typeface="Times New Roman" panose="02020603050405020304" pitchFamily="18" charset="0"/>
              </a:rPr>
              <a:t> ý</a:t>
            </a:r>
          </a:p>
        </p:txBody>
      </p:sp>
      <p:sp>
        <p:nvSpPr>
          <p:cNvPr id="31" name="TextBox 30">
            <a:extLst>
              <a:ext uri="{FF2B5EF4-FFF2-40B4-BE49-F238E27FC236}">
                <a16:creationId xmlns:a16="http://schemas.microsoft.com/office/drawing/2014/main" xmlns="" id="{D2B883B0-1136-2D40-8A95-F263C63FF10D}"/>
              </a:ext>
            </a:extLst>
          </p:cNvPr>
          <p:cNvSpPr txBox="1">
            <a:spLocks noChangeArrowheads="1"/>
          </p:cNvSpPr>
          <p:nvPr/>
        </p:nvSpPr>
        <p:spPr bwMode="auto">
          <a:xfrm>
            <a:off x="5908262" y="3973060"/>
            <a:ext cx="20749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Viết</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đoạn</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p>
          <a:p>
            <a:pP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hoàn</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chỉnh</a:t>
            </a:r>
            <a:endParaRPr lang="en-US" sz="2800" dirty="0">
              <a:solidFill>
                <a:schemeClr val="bg1"/>
              </a:solidFill>
              <a:latin typeface="Times New Roman" panose="02020603050405020304" pitchFamily="18" charset="0"/>
              <a:ea typeface="Open Sans" charset="0"/>
              <a:cs typeface="Times New Roman" panose="02020603050405020304" pitchFamily="18" charset="0"/>
            </a:endParaRPr>
          </a:p>
        </p:txBody>
      </p:sp>
      <p:sp>
        <p:nvSpPr>
          <p:cNvPr id="33" name="TextBox 32">
            <a:extLst>
              <a:ext uri="{FF2B5EF4-FFF2-40B4-BE49-F238E27FC236}">
                <a16:creationId xmlns:a16="http://schemas.microsoft.com/office/drawing/2014/main" xmlns="" id="{D6539854-5A74-1C4E-BB1E-B40F983A153F}"/>
              </a:ext>
            </a:extLst>
          </p:cNvPr>
          <p:cNvSpPr txBox="1">
            <a:spLocks noChangeArrowheads="1"/>
          </p:cNvSpPr>
          <p:nvPr/>
        </p:nvSpPr>
        <p:spPr bwMode="auto">
          <a:xfrm>
            <a:off x="8188096" y="5384963"/>
            <a:ext cx="2973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Đọc</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lại</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bài</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viết</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p>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và</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sửa</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chữa</a:t>
            </a:r>
            <a:endParaRPr lang="en-US" sz="2800" dirty="0">
              <a:solidFill>
                <a:schemeClr val="bg1"/>
              </a:solidFill>
              <a:latin typeface="Times New Roman" panose="02020603050405020304" pitchFamily="18" charset="0"/>
              <a:ea typeface="Open Sans" charset="0"/>
              <a:cs typeface="Times New Roman" panose="02020603050405020304" pitchFamily="18" charset="0"/>
            </a:endParaRPr>
          </a:p>
        </p:txBody>
      </p:sp>
      <p:sp>
        <p:nvSpPr>
          <p:cNvPr id="38" name="Rounded Rectangle 37">
            <a:extLst>
              <a:ext uri="{FF2B5EF4-FFF2-40B4-BE49-F238E27FC236}">
                <a16:creationId xmlns:a16="http://schemas.microsoft.com/office/drawing/2014/main" xmlns="" id="{9721F588-C022-524B-9B55-83FD0CEEDBA9}"/>
              </a:ext>
            </a:extLst>
          </p:cNvPr>
          <p:cNvSpPr/>
          <p:nvPr/>
        </p:nvSpPr>
        <p:spPr>
          <a:xfrm>
            <a:off x="8650891" y="3960143"/>
            <a:ext cx="2742323" cy="861532"/>
          </a:xfrm>
          <a:prstGeom prst="round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11893"/>
                </a:solidFill>
                <a:latin typeface="UNI Chu truyen thong" panose="03030302030807070C03" pitchFamily="66" charset="0"/>
                <a:cs typeface="Times New Roman" panose="02020603050405020304" pitchFamily="18" charset="0"/>
              </a:rPr>
              <a:t>Đưa</a:t>
            </a:r>
            <a:r>
              <a:rPr lang="en-US" sz="2400" b="1" dirty="0">
                <a:solidFill>
                  <a:srgbClr val="011893"/>
                </a:solidFill>
                <a:latin typeface="UNI Chu truyen thong" panose="03030302030807070C03" pitchFamily="66" charset="0"/>
                <a:cs typeface="Times New Roman" panose="02020603050405020304" pitchFamily="18" charset="0"/>
              </a:rPr>
              <a:t> </a:t>
            </a:r>
            <a:r>
              <a:rPr lang="en-US" sz="2400" b="1" dirty="0" err="1">
                <a:solidFill>
                  <a:srgbClr val="011893"/>
                </a:solidFill>
                <a:latin typeface="UNI Chu truyen thong" panose="03030302030807070C03" pitchFamily="66" charset="0"/>
                <a:cs typeface="Times New Roman" panose="02020603050405020304" pitchFamily="18" charset="0"/>
              </a:rPr>
              <a:t>dẫn</a:t>
            </a:r>
            <a:r>
              <a:rPr lang="en-US" sz="2400" b="1" dirty="0">
                <a:solidFill>
                  <a:srgbClr val="011893"/>
                </a:solidFill>
                <a:latin typeface="UNI Chu truyen thong" panose="03030302030807070C03" pitchFamily="66" charset="0"/>
                <a:cs typeface="Times New Roman" panose="02020603050405020304" pitchFamily="18" charset="0"/>
              </a:rPr>
              <a:t> </a:t>
            </a:r>
            <a:r>
              <a:rPr lang="en-US" sz="2400" b="1" dirty="0" err="1">
                <a:solidFill>
                  <a:srgbClr val="011893"/>
                </a:solidFill>
                <a:latin typeface="UNI Chu truyen thong" panose="03030302030807070C03" pitchFamily="66" charset="0"/>
                <a:cs typeface="Times New Roman" panose="02020603050405020304" pitchFamily="18" charset="0"/>
              </a:rPr>
              <a:t>chứng</a:t>
            </a:r>
            <a:r>
              <a:rPr lang="en-US" sz="2400" b="1" dirty="0">
                <a:solidFill>
                  <a:srgbClr val="011893"/>
                </a:solidFill>
                <a:latin typeface="UNI Chu truyen thong" panose="03030302030807070C03" pitchFamily="66" charset="0"/>
                <a:cs typeface="Times New Roman" panose="02020603050405020304" pitchFamily="18" charset="0"/>
              </a:rPr>
              <a:t> </a:t>
            </a:r>
            <a:r>
              <a:rPr lang="en-US" sz="2400" b="1" dirty="0" err="1">
                <a:solidFill>
                  <a:srgbClr val="011893"/>
                </a:solidFill>
                <a:latin typeface="UNI Chu truyen thong" panose="03030302030807070C03" pitchFamily="66" charset="0"/>
                <a:cs typeface="Times New Roman" panose="02020603050405020304" pitchFamily="18" charset="0"/>
              </a:rPr>
              <a:t>và</a:t>
            </a:r>
            <a:r>
              <a:rPr lang="en-US" sz="2400" b="1" dirty="0">
                <a:solidFill>
                  <a:srgbClr val="011893"/>
                </a:solidFill>
                <a:latin typeface="UNI Chu truyen thong" panose="03030302030807070C03" pitchFamily="66" charset="0"/>
                <a:cs typeface="Times New Roman" panose="02020603050405020304" pitchFamily="18" charset="0"/>
              </a:rPr>
              <a:t> </a:t>
            </a:r>
            <a:r>
              <a:rPr lang="en-US" sz="2400" b="1" dirty="0" err="1">
                <a:solidFill>
                  <a:srgbClr val="011893"/>
                </a:solidFill>
                <a:latin typeface="UNI Chu truyen thong" panose="03030302030807070C03" pitchFamily="66" charset="0"/>
                <a:cs typeface="Times New Roman" panose="02020603050405020304" pitchFamily="18" charset="0"/>
              </a:rPr>
              <a:t>phân</a:t>
            </a:r>
            <a:r>
              <a:rPr lang="en-US" sz="2400" b="1" dirty="0">
                <a:solidFill>
                  <a:srgbClr val="011893"/>
                </a:solidFill>
                <a:latin typeface="UNI Chu truyen thong" panose="03030302030807070C03" pitchFamily="66" charset="0"/>
                <a:cs typeface="Times New Roman" panose="02020603050405020304" pitchFamily="18" charset="0"/>
              </a:rPr>
              <a:t> </a:t>
            </a:r>
            <a:r>
              <a:rPr lang="en-US" sz="2400" b="1" dirty="0" err="1">
                <a:solidFill>
                  <a:srgbClr val="011893"/>
                </a:solidFill>
                <a:latin typeface="UNI Chu truyen thong" panose="03030302030807070C03" pitchFamily="66" charset="0"/>
                <a:cs typeface="Times New Roman" panose="02020603050405020304" pitchFamily="18" charset="0"/>
              </a:rPr>
              <a:t>tích</a:t>
            </a:r>
            <a:r>
              <a:rPr lang="en-US" sz="2400" b="1" dirty="0">
                <a:solidFill>
                  <a:srgbClr val="011893"/>
                </a:solidFill>
                <a:latin typeface="UNI Chu truyen thong" panose="03030302030807070C03" pitchFamily="66" charset="0"/>
                <a:cs typeface="Times New Roman" panose="02020603050405020304" pitchFamily="18" charset="0"/>
              </a:rPr>
              <a:t> </a:t>
            </a:r>
            <a:r>
              <a:rPr lang="en-US" sz="2400" b="1" dirty="0" err="1">
                <a:solidFill>
                  <a:srgbClr val="011893"/>
                </a:solidFill>
                <a:latin typeface="UNI Chu truyen thong" panose="03030302030807070C03" pitchFamily="66" charset="0"/>
                <a:cs typeface="Times New Roman" panose="02020603050405020304" pitchFamily="18" charset="0"/>
              </a:rPr>
              <a:t>dẫn</a:t>
            </a:r>
            <a:r>
              <a:rPr lang="en-US" sz="2400" b="1" dirty="0">
                <a:solidFill>
                  <a:srgbClr val="011893"/>
                </a:solidFill>
                <a:latin typeface="UNI Chu truyen thong" panose="03030302030807070C03" pitchFamily="66" charset="0"/>
                <a:cs typeface="Times New Roman" panose="02020603050405020304" pitchFamily="18" charset="0"/>
              </a:rPr>
              <a:t> </a:t>
            </a:r>
            <a:r>
              <a:rPr lang="en-US" sz="2400" b="1" dirty="0" err="1">
                <a:solidFill>
                  <a:srgbClr val="011893"/>
                </a:solidFill>
                <a:latin typeface="UNI Chu truyen thong" panose="03030302030807070C03" pitchFamily="66" charset="0"/>
                <a:cs typeface="Times New Roman" panose="02020603050405020304" pitchFamily="18" charset="0"/>
              </a:rPr>
              <a:t>chứ</a:t>
            </a:r>
            <a:r>
              <a:rPr lang="en-US" sz="2800" b="1" dirty="0" err="1">
                <a:solidFill>
                  <a:srgbClr val="011893"/>
                </a:solidFill>
                <a:latin typeface="UNI Chu truyen thong" panose="03030302030807070C03" pitchFamily="66" charset="0"/>
                <a:cs typeface="Times New Roman" panose="02020603050405020304" pitchFamily="18" charset="0"/>
              </a:rPr>
              <a:t>ng</a:t>
            </a:r>
            <a:endParaRPr lang="en-US" sz="2800" b="1" dirty="0">
              <a:solidFill>
                <a:srgbClr val="011893"/>
              </a:solidFill>
              <a:latin typeface="UNI Chu truyen thong" panose="03030302030807070C03" pitchFamily="66" charset="0"/>
            </a:endParaRPr>
          </a:p>
        </p:txBody>
      </p:sp>
      <p:sp>
        <p:nvSpPr>
          <p:cNvPr id="39" name="Right Arrow 38">
            <a:extLst>
              <a:ext uri="{FF2B5EF4-FFF2-40B4-BE49-F238E27FC236}">
                <a16:creationId xmlns:a16="http://schemas.microsoft.com/office/drawing/2014/main" xmlns="" id="{0C1D4E0A-5377-DA45-B385-B6D00E9C560F}"/>
              </a:ext>
            </a:extLst>
          </p:cNvPr>
          <p:cNvSpPr/>
          <p:nvPr/>
        </p:nvSpPr>
        <p:spPr>
          <a:xfrm>
            <a:off x="8124740" y="4295785"/>
            <a:ext cx="448890" cy="284800"/>
          </a:xfrm>
          <a:prstGeom prst="rightArrow">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Oval 1">
            <a:extLst>
              <a:ext uri="{FF2B5EF4-FFF2-40B4-BE49-F238E27FC236}">
                <a16:creationId xmlns:a16="http://schemas.microsoft.com/office/drawing/2014/main" xmlns="" id="{03B6C3DE-D1FB-3949-BBF4-3A2E39C84689}"/>
              </a:ext>
            </a:extLst>
          </p:cNvPr>
          <p:cNvSpPr/>
          <p:nvPr/>
        </p:nvSpPr>
        <p:spPr>
          <a:xfrm>
            <a:off x="541800" y="1569941"/>
            <a:ext cx="705700"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1</a:t>
            </a:r>
          </a:p>
        </p:txBody>
      </p:sp>
      <p:sp>
        <p:nvSpPr>
          <p:cNvPr id="32" name="Oval 31">
            <a:extLst>
              <a:ext uri="{FF2B5EF4-FFF2-40B4-BE49-F238E27FC236}">
                <a16:creationId xmlns:a16="http://schemas.microsoft.com/office/drawing/2014/main" xmlns="" id="{20362555-B63A-934C-8598-9B43E8C414C0}"/>
              </a:ext>
            </a:extLst>
          </p:cNvPr>
          <p:cNvSpPr/>
          <p:nvPr/>
        </p:nvSpPr>
        <p:spPr>
          <a:xfrm>
            <a:off x="2449482" y="2951911"/>
            <a:ext cx="705700"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2</a:t>
            </a:r>
          </a:p>
        </p:txBody>
      </p:sp>
      <p:sp>
        <p:nvSpPr>
          <p:cNvPr id="34" name="Oval 33">
            <a:extLst>
              <a:ext uri="{FF2B5EF4-FFF2-40B4-BE49-F238E27FC236}">
                <a16:creationId xmlns:a16="http://schemas.microsoft.com/office/drawing/2014/main" xmlns="" id="{B4D9580C-F3E4-9D41-870F-7C1C1AF1ED9A}"/>
              </a:ext>
            </a:extLst>
          </p:cNvPr>
          <p:cNvSpPr/>
          <p:nvPr/>
        </p:nvSpPr>
        <p:spPr>
          <a:xfrm>
            <a:off x="3979449" y="4401844"/>
            <a:ext cx="705700"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3</a:t>
            </a:r>
          </a:p>
        </p:txBody>
      </p:sp>
      <p:sp>
        <p:nvSpPr>
          <p:cNvPr id="35" name="Oval 34">
            <a:extLst>
              <a:ext uri="{FF2B5EF4-FFF2-40B4-BE49-F238E27FC236}">
                <a16:creationId xmlns:a16="http://schemas.microsoft.com/office/drawing/2014/main" xmlns="" id="{7A63477F-AFD4-F94B-BADA-ADCDEE273BBA}"/>
              </a:ext>
            </a:extLst>
          </p:cNvPr>
          <p:cNvSpPr/>
          <p:nvPr/>
        </p:nvSpPr>
        <p:spPr>
          <a:xfrm>
            <a:off x="6916526" y="5760758"/>
            <a:ext cx="705700"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4</a:t>
            </a:r>
          </a:p>
        </p:txBody>
      </p:sp>
    </p:spTree>
    <p:extLst>
      <p:ext uri="{BB962C8B-B14F-4D97-AF65-F5344CB8AC3E}">
        <p14:creationId xmlns:p14="http://schemas.microsoft.com/office/powerpoint/2010/main" val="1445818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10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10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1000"/>
                                        <p:tgtEl>
                                          <p:spTgt spid="2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10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1000"/>
                                        <p:tgtEl>
                                          <p:spTgt spid="3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10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10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1000"/>
                                        <p:tgtEl>
                                          <p:spTgt spid="3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1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checkerboard(across)">
                                      <p:cBhvr>
                                        <p:cTn id="51" dur="1000"/>
                                        <p:tgtEl>
                                          <p:spTgt spid="38"/>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checkerboard(across)">
                                      <p:cBhvr>
                                        <p:cTn id="5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31" grpId="0"/>
      <p:bldP spid="33" grpId="0"/>
      <p:bldP spid="38" grpId="0" animBg="1"/>
      <p:bldP spid="39" grpId="0" animBg="1"/>
      <p:bldP spid="2" grpId="0" animBg="1"/>
      <p:bldP spid="32"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362;p35">
            <a:extLst>
              <a:ext uri="{FF2B5EF4-FFF2-40B4-BE49-F238E27FC236}">
                <a16:creationId xmlns:a16="http://schemas.microsoft.com/office/drawing/2014/main" xmlns="" id="{598EB09D-2ED0-E249-9B87-7D4CAD07CB9F}"/>
              </a:ext>
            </a:extLst>
          </p:cNvPr>
          <p:cNvSpPr txBox="1">
            <a:spLocks noGrp="1"/>
          </p:cNvSpPr>
          <p:nvPr>
            <p:ph type="title"/>
          </p:nvPr>
        </p:nvSpPr>
        <p:spPr>
          <a:xfrm>
            <a:off x="2557130" y="3340449"/>
            <a:ext cx="7334002" cy="807804"/>
          </a:xfrm>
          <a:prstGeom prst="rect">
            <a:avLst/>
          </a:prstGeom>
        </p:spPr>
        <p:txBody>
          <a:bodyPr spcFirstLastPara="1" wrap="square" lIns="91425" tIns="91425" rIns="91425" bIns="91425" anchor="b" anchorCtr="0">
            <a:noAutofit/>
          </a:bodyPr>
          <a:lstStyle/>
          <a:p>
            <a:pPr lvl="0" algn="l"/>
            <a:r>
              <a:rPr lang="en" b="1" dirty="0">
                <a:latin typeface="Times New Roman" panose="02020603050405020304" pitchFamily="18" charset="0"/>
                <a:cs typeface="Times New Roman" panose="02020603050405020304" pitchFamily="18" charset="0"/>
              </a:rPr>
              <a:t>II. RÈN KĨ NĂNG LÀM BÀI</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b="1" dirty="0">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5EE961B8-0BEB-6E4D-8F13-006C0EFF8CFE}"/>
              </a:ext>
            </a:extLst>
          </p:cNvPr>
          <p:cNvSpPr/>
          <p:nvPr/>
        </p:nvSpPr>
        <p:spPr>
          <a:xfrm>
            <a:off x="2037697" y="2413040"/>
            <a:ext cx="8321786" cy="14564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89286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7CE6084B-ADB1-E241-9672-7160DF2154D4}"/>
              </a:ext>
            </a:extLst>
          </p:cNvPr>
          <p:cNvSpPr/>
          <p:nvPr/>
        </p:nvSpPr>
        <p:spPr>
          <a:xfrm>
            <a:off x="324118" y="289392"/>
            <a:ext cx="6020237" cy="640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FFFF00"/>
                </a:solidFill>
                <a:latin typeface="Times New Roman" panose="02020603050405020304" pitchFamily="18" charset="0"/>
                <a:cs typeface="Times New Roman" panose="02020603050405020304" pitchFamily="18" charset="0"/>
              </a:rPr>
              <a:t>1. </a:t>
            </a:r>
            <a:r>
              <a:rPr lang="en-US" sz="2600" b="1" dirty="0" err="1">
                <a:solidFill>
                  <a:srgbClr val="FFFF00"/>
                </a:solidFill>
                <a:latin typeface="Times New Roman" panose="02020603050405020304" pitchFamily="18" charset="0"/>
                <a:cs typeface="Times New Roman" panose="02020603050405020304" pitchFamily="18" charset="0"/>
              </a:rPr>
              <a:t>Kĩ</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xác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định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phạm</a:t>
            </a:r>
            <a:r>
              <a:rPr lang="en-US" sz="2600" b="1" u="sng" dirty="0">
                <a:solidFill>
                  <a:srgbClr val="FFFF00"/>
                </a:solidFill>
                <a:latin typeface="Times New Roman" panose="02020603050405020304" pitchFamily="18" charset="0"/>
                <a:cs typeface="Times New Roman" panose="02020603050405020304" pitchFamily="18" charset="0"/>
              </a:rPr>
              <a:t> vi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dẫn</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chứng</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CA0041A0-9C11-2446-8CD9-8F9658B7920F}"/>
              </a:ext>
            </a:extLst>
          </p:cNvPr>
          <p:cNvSpPr/>
          <p:nvPr/>
        </p:nvSpPr>
        <p:spPr>
          <a:xfrm>
            <a:off x="525063" y="1394679"/>
            <a:ext cx="7388448" cy="13041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C000"/>
                </a:solidFill>
                <a:latin typeface="UNI Chu truyen thong" panose="03030302030807070C03" pitchFamily="66" charset="77"/>
                <a:cs typeface="Times New Roman" panose="02020603050405020304" pitchFamily="18" charset="0"/>
              </a:rPr>
              <a:t>Đề</a:t>
            </a:r>
            <a:r>
              <a:rPr lang="en-US" sz="3200" b="1" dirty="0">
                <a:solidFill>
                  <a:srgbClr val="FFC000"/>
                </a:solidFill>
                <a:latin typeface="UNI Chu truyen thong" panose="03030302030807070C03" pitchFamily="66" charset="77"/>
                <a:cs typeface="Times New Roman" panose="02020603050405020304" pitchFamily="18" charset="0"/>
              </a:rPr>
              <a:t> 1: </a:t>
            </a:r>
            <a:r>
              <a:rPr lang="en-US" sz="3200" dirty="0" err="1">
                <a:solidFill>
                  <a:schemeClr val="bg1"/>
                </a:solidFill>
                <a:latin typeface="UNI Chu truyen thong" panose="03030302030807070C03" pitchFamily="66" charset="77"/>
                <a:cs typeface="Times New Roman" panose="02020603050405020304" pitchFamily="18" charset="0"/>
              </a:rPr>
              <a:t>Suy</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nghĩ</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của</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em</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về</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lòng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dũng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cảm</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bằng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một</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đoạn</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văn</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khoảng</a:t>
            </a:r>
            <a:r>
              <a:rPr lang="en-US" sz="3200" dirty="0">
                <a:solidFill>
                  <a:schemeClr val="bg1"/>
                </a:solidFill>
                <a:latin typeface="UNI Chu truyen thong" panose="03030302030807070C03" pitchFamily="66" charset="77"/>
                <a:cs typeface="Times New Roman" panose="02020603050405020304" pitchFamily="18" charset="0"/>
              </a:rPr>
              <a:t> 2/3 </a:t>
            </a:r>
            <a:r>
              <a:rPr lang="en-US" sz="3200" dirty="0" err="1">
                <a:solidFill>
                  <a:schemeClr val="bg1"/>
                </a:solidFill>
                <a:latin typeface="UNI Chu truyen thong" panose="03030302030807070C03" pitchFamily="66" charset="77"/>
                <a:cs typeface="Times New Roman" panose="02020603050405020304" pitchFamily="18" charset="0"/>
              </a:rPr>
              <a:t>trang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giấy</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thi</a:t>
            </a:r>
            <a:r>
              <a:rPr lang="en-US" sz="3200" dirty="0">
                <a:solidFill>
                  <a:schemeClr val="bg1"/>
                </a:solidFill>
                <a:latin typeface="UNI Chu truyen thong" panose="03030302030807070C03" pitchFamily="66" charset="77"/>
                <a:cs typeface="Times New Roman" panose="02020603050405020304" pitchFamily="18" charset="0"/>
              </a:rPr>
              <a:t>.</a:t>
            </a:r>
          </a:p>
        </p:txBody>
      </p:sp>
      <p:sp>
        <p:nvSpPr>
          <p:cNvPr id="7" name="Rectangle: Rounded Corners 18">
            <a:extLst>
              <a:ext uri="{FF2B5EF4-FFF2-40B4-BE49-F238E27FC236}">
                <a16:creationId xmlns:a16="http://schemas.microsoft.com/office/drawing/2014/main" xmlns="" id="{30D70CFC-F1AB-5545-9D8C-3B52A82FD2F5}"/>
              </a:ext>
            </a:extLst>
          </p:cNvPr>
          <p:cNvSpPr/>
          <p:nvPr/>
        </p:nvSpPr>
        <p:spPr>
          <a:xfrm>
            <a:off x="3237851" y="3163688"/>
            <a:ext cx="8299393" cy="156158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C000"/>
                </a:solidFill>
                <a:latin typeface="UNI Chu truyen thong" panose="03030302030807070C03" pitchFamily="66" charset="77"/>
                <a:cs typeface="Times New Roman" panose="02020603050405020304" pitchFamily="18" charset="0"/>
              </a:rPr>
              <a:t>Đề</a:t>
            </a:r>
            <a:r>
              <a:rPr lang="en-US" sz="3200" b="1" dirty="0">
                <a:solidFill>
                  <a:srgbClr val="FFC000"/>
                </a:solidFill>
                <a:latin typeface="UNI Chu truyen thong" panose="03030302030807070C03" pitchFamily="66" charset="77"/>
                <a:cs typeface="Times New Roman" panose="02020603050405020304" pitchFamily="18" charset="0"/>
              </a:rPr>
              <a:t> 2: </a:t>
            </a:r>
            <a:r>
              <a:rPr lang="en-US" sz="3200" dirty="0" err="1">
                <a:solidFill>
                  <a:schemeClr val="bg1"/>
                </a:solidFill>
                <a:latin typeface="UNI Chu truyen thong" panose="03030302030807070C03" pitchFamily="66" charset="77"/>
                <a:cs typeface="Times New Roman" panose="02020603050405020304" pitchFamily="18" charset="0"/>
              </a:rPr>
              <a:t>Suy</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nghĩ</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của</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em</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về</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lòng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dũng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cảm</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trong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cuộc</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sống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hiện</a:t>
            </a:r>
            <a:r>
              <a:rPr lang="en-US" sz="3200" dirty="0">
                <a:solidFill>
                  <a:schemeClr val="bg1"/>
                </a:solidFill>
                <a:latin typeface="UNI Chu truyen thong" panose="03030302030807070C03" pitchFamily="66" charset="77"/>
                <a:cs typeface="Times New Roman" panose="02020603050405020304" pitchFamily="18" charset="0"/>
              </a:rPr>
              <a:t> nay </a:t>
            </a:r>
            <a:r>
              <a:rPr lang="en-US" sz="3200" dirty="0" err="1">
                <a:solidFill>
                  <a:schemeClr val="bg1"/>
                </a:solidFill>
                <a:latin typeface="UNI Chu truyen thong" panose="03030302030807070C03" pitchFamily="66" charset="77"/>
                <a:cs typeface="Times New Roman" panose="02020603050405020304" pitchFamily="18" charset="0"/>
              </a:rPr>
              <a:t>bằng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một</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đoạn</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văn</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khoảng</a:t>
            </a:r>
            <a:r>
              <a:rPr lang="en-US" sz="3200" dirty="0">
                <a:solidFill>
                  <a:schemeClr val="bg1"/>
                </a:solidFill>
                <a:latin typeface="UNI Chu truyen thong" panose="03030302030807070C03" pitchFamily="66" charset="77"/>
                <a:cs typeface="Times New Roman" panose="02020603050405020304" pitchFamily="18" charset="0"/>
              </a:rPr>
              <a:t> 2/3 </a:t>
            </a:r>
            <a:r>
              <a:rPr lang="en-US" sz="3200" dirty="0" err="1">
                <a:solidFill>
                  <a:schemeClr val="bg1"/>
                </a:solidFill>
                <a:latin typeface="UNI Chu truyen thong" panose="03030302030807070C03" pitchFamily="66" charset="77"/>
                <a:cs typeface="Times New Roman" panose="02020603050405020304" pitchFamily="18" charset="0"/>
              </a:rPr>
              <a:t>trang</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giấy</a:t>
            </a:r>
            <a:r>
              <a:rPr lang="en-US" sz="3200" dirty="0">
                <a:solidFill>
                  <a:schemeClr val="bg1"/>
                </a:solidFill>
                <a:latin typeface="UNI Chu truyen thong" panose="03030302030807070C03" pitchFamily="66" charset="77"/>
                <a:cs typeface="Times New Roman" panose="02020603050405020304" pitchFamily="18" charset="0"/>
              </a:rPr>
              <a:t> </a:t>
            </a:r>
            <a:r>
              <a:rPr lang="en-US" sz="3200" dirty="0" err="1">
                <a:solidFill>
                  <a:schemeClr val="bg1"/>
                </a:solidFill>
                <a:latin typeface="UNI Chu truyen thong" panose="03030302030807070C03" pitchFamily="66" charset="77"/>
                <a:cs typeface="Times New Roman" panose="02020603050405020304" pitchFamily="18" charset="0"/>
              </a:rPr>
              <a:t>thi</a:t>
            </a:r>
            <a:r>
              <a:rPr lang="en-US" sz="3200" dirty="0">
                <a:solidFill>
                  <a:schemeClr val="bg1"/>
                </a:solidFill>
                <a:latin typeface="UNI Chu truyen thong" panose="03030302030807070C03" pitchFamily="66" charset="77"/>
                <a:cs typeface="Times New Roman" panose="02020603050405020304" pitchFamily="18" charset="0"/>
              </a:rPr>
              <a:t>.</a:t>
            </a:r>
          </a:p>
        </p:txBody>
      </p:sp>
    </p:spTree>
    <p:extLst>
      <p:ext uri="{BB962C8B-B14F-4D97-AF65-F5344CB8AC3E}">
        <p14:creationId xmlns:p14="http://schemas.microsoft.com/office/powerpoint/2010/main" val="1661957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8">
            <a:extLst>
              <a:ext uri="{FF2B5EF4-FFF2-40B4-BE49-F238E27FC236}">
                <a16:creationId xmlns:a16="http://schemas.microsoft.com/office/drawing/2014/main" xmlns="" id="{773EE86A-8DBB-A647-A0DA-16BCB14526AD}"/>
              </a:ext>
            </a:extLst>
          </p:cNvPr>
          <p:cNvSpPr/>
          <p:nvPr/>
        </p:nvSpPr>
        <p:spPr>
          <a:xfrm>
            <a:off x="301345" y="602307"/>
            <a:ext cx="5794655" cy="130412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bg1"/>
                </a:solidFill>
                <a:latin typeface="UNI Chu truyen thong" panose="03030302030807070C03" pitchFamily="66" charset="77"/>
                <a:cs typeface="Times New Roman" panose="02020603050405020304" pitchFamily="18" charset="0"/>
              </a:rPr>
              <a:t>Đề</a:t>
            </a:r>
            <a:r>
              <a:rPr lang="en-US" sz="2800" b="1" dirty="0">
                <a:solidFill>
                  <a:schemeClr val="bg1"/>
                </a:solidFill>
                <a:latin typeface="UNI Chu truyen thong" panose="03030302030807070C03" pitchFamily="66" charset="77"/>
                <a:cs typeface="Times New Roman" panose="02020603050405020304" pitchFamily="18" charset="0"/>
              </a:rPr>
              <a:t> 1: </a:t>
            </a:r>
            <a:r>
              <a:rPr lang="en-US" sz="2800" dirty="0" err="1">
                <a:solidFill>
                  <a:schemeClr val="bg1"/>
                </a:solidFill>
                <a:latin typeface="UNI Chu truyen thong" panose="03030302030807070C03" pitchFamily="66" charset="77"/>
                <a:cs typeface="Times New Roman" panose="02020603050405020304" pitchFamily="18" charset="0"/>
              </a:rPr>
              <a:t>Suy</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nghĩ</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của</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em</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về</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lòng</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dũng</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cảm</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bằng</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một</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đoạn</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văn</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khoảng</a:t>
            </a:r>
            <a:r>
              <a:rPr lang="en-US" sz="2800" dirty="0">
                <a:solidFill>
                  <a:schemeClr val="bg1"/>
                </a:solidFill>
                <a:latin typeface="UNI Chu truyen thong" panose="03030302030807070C03" pitchFamily="66" charset="77"/>
                <a:cs typeface="Times New Roman" panose="02020603050405020304" pitchFamily="18" charset="0"/>
              </a:rPr>
              <a:t> 2/3 </a:t>
            </a:r>
            <a:r>
              <a:rPr lang="en-US" sz="2800" dirty="0" err="1">
                <a:solidFill>
                  <a:schemeClr val="bg1"/>
                </a:solidFill>
                <a:latin typeface="UNI Chu truyen thong" panose="03030302030807070C03" pitchFamily="66" charset="77"/>
                <a:cs typeface="Times New Roman" panose="02020603050405020304" pitchFamily="18" charset="0"/>
              </a:rPr>
              <a:t>trang</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giấy</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thi</a:t>
            </a:r>
            <a:r>
              <a:rPr lang="en-US" sz="2800" dirty="0">
                <a:solidFill>
                  <a:schemeClr val="bg1"/>
                </a:solidFill>
                <a:latin typeface="UNI Chu truyen thong" panose="03030302030807070C03" pitchFamily="66" charset="77"/>
                <a:cs typeface="Times New Roman" panose="02020603050405020304" pitchFamily="18" charset="0"/>
              </a:rPr>
              <a:t>.</a:t>
            </a:r>
          </a:p>
        </p:txBody>
      </p:sp>
      <p:sp>
        <p:nvSpPr>
          <p:cNvPr id="7" name="Rectangle: Rounded Corners 18">
            <a:extLst>
              <a:ext uri="{FF2B5EF4-FFF2-40B4-BE49-F238E27FC236}">
                <a16:creationId xmlns:a16="http://schemas.microsoft.com/office/drawing/2014/main" xmlns="" id="{4A469092-894F-8747-8C93-9782E51CD2D2}"/>
              </a:ext>
            </a:extLst>
          </p:cNvPr>
          <p:cNvSpPr/>
          <p:nvPr/>
        </p:nvSpPr>
        <p:spPr>
          <a:xfrm>
            <a:off x="6449866" y="614581"/>
            <a:ext cx="5429696" cy="13041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bg1"/>
                </a:solidFill>
                <a:latin typeface="UNI Chu truyen thong" panose="03030302030807070C03" pitchFamily="66" charset="77"/>
                <a:cs typeface="Times New Roman" panose="02020603050405020304" pitchFamily="18" charset="0"/>
              </a:rPr>
              <a:t>Đề</a:t>
            </a:r>
            <a:r>
              <a:rPr lang="en-US" sz="2800" b="1" dirty="0">
                <a:solidFill>
                  <a:schemeClr val="bg1"/>
                </a:solidFill>
                <a:latin typeface="UNI Chu truyen thong" panose="03030302030807070C03" pitchFamily="66" charset="77"/>
                <a:cs typeface="Times New Roman" panose="02020603050405020304" pitchFamily="18" charset="0"/>
              </a:rPr>
              <a:t> 2: </a:t>
            </a:r>
            <a:r>
              <a:rPr lang="en-US" sz="2800" dirty="0" err="1">
                <a:solidFill>
                  <a:schemeClr val="bg1"/>
                </a:solidFill>
                <a:latin typeface="UNI Chu truyen thong" panose="03030302030807070C03" pitchFamily="66" charset="77"/>
                <a:cs typeface="Times New Roman" panose="02020603050405020304" pitchFamily="18" charset="0"/>
              </a:rPr>
              <a:t>Suy</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nghĩ</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của</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em</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về</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lòng</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dũng</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dirty="0" err="1">
                <a:solidFill>
                  <a:srgbClr val="FFC000"/>
                </a:solidFill>
                <a:latin typeface="UNI Chu truyen thong" panose="03030302030807070C03" pitchFamily="66" charset="77"/>
                <a:cs typeface="Times New Roman" panose="02020603050405020304" pitchFamily="18" charset="0"/>
              </a:rPr>
              <a:t>cảm</a:t>
            </a:r>
            <a:r>
              <a:rPr lang="en-US" sz="2800" dirty="0">
                <a:solidFill>
                  <a:srgbClr val="FFC000"/>
                </a:solidFill>
                <a:latin typeface="UNI Chu truyen thong" panose="03030302030807070C03" pitchFamily="66" charset="77"/>
                <a:cs typeface="Times New Roman" panose="02020603050405020304" pitchFamily="18" charset="0"/>
              </a:rPr>
              <a:t> </a:t>
            </a:r>
            <a:r>
              <a:rPr lang="en-US" sz="2800" u="sng" dirty="0" err="1">
                <a:solidFill>
                  <a:srgbClr val="FFC000"/>
                </a:solidFill>
                <a:latin typeface="UNI Chu truyen thong" panose="03030302030807070C03" pitchFamily="66" charset="77"/>
                <a:cs typeface="Times New Roman" panose="02020603050405020304" pitchFamily="18" charset="0"/>
              </a:rPr>
              <a:t>trong</a:t>
            </a:r>
            <a:r>
              <a:rPr lang="en-US" sz="2800" u="sng" dirty="0">
                <a:solidFill>
                  <a:srgbClr val="FFC000"/>
                </a:solidFill>
                <a:latin typeface="UNI Chu truyen thong" panose="03030302030807070C03" pitchFamily="66" charset="77"/>
                <a:cs typeface="Times New Roman" panose="02020603050405020304" pitchFamily="18" charset="0"/>
              </a:rPr>
              <a:t> </a:t>
            </a:r>
            <a:r>
              <a:rPr lang="en-US" sz="2800" u="sng" dirty="0" err="1">
                <a:solidFill>
                  <a:srgbClr val="FFC000"/>
                </a:solidFill>
                <a:latin typeface="UNI Chu truyen thong" panose="03030302030807070C03" pitchFamily="66" charset="77"/>
                <a:cs typeface="Times New Roman" panose="02020603050405020304" pitchFamily="18" charset="0"/>
              </a:rPr>
              <a:t>cuộc</a:t>
            </a:r>
            <a:r>
              <a:rPr lang="en-US" sz="2800" u="sng" dirty="0">
                <a:solidFill>
                  <a:srgbClr val="FFC000"/>
                </a:solidFill>
                <a:latin typeface="UNI Chu truyen thong" panose="03030302030807070C03" pitchFamily="66" charset="77"/>
                <a:cs typeface="Times New Roman" panose="02020603050405020304" pitchFamily="18" charset="0"/>
              </a:rPr>
              <a:t> </a:t>
            </a:r>
            <a:r>
              <a:rPr lang="en-US" sz="2800" u="sng" dirty="0" err="1">
                <a:solidFill>
                  <a:srgbClr val="FFC000"/>
                </a:solidFill>
                <a:latin typeface="UNI Chu truyen thong" panose="03030302030807070C03" pitchFamily="66" charset="77"/>
                <a:cs typeface="Times New Roman" panose="02020603050405020304" pitchFamily="18" charset="0"/>
              </a:rPr>
              <a:t>sống</a:t>
            </a:r>
            <a:r>
              <a:rPr lang="en-US" sz="2800" u="sng" dirty="0">
                <a:solidFill>
                  <a:srgbClr val="FFC000"/>
                </a:solidFill>
                <a:latin typeface="UNI Chu truyen thong" panose="03030302030807070C03" pitchFamily="66" charset="77"/>
                <a:cs typeface="Times New Roman" panose="02020603050405020304" pitchFamily="18" charset="0"/>
              </a:rPr>
              <a:t> </a:t>
            </a:r>
            <a:r>
              <a:rPr lang="en-US" sz="2800" u="sng" dirty="0" err="1">
                <a:solidFill>
                  <a:srgbClr val="FFC000"/>
                </a:solidFill>
                <a:latin typeface="UNI Chu truyen thong" panose="03030302030807070C03" pitchFamily="66" charset="77"/>
                <a:cs typeface="Times New Roman" panose="02020603050405020304" pitchFamily="18" charset="0"/>
              </a:rPr>
              <a:t>hiện</a:t>
            </a:r>
            <a:r>
              <a:rPr lang="en-US" sz="2800" u="sng" dirty="0">
                <a:solidFill>
                  <a:srgbClr val="FFC000"/>
                </a:solidFill>
                <a:latin typeface="UNI Chu truyen thong" panose="03030302030807070C03" pitchFamily="66" charset="77"/>
                <a:cs typeface="Times New Roman" panose="02020603050405020304" pitchFamily="18" charset="0"/>
              </a:rPr>
              <a:t> nay</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bằng</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một</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đoạn</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văn</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khoảng</a:t>
            </a:r>
            <a:r>
              <a:rPr lang="en-US" sz="2800" dirty="0">
                <a:solidFill>
                  <a:schemeClr val="bg1"/>
                </a:solidFill>
                <a:latin typeface="UNI Chu truyen thong" panose="03030302030807070C03" pitchFamily="66" charset="77"/>
                <a:cs typeface="Times New Roman" panose="02020603050405020304" pitchFamily="18" charset="0"/>
              </a:rPr>
              <a:t> 2/3 </a:t>
            </a:r>
            <a:r>
              <a:rPr lang="en-US" sz="2800" dirty="0" err="1">
                <a:solidFill>
                  <a:schemeClr val="bg1"/>
                </a:solidFill>
                <a:latin typeface="UNI Chu truyen thong" panose="03030302030807070C03" pitchFamily="66" charset="77"/>
                <a:cs typeface="Times New Roman" panose="02020603050405020304" pitchFamily="18" charset="0"/>
              </a:rPr>
              <a:t>trang</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giấy</a:t>
            </a:r>
            <a:r>
              <a:rPr lang="en-US" sz="2800" dirty="0">
                <a:solidFill>
                  <a:schemeClr val="bg1"/>
                </a:solidFill>
                <a:latin typeface="UNI Chu truyen thong" panose="03030302030807070C03" pitchFamily="66" charset="77"/>
                <a:cs typeface="Times New Roman" panose="02020603050405020304" pitchFamily="18" charset="0"/>
              </a:rPr>
              <a:t> </a:t>
            </a:r>
            <a:r>
              <a:rPr lang="en-US" sz="2800" dirty="0" err="1">
                <a:solidFill>
                  <a:schemeClr val="bg1"/>
                </a:solidFill>
                <a:latin typeface="UNI Chu truyen thong" panose="03030302030807070C03" pitchFamily="66" charset="77"/>
                <a:cs typeface="Times New Roman" panose="02020603050405020304" pitchFamily="18" charset="0"/>
              </a:rPr>
              <a:t>thi</a:t>
            </a:r>
            <a:r>
              <a:rPr lang="en-US" sz="2800" dirty="0">
                <a:solidFill>
                  <a:schemeClr val="bg1"/>
                </a:solidFill>
                <a:latin typeface="UNI Chu truyen thong" panose="03030302030807070C03" pitchFamily="66" charset="77"/>
                <a:cs typeface="Times New Roman" panose="02020603050405020304" pitchFamily="18" charset="0"/>
              </a:rPr>
              <a:t>.</a:t>
            </a:r>
          </a:p>
        </p:txBody>
      </p:sp>
      <p:sp>
        <p:nvSpPr>
          <p:cNvPr id="9" name="Rectangle: Rounded Corners 4">
            <a:extLst>
              <a:ext uri="{FF2B5EF4-FFF2-40B4-BE49-F238E27FC236}">
                <a16:creationId xmlns:a16="http://schemas.microsoft.com/office/drawing/2014/main" xmlns="" id="{75C7B453-F5F1-9A42-8F14-E1A10BE05693}"/>
              </a:ext>
            </a:extLst>
          </p:cNvPr>
          <p:cNvSpPr/>
          <p:nvPr/>
        </p:nvSpPr>
        <p:spPr>
          <a:xfrm>
            <a:off x="290252" y="2153836"/>
            <a:ext cx="5920542" cy="4260821"/>
          </a:xfrm>
          <a:prstGeom prst="roundRect">
            <a:avLst/>
          </a:prstGeom>
          <a:solidFill>
            <a:schemeClr val="accent6">
              <a:lumMod val="50000"/>
            </a:schemeClr>
          </a:solidFill>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tưởng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a:t>
            </a:r>
            <a:endPar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Nội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dung: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lòng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dũng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endPar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(2/3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trang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giấy</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eaLnBrk="1" fontAlgn="auto" hangingPunct="1">
              <a:lnSpc>
                <a:spcPct val="107000"/>
              </a:lnSpc>
              <a:spcBef>
                <a:spcPts val="0"/>
              </a:spcBef>
              <a:spcAft>
                <a:spcPts val="600"/>
              </a:spcAft>
              <a:defRPr/>
            </a:pP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Phạm</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vi </a:t>
            </a:r>
            <a:r>
              <a:rPr lang="en-US"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Rộng</a:t>
            </a:r>
            <a:endParaRPr lang="en-US" alt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thời</a:t>
            </a: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xưa</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hùng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chiến</a:t>
            </a:r>
            <a:endPar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thời</a:t>
            </a: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nay</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nay…</a:t>
            </a:r>
          </a:p>
        </p:txBody>
      </p:sp>
      <p:sp>
        <p:nvSpPr>
          <p:cNvPr id="10" name="Rectangle: Rounded Corners 4">
            <a:extLst>
              <a:ext uri="{FF2B5EF4-FFF2-40B4-BE49-F238E27FC236}">
                <a16:creationId xmlns:a16="http://schemas.microsoft.com/office/drawing/2014/main" xmlns="" id="{CDFFDEBC-567F-3B40-8A56-1AB4CB7EA964}"/>
              </a:ext>
            </a:extLst>
          </p:cNvPr>
          <p:cNvSpPr/>
          <p:nvPr/>
        </p:nvSpPr>
        <p:spPr>
          <a:xfrm>
            <a:off x="6449866" y="2153836"/>
            <a:ext cx="5451882" cy="3785590"/>
          </a:xfrm>
          <a:prstGeom prst="roundRect">
            <a:avLst/>
          </a:prstGeom>
          <a:solidFill>
            <a:schemeClr val="accent6">
              <a:lumMod val="50000"/>
            </a:schemeClr>
          </a:solidFill>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tưởng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a:t>
            </a:r>
            <a:endPar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Nội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dung: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lòng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dũng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endPar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(2/3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trang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giấy</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eaLnBrk="1" fontAlgn="auto" hangingPunct="1">
              <a:lnSpc>
                <a:spcPct val="107000"/>
              </a:lnSpc>
              <a:spcBef>
                <a:spcPts val="0"/>
              </a:spcBef>
              <a:spcAft>
                <a:spcPts val="600"/>
              </a:spcAft>
              <a:defRPr/>
            </a:pP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Phạm</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vi </a:t>
            </a:r>
            <a:r>
              <a:rPr lang="en-US"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Hẹp</a:t>
            </a:r>
            <a:r>
              <a:rPr lang="en-US" alt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hơn</a:t>
            </a:r>
            <a:endParaRPr lang="en-US" alt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a:t>
            </a: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sống</a:t>
            </a: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ngày</a:t>
            </a: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nay</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87013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A72E9E0F-9A89-D644-8F65-93A12AF63304}"/>
              </a:ext>
            </a:extLst>
          </p:cNvPr>
          <p:cNvSpPr/>
          <p:nvPr/>
        </p:nvSpPr>
        <p:spPr>
          <a:xfrm>
            <a:off x="437007" y="427350"/>
            <a:ext cx="6020237" cy="640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FFFF00"/>
                </a:solidFill>
                <a:latin typeface="Times New Roman" panose="02020603050405020304" pitchFamily="18" charset="0"/>
                <a:cs typeface="Times New Roman" panose="02020603050405020304" pitchFamily="18" charset="0"/>
              </a:rPr>
              <a:t>1. </a:t>
            </a:r>
            <a:r>
              <a:rPr lang="en-US" sz="2600" b="1" dirty="0" err="1">
                <a:solidFill>
                  <a:srgbClr val="FFFF00"/>
                </a:solidFill>
                <a:latin typeface="Times New Roman" panose="02020603050405020304" pitchFamily="18" charset="0"/>
                <a:cs typeface="Times New Roman" panose="02020603050405020304" pitchFamily="18" charset="0"/>
              </a:rPr>
              <a:t>Kĩ</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xác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định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phạm</a:t>
            </a:r>
            <a:r>
              <a:rPr lang="en-US" sz="2600" b="1" u="sng" dirty="0">
                <a:solidFill>
                  <a:srgbClr val="FFFF00"/>
                </a:solidFill>
                <a:latin typeface="Times New Roman" panose="02020603050405020304" pitchFamily="18" charset="0"/>
                <a:cs typeface="Times New Roman" panose="02020603050405020304" pitchFamily="18" charset="0"/>
              </a:rPr>
              <a:t> vi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dẫn</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chứng</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37917E86-E09A-9D4F-A00C-96E9ED6E82C4}"/>
              </a:ext>
            </a:extLst>
          </p:cNvPr>
          <p:cNvSpPr/>
          <p:nvPr/>
        </p:nvSpPr>
        <p:spPr>
          <a:xfrm>
            <a:off x="693684" y="1587061"/>
            <a:ext cx="8818178" cy="351045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Đọc</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thật</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kĩ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bài</a:t>
            </a:r>
            <a:endParaRPr lang="en-US" sz="3200" b="1" dirty="0">
              <a:solidFill>
                <a:schemeClr val="bg1"/>
              </a:solidFill>
              <a:latin typeface="UNI Chu truyen thong" panose="03030302030807070C03" pitchFamily="66" charset="77"/>
              <a:cs typeface="Times New Roman" panose="02020603050405020304" pitchFamily="18" charset="0"/>
            </a:endParaRPr>
          </a:p>
          <a:p>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Gạch</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chân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từ</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khóa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trong</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bài</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thể</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hiện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u="sng" dirty="0" err="1">
                <a:solidFill>
                  <a:srgbClr val="FFC000"/>
                </a:solidFill>
                <a:latin typeface="UNI Chu truyen thong" panose="03030302030807070C03" pitchFamily="66" charset="77"/>
                <a:cs typeface="Times New Roman" panose="02020603050405020304" pitchFamily="18" charset="0"/>
              </a:rPr>
              <a:t>phạm</a:t>
            </a:r>
            <a:r>
              <a:rPr lang="en-US" sz="3200" b="1" u="sng" dirty="0">
                <a:solidFill>
                  <a:srgbClr val="FFC000"/>
                </a:solidFill>
                <a:latin typeface="UNI Chu truyen thong" panose="03030302030807070C03" pitchFamily="66" charset="77"/>
                <a:cs typeface="Times New Roman" panose="02020603050405020304" pitchFamily="18" charset="0"/>
              </a:rPr>
              <a:t> vi </a:t>
            </a:r>
            <a:r>
              <a:rPr lang="en-US" sz="3200" b="1" dirty="0" err="1">
                <a:solidFill>
                  <a:schemeClr val="bg1"/>
                </a:solidFill>
                <a:latin typeface="UNI Chu truyen thong" panose="03030302030807070C03" pitchFamily="66" charset="77"/>
                <a:cs typeface="Times New Roman" panose="02020603050405020304" pitchFamily="18" charset="0"/>
              </a:rPr>
              <a:t>dẫn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chứng</a:t>
            </a:r>
            <a:r>
              <a:rPr lang="en-US" sz="3200" b="1" dirty="0">
                <a:solidFill>
                  <a:schemeClr val="bg1"/>
                </a:solidFill>
                <a:latin typeface="UNI Chu truyen thong" panose="03030302030807070C03" pitchFamily="66" charset="77"/>
                <a:cs typeface="Times New Roman" panose="02020603050405020304" pitchFamily="18" charset="0"/>
              </a:rPr>
              <a:t>:</a:t>
            </a:r>
          </a:p>
          <a:p>
            <a:r>
              <a:rPr lang="en-US" sz="3200" b="1" dirty="0">
                <a:solidFill>
                  <a:schemeClr val="bg1"/>
                </a:solidFill>
                <a:latin typeface="UNI Chu truyen thong" panose="03030302030807070C03" pitchFamily="66" charset="77"/>
                <a:cs typeface="Times New Roman" panose="02020603050405020304" pitchFamily="18" charset="0"/>
              </a:rPr>
              <a:t>  + </a:t>
            </a:r>
            <a:r>
              <a:rPr lang="en-US" sz="3200" b="1" dirty="0" err="1">
                <a:solidFill>
                  <a:schemeClr val="bg1"/>
                </a:solidFill>
                <a:latin typeface="UNI Chu truyen thong" panose="03030302030807070C03" pitchFamily="66" charset="77"/>
                <a:cs typeface="Times New Roman" panose="02020603050405020304" pitchFamily="18" charset="0"/>
              </a:rPr>
              <a:t>Suy</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nghĩ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em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u="sng" dirty="0">
                <a:solidFill>
                  <a:schemeClr val="bg1"/>
                </a:solidFill>
                <a:latin typeface="UNI Chu truyen thong" panose="03030302030807070C03" pitchFamily="66" charset="77"/>
                <a:cs typeface="Times New Roman" panose="02020603050405020304" pitchFamily="18" charset="0"/>
              </a:rPr>
              <a:t>A</a:t>
            </a:r>
          </a:p>
          <a:p>
            <a:r>
              <a:rPr lang="en-US" sz="3200" b="1" dirty="0">
                <a:solidFill>
                  <a:schemeClr val="bg1"/>
                </a:solidFill>
                <a:latin typeface="UNI Chu truyen thong" panose="03030302030807070C03" pitchFamily="66" charset="77"/>
                <a:cs typeface="Times New Roman" panose="02020603050405020304" pitchFamily="18" charset="0"/>
              </a:rPr>
              <a:t>  + </a:t>
            </a:r>
            <a:r>
              <a:rPr lang="en-US" sz="3200" b="1" dirty="0" err="1">
                <a:solidFill>
                  <a:schemeClr val="bg1"/>
                </a:solidFill>
                <a:latin typeface="UNI Chu truyen thong" panose="03030302030807070C03" pitchFamily="66" charset="77"/>
                <a:cs typeface="Times New Roman" panose="02020603050405020304" pitchFamily="18" charset="0"/>
              </a:rPr>
              <a:t>Suy</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nghĩ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em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u="sng" dirty="0">
                <a:solidFill>
                  <a:schemeClr val="bg1"/>
                </a:solidFill>
                <a:latin typeface="UNI Chu truyen thong" panose="03030302030807070C03" pitchFamily="66" charset="77"/>
                <a:cs typeface="Times New Roman" panose="02020603050405020304" pitchFamily="18" charset="0"/>
              </a:rPr>
              <a:t>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trong</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cuộc</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sống</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trong</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cuộc</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sống</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hiện</a:t>
            </a:r>
            <a:r>
              <a:rPr lang="en-US" sz="3200" b="1" dirty="0">
                <a:solidFill>
                  <a:srgbClr val="FFC000"/>
                </a:solidFill>
                <a:latin typeface="UNI Chu truyen thong" panose="03030302030807070C03" pitchFamily="66" charset="77"/>
                <a:cs typeface="Times New Roman" panose="02020603050405020304" pitchFamily="18" charset="0"/>
              </a:rPr>
              <a:t> nay, </a:t>
            </a:r>
            <a:r>
              <a:rPr lang="en-US" sz="3200" b="1" dirty="0" err="1">
                <a:solidFill>
                  <a:srgbClr val="FFC000"/>
                </a:solidFill>
                <a:latin typeface="UNI Chu truyen thong" panose="03030302030807070C03" pitchFamily="66" charset="77"/>
                <a:cs typeface="Times New Roman" panose="02020603050405020304" pitchFamily="18" charset="0"/>
              </a:rPr>
              <a:t>trong</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giới</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trẻ</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hiện</a:t>
            </a:r>
            <a:r>
              <a:rPr lang="en-US" sz="3200" b="1" dirty="0">
                <a:solidFill>
                  <a:srgbClr val="FFC000"/>
                </a:solidFill>
                <a:latin typeface="UNI Chu truyen thong" panose="03030302030807070C03" pitchFamily="66" charset="77"/>
                <a:cs typeface="Times New Roman" panose="02020603050405020304" pitchFamily="18" charset="0"/>
              </a:rPr>
              <a:t> nay…)</a:t>
            </a:r>
          </a:p>
        </p:txBody>
      </p:sp>
      <p:sp>
        <p:nvSpPr>
          <p:cNvPr id="7" name="Rectangle 6">
            <a:extLst>
              <a:ext uri="{FF2B5EF4-FFF2-40B4-BE49-F238E27FC236}">
                <a16:creationId xmlns:a16="http://schemas.microsoft.com/office/drawing/2014/main" xmlns="" id="{42CD4C62-468B-2A4C-AE89-CFB28993982F}"/>
              </a:ext>
            </a:extLst>
          </p:cNvPr>
          <p:cNvSpPr/>
          <p:nvPr/>
        </p:nvSpPr>
        <p:spPr>
          <a:xfrm>
            <a:off x="8081162" y="3233787"/>
            <a:ext cx="2191247" cy="571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Phạm vi dẫn chứng </a:t>
            </a:r>
            <a:r>
              <a:rPr lang="vi-VN" sz="2000" b="1" dirty="0">
                <a:solidFill>
                  <a:srgbClr val="FFFF00"/>
                </a:solidFill>
                <a:latin typeface="+mj-lt"/>
              </a:rPr>
              <a:t>rộng</a:t>
            </a:r>
            <a:endParaRPr lang="x-none" sz="2000" b="1" dirty="0">
              <a:solidFill>
                <a:srgbClr val="FFFF00"/>
              </a:solidFill>
              <a:latin typeface="+mj-lt"/>
            </a:endParaRPr>
          </a:p>
        </p:txBody>
      </p:sp>
      <p:sp>
        <p:nvSpPr>
          <p:cNvPr id="8" name="Rectangle 7">
            <a:extLst>
              <a:ext uri="{FF2B5EF4-FFF2-40B4-BE49-F238E27FC236}">
                <a16:creationId xmlns:a16="http://schemas.microsoft.com/office/drawing/2014/main" xmlns="" id="{D0F0A529-CE05-B44A-8862-1077D5540D07}"/>
              </a:ext>
            </a:extLst>
          </p:cNvPr>
          <p:cNvSpPr/>
          <p:nvPr/>
        </p:nvSpPr>
        <p:spPr>
          <a:xfrm>
            <a:off x="9097806" y="4232633"/>
            <a:ext cx="2191247" cy="667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Phạm vi dẫn chứng </a:t>
            </a:r>
            <a:r>
              <a:rPr lang="vi-VN" sz="2000" b="1" dirty="0">
                <a:solidFill>
                  <a:srgbClr val="FFFF00"/>
                </a:solidFill>
                <a:latin typeface="+mj-lt"/>
              </a:rPr>
              <a:t>hẹp hơn</a:t>
            </a:r>
            <a:endParaRPr lang="x-none" sz="2000" b="1" dirty="0">
              <a:solidFill>
                <a:srgbClr val="FFFF00"/>
              </a:solidFill>
              <a:latin typeface="+mj-lt"/>
            </a:endParaRPr>
          </a:p>
        </p:txBody>
      </p:sp>
    </p:spTree>
    <p:extLst>
      <p:ext uri="{BB962C8B-B14F-4D97-AF65-F5344CB8AC3E}">
        <p14:creationId xmlns:p14="http://schemas.microsoft.com/office/powerpoint/2010/main" val="359863825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5692F55F-784F-8348-8AC6-5FAAC99AC1B4}"/>
              </a:ext>
            </a:extLst>
          </p:cNvPr>
          <p:cNvSpPr/>
          <p:nvPr/>
        </p:nvSpPr>
        <p:spPr>
          <a:xfrm>
            <a:off x="324118" y="289392"/>
            <a:ext cx="6020237" cy="640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FFFF00"/>
                </a:solidFill>
                <a:latin typeface="Times New Roman" panose="02020603050405020304" pitchFamily="18" charset="0"/>
                <a:cs typeface="Times New Roman" panose="02020603050405020304" pitchFamily="18" charset="0"/>
              </a:rPr>
              <a:t>2. </a:t>
            </a:r>
            <a:r>
              <a:rPr lang="en-US" sz="2600" b="1" dirty="0" err="1">
                <a:solidFill>
                  <a:srgbClr val="FFFF00"/>
                </a:solidFill>
                <a:latin typeface="Times New Roman" panose="02020603050405020304" pitchFamily="18" charset="0"/>
                <a:cs typeface="Times New Roman" panose="02020603050405020304" pitchFamily="18" charset="0"/>
              </a:rPr>
              <a:t>Kĩ</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xác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định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vị</a:t>
            </a:r>
            <a:r>
              <a:rPr lang="en-US" sz="2600" b="1" u="sng"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trí</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đưa</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dẫn</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chứng</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3316FC09-F3E0-AF44-9428-FDC12D9D418C}"/>
              </a:ext>
            </a:extLst>
          </p:cNvPr>
          <p:cNvSpPr/>
          <p:nvPr/>
        </p:nvSpPr>
        <p:spPr>
          <a:xfrm>
            <a:off x="525062" y="1394679"/>
            <a:ext cx="8184040" cy="94707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C000"/>
                </a:solidFill>
                <a:latin typeface="UNI Chu truyen thong" panose="03030302030807070C03" pitchFamily="66" charset="77"/>
                <a:cs typeface="Times New Roman" panose="02020603050405020304" pitchFamily="18" charset="0"/>
              </a:rPr>
              <a:t>Đề</a:t>
            </a:r>
            <a:r>
              <a:rPr lang="en-US" sz="3200" b="1" dirty="0">
                <a:solidFill>
                  <a:srgbClr val="FFC000"/>
                </a:solidFill>
                <a:latin typeface="UNI Chu truyen thong" panose="03030302030807070C03" pitchFamily="66" charset="77"/>
                <a:cs typeface="Times New Roman" panose="02020603050405020304" pitchFamily="18" charset="0"/>
              </a:rPr>
              <a:t> 1: </a:t>
            </a:r>
            <a:r>
              <a:rPr lang="en-US" sz="3200" b="1" dirty="0" err="1">
                <a:solidFill>
                  <a:schemeClr val="bg1"/>
                </a:solidFill>
                <a:latin typeface="UNI Chu truyen thong" panose="03030302030807070C03" pitchFamily="66" charset="77"/>
                <a:cs typeface="Times New Roman" panose="02020603050405020304" pitchFamily="18" charset="0"/>
              </a:rPr>
              <a:t>Suy</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nghĩ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em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sự</a:t>
            </a:r>
            <a:r>
              <a:rPr lang="en-US" sz="3200" b="1" dirty="0">
                <a:solidFill>
                  <a:schemeClr val="bg1"/>
                </a:solidFill>
                <a:latin typeface="UNI Chu truyen thong" panose="03030302030807070C03" pitchFamily="66" charset="77"/>
                <a:cs typeface="Times New Roman" panose="02020603050405020304" pitchFamily="18" charset="0"/>
              </a:rPr>
              <a:t> hi </a:t>
            </a:r>
            <a:r>
              <a:rPr lang="en-US" sz="3200" b="1" dirty="0" err="1">
                <a:solidFill>
                  <a:schemeClr val="bg1"/>
                </a:solidFill>
                <a:latin typeface="UNI Chu truyen thong" panose="03030302030807070C03" pitchFamily="66" charset="77"/>
                <a:cs typeface="Times New Roman" panose="02020603050405020304" pitchFamily="18" charset="0"/>
              </a:rPr>
              <a:t>sinh</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thầm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lặng</a:t>
            </a:r>
            <a:r>
              <a:rPr lang="en-US" sz="3200" b="1" dirty="0">
                <a:solidFill>
                  <a:schemeClr val="bg1"/>
                </a:solidFill>
                <a:latin typeface="UNI Chu truyen thong" panose="03030302030807070C03" pitchFamily="66" charset="77"/>
                <a:cs typeface="Times New Roman" panose="02020603050405020304" pitchFamily="18" charset="0"/>
              </a:rPr>
              <a:t>.</a:t>
            </a:r>
            <a:endParaRPr lang="en-US" sz="3200" dirty="0">
              <a:solidFill>
                <a:schemeClr val="bg1"/>
              </a:solidFill>
              <a:latin typeface="UNI Chu truyen thong" panose="03030302030807070C03" pitchFamily="66" charset="77"/>
              <a:cs typeface="Times New Roman" panose="02020603050405020304" pitchFamily="18" charset="0"/>
            </a:endParaRPr>
          </a:p>
        </p:txBody>
      </p:sp>
      <p:sp>
        <p:nvSpPr>
          <p:cNvPr id="7" name="Rectangle: Rounded Corners 18">
            <a:extLst>
              <a:ext uri="{FF2B5EF4-FFF2-40B4-BE49-F238E27FC236}">
                <a16:creationId xmlns:a16="http://schemas.microsoft.com/office/drawing/2014/main" xmlns="" id="{B150612E-5C4C-CA4C-80B8-119CAD53D1B0}"/>
              </a:ext>
            </a:extLst>
          </p:cNvPr>
          <p:cNvSpPr/>
          <p:nvPr/>
        </p:nvSpPr>
        <p:spPr>
          <a:xfrm>
            <a:off x="2096430" y="2722153"/>
            <a:ext cx="9433931" cy="107377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C000"/>
                </a:solidFill>
                <a:latin typeface="UNI Chu truyen thong" panose="03030302030807070C03" pitchFamily="66" charset="77"/>
                <a:cs typeface="Times New Roman" panose="02020603050405020304" pitchFamily="18" charset="0"/>
              </a:rPr>
              <a:t>Đề</a:t>
            </a:r>
            <a:r>
              <a:rPr lang="en-US" sz="3200" b="1" dirty="0">
                <a:solidFill>
                  <a:srgbClr val="FFC000"/>
                </a:solidFill>
                <a:latin typeface="UNI Chu truyen thong" panose="03030302030807070C03" pitchFamily="66" charset="77"/>
                <a:cs typeface="Times New Roman" panose="02020603050405020304" pitchFamily="18" charset="0"/>
              </a:rPr>
              <a:t> 2: </a:t>
            </a:r>
            <a:r>
              <a:rPr lang="en-US" sz="3200" b="1" dirty="0" err="1">
                <a:solidFill>
                  <a:schemeClr val="bg1"/>
                </a:solidFill>
                <a:latin typeface="UNI Chu truyen thong" panose="03030302030807070C03" pitchFamily="66" charset="77"/>
                <a:cs typeface="Times New Roman" panose="02020603050405020304" pitchFamily="18" charset="0"/>
              </a:rPr>
              <a:t>Suy</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nghĩ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em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vai</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trò</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sự</a:t>
            </a:r>
            <a:r>
              <a:rPr lang="en-US" sz="3200" b="1" dirty="0">
                <a:solidFill>
                  <a:schemeClr val="bg1"/>
                </a:solidFill>
                <a:latin typeface="UNI Chu truyen thong" panose="03030302030807070C03" pitchFamily="66" charset="77"/>
                <a:cs typeface="Times New Roman" panose="02020603050405020304" pitchFamily="18" charset="0"/>
              </a:rPr>
              <a:t> hi </a:t>
            </a:r>
            <a:r>
              <a:rPr lang="en-US" sz="3200" b="1" dirty="0" err="1">
                <a:solidFill>
                  <a:schemeClr val="bg1"/>
                </a:solidFill>
                <a:latin typeface="UNI Chu truyen thong" panose="03030302030807070C03" pitchFamily="66" charset="77"/>
                <a:cs typeface="Times New Roman" panose="02020603050405020304" pitchFamily="18" charset="0"/>
              </a:rPr>
              <a:t>sinh</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thầm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lặng</a:t>
            </a:r>
            <a:r>
              <a:rPr lang="en-US" sz="3200" b="1" dirty="0">
                <a:solidFill>
                  <a:schemeClr val="bg1"/>
                </a:solidFill>
                <a:latin typeface="UNI Chu truyen thong" panose="03030302030807070C03" pitchFamily="66" charset="77"/>
                <a:cs typeface="Times New Roman" panose="02020603050405020304" pitchFamily="18" charset="0"/>
              </a:rPr>
              <a:t>.</a:t>
            </a:r>
            <a:endParaRPr lang="en-US" sz="3200" dirty="0">
              <a:solidFill>
                <a:schemeClr val="bg1"/>
              </a:solidFill>
              <a:latin typeface="UNI Chu truyen thong" panose="03030302030807070C03" pitchFamily="66" charset="77"/>
              <a:cs typeface="Times New Roman" panose="02020603050405020304" pitchFamily="18" charset="0"/>
            </a:endParaRPr>
          </a:p>
        </p:txBody>
      </p:sp>
    </p:spTree>
    <p:extLst>
      <p:ext uri="{BB962C8B-B14F-4D97-AF65-F5344CB8AC3E}">
        <p14:creationId xmlns:p14="http://schemas.microsoft.com/office/powerpoint/2010/main" val="4250166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CC94A1-15AF-4A45-9085-86CA4161BF2B}"/>
              </a:ext>
            </a:extLst>
          </p:cNvPr>
          <p:cNvPicPr>
            <a:picLocks noChangeAspect="1"/>
          </p:cNvPicPr>
          <p:nvPr/>
        </p:nvPicPr>
        <p:blipFill>
          <a:blip r:embed="rId2"/>
          <a:stretch>
            <a:fillRect/>
          </a:stretch>
        </p:blipFill>
        <p:spPr>
          <a:xfrm>
            <a:off x="352919" y="296883"/>
            <a:ext cx="5236534" cy="6258296"/>
          </a:xfrm>
          <a:prstGeom prst="rect">
            <a:avLst/>
          </a:prstGeom>
        </p:spPr>
      </p:pic>
      <p:sp>
        <p:nvSpPr>
          <p:cNvPr id="6" name="Rectangle 5">
            <a:extLst>
              <a:ext uri="{FF2B5EF4-FFF2-40B4-BE49-F238E27FC236}">
                <a16:creationId xmlns:a16="http://schemas.microsoft.com/office/drawing/2014/main" xmlns="" id="{19C56072-B226-9C46-A2FF-2C649FF000C2}"/>
              </a:ext>
            </a:extLst>
          </p:cNvPr>
          <p:cNvSpPr/>
          <p:nvPr/>
        </p:nvSpPr>
        <p:spPr>
          <a:xfrm>
            <a:off x="883968" y="4911783"/>
            <a:ext cx="4531179" cy="3252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TextBox 6">
            <a:extLst>
              <a:ext uri="{FF2B5EF4-FFF2-40B4-BE49-F238E27FC236}">
                <a16:creationId xmlns:a16="http://schemas.microsoft.com/office/drawing/2014/main" xmlns="" id="{A430F73E-1BA7-BB46-9A8A-CE766B4C4705}"/>
              </a:ext>
            </a:extLst>
          </p:cNvPr>
          <p:cNvSpPr txBox="1"/>
          <p:nvPr/>
        </p:nvSpPr>
        <p:spPr>
          <a:xfrm>
            <a:off x="5759492" y="2199727"/>
            <a:ext cx="5948638" cy="3323987"/>
          </a:xfrm>
          <a:prstGeom prst="rect">
            <a:avLst/>
          </a:prstGeom>
          <a:noFill/>
          <a:ln w="19050">
            <a:solidFill>
              <a:srgbClr val="FF2600"/>
            </a:solidFill>
          </a:ln>
        </p:spPr>
        <p:txBody>
          <a:bodyPr wrap="square" rtlCol="0">
            <a:spAutoFit/>
          </a:bodyPr>
          <a:lstStyle/>
          <a:p>
            <a:pPr algn="just"/>
            <a:r>
              <a:rPr lang="x-none" sz="3000" dirty="0">
                <a:solidFill>
                  <a:srgbClr val="FFFF00"/>
                </a:solidFill>
                <a:latin typeface="Times New Roman" panose="02020603050405020304" pitchFamily="18" charset="0"/>
                <a:cs typeface="Times New Roman" panose="02020603050405020304" pitchFamily="18" charset="0"/>
              </a:rPr>
              <a:t>Phần II</a:t>
            </a:r>
          </a:p>
          <a:p>
            <a:pPr algn="just"/>
            <a:r>
              <a:rPr lang="x-none" sz="3000" dirty="0">
                <a:solidFill>
                  <a:srgbClr val="FFFF00"/>
                </a:solidFill>
                <a:latin typeface="Times New Roman" panose="02020603050405020304" pitchFamily="18" charset="0"/>
                <a:cs typeface="Times New Roman" panose="02020603050405020304" pitchFamily="18" charset="0"/>
              </a:rPr>
              <a:t>3. </a:t>
            </a:r>
            <a:r>
              <a:rPr lang="x-none" sz="3000" dirty="0">
                <a:solidFill>
                  <a:schemeClr val="bg1"/>
                </a:solidFill>
                <a:latin typeface="Times New Roman" panose="02020603050405020304" pitchFamily="18" charset="0"/>
                <a:cs typeface="Times New Roman" panose="02020603050405020304" pitchFamily="18" charset="0"/>
              </a:rPr>
              <a:t>Từ nội dung đoạn trích trên, em hãy trình bày suy nghĩ (khoảng 2/3 trang giấy thi) về ý kiến: </a:t>
            </a:r>
            <a:r>
              <a:rPr lang="x-none" sz="3000" b="1" i="1" dirty="0">
                <a:solidFill>
                  <a:srgbClr val="FFC000"/>
                </a:solidFill>
                <a:latin typeface="Times New Roman" panose="02020603050405020304" pitchFamily="18" charset="0"/>
                <a:cs typeface="Times New Roman" panose="02020603050405020304" pitchFamily="18" charset="0"/>
              </a:rPr>
              <a:t>Phải chăng hoàn cảnh khó khăn cũng là cơ hội để mỗi người khám phá khả năng của chính mình? </a:t>
            </a:r>
            <a:r>
              <a:rPr lang="x-none" sz="3000" dirty="0">
                <a:solidFill>
                  <a:schemeClr val="bg1"/>
                </a:solidFill>
                <a:latin typeface="Times New Roman" panose="02020603050405020304" pitchFamily="18" charset="0"/>
                <a:cs typeface="Times New Roman" panose="02020603050405020304" pitchFamily="18" charset="0"/>
              </a:rPr>
              <a:t>(2,0 điểm)</a:t>
            </a:r>
          </a:p>
        </p:txBody>
      </p:sp>
    </p:spTree>
    <p:extLst>
      <p:ext uri="{BB962C8B-B14F-4D97-AF65-F5344CB8AC3E}">
        <p14:creationId xmlns:p14="http://schemas.microsoft.com/office/powerpoint/2010/main" val="3485137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8224628-8C48-A446-A39C-B9FDEDC852D3}"/>
              </a:ext>
            </a:extLst>
          </p:cNvPr>
          <p:cNvSpPr/>
          <p:nvPr/>
        </p:nvSpPr>
        <p:spPr>
          <a:xfrm>
            <a:off x="198120" y="195943"/>
            <a:ext cx="11795759" cy="6466114"/>
          </a:xfrm>
          <a:prstGeom prst="rect">
            <a:avLst/>
          </a:prstGeom>
          <a:solidFill>
            <a:srgbClr val="00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3366"/>
              </a:solidFill>
            </a:endParaRPr>
          </a:p>
        </p:txBody>
      </p:sp>
      <p:sp>
        <p:nvSpPr>
          <p:cNvPr id="6" name="Rectangle: Rounded Corners 18">
            <a:extLst>
              <a:ext uri="{FF2B5EF4-FFF2-40B4-BE49-F238E27FC236}">
                <a16:creationId xmlns:a16="http://schemas.microsoft.com/office/drawing/2014/main" xmlns="" id="{773EE86A-8DBB-A647-A0DA-16BCB14526AD}"/>
              </a:ext>
            </a:extLst>
          </p:cNvPr>
          <p:cNvSpPr/>
          <p:nvPr/>
        </p:nvSpPr>
        <p:spPr>
          <a:xfrm>
            <a:off x="312438" y="881429"/>
            <a:ext cx="5909449" cy="94427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C000"/>
                </a:solidFill>
                <a:latin typeface="UNI Chu truyen thong" panose="03030302030807070C03" pitchFamily="66" charset="77"/>
                <a:cs typeface="Times New Roman" panose="02020603050405020304" pitchFamily="18" charset="0"/>
              </a:rPr>
              <a:t>Đề</a:t>
            </a:r>
            <a:r>
              <a:rPr lang="en-US" sz="2800" b="1" dirty="0">
                <a:solidFill>
                  <a:srgbClr val="FFC000"/>
                </a:solidFill>
                <a:latin typeface="UNI Chu truyen thong" panose="03030302030807070C03" pitchFamily="66" charset="77"/>
                <a:cs typeface="Times New Roman" panose="02020603050405020304" pitchFamily="18" charset="0"/>
              </a:rPr>
              <a:t> 1: </a:t>
            </a:r>
            <a:r>
              <a:rPr lang="en-US" sz="2800" b="1" dirty="0" err="1">
                <a:solidFill>
                  <a:schemeClr val="bg1"/>
                </a:solidFill>
                <a:latin typeface="UNI Chu truyen thong" panose="03030302030807070C03" pitchFamily="66" charset="77"/>
                <a:cs typeface="Times New Roman" panose="02020603050405020304" pitchFamily="18" charset="0"/>
              </a:rPr>
              <a:t>Suy</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nghĩ</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của</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em</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về</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sự</a:t>
            </a:r>
            <a:r>
              <a:rPr lang="en-US" sz="2800" b="1" dirty="0">
                <a:solidFill>
                  <a:srgbClr val="FFC000"/>
                </a:solidFill>
                <a:latin typeface="UNI Chu truyen thong" panose="03030302030807070C03" pitchFamily="66" charset="77"/>
                <a:cs typeface="Times New Roman" panose="02020603050405020304" pitchFamily="18" charset="0"/>
              </a:rPr>
              <a:t> hi sinh </a:t>
            </a:r>
          </a:p>
          <a:p>
            <a:pPr algn="ctr"/>
            <a:r>
              <a:rPr lang="en-US" sz="2800" b="1" dirty="0" err="1">
                <a:solidFill>
                  <a:srgbClr val="FFC000"/>
                </a:solidFill>
                <a:latin typeface="UNI Chu truyen thong" panose="03030302030807070C03" pitchFamily="66" charset="77"/>
                <a:cs typeface="Times New Roman" panose="02020603050405020304" pitchFamily="18" charset="0"/>
              </a:rPr>
              <a:t>thầm</a:t>
            </a:r>
            <a:r>
              <a:rPr lang="en-US" sz="2800" b="1" dirty="0">
                <a:solidFill>
                  <a:srgbClr val="FFC000"/>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lặng</a:t>
            </a:r>
            <a:endParaRPr lang="en-US" sz="2800" dirty="0">
              <a:solidFill>
                <a:schemeClr val="bg1"/>
              </a:solidFill>
              <a:latin typeface="UNI Chu truyen thong" panose="03030302030807070C03" pitchFamily="66" charset="77"/>
              <a:cs typeface="Times New Roman" panose="02020603050405020304" pitchFamily="18" charset="0"/>
            </a:endParaRPr>
          </a:p>
        </p:txBody>
      </p:sp>
      <p:sp>
        <p:nvSpPr>
          <p:cNvPr id="7" name="Rectangle: Rounded Corners 18">
            <a:extLst>
              <a:ext uri="{FF2B5EF4-FFF2-40B4-BE49-F238E27FC236}">
                <a16:creationId xmlns:a16="http://schemas.microsoft.com/office/drawing/2014/main" xmlns="" id="{4A469092-894F-8747-8C93-9782E51CD2D2}"/>
              </a:ext>
            </a:extLst>
          </p:cNvPr>
          <p:cNvSpPr/>
          <p:nvPr/>
        </p:nvSpPr>
        <p:spPr>
          <a:xfrm>
            <a:off x="6449866" y="870418"/>
            <a:ext cx="5429696" cy="94427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UNI Chu truyen thong" panose="03030302030807070C03" pitchFamily="66" charset="77"/>
                <a:cs typeface="Times New Roman" panose="02020603050405020304" pitchFamily="18" charset="0"/>
              </a:rPr>
              <a:t>Đề</a:t>
            </a:r>
            <a:r>
              <a:rPr lang="en-US" sz="2800" b="1" dirty="0">
                <a:solidFill>
                  <a:srgbClr val="FFC000"/>
                </a:solidFill>
                <a:latin typeface="UNI Chu truyen thong" panose="03030302030807070C03" pitchFamily="66" charset="77"/>
                <a:cs typeface="Times New Roman" panose="02020603050405020304" pitchFamily="18" charset="0"/>
              </a:rPr>
              <a:t> 2: </a:t>
            </a:r>
            <a:r>
              <a:rPr lang="en-US" sz="2800" b="1" dirty="0" err="1">
                <a:solidFill>
                  <a:schemeClr val="bg1"/>
                </a:solidFill>
                <a:latin typeface="UNI Chu truyen thong" panose="03030302030807070C03" pitchFamily="66" charset="77"/>
                <a:cs typeface="Times New Roman" panose="02020603050405020304" pitchFamily="18" charset="0"/>
              </a:rPr>
              <a:t>Suy</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nghĩ</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của</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em</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về</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vai</a:t>
            </a:r>
            <a:r>
              <a:rPr lang="en-US" sz="2800" b="1" dirty="0">
                <a:solidFill>
                  <a:srgbClr val="FFC000"/>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trò</a:t>
            </a:r>
            <a:r>
              <a:rPr lang="en-US" sz="2800" b="1" dirty="0">
                <a:solidFill>
                  <a:srgbClr val="FFC000"/>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của</a:t>
            </a:r>
            <a:r>
              <a:rPr lang="en-US" sz="2800" b="1" dirty="0">
                <a:solidFill>
                  <a:srgbClr val="FFC000"/>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sự</a:t>
            </a:r>
            <a:r>
              <a:rPr lang="en-US" sz="2800" b="1" dirty="0">
                <a:solidFill>
                  <a:srgbClr val="FFC000"/>
                </a:solidFill>
                <a:latin typeface="UNI Chu truyen thong" panose="03030302030807070C03" pitchFamily="66" charset="77"/>
                <a:cs typeface="Times New Roman" panose="02020603050405020304" pitchFamily="18" charset="0"/>
              </a:rPr>
              <a:t> hi </a:t>
            </a:r>
            <a:r>
              <a:rPr lang="en-US" sz="2800" b="1" dirty="0" err="1">
                <a:solidFill>
                  <a:srgbClr val="FFC000"/>
                </a:solidFill>
                <a:latin typeface="UNI Chu truyen thong" panose="03030302030807070C03" pitchFamily="66" charset="77"/>
                <a:cs typeface="Times New Roman" panose="02020603050405020304" pitchFamily="18" charset="0"/>
              </a:rPr>
              <a:t>sinh</a:t>
            </a:r>
            <a:r>
              <a:rPr lang="en-US" sz="2800" b="1" dirty="0">
                <a:solidFill>
                  <a:srgbClr val="FFC000"/>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thầm</a:t>
            </a:r>
            <a:r>
              <a:rPr lang="en-US" sz="2800" b="1" dirty="0">
                <a:solidFill>
                  <a:srgbClr val="FFC000"/>
                </a:solidFill>
                <a:latin typeface="UNI Chu truyen thong" panose="03030302030807070C03" pitchFamily="66" charset="77"/>
                <a:cs typeface="Times New Roman" panose="02020603050405020304" pitchFamily="18" charset="0"/>
              </a:rPr>
              <a:t> </a:t>
            </a:r>
            <a:r>
              <a:rPr lang="en-US" sz="2800" b="1" dirty="0" err="1">
                <a:solidFill>
                  <a:srgbClr val="FFC000"/>
                </a:solidFill>
                <a:latin typeface="UNI Chu truyen thong" panose="03030302030807070C03" pitchFamily="66" charset="77"/>
                <a:cs typeface="Times New Roman" panose="02020603050405020304" pitchFamily="18" charset="0"/>
              </a:rPr>
              <a:t>lặng</a:t>
            </a:r>
            <a:endParaRPr lang="en-US" sz="2800" dirty="0">
              <a:solidFill>
                <a:schemeClr val="bg1"/>
              </a:solidFill>
              <a:latin typeface="UNI Chu truyen thong" panose="03030302030807070C03" pitchFamily="66" charset="77"/>
              <a:cs typeface="Times New Roman" panose="02020603050405020304" pitchFamily="18" charset="0"/>
            </a:endParaRPr>
          </a:p>
        </p:txBody>
      </p:sp>
      <p:sp>
        <p:nvSpPr>
          <p:cNvPr id="9" name="Rectangle: Rounded Corners 4">
            <a:extLst>
              <a:ext uri="{FF2B5EF4-FFF2-40B4-BE49-F238E27FC236}">
                <a16:creationId xmlns:a16="http://schemas.microsoft.com/office/drawing/2014/main" xmlns="" id="{75C7B453-F5F1-9A42-8F14-E1A10BE05693}"/>
              </a:ext>
            </a:extLst>
          </p:cNvPr>
          <p:cNvSpPr/>
          <p:nvPr/>
        </p:nvSpPr>
        <p:spPr>
          <a:xfrm>
            <a:off x="290252" y="2153836"/>
            <a:ext cx="5920542" cy="4260821"/>
          </a:xfrm>
          <a:prstGeom prst="roundRect">
            <a:avLst/>
          </a:prstGeom>
          <a:solidFill>
            <a:schemeClr val="accent6">
              <a:lumMod val="50000"/>
            </a:schemeClr>
          </a:solidFill>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thích</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“Hi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lặng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hi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lặng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thế</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Lấy</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phân</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tích</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a:t>
            </a: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trò</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hi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lặng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vai</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trò</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endPar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hệ</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Nhận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Rectangle: Rounded Corners 4">
            <a:extLst>
              <a:ext uri="{FF2B5EF4-FFF2-40B4-BE49-F238E27FC236}">
                <a16:creationId xmlns:a16="http://schemas.microsoft.com/office/drawing/2014/main" xmlns="" id="{CDFFDEBC-567F-3B40-8A56-1AB4CB7EA964}"/>
              </a:ext>
            </a:extLst>
          </p:cNvPr>
          <p:cNvSpPr/>
          <p:nvPr/>
        </p:nvSpPr>
        <p:spPr>
          <a:xfrm>
            <a:off x="6302926" y="2153835"/>
            <a:ext cx="5598822" cy="4260821"/>
          </a:xfrm>
          <a:prstGeom prst="roundRect">
            <a:avLst/>
          </a:prstGeom>
          <a:solidFill>
            <a:schemeClr val="accent6">
              <a:lumMod val="50000"/>
            </a:schemeClr>
          </a:solidFill>
        </p:spPr>
        <p:style>
          <a:lnRef idx="2">
            <a:schemeClr val="accent3"/>
          </a:lnRef>
          <a:fillRef idx="1">
            <a:schemeClr val="lt1"/>
          </a:fillRef>
          <a:effectRef idx="0">
            <a:schemeClr val="accent3"/>
          </a:effectRef>
          <a:fontRef idx="minor">
            <a:schemeClr val="dk1"/>
          </a:fontRef>
        </p:style>
        <p:txBody>
          <a:bodyPr anchor="ctr"/>
          <a:lstStyle/>
          <a:p>
            <a:pPr algn="just">
              <a:lnSpc>
                <a:spcPct val="107000"/>
              </a:lnSpc>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thích</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“Hi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lặng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Vai</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trò</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hi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lặng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vai</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trò</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Lấy</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phân</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tích</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endPar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defRPr/>
            </a:pP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hệ</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US"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Nhận</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Hành</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Oval 1">
            <a:extLst>
              <a:ext uri="{FF2B5EF4-FFF2-40B4-BE49-F238E27FC236}">
                <a16:creationId xmlns:a16="http://schemas.microsoft.com/office/drawing/2014/main" xmlns="" id="{E71B1040-F48E-8942-AAAC-D75E90076550}"/>
              </a:ext>
            </a:extLst>
          </p:cNvPr>
          <p:cNvSpPr/>
          <p:nvPr/>
        </p:nvSpPr>
        <p:spPr>
          <a:xfrm>
            <a:off x="10348331" y="838807"/>
            <a:ext cx="903249" cy="5026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Oval 2">
            <a:extLst>
              <a:ext uri="{FF2B5EF4-FFF2-40B4-BE49-F238E27FC236}">
                <a16:creationId xmlns:a16="http://schemas.microsoft.com/office/drawing/2014/main" xmlns="" id="{2904C5A7-EEE3-1442-8869-0C5702A5A926}"/>
              </a:ext>
            </a:extLst>
          </p:cNvPr>
          <p:cNvSpPr/>
          <p:nvPr/>
        </p:nvSpPr>
        <p:spPr>
          <a:xfrm>
            <a:off x="512956" y="2810108"/>
            <a:ext cx="1761892" cy="4795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Oval 10">
            <a:extLst>
              <a:ext uri="{FF2B5EF4-FFF2-40B4-BE49-F238E27FC236}">
                <a16:creationId xmlns:a16="http://schemas.microsoft.com/office/drawing/2014/main" xmlns="" id="{8C3B7E6B-DAFC-894A-9D01-6CE006FC9DE3}"/>
              </a:ext>
            </a:extLst>
          </p:cNvPr>
          <p:cNvSpPr/>
          <p:nvPr/>
        </p:nvSpPr>
        <p:spPr>
          <a:xfrm>
            <a:off x="6494470" y="3222281"/>
            <a:ext cx="1456350" cy="5022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2655802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10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2" grpId="0" animBg="1"/>
      <p:bldP spid="3"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8A3E01B9-9D03-FB49-A857-10005958AC37}"/>
              </a:ext>
            </a:extLst>
          </p:cNvPr>
          <p:cNvSpPr/>
          <p:nvPr/>
        </p:nvSpPr>
        <p:spPr>
          <a:xfrm>
            <a:off x="403140" y="427350"/>
            <a:ext cx="6020237" cy="640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FFFF00"/>
                </a:solidFill>
                <a:latin typeface="Times New Roman" panose="02020603050405020304" pitchFamily="18" charset="0"/>
                <a:cs typeface="Times New Roman" panose="02020603050405020304" pitchFamily="18" charset="0"/>
              </a:rPr>
              <a:t>2. </a:t>
            </a:r>
            <a:r>
              <a:rPr lang="en-US" sz="2600" b="1" dirty="0" err="1">
                <a:solidFill>
                  <a:srgbClr val="FFFF00"/>
                </a:solidFill>
                <a:latin typeface="Times New Roman" panose="02020603050405020304" pitchFamily="18" charset="0"/>
                <a:cs typeface="Times New Roman" panose="02020603050405020304" pitchFamily="18" charset="0"/>
              </a:rPr>
              <a:t>Kĩ</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xác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định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vị</a:t>
            </a:r>
            <a:r>
              <a:rPr lang="en-US" sz="2600" b="1" u="sng"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trí</a:t>
            </a:r>
            <a:r>
              <a:rPr lang="en-US" sz="2600" b="1" u="sng"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đưa</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dẫn</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chứng</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11454D7A-DB8B-3746-A257-2E6F472EA8E0}"/>
              </a:ext>
            </a:extLst>
          </p:cNvPr>
          <p:cNvSpPr/>
          <p:nvPr/>
        </p:nvSpPr>
        <p:spPr>
          <a:xfrm>
            <a:off x="693684" y="1587061"/>
            <a:ext cx="8818178" cy="351045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Đọc</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thật</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kĩ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bài</a:t>
            </a:r>
            <a:endParaRPr lang="en-US" sz="3200" b="1" dirty="0">
              <a:solidFill>
                <a:schemeClr val="bg1"/>
              </a:solidFill>
              <a:latin typeface="UNI Chu truyen thong" panose="03030302030807070C03" pitchFamily="66" charset="77"/>
              <a:cs typeface="Times New Roman" panose="02020603050405020304" pitchFamily="18" charset="0"/>
            </a:endParaRPr>
          </a:p>
          <a:p>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Gạch</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chân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từ</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khóa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trong</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bài</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thể</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hiện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u="sng" dirty="0" err="1">
                <a:solidFill>
                  <a:srgbClr val="FFC000"/>
                </a:solidFill>
                <a:latin typeface="UNI Chu truyen thong" panose="03030302030807070C03" pitchFamily="66" charset="77"/>
                <a:cs typeface="Times New Roman" panose="02020603050405020304" pitchFamily="18" charset="0"/>
              </a:rPr>
              <a:t>vị</a:t>
            </a:r>
            <a:r>
              <a:rPr lang="en-US" sz="3200" b="1" u="sng" dirty="0">
                <a:solidFill>
                  <a:srgbClr val="FFC000"/>
                </a:solidFill>
                <a:latin typeface="UNI Chu truyen thong" panose="03030302030807070C03" pitchFamily="66" charset="77"/>
                <a:cs typeface="Times New Roman" panose="02020603050405020304" pitchFamily="18" charset="0"/>
              </a:rPr>
              <a:t> </a:t>
            </a:r>
            <a:r>
              <a:rPr lang="en-US" sz="3200" b="1" u="sng" dirty="0" err="1">
                <a:solidFill>
                  <a:srgbClr val="FFC000"/>
                </a:solidFill>
                <a:latin typeface="UNI Chu truyen thong" panose="03030302030807070C03" pitchFamily="66" charset="77"/>
                <a:cs typeface="Times New Roman" panose="02020603050405020304" pitchFamily="18" charset="0"/>
              </a:rPr>
              <a:t>trí</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để</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đưa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và</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phân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tích</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dẫn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chứng</a:t>
            </a:r>
            <a:r>
              <a:rPr lang="en-US" sz="3200" b="1" dirty="0">
                <a:solidFill>
                  <a:schemeClr val="bg1"/>
                </a:solidFill>
                <a:latin typeface="UNI Chu truyen thong" panose="03030302030807070C03" pitchFamily="66" charset="77"/>
                <a:cs typeface="Times New Roman" panose="02020603050405020304" pitchFamily="18" charset="0"/>
              </a:rPr>
              <a:t>:</a:t>
            </a:r>
          </a:p>
          <a:p>
            <a:r>
              <a:rPr lang="en-US" sz="3200" b="1" dirty="0">
                <a:solidFill>
                  <a:schemeClr val="bg1"/>
                </a:solidFill>
                <a:latin typeface="UNI Chu truyen thong" panose="03030302030807070C03" pitchFamily="66" charset="77"/>
                <a:cs typeface="Times New Roman" panose="02020603050405020304" pitchFamily="18" charset="0"/>
              </a:rPr>
              <a:t>   + </a:t>
            </a:r>
            <a:r>
              <a:rPr lang="en-US" sz="3200" b="1" dirty="0" err="1">
                <a:solidFill>
                  <a:schemeClr val="bg1"/>
                </a:solidFill>
                <a:latin typeface="UNI Chu truyen thong" panose="03030302030807070C03" pitchFamily="66" charset="77"/>
                <a:cs typeface="Times New Roman" panose="02020603050405020304" pitchFamily="18" charset="0"/>
              </a:rPr>
              <a:t>Suy</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nghĩ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em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về</a:t>
            </a:r>
            <a:r>
              <a:rPr lang="en-US" sz="3200" b="1" dirty="0">
                <a:solidFill>
                  <a:schemeClr val="bg1"/>
                </a:solidFill>
                <a:latin typeface="UNI Chu truyen thong" panose="03030302030807070C03" pitchFamily="66" charset="77"/>
                <a:cs typeface="Times New Roman" panose="02020603050405020304" pitchFamily="18" charset="0"/>
              </a:rPr>
              <a:t> A</a:t>
            </a:r>
          </a:p>
          <a:p>
            <a:r>
              <a:rPr lang="en-US" sz="3200" b="1" dirty="0">
                <a:solidFill>
                  <a:schemeClr val="bg1"/>
                </a:solidFill>
                <a:latin typeface="UNI Chu truyen thong" panose="03030302030807070C03" pitchFamily="66" charset="77"/>
                <a:cs typeface="Times New Roman" panose="02020603050405020304" pitchFamily="18" charset="0"/>
              </a:rPr>
              <a:t>   + </a:t>
            </a:r>
            <a:r>
              <a:rPr lang="en-US" sz="3200" b="1" dirty="0" err="1">
                <a:solidFill>
                  <a:schemeClr val="bg1"/>
                </a:solidFill>
                <a:latin typeface="UNI Chu truyen thong" panose="03030302030807070C03" pitchFamily="66" charset="77"/>
                <a:cs typeface="Times New Roman" panose="02020603050405020304" pitchFamily="18" charset="0"/>
              </a:rPr>
              <a:t>Suy</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nghĩ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em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vai</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trò</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tầm</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quan</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trọng</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ý</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nghĩa</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giá</a:t>
            </a:r>
            <a:r>
              <a:rPr lang="en-US" sz="3200" b="1" dirty="0">
                <a:solidFill>
                  <a:srgbClr val="FFC000"/>
                </a:solidFill>
                <a:latin typeface="UNI Chu truyen thong" panose="03030302030807070C03" pitchFamily="66" charset="77"/>
                <a:cs typeface="Times New Roman" panose="02020603050405020304" pitchFamily="18" charset="0"/>
              </a:rPr>
              <a:t> </a:t>
            </a:r>
            <a:r>
              <a:rPr lang="en-US" sz="3200" b="1" dirty="0" err="1">
                <a:solidFill>
                  <a:srgbClr val="FFC000"/>
                </a:solidFill>
                <a:latin typeface="UNI Chu truyen thong" panose="03030302030807070C03" pitchFamily="66" charset="77"/>
                <a:cs typeface="Times New Roman" panose="02020603050405020304" pitchFamily="18" charset="0"/>
              </a:rPr>
              <a:t>trị</a:t>
            </a:r>
            <a:r>
              <a:rPr lang="en-US" sz="3200" b="1" dirty="0">
                <a:solidFill>
                  <a:srgbClr val="FFC000"/>
                </a:solidFill>
                <a:latin typeface="UNI Chu truyen thong" panose="03030302030807070C03" pitchFamily="66" charset="77"/>
                <a:cs typeface="Times New Roman" panose="02020603050405020304" pitchFamily="18" charset="0"/>
              </a:rPr>
              <a:t>,…)</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a:t>
            </a:r>
            <a:endParaRPr lang="en-US" sz="3200" b="1" dirty="0">
              <a:solidFill>
                <a:srgbClr val="FFC000"/>
              </a:solidFill>
              <a:latin typeface="UNI Chu truyen thong" panose="03030302030807070C03" pitchFamily="66" charset="77"/>
              <a:cs typeface="Times New Roman" panose="02020603050405020304" pitchFamily="18" charset="0"/>
            </a:endParaRPr>
          </a:p>
        </p:txBody>
      </p:sp>
      <p:sp>
        <p:nvSpPr>
          <p:cNvPr id="7" name="Rectangle 6">
            <a:extLst>
              <a:ext uri="{FF2B5EF4-FFF2-40B4-BE49-F238E27FC236}">
                <a16:creationId xmlns:a16="http://schemas.microsoft.com/office/drawing/2014/main" xmlns="" id="{FC9FF075-B6A0-5E4A-B74D-D61E8901CE8F}"/>
              </a:ext>
            </a:extLst>
          </p:cNvPr>
          <p:cNvSpPr/>
          <p:nvPr/>
        </p:nvSpPr>
        <p:spPr>
          <a:xfrm>
            <a:off x="5818838" y="3219545"/>
            <a:ext cx="3198702" cy="571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Thường đưa và phân tích </a:t>
            </a:r>
            <a:endParaRPr lang="en-US" sz="2000" dirty="0">
              <a:latin typeface="+mj-lt"/>
            </a:endParaRPr>
          </a:p>
          <a:p>
            <a:pPr algn="ctr"/>
            <a:r>
              <a:rPr lang="vi-VN" sz="2000" dirty="0">
                <a:latin typeface="+mj-lt"/>
              </a:rPr>
              <a:t>dẫn chứng ở phần </a:t>
            </a:r>
            <a:r>
              <a:rPr lang="vi-VN" sz="2000" b="1" dirty="0">
                <a:solidFill>
                  <a:srgbClr val="FFFF00"/>
                </a:solidFill>
                <a:latin typeface="+mj-lt"/>
              </a:rPr>
              <a:t>biểu hiện</a:t>
            </a:r>
            <a:endParaRPr lang="x-none" sz="2000" b="1" dirty="0">
              <a:solidFill>
                <a:srgbClr val="FFFF00"/>
              </a:solidFill>
              <a:latin typeface="+mj-lt"/>
            </a:endParaRPr>
          </a:p>
        </p:txBody>
      </p:sp>
      <p:sp>
        <p:nvSpPr>
          <p:cNvPr id="8" name="Rectangle 7">
            <a:extLst>
              <a:ext uri="{FF2B5EF4-FFF2-40B4-BE49-F238E27FC236}">
                <a16:creationId xmlns:a16="http://schemas.microsoft.com/office/drawing/2014/main" xmlns="" id="{49298B1D-CF1E-854B-8AFD-70EF73F352E2}"/>
              </a:ext>
            </a:extLst>
          </p:cNvPr>
          <p:cNvSpPr/>
          <p:nvPr/>
        </p:nvSpPr>
        <p:spPr>
          <a:xfrm>
            <a:off x="8901217" y="4171140"/>
            <a:ext cx="2889114" cy="571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Đưa và phân tích </a:t>
            </a:r>
            <a:endParaRPr lang="en-US" sz="2000" dirty="0">
              <a:latin typeface="+mj-lt"/>
            </a:endParaRPr>
          </a:p>
          <a:p>
            <a:pPr algn="ctr"/>
            <a:r>
              <a:rPr lang="vi-VN" sz="2000" dirty="0">
                <a:latin typeface="+mj-lt"/>
              </a:rPr>
              <a:t>dẫn chứng ở phần </a:t>
            </a:r>
            <a:r>
              <a:rPr lang="vi-VN" sz="2000" b="1" dirty="0">
                <a:solidFill>
                  <a:srgbClr val="FFFF00"/>
                </a:solidFill>
                <a:latin typeface="+mj-lt"/>
              </a:rPr>
              <a:t>vai trò</a:t>
            </a:r>
            <a:endParaRPr lang="x-none" sz="2000" b="1" dirty="0">
              <a:solidFill>
                <a:srgbClr val="FFFF00"/>
              </a:solidFill>
              <a:latin typeface="+mj-lt"/>
            </a:endParaRPr>
          </a:p>
        </p:txBody>
      </p:sp>
    </p:spTree>
    <p:extLst>
      <p:ext uri="{BB962C8B-B14F-4D97-AF65-F5344CB8AC3E}">
        <p14:creationId xmlns:p14="http://schemas.microsoft.com/office/powerpoint/2010/main" val="748059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164C0C68-B047-8F47-987A-4BB0FF4FA01E}"/>
              </a:ext>
            </a:extLst>
          </p:cNvPr>
          <p:cNvSpPr/>
          <p:nvPr/>
        </p:nvSpPr>
        <p:spPr>
          <a:xfrm>
            <a:off x="555097" y="1805850"/>
            <a:ext cx="10863752" cy="473991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Kỉ niệm đáng nhớ của </a:t>
            </a:r>
            <a:r>
              <a:rPr lang="vi-VN" sz="26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Beethoven</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không phải là giây phút vinh quang mà là trong một ngày u buồn vì tình yêu dang dở. Ông đã cất lên tiếng dương cầm trầm bằng để thương cho ước mong của cô gái mù được ngắm nhìn hồ đêm dưới trăng. Bản Sonat “Ánh trăng” vĩ đại – tiếng đàn ấy đã </a:t>
            </a:r>
            <a:r>
              <a:rPr lang="vi-VN" sz="26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giúp người con gái tội nghiệp kia một lần duy nhất một lần trong đời được nhìn  bằng trái tim. Như vậy, sống không chỉ cất lên tiếng đàn của hoan ca mà còn là cất lên tiếng đàn cho nỗi buồn vui của đồng loại. Sống là như thế, cho tất cả và nhận về bình yên. </a:t>
            </a:r>
            <a:r>
              <a:rPr lang="vi-VN" sz="2600"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endParaRPr lang="vi-VN" sz="2600"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endParaRPr>
          </a:p>
          <a:p>
            <a:pPr algn="just"/>
            <a:r>
              <a:rPr lang="vi-VN" sz="26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(Sưu tầm)</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0" name="Rectangle: Rounded Corners 18">
            <a:extLst>
              <a:ext uri="{FF2B5EF4-FFF2-40B4-BE49-F238E27FC236}">
                <a16:creationId xmlns:a16="http://schemas.microsoft.com/office/drawing/2014/main" xmlns="" id="{6FB33307-A4ED-144C-973B-1A1A08AED50E}"/>
              </a:ext>
            </a:extLst>
          </p:cNvPr>
          <p:cNvSpPr/>
          <p:nvPr/>
        </p:nvSpPr>
        <p:spPr>
          <a:xfrm>
            <a:off x="324118" y="289392"/>
            <a:ext cx="5095375" cy="640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FFFF00"/>
                </a:solidFill>
                <a:latin typeface="Times New Roman" panose="02020603050405020304" pitchFamily="18" charset="0"/>
                <a:cs typeface="Times New Roman" panose="02020603050405020304" pitchFamily="18" charset="0"/>
              </a:rPr>
              <a:t>3. </a:t>
            </a:r>
            <a:r>
              <a:rPr lang="en-US" sz="2600" b="1" dirty="0" err="1">
                <a:solidFill>
                  <a:srgbClr val="FFFF00"/>
                </a:solidFill>
                <a:latin typeface="Times New Roman" panose="02020603050405020304" pitchFamily="18" charset="0"/>
                <a:cs typeface="Times New Roman" panose="02020603050405020304" pitchFamily="18" charset="0"/>
              </a:rPr>
              <a:t>Kĩ</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phân</a:t>
            </a:r>
            <a:r>
              <a:rPr lang="en-US" sz="2600" b="1" u="sng" dirty="0">
                <a:solidFill>
                  <a:srgbClr val="FFFF00"/>
                </a:solidFill>
                <a:latin typeface="Times New Roman" panose="02020603050405020304" pitchFamily="18" charset="0"/>
                <a:cs typeface="Times New Roman" panose="02020603050405020304" pitchFamily="18" charset="0"/>
              </a:rPr>
              <a:t> </a:t>
            </a:r>
            <a:r>
              <a:rPr lang="en-US" sz="2600" b="1" u="sng" dirty="0" err="1">
                <a:solidFill>
                  <a:srgbClr val="FFFF00"/>
                </a:solidFill>
                <a:latin typeface="Times New Roman" panose="02020603050405020304" pitchFamily="18" charset="0"/>
                <a:cs typeface="Times New Roman" panose="02020603050405020304" pitchFamily="18" charset="0"/>
              </a:rPr>
              <a:t>tích</a:t>
            </a:r>
            <a:r>
              <a:rPr lang="en-US" sz="2600" b="1" u="sng"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dẫn</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chứng</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1" name="Rectangle: Rounded Corners 18">
            <a:extLst>
              <a:ext uri="{FF2B5EF4-FFF2-40B4-BE49-F238E27FC236}">
                <a16:creationId xmlns:a16="http://schemas.microsoft.com/office/drawing/2014/main" xmlns="" id="{2C3AACB1-4D02-5B46-A86E-C0AC2C1F5AA7}"/>
              </a:ext>
            </a:extLst>
          </p:cNvPr>
          <p:cNvSpPr/>
          <p:nvPr/>
        </p:nvSpPr>
        <p:spPr>
          <a:xfrm>
            <a:off x="1758652" y="1073265"/>
            <a:ext cx="8696997" cy="589119"/>
          </a:xfrm>
          <a:prstGeom prst="round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C000"/>
                </a:solidFill>
                <a:latin typeface="UNI Chu truyen thong" panose="03030302030807070C03" pitchFamily="66" charset="77"/>
                <a:cs typeface="Times New Roman" panose="02020603050405020304" pitchFamily="18" charset="0"/>
              </a:rPr>
              <a:t>Đề</a:t>
            </a:r>
            <a:r>
              <a:rPr lang="en-US" sz="3200" b="1" dirty="0">
                <a:solidFill>
                  <a:srgbClr val="FFC000"/>
                </a:solidFill>
                <a:latin typeface="UNI Chu truyen thong" panose="03030302030807070C03" pitchFamily="66" charset="77"/>
                <a:cs typeface="Times New Roman" panose="02020603050405020304" pitchFamily="18" charset="0"/>
              </a:rPr>
              <a:t> 1: </a:t>
            </a:r>
            <a:r>
              <a:rPr lang="en-US" sz="3200" b="1" dirty="0" err="1">
                <a:solidFill>
                  <a:schemeClr val="bg1"/>
                </a:solidFill>
                <a:latin typeface="UNI Chu truyen thong" panose="03030302030807070C03" pitchFamily="66" charset="77"/>
                <a:cs typeface="Times New Roman" panose="02020603050405020304" pitchFamily="18" charset="0"/>
              </a:rPr>
              <a:t>Suy</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nghĩ</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của</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em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về</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quan</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niệm</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Sống</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là</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cho</a:t>
            </a:r>
            <a:r>
              <a:rPr lang="en-US" sz="3200" b="1" dirty="0">
                <a:solidFill>
                  <a:schemeClr val="bg1"/>
                </a:solidFill>
                <a:latin typeface="UNI Chu truyen thong" panose="03030302030807070C03" pitchFamily="66" charset="77"/>
                <a:cs typeface="Times New Roman" panose="02020603050405020304" pitchFamily="18" charset="0"/>
              </a:rPr>
              <a:t> </a:t>
            </a:r>
            <a:r>
              <a:rPr lang="en-US" sz="3200" b="1" dirty="0" err="1">
                <a:solidFill>
                  <a:schemeClr val="bg1"/>
                </a:solidFill>
                <a:latin typeface="UNI Chu truyen thong" panose="03030302030807070C03" pitchFamily="66" charset="77"/>
                <a:cs typeface="Times New Roman" panose="02020603050405020304" pitchFamily="18" charset="0"/>
              </a:rPr>
              <a:t>đi</a:t>
            </a:r>
            <a:r>
              <a:rPr lang="en-US" sz="3200" b="1" dirty="0">
                <a:solidFill>
                  <a:schemeClr val="bg1"/>
                </a:solidFill>
                <a:latin typeface="UNI Chu truyen thong" panose="03030302030807070C03" pitchFamily="66" charset="77"/>
                <a:cs typeface="Times New Roman" panose="02020603050405020304" pitchFamily="18" charset="0"/>
              </a:rPr>
              <a:t>”.</a:t>
            </a:r>
            <a:endParaRPr lang="en-US" sz="3200" dirty="0">
              <a:solidFill>
                <a:schemeClr val="bg1"/>
              </a:solidFill>
              <a:latin typeface="UNI Chu truyen thong" panose="03030302030807070C03" pitchFamily="66" charset="77"/>
              <a:cs typeface="Times New Roman" panose="02020603050405020304" pitchFamily="18" charset="0"/>
            </a:endParaRPr>
          </a:p>
        </p:txBody>
      </p:sp>
    </p:spTree>
    <p:extLst>
      <p:ext uri="{BB962C8B-B14F-4D97-AF65-F5344CB8AC3E}">
        <p14:creationId xmlns:p14="http://schemas.microsoft.com/office/powerpoint/2010/main" val="355282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164C0C68-B047-8F47-987A-4BB0FF4FA01E}"/>
              </a:ext>
            </a:extLst>
          </p:cNvPr>
          <p:cNvSpPr/>
          <p:nvPr/>
        </p:nvSpPr>
        <p:spPr>
          <a:xfrm>
            <a:off x="305874" y="512956"/>
            <a:ext cx="6443940" cy="603660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Kỉ niệm đáng nhớ của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Beethoven</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không phải là giây phút vinh quang mà là trong một ngày u buồn vì tình yêu dang dở. Ông đã cất lên tiếng dương cầm trầm bằng để thương cho ước mong của cô gái mù được ngắm nhìn hồ đêm dưới trăng. Bản Sonat “Ánh trăng” vĩ đại – tiếng đàn ấy đã </a:t>
            </a:r>
            <a:r>
              <a:rPr lang="vi-VN"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giúp người con gái tội nghiệp kia một lần duy nhất một lần trong đời được nhìn  bằng trái tim</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Như vậy, sống không chỉ cất lên tiếng đàn của hoan ca mà còn </a:t>
            </a:r>
            <a:r>
              <a:rPr lang="vi-VN"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là cất lên tiếng đàn cho nỗi buồn vui</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của đồng loại. </a:t>
            </a:r>
            <a:r>
              <a:rPr lang="vi-VN"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Sống là như thế, cho tất cả và nhận về bình yên</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p>
          <a:p>
            <a:pPr algn="just"/>
            <a:r>
              <a:rPr lang="vi-VN"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a:t>
            </a:r>
          </a:p>
          <a:p>
            <a:pPr algn="just"/>
            <a:r>
              <a:rPr lang="vi-VN"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0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(Sưu tầm)</a:t>
            </a:r>
            <a:endParaRPr lang="en-US" sz="2000" b="1" dirty="0">
              <a:solidFill>
                <a:srgbClr val="FFFF00"/>
              </a:solidFill>
              <a:latin typeface="Times New Roman" panose="02020603050405020304" pitchFamily="18" charset="0"/>
              <a:cs typeface="Times New Roman" panose="02020603050405020304" pitchFamily="18" charset="0"/>
            </a:endParaRPr>
          </a:p>
        </p:txBody>
      </p:sp>
      <p:sp>
        <p:nvSpPr>
          <p:cNvPr id="7" name="Rectangle: Rounded Corners 18">
            <a:extLst>
              <a:ext uri="{FF2B5EF4-FFF2-40B4-BE49-F238E27FC236}">
                <a16:creationId xmlns:a16="http://schemas.microsoft.com/office/drawing/2014/main" xmlns="" id="{BD515045-AEBA-0746-A16F-427CBF07211D}"/>
              </a:ext>
            </a:extLst>
          </p:cNvPr>
          <p:cNvSpPr/>
          <p:nvPr/>
        </p:nvSpPr>
        <p:spPr>
          <a:xfrm>
            <a:off x="7098212" y="727679"/>
            <a:ext cx="2380324" cy="922418"/>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C00000"/>
                </a:solidFill>
                <a:latin typeface="Times New Roman" panose="02020603050405020304" pitchFamily="18" charset="0"/>
                <a:cs typeface="Times New Roman" panose="02020603050405020304" pitchFamily="18" charset="0"/>
              </a:rPr>
              <a:t>Lí</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lẽ</a:t>
            </a:r>
            <a:r>
              <a:rPr lang="en-US" sz="2000" b="1" dirty="0">
                <a:solidFill>
                  <a:srgbClr val="C00000"/>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Rectangle: Rounded Corners 18">
            <a:extLst>
              <a:ext uri="{FF2B5EF4-FFF2-40B4-BE49-F238E27FC236}">
                <a16:creationId xmlns:a16="http://schemas.microsoft.com/office/drawing/2014/main" xmlns="" id="{12B131CE-246E-C348-9FB1-BAF83D0F75BA}"/>
              </a:ext>
            </a:extLst>
          </p:cNvPr>
          <p:cNvSpPr/>
          <p:nvPr/>
        </p:nvSpPr>
        <p:spPr>
          <a:xfrm>
            <a:off x="8672661" y="3033789"/>
            <a:ext cx="2574114" cy="96243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11893"/>
                </a:solidFill>
                <a:latin typeface="Times New Roman" panose="02020603050405020304" pitchFamily="18" charset="0"/>
                <a:cs typeface="Times New Roman" panose="02020603050405020304" pitchFamily="18" charset="0"/>
              </a:rPr>
              <a:t>Giúp</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cô</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gái</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mù</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thấy</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được</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ánh</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trăng</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bằng</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tiếng</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đàn</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của</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mình</a:t>
            </a:r>
            <a:endParaRPr lang="en-US" sz="2000" dirty="0">
              <a:solidFill>
                <a:srgbClr val="011893"/>
              </a:solidFill>
              <a:latin typeface="Times New Roman" panose="02020603050405020304" pitchFamily="18" charset="0"/>
              <a:cs typeface="Times New Roman" panose="02020603050405020304" pitchFamily="18" charset="0"/>
            </a:endParaRPr>
          </a:p>
        </p:txBody>
      </p:sp>
      <p:sp>
        <p:nvSpPr>
          <p:cNvPr id="9" name="Rectangle: Rounded Corners 18">
            <a:extLst>
              <a:ext uri="{FF2B5EF4-FFF2-40B4-BE49-F238E27FC236}">
                <a16:creationId xmlns:a16="http://schemas.microsoft.com/office/drawing/2014/main" xmlns="" id="{A51BDE67-D4D0-1F4C-A252-D04A60517BD8}"/>
              </a:ext>
            </a:extLst>
          </p:cNvPr>
          <p:cNvSpPr/>
          <p:nvPr/>
        </p:nvSpPr>
        <p:spPr>
          <a:xfrm>
            <a:off x="9053005" y="4356597"/>
            <a:ext cx="2574114" cy="876949"/>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11893"/>
                </a:solidFill>
                <a:latin typeface="Times New Roman" panose="02020603050405020304" pitchFamily="18" charset="0"/>
                <a:cs typeface="Times New Roman" panose="02020603050405020304" pitchFamily="18" charset="0"/>
              </a:rPr>
              <a:t>Sống</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là</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cất</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tiếng</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đàn</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cho</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buồn</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vui</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đồng</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loại</a:t>
            </a:r>
            <a:endParaRPr lang="en-US" sz="2000" dirty="0">
              <a:solidFill>
                <a:srgbClr val="011893"/>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89A30A47-CCAB-474F-BB90-C15BEF2A7BC6}"/>
              </a:ext>
            </a:extLst>
          </p:cNvPr>
          <p:cNvPicPr>
            <a:picLocks noChangeAspect="1"/>
          </p:cNvPicPr>
          <p:nvPr/>
        </p:nvPicPr>
        <p:blipFill>
          <a:blip r:embed="rId2"/>
          <a:stretch>
            <a:fillRect/>
          </a:stretch>
        </p:blipFill>
        <p:spPr>
          <a:xfrm>
            <a:off x="8185296" y="1816594"/>
            <a:ext cx="1735418" cy="9718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Bent-Up Arrow 11">
            <a:extLst>
              <a:ext uri="{FF2B5EF4-FFF2-40B4-BE49-F238E27FC236}">
                <a16:creationId xmlns:a16="http://schemas.microsoft.com/office/drawing/2014/main" xmlns="" id="{5D9530C3-F1E3-B74B-BF3B-2850F0CF9CCB}"/>
              </a:ext>
            </a:extLst>
          </p:cNvPr>
          <p:cNvSpPr/>
          <p:nvPr/>
        </p:nvSpPr>
        <p:spPr>
          <a:xfrm rot="5400000">
            <a:off x="7285931" y="1926386"/>
            <a:ext cx="971836" cy="480115"/>
          </a:xfrm>
          <a:prstGeom prst="bentUpArrow">
            <a:avLst>
              <a:gd name="adj1" fmla="val 13784"/>
              <a:gd name="adj2" fmla="val 25000"/>
              <a:gd name="adj3"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Bent-Up Arrow 12">
            <a:extLst>
              <a:ext uri="{FF2B5EF4-FFF2-40B4-BE49-F238E27FC236}">
                <a16:creationId xmlns:a16="http://schemas.microsoft.com/office/drawing/2014/main" xmlns="" id="{849E968F-0E4C-8D48-B05F-1A8745EFCECB}"/>
              </a:ext>
            </a:extLst>
          </p:cNvPr>
          <p:cNvSpPr/>
          <p:nvPr/>
        </p:nvSpPr>
        <p:spPr>
          <a:xfrm rot="5400000">
            <a:off x="7983309" y="3063213"/>
            <a:ext cx="858648" cy="487364"/>
          </a:xfrm>
          <a:prstGeom prst="bentUpArrow">
            <a:avLst>
              <a:gd name="adj1" fmla="val 15732"/>
              <a:gd name="adj2" fmla="val 25000"/>
              <a:gd name="adj3"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Bent-Up Arrow 13">
            <a:extLst>
              <a:ext uri="{FF2B5EF4-FFF2-40B4-BE49-F238E27FC236}">
                <a16:creationId xmlns:a16="http://schemas.microsoft.com/office/drawing/2014/main" xmlns="" id="{85E0D718-7DF5-5B46-8BA5-DCE67AAE6324}"/>
              </a:ext>
            </a:extLst>
          </p:cNvPr>
          <p:cNvSpPr/>
          <p:nvPr/>
        </p:nvSpPr>
        <p:spPr>
          <a:xfrm rot="5400000">
            <a:off x="8369251" y="4277253"/>
            <a:ext cx="962435" cy="388308"/>
          </a:xfrm>
          <a:prstGeom prst="bentUpArrow">
            <a:avLst>
              <a:gd name="adj1" fmla="val 15732"/>
              <a:gd name="adj2" fmla="val 25000"/>
              <a:gd name="adj3"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xmlns="" id="{95F79BC4-2AC0-7E43-B8C5-DD03110358A9}"/>
              </a:ext>
            </a:extLst>
          </p:cNvPr>
          <p:cNvSpPr txBox="1"/>
          <p:nvPr/>
        </p:nvSpPr>
        <p:spPr>
          <a:xfrm>
            <a:off x="6790170" y="1843277"/>
            <a:ext cx="932165" cy="646331"/>
          </a:xfrm>
          <a:prstGeom prst="rect">
            <a:avLst/>
          </a:prstGeom>
          <a:noFill/>
        </p:spPr>
        <p:txBody>
          <a:bodyPr wrap="square" rtlCol="0">
            <a:spAutoFit/>
          </a:bodyPr>
          <a:lstStyle/>
          <a:p>
            <a:r>
              <a:rPr lang="x-none" b="1" dirty="0">
                <a:solidFill>
                  <a:srgbClr val="FFFF00"/>
                </a:solidFill>
              </a:rPr>
              <a:t>Dẫn </a:t>
            </a:r>
          </a:p>
          <a:p>
            <a:r>
              <a:rPr lang="x-none" b="1" dirty="0">
                <a:solidFill>
                  <a:srgbClr val="FFFF00"/>
                </a:solidFill>
              </a:rPr>
              <a:t>chứng</a:t>
            </a:r>
          </a:p>
        </p:txBody>
      </p:sp>
      <p:sp>
        <p:nvSpPr>
          <p:cNvPr id="16" name="TextBox 15">
            <a:extLst>
              <a:ext uri="{FF2B5EF4-FFF2-40B4-BE49-F238E27FC236}">
                <a16:creationId xmlns:a16="http://schemas.microsoft.com/office/drawing/2014/main" xmlns="" id="{794C3B0C-8282-7442-AA06-EA070D393A80}"/>
              </a:ext>
            </a:extLst>
          </p:cNvPr>
          <p:cNvSpPr txBox="1"/>
          <p:nvPr/>
        </p:nvSpPr>
        <p:spPr>
          <a:xfrm>
            <a:off x="7236786" y="3092559"/>
            <a:ext cx="932165" cy="369332"/>
          </a:xfrm>
          <a:prstGeom prst="rect">
            <a:avLst/>
          </a:prstGeom>
          <a:noFill/>
        </p:spPr>
        <p:txBody>
          <a:bodyPr wrap="square" rtlCol="0">
            <a:spAutoFit/>
          </a:bodyPr>
          <a:lstStyle/>
          <a:p>
            <a:r>
              <a:rPr lang="x-none" b="1" dirty="0">
                <a:solidFill>
                  <a:srgbClr val="FFFF00"/>
                </a:solidFill>
              </a:rPr>
              <a:t>Tái hiện</a:t>
            </a:r>
          </a:p>
        </p:txBody>
      </p:sp>
      <p:sp>
        <p:nvSpPr>
          <p:cNvPr id="17" name="TextBox 16">
            <a:extLst>
              <a:ext uri="{FF2B5EF4-FFF2-40B4-BE49-F238E27FC236}">
                <a16:creationId xmlns:a16="http://schemas.microsoft.com/office/drawing/2014/main" xmlns="" id="{39D64E09-0B20-DB4E-B405-7D24D2F265DC}"/>
              </a:ext>
            </a:extLst>
          </p:cNvPr>
          <p:cNvSpPr txBox="1"/>
          <p:nvPr/>
        </p:nvSpPr>
        <p:spPr>
          <a:xfrm>
            <a:off x="7531791" y="4250195"/>
            <a:ext cx="1253642" cy="369332"/>
          </a:xfrm>
          <a:prstGeom prst="rect">
            <a:avLst/>
          </a:prstGeom>
          <a:noFill/>
        </p:spPr>
        <p:txBody>
          <a:bodyPr wrap="square" rtlCol="0">
            <a:spAutoFit/>
          </a:bodyPr>
          <a:lstStyle/>
          <a:p>
            <a:r>
              <a:rPr lang="x-none" b="1" dirty="0">
                <a:solidFill>
                  <a:srgbClr val="FFFF00"/>
                </a:solidFill>
              </a:rPr>
              <a:t>Bình luận</a:t>
            </a:r>
          </a:p>
        </p:txBody>
      </p:sp>
      <p:sp>
        <p:nvSpPr>
          <p:cNvPr id="18" name="Rectangle: Rounded Corners 18">
            <a:extLst>
              <a:ext uri="{FF2B5EF4-FFF2-40B4-BE49-F238E27FC236}">
                <a16:creationId xmlns:a16="http://schemas.microsoft.com/office/drawing/2014/main" xmlns="" id="{E319E9FD-EB8E-624A-BFDF-38D89AF80CEE}"/>
              </a:ext>
            </a:extLst>
          </p:cNvPr>
          <p:cNvSpPr/>
          <p:nvPr/>
        </p:nvSpPr>
        <p:spPr>
          <a:xfrm>
            <a:off x="9588036" y="5493559"/>
            <a:ext cx="2387298" cy="622412"/>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11893"/>
                </a:solidFill>
                <a:latin typeface="Times New Roman" panose="02020603050405020304" pitchFamily="18" charset="0"/>
                <a:cs typeface="Times New Roman" panose="02020603050405020304" pitchFamily="18" charset="0"/>
              </a:rPr>
              <a:t>Sống</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là</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cho</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tất</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cả</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và</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nhận</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về</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bình</a:t>
            </a:r>
            <a:r>
              <a:rPr lang="en-US" sz="2000" dirty="0">
                <a:solidFill>
                  <a:srgbClr val="011893"/>
                </a:solidFill>
                <a:latin typeface="Times New Roman" panose="02020603050405020304" pitchFamily="18" charset="0"/>
                <a:cs typeface="Times New Roman" panose="02020603050405020304" pitchFamily="18" charset="0"/>
              </a:rPr>
              <a:t> </a:t>
            </a:r>
            <a:r>
              <a:rPr lang="en-US" sz="2000" dirty="0" err="1">
                <a:solidFill>
                  <a:srgbClr val="011893"/>
                </a:solidFill>
                <a:latin typeface="Times New Roman" panose="02020603050405020304" pitchFamily="18" charset="0"/>
                <a:cs typeface="Times New Roman" panose="02020603050405020304" pitchFamily="18" charset="0"/>
              </a:rPr>
              <a:t>yên</a:t>
            </a:r>
            <a:endParaRPr lang="en-US" sz="2000" dirty="0">
              <a:solidFill>
                <a:srgbClr val="011893"/>
              </a:solidFill>
              <a:latin typeface="Times New Roman" panose="02020603050405020304" pitchFamily="18" charset="0"/>
              <a:cs typeface="Times New Roman" panose="02020603050405020304" pitchFamily="18" charset="0"/>
            </a:endParaRPr>
          </a:p>
        </p:txBody>
      </p:sp>
      <p:sp>
        <p:nvSpPr>
          <p:cNvPr id="19" name="Bent-Up Arrow 18">
            <a:extLst>
              <a:ext uri="{FF2B5EF4-FFF2-40B4-BE49-F238E27FC236}">
                <a16:creationId xmlns:a16="http://schemas.microsoft.com/office/drawing/2014/main" xmlns="" id="{02D50CA7-F017-C44E-89AA-80BE722E198A}"/>
              </a:ext>
            </a:extLst>
          </p:cNvPr>
          <p:cNvSpPr/>
          <p:nvPr/>
        </p:nvSpPr>
        <p:spPr>
          <a:xfrm rot="5400000">
            <a:off x="9023997" y="5446627"/>
            <a:ext cx="737130" cy="388308"/>
          </a:xfrm>
          <a:prstGeom prst="bentUpArrow">
            <a:avLst>
              <a:gd name="adj1" fmla="val 15732"/>
              <a:gd name="adj2" fmla="val 25000"/>
              <a:gd name="adj3"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TextBox 19">
            <a:extLst>
              <a:ext uri="{FF2B5EF4-FFF2-40B4-BE49-F238E27FC236}">
                <a16:creationId xmlns:a16="http://schemas.microsoft.com/office/drawing/2014/main" xmlns="" id="{A065AC09-2A6B-7B41-A2CA-73B5B3547FAF}"/>
              </a:ext>
            </a:extLst>
          </p:cNvPr>
          <p:cNvSpPr txBox="1"/>
          <p:nvPr/>
        </p:nvSpPr>
        <p:spPr>
          <a:xfrm>
            <a:off x="8310270" y="5363012"/>
            <a:ext cx="950326" cy="646331"/>
          </a:xfrm>
          <a:prstGeom prst="rect">
            <a:avLst/>
          </a:prstGeom>
          <a:noFill/>
        </p:spPr>
        <p:txBody>
          <a:bodyPr wrap="square" rtlCol="0">
            <a:spAutoFit/>
          </a:bodyPr>
          <a:lstStyle/>
          <a:p>
            <a:r>
              <a:rPr lang="x-none" b="1" dirty="0">
                <a:solidFill>
                  <a:srgbClr val="FFFF00"/>
                </a:solidFill>
              </a:rPr>
              <a:t>Chốt ý bám đề</a:t>
            </a:r>
          </a:p>
        </p:txBody>
      </p:sp>
    </p:spTree>
    <p:extLst>
      <p:ext uri="{BB962C8B-B14F-4D97-AF65-F5344CB8AC3E}">
        <p14:creationId xmlns:p14="http://schemas.microsoft.com/office/powerpoint/2010/main" val="982771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D8A77BF6-718E-4744-9C55-AE9C170BB7C9}"/>
              </a:ext>
            </a:extLst>
          </p:cNvPr>
          <p:cNvSpPr/>
          <p:nvPr/>
        </p:nvSpPr>
        <p:spPr>
          <a:xfrm>
            <a:off x="503931" y="1652323"/>
            <a:ext cx="11184137" cy="499929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Thành công hay chiến thắng đạt được sau quá trình gian nan, thử thách của cuộc sống sẽ là tiền bạc, danh vọng và địa vị. Song điều vô giá nhất mà chúng ta có được chính là những bài học kinh nghiệm, chiến thắng bản thân trước mọi khó khăn dù hoàn cảnh có nghiệt ngã. Bền bỉ như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Thomas Edison</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thất bại hàng ngàn lần trước khi sáng chế ra bóng đèn điện – phát minh có ý nghĩa lớn lao với toàn nhân loại. Táo bạo như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Picasso</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trong hoàn cảnh khốn khó đem những đồng bạc cuối cùng đánh cược với vận may, ông thuê rất nhiều người đến hàng tranh của nước Pháp để hỏi “Ở đây có bán tranh của Picasso không?”. Nhờ vậy, ông đã trở thành họa sĩ lừng danh vào cuối thế kỉ XX. Cuộc đời của Edison và Picasso đều khẳng định một chân lí: Cuộc đời không trải hoa hồng nhưng chính nghị lực vươn lên nghịch cảnh đã tạo ra những đóa hoa tỏa hương.</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1" name="Rectangle: Rounded Corners 18">
            <a:extLst>
              <a:ext uri="{FF2B5EF4-FFF2-40B4-BE49-F238E27FC236}">
                <a16:creationId xmlns:a16="http://schemas.microsoft.com/office/drawing/2014/main" xmlns="" id="{209BC7D6-A881-1049-8AD7-80E516F6BD5A}"/>
              </a:ext>
            </a:extLst>
          </p:cNvPr>
          <p:cNvSpPr/>
          <p:nvPr/>
        </p:nvSpPr>
        <p:spPr>
          <a:xfrm>
            <a:off x="324118" y="255939"/>
            <a:ext cx="5095375" cy="4915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FFFF00"/>
                </a:solidFill>
                <a:latin typeface="Times New Roman" panose="02020603050405020304" pitchFamily="18" charset="0"/>
                <a:cs typeface="Times New Roman" panose="02020603050405020304" pitchFamily="18" charset="0"/>
              </a:rPr>
              <a:t>3. </a:t>
            </a:r>
            <a:r>
              <a:rPr lang="en-US" sz="2600" b="1" dirty="0" err="1">
                <a:solidFill>
                  <a:srgbClr val="FFFF00"/>
                </a:solidFill>
                <a:latin typeface="Times New Roman" panose="02020603050405020304" pitchFamily="18" charset="0"/>
                <a:cs typeface="Times New Roman" panose="02020603050405020304" pitchFamily="18" charset="0"/>
              </a:rPr>
              <a:t>Kĩ</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phân</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dẫn</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chứng</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2" name="Rectangle: Rounded Corners 18">
            <a:extLst>
              <a:ext uri="{FF2B5EF4-FFF2-40B4-BE49-F238E27FC236}">
                <a16:creationId xmlns:a16="http://schemas.microsoft.com/office/drawing/2014/main" xmlns="" id="{EB6EFF24-E347-BD4D-9CBB-B0DE3757F090}"/>
              </a:ext>
            </a:extLst>
          </p:cNvPr>
          <p:cNvSpPr/>
          <p:nvPr/>
        </p:nvSpPr>
        <p:spPr>
          <a:xfrm>
            <a:off x="324118" y="981310"/>
            <a:ext cx="11363950" cy="491507"/>
          </a:xfrm>
          <a:prstGeom prst="round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C000"/>
                </a:solidFill>
                <a:latin typeface="UNI Chu truyen thong" panose="03030302030807070C03" pitchFamily="66" charset="77"/>
                <a:cs typeface="Times New Roman" panose="02020603050405020304" pitchFamily="18" charset="0"/>
              </a:rPr>
              <a:t>Đề</a:t>
            </a:r>
            <a:r>
              <a:rPr lang="en-US" sz="2800" b="1" dirty="0">
                <a:solidFill>
                  <a:srgbClr val="FFC000"/>
                </a:solidFill>
                <a:latin typeface="UNI Chu truyen thong" panose="03030302030807070C03" pitchFamily="66" charset="77"/>
                <a:cs typeface="Times New Roman" panose="02020603050405020304" pitchFamily="18" charset="0"/>
              </a:rPr>
              <a:t> 2: </a:t>
            </a:r>
            <a:r>
              <a:rPr lang="en-US" sz="2800" b="1" dirty="0" err="1">
                <a:solidFill>
                  <a:schemeClr val="bg1"/>
                </a:solidFill>
                <a:latin typeface="UNI Chu truyen thong" panose="03030302030807070C03" pitchFamily="66" charset="77"/>
                <a:cs typeface="Times New Roman" panose="02020603050405020304" pitchFamily="18" charset="0"/>
              </a:rPr>
              <a:t>Suy</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nghĩ</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của</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em</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về</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ý</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kiến</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Cuộc</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sống</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phải</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trải</a:t>
            </a:r>
            <a:r>
              <a:rPr lang="en-US" sz="2800" b="1" dirty="0">
                <a:solidFill>
                  <a:schemeClr val="bg1"/>
                </a:solidFill>
                <a:latin typeface="UNI Chu truyen thong" panose="03030302030807070C03" pitchFamily="66" charset="77"/>
                <a:cs typeface="Times New Roman" panose="02020603050405020304" pitchFamily="18" charset="0"/>
              </a:rPr>
              <a:t> qua </a:t>
            </a:r>
            <a:r>
              <a:rPr lang="en-US" sz="2800" b="1" dirty="0" err="1">
                <a:solidFill>
                  <a:schemeClr val="bg1"/>
                </a:solidFill>
                <a:latin typeface="UNI Chu truyen thong" panose="03030302030807070C03" pitchFamily="66" charset="77"/>
                <a:cs typeface="Times New Roman" panose="02020603050405020304" pitchFamily="18" charset="0"/>
              </a:rPr>
              <a:t>khó</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khăn</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và</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thử</a:t>
            </a:r>
            <a:r>
              <a:rPr lang="en-US" sz="2800" b="1" dirty="0">
                <a:solidFill>
                  <a:schemeClr val="bg1"/>
                </a:solidFill>
                <a:latin typeface="UNI Chu truyen thong" panose="03030302030807070C03" pitchFamily="66" charset="77"/>
                <a:cs typeface="Times New Roman" panose="02020603050405020304" pitchFamily="18" charset="0"/>
              </a:rPr>
              <a:t> </a:t>
            </a:r>
            <a:r>
              <a:rPr lang="en-US" sz="2800" b="1" dirty="0" err="1">
                <a:solidFill>
                  <a:schemeClr val="bg1"/>
                </a:solidFill>
                <a:latin typeface="UNI Chu truyen thong" panose="03030302030807070C03" pitchFamily="66" charset="77"/>
                <a:cs typeface="Times New Roman" panose="02020603050405020304" pitchFamily="18" charset="0"/>
              </a:rPr>
              <a:t>thách</a:t>
            </a:r>
            <a:endParaRPr lang="en-US" sz="2800" dirty="0">
              <a:solidFill>
                <a:schemeClr val="bg1"/>
              </a:solidFill>
              <a:latin typeface="UNI Chu truyen thong" panose="03030302030807070C03" pitchFamily="66" charset="77"/>
              <a:cs typeface="Times New Roman" panose="02020603050405020304" pitchFamily="18" charset="0"/>
            </a:endParaRPr>
          </a:p>
        </p:txBody>
      </p:sp>
    </p:spTree>
    <p:extLst>
      <p:ext uri="{BB962C8B-B14F-4D97-AF65-F5344CB8AC3E}">
        <p14:creationId xmlns:p14="http://schemas.microsoft.com/office/powerpoint/2010/main" val="880444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BFF24261-120C-CE46-978E-A584D1DEC3C8}"/>
              </a:ext>
            </a:extLst>
          </p:cNvPr>
          <p:cNvSpPr/>
          <p:nvPr/>
        </p:nvSpPr>
        <p:spPr>
          <a:xfrm>
            <a:off x="308382" y="261164"/>
            <a:ext cx="11575236" cy="44121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Thành công hay chiến thắng đạt được sau quá trình gian nan, thử thách của cuộc sống sẽ là tiền bạc, danh vọng và địa vị. Song điều vô giá nhất mà chúng ta có được chính là những bài học kinh nghiệm, chiến thắng bản thân trước mọi khó khăn dù hoàn cảnh có nghiệt ngã. Bền bỉ như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Thomas Edison </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thất bại hàng ngàn lần trước khi sáng chế ra bóng đèn điện – phát minh có ý nghĩa lớn lao với toàn nhân loại. Táo bạo như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Picasso</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trong hoàn cảnh khốn khó đem những đồng bạc cuối cùng đánh cược với vận may, ông thuê rất nhiều người đến hàng tranh của nước Pháp để hỏi “Ở đây có bán tranh của Picasso không?”. Nhờ vậy, ông đã trở thành họa sĩ lừng danh vào cuối thế kỉ XX. Cuộc đời của Edison và Picasso đều khẳng định một chân lí: </a:t>
            </a:r>
            <a:r>
              <a:rPr lang="vi-VN" sz="24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rPr>
              <a:t>Cuộc đời không trải hoa hồng nhưng chính nghị lực vươn lên nghịch cảnh đã tạo ra những đóa hoa tỏa hương</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          </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DBB6188F-CB65-0A48-B5B1-AFC12B69652D}"/>
              </a:ext>
            </a:extLst>
          </p:cNvPr>
          <p:cNvSpPr/>
          <p:nvPr/>
        </p:nvSpPr>
        <p:spPr>
          <a:xfrm>
            <a:off x="3529698" y="4400339"/>
            <a:ext cx="5023972" cy="67310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C00000"/>
                </a:solidFill>
                <a:latin typeface="UNI Chu truyen thong" panose="03030302030807070C03" pitchFamily="66" charset="77"/>
                <a:cs typeface="Times New Roman" panose="02020603050405020304" pitchFamily="18" charset="0"/>
              </a:rPr>
              <a:t>Lí</a:t>
            </a:r>
            <a:r>
              <a:rPr lang="en-US" sz="2200" b="1" dirty="0">
                <a:solidFill>
                  <a:srgbClr val="C00000"/>
                </a:solidFill>
                <a:latin typeface="UNI Chu truyen thong" panose="03030302030807070C03" pitchFamily="66" charset="77"/>
                <a:cs typeface="Times New Roman" panose="02020603050405020304" pitchFamily="18" charset="0"/>
              </a:rPr>
              <a:t> </a:t>
            </a:r>
            <a:r>
              <a:rPr lang="en-US" sz="2200" b="1" dirty="0" err="1">
                <a:solidFill>
                  <a:srgbClr val="C00000"/>
                </a:solidFill>
                <a:latin typeface="UNI Chu truyen thong" panose="03030302030807070C03" pitchFamily="66" charset="77"/>
                <a:cs typeface="Times New Roman" panose="02020603050405020304" pitchFamily="18" charset="0"/>
              </a:rPr>
              <a:t>lẽ</a:t>
            </a:r>
            <a:r>
              <a:rPr lang="en-US" sz="2200" b="1" dirty="0">
                <a:solidFill>
                  <a:srgbClr val="C00000"/>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Khó</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khăn</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giúp</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ta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có</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kinh</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nghiệm</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p>
          <a:p>
            <a:pPr algn="ct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chiến</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thắng</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bản</a:t>
            </a:r>
            <a:r>
              <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rPr>
              <a:t> </a:t>
            </a:r>
            <a:r>
              <a:rPr lang="en-US" sz="2200" b="1" dirty="0" err="1">
                <a:solidFill>
                  <a:schemeClr val="tx1">
                    <a:lumMod val="95000"/>
                    <a:lumOff val="5000"/>
                  </a:schemeClr>
                </a:solidFill>
                <a:latin typeface="UNI Chu truyen thong" panose="03030302030807070C03" pitchFamily="66" charset="77"/>
                <a:cs typeface="Times New Roman" panose="02020603050405020304" pitchFamily="18" charset="0"/>
              </a:rPr>
              <a:t>thân</a:t>
            </a:r>
            <a:endParaRPr lang="en-US" sz="2200" b="1" dirty="0">
              <a:solidFill>
                <a:schemeClr val="tx1">
                  <a:lumMod val="95000"/>
                  <a:lumOff val="5000"/>
                </a:schemeClr>
              </a:solidFill>
              <a:latin typeface="UNI Chu truyen thong" panose="03030302030807070C03" pitchFamily="66" charset="77"/>
              <a:cs typeface="Times New Roman" panose="02020603050405020304" pitchFamily="18" charset="0"/>
            </a:endParaRPr>
          </a:p>
        </p:txBody>
      </p:sp>
      <p:sp>
        <p:nvSpPr>
          <p:cNvPr id="8" name="Bent-Up Arrow 7">
            <a:extLst>
              <a:ext uri="{FF2B5EF4-FFF2-40B4-BE49-F238E27FC236}">
                <a16:creationId xmlns:a16="http://schemas.microsoft.com/office/drawing/2014/main" xmlns="" id="{739EB38B-58FE-4548-9268-7A63715641D2}"/>
              </a:ext>
            </a:extLst>
          </p:cNvPr>
          <p:cNvSpPr/>
          <p:nvPr/>
        </p:nvSpPr>
        <p:spPr>
          <a:xfrm rot="10800000" flipH="1">
            <a:off x="8553670" y="4786313"/>
            <a:ext cx="1305448" cy="299270"/>
          </a:xfrm>
          <a:prstGeom prst="bentUpArrow">
            <a:avLst>
              <a:gd name="adj1" fmla="val 12394"/>
              <a:gd name="adj2" fmla="val 27521"/>
              <a:gd name="adj3" fmla="val 19958"/>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Bent-Up Arrow 9">
            <a:extLst>
              <a:ext uri="{FF2B5EF4-FFF2-40B4-BE49-F238E27FC236}">
                <a16:creationId xmlns:a16="http://schemas.microsoft.com/office/drawing/2014/main" xmlns="" id="{A963143B-0DA8-BA4D-804D-F00DFB28EBF8}"/>
              </a:ext>
            </a:extLst>
          </p:cNvPr>
          <p:cNvSpPr/>
          <p:nvPr/>
        </p:nvSpPr>
        <p:spPr>
          <a:xfrm rot="10800000">
            <a:off x="2471505" y="4764260"/>
            <a:ext cx="1052687" cy="336551"/>
          </a:xfrm>
          <a:prstGeom prst="bentUpArrow">
            <a:avLst>
              <a:gd name="adj1" fmla="val 12394"/>
              <a:gd name="adj2" fmla="val 27521"/>
              <a:gd name="adj3" fmla="val 19958"/>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Rectangle: Rounded Corners 18">
            <a:extLst>
              <a:ext uri="{FF2B5EF4-FFF2-40B4-BE49-F238E27FC236}">
                <a16:creationId xmlns:a16="http://schemas.microsoft.com/office/drawing/2014/main" xmlns="" id="{A3643275-FE3D-B441-8AAB-3A1327F212C0}"/>
              </a:ext>
            </a:extLst>
          </p:cNvPr>
          <p:cNvSpPr/>
          <p:nvPr/>
        </p:nvSpPr>
        <p:spPr>
          <a:xfrm>
            <a:off x="238695" y="6255519"/>
            <a:ext cx="11714610" cy="391315"/>
          </a:xfrm>
          <a:prstGeom prst="round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11893"/>
                </a:solidFill>
                <a:latin typeface="UNI Chu truyen thong" panose="03030302030807070C03" pitchFamily="66" charset="77"/>
                <a:cs typeface="Times New Roman" panose="02020603050405020304" pitchFamily="18" charset="0"/>
              </a:rPr>
              <a:t>Cuộc</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đời</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không</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trải</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hoa</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hồng</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nhưng</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chính</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nghị</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lực</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vươn</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lên</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nghịch</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cảnh</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đã</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tạo</a:t>
            </a:r>
            <a:r>
              <a:rPr lang="en-US" sz="2200" b="1" dirty="0">
                <a:solidFill>
                  <a:srgbClr val="011893"/>
                </a:solidFill>
                <a:latin typeface="UNI Chu truyen thong" panose="03030302030807070C03" pitchFamily="66" charset="77"/>
                <a:cs typeface="Times New Roman" panose="02020603050405020304" pitchFamily="18" charset="0"/>
              </a:rPr>
              <a:t> ra  </a:t>
            </a:r>
            <a:r>
              <a:rPr lang="en-US" sz="2200" b="1" dirty="0" err="1">
                <a:solidFill>
                  <a:srgbClr val="011893"/>
                </a:solidFill>
                <a:latin typeface="UNI Chu truyen thong" panose="03030302030807070C03" pitchFamily="66" charset="77"/>
                <a:cs typeface="Times New Roman" panose="02020603050405020304" pitchFamily="18" charset="0"/>
              </a:rPr>
              <a:t>những</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đóa</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hoa</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tỏa</a:t>
            </a:r>
            <a:r>
              <a:rPr lang="en-US" sz="2200" b="1" dirty="0">
                <a:solidFill>
                  <a:srgbClr val="011893"/>
                </a:solidFill>
                <a:latin typeface="UNI Chu truyen thong" panose="03030302030807070C03" pitchFamily="66" charset="77"/>
                <a:cs typeface="Times New Roman" panose="02020603050405020304" pitchFamily="18" charset="0"/>
              </a:rPr>
              <a:t> </a:t>
            </a:r>
            <a:r>
              <a:rPr lang="en-US" sz="2200" b="1" dirty="0" err="1">
                <a:solidFill>
                  <a:srgbClr val="011893"/>
                </a:solidFill>
                <a:latin typeface="UNI Chu truyen thong" panose="03030302030807070C03" pitchFamily="66" charset="77"/>
                <a:cs typeface="Times New Roman" panose="02020603050405020304" pitchFamily="18" charset="0"/>
              </a:rPr>
              <a:t>hương</a:t>
            </a:r>
            <a:endParaRPr lang="en-US" sz="2200" dirty="0">
              <a:solidFill>
                <a:srgbClr val="011893"/>
              </a:solidFill>
              <a:latin typeface="UNI Chu truyen thong" panose="03030302030807070C03" pitchFamily="66" charset="77"/>
              <a:cs typeface="Times New Roman" panose="02020603050405020304" pitchFamily="18" charset="0"/>
            </a:endParaRPr>
          </a:p>
        </p:txBody>
      </p:sp>
      <p:sp>
        <p:nvSpPr>
          <p:cNvPr id="2" name="Left-Right-Up Arrow 1">
            <a:extLst>
              <a:ext uri="{FF2B5EF4-FFF2-40B4-BE49-F238E27FC236}">
                <a16:creationId xmlns:a16="http://schemas.microsoft.com/office/drawing/2014/main" xmlns="" id="{B2B679F4-603F-354D-80CE-81F7F6907D1B}"/>
              </a:ext>
            </a:extLst>
          </p:cNvPr>
          <p:cNvSpPr/>
          <p:nvPr/>
        </p:nvSpPr>
        <p:spPr>
          <a:xfrm rot="10800000">
            <a:off x="3438293" y="5911319"/>
            <a:ext cx="5290257" cy="268217"/>
          </a:xfrm>
          <a:prstGeom prst="leftRightUpArrow">
            <a:avLst>
              <a:gd name="adj1" fmla="val 25000"/>
              <a:gd name="adj2" fmla="val 25000"/>
              <a:gd name="adj3" fmla="val 25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xmlns="" id="{548A7295-401A-ED4D-BAEC-7FE80C504A39}"/>
              </a:ext>
            </a:extLst>
          </p:cNvPr>
          <p:cNvPicPr>
            <a:picLocks noChangeAspect="1"/>
          </p:cNvPicPr>
          <p:nvPr/>
        </p:nvPicPr>
        <p:blipFill>
          <a:blip r:embed="rId3"/>
          <a:stretch>
            <a:fillRect/>
          </a:stretch>
        </p:blipFill>
        <p:spPr>
          <a:xfrm>
            <a:off x="1635381" y="5140016"/>
            <a:ext cx="1723230" cy="900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xmlns="" id="{3077F0C6-49A2-AA43-81A1-53654FE05C04}"/>
              </a:ext>
            </a:extLst>
          </p:cNvPr>
          <p:cNvPicPr>
            <a:picLocks noChangeAspect="1"/>
          </p:cNvPicPr>
          <p:nvPr/>
        </p:nvPicPr>
        <p:blipFill>
          <a:blip r:embed="rId4"/>
          <a:stretch>
            <a:fillRect/>
          </a:stretch>
        </p:blipFill>
        <p:spPr>
          <a:xfrm>
            <a:off x="8739561" y="5114268"/>
            <a:ext cx="1817058" cy="953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xmlns="" id="{C25A611B-4F88-544C-8A60-276CF0A1BCD2}"/>
              </a:ext>
            </a:extLst>
          </p:cNvPr>
          <p:cNvSpPr txBox="1"/>
          <p:nvPr/>
        </p:nvSpPr>
        <p:spPr>
          <a:xfrm>
            <a:off x="3327058" y="5220533"/>
            <a:ext cx="2017096" cy="646331"/>
          </a:xfrm>
          <a:prstGeom prst="rect">
            <a:avLst/>
          </a:prstGeom>
          <a:noFill/>
        </p:spPr>
        <p:txBody>
          <a:bodyPr wrap="square" rtlCol="0">
            <a:spAutoFit/>
          </a:bodyPr>
          <a:lstStyle/>
          <a:p>
            <a:pPr algn="ctr"/>
            <a:r>
              <a:rPr lang="en-US" dirty="0">
                <a:solidFill>
                  <a:srgbClr val="FFFF00"/>
                </a:solidFill>
                <a:latin typeface="UNI Chu truyen thong" panose="03030302030807070C03" pitchFamily="66" charset="77"/>
              </a:rPr>
              <a:t>V</a:t>
            </a:r>
            <a:r>
              <a:rPr lang="x-none" dirty="0">
                <a:solidFill>
                  <a:srgbClr val="FFFF00"/>
                </a:solidFill>
                <a:latin typeface="UNI Chu truyen thong" panose="03030302030807070C03" pitchFamily="66" charset="77"/>
              </a:rPr>
              <a:t>ượt qua </a:t>
            </a:r>
          </a:p>
          <a:p>
            <a:pPr algn="ctr"/>
            <a:r>
              <a:rPr lang="x-none" dirty="0">
                <a:solidFill>
                  <a:srgbClr val="FFFF00"/>
                </a:solidFill>
                <a:latin typeface="UNI Chu truyen thong" panose="03030302030807070C03" pitchFamily="66" charset="77"/>
              </a:rPr>
              <a:t>hàng ngàn thất bại</a:t>
            </a:r>
          </a:p>
        </p:txBody>
      </p:sp>
      <p:sp>
        <p:nvSpPr>
          <p:cNvPr id="14" name="TextBox 13">
            <a:extLst>
              <a:ext uri="{FF2B5EF4-FFF2-40B4-BE49-F238E27FC236}">
                <a16:creationId xmlns:a16="http://schemas.microsoft.com/office/drawing/2014/main" xmlns="" id="{FF572E01-9CAA-E749-90CD-1BEB1B2E4325}"/>
              </a:ext>
            </a:extLst>
          </p:cNvPr>
          <p:cNvSpPr txBox="1"/>
          <p:nvPr/>
        </p:nvSpPr>
        <p:spPr>
          <a:xfrm>
            <a:off x="7486878" y="5233326"/>
            <a:ext cx="1321630" cy="646331"/>
          </a:xfrm>
          <a:prstGeom prst="rect">
            <a:avLst/>
          </a:prstGeom>
          <a:noFill/>
        </p:spPr>
        <p:txBody>
          <a:bodyPr wrap="square" rtlCol="0">
            <a:spAutoFit/>
          </a:bodyPr>
          <a:lstStyle/>
          <a:p>
            <a:pPr algn="ctr"/>
            <a:r>
              <a:rPr lang="vi-VN" dirty="0">
                <a:solidFill>
                  <a:srgbClr val="FFFF00"/>
                </a:solidFill>
                <a:latin typeface="UNI Chu truyen thong" panose="03030302030807070C03" pitchFamily="66" charset="77"/>
              </a:rPr>
              <a:t>Đánh cược </a:t>
            </a:r>
          </a:p>
          <a:p>
            <a:pPr algn="ctr"/>
            <a:r>
              <a:rPr lang="vi-VN" dirty="0">
                <a:solidFill>
                  <a:srgbClr val="FFFF00"/>
                </a:solidFill>
                <a:latin typeface="UNI Chu truyen thong" panose="03030302030807070C03" pitchFamily="66" charset="77"/>
              </a:rPr>
              <a:t>với số phận</a:t>
            </a:r>
            <a:endParaRPr lang="x-none" dirty="0">
              <a:solidFill>
                <a:srgbClr val="FFFF00"/>
              </a:solidFill>
              <a:latin typeface="UNI Chu truyen thong" panose="03030302030807070C03" pitchFamily="66" charset="77"/>
            </a:endParaRPr>
          </a:p>
        </p:txBody>
      </p:sp>
    </p:spTree>
    <p:extLst>
      <p:ext uri="{BB962C8B-B14F-4D97-AF65-F5344CB8AC3E}">
        <p14:creationId xmlns:p14="http://schemas.microsoft.com/office/powerpoint/2010/main" val="1307969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CCCBD766-A378-A441-B21A-F0D3F78873DC}"/>
              </a:ext>
            </a:extLst>
          </p:cNvPr>
          <p:cNvSpPr/>
          <p:nvPr/>
        </p:nvSpPr>
        <p:spPr>
          <a:xfrm>
            <a:off x="2652657" y="4416845"/>
            <a:ext cx="4556925" cy="12070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500" b="1" dirty="0" err="1">
                <a:solidFill>
                  <a:srgbClr val="FF0000"/>
                </a:solidFill>
                <a:latin typeface="UNI Chu truyen thong" panose="03030302030807070C03" pitchFamily="66" charset="77"/>
              </a:rPr>
              <a:t>Chốt</a:t>
            </a:r>
            <a:r>
              <a:rPr lang="en-US" sz="2500" b="1" dirty="0">
                <a:solidFill>
                  <a:srgbClr val="FF0000"/>
                </a:solidFill>
                <a:latin typeface="UNI Chu truyen thong" panose="03030302030807070C03" pitchFamily="66" charset="77"/>
              </a:rPr>
              <a:t> </a:t>
            </a:r>
            <a:r>
              <a:rPr lang="en-US" sz="2500" b="1" dirty="0" err="1">
                <a:solidFill>
                  <a:srgbClr val="FF0000"/>
                </a:solidFill>
                <a:latin typeface="UNI Chu truyen thong" panose="03030302030807070C03" pitchFamily="66" charset="77"/>
              </a:rPr>
              <a:t>ý</a:t>
            </a:r>
            <a:r>
              <a:rPr lang="en-US" sz="2500" b="1" dirty="0">
                <a:solidFill>
                  <a:srgbClr val="FF0000"/>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Khẳng</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định</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dẫn</a:t>
            </a:r>
            <a:endParaRPr lang="en-US" sz="2500" b="1" dirty="0">
              <a:solidFill>
                <a:schemeClr val="tx1"/>
              </a:solidFill>
              <a:latin typeface="UNI Chu truyen thong" panose="03030302030807070C03" pitchFamily="66" charset="77"/>
            </a:endParaRPr>
          </a:p>
          <a:p>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chứng</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đưa</a:t>
            </a:r>
            <a:r>
              <a:rPr lang="en-US" sz="2500" b="1" dirty="0">
                <a:solidFill>
                  <a:schemeClr val="tx1"/>
                </a:solidFill>
                <a:latin typeface="UNI Chu truyen thong" panose="03030302030807070C03" pitchFamily="66" charset="77"/>
              </a:rPr>
              <a:t> ra </a:t>
            </a:r>
            <a:r>
              <a:rPr lang="en-US" sz="2500" b="1" dirty="0" err="1">
                <a:solidFill>
                  <a:schemeClr val="tx1"/>
                </a:solidFill>
                <a:latin typeface="UNI Chu truyen thong" panose="03030302030807070C03" pitchFamily="66" charset="77"/>
              </a:rPr>
              <a:t>có</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tính</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thuyết</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phục</a:t>
            </a:r>
            <a:endParaRPr lang="en-US" sz="2500" b="1" dirty="0">
              <a:solidFill>
                <a:schemeClr val="tx1"/>
              </a:solidFill>
              <a:latin typeface="UNI Chu truyen thong" panose="03030302030807070C03" pitchFamily="66" charset="77"/>
            </a:endParaRPr>
          </a:p>
        </p:txBody>
      </p:sp>
      <p:sp>
        <p:nvSpPr>
          <p:cNvPr id="6" name="Rounded Rectangle 5">
            <a:extLst>
              <a:ext uri="{FF2B5EF4-FFF2-40B4-BE49-F238E27FC236}">
                <a16:creationId xmlns:a16="http://schemas.microsoft.com/office/drawing/2014/main" xmlns="" id="{E404B190-087A-1347-9262-BA37B9C71C04}"/>
              </a:ext>
            </a:extLst>
          </p:cNvPr>
          <p:cNvSpPr/>
          <p:nvPr/>
        </p:nvSpPr>
        <p:spPr>
          <a:xfrm>
            <a:off x="2143641" y="2908085"/>
            <a:ext cx="5019446" cy="12070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500" b="1" dirty="0" err="1">
                <a:solidFill>
                  <a:srgbClr val="FF0000"/>
                </a:solidFill>
                <a:latin typeface="UNI Chu truyen thong" panose="03030302030807070C03" pitchFamily="66" charset="77"/>
              </a:rPr>
              <a:t>Bình</a:t>
            </a:r>
            <a:r>
              <a:rPr lang="en-US" sz="2500" b="1" dirty="0">
                <a:solidFill>
                  <a:srgbClr val="FF0000"/>
                </a:solidFill>
                <a:latin typeface="UNI Chu truyen thong" panose="03030302030807070C03" pitchFamily="66" charset="77"/>
              </a:rPr>
              <a:t> </a:t>
            </a:r>
            <a:r>
              <a:rPr lang="en-US" sz="2500" b="1" dirty="0" err="1">
                <a:solidFill>
                  <a:srgbClr val="FF0000"/>
                </a:solidFill>
                <a:latin typeface="UNI Chu truyen thong" panose="03030302030807070C03" pitchFamily="66" charset="77"/>
              </a:rPr>
              <a:t>luận</a:t>
            </a:r>
            <a:r>
              <a:rPr lang="en-US" sz="2500" b="1" dirty="0">
                <a:solidFill>
                  <a:srgbClr val="FF0000"/>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Phân</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tích</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đánh</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giá</a:t>
            </a:r>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ý</a:t>
            </a:r>
            <a:endParaRPr lang="en-US" sz="2500" b="1" dirty="0">
              <a:solidFill>
                <a:schemeClr val="tx1"/>
              </a:solidFill>
              <a:latin typeface="UNI Chu truyen thong" panose="03030302030807070C03" pitchFamily="66" charset="77"/>
            </a:endParaRPr>
          </a:p>
          <a:p>
            <a:r>
              <a:rPr lang="en-US" sz="2500" b="1" dirty="0">
                <a:solidFill>
                  <a:schemeClr val="tx1"/>
                </a:solidFill>
                <a:latin typeface="UNI Chu truyen thong" panose="03030302030807070C03" pitchFamily="66" charset="77"/>
              </a:rPr>
              <a:t>    </a:t>
            </a:r>
            <a:r>
              <a:rPr lang="en-US" sz="2500" b="1" dirty="0" err="1">
                <a:solidFill>
                  <a:schemeClr val="tx1"/>
                </a:solidFill>
                <a:latin typeface="UNI Chu truyen thong" panose="03030302030807070C03" pitchFamily="66" charset="77"/>
              </a:rPr>
              <a:t>nghĩa</a:t>
            </a:r>
            <a:endParaRPr lang="en-US" sz="2500" b="1" dirty="0">
              <a:solidFill>
                <a:schemeClr val="tx1"/>
              </a:solidFill>
              <a:latin typeface="UNI Chu truyen thong" panose="03030302030807070C03" pitchFamily="66" charset="77"/>
            </a:endParaRPr>
          </a:p>
        </p:txBody>
      </p:sp>
      <p:sp>
        <p:nvSpPr>
          <p:cNvPr id="7" name="Rounded Rectangle 6">
            <a:extLst>
              <a:ext uri="{FF2B5EF4-FFF2-40B4-BE49-F238E27FC236}">
                <a16:creationId xmlns:a16="http://schemas.microsoft.com/office/drawing/2014/main" xmlns="" id="{5941D8B9-AC1B-5B46-A087-B3A73052C8C2}"/>
              </a:ext>
            </a:extLst>
          </p:cNvPr>
          <p:cNvSpPr/>
          <p:nvPr/>
        </p:nvSpPr>
        <p:spPr>
          <a:xfrm>
            <a:off x="1777880" y="1443850"/>
            <a:ext cx="5377974" cy="1226974"/>
          </a:xfrm>
          <a:prstGeom prst="roundRect">
            <a:avLst/>
          </a:prstGeom>
          <a:solidFill>
            <a:srgbClr val="FF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p>
          <a:p>
            <a:pPr algn="just"/>
            <a:r>
              <a:rPr lang="en-US" sz="2600" b="1" dirty="0">
                <a:solidFill>
                  <a:schemeClr val="tx1"/>
                </a:solidFill>
                <a:latin typeface="UNI Chu truyen thong" panose="03030302030807070C03" pitchFamily="66" charset="77"/>
              </a:rPr>
              <a:t>     </a:t>
            </a:r>
            <a:r>
              <a:rPr lang="en-US" sz="2600" b="1" dirty="0" err="1">
                <a:solidFill>
                  <a:srgbClr val="FF0000"/>
                </a:solidFill>
                <a:latin typeface="UNI Chu truyen thong" panose="03030302030807070C03" pitchFamily="66" charset="77"/>
              </a:rPr>
              <a:t>Tái</a:t>
            </a:r>
            <a:r>
              <a:rPr lang="en-US" sz="2600" b="1" dirty="0">
                <a:solidFill>
                  <a:srgbClr val="FF0000"/>
                </a:solidFill>
                <a:latin typeface="UNI Chu truyen thong" panose="03030302030807070C03" pitchFamily="66" charset="77"/>
              </a:rPr>
              <a:t>  </a:t>
            </a:r>
            <a:r>
              <a:rPr lang="en-US" sz="2600" b="1" dirty="0" err="1">
                <a:solidFill>
                  <a:srgbClr val="FF0000"/>
                </a:solidFill>
                <a:latin typeface="UNI Chu truyen thong" panose="03030302030807070C03" pitchFamily="66" charset="77"/>
              </a:rPr>
              <a:t>hiện</a:t>
            </a:r>
            <a:r>
              <a:rPr lang="en-US" sz="2600" b="1" dirty="0">
                <a:solidFill>
                  <a:srgbClr val="FF0000"/>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Kể</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ngắn</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gọn</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những</a:t>
            </a:r>
            <a:r>
              <a:rPr lang="en-US" sz="2600" b="1" dirty="0">
                <a:solidFill>
                  <a:schemeClr val="tx1"/>
                </a:solidFill>
                <a:latin typeface="UNI Chu truyen thong" panose="03030302030807070C03" pitchFamily="66" charset="77"/>
              </a:rPr>
              <a:t>          </a:t>
            </a:r>
          </a:p>
          <a:p>
            <a:pPr algn="just"/>
            <a:r>
              <a:rPr lang="en-US" sz="2600" b="1" dirty="0">
                <a:solidFill>
                  <a:schemeClr val="tx1"/>
                </a:solidFill>
                <a:latin typeface="UNI Chu truyen thong" panose="03030302030807070C03" pitchFamily="66" charset="77"/>
              </a:rPr>
              <a:t>   chi </a:t>
            </a:r>
            <a:r>
              <a:rPr lang="en-US" sz="2600" b="1" dirty="0" err="1">
                <a:solidFill>
                  <a:schemeClr val="tx1"/>
                </a:solidFill>
                <a:latin typeface="UNI Chu truyen thong" panose="03030302030807070C03" pitchFamily="66" charset="77"/>
              </a:rPr>
              <a:t>tiết</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quan</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trọng</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liên</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quan</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đến</a:t>
            </a:r>
            <a:r>
              <a:rPr lang="en-US" sz="2600" b="1" dirty="0">
                <a:solidFill>
                  <a:schemeClr val="tx1"/>
                </a:solidFill>
                <a:latin typeface="UNI Chu truyen thong" panose="03030302030807070C03" pitchFamily="66" charset="77"/>
              </a:rPr>
              <a:t>  </a:t>
            </a:r>
          </a:p>
          <a:p>
            <a:pPr algn="just"/>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dẫn</a:t>
            </a:r>
            <a:r>
              <a:rPr lang="en-US" sz="2600" b="1" dirty="0">
                <a:solidFill>
                  <a:schemeClr val="tx1"/>
                </a:solidFill>
                <a:latin typeface="UNI Chu truyen thong" panose="03030302030807070C03" pitchFamily="66" charset="77"/>
              </a:rPr>
              <a:t> </a:t>
            </a:r>
            <a:r>
              <a:rPr lang="en-US" sz="2600" b="1" dirty="0" err="1">
                <a:solidFill>
                  <a:schemeClr val="tx1"/>
                </a:solidFill>
                <a:latin typeface="UNI Chu truyen thong" panose="03030302030807070C03" pitchFamily="66" charset="77"/>
              </a:rPr>
              <a:t>chứng</a:t>
            </a:r>
            <a:r>
              <a:rPr lang="en-US" sz="2600" b="1" dirty="0">
                <a:solidFill>
                  <a:schemeClr val="tx1"/>
                </a:solidFill>
                <a:latin typeface="UNI Chu truyen thong" panose="03030302030807070C03" pitchFamily="66" charset="77"/>
              </a:rPr>
              <a:t> </a:t>
            </a:r>
          </a:p>
          <a:p>
            <a:endParaRPr lang="en-US" sz="2400" b="1" dirty="0">
              <a:solidFill>
                <a:schemeClr val="tx1"/>
              </a:solidFill>
            </a:endParaRPr>
          </a:p>
        </p:txBody>
      </p:sp>
      <p:sp>
        <p:nvSpPr>
          <p:cNvPr id="8" name="Isosceles Triangle 4">
            <a:extLst>
              <a:ext uri="{FF2B5EF4-FFF2-40B4-BE49-F238E27FC236}">
                <a16:creationId xmlns:a16="http://schemas.microsoft.com/office/drawing/2014/main" xmlns="" id="{5CE85DC9-184B-F749-87D2-B31FF935F16C}"/>
              </a:ext>
            </a:extLst>
          </p:cNvPr>
          <p:cNvSpPr/>
          <p:nvPr/>
        </p:nvSpPr>
        <p:spPr>
          <a:xfrm>
            <a:off x="397137" y="1399325"/>
            <a:ext cx="2847868" cy="4224528"/>
          </a:xfrm>
          <a:prstGeom prst="triangl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năng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phân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tích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dẫn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chứng</a:t>
            </a:r>
            <a:endParaRPr lang="en-US" sz="2800" b="1" dirty="0">
              <a:solidFill>
                <a:schemeClr val="bg1"/>
              </a:solidFill>
              <a:latin typeface="Times New Roman" panose="02020603050405020304" pitchFamily="18" charset="0"/>
              <a:cs typeface="Times New Roman" panose="02020603050405020304" pitchFamily="18" charset="0"/>
            </a:endParaRPr>
          </a:p>
          <a:p>
            <a:pPr algn="ctr"/>
            <a:endParaRPr lang="en-US" sz="3200" b="1" dirty="0">
              <a:solidFill>
                <a:schemeClr val="tx1"/>
              </a:solidFill>
              <a:latin typeface="Palatino Linotype" panose="02040502050505030304" pitchFamily="18" charset="0"/>
            </a:endParaRPr>
          </a:p>
          <a:p>
            <a:pPr algn="ctr"/>
            <a:endParaRPr lang="en-US" sz="3200" b="1" dirty="0">
              <a:solidFill>
                <a:schemeClr val="tx1"/>
              </a:solidFill>
              <a:latin typeface="Palatino Linotype" panose="02040502050505030304" pitchFamily="18" charset="0"/>
            </a:endParaRPr>
          </a:p>
          <a:p>
            <a:pPr algn="ctr"/>
            <a:endParaRPr lang="en-US" sz="3200" b="1" dirty="0">
              <a:solidFill>
                <a:schemeClr val="tx1"/>
              </a:solidFill>
              <a:latin typeface="Palatino Linotype" panose="02040502050505030304" pitchFamily="18" charset="0"/>
            </a:endParaRPr>
          </a:p>
        </p:txBody>
      </p:sp>
      <p:sp>
        <p:nvSpPr>
          <p:cNvPr id="12" name="Rectangle: Rounded Corners 18">
            <a:extLst>
              <a:ext uri="{FF2B5EF4-FFF2-40B4-BE49-F238E27FC236}">
                <a16:creationId xmlns:a16="http://schemas.microsoft.com/office/drawing/2014/main" xmlns="" id="{47CCC647-00F1-6042-A5B5-40F82954D02E}"/>
              </a:ext>
            </a:extLst>
          </p:cNvPr>
          <p:cNvSpPr/>
          <p:nvPr/>
        </p:nvSpPr>
        <p:spPr>
          <a:xfrm>
            <a:off x="8363097" y="1798757"/>
            <a:ext cx="3186674" cy="927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FF00"/>
                </a:solidFill>
                <a:latin typeface="UNI Chu truyen thong" panose="03030302030807070C03" pitchFamily="66" charset="77"/>
                <a:cs typeface="Times New Roman" panose="02020603050405020304" pitchFamily="18" charset="0"/>
              </a:rPr>
              <a:t>Trích</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danh</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ngôn</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thơ</a:t>
            </a:r>
            <a:r>
              <a:rPr lang="en-US" sz="2600" b="1" dirty="0">
                <a:solidFill>
                  <a:srgbClr val="FFFF00"/>
                </a:solidFill>
                <a:latin typeface="UNI Chu truyen thong" panose="03030302030807070C03" pitchFamily="66" charset="77"/>
                <a:cs typeface="Times New Roman" panose="02020603050405020304" pitchFamily="18" charset="0"/>
              </a:rPr>
              <a:t>,…</a:t>
            </a:r>
          </a:p>
        </p:txBody>
      </p:sp>
      <p:sp>
        <p:nvSpPr>
          <p:cNvPr id="13" name="Rectangle: Rounded Corners 18">
            <a:extLst>
              <a:ext uri="{FF2B5EF4-FFF2-40B4-BE49-F238E27FC236}">
                <a16:creationId xmlns:a16="http://schemas.microsoft.com/office/drawing/2014/main" xmlns="" id="{B1EADA8C-66A5-734E-B511-509F09F6228B}"/>
              </a:ext>
            </a:extLst>
          </p:cNvPr>
          <p:cNvSpPr/>
          <p:nvPr/>
        </p:nvSpPr>
        <p:spPr>
          <a:xfrm>
            <a:off x="8363097" y="3047885"/>
            <a:ext cx="3186674" cy="927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FF00"/>
                </a:solidFill>
                <a:latin typeface="UNI Chu truyen thong" panose="03030302030807070C03" pitchFamily="66" charset="77"/>
                <a:cs typeface="Times New Roman" panose="02020603050405020304" pitchFamily="18" charset="0"/>
              </a:rPr>
              <a:t>Diễn</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đạt</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giàu</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hình</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ảnh</a:t>
            </a:r>
            <a:r>
              <a:rPr lang="en-US" sz="2600" b="1" dirty="0">
                <a:solidFill>
                  <a:srgbClr val="FFFF00"/>
                </a:solidFill>
                <a:latin typeface="UNI Chu truyen thong" panose="03030302030807070C03" pitchFamily="66" charset="77"/>
                <a:cs typeface="Times New Roman" panose="02020603050405020304" pitchFamily="18" charset="0"/>
              </a:rPr>
              <a:t>: so </a:t>
            </a:r>
            <a:r>
              <a:rPr lang="en-US" sz="2600" b="1" dirty="0" err="1">
                <a:solidFill>
                  <a:srgbClr val="FFFF00"/>
                </a:solidFill>
                <a:latin typeface="UNI Chu truyen thong" panose="03030302030807070C03" pitchFamily="66" charset="77"/>
                <a:cs typeface="Times New Roman" panose="02020603050405020304" pitchFamily="18" charset="0"/>
              </a:rPr>
              <a:t>sánh</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ẩn</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dụ</a:t>
            </a:r>
            <a:endParaRPr lang="en-US" sz="2600" b="1" dirty="0">
              <a:solidFill>
                <a:srgbClr val="FFFF00"/>
              </a:solidFill>
              <a:latin typeface="UNI Chu truyen thong" panose="03030302030807070C03" pitchFamily="66" charset="77"/>
              <a:cs typeface="Times New Roman" panose="02020603050405020304" pitchFamily="18" charset="0"/>
            </a:endParaRPr>
          </a:p>
        </p:txBody>
      </p:sp>
      <p:sp>
        <p:nvSpPr>
          <p:cNvPr id="14" name="Rectangle: Rounded Corners 18">
            <a:extLst>
              <a:ext uri="{FF2B5EF4-FFF2-40B4-BE49-F238E27FC236}">
                <a16:creationId xmlns:a16="http://schemas.microsoft.com/office/drawing/2014/main" xmlns="" id="{1F8C4C64-9FAF-E844-88A4-AD27054FC96E}"/>
              </a:ext>
            </a:extLst>
          </p:cNvPr>
          <p:cNvSpPr/>
          <p:nvPr/>
        </p:nvSpPr>
        <p:spPr>
          <a:xfrm>
            <a:off x="8355864" y="4253781"/>
            <a:ext cx="3186674" cy="1207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FF00"/>
                </a:solidFill>
                <a:latin typeface="UNI Chu truyen thong" panose="03030302030807070C03" pitchFamily="66" charset="77"/>
                <a:cs typeface="Times New Roman" panose="02020603050405020304" pitchFamily="18" charset="0"/>
              </a:rPr>
              <a:t>Sử</a:t>
            </a:r>
            <a:r>
              <a:rPr lang="en-US" sz="2600" b="1" dirty="0">
                <a:solidFill>
                  <a:srgbClr val="FFFF00"/>
                </a:solidFill>
                <a:latin typeface="UNI Chu truyen thong" panose="03030302030807070C03" pitchFamily="66" charset="77"/>
                <a:cs typeface="Times New Roman" panose="02020603050405020304" pitchFamily="18" charset="0"/>
              </a:rPr>
              <a:t> dung </a:t>
            </a:r>
            <a:r>
              <a:rPr lang="en-US" sz="2600" b="1" dirty="0" err="1">
                <a:solidFill>
                  <a:srgbClr val="FFFF00"/>
                </a:solidFill>
                <a:latin typeface="UNI Chu truyen thong" panose="03030302030807070C03" pitchFamily="66" charset="77"/>
                <a:cs typeface="Times New Roman" panose="02020603050405020304" pitchFamily="18" charset="0"/>
              </a:rPr>
              <a:t>từ</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ngữ</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có</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tính</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hùng</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biện</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Phép</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nối</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phủ</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định</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để</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khẳng</a:t>
            </a:r>
            <a:r>
              <a:rPr lang="en-US" sz="2600" b="1" dirty="0">
                <a:solidFill>
                  <a:srgbClr val="FFFF00"/>
                </a:solidFill>
                <a:latin typeface="UNI Chu truyen thong" panose="03030302030807070C03" pitchFamily="66" charset="77"/>
                <a:cs typeface="Times New Roman" panose="02020603050405020304" pitchFamily="18" charset="0"/>
              </a:rPr>
              <a:t> </a:t>
            </a:r>
            <a:r>
              <a:rPr lang="en-US" sz="2600" b="1" dirty="0" err="1">
                <a:solidFill>
                  <a:srgbClr val="FFFF00"/>
                </a:solidFill>
                <a:latin typeface="UNI Chu truyen thong" panose="03030302030807070C03" pitchFamily="66" charset="77"/>
                <a:cs typeface="Times New Roman" panose="02020603050405020304" pitchFamily="18" charset="0"/>
              </a:rPr>
              <a:t>định</a:t>
            </a:r>
            <a:endParaRPr lang="en-US" sz="2600" b="1" dirty="0">
              <a:solidFill>
                <a:srgbClr val="FFFF00"/>
              </a:solidFill>
              <a:latin typeface="UNI Chu truyen thong" panose="03030302030807070C03" pitchFamily="66" charset="77"/>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xmlns="" id="{7C68F5A6-52C8-894B-94EC-83C82DEE618B}"/>
              </a:ext>
            </a:extLst>
          </p:cNvPr>
          <p:cNvCxnSpPr/>
          <p:nvPr/>
        </p:nvCxnSpPr>
        <p:spPr>
          <a:xfrm>
            <a:off x="7163086" y="3511589"/>
            <a:ext cx="119277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4367FD4A-EDA9-8741-8149-B13DBA6D2552}"/>
              </a:ext>
            </a:extLst>
          </p:cNvPr>
          <p:cNvCxnSpPr>
            <a:cxnSpLocks/>
          </p:cNvCxnSpPr>
          <p:nvPr/>
        </p:nvCxnSpPr>
        <p:spPr>
          <a:xfrm flipV="1">
            <a:off x="7163086" y="2262461"/>
            <a:ext cx="1192778" cy="111823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9F946AB6-5D4A-1A41-86AB-E3DCC25329C3}"/>
              </a:ext>
            </a:extLst>
          </p:cNvPr>
          <p:cNvCxnSpPr>
            <a:cxnSpLocks/>
          </p:cNvCxnSpPr>
          <p:nvPr/>
        </p:nvCxnSpPr>
        <p:spPr>
          <a:xfrm>
            <a:off x="7163086" y="3714789"/>
            <a:ext cx="1192778" cy="114249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Down Arrow 1">
            <a:extLst>
              <a:ext uri="{FF2B5EF4-FFF2-40B4-BE49-F238E27FC236}">
                <a16:creationId xmlns:a16="http://schemas.microsoft.com/office/drawing/2014/main" xmlns="" id="{C8D279EC-35B6-774C-BBAD-919FC5D4477C}"/>
              </a:ext>
            </a:extLst>
          </p:cNvPr>
          <p:cNvSpPr/>
          <p:nvPr/>
        </p:nvSpPr>
        <p:spPr>
          <a:xfrm>
            <a:off x="9226029" y="412595"/>
            <a:ext cx="1460809" cy="1325739"/>
          </a:xfrm>
          <a:prstGeom prst="down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a:t>
            </a:r>
          </a:p>
          <a:p>
            <a:pPr algn="ctr"/>
            <a:r>
              <a:rPr lang="en-US" sz="2400" b="1" dirty="0">
                <a:latin typeface="Times New Roman" panose="02020603050405020304" pitchFamily="18" charset="0"/>
                <a:cs typeface="Times New Roman" panose="02020603050405020304" pitchFamily="18" charset="0"/>
              </a:rPr>
              <a:t>V</a:t>
            </a:r>
            <a:r>
              <a:rPr lang="x-none" sz="2400" b="1" dirty="0">
                <a:latin typeface="Times New Roman" panose="02020603050405020304" pitchFamily="18" charset="0"/>
                <a:cs typeface="Times New Roman" panose="02020603050405020304" pitchFamily="18" charset="0"/>
              </a:rPr>
              <a:t>iết hay</a:t>
            </a:r>
          </a:p>
        </p:txBody>
      </p:sp>
    </p:spTree>
    <p:extLst>
      <p:ext uri="{BB962C8B-B14F-4D97-AF65-F5344CB8AC3E}">
        <p14:creationId xmlns:p14="http://schemas.microsoft.com/office/powerpoint/2010/main" val="16546992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10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10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dissolv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4">
            <a:extLst>
              <a:ext uri="{FF2B5EF4-FFF2-40B4-BE49-F238E27FC236}">
                <a16:creationId xmlns:a16="http://schemas.microsoft.com/office/drawing/2014/main" xmlns="" id="{7BB5D194-53B6-C746-8D14-1F9C28AD73A2}"/>
              </a:ext>
            </a:extLst>
          </p:cNvPr>
          <p:cNvSpPr/>
          <p:nvPr/>
        </p:nvSpPr>
        <p:spPr>
          <a:xfrm>
            <a:off x="513822" y="1301948"/>
            <a:ext cx="10407282" cy="1125486"/>
          </a:xfrm>
          <a:prstGeom prst="round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07000"/>
              </a:lnSpc>
              <a:spcBef>
                <a:spcPts val="0"/>
              </a:spcBef>
              <a:spcAft>
                <a:spcPts val="600"/>
              </a:spcAft>
              <a:defRPr/>
            </a:pPr>
            <a:r>
              <a:rPr lang="en-US" altLang="en-US" sz="3200" b="1" u="sng" dirty="0" err="1">
                <a:solidFill>
                  <a:srgbClr val="C00000"/>
                </a:solidFill>
                <a:latin typeface="UNI Chu truyen thong" panose="03030302030807070C03" pitchFamily="66" charset="77"/>
                <a:ea typeface="Calibri" panose="020F0502020204030204" pitchFamily="34" charset="0"/>
                <a:cs typeface="Times New Roman" panose="02020603050405020304" pitchFamily="18" charset="0"/>
              </a:rPr>
              <a:t>Đề</a:t>
            </a:r>
            <a:r>
              <a:rPr lang="en-US" altLang="en-US" sz="3200" b="1" u="sng" dirty="0">
                <a:solidFill>
                  <a:srgbClr val="C00000"/>
                </a:solidFill>
                <a:latin typeface="UNI Chu truyen thong" panose="03030302030807070C03" pitchFamily="66" charset="77"/>
                <a:ea typeface="Calibri" panose="020F0502020204030204" pitchFamily="34" charset="0"/>
                <a:cs typeface="Times New Roman" panose="02020603050405020304" pitchFamily="18" charset="0"/>
              </a:rPr>
              <a:t> 1</a:t>
            </a:r>
            <a:r>
              <a:rPr lang="en-US" altLang="en-US" sz="3200" dirty="0">
                <a:solidFill>
                  <a:srgbClr val="C00000"/>
                </a:solidFill>
                <a:latin typeface="UNI Chu truyen thong" panose="03030302030807070C03" pitchFamily="66" charset="77"/>
                <a:ea typeface="Calibri" panose="020F0502020204030204" pitchFamily="34" charset="0"/>
                <a:cs typeface="Times New Roman" panose="02020603050405020304" pitchFamily="18" charset="0"/>
              </a:rPr>
              <a:t>: </a:t>
            </a:r>
            <a:r>
              <a:rPr lang="vi-VN"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H</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ãy</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viết</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một</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đoạn</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văn</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khoảng</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2/3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trang</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giấy</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thi</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nêu</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suy</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nghĩ</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của</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em</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về</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u="sng"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đức</a:t>
            </a:r>
            <a:r>
              <a:rPr lang="en-US" altLang="en-US" sz="3200" b="1" u="sng"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u="sng"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tính</a:t>
            </a:r>
            <a:r>
              <a:rPr lang="en-US" altLang="en-US" sz="3200" b="1" u="sng"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u="sng"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altLang="en-US" sz="3200" b="1" u="sng"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u="sng"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trong</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cuộc</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sống</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en-US" altLang="en-US" sz="3200" b="1" dirty="0" err="1">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ngày</a:t>
            </a:r>
            <a:r>
              <a:rPr lang="en-US" altLang="en-US" sz="3200" b="1"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nay. </a:t>
            </a:r>
          </a:p>
        </p:txBody>
      </p:sp>
      <p:sp>
        <p:nvSpPr>
          <p:cNvPr id="11" name="Rectangle: Rounded Corners 4">
            <a:extLst>
              <a:ext uri="{FF2B5EF4-FFF2-40B4-BE49-F238E27FC236}">
                <a16:creationId xmlns:a16="http://schemas.microsoft.com/office/drawing/2014/main" xmlns="" id="{1E1B7022-F414-CA44-A976-181308C6EB63}"/>
              </a:ext>
            </a:extLst>
          </p:cNvPr>
          <p:cNvSpPr/>
          <p:nvPr/>
        </p:nvSpPr>
        <p:spPr>
          <a:xfrm>
            <a:off x="4177290" y="3181704"/>
            <a:ext cx="7476619" cy="2336170"/>
          </a:xfrm>
          <a:prstGeom prst="round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07000"/>
              </a:lnSpc>
              <a:spcBef>
                <a:spcPts val="0"/>
              </a:spcBef>
              <a:spcAft>
                <a:spcPts val="600"/>
              </a:spcAft>
              <a:defRPr/>
            </a:pP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Dạng</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nghị</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luận</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về</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một</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tư</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tưởng</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đạo</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lý</a:t>
            </a:r>
            <a:endPar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Nội</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dung: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đức</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tính</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khiêm</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tốn</a:t>
            </a:r>
            <a:endPar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600"/>
              </a:spcAft>
              <a:defRPr/>
            </a:pP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một</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khoảng</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2/3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trang</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giấy</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thi</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a:t>
            </a:r>
          </a:p>
          <a:p>
            <a:pPr algn="just" eaLnBrk="1" fontAlgn="auto" hangingPunct="1">
              <a:lnSpc>
                <a:spcPct val="107000"/>
              </a:lnSpc>
              <a:spcBef>
                <a:spcPts val="0"/>
              </a:spcBef>
              <a:spcAft>
                <a:spcPts val="600"/>
              </a:spcAft>
              <a:defRPr/>
            </a:pP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Phạm</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vi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b="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trong</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sống</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11893"/>
                </a:solidFill>
                <a:latin typeface="Times New Roman" panose="02020603050405020304" pitchFamily="18" charset="0"/>
                <a:ea typeface="Calibri" panose="020F0502020204030204" pitchFamily="34" charset="0"/>
                <a:cs typeface="Times New Roman" panose="02020603050405020304" pitchFamily="18" charset="0"/>
              </a:rPr>
              <a:t>ngày</a:t>
            </a:r>
            <a:r>
              <a:rPr lang="en-US" altLang="en-US" sz="2400" dirty="0">
                <a:solidFill>
                  <a:srgbClr val="011893"/>
                </a:solidFill>
                <a:latin typeface="Times New Roman" panose="02020603050405020304" pitchFamily="18" charset="0"/>
                <a:ea typeface="Calibri" panose="020F0502020204030204" pitchFamily="34" charset="0"/>
                <a:cs typeface="Times New Roman" panose="02020603050405020304" pitchFamily="18" charset="0"/>
              </a:rPr>
              <a:t> nay)</a:t>
            </a:r>
          </a:p>
          <a:p>
            <a:pPr marL="342900" indent="-342900" algn="just" eaLnBrk="1" fontAlgn="auto" hangingPunct="1">
              <a:lnSpc>
                <a:spcPct val="107000"/>
              </a:lnSpc>
              <a:spcBef>
                <a:spcPts val="0"/>
              </a:spcBef>
              <a:spcAft>
                <a:spcPts val="600"/>
              </a:spcAft>
              <a:buFontTx/>
              <a:buChar char="-"/>
              <a:defRPr/>
            </a:pPr>
            <a:endParaRPr lang="en-US" altLang="en-US" sz="2400" b="1" i="1" dirty="0">
              <a:solidFill>
                <a:srgbClr val="01189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BA8F0E26-BF1B-2547-B42B-295088732A30}"/>
              </a:ext>
            </a:extLst>
          </p:cNvPr>
          <p:cNvSpPr txBox="1">
            <a:spLocks noChangeArrowheads="1"/>
          </p:cNvSpPr>
          <p:nvPr/>
        </p:nvSpPr>
        <p:spPr bwMode="auto">
          <a:xfrm>
            <a:off x="1725617" y="3826569"/>
            <a:ext cx="2350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Tìm</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hiểu</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đề</a:t>
            </a:r>
            <a:endParaRPr lang="en-US" sz="2800" dirty="0">
              <a:solidFill>
                <a:schemeClr val="bg1"/>
              </a:solidFill>
              <a:latin typeface="Times New Roman" panose="02020603050405020304" pitchFamily="18" charset="0"/>
              <a:ea typeface="Open Sans" charset="0"/>
              <a:cs typeface="Times New Roman" panose="02020603050405020304" pitchFamily="18" charset="0"/>
            </a:endParaRPr>
          </a:p>
        </p:txBody>
      </p:sp>
      <p:grpSp>
        <p:nvGrpSpPr>
          <p:cNvPr id="13" name="Group 12">
            <a:extLst>
              <a:ext uri="{FF2B5EF4-FFF2-40B4-BE49-F238E27FC236}">
                <a16:creationId xmlns:a16="http://schemas.microsoft.com/office/drawing/2014/main" xmlns="" id="{255789C2-0C5C-9947-ADE0-508D0108F53E}"/>
              </a:ext>
            </a:extLst>
          </p:cNvPr>
          <p:cNvGrpSpPr>
            <a:grpSpLocks/>
          </p:cNvGrpSpPr>
          <p:nvPr/>
        </p:nvGrpSpPr>
        <p:grpSpPr bwMode="auto">
          <a:xfrm>
            <a:off x="515600" y="3691640"/>
            <a:ext cx="3510713" cy="997617"/>
            <a:chOff x="603607" y="1746823"/>
            <a:chExt cx="5100205" cy="1600566"/>
          </a:xfrm>
        </p:grpSpPr>
        <p:grpSp>
          <p:nvGrpSpPr>
            <p:cNvPr id="14" name="Group 1">
              <a:extLst>
                <a:ext uri="{FF2B5EF4-FFF2-40B4-BE49-F238E27FC236}">
                  <a16:creationId xmlns:a16="http://schemas.microsoft.com/office/drawing/2014/main" xmlns="" id="{92FF8222-5C05-7D49-8105-9A25AF11242D}"/>
                </a:ext>
              </a:extLst>
            </p:cNvPr>
            <p:cNvGrpSpPr>
              <a:grpSpLocks/>
            </p:cNvGrpSpPr>
            <p:nvPr/>
          </p:nvGrpSpPr>
          <p:grpSpPr bwMode="auto">
            <a:xfrm>
              <a:off x="603607" y="1746823"/>
              <a:ext cx="5100205" cy="1600566"/>
              <a:chOff x="603607" y="1746823"/>
              <a:chExt cx="5100205" cy="1600566"/>
            </a:xfrm>
          </p:grpSpPr>
          <p:sp>
            <p:nvSpPr>
              <p:cNvPr id="17" name="圆角矩形 6">
                <a:extLst>
                  <a:ext uri="{FF2B5EF4-FFF2-40B4-BE49-F238E27FC236}">
                    <a16:creationId xmlns:a16="http://schemas.microsoft.com/office/drawing/2014/main" xmlns="" id="{8533CE30-1878-5E4F-9BD3-D11139FAA82F}"/>
                  </a:ext>
                </a:extLst>
              </p:cNvPr>
              <p:cNvSpPr/>
              <p:nvPr/>
            </p:nvSpPr>
            <p:spPr bwMode="auto">
              <a:xfrm>
                <a:off x="603607" y="1746823"/>
                <a:ext cx="5100205" cy="160056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8" name="圆角矩形 6">
                <a:extLst>
                  <a:ext uri="{FF2B5EF4-FFF2-40B4-BE49-F238E27FC236}">
                    <a16:creationId xmlns:a16="http://schemas.microsoft.com/office/drawing/2014/main" xmlns="" id="{1D03AB10-C0E7-0E45-9BA5-83A0836C9A07}"/>
                  </a:ext>
                </a:extLst>
              </p:cNvPr>
              <p:cNvSpPr/>
              <p:nvPr/>
            </p:nvSpPr>
            <p:spPr bwMode="auto">
              <a:xfrm>
                <a:off x="603607" y="1746823"/>
                <a:ext cx="5100205" cy="160056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15" name="燕尾形 20">
              <a:extLst>
                <a:ext uri="{FF2B5EF4-FFF2-40B4-BE49-F238E27FC236}">
                  <a16:creationId xmlns:a16="http://schemas.microsoft.com/office/drawing/2014/main" xmlns="" id="{8436027F-E93D-374A-92A1-9F291DF684DC}"/>
                </a:ext>
              </a:extLst>
            </p:cNvPr>
            <p:cNvSpPr/>
            <p:nvPr/>
          </p:nvSpPr>
          <p:spPr bwMode="auto">
            <a:xfrm>
              <a:off x="1623648" y="2235884"/>
              <a:ext cx="294161" cy="294285"/>
            </a:xfrm>
            <a:prstGeom prst="chevron">
              <a:avLst/>
            </a:pr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6" name="燕尾形 21">
              <a:extLst>
                <a:ext uri="{FF2B5EF4-FFF2-40B4-BE49-F238E27FC236}">
                  <a16:creationId xmlns:a16="http://schemas.microsoft.com/office/drawing/2014/main" xmlns="" id="{9B23499E-E7D0-D742-9864-985BD309BE42}"/>
                </a:ext>
              </a:extLst>
            </p:cNvPr>
            <p:cNvSpPr/>
            <p:nvPr/>
          </p:nvSpPr>
          <p:spPr bwMode="auto">
            <a:xfrm>
              <a:off x="1847972" y="2235884"/>
              <a:ext cx="294161" cy="294285"/>
            </a:xfrm>
            <a:prstGeom prst="chevron">
              <a:avLst/>
            </a:pr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19" name="Oval 18">
            <a:extLst>
              <a:ext uri="{FF2B5EF4-FFF2-40B4-BE49-F238E27FC236}">
                <a16:creationId xmlns:a16="http://schemas.microsoft.com/office/drawing/2014/main" xmlns="" id="{4FBAD887-48FF-1541-AFC7-964DAFB4E67B}"/>
              </a:ext>
            </a:extLst>
          </p:cNvPr>
          <p:cNvSpPr/>
          <p:nvPr/>
        </p:nvSpPr>
        <p:spPr>
          <a:xfrm>
            <a:off x="513822" y="4043807"/>
            <a:ext cx="705700"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1</a:t>
            </a:r>
          </a:p>
        </p:txBody>
      </p:sp>
      <p:sp>
        <p:nvSpPr>
          <p:cNvPr id="21" name="Google Shape;8362;p35">
            <a:extLst>
              <a:ext uri="{FF2B5EF4-FFF2-40B4-BE49-F238E27FC236}">
                <a16:creationId xmlns:a16="http://schemas.microsoft.com/office/drawing/2014/main" xmlns="" id="{39BB6BEC-99BC-3E4F-BCA2-341A9B10239C}"/>
              </a:ext>
            </a:extLst>
          </p:cNvPr>
          <p:cNvSpPr txBox="1">
            <a:spLocks noGrp="1"/>
          </p:cNvSpPr>
          <p:nvPr>
            <p:ph type="title"/>
          </p:nvPr>
        </p:nvSpPr>
        <p:spPr>
          <a:xfrm>
            <a:off x="513822" y="1004142"/>
            <a:ext cx="9004763" cy="640408"/>
          </a:xfrm>
          <a:prstGeom prst="rect">
            <a:avLst/>
          </a:prstGeom>
        </p:spPr>
        <p:txBody>
          <a:bodyPr spcFirstLastPara="1" wrap="square" lIns="91425" tIns="91425" rIns="91425" bIns="91425" anchor="b" anchorCtr="0">
            <a:noAutofit/>
          </a:bodyPr>
          <a:lstStyle/>
          <a:p>
            <a:pPr lvl="0" algn="l"/>
            <a:r>
              <a:rPr lang="en" sz="3200" b="1" dirty="0">
                <a:solidFill>
                  <a:srgbClr val="FFFF00"/>
                </a:solidFill>
                <a:latin typeface="Times New Roman" panose="02020603050405020304" pitchFamily="18" charset="0"/>
                <a:cs typeface="Times New Roman" panose="02020603050405020304" pitchFamily="18" charset="0"/>
              </a:rPr>
              <a:t>4. </a:t>
            </a:r>
            <a:r>
              <a:rPr lang="vi-VN" sz="3200" b="1" dirty="0">
                <a:solidFill>
                  <a:srgbClr val="FFFF00"/>
                </a:solidFill>
                <a:latin typeface="Times New Roman" panose="02020603050405020304" pitchFamily="18" charset="0"/>
                <a:cs typeface="Times New Roman" panose="02020603050405020304" pitchFamily="18" charset="0"/>
              </a:rPr>
              <a:t>Kĩ năng chữa lỗi khi sử dụng dẫn chứng</a:t>
            </a:r>
            <a:r>
              <a:rPr lang="en-US" b="1" dirty="0">
                <a:solidFill>
                  <a:srgbClr val="FFFF00"/>
                </a:solidFill>
                <a:latin typeface="Times New Roman" panose="02020603050405020304" pitchFamily="18" charset="0"/>
                <a:cs typeface="Times New Roman" panose="02020603050405020304" pitchFamily="18" charset="0"/>
              </a:rPr>
              <a:t/>
            </a:r>
            <a:br>
              <a:rPr lang="en-US" b="1" dirty="0">
                <a:solidFill>
                  <a:srgbClr val="FFFF00"/>
                </a:solidFill>
                <a:latin typeface="Times New Roman" panose="02020603050405020304" pitchFamily="18" charset="0"/>
                <a:cs typeface="Times New Roman" panose="02020603050405020304" pitchFamily="18" charset="0"/>
              </a:rPr>
            </a:br>
            <a:endParaRPr b="1" dirty="0">
              <a:solidFill>
                <a:srgbClr val="FFC000"/>
              </a:solidFill>
              <a:latin typeface="Times New Roman" panose="02020603050405020304" pitchFamily="18" charset="0"/>
              <a:cs typeface="Times New Roman" panose="02020603050405020304" pitchFamily="18" charset="0"/>
            </a:endParaRPr>
          </a:p>
        </p:txBody>
      </p:sp>
      <p:sp>
        <p:nvSpPr>
          <p:cNvPr id="22" name="Rectangle: Rounded Corners 18">
            <a:extLst>
              <a:ext uri="{FF2B5EF4-FFF2-40B4-BE49-F238E27FC236}">
                <a16:creationId xmlns:a16="http://schemas.microsoft.com/office/drawing/2014/main" xmlns="" id="{D93C495E-94F8-7F45-8F15-08AD202D020D}"/>
              </a:ext>
            </a:extLst>
          </p:cNvPr>
          <p:cNvSpPr/>
          <p:nvPr/>
        </p:nvSpPr>
        <p:spPr>
          <a:xfrm>
            <a:off x="492133" y="492227"/>
            <a:ext cx="7670560" cy="51191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57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10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1000"/>
                                        <p:tgtEl>
                                          <p:spTgt spid="12"/>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10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9"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BDD060C-E647-C042-8A19-1F71496AD528}"/>
              </a:ext>
            </a:extLst>
          </p:cNvPr>
          <p:cNvGrpSpPr>
            <a:grpSpLocks/>
          </p:cNvGrpSpPr>
          <p:nvPr/>
        </p:nvGrpSpPr>
        <p:grpSpPr bwMode="auto">
          <a:xfrm>
            <a:off x="1010183" y="270628"/>
            <a:ext cx="4523718" cy="611964"/>
            <a:chOff x="3798640" y="4694042"/>
            <a:chExt cx="5609728" cy="1759294"/>
          </a:xfrm>
        </p:grpSpPr>
        <p:sp>
          <p:nvSpPr>
            <p:cNvPr id="7" name="圆角矩形 6">
              <a:extLst>
                <a:ext uri="{FF2B5EF4-FFF2-40B4-BE49-F238E27FC236}">
                  <a16:creationId xmlns:a16="http://schemas.microsoft.com/office/drawing/2014/main" xmlns="" id="{B47560B2-A0E2-4842-A815-4C6E24F81D91}"/>
                </a:ext>
              </a:extLst>
            </p:cNvPr>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8" name="燕尾形 26">
              <a:extLst>
                <a:ext uri="{FF2B5EF4-FFF2-40B4-BE49-F238E27FC236}">
                  <a16:creationId xmlns:a16="http://schemas.microsoft.com/office/drawing/2014/main" xmlns="" id="{D7D17F8B-8878-3948-96AD-2454C2454AFF}"/>
                </a:ext>
              </a:extLst>
            </p:cNvPr>
            <p:cNvSpPr/>
            <p:nvPr/>
          </p:nvSpPr>
          <p:spPr>
            <a:xfrm>
              <a:off x="4921907" y="5231603"/>
              <a:ext cx="323765" cy="323469"/>
            </a:xfrm>
            <a:prstGeom prst="chevron">
              <a:avLst/>
            </a:pr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9" name="燕尾形 27">
              <a:extLst>
                <a:ext uri="{FF2B5EF4-FFF2-40B4-BE49-F238E27FC236}">
                  <a16:creationId xmlns:a16="http://schemas.microsoft.com/office/drawing/2014/main" xmlns="" id="{4B39E489-FBF3-F64C-AC66-88D6602BDB31}"/>
                </a:ext>
              </a:extLst>
            </p:cNvPr>
            <p:cNvSpPr/>
            <p:nvPr/>
          </p:nvSpPr>
          <p:spPr>
            <a:xfrm>
              <a:off x="5166382" y="5231603"/>
              <a:ext cx="323766" cy="323469"/>
            </a:xfrm>
            <a:prstGeom prst="chevron">
              <a:avLst/>
            </a:pr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0AF90856-8846-B348-9034-9F734BE761BF}"/>
              </a:ext>
            </a:extLst>
          </p:cNvPr>
          <p:cNvSpPr txBox="1">
            <a:spLocks noChangeArrowheads="1"/>
          </p:cNvSpPr>
          <p:nvPr/>
        </p:nvSpPr>
        <p:spPr bwMode="auto">
          <a:xfrm>
            <a:off x="2039753" y="328972"/>
            <a:ext cx="3494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400" dirty="0" err="1">
                <a:solidFill>
                  <a:schemeClr val="bg1"/>
                </a:solidFill>
                <a:latin typeface="Times New Roman" panose="02020603050405020304" pitchFamily="18" charset="0"/>
                <a:ea typeface="Open Sans" charset="0"/>
                <a:cs typeface="Times New Roman" panose="02020603050405020304" pitchFamily="18" charset="0"/>
              </a:rPr>
              <a:t>Tìm</a:t>
            </a:r>
            <a:r>
              <a:rPr lang="en-US" sz="24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ý</a:t>
            </a:r>
            <a:r>
              <a:rPr lang="en-US" sz="24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và</a:t>
            </a:r>
            <a:r>
              <a:rPr lang="en-US" sz="24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lập</a:t>
            </a:r>
            <a:r>
              <a:rPr lang="en-US" sz="24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dàn</a:t>
            </a:r>
            <a:r>
              <a:rPr lang="en-US" sz="2400" dirty="0">
                <a:solidFill>
                  <a:schemeClr val="bg1"/>
                </a:solidFill>
                <a:latin typeface="Times New Roman" panose="02020603050405020304" pitchFamily="18" charset="0"/>
                <a:ea typeface="Open Sans" charset="0"/>
                <a:cs typeface="Times New Roman" panose="02020603050405020304" pitchFamily="18" charset="0"/>
              </a:rPr>
              <a:t> ý</a:t>
            </a:r>
          </a:p>
        </p:txBody>
      </p:sp>
      <p:sp>
        <p:nvSpPr>
          <p:cNvPr id="11" name="Oval 10">
            <a:extLst>
              <a:ext uri="{FF2B5EF4-FFF2-40B4-BE49-F238E27FC236}">
                <a16:creationId xmlns:a16="http://schemas.microsoft.com/office/drawing/2014/main" xmlns="" id="{2DBE4F69-ED96-8B40-9A79-71446E3285F3}"/>
              </a:ext>
            </a:extLst>
          </p:cNvPr>
          <p:cNvSpPr/>
          <p:nvPr/>
        </p:nvSpPr>
        <p:spPr>
          <a:xfrm>
            <a:off x="1336623" y="212622"/>
            <a:ext cx="579369"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2</a:t>
            </a:r>
          </a:p>
        </p:txBody>
      </p:sp>
      <p:graphicFrame>
        <p:nvGraphicFramePr>
          <p:cNvPr id="12" name="Table 12">
            <a:extLst>
              <a:ext uri="{FF2B5EF4-FFF2-40B4-BE49-F238E27FC236}">
                <a16:creationId xmlns:a16="http://schemas.microsoft.com/office/drawing/2014/main" xmlns="" id="{1DF67F6D-D58A-8A48-8327-7938C7E7A5B1}"/>
              </a:ext>
            </a:extLst>
          </p:cNvPr>
          <p:cNvGraphicFramePr>
            <a:graphicFrameLocks noGrp="1"/>
          </p:cNvGraphicFramePr>
          <p:nvPr>
            <p:extLst>
              <p:ext uri="{D42A27DB-BD31-4B8C-83A1-F6EECF244321}">
                <p14:modId xmlns:p14="http://schemas.microsoft.com/office/powerpoint/2010/main" val="2548598159"/>
              </p:ext>
            </p:extLst>
          </p:nvPr>
        </p:nvGraphicFramePr>
        <p:xfrm>
          <a:off x="305560" y="989501"/>
          <a:ext cx="11519460" cy="5661704"/>
        </p:xfrm>
        <a:graphic>
          <a:graphicData uri="http://schemas.openxmlformats.org/drawingml/2006/table">
            <a:tbl>
              <a:tblPr firstRow="1" bandRow="1">
                <a:tableStyleId>{7DF18680-E054-41AD-8BC1-D1AEF772440D}</a:tableStyleId>
              </a:tblPr>
              <a:tblGrid>
                <a:gridCol w="1315513">
                  <a:extLst>
                    <a:ext uri="{9D8B030D-6E8A-4147-A177-3AD203B41FA5}">
                      <a16:colId xmlns:a16="http://schemas.microsoft.com/office/drawing/2014/main" xmlns="" val="12236124"/>
                    </a:ext>
                  </a:extLst>
                </a:gridCol>
                <a:gridCol w="10203947">
                  <a:extLst>
                    <a:ext uri="{9D8B030D-6E8A-4147-A177-3AD203B41FA5}">
                      <a16:colId xmlns:a16="http://schemas.microsoft.com/office/drawing/2014/main" xmlns="" val="3036581537"/>
                    </a:ext>
                  </a:extLst>
                </a:gridCol>
              </a:tblGrid>
              <a:tr h="679746">
                <a:tc>
                  <a:txBody>
                    <a:bodyPr/>
                    <a:lstStyle/>
                    <a:p>
                      <a:r>
                        <a:rPr lang="en-US" sz="2000" dirty="0">
                          <a:solidFill>
                            <a:srgbClr val="FFFF00"/>
                          </a:solidFill>
                          <a:latin typeface="Times New Roman" panose="02020603050405020304" pitchFamily="18" charset="0"/>
                          <a:cs typeface="Times New Roman" panose="02020603050405020304" pitchFamily="18" charset="0"/>
                        </a:rPr>
                        <a:t>G</a:t>
                      </a:r>
                      <a:r>
                        <a:rPr lang="x-none" sz="2000" dirty="0">
                          <a:solidFill>
                            <a:srgbClr val="FFFF00"/>
                          </a:solidFill>
                          <a:latin typeface="Times New Roman" panose="02020603050405020304" pitchFamily="18" charset="0"/>
                          <a:cs typeface="Times New Roman" panose="02020603050405020304" pitchFamily="18" charset="0"/>
                        </a:rPr>
                        <a:t>iải thích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x-none" sz="2000" b="0" dirty="0">
                          <a:solidFill>
                            <a:schemeClr val="bg1"/>
                          </a:solidFill>
                          <a:latin typeface="Times New Roman" panose="02020603050405020304" pitchFamily="18" charset="0"/>
                          <a:cs typeface="Times New Roman" panose="02020603050405020304" pitchFamily="18" charset="0"/>
                        </a:rPr>
                        <a:t>“Đức tính khiêm tốn” </a:t>
                      </a:r>
                      <a:r>
                        <a:rPr lang="x-none" sz="2000" b="1" i="1" u="sng" dirty="0">
                          <a:solidFill>
                            <a:schemeClr val="bg1"/>
                          </a:solidFill>
                          <a:latin typeface="Times New Roman" panose="02020603050405020304" pitchFamily="18" charset="0"/>
                          <a:cs typeface="Times New Roman" panose="02020603050405020304" pitchFamily="18" charset="0"/>
                        </a:rPr>
                        <a:t>là gì</a:t>
                      </a:r>
                      <a:r>
                        <a:rPr lang="x-none" sz="2000" b="0" dirty="0">
                          <a:solidFill>
                            <a:schemeClr val="bg1"/>
                          </a:solidFill>
                          <a:latin typeface="Times New Roman" panose="02020603050405020304" pitchFamily="18" charset="0"/>
                          <a:cs typeface="Times New Roman" panose="02020603050405020304" pitchFamily="18" charset="0"/>
                        </a:rPr>
                        <a:t>? </a:t>
                      </a:r>
                      <a:r>
                        <a:rPr lang="en-US" sz="2000" b="0" dirty="0">
                          <a:solidFill>
                            <a:schemeClr val="bg1"/>
                          </a:solidFill>
                          <a:latin typeface="Times New Roman" panose="02020603050405020304" pitchFamily="18" charset="0"/>
                          <a:cs typeface="Times New Roman" panose="02020603050405020304" pitchFamily="18" charset="0"/>
                        </a:rPr>
                        <a:t>B</a:t>
                      </a:r>
                      <a:r>
                        <a:rPr lang="x-none" sz="2000" b="0" dirty="0">
                          <a:solidFill>
                            <a:schemeClr val="bg1"/>
                          </a:solidFill>
                          <a:latin typeface="Times New Roman" panose="02020603050405020304" pitchFamily="18" charset="0"/>
                          <a:cs typeface="Times New Roman" panose="02020603050405020304" pitchFamily="18" charset="0"/>
                        </a:rPr>
                        <a:t>iết đánh giá về bản thân, không tự đề cao mình hơn người khác, không phô trương, khoe khoang, không kiêu căng tự mãn…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xmlns="" val="3964605274"/>
                  </a:ext>
                </a:extLst>
              </a:tr>
              <a:tr h="2334103">
                <a:tc>
                  <a:txBody>
                    <a:bodyPr/>
                    <a:lstStyle/>
                    <a:p>
                      <a:r>
                        <a:rPr lang="x-none" sz="2000" b="1" dirty="0">
                          <a:solidFill>
                            <a:srgbClr val="FFFF00"/>
                          </a:solidFill>
                          <a:latin typeface="Times New Roman" panose="02020603050405020304" pitchFamily="18" charset="0"/>
                          <a:cs typeface="Times New Roman" panose="02020603050405020304" pitchFamily="18" charset="0"/>
                        </a:rPr>
                        <a:t>Biểu hiện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just">
                        <a:lnSpc>
                          <a:spcPct val="107000"/>
                        </a:lnSpc>
                        <a:spcAft>
                          <a:spcPts val="600"/>
                        </a:spcAft>
                        <a:defRPr/>
                      </a:pP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khiêm</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tốn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a:t>
                      </a:r>
                      <a:r>
                        <a:rPr lang="en-US" sz="2000" b="1" i="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thế</a:t>
                      </a:r>
                      <a:r>
                        <a:rPr lang="en-US" sz="2000" b="1" i="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600"/>
                        </a:spcAft>
                        <a:defRPr/>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mực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đáo</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hoa</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lãng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600"/>
                        </a:spcAft>
                        <a:defRPr/>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khoe</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khoe</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tài</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khoe</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600"/>
                        </a:spcAft>
                        <a:defRPr/>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ý</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mực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600"/>
                        </a:spcAft>
                        <a:buFontTx/>
                        <a:buChar char="-"/>
                        <a:defRPr/>
                      </a:pP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Luôn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tôn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luôn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ý</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600"/>
                        </a:spcAft>
                        <a:defRPr/>
                      </a:pP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=&gt;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Lấy</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dẫn</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chứng</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và</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phân</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tích</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dẫn</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chứng</a:t>
                      </a:r>
                      <a:r>
                        <a:rPr lang="en-US" sz="2000" b="1" i="1" dirty="0">
                          <a:solidFill>
                            <a:schemeClr val="accent1">
                              <a:lumMod val="75000"/>
                            </a:schemeClr>
                          </a:solidFill>
                          <a:highlight>
                            <a:srgbClr val="73FDD6"/>
                          </a:highlight>
                          <a:latin typeface="Times New Roman" panose="02020603050405020304" pitchFamily="18" charset="0"/>
                          <a:ea typeface="Calibri" panose="020F0502020204030204" pitchFamily="34"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xmlns="" val="98738844"/>
                  </a:ext>
                </a:extLst>
              </a:tr>
              <a:tr h="1270830">
                <a:tc>
                  <a:txBody>
                    <a:bodyPr/>
                    <a:lstStyle/>
                    <a:p>
                      <a:r>
                        <a:rPr lang="x-none" sz="2000" b="1" dirty="0">
                          <a:solidFill>
                            <a:srgbClr val="FFFF00"/>
                          </a:solidFill>
                          <a:latin typeface="Times New Roman" panose="02020603050405020304" pitchFamily="18" charset="0"/>
                          <a:cs typeface="Times New Roman" panose="02020603050405020304" pitchFamily="18" charset="0"/>
                        </a:rPr>
                        <a:t>V</a:t>
                      </a:r>
                      <a:r>
                        <a:rPr lang="en-US" sz="2000" b="1" dirty="0">
                          <a:solidFill>
                            <a:srgbClr val="FFFF00"/>
                          </a:solidFill>
                          <a:latin typeface="Times New Roman" panose="02020603050405020304" pitchFamily="18" charset="0"/>
                          <a:cs typeface="Times New Roman" panose="02020603050405020304" pitchFamily="18" charset="0"/>
                        </a:rPr>
                        <a:t>a</a:t>
                      </a:r>
                      <a:r>
                        <a:rPr lang="x-none" sz="2000" b="1" dirty="0">
                          <a:solidFill>
                            <a:srgbClr val="FFFF00"/>
                          </a:solidFill>
                          <a:latin typeface="Times New Roman" panose="02020603050405020304" pitchFamily="18" charset="0"/>
                          <a:cs typeface="Times New Roman" panose="02020603050405020304" pitchFamily="18" charset="0"/>
                        </a:rPr>
                        <a:t>i trò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x-none" sz="2000" b="1" i="1" u="sng" dirty="0">
                          <a:solidFill>
                            <a:schemeClr val="bg1"/>
                          </a:solidFill>
                          <a:latin typeface="Times New Roman" panose="02020603050405020304" pitchFamily="18" charset="0"/>
                          <a:cs typeface="Times New Roman" panose="02020603050405020304" pitchFamily="18" charset="0"/>
                        </a:rPr>
                        <a:t>Tại sao</a:t>
                      </a:r>
                      <a:r>
                        <a:rPr lang="x-none" sz="2000" b="1" i="1" u="none" dirty="0">
                          <a:solidFill>
                            <a:schemeClr val="bg1"/>
                          </a:solidFill>
                          <a:latin typeface="Times New Roman" panose="02020603050405020304" pitchFamily="18" charset="0"/>
                          <a:cs typeface="Times New Roman" panose="02020603050405020304" pitchFamily="18" charset="0"/>
                        </a:rPr>
                        <a:t> </a:t>
                      </a:r>
                      <a:r>
                        <a:rPr lang="x-none" sz="2000" dirty="0">
                          <a:solidFill>
                            <a:schemeClr val="bg1"/>
                          </a:solidFill>
                          <a:latin typeface="Times New Roman" panose="02020603050405020304" pitchFamily="18" charset="0"/>
                          <a:cs typeface="Times New Roman" panose="02020603050405020304" pitchFamily="18" charset="0"/>
                        </a:rPr>
                        <a:t>mỗi người cần có lòng khiêm tốn?</a:t>
                      </a:r>
                    </a:p>
                    <a:p>
                      <a:r>
                        <a:rPr lang="x-none" sz="2000" dirty="0">
                          <a:solidFill>
                            <a:schemeClr val="bg1"/>
                          </a:solidFill>
                          <a:latin typeface="Times New Roman" panose="02020603050405020304" pitchFamily="18" charset="0"/>
                          <a:cs typeface="Times New Roman" panose="02020603050405020304" pitchFamily="18" charset="0"/>
                        </a:rPr>
                        <a:t>- Đối với mỗi người: làm nên phẩm chất của mỗi người, giúp con người tự hoàn thiện bản thân, được mọi  người tin yêu quý mến,…</a:t>
                      </a:r>
                    </a:p>
                    <a:p>
                      <a:r>
                        <a:rPr lang="x-none" sz="2000" dirty="0">
                          <a:solidFill>
                            <a:schemeClr val="bg1"/>
                          </a:solidFill>
                          <a:latin typeface="Times New Roman" panose="02020603050405020304" pitchFamily="18" charset="0"/>
                          <a:cs typeface="Times New Roman" panose="02020603050405020304" pitchFamily="18" charset="0"/>
                        </a:rPr>
                        <a:t>- Đối với xã hội tạo nên mối quan hệ tốt đẹp giữa người với người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xmlns="" val="339281094"/>
                  </a:ext>
                </a:extLst>
              </a:tr>
              <a:tr h="519728">
                <a:tc>
                  <a:txBody>
                    <a:bodyPr/>
                    <a:lstStyle/>
                    <a:p>
                      <a:r>
                        <a:rPr lang="x-none" sz="2000" b="1" dirty="0">
                          <a:solidFill>
                            <a:srgbClr val="FFFF00"/>
                          </a:solidFill>
                          <a:latin typeface="Times New Roman" panose="02020603050405020304" pitchFamily="18" charset="0"/>
                          <a:cs typeface="Times New Roman" panose="02020603050405020304" pitchFamily="18" charset="0"/>
                        </a:rPr>
                        <a:t>Bàn luận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x-none" sz="2000" b="1" i="1" u="sng" dirty="0">
                          <a:solidFill>
                            <a:schemeClr val="bg1"/>
                          </a:solidFill>
                          <a:latin typeface="Times New Roman" panose="02020603050405020304" pitchFamily="18" charset="0"/>
                          <a:cs typeface="Times New Roman" panose="02020603050405020304" pitchFamily="18" charset="0"/>
                        </a:rPr>
                        <a:t>Phê phán</a:t>
                      </a:r>
                      <a:r>
                        <a:rPr lang="x-none" sz="2000" b="1" i="1" u="none" dirty="0">
                          <a:solidFill>
                            <a:schemeClr val="bg1"/>
                          </a:solidFill>
                          <a:latin typeface="Times New Roman" panose="02020603050405020304" pitchFamily="18" charset="0"/>
                          <a:cs typeface="Times New Roman" panose="02020603050405020304" pitchFamily="18" charset="0"/>
                        </a:rPr>
                        <a:t> </a:t>
                      </a:r>
                      <a:r>
                        <a:rPr lang="x-none" sz="2000" dirty="0">
                          <a:solidFill>
                            <a:schemeClr val="bg1"/>
                          </a:solidFill>
                          <a:latin typeface="Times New Roman" panose="02020603050405020304" pitchFamily="18" charset="0"/>
                          <a:cs typeface="Times New Roman" panose="02020603050405020304" pitchFamily="18" charset="0"/>
                        </a:rPr>
                        <a:t>những người tự kiêu, tự đại, coi thường người khác…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xmlns="" val="2157012030"/>
                  </a:ext>
                </a:extLst>
              </a:tr>
              <a:tr h="644042">
                <a:tc>
                  <a:txBody>
                    <a:bodyPr/>
                    <a:lstStyle/>
                    <a:p>
                      <a:r>
                        <a:rPr lang="x-none" sz="2000" b="1" dirty="0">
                          <a:solidFill>
                            <a:srgbClr val="FFFF00"/>
                          </a:solidFill>
                          <a:latin typeface="Times New Roman" panose="02020603050405020304" pitchFamily="18" charset="0"/>
                          <a:cs typeface="Times New Roman" panose="02020603050405020304" pitchFamily="18" charset="0"/>
                        </a:rPr>
                        <a:t>Bài học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x-none" sz="2000" dirty="0">
                          <a:solidFill>
                            <a:schemeClr val="bg1"/>
                          </a:solidFill>
                          <a:latin typeface="Times New Roman" panose="02020603050405020304" pitchFamily="18" charset="0"/>
                          <a:cs typeface="Times New Roman" panose="02020603050405020304" pitchFamily="18" charset="0"/>
                        </a:rPr>
                        <a:t>Là học sinh chúng ta cần </a:t>
                      </a:r>
                      <a:r>
                        <a:rPr lang="x-none" sz="2000" b="1" i="1" u="sng" dirty="0">
                          <a:solidFill>
                            <a:schemeClr val="bg1"/>
                          </a:solidFill>
                          <a:latin typeface="Times New Roman" panose="02020603050405020304" pitchFamily="18" charset="0"/>
                          <a:cs typeface="Times New Roman" panose="02020603050405020304" pitchFamily="18" charset="0"/>
                        </a:rPr>
                        <a:t>làm gì</a:t>
                      </a:r>
                      <a:r>
                        <a:rPr lang="x-none" sz="2000" dirty="0">
                          <a:solidFill>
                            <a:schemeClr val="bg1"/>
                          </a:solidFill>
                          <a:latin typeface="Times New Roman" panose="02020603050405020304" pitchFamily="18" charset="0"/>
                          <a:cs typeface="Times New Roman" panose="02020603050405020304" pitchFamily="18" charset="0"/>
                        </a:rPr>
                        <a:t>? (</a:t>
                      </a:r>
                      <a:r>
                        <a:rPr lang="x-none" sz="2000" b="1" i="1" u="sng" dirty="0">
                          <a:solidFill>
                            <a:schemeClr val="bg1"/>
                          </a:solidFill>
                          <a:latin typeface="Times New Roman" panose="02020603050405020304" pitchFamily="18" charset="0"/>
                          <a:cs typeface="Times New Roman" panose="02020603050405020304" pitchFamily="18" charset="0"/>
                        </a:rPr>
                        <a:t>Nhận thức</a:t>
                      </a:r>
                      <a:r>
                        <a:rPr lang="x-none" sz="2000" b="0" i="0" u="none" dirty="0">
                          <a:solidFill>
                            <a:schemeClr val="bg1"/>
                          </a:solidFill>
                          <a:latin typeface="Times New Roman" panose="02020603050405020304" pitchFamily="18" charset="0"/>
                          <a:cs typeface="Times New Roman" panose="02020603050405020304" pitchFamily="18" charset="0"/>
                        </a:rPr>
                        <a:t> </a:t>
                      </a:r>
                      <a:r>
                        <a:rPr lang="x-none" sz="2000" dirty="0">
                          <a:solidFill>
                            <a:schemeClr val="bg1"/>
                          </a:solidFill>
                          <a:latin typeface="Times New Roman" panose="02020603050405020304" pitchFamily="18" charset="0"/>
                          <a:cs typeface="Times New Roman" panose="02020603050405020304" pitchFamily="18" charset="0"/>
                        </a:rPr>
                        <a:t>được đây là một đức tính tốt đẹp cần được rèn luyện, </a:t>
                      </a:r>
                      <a:r>
                        <a:rPr lang="x-none" sz="2000" b="1" i="1" u="sng" dirty="0">
                          <a:solidFill>
                            <a:schemeClr val="bg1"/>
                          </a:solidFill>
                          <a:latin typeface="Times New Roman" panose="02020603050405020304" pitchFamily="18" charset="0"/>
                          <a:cs typeface="Times New Roman" panose="02020603050405020304" pitchFamily="18" charset="0"/>
                        </a:rPr>
                        <a:t>hành động</a:t>
                      </a:r>
                      <a:r>
                        <a:rPr lang="x-none" sz="2000" dirty="0">
                          <a:solidFill>
                            <a:schemeClr val="bg1"/>
                          </a:solidFill>
                          <a:latin typeface="Times New Roman" panose="02020603050405020304" pitchFamily="18" charset="0"/>
                          <a:cs typeface="Times New Roman" panose="02020603050405020304" pitchFamily="18" charset="0"/>
                        </a:rPr>
                        <a:t>: học hỏi, không khoe khoang, kiêu ngạo,…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xmlns="" val="3467294280"/>
                  </a:ext>
                </a:extLst>
              </a:tr>
            </a:tbl>
          </a:graphicData>
        </a:graphic>
      </p:graphicFrame>
    </p:spTree>
    <p:extLst>
      <p:ext uri="{BB962C8B-B14F-4D97-AF65-F5344CB8AC3E}">
        <p14:creationId xmlns:p14="http://schemas.microsoft.com/office/powerpoint/2010/main" val="37170176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67A99148-B29C-D24D-A5A5-33F6D8040953}"/>
              </a:ext>
            </a:extLst>
          </p:cNvPr>
          <p:cNvGrpSpPr>
            <a:grpSpLocks/>
          </p:cNvGrpSpPr>
          <p:nvPr/>
        </p:nvGrpSpPr>
        <p:grpSpPr bwMode="auto">
          <a:xfrm>
            <a:off x="803029" y="372305"/>
            <a:ext cx="4315237" cy="935731"/>
            <a:chOff x="3798640" y="2664087"/>
            <a:chExt cx="5609728" cy="1759294"/>
          </a:xfrm>
        </p:grpSpPr>
        <p:sp>
          <p:nvSpPr>
            <p:cNvPr id="6" name="圆角矩形 6">
              <a:extLst>
                <a:ext uri="{FF2B5EF4-FFF2-40B4-BE49-F238E27FC236}">
                  <a16:creationId xmlns:a16="http://schemas.microsoft.com/office/drawing/2014/main" xmlns="" id="{E52EE563-C610-114D-9F0C-9EDA1C12FDBC}"/>
                </a:ext>
              </a:extLst>
            </p:cNvPr>
            <p:cNvSpPr/>
            <p:nvPr/>
          </p:nvSpPr>
          <p:spPr>
            <a:xfrm>
              <a:off x="3798640" y="2664087"/>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7" name="燕尾形 23">
              <a:extLst>
                <a:ext uri="{FF2B5EF4-FFF2-40B4-BE49-F238E27FC236}">
                  <a16:creationId xmlns:a16="http://schemas.microsoft.com/office/drawing/2014/main" xmlns="" id="{B5FAEB56-835D-4F49-8374-2CC3DB646C62}"/>
                </a:ext>
              </a:extLst>
            </p:cNvPr>
            <p:cNvSpPr/>
            <p:nvPr/>
          </p:nvSpPr>
          <p:spPr>
            <a:xfrm>
              <a:off x="4921051" y="3201648"/>
              <a:ext cx="323682" cy="323469"/>
            </a:xfrm>
            <a:prstGeom prst="chevron">
              <a:avLst/>
            </a:pr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8" name="燕尾形 24">
              <a:extLst>
                <a:ext uri="{FF2B5EF4-FFF2-40B4-BE49-F238E27FC236}">
                  <a16:creationId xmlns:a16="http://schemas.microsoft.com/office/drawing/2014/main" xmlns="" id="{9898C73D-1646-C241-B722-38C7FBB54B21}"/>
                </a:ext>
              </a:extLst>
            </p:cNvPr>
            <p:cNvSpPr/>
            <p:nvPr/>
          </p:nvSpPr>
          <p:spPr>
            <a:xfrm>
              <a:off x="5167889" y="3201648"/>
              <a:ext cx="323682" cy="323469"/>
            </a:xfrm>
            <a:prstGeom prst="chevron">
              <a:avLst/>
            </a:pr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xmlns="" id="{468766B3-572A-7C48-B717-50047399FADB}"/>
              </a:ext>
            </a:extLst>
          </p:cNvPr>
          <p:cNvSpPr txBox="1">
            <a:spLocks noChangeArrowheads="1"/>
          </p:cNvSpPr>
          <p:nvPr/>
        </p:nvSpPr>
        <p:spPr bwMode="auto">
          <a:xfrm>
            <a:off x="2043153" y="458056"/>
            <a:ext cx="3369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Viết</a:t>
            </a:r>
            <a:r>
              <a:rPr lang="en-US" sz="24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đoạn</a:t>
            </a:r>
            <a:r>
              <a:rPr lang="en-US" sz="24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hoàn</a:t>
            </a:r>
            <a:r>
              <a:rPr lang="en-US" sz="2400" dirty="0">
                <a:solidFill>
                  <a:schemeClr val="bg1"/>
                </a:solidFill>
                <a:latin typeface="Times New Roman" panose="02020603050405020304" pitchFamily="18" charset="0"/>
                <a:ea typeface="Open Sans"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charset="0"/>
                <a:cs typeface="Times New Roman" panose="02020603050405020304" pitchFamily="18" charset="0"/>
              </a:rPr>
              <a:t>chỉnh</a:t>
            </a:r>
            <a:endParaRPr lang="en-US" sz="2400" dirty="0">
              <a:solidFill>
                <a:schemeClr val="bg1"/>
              </a:solidFill>
              <a:latin typeface="Times New Roman" panose="02020603050405020304" pitchFamily="18" charset="0"/>
              <a:ea typeface="Open Sans" charset="0"/>
              <a:cs typeface="Times New Roman" panose="02020603050405020304" pitchFamily="18" charset="0"/>
            </a:endParaRPr>
          </a:p>
        </p:txBody>
      </p:sp>
      <p:sp>
        <p:nvSpPr>
          <p:cNvPr id="10" name="Oval 9">
            <a:extLst>
              <a:ext uri="{FF2B5EF4-FFF2-40B4-BE49-F238E27FC236}">
                <a16:creationId xmlns:a16="http://schemas.microsoft.com/office/drawing/2014/main" xmlns="" id="{E0975403-FD01-2C4B-B792-2C1340247E80}"/>
              </a:ext>
            </a:extLst>
          </p:cNvPr>
          <p:cNvSpPr/>
          <p:nvPr/>
        </p:nvSpPr>
        <p:spPr>
          <a:xfrm>
            <a:off x="1097671" y="537718"/>
            <a:ext cx="651929"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3</a:t>
            </a:r>
          </a:p>
        </p:txBody>
      </p:sp>
      <p:sp>
        <p:nvSpPr>
          <p:cNvPr id="11" name="TextBox 10">
            <a:extLst>
              <a:ext uri="{FF2B5EF4-FFF2-40B4-BE49-F238E27FC236}">
                <a16:creationId xmlns:a16="http://schemas.microsoft.com/office/drawing/2014/main" xmlns="" id="{55AE764E-49E1-C742-84DD-FC236A92444E}"/>
              </a:ext>
            </a:extLst>
          </p:cNvPr>
          <p:cNvSpPr txBox="1"/>
          <p:nvPr/>
        </p:nvSpPr>
        <p:spPr>
          <a:xfrm>
            <a:off x="888670" y="1518372"/>
            <a:ext cx="10414659" cy="4462760"/>
          </a:xfrm>
          <a:prstGeom prst="rect">
            <a:avLst/>
          </a:prstGeom>
          <a:solidFill>
            <a:schemeClr val="accent6">
              <a:lumMod val="50000"/>
            </a:schemeClr>
          </a:solidFill>
          <a:ln>
            <a:solidFill>
              <a:srgbClr val="FF0000"/>
            </a:solidFill>
          </a:ln>
        </p:spPr>
        <p:txBody>
          <a:bodyPr wrap="square" rtlCol="0">
            <a:spAutoFit/>
          </a:bodyPr>
          <a:lstStyle/>
          <a:p>
            <a:pPr algn="just"/>
            <a:r>
              <a:rPr lang="vi-VN" sz="2600"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x-none" sz="2600" dirty="0">
                <a:solidFill>
                  <a:schemeClr val="bg1">
                    <a:lumMod val="95000"/>
                  </a:schemeClr>
                </a:solidFill>
                <a:latin typeface="UNI Chu truyen thong" panose="03030302030807070C03" pitchFamily="66" charset="77"/>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Người</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tự</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mãn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kiêu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ngạo</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về</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gì</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làm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trân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trọng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giá</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trị</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đã</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nhận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được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nhã</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nhặn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biết</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sống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kính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trên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nhường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dưới</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Trong cuộc sống ngày nay, c</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ó</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tấm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gương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tiêu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biểu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cho</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lối sống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Bác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Hồ</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Nguyễn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Ngọc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Mạnh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Các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tỉ</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phú</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Bill Gates, Carlos Slim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Helu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en-US"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p>
          <a:p>
            <a:pPr algn="just"/>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rPr>
              <a:t>(Bài làm của học sinh)</a:t>
            </a:r>
          </a:p>
        </p:txBody>
      </p:sp>
    </p:spTree>
    <p:extLst>
      <p:ext uri="{BB962C8B-B14F-4D97-AF65-F5344CB8AC3E}">
        <p14:creationId xmlns:p14="http://schemas.microsoft.com/office/powerpoint/2010/main" val="16613176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D3935AE-F498-D348-8054-CA7A8778669E}"/>
              </a:ext>
            </a:extLst>
          </p:cNvPr>
          <p:cNvPicPr>
            <a:picLocks noChangeAspect="1"/>
          </p:cNvPicPr>
          <p:nvPr/>
        </p:nvPicPr>
        <p:blipFill>
          <a:blip r:embed="rId2"/>
          <a:stretch>
            <a:fillRect/>
          </a:stretch>
        </p:blipFill>
        <p:spPr>
          <a:xfrm>
            <a:off x="213361" y="261934"/>
            <a:ext cx="4750599" cy="6334132"/>
          </a:xfrm>
          <a:prstGeom prst="rect">
            <a:avLst/>
          </a:prstGeom>
        </p:spPr>
      </p:pic>
      <p:sp>
        <p:nvSpPr>
          <p:cNvPr id="6" name="Rectangle 5">
            <a:extLst>
              <a:ext uri="{FF2B5EF4-FFF2-40B4-BE49-F238E27FC236}">
                <a16:creationId xmlns:a16="http://schemas.microsoft.com/office/drawing/2014/main" xmlns="" id="{AF091CC2-D27C-C243-8D26-DCAB34C578D6}"/>
              </a:ext>
            </a:extLst>
          </p:cNvPr>
          <p:cNvSpPr/>
          <p:nvPr/>
        </p:nvSpPr>
        <p:spPr>
          <a:xfrm>
            <a:off x="573603" y="4888032"/>
            <a:ext cx="4081524" cy="26585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5933A345-9B34-6441-A885-EE140650ED64}"/>
              </a:ext>
            </a:extLst>
          </p:cNvPr>
          <p:cNvSpPr txBox="1"/>
          <p:nvPr/>
        </p:nvSpPr>
        <p:spPr>
          <a:xfrm>
            <a:off x="5324202" y="2476235"/>
            <a:ext cx="6294195" cy="2862322"/>
          </a:xfrm>
          <a:prstGeom prst="rect">
            <a:avLst/>
          </a:prstGeom>
          <a:noFill/>
          <a:ln w="19050">
            <a:solidFill>
              <a:srgbClr val="FF2600"/>
            </a:solidFill>
          </a:ln>
        </p:spPr>
        <p:txBody>
          <a:bodyPr wrap="square" rtlCol="0">
            <a:spAutoFit/>
          </a:bodyPr>
          <a:lstStyle/>
          <a:p>
            <a:pPr algn="just"/>
            <a:r>
              <a:rPr lang="x-none" sz="3000" dirty="0">
                <a:solidFill>
                  <a:srgbClr val="FFFF00"/>
                </a:solidFill>
                <a:latin typeface="Times New Roman" panose="02020603050405020304" pitchFamily="18" charset="0"/>
                <a:cs typeface="Times New Roman" panose="02020603050405020304" pitchFamily="18" charset="0"/>
              </a:rPr>
              <a:t>Phần II</a:t>
            </a:r>
          </a:p>
          <a:p>
            <a:pPr algn="just"/>
            <a:r>
              <a:rPr lang="x-none" sz="3000" dirty="0">
                <a:solidFill>
                  <a:srgbClr val="FFFF00"/>
                </a:solidFill>
                <a:latin typeface="Times New Roman" panose="02020603050405020304" pitchFamily="18" charset="0"/>
                <a:cs typeface="Times New Roman" panose="02020603050405020304" pitchFamily="18" charset="0"/>
              </a:rPr>
              <a:t>2. </a:t>
            </a:r>
            <a:r>
              <a:rPr lang="x-none" sz="3000" dirty="0">
                <a:solidFill>
                  <a:schemeClr val="bg1"/>
                </a:solidFill>
                <a:latin typeface="Times New Roman" panose="02020603050405020304" pitchFamily="18" charset="0"/>
                <a:cs typeface="Times New Roman" panose="02020603050405020304" pitchFamily="18" charset="0"/>
              </a:rPr>
              <a:t>Dựa vào đoạn trích trên kết hợp với những hiểu biết xã hội, hãy trình bày suy nghĩ của em (khoảng 2/3 trang giấy thi) về ý kiến: </a:t>
            </a:r>
            <a:r>
              <a:rPr lang="x-none" sz="3000" b="1" i="1" dirty="0">
                <a:solidFill>
                  <a:srgbClr val="FFC000"/>
                </a:solidFill>
                <a:latin typeface="Times New Roman" panose="02020603050405020304" pitchFamily="18" charset="0"/>
                <a:cs typeface="Times New Roman" panose="02020603050405020304" pitchFamily="18" charset="0"/>
              </a:rPr>
              <a:t>Phải chăng tri thức làm nên giá trị của con người?</a:t>
            </a:r>
            <a:r>
              <a:rPr lang="x-none" sz="3000" b="1" i="1" dirty="0">
                <a:solidFill>
                  <a:schemeClr val="bg1"/>
                </a:solidFill>
                <a:latin typeface="Times New Roman" panose="02020603050405020304" pitchFamily="18" charset="0"/>
                <a:cs typeface="Times New Roman" panose="02020603050405020304" pitchFamily="18" charset="0"/>
              </a:rPr>
              <a:t> </a:t>
            </a:r>
            <a:r>
              <a:rPr lang="x-none" sz="3000" dirty="0">
                <a:solidFill>
                  <a:schemeClr val="bg1"/>
                </a:solidFill>
                <a:latin typeface="Times New Roman" panose="02020603050405020304" pitchFamily="18" charset="0"/>
                <a:cs typeface="Times New Roman" panose="02020603050405020304" pitchFamily="18" charset="0"/>
              </a:rPr>
              <a:t>(2,5 điểm)</a:t>
            </a:r>
          </a:p>
        </p:txBody>
      </p:sp>
    </p:spTree>
    <p:extLst>
      <p:ext uri="{BB962C8B-B14F-4D97-AF65-F5344CB8AC3E}">
        <p14:creationId xmlns:p14="http://schemas.microsoft.com/office/powerpoint/2010/main" val="4051404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5AE764E-49E1-C742-84DD-FC236A92444E}"/>
              </a:ext>
            </a:extLst>
          </p:cNvPr>
          <p:cNvSpPr txBox="1"/>
          <p:nvPr/>
        </p:nvSpPr>
        <p:spPr>
          <a:xfrm>
            <a:off x="1305044" y="1665205"/>
            <a:ext cx="9469127" cy="4862870"/>
          </a:xfrm>
          <a:prstGeom prst="rect">
            <a:avLst/>
          </a:prstGeom>
          <a:solidFill>
            <a:schemeClr val="accent6">
              <a:lumMod val="50000"/>
            </a:schemeClr>
          </a:solidFill>
          <a:ln>
            <a:solidFill>
              <a:srgbClr val="FF0000"/>
            </a:solidFill>
          </a:ln>
        </p:spPr>
        <p:txBody>
          <a:bodyPr wrap="square" rtlCol="0">
            <a:spAutoFit/>
          </a:bodyPr>
          <a:lstStyle/>
          <a:p>
            <a:pPr algn="just"/>
            <a:r>
              <a:rPr lang="vi-VN" sz="2600"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x-none" sz="2600" dirty="0">
                <a:solidFill>
                  <a:schemeClr val="bg1">
                    <a:lumMod val="95000"/>
                  </a:schemeClr>
                </a:solidFill>
                <a:latin typeface="UNI Chu truyen thong" panose="03030302030807070C03" pitchFamily="66" charset="77"/>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Người</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tự</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mãn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kiêu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ngạo</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về</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gì</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làm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trân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trọng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giá</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trị</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đã</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nhận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được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nhã</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nhặn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biết</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sống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kính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trên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nhường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dưới</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Trong cuộc sống ngày nay, c</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ó</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tấm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gương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tiêu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biểu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cho</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lối sống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Bác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Hồ</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Nguyễn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Ngọc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Mạnh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Các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tỉ</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phú</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Bill Gates, Carlos Slim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Helu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en-US"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p>
          <a:p>
            <a:pPr algn="just"/>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rPr>
              <a:t>(Bài làm của học sinh)</a:t>
            </a:r>
          </a:p>
        </p:txBody>
      </p:sp>
      <p:grpSp>
        <p:nvGrpSpPr>
          <p:cNvPr id="12" name="Group 11">
            <a:extLst>
              <a:ext uri="{FF2B5EF4-FFF2-40B4-BE49-F238E27FC236}">
                <a16:creationId xmlns:a16="http://schemas.microsoft.com/office/drawing/2014/main" xmlns="" id="{98568C71-B259-964B-B18C-9299C34E00F5}"/>
              </a:ext>
            </a:extLst>
          </p:cNvPr>
          <p:cNvGrpSpPr>
            <a:grpSpLocks/>
          </p:cNvGrpSpPr>
          <p:nvPr/>
        </p:nvGrpSpPr>
        <p:grpSpPr bwMode="auto">
          <a:xfrm>
            <a:off x="803029" y="270452"/>
            <a:ext cx="3910436" cy="1139437"/>
            <a:chOff x="3798640" y="4694042"/>
            <a:chExt cx="5609728" cy="1759294"/>
          </a:xfrm>
        </p:grpSpPr>
        <p:sp>
          <p:nvSpPr>
            <p:cNvPr id="13" name="圆角矩形 6">
              <a:extLst>
                <a:ext uri="{FF2B5EF4-FFF2-40B4-BE49-F238E27FC236}">
                  <a16:creationId xmlns:a16="http://schemas.microsoft.com/office/drawing/2014/main" xmlns="" id="{CBB2CC2E-3928-4345-A4F5-004815D885A0}"/>
                </a:ext>
              </a:extLst>
            </p:cNvPr>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4" name="燕尾形 26">
              <a:extLst>
                <a:ext uri="{FF2B5EF4-FFF2-40B4-BE49-F238E27FC236}">
                  <a16:creationId xmlns:a16="http://schemas.microsoft.com/office/drawing/2014/main" xmlns="" id="{32527CCA-A3AE-744F-8167-02B785BF311A}"/>
                </a:ext>
              </a:extLst>
            </p:cNvPr>
            <p:cNvSpPr/>
            <p:nvPr/>
          </p:nvSpPr>
          <p:spPr>
            <a:xfrm>
              <a:off x="4921051" y="5231603"/>
              <a:ext cx="323682" cy="323469"/>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5" name="燕尾形 27">
              <a:extLst>
                <a:ext uri="{FF2B5EF4-FFF2-40B4-BE49-F238E27FC236}">
                  <a16:creationId xmlns:a16="http://schemas.microsoft.com/office/drawing/2014/main" xmlns="" id="{BA172E64-5A94-8942-8877-6D785E37FAC4}"/>
                </a:ext>
              </a:extLst>
            </p:cNvPr>
            <p:cNvSpPr/>
            <p:nvPr/>
          </p:nvSpPr>
          <p:spPr>
            <a:xfrm>
              <a:off x="5167889" y="5231603"/>
              <a:ext cx="323682" cy="323469"/>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xmlns="" id="{2163DDEE-5C5B-8640-A10C-373038F81C96}"/>
              </a:ext>
            </a:extLst>
          </p:cNvPr>
          <p:cNvSpPr txBox="1">
            <a:spLocks noChangeArrowheads="1"/>
          </p:cNvSpPr>
          <p:nvPr/>
        </p:nvSpPr>
        <p:spPr bwMode="auto">
          <a:xfrm>
            <a:off x="1740077" y="362937"/>
            <a:ext cx="2973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Đọc</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lại</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bài</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viết</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p>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và</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sửa</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chữa</a:t>
            </a:r>
            <a:endParaRPr lang="en-US" sz="2800" dirty="0">
              <a:solidFill>
                <a:schemeClr val="bg1"/>
              </a:solidFill>
              <a:latin typeface="Times New Roman" panose="02020603050405020304" pitchFamily="18" charset="0"/>
              <a:ea typeface="Open Sans" charset="0"/>
              <a:cs typeface="Times New Roman" panose="02020603050405020304" pitchFamily="18" charset="0"/>
            </a:endParaRPr>
          </a:p>
        </p:txBody>
      </p:sp>
      <p:sp>
        <p:nvSpPr>
          <p:cNvPr id="17" name="Oval 16">
            <a:extLst>
              <a:ext uri="{FF2B5EF4-FFF2-40B4-BE49-F238E27FC236}">
                <a16:creationId xmlns:a16="http://schemas.microsoft.com/office/drawing/2014/main" xmlns="" id="{DE7B1B6C-085B-4842-B91F-46F8EC85B01A}"/>
              </a:ext>
            </a:extLst>
          </p:cNvPr>
          <p:cNvSpPr/>
          <p:nvPr/>
        </p:nvSpPr>
        <p:spPr>
          <a:xfrm>
            <a:off x="468507" y="738732"/>
            <a:ext cx="705700"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4</a:t>
            </a:r>
          </a:p>
        </p:txBody>
      </p:sp>
      <p:sp>
        <p:nvSpPr>
          <p:cNvPr id="18" name="TextBox 17">
            <a:extLst>
              <a:ext uri="{FF2B5EF4-FFF2-40B4-BE49-F238E27FC236}">
                <a16:creationId xmlns:a16="http://schemas.microsoft.com/office/drawing/2014/main" xmlns="" id="{D4F083CD-4FD3-9D47-BC62-224F21032C36}"/>
              </a:ext>
            </a:extLst>
          </p:cNvPr>
          <p:cNvSpPr txBox="1"/>
          <p:nvPr/>
        </p:nvSpPr>
        <p:spPr>
          <a:xfrm>
            <a:off x="2950249" y="1557995"/>
            <a:ext cx="1570052"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Giải</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thích</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19" name="TextBox 18">
            <a:extLst>
              <a:ext uri="{FF2B5EF4-FFF2-40B4-BE49-F238E27FC236}">
                <a16:creationId xmlns:a16="http://schemas.microsoft.com/office/drawing/2014/main" xmlns="" id="{4C706F1E-7C93-BD49-A073-C71720A72F20}"/>
              </a:ext>
            </a:extLst>
          </p:cNvPr>
          <p:cNvSpPr txBox="1"/>
          <p:nvPr/>
        </p:nvSpPr>
        <p:spPr>
          <a:xfrm>
            <a:off x="9204119" y="1409889"/>
            <a:ext cx="1570052"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Biểu</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hiện</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0" name="TextBox 19">
            <a:extLst>
              <a:ext uri="{FF2B5EF4-FFF2-40B4-BE49-F238E27FC236}">
                <a16:creationId xmlns:a16="http://schemas.microsoft.com/office/drawing/2014/main" xmlns="" id="{1E785A06-21CC-F649-8C91-C919300B8C73}"/>
              </a:ext>
            </a:extLst>
          </p:cNvPr>
          <p:cNvSpPr txBox="1"/>
          <p:nvPr/>
        </p:nvSpPr>
        <p:spPr>
          <a:xfrm>
            <a:off x="2896835" y="2512933"/>
            <a:ext cx="1570052"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Dẫn</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chứng</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1" name="TextBox 20">
            <a:extLst>
              <a:ext uri="{FF2B5EF4-FFF2-40B4-BE49-F238E27FC236}">
                <a16:creationId xmlns:a16="http://schemas.microsoft.com/office/drawing/2014/main" xmlns="" id="{265114D0-3075-CE47-8AFD-4E89A8FAF0F3}"/>
              </a:ext>
            </a:extLst>
          </p:cNvPr>
          <p:cNvSpPr txBox="1"/>
          <p:nvPr/>
        </p:nvSpPr>
        <p:spPr>
          <a:xfrm>
            <a:off x="8937481" y="3696530"/>
            <a:ext cx="1570052"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Vai</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trò</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2" name="TextBox 21">
            <a:extLst>
              <a:ext uri="{FF2B5EF4-FFF2-40B4-BE49-F238E27FC236}">
                <a16:creationId xmlns:a16="http://schemas.microsoft.com/office/drawing/2014/main" xmlns="" id="{72192CC7-1CC9-4D47-A711-F6EA11F3FF17}"/>
              </a:ext>
            </a:extLst>
          </p:cNvPr>
          <p:cNvSpPr txBox="1"/>
          <p:nvPr/>
        </p:nvSpPr>
        <p:spPr>
          <a:xfrm>
            <a:off x="4120441" y="4793314"/>
            <a:ext cx="2355514"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Bàn</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luận</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mở</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rộng</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3" name="TextBox 22">
            <a:extLst>
              <a:ext uri="{FF2B5EF4-FFF2-40B4-BE49-F238E27FC236}">
                <a16:creationId xmlns:a16="http://schemas.microsoft.com/office/drawing/2014/main" xmlns="" id="{173FEE07-6562-8448-B4A4-5A990F0343F0}"/>
              </a:ext>
            </a:extLst>
          </p:cNvPr>
          <p:cNvSpPr txBox="1"/>
          <p:nvPr/>
        </p:nvSpPr>
        <p:spPr>
          <a:xfrm>
            <a:off x="7288706" y="5384793"/>
            <a:ext cx="1280785"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Bài</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học</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Tree>
    <p:extLst>
      <p:ext uri="{BB962C8B-B14F-4D97-AF65-F5344CB8AC3E}">
        <p14:creationId xmlns:p14="http://schemas.microsoft.com/office/powerpoint/2010/main" val="385258974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5AE764E-49E1-C742-84DD-FC236A92444E}"/>
              </a:ext>
            </a:extLst>
          </p:cNvPr>
          <p:cNvSpPr txBox="1"/>
          <p:nvPr/>
        </p:nvSpPr>
        <p:spPr>
          <a:xfrm>
            <a:off x="791478" y="1665205"/>
            <a:ext cx="9469127" cy="4862870"/>
          </a:xfrm>
          <a:prstGeom prst="rect">
            <a:avLst/>
          </a:prstGeom>
          <a:solidFill>
            <a:schemeClr val="accent6">
              <a:lumMod val="50000"/>
            </a:schemeClr>
          </a:solidFill>
          <a:ln>
            <a:solidFill>
              <a:srgbClr val="FF0000"/>
            </a:solidFill>
          </a:ln>
        </p:spPr>
        <p:txBody>
          <a:bodyPr wrap="square" rtlCol="0">
            <a:spAutoFit/>
          </a:bodyPr>
          <a:lstStyle/>
          <a:p>
            <a:pPr algn="just"/>
            <a:r>
              <a:rPr lang="vi-VN" sz="2600"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x-none" sz="2600" dirty="0">
                <a:solidFill>
                  <a:schemeClr val="bg1">
                    <a:lumMod val="95000"/>
                  </a:schemeClr>
                </a:solidFill>
                <a:latin typeface="UNI Chu truyen thong" panose="03030302030807070C03" pitchFamily="66" charset="77"/>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Người</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tự</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mãn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kiêu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ngạo</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về</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gì</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làm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trân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trọng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giá</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trị</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đã</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nhận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được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nhã</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nhặn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biết</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sống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kính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trên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nhường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dưới</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Trong cuộc sống ngày nay</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c</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ó</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tấm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gương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tiêu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biểu</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cho</a:t>
            </a:r>
            <a:r>
              <a:rPr lang="vi-VN"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lối sống</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Bác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Hồ</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Nguyễn</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Ngọc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Mạnh</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Các</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tỉ</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phú</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6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Bill Gates, Carlos Slim </a:t>
            </a:r>
            <a:r>
              <a:rPr lang="en-US" sz="26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Helu</a:t>
            </a:r>
            <a:r>
              <a:rPr lang="en-US" sz="2600" b="1"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en-US"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6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p>
          <a:p>
            <a:pPr algn="just"/>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rPr>
              <a:t>(Bài làm của học sinh)</a:t>
            </a:r>
          </a:p>
        </p:txBody>
      </p:sp>
      <p:grpSp>
        <p:nvGrpSpPr>
          <p:cNvPr id="12" name="Group 11">
            <a:extLst>
              <a:ext uri="{FF2B5EF4-FFF2-40B4-BE49-F238E27FC236}">
                <a16:creationId xmlns:a16="http://schemas.microsoft.com/office/drawing/2014/main" xmlns="" id="{98568C71-B259-964B-B18C-9299C34E00F5}"/>
              </a:ext>
            </a:extLst>
          </p:cNvPr>
          <p:cNvGrpSpPr>
            <a:grpSpLocks/>
          </p:cNvGrpSpPr>
          <p:nvPr/>
        </p:nvGrpSpPr>
        <p:grpSpPr bwMode="auto">
          <a:xfrm>
            <a:off x="803029" y="270452"/>
            <a:ext cx="3910436" cy="1139437"/>
            <a:chOff x="3798640" y="4694042"/>
            <a:chExt cx="5609728" cy="1759294"/>
          </a:xfrm>
        </p:grpSpPr>
        <p:sp>
          <p:nvSpPr>
            <p:cNvPr id="13" name="圆角矩形 6">
              <a:extLst>
                <a:ext uri="{FF2B5EF4-FFF2-40B4-BE49-F238E27FC236}">
                  <a16:creationId xmlns:a16="http://schemas.microsoft.com/office/drawing/2014/main" xmlns="" id="{CBB2CC2E-3928-4345-A4F5-004815D885A0}"/>
                </a:ext>
              </a:extLst>
            </p:cNvPr>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4" name="燕尾形 26">
              <a:extLst>
                <a:ext uri="{FF2B5EF4-FFF2-40B4-BE49-F238E27FC236}">
                  <a16:creationId xmlns:a16="http://schemas.microsoft.com/office/drawing/2014/main" xmlns="" id="{32527CCA-A3AE-744F-8167-02B785BF311A}"/>
                </a:ext>
              </a:extLst>
            </p:cNvPr>
            <p:cNvSpPr/>
            <p:nvPr/>
          </p:nvSpPr>
          <p:spPr>
            <a:xfrm>
              <a:off x="4921051" y="5231603"/>
              <a:ext cx="323682" cy="323469"/>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sp>
          <p:nvSpPr>
            <p:cNvPr id="15" name="燕尾形 27">
              <a:extLst>
                <a:ext uri="{FF2B5EF4-FFF2-40B4-BE49-F238E27FC236}">
                  <a16:creationId xmlns:a16="http://schemas.microsoft.com/office/drawing/2014/main" xmlns="" id="{BA172E64-5A94-8942-8877-6D785E37FAC4}"/>
                </a:ext>
              </a:extLst>
            </p:cNvPr>
            <p:cNvSpPr/>
            <p:nvPr/>
          </p:nvSpPr>
          <p:spPr>
            <a:xfrm>
              <a:off x="5167889" y="5231603"/>
              <a:ext cx="323682" cy="323469"/>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783">
                <a:defRPr/>
              </a:pPr>
              <a:endParaRPr lang="zh-CN" altLang="en-US" b="1" kern="0">
                <a:solidFill>
                  <a:sysClr val="window" lastClr="FFFFFF"/>
                </a:solidFill>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xmlns="" id="{2163DDEE-5C5B-8640-A10C-373038F81C96}"/>
              </a:ext>
            </a:extLst>
          </p:cNvPr>
          <p:cNvSpPr txBox="1">
            <a:spLocks noChangeArrowheads="1"/>
          </p:cNvSpPr>
          <p:nvPr/>
        </p:nvSpPr>
        <p:spPr bwMode="auto">
          <a:xfrm>
            <a:off x="1740077" y="362937"/>
            <a:ext cx="2973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Đọc</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lại</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bài</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viết</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p>
          <a:p>
            <a:pPr algn="ctr" fontAlgn="base">
              <a:spcBef>
                <a:spcPct val="0"/>
              </a:spcBef>
              <a:spcAft>
                <a:spcPct val="0"/>
              </a:spcAft>
            </a:pPr>
            <a:r>
              <a:rPr lang="en-US" sz="2800" dirty="0" err="1">
                <a:solidFill>
                  <a:schemeClr val="bg1"/>
                </a:solidFill>
                <a:latin typeface="Times New Roman" panose="02020603050405020304" pitchFamily="18" charset="0"/>
                <a:ea typeface="Open Sans" charset="0"/>
                <a:cs typeface="Times New Roman" panose="02020603050405020304" pitchFamily="18" charset="0"/>
              </a:rPr>
              <a:t>và</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sửa</a:t>
            </a:r>
            <a:r>
              <a:rPr lang="en-US" sz="2800" dirty="0">
                <a:solidFill>
                  <a:schemeClr val="bg1"/>
                </a:solidFill>
                <a:latin typeface="Times New Roman" panose="02020603050405020304" pitchFamily="18" charset="0"/>
                <a:ea typeface="Open Sans" charset="0"/>
                <a:cs typeface="Times New Roman" panose="02020603050405020304" pitchFamily="18" charset="0"/>
              </a:rPr>
              <a:t> </a:t>
            </a:r>
            <a:r>
              <a:rPr lang="en-US" sz="2800" dirty="0" err="1">
                <a:solidFill>
                  <a:schemeClr val="bg1"/>
                </a:solidFill>
                <a:latin typeface="Times New Roman" panose="02020603050405020304" pitchFamily="18" charset="0"/>
                <a:ea typeface="Open Sans" charset="0"/>
                <a:cs typeface="Times New Roman" panose="02020603050405020304" pitchFamily="18" charset="0"/>
              </a:rPr>
              <a:t>chữa</a:t>
            </a:r>
            <a:endParaRPr lang="en-US" sz="2800" dirty="0">
              <a:solidFill>
                <a:schemeClr val="bg1"/>
              </a:solidFill>
              <a:latin typeface="Times New Roman" panose="02020603050405020304" pitchFamily="18" charset="0"/>
              <a:ea typeface="Open Sans" charset="0"/>
              <a:cs typeface="Times New Roman" panose="02020603050405020304" pitchFamily="18" charset="0"/>
            </a:endParaRPr>
          </a:p>
        </p:txBody>
      </p:sp>
      <p:sp>
        <p:nvSpPr>
          <p:cNvPr id="17" name="Oval 16">
            <a:extLst>
              <a:ext uri="{FF2B5EF4-FFF2-40B4-BE49-F238E27FC236}">
                <a16:creationId xmlns:a16="http://schemas.microsoft.com/office/drawing/2014/main" xmlns="" id="{DE7B1B6C-085B-4842-B91F-46F8EC85B01A}"/>
              </a:ext>
            </a:extLst>
          </p:cNvPr>
          <p:cNvSpPr/>
          <p:nvPr/>
        </p:nvSpPr>
        <p:spPr>
          <a:xfrm>
            <a:off x="468507" y="738732"/>
            <a:ext cx="705700" cy="611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4</a:t>
            </a:r>
          </a:p>
        </p:txBody>
      </p:sp>
      <p:sp>
        <p:nvSpPr>
          <p:cNvPr id="18" name="TextBox 17">
            <a:extLst>
              <a:ext uri="{FF2B5EF4-FFF2-40B4-BE49-F238E27FC236}">
                <a16:creationId xmlns:a16="http://schemas.microsoft.com/office/drawing/2014/main" xmlns="" id="{D4F083CD-4FD3-9D47-BC62-224F21032C36}"/>
              </a:ext>
            </a:extLst>
          </p:cNvPr>
          <p:cNvSpPr txBox="1"/>
          <p:nvPr/>
        </p:nvSpPr>
        <p:spPr>
          <a:xfrm>
            <a:off x="2436683" y="1557995"/>
            <a:ext cx="1570052"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Giải</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thích</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19" name="TextBox 18">
            <a:extLst>
              <a:ext uri="{FF2B5EF4-FFF2-40B4-BE49-F238E27FC236}">
                <a16:creationId xmlns:a16="http://schemas.microsoft.com/office/drawing/2014/main" xmlns="" id="{4C706F1E-7C93-BD49-A073-C71720A72F20}"/>
              </a:ext>
            </a:extLst>
          </p:cNvPr>
          <p:cNvSpPr txBox="1"/>
          <p:nvPr/>
        </p:nvSpPr>
        <p:spPr>
          <a:xfrm>
            <a:off x="8690553" y="1409889"/>
            <a:ext cx="1570052"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Biểu</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hiện</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1" name="TextBox 20">
            <a:extLst>
              <a:ext uri="{FF2B5EF4-FFF2-40B4-BE49-F238E27FC236}">
                <a16:creationId xmlns:a16="http://schemas.microsoft.com/office/drawing/2014/main" xmlns="" id="{265114D0-3075-CE47-8AFD-4E89A8FAF0F3}"/>
              </a:ext>
            </a:extLst>
          </p:cNvPr>
          <p:cNvSpPr txBox="1"/>
          <p:nvPr/>
        </p:nvSpPr>
        <p:spPr>
          <a:xfrm>
            <a:off x="8453541" y="3763012"/>
            <a:ext cx="1570052"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Vai</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trò</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2" name="TextBox 21">
            <a:extLst>
              <a:ext uri="{FF2B5EF4-FFF2-40B4-BE49-F238E27FC236}">
                <a16:creationId xmlns:a16="http://schemas.microsoft.com/office/drawing/2014/main" xmlns="" id="{72192CC7-1CC9-4D47-A711-F6EA11F3FF17}"/>
              </a:ext>
            </a:extLst>
          </p:cNvPr>
          <p:cNvSpPr txBox="1"/>
          <p:nvPr/>
        </p:nvSpPr>
        <p:spPr>
          <a:xfrm>
            <a:off x="3606875" y="4793314"/>
            <a:ext cx="2355514"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Bàn</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luận</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mở</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rộng</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3" name="TextBox 22">
            <a:extLst>
              <a:ext uri="{FF2B5EF4-FFF2-40B4-BE49-F238E27FC236}">
                <a16:creationId xmlns:a16="http://schemas.microsoft.com/office/drawing/2014/main" xmlns="" id="{173FEE07-6562-8448-B4A4-5A990F0343F0}"/>
              </a:ext>
            </a:extLst>
          </p:cNvPr>
          <p:cNvSpPr txBox="1"/>
          <p:nvPr/>
        </p:nvSpPr>
        <p:spPr>
          <a:xfrm>
            <a:off x="6775140" y="5384793"/>
            <a:ext cx="1280785" cy="400110"/>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Bài</a:t>
            </a:r>
            <a:r>
              <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 </a:t>
            </a:r>
            <a:r>
              <a:rPr kumimoji="0" lang="en-US" sz="2000" b="1" i="0" u="none" strike="noStrike" kern="0" cap="none" spc="0" normalizeH="0" baseline="0" noProof="0" dirty="0" err="1">
                <a:ln>
                  <a:noFill/>
                </a:ln>
                <a:solidFill>
                  <a:srgbClr val="FF2600"/>
                </a:solidFill>
                <a:effectLst/>
                <a:uLnTx/>
                <a:uFillTx/>
                <a:latin typeface="UNI Chu truyen thong" panose="03030302030807070C03" pitchFamily="66" charset="77"/>
                <a:sym typeface="Wingdings" panose="05000000000000000000" pitchFamily="2" charset="2"/>
              </a:rPr>
              <a:t>học</a:t>
            </a:r>
            <a:endParaRPr kumimoji="0" lang="en-US" sz="20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2" name="Right Brace 1">
            <a:extLst>
              <a:ext uri="{FF2B5EF4-FFF2-40B4-BE49-F238E27FC236}">
                <a16:creationId xmlns:a16="http://schemas.microsoft.com/office/drawing/2014/main" xmlns="" id="{898E46A8-7B5C-9344-8B99-B9DA80A3F923}"/>
              </a:ext>
            </a:extLst>
          </p:cNvPr>
          <p:cNvSpPr/>
          <p:nvPr/>
        </p:nvSpPr>
        <p:spPr>
          <a:xfrm>
            <a:off x="10484972" y="3021839"/>
            <a:ext cx="438411" cy="1070234"/>
          </a:xfrm>
          <a:prstGeom prst="rightBrace">
            <a:avLst/>
          </a:prstGeom>
          <a:ln w="12700"/>
        </p:spPr>
        <p:style>
          <a:lnRef idx="1">
            <a:schemeClr val="accent4"/>
          </a:lnRef>
          <a:fillRef idx="0">
            <a:schemeClr val="accent4"/>
          </a:fillRef>
          <a:effectRef idx="0">
            <a:schemeClr val="accent4"/>
          </a:effectRef>
          <a:fontRef idx="minor">
            <a:schemeClr val="tx1"/>
          </a:fontRef>
        </p:style>
        <p:txBody>
          <a:bodyPr rtlCol="0" anchor="ctr"/>
          <a:lstStyle/>
          <a:p>
            <a:pPr algn="ctr"/>
            <a:endParaRPr lang="x-none"/>
          </a:p>
        </p:txBody>
      </p:sp>
      <p:sp>
        <p:nvSpPr>
          <p:cNvPr id="3" name="TextBox 2">
            <a:extLst>
              <a:ext uri="{FF2B5EF4-FFF2-40B4-BE49-F238E27FC236}">
                <a16:creationId xmlns:a16="http://schemas.microsoft.com/office/drawing/2014/main" xmlns="" id="{CB10DE5E-04F7-314C-B719-E4A5AD69F0D6}"/>
              </a:ext>
            </a:extLst>
          </p:cNvPr>
          <p:cNvSpPr txBox="1"/>
          <p:nvPr/>
        </p:nvSpPr>
        <p:spPr>
          <a:xfrm>
            <a:off x="10704177" y="3021839"/>
            <a:ext cx="1315234" cy="954107"/>
          </a:xfrm>
          <a:prstGeom prst="rect">
            <a:avLst/>
          </a:prstGeom>
          <a:noFill/>
        </p:spPr>
        <p:txBody>
          <a:bodyPr wrap="square" rtlCol="0">
            <a:spAutoFit/>
          </a:bodyPr>
          <a:lstStyle/>
          <a:p>
            <a:pPr algn="ctr"/>
            <a:r>
              <a:rPr lang="en-US" sz="2800" b="1" dirty="0">
                <a:solidFill>
                  <a:srgbClr val="FFFF00"/>
                </a:solidFill>
                <a:latin typeface="UNI Chu truyen thong" panose="03030302030807070C03" pitchFamily="66" charset="77"/>
              </a:rPr>
              <a:t>D</a:t>
            </a:r>
            <a:r>
              <a:rPr lang="x-none" sz="2800" b="1" dirty="0">
                <a:solidFill>
                  <a:srgbClr val="FFFF00"/>
                </a:solidFill>
                <a:latin typeface="UNI Chu truyen thong" panose="03030302030807070C03" pitchFamily="66" charset="77"/>
              </a:rPr>
              <a:t>ẫn chứng</a:t>
            </a:r>
          </a:p>
        </p:txBody>
      </p:sp>
      <p:cxnSp>
        <p:nvCxnSpPr>
          <p:cNvPr id="25" name="Straight Connector 24">
            <a:extLst>
              <a:ext uri="{FF2B5EF4-FFF2-40B4-BE49-F238E27FC236}">
                <a16:creationId xmlns:a16="http://schemas.microsoft.com/office/drawing/2014/main" xmlns="" id="{39919203-1666-A745-AA33-C4E213AA05FC}"/>
              </a:ext>
            </a:extLst>
          </p:cNvPr>
          <p:cNvCxnSpPr>
            <a:cxnSpLocks/>
          </p:cNvCxnSpPr>
          <p:nvPr/>
        </p:nvCxnSpPr>
        <p:spPr>
          <a:xfrm>
            <a:off x="919443" y="3645074"/>
            <a:ext cx="9214112"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xmlns="" id="{7A78B385-608C-3D48-9720-EFB388B9F867}"/>
              </a:ext>
            </a:extLst>
          </p:cNvPr>
          <p:cNvCxnSpPr>
            <a:cxnSpLocks/>
          </p:cNvCxnSpPr>
          <p:nvPr/>
        </p:nvCxnSpPr>
        <p:spPr>
          <a:xfrm flipV="1">
            <a:off x="919443" y="3975946"/>
            <a:ext cx="4293688" cy="5806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xmlns="" id="{8A854022-8DFE-994D-BF4F-8D13731AC08F}"/>
              </a:ext>
            </a:extLst>
          </p:cNvPr>
          <p:cNvCxnSpPr>
            <a:cxnSpLocks/>
          </p:cNvCxnSpPr>
          <p:nvPr/>
        </p:nvCxnSpPr>
        <p:spPr>
          <a:xfrm>
            <a:off x="2595409" y="3244870"/>
            <a:ext cx="7538146" cy="0"/>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932368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xmlns="" id="{8BA9E195-D8DD-9F42-9452-04352F3B02A1}"/>
              </a:ext>
            </a:extLst>
          </p:cNvPr>
          <p:cNvSpPr/>
          <p:nvPr/>
        </p:nvSpPr>
        <p:spPr>
          <a:xfrm>
            <a:off x="346557" y="423746"/>
            <a:ext cx="4348105" cy="5942950"/>
          </a:xfrm>
          <a:prstGeom prst="roundRect">
            <a:avLst/>
          </a:prstGeom>
          <a:solidFill>
            <a:schemeClr val="accent6">
              <a:lumMod val="50000"/>
            </a:schemeClr>
          </a:solidFill>
        </p:spPr>
        <p:style>
          <a:lnRef idx="2">
            <a:schemeClr val="accent3"/>
          </a:lnRef>
          <a:fillRef idx="1">
            <a:schemeClr val="lt1"/>
          </a:fillRef>
          <a:effectRef idx="0">
            <a:schemeClr val="accent3"/>
          </a:effectRef>
          <a:fontRef idx="minor">
            <a:schemeClr val="dk1"/>
          </a:fontRef>
        </p:style>
        <p:txBody>
          <a:bodyPr anchor="ctr"/>
          <a:lstStyle/>
          <a:p>
            <a:pPr algn="just">
              <a:lnSpc>
                <a:spcPct val="107000"/>
              </a:lnSpc>
              <a:spcAft>
                <a:spcPts val="600"/>
              </a:spcAft>
              <a:defRPr/>
            </a:pP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600"/>
              </a:spcAft>
              <a:defRPr/>
            </a:pPr>
            <a:r>
              <a:rPr lang="vi-VN"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Người</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tự</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mãn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kiêu</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ngạo</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về</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gì</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làm</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trân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trọng</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giá</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trị</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đã</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nhận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được</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nhã</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nhặn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biết</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sống</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kính</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trên</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nhường</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dưới</a:t>
            </a:r>
            <a:r>
              <a:rPr lang="en-US"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Trong cuộc sống ngày nay</a:t>
            </a:r>
            <a:r>
              <a:rPr lang="vi-VN"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c</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ó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tấm</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gương</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tiêu</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biểu</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cho</a:t>
            </a:r>
            <a:r>
              <a:rPr lang="vi-VN"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lối sống</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400" b="1" u="sng"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Bác</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Hồ</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anh</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Nguyễn</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Ngọc</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Mạnh</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Các</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tỉ</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phú</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như</a:t>
            </a:r>
            <a:r>
              <a:rPr lang="en-US"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Bill Gates, Carlos Slim </a:t>
            </a:r>
            <a:r>
              <a:rPr lang="en-US" sz="2400" b="1" u="sng" dirty="0" err="1">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Helu</a:t>
            </a:r>
            <a:r>
              <a:rPr lang="en-US"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 </a:t>
            </a:r>
            <a:r>
              <a:rPr lang="vi-VN"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a:t>
            </a:r>
          </a:p>
          <a:p>
            <a:pPr algn="r">
              <a:lnSpc>
                <a:spcPct val="107000"/>
              </a:lnSpc>
              <a:spcAft>
                <a:spcPts val="600"/>
              </a:spcAft>
              <a:defRPr/>
            </a:pPr>
            <a:r>
              <a:rPr lang="vi-VN" sz="20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rPr>
              <a:t>(Trích bài làm của học sinh)</a:t>
            </a:r>
            <a:endParaRPr lang="en-US" sz="20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US" sz="2400" dirty="0">
              <a:solidFill>
                <a:srgbClr val="FFFF00"/>
              </a:solidFill>
            </a:endParaRPr>
          </a:p>
        </p:txBody>
      </p:sp>
      <p:graphicFrame>
        <p:nvGraphicFramePr>
          <p:cNvPr id="7" name="Table 7">
            <a:extLst>
              <a:ext uri="{FF2B5EF4-FFF2-40B4-BE49-F238E27FC236}">
                <a16:creationId xmlns:a16="http://schemas.microsoft.com/office/drawing/2014/main" xmlns="" id="{9EBA9FE7-D53D-384B-BDCE-252D81407F31}"/>
              </a:ext>
            </a:extLst>
          </p:cNvPr>
          <p:cNvGraphicFramePr>
            <a:graphicFrameLocks noGrp="1"/>
          </p:cNvGraphicFramePr>
          <p:nvPr>
            <p:extLst>
              <p:ext uri="{D42A27DB-BD31-4B8C-83A1-F6EECF244321}">
                <p14:modId xmlns:p14="http://schemas.microsoft.com/office/powerpoint/2010/main" val="944311210"/>
              </p:ext>
            </p:extLst>
          </p:nvPr>
        </p:nvGraphicFramePr>
        <p:xfrm>
          <a:off x="4797622" y="1120461"/>
          <a:ext cx="6949161" cy="5246235"/>
        </p:xfrm>
        <a:graphic>
          <a:graphicData uri="http://schemas.openxmlformats.org/drawingml/2006/table">
            <a:tbl>
              <a:tblPr firstRow="1" bandRow="1">
                <a:tableStyleId>{93296810-A885-4BE3-A3E7-6D5BEEA58F35}</a:tableStyleId>
              </a:tblPr>
              <a:tblGrid>
                <a:gridCol w="2227646">
                  <a:extLst>
                    <a:ext uri="{9D8B030D-6E8A-4147-A177-3AD203B41FA5}">
                      <a16:colId xmlns:a16="http://schemas.microsoft.com/office/drawing/2014/main" xmlns="" val="441013874"/>
                    </a:ext>
                  </a:extLst>
                </a:gridCol>
                <a:gridCol w="1460810">
                  <a:extLst>
                    <a:ext uri="{9D8B030D-6E8A-4147-A177-3AD203B41FA5}">
                      <a16:colId xmlns:a16="http://schemas.microsoft.com/office/drawing/2014/main" xmlns="" val="4103894443"/>
                    </a:ext>
                  </a:extLst>
                </a:gridCol>
                <a:gridCol w="3260705">
                  <a:extLst>
                    <a:ext uri="{9D8B030D-6E8A-4147-A177-3AD203B41FA5}">
                      <a16:colId xmlns:a16="http://schemas.microsoft.com/office/drawing/2014/main" xmlns="" val="454619878"/>
                    </a:ext>
                  </a:extLst>
                </a:gridCol>
              </a:tblGrid>
              <a:tr h="704715">
                <a:tc>
                  <a:txBody>
                    <a:bodyPr/>
                    <a:lstStyle/>
                    <a:p>
                      <a:pPr algn="ctr"/>
                      <a:r>
                        <a:rPr lang="x-none" dirty="0">
                          <a:latin typeface="Times New Roman" panose="02020603050405020304" pitchFamily="18" charset="0"/>
                          <a:cs typeface="Times New Roman" panose="02020603050405020304" pitchFamily="18" charset="0"/>
                        </a:rPr>
                        <a:t>LỖI 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x-none" dirty="0">
                          <a:latin typeface="Times New Roman" panose="02020603050405020304" pitchFamily="18" charset="0"/>
                          <a:cs typeface="Times New Roman" panose="02020603050405020304" pitchFamily="18" charset="0"/>
                        </a:rPr>
                        <a:t>NGUYÊN NHÂN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x-none" dirty="0">
                          <a:latin typeface="Times New Roman" panose="02020603050405020304" pitchFamily="18" charset="0"/>
                          <a:cs typeface="Times New Roman" panose="02020603050405020304" pitchFamily="18" charset="0"/>
                        </a:rPr>
                        <a:t>HƯỚNG KHẮC PHỤC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4152487487"/>
                  </a:ext>
                </a:extLst>
              </a:tr>
              <a:tr h="601205">
                <a:tc>
                  <a:txBody>
                    <a:bodyPr/>
                    <a:lstStyle/>
                    <a:p>
                      <a:pPr algn="just"/>
                      <a:r>
                        <a:rPr lang="x-none" sz="2200" b="1" i="1" dirty="0">
                          <a:solidFill>
                            <a:srgbClr val="011893"/>
                          </a:solidFill>
                          <a:latin typeface="Times New Roman" panose="02020603050405020304" pitchFamily="18" charset="0"/>
                          <a:cs typeface="Times New Roman" panose="02020603050405020304" pitchFamily="18" charset="0"/>
                        </a:rPr>
                        <a:t>Phạm vi dẫn chứng chưa đúng yêu cầu đề bài (Trong cuộc sống ngày nay - Bác Hồ)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x-none" sz="2200" dirty="0">
                          <a:latin typeface="Times New Roman" panose="02020603050405020304" pitchFamily="18" charset="0"/>
                          <a:cs typeface="Times New Roman" panose="02020603050405020304" pitchFamily="18" charset="0"/>
                        </a:rPr>
                        <a:t>Chưa đọc kĩ đề bài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x-none" sz="2200" dirty="0">
                          <a:latin typeface="Times New Roman" panose="02020603050405020304" pitchFamily="18" charset="0"/>
                          <a:cs typeface="Times New Roman" panose="02020603050405020304" pitchFamily="18" charset="0"/>
                        </a:rPr>
                        <a:t>Lấy dẫn chứng khác phù hợp với phạm vi của đề bài: Trong cuộc sống </a:t>
                      </a:r>
                    </a:p>
                    <a:p>
                      <a:pPr algn="just"/>
                      <a:r>
                        <a:rPr lang="x-none" sz="2200" dirty="0">
                          <a:solidFill>
                            <a:srgbClr val="FF0000"/>
                          </a:solidFill>
                          <a:latin typeface="Times New Roman" panose="02020603050405020304" pitchFamily="18" charset="0"/>
                          <a:cs typeface="Times New Roman" panose="02020603050405020304" pitchFamily="18" charset="0"/>
                        </a:rPr>
                        <a:t>(ngày nay)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7819698"/>
                  </a:ext>
                </a:extLst>
              </a:tr>
              <a:tr h="370840">
                <a:tc>
                  <a:txBody>
                    <a:bodyPr/>
                    <a:lstStyle/>
                    <a:p>
                      <a:pPr algn="just"/>
                      <a:r>
                        <a:rPr lang="x-none" sz="2200" b="1" i="1" dirty="0">
                          <a:solidFill>
                            <a:srgbClr val="011893"/>
                          </a:solidFill>
                          <a:latin typeface="Times New Roman" panose="02020603050405020304" pitchFamily="18" charset="0"/>
                          <a:cs typeface="Times New Roman" panose="02020603050405020304" pitchFamily="18" charset="0"/>
                        </a:rPr>
                        <a:t>Liệt kê dẫn chứng (sự việc, nhân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x-none" sz="2200" dirty="0">
                          <a:latin typeface="Times New Roman" panose="02020603050405020304" pitchFamily="18" charset="0"/>
                          <a:cs typeface="Times New Roman" panose="02020603050405020304" pitchFamily="18" charset="0"/>
                        </a:rPr>
                        <a:t>Chưa có kĩ năng phân tích dẫn chứng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x-none" sz="2200" dirty="0">
                          <a:latin typeface="Times New Roman" panose="02020603050405020304" pitchFamily="18" charset="0"/>
                          <a:cs typeface="Times New Roman" panose="02020603050405020304" pitchFamily="18" charset="0"/>
                        </a:rPr>
                        <a:t>Rèn thao thác trình bày dẫn chứng</a:t>
                      </a:r>
                    </a:p>
                    <a:p>
                      <a:pPr algn="just"/>
                      <a:r>
                        <a:rPr lang="x-none" sz="2200" dirty="0">
                          <a:latin typeface="Times New Roman" panose="02020603050405020304" pitchFamily="18" charset="0"/>
                          <a:cs typeface="Times New Roman" panose="02020603050405020304" pitchFamily="18" charset="0"/>
                        </a:rPr>
                        <a:t>- Nêu tên người/ sự việc được chọn làm dẫn chứng</a:t>
                      </a:r>
                    </a:p>
                    <a:p>
                      <a:pPr algn="just"/>
                      <a:r>
                        <a:rPr lang="x-none" sz="2200" dirty="0">
                          <a:latin typeface="Times New Roman" panose="02020603050405020304" pitchFamily="18" charset="0"/>
                          <a:cs typeface="Times New Roman" panose="02020603050405020304" pitchFamily="18" charset="0"/>
                        </a:rPr>
                        <a:t>- Tóm tắt ngắn gọn</a:t>
                      </a:r>
                    </a:p>
                    <a:p>
                      <a:pPr algn="just"/>
                      <a:r>
                        <a:rPr lang="x-none" sz="2200" dirty="0">
                          <a:latin typeface="Times New Roman" panose="02020603050405020304" pitchFamily="18" charset="0"/>
                          <a:cs typeface="Times New Roman" panose="02020603050405020304" pitchFamily="18" charset="0"/>
                        </a:rPr>
                        <a:t>- Khẳng định lại giá trị của dẫn chứng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3664507"/>
                  </a:ext>
                </a:extLst>
              </a:tr>
            </a:tbl>
          </a:graphicData>
        </a:graphic>
      </p:graphicFrame>
      <p:sp>
        <p:nvSpPr>
          <p:cNvPr id="8" name="TextBox 7">
            <a:extLst>
              <a:ext uri="{FF2B5EF4-FFF2-40B4-BE49-F238E27FC236}">
                <a16:creationId xmlns:a16="http://schemas.microsoft.com/office/drawing/2014/main" xmlns="" id="{A85ABF06-877A-F946-8257-D1FD4051C0EF}"/>
              </a:ext>
            </a:extLst>
          </p:cNvPr>
          <p:cNvSpPr txBox="1"/>
          <p:nvPr/>
        </p:nvSpPr>
        <p:spPr>
          <a:xfrm>
            <a:off x="3854199" y="7122631"/>
            <a:ext cx="4944114" cy="400110"/>
          </a:xfrm>
          <a:prstGeom prst="rect">
            <a:avLst/>
          </a:prstGeom>
          <a:noFill/>
        </p:spPr>
        <p:txBody>
          <a:bodyPr wrap="square" rtlCol="0">
            <a:spAutoFit/>
          </a:bodyPr>
          <a:lstStyle/>
          <a:p>
            <a:r>
              <a:rPr lang="vi-VN" sz="2000" dirty="0">
                <a:solidFill>
                  <a:srgbClr val="011893"/>
                </a:solidFill>
                <a:highlight>
                  <a:srgbClr val="73FDD6"/>
                </a:highlight>
                <a:latin typeface="UNI Chu truyen thong" panose="03030302030807070C03" pitchFamily="66" charset="77"/>
              </a:rPr>
              <a:t>Sai phạm vi dẫn chứng và liệt kê dẫn chứng</a:t>
            </a:r>
            <a:endParaRPr lang="x-none" sz="2000" dirty="0">
              <a:solidFill>
                <a:srgbClr val="011893"/>
              </a:solidFill>
              <a:highlight>
                <a:srgbClr val="73FDD6"/>
              </a:highlight>
              <a:latin typeface="UNI Chu truyen thong" panose="03030302030807070C03" pitchFamily="66" charset="77"/>
            </a:endParaRPr>
          </a:p>
        </p:txBody>
      </p:sp>
      <p:pic>
        <p:nvPicPr>
          <p:cNvPr id="10" name="Picture 9">
            <a:extLst>
              <a:ext uri="{FF2B5EF4-FFF2-40B4-BE49-F238E27FC236}">
                <a16:creationId xmlns:a16="http://schemas.microsoft.com/office/drawing/2014/main" xmlns="" id="{53BE9489-A9AA-EF4F-958F-BB925C212F64}"/>
              </a:ext>
            </a:extLst>
          </p:cNvPr>
          <p:cNvPicPr>
            <a:picLocks noChangeAspect="1"/>
          </p:cNvPicPr>
          <p:nvPr/>
        </p:nvPicPr>
        <p:blipFill>
          <a:blip r:embed="rId2"/>
          <a:stretch>
            <a:fillRect/>
          </a:stretch>
        </p:blipFill>
        <p:spPr>
          <a:xfrm>
            <a:off x="10946978" y="80509"/>
            <a:ext cx="1123914" cy="1123914"/>
          </a:xfrm>
          <a:prstGeom prst="rect">
            <a:avLst/>
          </a:prstGeom>
        </p:spPr>
      </p:pic>
      <p:cxnSp>
        <p:nvCxnSpPr>
          <p:cNvPr id="6" name="Straight Connector 5">
            <a:extLst>
              <a:ext uri="{FF2B5EF4-FFF2-40B4-BE49-F238E27FC236}">
                <a16:creationId xmlns:a16="http://schemas.microsoft.com/office/drawing/2014/main" xmlns="" id="{BA831AE5-C5BB-AE48-AB6F-88B7BE01E436}"/>
              </a:ext>
            </a:extLst>
          </p:cNvPr>
          <p:cNvCxnSpPr/>
          <p:nvPr/>
        </p:nvCxnSpPr>
        <p:spPr>
          <a:xfrm>
            <a:off x="4921956" y="3838222"/>
            <a:ext cx="835377"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4703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CA8D45F-5C1C-9945-8A70-C19849929182}"/>
              </a:ext>
            </a:extLst>
          </p:cNvPr>
          <p:cNvSpPr txBox="1"/>
          <p:nvPr/>
        </p:nvSpPr>
        <p:spPr>
          <a:xfrm>
            <a:off x="485383" y="1133727"/>
            <a:ext cx="11221233" cy="5293757"/>
          </a:xfrm>
          <a:prstGeom prst="rect">
            <a:avLst/>
          </a:prstGeom>
          <a:solidFill>
            <a:schemeClr val="accent6">
              <a:lumMod val="50000"/>
            </a:schemeClr>
          </a:solidFill>
          <a:ln>
            <a:solidFill>
              <a:srgbClr val="FF0000"/>
            </a:solidFill>
          </a:ln>
        </p:spPr>
        <p:txBody>
          <a:bodyPr wrap="square" rtlCol="0">
            <a:spAutoFit/>
          </a:bodyPr>
          <a:lstStyle/>
          <a:p>
            <a:pPr algn="just"/>
            <a:r>
              <a:rPr lang="vi-VN" sz="2600" dirty="0">
                <a:solidFill>
                  <a:srgbClr val="011893"/>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a:t>
            </a:r>
            <a:r>
              <a:rPr lang="x-none" sz="2400" dirty="0">
                <a:solidFill>
                  <a:schemeClr val="bg1">
                    <a:lumMod val="95000"/>
                  </a:schemeClr>
                </a:solidFill>
                <a:latin typeface="UNI Chu truyen thong" panose="03030302030807070C03" pitchFamily="66" charset="77"/>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Người</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khiêm</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tốn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tự</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mãn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không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kiêu</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ngạo</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về</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gì</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làm</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trân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trọng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những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giá</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trị</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mình</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đã</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nhận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được</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luôn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nhã</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nhặn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biết</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sống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kính</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trên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nhường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dưới</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Trong cuộc sống ngày nay</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chúng ta bắt gặp rất nhiều những con người có đức tính như vậy. </a:t>
            </a:r>
            <a:r>
              <a:rPr lang="vi-VN"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Tôn Hiền Anh</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cô sinh viên đại học Havard – trường đại học hàng đầu thế giới, khi được phỏng vấn đã khiêm tốn nhận mình là “không thông minh lắm</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phải</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lấy</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cần</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cù</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bù</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thông</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en-US" sz="2400" b="1" dirty="0" err="1">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minh</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u="sng"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Phạm Nhật Vượng</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chemeClr val="bg1"/>
                </a:solidFill>
                <a:latin typeface="UNI Chu truyen thong" panose="03030302030807070C03" pitchFamily="66" charset="77"/>
                <a:ea typeface="Calibri" panose="020F0502020204030204" pitchFamily="34" charset="0"/>
                <a:cs typeface="Times New Roman" panose="02020603050405020304" pitchFamily="18" charset="0"/>
              </a:rPr>
              <a:t>– tỉ phú của Việt Nam</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mộ</a:t>
            </a:r>
            <a:r>
              <a:rPr lang="en-US"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người nổi tiếng nhưng vô cùng kín tiếng </a:t>
            </a:r>
            <a:r>
              <a:rPr lang="vi-VN" sz="2400" b="1" dirty="0">
                <a:solidFill>
                  <a:schemeClr val="bg1"/>
                </a:solidFill>
                <a:latin typeface="UNI Chu truyen thong" panose="03030302030807070C03" pitchFamily="66" charset="77"/>
              </a:rPr>
              <a:t>từng chia sẻ rất khiêm tốn : “Làm được một thương hiệu Việt Nam nổi tiếng, được tôn trọng, được đánh giá cao trên thế giới thì đó là giá trị tinh thần cho cả dân tộc chứ không phải riêng Vingroup”.</a:t>
            </a:r>
            <a:r>
              <a:rPr lang="vi-VN" dirty="0"/>
              <a:t> </a:t>
            </a:r>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Tất cả những con người ấy đều là những biểu hiện tiêu biểu về đức tính khiêm tốn mà chúng ta dễ dàng bắt gặp trong cuộc sống</a:t>
            </a:r>
            <a:r>
              <a:rPr lang="vi-VN" sz="24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u="sng"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p>
          <a:p>
            <a:pPr algn="just"/>
            <a:r>
              <a:rPr lang="vi-VN" sz="2400" b="1" dirty="0">
                <a:solidFill>
                  <a:schemeClr val="bg1">
                    <a:lumMod val="95000"/>
                  </a:schemeClr>
                </a:solidFill>
                <a:latin typeface="UNI Chu truyen thong" panose="03030302030807070C03" pitchFamily="66" charset="77"/>
                <a:ea typeface="Calibri" panose="020F0502020204030204" pitchFamily="34" charset="0"/>
                <a:cs typeface="Times New Roman" panose="02020603050405020304" pitchFamily="18" charset="0"/>
              </a:rPr>
              <a:t>                                                       	</a:t>
            </a:r>
            <a:r>
              <a:rPr lang="vi-VN" sz="2400" b="1" dirty="0">
                <a:solidFill>
                  <a:srgbClr val="FFFF00"/>
                </a:solidFill>
                <a:latin typeface="UNI Chu truyen thong" panose="03030302030807070C03" pitchFamily="66" charset="77"/>
                <a:ea typeface="Calibri" panose="020F0502020204030204" pitchFamily="34" charset="0"/>
                <a:cs typeface="Times New Roman" panose="02020603050405020304" pitchFamily="18" charset="0"/>
              </a:rPr>
              <a:t>             (Bài đã sửa)</a:t>
            </a:r>
          </a:p>
        </p:txBody>
      </p:sp>
      <p:sp>
        <p:nvSpPr>
          <p:cNvPr id="6" name="TextBox 5">
            <a:extLst>
              <a:ext uri="{FF2B5EF4-FFF2-40B4-BE49-F238E27FC236}">
                <a16:creationId xmlns:a16="http://schemas.microsoft.com/office/drawing/2014/main" xmlns="" id="{E8440580-2976-DC45-B4B4-5EFA4FF039BD}"/>
              </a:ext>
            </a:extLst>
          </p:cNvPr>
          <p:cNvSpPr txBox="1"/>
          <p:nvPr/>
        </p:nvSpPr>
        <p:spPr>
          <a:xfrm>
            <a:off x="6978181" y="2524083"/>
            <a:ext cx="49313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endParaRPr kumimoji="0" lang="en-US" sz="28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
        <p:nvSpPr>
          <p:cNvPr id="7" name="TextBox 6">
            <a:extLst>
              <a:ext uri="{FF2B5EF4-FFF2-40B4-BE49-F238E27FC236}">
                <a16:creationId xmlns:a16="http://schemas.microsoft.com/office/drawing/2014/main" xmlns="" id="{D4ED7E7A-6A52-9E44-BBA9-C535CC70815A}"/>
              </a:ext>
            </a:extLst>
          </p:cNvPr>
          <p:cNvSpPr txBox="1"/>
          <p:nvPr/>
        </p:nvSpPr>
        <p:spPr>
          <a:xfrm>
            <a:off x="6842852" y="3257385"/>
            <a:ext cx="49313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2600"/>
                </a:solidFill>
                <a:effectLst/>
                <a:uLnTx/>
                <a:uFillTx/>
                <a:latin typeface="UNI Chu truyen thong" panose="03030302030807070C03" pitchFamily="66" charset="77"/>
                <a:sym typeface="Wingdings" panose="05000000000000000000" pitchFamily="2" charset="2"/>
              </a:rPr>
              <a:t></a:t>
            </a:r>
            <a:endParaRPr kumimoji="0" lang="en-US" sz="2800" b="1" i="0" u="none" strike="noStrike" kern="0" cap="none" spc="0" normalizeH="0" baseline="0" noProof="0" dirty="0">
              <a:ln>
                <a:noFill/>
              </a:ln>
              <a:solidFill>
                <a:srgbClr val="FF2600"/>
              </a:solidFill>
              <a:effectLst/>
              <a:uLnTx/>
              <a:uFillTx/>
              <a:latin typeface="UNI Chu truyen thong" panose="03030302030807070C03" pitchFamily="66" charset="77"/>
              <a:sym typeface="Arial"/>
            </a:endParaRPr>
          </a:p>
        </p:txBody>
      </p:sp>
    </p:spTree>
    <p:extLst>
      <p:ext uri="{BB962C8B-B14F-4D97-AF65-F5344CB8AC3E}">
        <p14:creationId xmlns:p14="http://schemas.microsoft.com/office/powerpoint/2010/main" val="22585695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2FB672B-E444-7843-A363-983E6A390E36}"/>
              </a:ext>
            </a:extLst>
          </p:cNvPr>
          <p:cNvSpPr/>
          <p:nvPr/>
        </p:nvSpPr>
        <p:spPr>
          <a:xfrm>
            <a:off x="289604" y="253592"/>
            <a:ext cx="10141329" cy="1269177"/>
          </a:xfrm>
          <a:prstGeom prst="round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p>
            <a:pPr algn="just">
              <a:lnSpc>
                <a:spcPct val="100000"/>
              </a:lnSpc>
              <a:spcBef>
                <a:spcPct val="0"/>
              </a:spcBef>
              <a:buFontTx/>
              <a:buNone/>
            </a:pPr>
            <a:r>
              <a:rPr lang="en-US" altLang="en-US" sz="2800" b="1" dirty="0" err="1">
                <a:solidFill>
                  <a:srgbClr val="FF0000"/>
                </a:solidFill>
                <a:latin typeface="UNI Chu truyen thong" panose="03030302030807070C03" pitchFamily="66" charset="77"/>
                <a:cs typeface="Times New Roman" panose="02020603050405020304" pitchFamily="18" charset="0"/>
              </a:rPr>
              <a:t>Đề</a:t>
            </a:r>
            <a:r>
              <a:rPr lang="en-US" altLang="en-US" sz="2800" b="1" dirty="0">
                <a:solidFill>
                  <a:srgbClr val="FF0000"/>
                </a:solidFill>
                <a:latin typeface="UNI Chu truyen thong" panose="03030302030807070C03" pitchFamily="66" charset="77"/>
                <a:cs typeface="Times New Roman" panose="02020603050405020304" pitchFamily="18" charset="0"/>
              </a:rPr>
              <a:t> 2</a:t>
            </a:r>
            <a:r>
              <a:rPr lang="en-US" altLang="en-US" sz="2800" dirty="0">
                <a:solidFill>
                  <a:srgbClr val="FF0000"/>
                </a:solidFill>
                <a:latin typeface="UNI Chu truyen thong" panose="03030302030807070C03" pitchFamily="66" charset="77"/>
                <a:cs typeface="Times New Roman" panose="02020603050405020304" pitchFamily="18" charset="0"/>
              </a:rPr>
              <a:t>:</a:t>
            </a:r>
            <a:r>
              <a:rPr lang="en-US" altLang="en-US" sz="2800"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Từ</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văn</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bản</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Mây</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và</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sóng</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cùng</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những</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hiểu</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biết</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xã</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hội</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em</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hãy</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trình</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bày</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suy</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nghĩ</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của</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mình</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latin typeface="UNI Chu truyen thong" panose="03030302030807070C03" pitchFamily="66" charset="77"/>
                <a:cs typeface="Times New Roman" panose="02020603050405020304" pitchFamily="18" charset="0"/>
              </a:rPr>
              <a:t>về</a:t>
            </a:r>
            <a:r>
              <a:rPr lang="en-US" altLang="en-US" sz="2800" b="1" dirty="0">
                <a:latin typeface="UNI Chu truyen thong" panose="03030302030807070C03" pitchFamily="66" charset="77"/>
                <a:cs typeface="Times New Roman" panose="02020603050405020304" pitchFamily="18" charset="0"/>
              </a:rPr>
              <a:t> </a:t>
            </a:r>
            <a:r>
              <a:rPr lang="en-US" altLang="en-US" sz="2800" b="1" dirty="0" err="1">
                <a:solidFill>
                  <a:srgbClr val="FF0000"/>
                </a:solidFill>
                <a:latin typeface="UNI Chu truyen thong" panose="03030302030807070C03" pitchFamily="66" charset="77"/>
                <a:cs typeface="Times New Roman" panose="02020603050405020304" pitchFamily="18" charset="0"/>
              </a:rPr>
              <a:t>bản</a:t>
            </a:r>
            <a:r>
              <a:rPr lang="en-US" altLang="en-US" sz="2800" b="1" dirty="0">
                <a:solidFill>
                  <a:srgbClr val="FF0000"/>
                </a:solidFill>
                <a:latin typeface="UNI Chu truyen thong" panose="03030302030807070C03" pitchFamily="66" charset="77"/>
                <a:cs typeface="Times New Roman" panose="02020603050405020304" pitchFamily="18" charset="0"/>
              </a:rPr>
              <a:t> </a:t>
            </a:r>
            <a:r>
              <a:rPr lang="en-US" altLang="en-US" sz="2800" b="1" dirty="0" err="1">
                <a:solidFill>
                  <a:srgbClr val="FF0000"/>
                </a:solidFill>
                <a:latin typeface="UNI Chu truyen thong" panose="03030302030807070C03" pitchFamily="66" charset="77"/>
                <a:cs typeface="Times New Roman" panose="02020603050405020304" pitchFamily="18" charset="0"/>
              </a:rPr>
              <a:t>lĩnh</a:t>
            </a:r>
            <a:r>
              <a:rPr lang="en-US" altLang="en-US" sz="2800" b="1" dirty="0">
                <a:solidFill>
                  <a:srgbClr val="FF0000"/>
                </a:solidFill>
                <a:latin typeface="UNI Chu truyen thong" panose="03030302030807070C03" pitchFamily="66" charset="77"/>
                <a:cs typeface="Times New Roman" panose="02020603050405020304" pitchFamily="18" charset="0"/>
              </a:rPr>
              <a:t> </a:t>
            </a:r>
            <a:r>
              <a:rPr lang="en-US" altLang="en-US" sz="2800" b="1" dirty="0" err="1">
                <a:solidFill>
                  <a:srgbClr val="FF0000"/>
                </a:solidFill>
                <a:latin typeface="UNI Chu truyen thong" panose="03030302030807070C03" pitchFamily="66" charset="77"/>
                <a:cs typeface="Times New Roman" panose="02020603050405020304" pitchFamily="18" charset="0"/>
              </a:rPr>
              <a:t>của</a:t>
            </a:r>
            <a:r>
              <a:rPr lang="en-US" altLang="en-US" sz="2800" b="1" dirty="0">
                <a:solidFill>
                  <a:srgbClr val="FF0000"/>
                </a:solidFill>
                <a:latin typeface="UNI Chu truyen thong" panose="03030302030807070C03" pitchFamily="66" charset="77"/>
                <a:cs typeface="Times New Roman" panose="02020603050405020304" pitchFamily="18" charset="0"/>
              </a:rPr>
              <a:t> con </a:t>
            </a:r>
            <a:r>
              <a:rPr lang="en-US" altLang="en-US" sz="2800" b="1" dirty="0" err="1">
                <a:solidFill>
                  <a:srgbClr val="FF0000"/>
                </a:solidFill>
                <a:latin typeface="UNI Chu truyen thong" panose="03030302030807070C03" pitchFamily="66" charset="77"/>
                <a:cs typeface="Times New Roman" panose="02020603050405020304" pitchFamily="18" charset="0"/>
              </a:rPr>
              <a:t>người</a:t>
            </a:r>
            <a:r>
              <a:rPr lang="en-US" altLang="en-US" sz="2800" b="1" dirty="0">
                <a:solidFill>
                  <a:srgbClr val="FF0000"/>
                </a:solidFill>
                <a:latin typeface="UNI Chu truyen thong" panose="03030302030807070C03" pitchFamily="66" charset="77"/>
                <a:cs typeface="Times New Roman" panose="02020603050405020304" pitchFamily="18" charset="0"/>
              </a:rPr>
              <a:t> </a:t>
            </a:r>
            <a:r>
              <a:rPr lang="en-US" altLang="en-US" sz="2800" b="1" dirty="0" err="1">
                <a:solidFill>
                  <a:srgbClr val="FF0000"/>
                </a:solidFill>
                <a:latin typeface="UNI Chu truyen thong" panose="03030302030807070C03" pitchFamily="66" charset="77"/>
                <a:cs typeface="Times New Roman" panose="02020603050405020304" pitchFamily="18" charset="0"/>
              </a:rPr>
              <a:t>trước</a:t>
            </a:r>
            <a:r>
              <a:rPr lang="en-US" altLang="en-US" sz="2800" b="1" dirty="0">
                <a:solidFill>
                  <a:srgbClr val="FF0000"/>
                </a:solidFill>
                <a:latin typeface="UNI Chu truyen thong" panose="03030302030807070C03" pitchFamily="66" charset="77"/>
                <a:cs typeface="Times New Roman" panose="02020603050405020304" pitchFamily="18" charset="0"/>
              </a:rPr>
              <a:t> </a:t>
            </a:r>
            <a:r>
              <a:rPr lang="en-US" altLang="en-US" sz="2800" b="1" dirty="0" err="1">
                <a:solidFill>
                  <a:srgbClr val="FF0000"/>
                </a:solidFill>
                <a:latin typeface="UNI Chu truyen thong" panose="03030302030807070C03" pitchFamily="66" charset="77"/>
                <a:cs typeface="Times New Roman" panose="02020603050405020304" pitchFamily="18" charset="0"/>
              </a:rPr>
              <a:t>cám</a:t>
            </a:r>
            <a:r>
              <a:rPr lang="en-US" altLang="en-US" sz="2800" b="1" dirty="0">
                <a:solidFill>
                  <a:srgbClr val="FF0000"/>
                </a:solidFill>
                <a:latin typeface="UNI Chu truyen thong" panose="03030302030807070C03" pitchFamily="66" charset="77"/>
                <a:cs typeface="Times New Roman" panose="02020603050405020304" pitchFamily="18" charset="0"/>
              </a:rPr>
              <a:t> </a:t>
            </a:r>
            <a:r>
              <a:rPr lang="en-US" altLang="en-US" sz="2800" b="1" dirty="0" err="1">
                <a:solidFill>
                  <a:srgbClr val="FF0000"/>
                </a:solidFill>
                <a:latin typeface="UNI Chu truyen thong" panose="03030302030807070C03" pitchFamily="66" charset="77"/>
                <a:cs typeface="Times New Roman" panose="02020603050405020304" pitchFamily="18" charset="0"/>
              </a:rPr>
              <a:t>dỗ</a:t>
            </a:r>
            <a:r>
              <a:rPr lang="en-US" altLang="en-US" sz="2800" b="1" dirty="0">
                <a:solidFill>
                  <a:srgbClr val="FF0000"/>
                </a:solidFill>
                <a:latin typeface="UNI Chu truyen thong" panose="03030302030807070C03" pitchFamily="66" charset="77"/>
                <a:cs typeface="Times New Roman" panose="02020603050405020304" pitchFamily="18" charset="0"/>
              </a:rPr>
              <a:t>.</a:t>
            </a:r>
            <a:endPar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endParaRPr>
          </a:p>
        </p:txBody>
      </p:sp>
      <p:sp>
        <p:nvSpPr>
          <p:cNvPr id="6" name="Rectangle: Rounded Corners 3">
            <a:extLst>
              <a:ext uri="{FF2B5EF4-FFF2-40B4-BE49-F238E27FC236}">
                <a16:creationId xmlns:a16="http://schemas.microsoft.com/office/drawing/2014/main" xmlns="" id="{CFE555FE-A7B9-A04B-81E6-766DD1C301D6}"/>
              </a:ext>
            </a:extLst>
          </p:cNvPr>
          <p:cNvSpPr/>
          <p:nvPr/>
        </p:nvSpPr>
        <p:spPr>
          <a:xfrm>
            <a:off x="331631" y="1794932"/>
            <a:ext cx="4521896" cy="4860457"/>
          </a:xfrm>
          <a:prstGeom prst="roundRect">
            <a:avLst/>
          </a:prstGeom>
          <a:solidFill>
            <a:schemeClr val="accent6">
              <a:lumMod val="50000"/>
            </a:schemeClr>
          </a:solidFill>
        </p:spPr>
        <p:style>
          <a:lnRef idx="2">
            <a:schemeClr val="accent3"/>
          </a:lnRef>
          <a:fillRef idx="1">
            <a:schemeClr val="lt1"/>
          </a:fillRef>
          <a:effectRef idx="0">
            <a:schemeClr val="accent3"/>
          </a:effectRef>
          <a:fontRef idx="minor">
            <a:schemeClr val="dk1"/>
          </a:fontRef>
        </p:style>
        <p:txBody>
          <a:bodyPr anchor="ctr"/>
          <a:lstStyle/>
          <a:p>
            <a:pPr algn="just">
              <a:lnSpc>
                <a:spcPct val="107000"/>
              </a:lnSpc>
              <a:spcAft>
                <a:spcPts val="600"/>
              </a:spcAft>
              <a:defRPr/>
            </a:pPr>
            <a:r>
              <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600"/>
              </a:spcAft>
              <a:defRPr/>
            </a:pPr>
            <a:r>
              <a:rPr lang="vi-VN" sz="2400" dirty="0">
                <a:latin typeface="UNI Chu truyen thong" panose="03030302030807070C03" pitchFamily="66" charset="77"/>
                <a:cs typeface="Times New Roman" pitchFamily="18" charset="0"/>
              </a:rPr>
              <a:t>      </a:t>
            </a:r>
            <a:r>
              <a:rPr lang="vi-VN" sz="2500" dirty="0">
                <a:solidFill>
                  <a:schemeClr val="bg1"/>
                </a:solidFill>
                <a:latin typeface="UNI Chu truyen thong" panose="03030302030807070C03" pitchFamily="66" charset="77"/>
                <a:cs typeface="Times New Roman" pitchFamily="18" charset="0"/>
              </a:rPr>
              <a:t>[…] </a:t>
            </a:r>
            <a:r>
              <a:rPr lang="en-US" sz="2800" u="sng" dirty="0" err="1">
                <a:solidFill>
                  <a:srgbClr val="FFFF00"/>
                </a:solidFill>
                <a:latin typeface="UNI Chu truyen thong" panose="03030302030807070C03" pitchFamily="66" charset="77"/>
                <a:cs typeface="Times New Roman" pitchFamily="18" charset="0"/>
              </a:rPr>
              <a:t>Thầy</a:t>
            </a:r>
            <a:r>
              <a:rPr lang="en-US" sz="2800" u="sng" dirty="0">
                <a:solidFill>
                  <a:srgbClr val="FFFF00"/>
                </a:solidFill>
                <a:latin typeface="UNI Chu truyen thong" panose="03030302030807070C03" pitchFamily="66" charset="77"/>
                <a:cs typeface="Times New Roman" pitchFamily="18" charset="0"/>
              </a:rPr>
              <a:t> </a:t>
            </a:r>
            <a:r>
              <a:rPr lang="en-US" sz="2800" u="sng" dirty="0" err="1">
                <a:solidFill>
                  <a:srgbClr val="FFFF00"/>
                </a:solidFill>
                <a:latin typeface="UNI Chu truyen thong" panose="03030302030807070C03" pitchFamily="66" charset="77"/>
                <a:cs typeface="Times New Roman" pitchFamily="18" charset="0"/>
              </a:rPr>
              <a:t>giáo</a:t>
            </a:r>
            <a:r>
              <a:rPr lang="en-US" sz="2800" u="sng" dirty="0">
                <a:solidFill>
                  <a:srgbClr val="FFFF00"/>
                </a:solidFill>
                <a:latin typeface="UNI Chu truyen thong" panose="03030302030807070C03" pitchFamily="66" charset="77"/>
                <a:cs typeface="Times New Roman" pitchFamily="18" charset="0"/>
              </a:rPr>
              <a:t> </a:t>
            </a:r>
            <a:r>
              <a:rPr lang="en-US" sz="2800" u="sng" dirty="0" err="1">
                <a:solidFill>
                  <a:srgbClr val="FFFF00"/>
                </a:solidFill>
                <a:latin typeface="UNI Chu truyen thong" panose="03030302030807070C03" pitchFamily="66" charset="77"/>
                <a:cs typeface="Times New Roman" pitchFamily="18" charset="0"/>
              </a:rPr>
              <a:t>Nguyễn</a:t>
            </a:r>
            <a:r>
              <a:rPr lang="en-US" sz="2800" u="sng" dirty="0">
                <a:solidFill>
                  <a:srgbClr val="FFFF00"/>
                </a:solidFill>
                <a:latin typeface="UNI Chu truyen thong" panose="03030302030807070C03" pitchFamily="66" charset="77"/>
                <a:cs typeface="Times New Roman" pitchFamily="18" charset="0"/>
              </a:rPr>
              <a:t> </a:t>
            </a:r>
            <a:r>
              <a:rPr lang="en-US" sz="2800" u="sng" dirty="0" err="1">
                <a:solidFill>
                  <a:srgbClr val="FFFF00"/>
                </a:solidFill>
                <a:latin typeface="UNI Chu truyen thong" panose="03030302030807070C03" pitchFamily="66" charset="77"/>
                <a:cs typeface="Times New Roman" pitchFamily="18" charset="0"/>
              </a:rPr>
              <a:t>Ngọc</a:t>
            </a:r>
            <a:r>
              <a:rPr lang="en-US" sz="2800" u="sng" dirty="0">
                <a:solidFill>
                  <a:srgbClr val="FFFF00"/>
                </a:solidFill>
                <a:latin typeface="UNI Chu truyen thong" panose="03030302030807070C03" pitchFamily="66" charset="77"/>
                <a:cs typeface="Times New Roman" pitchFamily="18" charset="0"/>
              </a:rPr>
              <a:t> </a:t>
            </a:r>
            <a:r>
              <a:rPr lang="en-US" sz="2800" u="sng" dirty="0" err="1">
                <a:solidFill>
                  <a:srgbClr val="FFFF00"/>
                </a:solidFill>
                <a:latin typeface="UNI Chu truyen thong" panose="03030302030807070C03" pitchFamily="66" charset="77"/>
                <a:cs typeface="Times New Roman" pitchFamily="18" charset="0"/>
              </a:rPr>
              <a:t>Kí</a:t>
            </a:r>
            <a:r>
              <a:rPr lang="en-US" sz="2800" dirty="0">
                <a:solidFill>
                  <a:srgbClr val="FFFF00"/>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là</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một</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tấm</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gương</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tiêu</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biểu</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cho</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bản</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lĩnh</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của</a:t>
            </a:r>
            <a:r>
              <a:rPr lang="en-US" sz="2800" dirty="0">
                <a:solidFill>
                  <a:schemeClr val="bg1"/>
                </a:solidFill>
                <a:latin typeface="UNI Chu truyen thong" panose="03030302030807070C03" pitchFamily="66" charset="77"/>
                <a:cs typeface="Times New Roman" pitchFamily="18" charset="0"/>
              </a:rPr>
              <a:t> con </a:t>
            </a:r>
            <a:r>
              <a:rPr lang="en-US" sz="2800" dirty="0" err="1">
                <a:solidFill>
                  <a:schemeClr val="bg1"/>
                </a:solidFill>
                <a:latin typeface="UNI Chu truyen thong" panose="03030302030807070C03" pitchFamily="66" charset="77"/>
                <a:cs typeface="Times New Roman" pitchFamily="18" charset="0"/>
              </a:rPr>
              <a:t>người</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Mặc</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dù</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thầy</a:t>
            </a:r>
            <a:r>
              <a:rPr lang="en-US" sz="2800" dirty="0">
                <a:solidFill>
                  <a:schemeClr val="bg1"/>
                </a:solidFill>
                <a:latin typeface="UNI Chu truyen thong" panose="03030302030807070C03" pitchFamily="66" charset="77"/>
                <a:cs typeface="Times New Roman" pitchFamily="18" charset="0"/>
              </a:rPr>
              <a:t> b</a:t>
            </a:r>
            <a:r>
              <a:rPr lang="vi-VN" sz="2800" dirty="0">
                <a:solidFill>
                  <a:schemeClr val="bg1"/>
                </a:solidFill>
                <a:latin typeface="UNI Chu truyen thong" panose="03030302030807070C03" pitchFamily="66" charset="77"/>
                <a:cs typeface="Times New Roman" pitchFamily="18" charset="0"/>
              </a:rPr>
              <a:t>ị liệt cả hai tay </a:t>
            </a:r>
            <a:r>
              <a:rPr lang="en-US" sz="2800" dirty="0" err="1">
                <a:solidFill>
                  <a:schemeClr val="bg1"/>
                </a:solidFill>
                <a:latin typeface="UNI Chu truyen thong" panose="03030302030807070C03" pitchFamily="66" charset="77"/>
                <a:cs typeface="Times New Roman" pitchFamily="18" charset="0"/>
              </a:rPr>
              <a:t>nhưng</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thầy</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đã</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tập</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viết</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bằng</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chân</a:t>
            </a:r>
            <a:r>
              <a:rPr lang="en-US" sz="2800" dirty="0">
                <a:solidFill>
                  <a:schemeClr val="bg1"/>
                </a:solidFill>
                <a:latin typeface="UNI Chu truyen thong" panose="03030302030807070C03" pitchFamily="66" charset="77"/>
                <a:cs typeface="Times New Roman" pitchFamily="18" charset="0"/>
              </a:rPr>
              <a:t> </a:t>
            </a:r>
            <a:r>
              <a:rPr lang="en-US" sz="2800" dirty="0" err="1">
                <a:solidFill>
                  <a:schemeClr val="bg1"/>
                </a:solidFill>
                <a:latin typeface="UNI Chu truyen thong" panose="03030302030807070C03" pitchFamily="66" charset="77"/>
                <a:cs typeface="Times New Roman" pitchFamily="18" charset="0"/>
              </a:rPr>
              <a:t>và</a:t>
            </a:r>
            <a:r>
              <a:rPr lang="en-US" sz="2800" dirty="0">
                <a:solidFill>
                  <a:schemeClr val="bg1"/>
                </a:solidFill>
                <a:latin typeface="UNI Chu truyen thong" panose="03030302030807070C03" pitchFamily="66" charset="77"/>
                <a:cs typeface="Times New Roman" pitchFamily="18" charset="0"/>
              </a:rPr>
              <a:t> </a:t>
            </a:r>
            <a:r>
              <a:rPr lang="vi-VN" sz="2800" dirty="0">
                <a:solidFill>
                  <a:schemeClr val="bg1"/>
                </a:solidFill>
                <a:latin typeface="UNI Chu truyen thong" panose="03030302030807070C03" pitchFamily="66" charset="77"/>
                <a:cs typeface="Times New Roman" pitchFamily="18" charset="0"/>
              </a:rPr>
              <a:t>đã trở thành một nhà giáo ưu tú</a:t>
            </a:r>
            <a:r>
              <a:rPr lang="en-US" sz="2800" dirty="0">
                <a:solidFill>
                  <a:schemeClr val="bg1"/>
                </a:solidFill>
                <a:latin typeface="UNI Chu truyen thong" panose="03030302030807070C03" pitchFamily="66" charset="77"/>
                <a:cs typeface="Times New Roman" pitchFamily="18" charset="0"/>
              </a:rPr>
              <a:t>.</a:t>
            </a:r>
            <a:r>
              <a:rPr lang="en-US" sz="2800" dirty="0">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Thầy</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là</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tấm</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gương</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về</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bản</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lĩnh</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để</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chúng</a:t>
            </a:r>
            <a:r>
              <a:rPr lang="en-US" sz="2800" b="1" u="sng" dirty="0">
                <a:solidFill>
                  <a:srgbClr val="FFFF00"/>
                </a:solidFill>
                <a:latin typeface="UNI Chu truyen thong" panose="03030302030807070C03" pitchFamily="66" charset="77"/>
                <a:cs typeface="Times New Roman" pitchFamily="18" charset="0"/>
              </a:rPr>
              <a:t> ta </a:t>
            </a:r>
            <a:r>
              <a:rPr lang="en-US" sz="2800" b="1" u="sng" dirty="0" err="1">
                <a:solidFill>
                  <a:srgbClr val="FFFF00"/>
                </a:solidFill>
                <a:latin typeface="UNI Chu truyen thong" panose="03030302030807070C03" pitchFamily="66" charset="77"/>
                <a:cs typeface="Times New Roman" pitchFamily="18" charset="0"/>
              </a:rPr>
              <a:t>noi</a:t>
            </a:r>
            <a:r>
              <a:rPr lang="en-US" sz="2800" b="1" u="sng" dirty="0">
                <a:solidFill>
                  <a:srgbClr val="FFFF00"/>
                </a:solidFill>
                <a:latin typeface="UNI Chu truyen thong" panose="03030302030807070C03" pitchFamily="66" charset="77"/>
                <a:cs typeface="Times New Roman" pitchFamily="18" charset="0"/>
              </a:rPr>
              <a:t> </a:t>
            </a:r>
            <a:r>
              <a:rPr lang="en-US" sz="2800" b="1" u="sng" dirty="0" err="1">
                <a:solidFill>
                  <a:srgbClr val="FFFF00"/>
                </a:solidFill>
                <a:latin typeface="UNI Chu truyen thong" panose="03030302030807070C03" pitchFamily="66" charset="77"/>
                <a:cs typeface="Times New Roman" pitchFamily="18" charset="0"/>
              </a:rPr>
              <a:t>theo</a:t>
            </a:r>
            <a:r>
              <a:rPr lang="en-US" sz="2800" dirty="0" err="1">
                <a:solidFill>
                  <a:schemeClr val="tx1"/>
                </a:solidFill>
                <a:latin typeface="UNI Chu truyen thong" panose="03030302030807070C03" pitchFamily="66" charset="77"/>
                <a:cs typeface="Times New Roman" pitchFamily="18" charset="0"/>
              </a:rPr>
              <a:t>.</a:t>
            </a:r>
            <a:r>
              <a:rPr lang="en-US" sz="2800" dirty="0">
                <a:solidFill>
                  <a:schemeClr val="bg1"/>
                </a:solidFill>
                <a:latin typeface="UNI Chu truyen thong" panose="03030302030807070C03" pitchFamily="66" charset="77"/>
                <a:cs typeface="Times New Roman" pitchFamily="18" charset="0"/>
              </a:rPr>
              <a:t> […]</a:t>
            </a:r>
            <a:endParaRPr lang="en-US" sz="2500" b="1" dirty="0">
              <a:solidFill>
                <a:schemeClr val="bg1"/>
              </a:solidFill>
              <a:latin typeface="UNI Chu truyen thong" panose="03030302030807070C03" pitchFamily="66" charset="77"/>
              <a:cs typeface="Times New Roman" pitchFamily="18" charset="0"/>
            </a:endParaRPr>
          </a:p>
          <a:p>
            <a:pPr algn="just">
              <a:lnSpc>
                <a:spcPct val="107000"/>
              </a:lnSpc>
              <a:spcAft>
                <a:spcPts val="600"/>
              </a:spcAft>
              <a:defRPr/>
            </a:pPr>
            <a:r>
              <a:rPr lang="en-US" sz="2400" b="1" dirty="0">
                <a:solidFill>
                  <a:srgbClr val="FF0000"/>
                </a:solidFill>
                <a:latin typeface="UNI Chu truyen thong" panose="03030302030807070C03" pitchFamily="66" charset="77"/>
                <a:ea typeface="Calibri" panose="020F0502020204030204" pitchFamily="34" charset="0"/>
                <a:cs typeface="Times New Roman" pitchFamily="18" charset="0"/>
              </a:rPr>
              <a:t>        </a:t>
            </a:r>
            <a:r>
              <a:rPr lang="vi-VN" sz="22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rPr>
              <a:t>(Trích bài làm của học sinh)</a:t>
            </a:r>
            <a:endParaRPr lang="en-US" sz="22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US" sz="2400" dirty="0">
              <a:solidFill>
                <a:srgbClr val="FFFF00"/>
              </a:solidFill>
            </a:endParaRPr>
          </a:p>
        </p:txBody>
      </p:sp>
      <p:graphicFrame>
        <p:nvGraphicFramePr>
          <p:cNvPr id="7" name="Table 6">
            <a:extLst>
              <a:ext uri="{FF2B5EF4-FFF2-40B4-BE49-F238E27FC236}">
                <a16:creationId xmlns:a16="http://schemas.microsoft.com/office/drawing/2014/main" xmlns="" id="{9016BCD3-84D7-594A-957F-A5D01F076868}"/>
              </a:ext>
            </a:extLst>
          </p:cNvPr>
          <p:cNvGraphicFramePr>
            <a:graphicFrameLocks noGrp="1"/>
          </p:cNvGraphicFramePr>
          <p:nvPr>
            <p:extLst>
              <p:ext uri="{D42A27DB-BD31-4B8C-83A1-F6EECF244321}">
                <p14:modId xmlns:p14="http://schemas.microsoft.com/office/powerpoint/2010/main" val="110824632"/>
              </p:ext>
            </p:extLst>
          </p:nvPr>
        </p:nvGraphicFramePr>
        <p:xfrm>
          <a:off x="5123952" y="1925201"/>
          <a:ext cx="6577330" cy="3969354"/>
        </p:xfrm>
        <a:graphic>
          <a:graphicData uri="http://schemas.openxmlformats.org/drawingml/2006/table">
            <a:tbl>
              <a:tblPr firstRow="1" bandRow="1">
                <a:tableStyleId>{93296810-A885-4BE3-A3E7-6D5BEEA58F35}</a:tableStyleId>
              </a:tblPr>
              <a:tblGrid>
                <a:gridCol w="2658888">
                  <a:extLst>
                    <a:ext uri="{9D8B030D-6E8A-4147-A177-3AD203B41FA5}">
                      <a16:colId xmlns:a16="http://schemas.microsoft.com/office/drawing/2014/main" xmlns="" val="441013874"/>
                    </a:ext>
                  </a:extLst>
                </a:gridCol>
                <a:gridCol w="1586628">
                  <a:extLst>
                    <a:ext uri="{9D8B030D-6E8A-4147-A177-3AD203B41FA5}">
                      <a16:colId xmlns:a16="http://schemas.microsoft.com/office/drawing/2014/main" xmlns="" val="4103894443"/>
                    </a:ext>
                  </a:extLst>
                </a:gridCol>
                <a:gridCol w="2331814">
                  <a:extLst>
                    <a:ext uri="{9D8B030D-6E8A-4147-A177-3AD203B41FA5}">
                      <a16:colId xmlns:a16="http://schemas.microsoft.com/office/drawing/2014/main" xmlns="" val="454619878"/>
                    </a:ext>
                  </a:extLst>
                </a:gridCol>
              </a:tblGrid>
              <a:tr h="414155">
                <a:tc>
                  <a:txBody>
                    <a:bodyPr/>
                    <a:lstStyle/>
                    <a:p>
                      <a:pPr algn="ctr"/>
                      <a:r>
                        <a:rPr lang="x-none" dirty="0">
                          <a:latin typeface="Times New Roman" panose="02020603050405020304" pitchFamily="18" charset="0"/>
                          <a:cs typeface="Times New Roman" panose="02020603050405020304" pitchFamily="18" charset="0"/>
                        </a:rPr>
                        <a:t>LỖI 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x-none" dirty="0">
                          <a:latin typeface="Times New Roman" panose="02020603050405020304" pitchFamily="18" charset="0"/>
                          <a:cs typeface="Times New Roman" panose="02020603050405020304" pitchFamily="18" charset="0"/>
                        </a:rPr>
                        <a:t>NGUYÊN NHÂN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x-none" dirty="0">
                          <a:latin typeface="Times New Roman" panose="02020603050405020304" pitchFamily="18" charset="0"/>
                          <a:cs typeface="Times New Roman" panose="02020603050405020304" pitchFamily="18" charset="0"/>
                        </a:rPr>
                        <a:t>HƯỚNG </a:t>
                      </a:r>
                    </a:p>
                    <a:p>
                      <a:pPr algn="ctr"/>
                      <a:r>
                        <a:rPr lang="x-none" dirty="0">
                          <a:latin typeface="Times New Roman" panose="02020603050405020304" pitchFamily="18" charset="0"/>
                          <a:cs typeface="Times New Roman" panose="02020603050405020304" pitchFamily="18" charset="0"/>
                        </a:rPr>
                        <a:t>KHẮC PHỤC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4152487487"/>
                  </a:ext>
                </a:extLst>
              </a:tr>
              <a:tr h="3329274">
                <a:tc>
                  <a:txBody>
                    <a:bodyPr/>
                    <a:lstStyle/>
                    <a:p>
                      <a:pPr algn="just">
                        <a:defRPr/>
                      </a:pPr>
                      <a:r>
                        <a:rPr lang="x-none" sz="2300" b="1" i="1" dirty="0">
                          <a:solidFill>
                            <a:srgbClr val="011893"/>
                          </a:solidFill>
                          <a:latin typeface="Times New Roman" panose="02020603050405020304" pitchFamily="18" charset="0"/>
                          <a:cs typeface="Times New Roman" panose="02020603050405020304" pitchFamily="18" charset="0"/>
                        </a:rPr>
                        <a:t>- Dẫn chứng sai lệch </a:t>
                      </a:r>
                      <a:r>
                        <a:rPr lang="x-none" sz="2300" b="0" i="1" dirty="0">
                          <a:solidFill>
                            <a:srgbClr val="011893"/>
                          </a:solidFill>
                          <a:latin typeface="Times New Roman" panose="02020603050405020304" pitchFamily="18" charset="0"/>
                          <a:cs typeface="Times New Roman" panose="02020603050405020304" pitchFamily="18" charset="0"/>
                        </a:rPr>
                        <a:t>(</a:t>
                      </a:r>
                      <a:r>
                        <a:rPr lang="en-US" sz="2300" b="0" dirty="0" err="1">
                          <a:solidFill>
                            <a:srgbClr val="002060"/>
                          </a:solidFill>
                          <a:latin typeface="Times New Roman" pitchFamily="18" charset="0"/>
                          <a:cs typeface="Times New Roman" pitchFamily="18" charset="0"/>
                        </a:rPr>
                        <a:t>Vấn</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đề</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nghị</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luận</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là</a:t>
                      </a:r>
                      <a:r>
                        <a:rPr lang="en-US" sz="2300" b="0" dirty="0">
                          <a:solidFill>
                            <a:srgbClr val="00206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bản</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lĩnh</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của</a:t>
                      </a:r>
                      <a:r>
                        <a:rPr lang="en-US" sz="2300" b="0" dirty="0">
                          <a:solidFill>
                            <a:srgbClr val="FF0000"/>
                          </a:solidFill>
                          <a:latin typeface="Times New Roman" pitchFamily="18" charset="0"/>
                          <a:cs typeface="Times New Roman" pitchFamily="18" charset="0"/>
                        </a:rPr>
                        <a:t> con </a:t>
                      </a:r>
                      <a:r>
                        <a:rPr lang="en-US" sz="2300" b="0" dirty="0" err="1">
                          <a:solidFill>
                            <a:srgbClr val="FF0000"/>
                          </a:solidFill>
                          <a:latin typeface="Times New Roman" pitchFamily="18" charset="0"/>
                          <a:cs typeface="Times New Roman" pitchFamily="18" charset="0"/>
                        </a:rPr>
                        <a:t>người</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trước</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cám</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dỗ</a:t>
                      </a:r>
                      <a:r>
                        <a:rPr lang="en-US" sz="2300" b="0" dirty="0">
                          <a:solidFill>
                            <a:srgbClr val="FF0000"/>
                          </a:solidFill>
                          <a:latin typeface="Times New Roman" pitchFamily="18" charset="0"/>
                          <a:cs typeface="Times New Roman" pitchFamily="18" charset="0"/>
                        </a:rPr>
                        <a:t> </a:t>
                      </a:r>
                      <a:r>
                        <a:rPr lang="en-US" sz="2300" b="0" u="sng" dirty="0" err="1">
                          <a:solidFill>
                            <a:srgbClr val="002060"/>
                          </a:solidFill>
                          <a:latin typeface="Times New Roman" pitchFamily="18" charset="0"/>
                          <a:cs typeface="Times New Roman" pitchFamily="18" charset="0"/>
                        </a:rPr>
                        <a:t>còn</a:t>
                      </a:r>
                      <a:r>
                        <a:rPr lang="en-US" sz="2300" b="0" u="none" dirty="0">
                          <a:solidFill>
                            <a:srgbClr val="002060"/>
                          </a:solidFill>
                          <a:latin typeface="Times New Roman" pitchFamily="18" charset="0"/>
                          <a:cs typeface="Times New Roman" pitchFamily="18" charset="0"/>
                        </a:rPr>
                        <a:t> </a:t>
                      </a:r>
                      <a:r>
                        <a:rPr lang="en-US" sz="2300" b="0" u="sng" dirty="0" err="1">
                          <a:solidFill>
                            <a:srgbClr val="002060"/>
                          </a:solidFill>
                          <a:latin typeface="Times New Roman" pitchFamily="18" charset="0"/>
                          <a:cs typeface="Times New Roman" pitchFamily="18" charset="0"/>
                        </a:rPr>
                        <a:t>t</a:t>
                      </a:r>
                      <a:r>
                        <a:rPr lang="en-US" sz="2300" b="0" dirty="0" err="1">
                          <a:solidFill>
                            <a:srgbClr val="002060"/>
                          </a:solidFill>
                          <a:latin typeface="Times New Roman" pitchFamily="18" charset="0"/>
                          <a:cs typeface="Times New Roman" pitchFamily="18" charset="0"/>
                        </a:rPr>
                        <a:t>hầy</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giáo</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Nguyễn</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Ngọc</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Kí</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là</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biểu</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tượng</a:t>
                      </a:r>
                      <a:r>
                        <a:rPr lang="en-US" sz="2300" b="0" dirty="0">
                          <a:solidFill>
                            <a:srgbClr val="002060"/>
                          </a:solidFill>
                          <a:latin typeface="Times New Roman" pitchFamily="18" charset="0"/>
                          <a:cs typeface="Times New Roman" pitchFamily="18" charset="0"/>
                        </a:rPr>
                        <a:t> </a:t>
                      </a:r>
                      <a:r>
                        <a:rPr lang="en-US" sz="2300" b="0" dirty="0" err="1">
                          <a:solidFill>
                            <a:srgbClr val="002060"/>
                          </a:solidFill>
                          <a:latin typeface="Times New Roman" pitchFamily="18" charset="0"/>
                          <a:cs typeface="Times New Roman" pitchFamily="18" charset="0"/>
                        </a:rPr>
                        <a:t>cho</a:t>
                      </a:r>
                      <a:r>
                        <a:rPr lang="en-US" sz="2300" b="0" dirty="0">
                          <a:solidFill>
                            <a:srgbClr val="00206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bản</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lĩnh</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của</a:t>
                      </a:r>
                      <a:r>
                        <a:rPr lang="en-US" sz="2300" b="0" dirty="0">
                          <a:solidFill>
                            <a:srgbClr val="FF0000"/>
                          </a:solidFill>
                          <a:latin typeface="Times New Roman" pitchFamily="18" charset="0"/>
                          <a:cs typeface="Times New Roman" pitchFamily="18" charset="0"/>
                        </a:rPr>
                        <a:t> con </a:t>
                      </a:r>
                      <a:r>
                        <a:rPr lang="en-US" sz="2300" b="0" dirty="0" err="1">
                          <a:solidFill>
                            <a:srgbClr val="FF0000"/>
                          </a:solidFill>
                          <a:latin typeface="Times New Roman" pitchFamily="18" charset="0"/>
                          <a:cs typeface="Times New Roman" pitchFamily="18" charset="0"/>
                        </a:rPr>
                        <a:t>người</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vượt</a:t>
                      </a:r>
                      <a:r>
                        <a:rPr lang="en-US" sz="2300" b="0" dirty="0">
                          <a:solidFill>
                            <a:srgbClr val="FF0000"/>
                          </a:solidFill>
                          <a:latin typeface="Times New Roman" pitchFamily="18" charset="0"/>
                          <a:cs typeface="Times New Roman" pitchFamily="18" charset="0"/>
                        </a:rPr>
                        <a:t> qua </a:t>
                      </a:r>
                      <a:r>
                        <a:rPr lang="en-US" sz="2300" b="0" dirty="0" err="1">
                          <a:solidFill>
                            <a:srgbClr val="FF0000"/>
                          </a:solidFill>
                          <a:latin typeface="Times New Roman" pitchFamily="18" charset="0"/>
                          <a:cs typeface="Times New Roman" pitchFamily="18" charset="0"/>
                        </a:rPr>
                        <a:t>số</a:t>
                      </a:r>
                      <a:r>
                        <a:rPr lang="en-US" sz="2300" b="0" dirty="0">
                          <a:solidFill>
                            <a:srgbClr val="FF0000"/>
                          </a:solidFill>
                          <a:latin typeface="Times New Roman" pitchFamily="18" charset="0"/>
                          <a:cs typeface="Times New Roman" pitchFamily="18" charset="0"/>
                        </a:rPr>
                        <a:t> </a:t>
                      </a:r>
                      <a:r>
                        <a:rPr lang="en-US" sz="2300" b="0" dirty="0" err="1">
                          <a:solidFill>
                            <a:srgbClr val="FF0000"/>
                          </a:solidFill>
                          <a:latin typeface="Times New Roman" pitchFamily="18" charset="0"/>
                          <a:cs typeface="Times New Roman" pitchFamily="18" charset="0"/>
                        </a:rPr>
                        <a:t>phận</a:t>
                      </a:r>
                      <a:r>
                        <a:rPr lang="x-none" sz="2300" b="0" i="1" dirty="0">
                          <a:solidFill>
                            <a:srgbClr val="011893"/>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x-none" sz="2300" b="0" dirty="0">
                          <a:solidFill>
                            <a:srgbClr val="011893"/>
                          </a:solidFill>
                          <a:latin typeface="Times New Roman" panose="02020603050405020304" pitchFamily="18" charset="0"/>
                          <a:cs typeface="Times New Roman" panose="02020603050405020304" pitchFamily="18" charset="0"/>
                        </a:rPr>
                        <a:t>- Không xác định chính xác vấn đề nghị luận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ct val="0"/>
                        </a:spcBef>
                        <a:buFontTx/>
                        <a:buChar char="-"/>
                      </a:pPr>
                      <a:r>
                        <a:rPr lang="x-none" sz="2300" b="0" dirty="0">
                          <a:solidFill>
                            <a:srgbClr val="011893"/>
                          </a:solidFill>
                          <a:latin typeface="Times New Roman" panose="02020603050405020304" pitchFamily="18" charset="0"/>
                          <a:cs typeface="Times New Roman" panose="02020603050405020304" pitchFamily="18" charset="0"/>
                        </a:rPr>
                        <a:t> Đọc kĩ đề</a:t>
                      </a:r>
                    </a:p>
                    <a:p>
                      <a:pPr algn="just">
                        <a:lnSpc>
                          <a:spcPct val="100000"/>
                        </a:lnSpc>
                        <a:spcBef>
                          <a:spcPct val="0"/>
                        </a:spcBef>
                        <a:buFontTx/>
                        <a:buChar char="-"/>
                      </a:pPr>
                      <a:r>
                        <a:rPr lang="x-none" sz="2300" b="0" dirty="0">
                          <a:solidFill>
                            <a:srgbClr val="011893"/>
                          </a:solidFill>
                          <a:latin typeface="Times New Roman" panose="02020603050405020304" pitchFamily="18" charset="0"/>
                          <a:cs typeface="Times New Roman" panose="02020603050405020304" pitchFamily="18" charset="0"/>
                        </a:rPr>
                        <a:t> Gạch chân các từ khóa trong đề</a:t>
                      </a:r>
                    </a:p>
                    <a:p>
                      <a:pPr algn="just">
                        <a:lnSpc>
                          <a:spcPct val="100000"/>
                        </a:lnSpc>
                        <a:spcBef>
                          <a:spcPct val="0"/>
                        </a:spcBef>
                        <a:buFontTx/>
                        <a:buChar char="-"/>
                      </a:pPr>
                      <a:r>
                        <a:rPr lang="x-none" sz="2300" b="0" dirty="0">
                          <a:solidFill>
                            <a:srgbClr val="011893"/>
                          </a:solidFill>
                          <a:latin typeface="Times New Roman" panose="02020603050405020304" pitchFamily="18" charset="0"/>
                          <a:cs typeface="Times New Roman" panose="02020603050405020304" pitchFamily="18" charset="0"/>
                        </a:rPr>
                        <a:t> Giải nghĩa từ ngữ</a:t>
                      </a:r>
                    </a:p>
                    <a:p>
                      <a:pPr algn="just">
                        <a:lnSpc>
                          <a:spcPct val="100000"/>
                        </a:lnSpc>
                        <a:spcBef>
                          <a:spcPct val="0"/>
                        </a:spcBef>
                        <a:buFontTx/>
                        <a:buChar char="-"/>
                      </a:pPr>
                      <a:r>
                        <a:rPr lang="x-none" sz="2300" b="0" dirty="0">
                          <a:solidFill>
                            <a:srgbClr val="011893"/>
                          </a:solidFill>
                          <a:latin typeface="Times New Roman" panose="02020603050405020304" pitchFamily="18" charset="0"/>
                          <a:cs typeface="Times New Roman" panose="02020603050405020304" pitchFamily="18" charset="0"/>
                        </a:rPr>
                        <a:t> Xâu chuỗi lại thành một ý nghĩa hòan chỉnh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7819698"/>
                  </a:ext>
                </a:extLst>
              </a:tr>
            </a:tbl>
          </a:graphicData>
        </a:graphic>
      </p:graphicFrame>
      <p:sp>
        <p:nvSpPr>
          <p:cNvPr id="8" name="TextBox 7">
            <a:extLst>
              <a:ext uri="{FF2B5EF4-FFF2-40B4-BE49-F238E27FC236}">
                <a16:creationId xmlns:a16="http://schemas.microsoft.com/office/drawing/2014/main" xmlns="" id="{00A656D1-29DB-644B-9E37-A7B366F62E45}"/>
              </a:ext>
            </a:extLst>
          </p:cNvPr>
          <p:cNvSpPr txBox="1"/>
          <p:nvPr/>
        </p:nvSpPr>
        <p:spPr>
          <a:xfrm>
            <a:off x="4642283" y="6972815"/>
            <a:ext cx="3770334" cy="400110"/>
          </a:xfrm>
          <a:prstGeom prst="rect">
            <a:avLst/>
          </a:prstGeom>
          <a:noFill/>
        </p:spPr>
        <p:txBody>
          <a:bodyPr wrap="square" rtlCol="0">
            <a:spAutoFit/>
          </a:bodyPr>
          <a:lstStyle/>
          <a:p>
            <a:r>
              <a:rPr lang="en-US" sz="2000" dirty="0" err="1">
                <a:solidFill>
                  <a:srgbClr val="011893"/>
                </a:solidFill>
                <a:highlight>
                  <a:srgbClr val="73FDD6"/>
                </a:highlight>
                <a:latin typeface="UNI Chu truyen thong" panose="03030302030807070C03" pitchFamily="66" charset="77"/>
              </a:rPr>
              <a:t>Sử</a:t>
            </a:r>
            <a:r>
              <a:rPr lang="en-US" sz="2000" dirty="0">
                <a:solidFill>
                  <a:srgbClr val="011893"/>
                </a:solidFill>
                <a:highlight>
                  <a:srgbClr val="73FDD6"/>
                </a:highlight>
                <a:latin typeface="UNI Chu truyen thong" panose="03030302030807070C03" pitchFamily="66" charset="77"/>
              </a:rPr>
              <a:t> dung </a:t>
            </a:r>
            <a:r>
              <a:rPr lang="en-US" sz="2000" dirty="0" err="1">
                <a:solidFill>
                  <a:srgbClr val="011893"/>
                </a:solidFill>
                <a:highlight>
                  <a:srgbClr val="73FDD6"/>
                </a:highlight>
                <a:latin typeface="UNI Chu truyen thong" panose="03030302030807070C03" pitchFamily="66" charset="77"/>
              </a:rPr>
              <a:t>dẫn</a:t>
            </a:r>
            <a:r>
              <a:rPr lang="en-US" sz="2000" dirty="0">
                <a:solidFill>
                  <a:srgbClr val="011893"/>
                </a:solidFill>
                <a:highlight>
                  <a:srgbClr val="73FDD6"/>
                </a:highlight>
                <a:latin typeface="UNI Chu truyen thong" panose="03030302030807070C03" pitchFamily="66" charset="77"/>
              </a:rPr>
              <a:t> </a:t>
            </a:r>
            <a:r>
              <a:rPr lang="en-US" sz="2000" dirty="0" err="1">
                <a:solidFill>
                  <a:srgbClr val="011893"/>
                </a:solidFill>
                <a:highlight>
                  <a:srgbClr val="73FDD6"/>
                </a:highlight>
                <a:latin typeface="UNI Chu truyen thong" panose="03030302030807070C03" pitchFamily="66" charset="77"/>
              </a:rPr>
              <a:t>chứng</a:t>
            </a:r>
            <a:r>
              <a:rPr lang="en-US" sz="2000" dirty="0">
                <a:solidFill>
                  <a:srgbClr val="011893"/>
                </a:solidFill>
                <a:highlight>
                  <a:srgbClr val="73FDD6"/>
                </a:highlight>
                <a:latin typeface="UNI Chu truyen thong" panose="03030302030807070C03" pitchFamily="66" charset="77"/>
              </a:rPr>
              <a:t> </a:t>
            </a:r>
            <a:r>
              <a:rPr lang="en-US" sz="2000" dirty="0" err="1">
                <a:solidFill>
                  <a:srgbClr val="011893"/>
                </a:solidFill>
                <a:highlight>
                  <a:srgbClr val="73FDD6"/>
                </a:highlight>
                <a:latin typeface="UNI Chu truyen thong" panose="03030302030807070C03" pitchFamily="66" charset="77"/>
              </a:rPr>
              <a:t>không</a:t>
            </a:r>
            <a:r>
              <a:rPr lang="en-US" sz="2000" dirty="0">
                <a:solidFill>
                  <a:srgbClr val="011893"/>
                </a:solidFill>
                <a:highlight>
                  <a:srgbClr val="73FDD6"/>
                </a:highlight>
                <a:latin typeface="UNI Chu truyen thong" panose="03030302030807070C03" pitchFamily="66" charset="77"/>
              </a:rPr>
              <a:t> </a:t>
            </a:r>
            <a:r>
              <a:rPr lang="en-US" sz="2000" dirty="0" err="1">
                <a:solidFill>
                  <a:srgbClr val="011893"/>
                </a:solidFill>
                <a:highlight>
                  <a:srgbClr val="73FDD6"/>
                </a:highlight>
                <a:latin typeface="UNI Chu truyen thong" panose="03030302030807070C03" pitchFamily="66" charset="77"/>
              </a:rPr>
              <a:t>phù</a:t>
            </a:r>
            <a:r>
              <a:rPr lang="en-US" sz="2000" dirty="0">
                <a:solidFill>
                  <a:srgbClr val="011893"/>
                </a:solidFill>
                <a:highlight>
                  <a:srgbClr val="73FDD6"/>
                </a:highlight>
                <a:latin typeface="UNI Chu truyen thong" panose="03030302030807070C03" pitchFamily="66" charset="77"/>
              </a:rPr>
              <a:t> </a:t>
            </a:r>
            <a:r>
              <a:rPr lang="en-US" sz="2000" dirty="0" err="1">
                <a:solidFill>
                  <a:srgbClr val="011893"/>
                </a:solidFill>
                <a:highlight>
                  <a:srgbClr val="73FDD6"/>
                </a:highlight>
                <a:latin typeface="UNI Chu truyen thong" panose="03030302030807070C03" pitchFamily="66" charset="77"/>
              </a:rPr>
              <a:t>hợp</a:t>
            </a:r>
            <a:endParaRPr lang="x-none" sz="2000" dirty="0">
              <a:solidFill>
                <a:srgbClr val="011893"/>
              </a:solidFill>
              <a:highlight>
                <a:srgbClr val="73FDD6"/>
              </a:highlight>
              <a:latin typeface="UNI Chu truyen thong" panose="03030302030807070C03" pitchFamily="66" charset="77"/>
            </a:endParaRPr>
          </a:p>
        </p:txBody>
      </p:sp>
    </p:spTree>
    <p:extLst>
      <p:ext uri="{BB962C8B-B14F-4D97-AF65-F5344CB8AC3E}">
        <p14:creationId xmlns:p14="http://schemas.microsoft.com/office/powerpoint/2010/main" val="4100165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4">
            <a:extLst>
              <a:ext uri="{FF2B5EF4-FFF2-40B4-BE49-F238E27FC236}">
                <a16:creationId xmlns:a16="http://schemas.microsoft.com/office/drawing/2014/main" xmlns="" id="{6AB2F7C3-92F6-794E-AF83-B9174C7E245A}"/>
              </a:ext>
            </a:extLst>
          </p:cNvPr>
          <p:cNvSpPr/>
          <p:nvPr/>
        </p:nvSpPr>
        <p:spPr>
          <a:xfrm>
            <a:off x="303634" y="232905"/>
            <a:ext cx="10344529" cy="1358827"/>
          </a:xfrm>
          <a:prstGeom prst="round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p>
            <a:pPr algn="just">
              <a:lnSpc>
                <a:spcPct val="100000"/>
              </a:lnSpc>
              <a:spcBef>
                <a:spcPct val="0"/>
              </a:spcBef>
              <a:buFontTx/>
              <a:buNone/>
            </a:pPr>
            <a:r>
              <a:rPr lang="en-US" altLang="en-US" sz="2800" b="1" dirty="0" err="1">
                <a:solidFill>
                  <a:srgbClr val="FF0000"/>
                </a:solidFill>
                <a:latin typeface="UNI Chu truyen thong" panose="03030302030807070C03" pitchFamily="66" charset="77"/>
                <a:cs typeface="Times New Roman" panose="02020603050405020304" pitchFamily="18" charset="0"/>
              </a:rPr>
              <a:t>Đề</a:t>
            </a:r>
            <a:r>
              <a:rPr lang="en-US" altLang="en-US" sz="2800" b="1" dirty="0">
                <a:solidFill>
                  <a:srgbClr val="FF0000"/>
                </a:solidFill>
                <a:latin typeface="UNI Chu truyen thong" panose="03030302030807070C03" pitchFamily="66" charset="77"/>
                <a:cs typeface="Times New Roman" panose="02020603050405020304" pitchFamily="18" charset="0"/>
              </a:rPr>
              <a:t> 3</a:t>
            </a:r>
            <a:r>
              <a:rPr lang="en-US" altLang="en-US" sz="2800" dirty="0">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Có</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ý</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kiến</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cho</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rằng</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Cuộc</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sống</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chỉ</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thực</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sự</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ý</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nghĩa</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khi</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chúng</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ta </a:t>
            </a:r>
            <a:r>
              <a:rPr lang="en-US" altLang="en-US" sz="2800" b="1" u="sng" dirty="0" err="1">
                <a:solidFill>
                  <a:schemeClr val="accent1">
                    <a:lumMod val="50000"/>
                  </a:schemeClr>
                </a:solidFill>
                <a:latin typeface="UNI Chu truyen thong" panose="03030302030807070C03" pitchFamily="66" charset="77"/>
                <a:cs typeface="Times New Roman" panose="02020603050405020304" pitchFamily="18" charset="0"/>
              </a:rPr>
              <a:t>cho</a:t>
            </a:r>
            <a:r>
              <a:rPr lang="en-US" altLang="en-US" sz="2800" b="1" u="sng"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u="sng" dirty="0" err="1">
                <a:solidFill>
                  <a:schemeClr val="accent1">
                    <a:lumMod val="50000"/>
                  </a:schemeClr>
                </a:solidFill>
                <a:latin typeface="UNI Chu truyen thong" panose="03030302030807070C03" pitchFamily="66" charset="77"/>
                <a:cs typeface="Times New Roman" panose="02020603050405020304" pitchFamily="18" charset="0"/>
              </a:rPr>
              <a:t>đi</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bởi</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cho</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đi</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là</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sẽ</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u="sng" dirty="0" err="1">
                <a:solidFill>
                  <a:schemeClr val="accent1">
                    <a:lumMod val="50000"/>
                  </a:schemeClr>
                </a:solidFill>
                <a:latin typeface="UNI Chu truyen thong" panose="03030302030807070C03" pitchFamily="66" charset="77"/>
                <a:cs typeface="Times New Roman" panose="02020603050405020304" pitchFamily="18" charset="0"/>
              </a:rPr>
              <a:t>còn</a:t>
            </a:r>
            <a:r>
              <a:rPr lang="en-US" altLang="en-US" sz="2800" b="1" u="sng"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u="sng" dirty="0" err="1">
                <a:solidFill>
                  <a:schemeClr val="accent1">
                    <a:lumMod val="50000"/>
                  </a:schemeClr>
                </a:solidFill>
                <a:latin typeface="UNI Chu truyen thong" panose="03030302030807070C03" pitchFamily="66" charset="77"/>
                <a:cs typeface="Times New Roman" panose="02020603050405020304" pitchFamily="18" charset="0"/>
              </a:rPr>
              <a:t>lại</a:t>
            </a:r>
            <a:r>
              <a:rPr lang="en-US" altLang="en-US" sz="2800" b="1" u="sng"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u="sng" dirty="0" err="1">
                <a:solidFill>
                  <a:schemeClr val="accent1">
                    <a:lumMod val="50000"/>
                  </a:schemeClr>
                </a:solidFill>
                <a:latin typeface="UNI Chu truyen thong" panose="03030302030807070C03" pitchFamily="66" charset="77"/>
                <a:cs typeface="Times New Roman" panose="02020603050405020304" pitchFamily="18" charset="0"/>
              </a:rPr>
              <a:t>mãi</a:t>
            </a:r>
            <a:r>
              <a:rPr lang="en-US" altLang="en-US" sz="2800" b="1" u="sng"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u="sng" dirty="0" err="1">
                <a:solidFill>
                  <a:schemeClr val="accent1">
                    <a:lumMod val="50000"/>
                  </a:schemeClr>
                </a:solidFill>
                <a:latin typeface="UNI Chu truyen thong" panose="03030302030807070C03" pitchFamily="66" charset="77"/>
                <a:cs typeface="Times New Roman" panose="02020603050405020304" pitchFamily="18" charset="0"/>
              </a:rPr>
              <a:t>mãi</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Trình</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bày</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suy</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nghĩ</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của</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em</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về</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ý</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kiến</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 </a:t>
            </a:r>
            <a:r>
              <a:rPr lang="en-US" altLang="en-US" sz="2800" b="1" dirty="0" err="1">
                <a:solidFill>
                  <a:schemeClr val="accent1">
                    <a:lumMod val="50000"/>
                  </a:schemeClr>
                </a:solidFill>
                <a:latin typeface="UNI Chu truyen thong" panose="03030302030807070C03" pitchFamily="66" charset="77"/>
                <a:cs typeface="Times New Roman" panose="02020603050405020304" pitchFamily="18" charset="0"/>
              </a:rPr>
              <a:t>trên</a:t>
            </a:r>
            <a:r>
              <a:rPr lang="en-US" altLang="en-US" sz="2800" b="1" dirty="0">
                <a:solidFill>
                  <a:schemeClr val="accent1">
                    <a:lumMod val="50000"/>
                  </a:schemeClr>
                </a:solidFill>
                <a:latin typeface="UNI Chu truyen thong" panose="03030302030807070C03" pitchFamily="66" charset="77"/>
                <a:cs typeface="Times New Roman" panose="02020603050405020304" pitchFamily="18" charset="0"/>
              </a:rPr>
              <a:t>.</a:t>
            </a:r>
          </a:p>
        </p:txBody>
      </p:sp>
      <p:sp>
        <p:nvSpPr>
          <p:cNvPr id="7" name="Rectangle: Rounded Corners 3">
            <a:extLst>
              <a:ext uri="{FF2B5EF4-FFF2-40B4-BE49-F238E27FC236}">
                <a16:creationId xmlns:a16="http://schemas.microsoft.com/office/drawing/2014/main" xmlns="" id="{CD171689-E582-B44F-916E-8770486844FC}"/>
              </a:ext>
            </a:extLst>
          </p:cNvPr>
          <p:cNvSpPr/>
          <p:nvPr/>
        </p:nvSpPr>
        <p:spPr>
          <a:xfrm>
            <a:off x="303634" y="1693333"/>
            <a:ext cx="5358129" cy="4911074"/>
          </a:xfrm>
          <a:prstGeom prst="roundRect">
            <a:avLst/>
          </a:prstGeom>
          <a:solidFill>
            <a:schemeClr val="accent6">
              <a:lumMod val="50000"/>
            </a:schemeClr>
          </a:solidFill>
        </p:spPr>
        <p:style>
          <a:lnRef idx="2">
            <a:schemeClr val="accent3"/>
          </a:lnRef>
          <a:fillRef idx="1">
            <a:schemeClr val="lt1"/>
          </a:fillRef>
          <a:effectRef idx="0">
            <a:schemeClr val="accent3"/>
          </a:effectRef>
          <a:fontRef idx="minor">
            <a:schemeClr val="dk1"/>
          </a:fontRef>
        </p:style>
        <p:txBody>
          <a:bodyPr anchor="ctr"/>
          <a:lstStyle/>
          <a:p>
            <a:pPr algn="just">
              <a:lnSpc>
                <a:spcPct val="107000"/>
              </a:lnSpc>
              <a:spcAft>
                <a:spcPts val="600"/>
              </a:spcAft>
              <a:defRPr/>
            </a:pPr>
            <a:endPar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defRPr/>
            </a:pPr>
            <a:r>
              <a:rPr lang="vi-VN" sz="2400" dirty="0">
                <a:latin typeface="UNI Chu truyen thong" panose="03030302030807070C03" pitchFamily="66" charset="77"/>
                <a:cs typeface="Times New Roman" pitchFamily="18" charset="0"/>
              </a:rPr>
              <a:t>      </a:t>
            </a:r>
            <a:r>
              <a:rPr lang="vi-VN" sz="2500" dirty="0">
                <a:solidFill>
                  <a:schemeClr val="bg1"/>
                </a:solidFill>
                <a:latin typeface="UNI Chu truyen thong" panose="03030302030807070C03" pitchFamily="66" charset="77"/>
                <a:cs typeface="Times New Roman" pitchFamily="18" charset="0"/>
              </a:rPr>
              <a:t>[…] Vốn sinh trưởng trong một gia đình có truyền thống ngành y, từ ngày nhỏ, Hải An đã biết đến </a:t>
            </a:r>
            <a:r>
              <a:rPr lang="en-US" sz="2500" dirty="0" err="1">
                <a:solidFill>
                  <a:schemeClr val="bg1"/>
                </a:solidFill>
                <a:latin typeface="UNI Chu truyen thong" panose="03030302030807070C03" pitchFamily="66" charset="77"/>
                <a:cs typeface="Times New Roman" pitchFamily="18" charset="0"/>
              </a:rPr>
              <a:t>việc</a:t>
            </a:r>
            <a:r>
              <a:rPr lang="en-US" sz="2500" dirty="0">
                <a:solidFill>
                  <a:schemeClr val="bg1"/>
                </a:solidFill>
                <a:latin typeface="UNI Chu truyen thong" panose="03030302030807070C03" pitchFamily="66" charset="77"/>
                <a:cs typeface="Times New Roman" pitchFamily="18" charset="0"/>
              </a:rPr>
              <a:t> </a:t>
            </a:r>
            <a:r>
              <a:rPr lang="vi-VN" sz="2500" dirty="0">
                <a:solidFill>
                  <a:schemeClr val="bg1"/>
                </a:solidFill>
                <a:latin typeface="UNI Chu truyen thong" panose="03030302030807070C03" pitchFamily="66" charset="77"/>
                <a:cs typeface="Times New Roman" pitchFamily="18" charset="0"/>
              </a:rPr>
              <a:t>hiến </a:t>
            </a:r>
            <a:r>
              <a:rPr lang="en-US" sz="2500" dirty="0" err="1">
                <a:solidFill>
                  <a:schemeClr val="bg1"/>
                </a:solidFill>
                <a:latin typeface="UNI Chu truyen thong" panose="03030302030807070C03" pitchFamily="66" charset="77"/>
                <a:cs typeface="Times New Roman" pitchFamily="18" charset="0"/>
              </a:rPr>
              <a:t>tạng</a:t>
            </a:r>
            <a:r>
              <a:rPr lang="en-US" sz="2500" dirty="0">
                <a:solidFill>
                  <a:schemeClr val="bg1"/>
                </a:solidFill>
                <a:latin typeface="UNI Chu truyen thong" panose="03030302030807070C03" pitchFamily="66" charset="77"/>
                <a:cs typeface="Times New Roman" pitchFamily="18" charset="0"/>
              </a:rPr>
              <a:t> qua </a:t>
            </a:r>
            <a:r>
              <a:rPr lang="en-US" sz="2500" dirty="0" err="1">
                <a:solidFill>
                  <a:schemeClr val="bg1"/>
                </a:solidFill>
                <a:latin typeface="UNI Chu truyen thong" panose="03030302030807070C03" pitchFamily="66" charset="77"/>
                <a:cs typeface="Times New Roman" pitchFamily="18" charset="0"/>
              </a:rPr>
              <a:t>những</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câu</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chuyện</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kể</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của</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bà</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và</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mẹ</a:t>
            </a:r>
            <a:r>
              <a:rPr lang="vi-VN" sz="2500" dirty="0">
                <a:solidFill>
                  <a:schemeClr val="bg1"/>
                </a:solidFill>
                <a:latin typeface="UNI Chu truyen thong" panose="03030302030807070C03" pitchFamily="66" charset="77"/>
                <a:cs typeface="Times New Roman" pitchFamily="18" charset="0"/>
              </a:rPr>
              <a:t>.</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Những</a:t>
            </a:r>
            <a:r>
              <a:rPr lang="en-US" sz="2500" dirty="0">
                <a:solidFill>
                  <a:schemeClr val="bg1"/>
                </a:solidFill>
                <a:latin typeface="UNI Chu truyen thong" panose="03030302030807070C03" pitchFamily="66" charset="77"/>
                <a:cs typeface="Times New Roman" pitchFamily="18" charset="0"/>
              </a:rPr>
              <a:t> </a:t>
            </a:r>
            <a:r>
              <a:rPr lang="vi-VN" sz="2500" dirty="0">
                <a:solidFill>
                  <a:schemeClr val="bg1"/>
                </a:solidFill>
                <a:latin typeface="UNI Chu truyen thong" panose="03030302030807070C03" pitchFamily="66" charset="77"/>
                <a:cs typeface="Times New Roman" pitchFamily="18" charset="0"/>
              </a:rPr>
              <a:t>đứa trẻ khác</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có</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thể</a:t>
            </a:r>
            <a:r>
              <a:rPr lang="en-US" sz="2500" dirty="0">
                <a:solidFill>
                  <a:schemeClr val="bg1"/>
                </a:solidFill>
                <a:latin typeface="UNI Chu truyen thong" panose="03030302030807070C03" pitchFamily="66" charset="77"/>
                <a:cs typeface="Times New Roman" pitchFamily="18" charset="0"/>
              </a:rPr>
              <a:t> </a:t>
            </a:r>
            <a:r>
              <a:rPr lang="vi-VN" sz="2500" dirty="0">
                <a:solidFill>
                  <a:schemeClr val="bg1"/>
                </a:solidFill>
                <a:latin typeface="UNI Chu truyen thong" panose="03030302030807070C03" pitchFamily="66" charset="77"/>
                <a:cs typeface="Times New Roman" pitchFamily="18" charset="0"/>
              </a:rPr>
              <a:t>quên</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ngay</a:t>
            </a:r>
            <a:r>
              <a:rPr lang="vi-VN" sz="2500" dirty="0">
                <a:solidFill>
                  <a:schemeClr val="bg1"/>
                </a:solidFill>
                <a:latin typeface="UNI Chu truyen thong" panose="03030302030807070C03" pitchFamily="66" charset="77"/>
                <a:cs typeface="Times New Roman" pitchFamily="18" charset="0"/>
              </a:rPr>
              <a:t> nhưng Hải An</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thì</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không</a:t>
            </a:r>
            <a:r>
              <a:rPr lang="en-US" sz="2500" dirty="0">
                <a:solidFill>
                  <a:schemeClr val="bg1"/>
                </a:solidFill>
                <a:latin typeface="UNI Chu truyen thong" panose="03030302030807070C03" pitchFamily="66" charset="77"/>
                <a:cs typeface="Times New Roman" pitchFamily="18" charset="0"/>
              </a:rPr>
              <a:t>. C</a:t>
            </a:r>
            <a:r>
              <a:rPr lang="vi-VN" sz="2500" dirty="0">
                <a:solidFill>
                  <a:schemeClr val="bg1"/>
                </a:solidFill>
                <a:latin typeface="UNI Chu truyen thong" panose="03030302030807070C03" pitchFamily="66" charset="77"/>
                <a:cs typeface="Times New Roman" pitchFamily="18" charset="0"/>
              </a:rPr>
              <a:t>ô bé đã </a:t>
            </a:r>
            <a:r>
              <a:rPr lang="en-US" sz="2500" dirty="0" err="1">
                <a:solidFill>
                  <a:schemeClr val="bg1"/>
                </a:solidFill>
                <a:latin typeface="UNI Chu truyen thong" panose="03030302030807070C03" pitchFamily="66" charset="77"/>
                <a:cs typeface="Times New Roman" pitchFamily="18" charset="0"/>
              </a:rPr>
              <a:t>quyết</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định</a:t>
            </a:r>
            <a:r>
              <a:rPr lang="en-US" sz="2500" dirty="0">
                <a:solidFill>
                  <a:schemeClr val="bg1"/>
                </a:solidFill>
                <a:latin typeface="UNI Chu truyen thong" panose="03030302030807070C03" pitchFamily="66" charset="77"/>
                <a:cs typeface="Times New Roman" pitchFamily="18" charset="0"/>
              </a:rPr>
              <a:t> </a:t>
            </a:r>
            <a:r>
              <a:rPr lang="vi-VN" sz="2500" dirty="0">
                <a:solidFill>
                  <a:schemeClr val="bg1"/>
                </a:solidFill>
                <a:latin typeface="UNI Chu truyen thong" panose="03030302030807070C03" pitchFamily="66" charset="77"/>
                <a:cs typeface="Times New Roman" pitchFamily="18" charset="0"/>
              </a:rPr>
              <a:t>hiến giác mạc khi biết mình mắc </a:t>
            </a:r>
            <a:r>
              <a:rPr lang="en-US" sz="2500" dirty="0" err="1">
                <a:solidFill>
                  <a:schemeClr val="bg1"/>
                </a:solidFill>
                <a:latin typeface="UNI Chu truyen thong" panose="03030302030807070C03" pitchFamily="66" charset="77"/>
                <a:cs typeface="Times New Roman" pitchFamily="18" charset="0"/>
              </a:rPr>
              <a:t>bệnh</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nặng</a:t>
            </a:r>
            <a:r>
              <a:rPr lang="en-US" sz="2500" dirty="0">
                <a:solidFill>
                  <a:schemeClr val="bg1"/>
                </a:solidFill>
                <a:latin typeface="UNI Chu truyen thong" panose="03030302030807070C03" pitchFamily="66" charset="77"/>
                <a:cs typeface="Times New Roman" pitchFamily="18" charset="0"/>
              </a:rPr>
              <a:t>.</a:t>
            </a:r>
            <a:r>
              <a:rPr lang="vi-VN"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Hành</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động</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của</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em</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đã</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giúp</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cho</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hai</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người</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khác</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có</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cơ</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hội</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được</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nhìn</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thấy</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ánh</a:t>
            </a:r>
            <a:r>
              <a:rPr lang="en-US" sz="2500" dirty="0">
                <a:solidFill>
                  <a:schemeClr val="bg1"/>
                </a:solidFill>
                <a:latin typeface="UNI Chu truyen thong" panose="03030302030807070C03" pitchFamily="66" charset="77"/>
                <a:cs typeface="Times New Roman" pitchFamily="18" charset="0"/>
              </a:rPr>
              <a:t> </a:t>
            </a:r>
            <a:r>
              <a:rPr lang="en-US" sz="2500" dirty="0" err="1">
                <a:solidFill>
                  <a:schemeClr val="bg1"/>
                </a:solidFill>
                <a:latin typeface="UNI Chu truyen thong" panose="03030302030807070C03" pitchFamily="66" charset="77"/>
                <a:cs typeface="Times New Roman" pitchFamily="18" charset="0"/>
              </a:rPr>
              <a:t>sáng</a:t>
            </a:r>
            <a:r>
              <a:rPr lang="en-US" sz="2500" dirty="0">
                <a:solidFill>
                  <a:schemeClr val="bg1"/>
                </a:solidFill>
                <a:latin typeface="UNI Chu truyen thong" panose="03030302030807070C03" pitchFamily="66" charset="77"/>
                <a:cs typeface="Times New Roman" pitchFamily="18" charset="0"/>
              </a:rPr>
              <a:t>.</a:t>
            </a:r>
            <a:r>
              <a:rPr lang="en-US" sz="2500" dirty="0">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Sự</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cho</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đi</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của</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em</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mới</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thật</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đáng</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quí</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làm</a:t>
            </a:r>
            <a:r>
              <a:rPr lang="en-US" sz="2500" b="1" dirty="0">
                <a:solidFill>
                  <a:srgbClr val="FF0000"/>
                </a:solidFill>
                <a:latin typeface="UNI Chu truyen thong" panose="03030302030807070C03" pitchFamily="66" charset="77"/>
                <a:cs typeface="Times New Roman" pitchFamily="18" charset="0"/>
              </a:rPr>
              <a:t> </a:t>
            </a:r>
            <a:r>
              <a:rPr lang="en-US" sz="2500" b="1" dirty="0" err="1">
                <a:solidFill>
                  <a:srgbClr val="FF0000"/>
                </a:solidFill>
                <a:latin typeface="UNI Chu truyen thong" panose="03030302030807070C03" pitchFamily="66" charset="77"/>
                <a:cs typeface="Times New Roman" pitchFamily="18" charset="0"/>
              </a:rPr>
              <a:t>sao</a:t>
            </a:r>
            <a:r>
              <a:rPr lang="en-US" sz="2500" b="1" dirty="0">
                <a:solidFill>
                  <a:srgbClr val="FF0000"/>
                </a:solidFill>
                <a:latin typeface="UNI Chu truyen thong" panose="03030302030807070C03" pitchFamily="66" charset="77"/>
                <a:cs typeface="Times New Roman" pitchFamily="18" charset="0"/>
              </a:rPr>
              <a:t>! </a:t>
            </a:r>
            <a:r>
              <a:rPr lang="en-US" sz="2500" b="1" dirty="0">
                <a:solidFill>
                  <a:schemeClr val="bg1"/>
                </a:solidFill>
                <a:latin typeface="UNI Chu truyen thong" panose="03030302030807070C03" pitchFamily="66" charset="77"/>
                <a:cs typeface="Times New Roman" pitchFamily="18" charset="0"/>
              </a:rPr>
              <a:t>[…]  </a:t>
            </a:r>
            <a:r>
              <a:rPr lang="en-US" sz="2500" b="1" dirty="0">
                <a:solidFill>
                  <a:srgbClr val="FF0000"/>
                </a:solidFill>
                <a:latin typeface="UNI Chu truyen thong" panose="03030302030807070C03" pitchFamily="66" charset="77"/>
                <a:cs typeface="Times New Roman" pitchFamily="18" charset="0"/>
              </a:rPr>
              <a:t>  </a:t>
            </a:r>
          </a:p>
          <a:p>
            <a:pPr algn="just">
              <a:lnSpc>
                <a:spcPct val="107000"/>
              </a:lnSpc>
              <a:spcAft>
                <a:spcPts val="600"/>
              </a:spcAft>
              <a:defRPr/>
            </a:pPr>
            <a:r>
              <a:rPr lang="en-US" sz="2400" b="1" dirty="0">
                <a:solidFill>
                  <a:srgbClr val="FF0000"/>
                </a:solidFill>
                <a:latin typeface="UNI Chu truyen thong" panose="03030302030807070C03" pitchFamily="66" charset="77"/>
                <a:ea typeface="Calibri" panose="020F0502020204030204" pitchFamily="34" charset="0"/>
                <a:cs typeface="Times New Roman" pitchFamily="18" charset="0"/>
              </a:rPr>
              <a:t>              </a:t>
            </a:r>
            <a:r>
              <a:rPr lang="vi-VN" sz="20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rPr>
              <a:t>(Trích bài làm của học sinh)</a:t>
            </a:r>
            <a:endParaRPr lang="en-US" sz="2000" b="1" dirty="0">
              <a:solidFill>
                <a:srgbClr val="FFC000"/>
              </a:solidFill>
              <a:latin typeface="UNI Chu truyen thong" panose="03030302030807070C03" pitchFamily="66" charset="77"/>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US" sz="2400" dirty="0">
              <a:solidFill>
                <a:srgbClr val="FFFF00"/>
              </a:solidFill>
            </a:endParaRPr>
          </a:p>
        </p:txBody>
      </p:sp>
      <p:graphicFrame>
        <p:nvGraphicFramePr>
          <p:cNvPr id="8" name="Table 7">
            <a:extLst>
              <a:ext uri="{FF2B5EF4-FFF2-40B4-BE49-F238E27FC236}">
                <a16:creationId xmlns:a16="http://schemas.microsoft.com/office/drawing/2014/main" xmlns="" id="{4B92D94A-73B4-0646-9640-88837F07AD66}"/>
              </a:ext>
            </a:extLst>
          </p:cNvPr>
          <p:cNvGraphicFramePr>
            <a:graphicFrameLocks noGrp="1"/>
          </p:cNvGraphicFramePr>
          <p:nvPr>
            <p:extLst>
              <p:ext uri="{D42A27DB-BD31-4B8C-83A1-F6EECF244321}">
                <p14:modId xmlns:p14="http://schemas.microsoft.com/office/powerpoint/2010/main" val="3855037756"/>
              </p:ext>
            </p:extLst>
          </p:nvPr>
        </p:nvGraphicFramePr>
        <p:xfrm>
          <a:off x="5792809" y="2035359"/>
          <a:ext cx="6095557" cy="3749040"/>
        </p:xfrm>
        <a:graphic>
          <a:graphicData uri="http://schemas.openxmlformats.org/drawingml/2006/table">
            <a:tbl>
              <a:tblPr firstRow="1" bandRow="1">
                <a:tableStyleId>{93296810-A885-4BE3-A3E7-6D5BEEA58F35}</a:tableStyleId>
              </a:tblPr>
              <a:tblGrid>
                <a:gridCol w="1627358">
                  <a:extLst>
                    <a:ext uri="{9D8B030D-6E8A-4147-A177-3AD203B41FA5}">
                      <a16:colId xmlns:a16="http://schemas.microsoft.com/office/drawing/2014/main" xmlns="" val="441013874"/>
                    </a:ext>
                  </a:extLst>
                </a:gridCol>
                <a:gridCol w="2375187">
                  <a:extLst>
                    <a:ext uri="{9D8B030D-6E8A-4147-A177-3AD203B41FA5}">
                      <a16:colId xmlns:a16="http://schemas.microsoft.com/office/drawing/2014/main" xmlns="" val="4103894443"/>
                    </a:ext>
                  </a:extLst>
                </a:gridCol>
                <a:gridCol w="2093012">
                  <a:extLst>
                    <a:ext uri="{9D8B030D-6E8A-4147-A177-3AD203B41FA5}">
                      <a16:colId xmlns:a16="http://schemas.microsoft.com/office/drawing/2014/main" xmlns="" val="454619878"/>
                    </a:ext>
                  </a:extLst>
                </a:gridCol>
              </a:tblGrid>
              <a:tr h="610955">
                <a:tc>
                  <a:txBody>
                    <a:bodyPr/>
                    <a:lstStyle/>
                    <a:p>
                      <a:pPr algn="ctr"/>
                      <a:r>
                        <a:rPr lang="x-none" dirty="0">
                          <a:latin typeface="Times New Roman" panose="02020603050405020304" pitchFamily="18" charset="0"/>
                          <a:cs typeface="Times New Roman" panose="02020603050405020304" pitchFamily="18" charset="0"/>
                        </a:rPr>
                        <a:t>LỖI 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x-none" dirty="0">
                          <a:latin typeface="Times New Roman" panose="02020603050405020304" pitchFamily="18" charset="0"/>
                          <a:cs typeface="Times New Roman" panose="02020603050405020304" pitchFamily="18" charset="0"/>
                        </a:rPr>
                        <a:t>NGUYÊN NHÂN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x-none" dirty="0">
                          <a:latin typeface="Times New Roman" panose="02020603050405020304" pitchFamily="18" charset="0"/>
                          <a:cs typeface="Times New Roman" panose="02020603050405020304" pitchFamily="18" charset="0"/>
                        </a:rPr>
                        <a:t>HƯỚNG </a:t>
                      </a:r>
                    </a:p>
                    <a:p>
                      <a:pPr algn="ctr"/>
                      <a:r>
                        <a:rPr lang="x-none" dirty="0">
                          <a:latin typeface="Times New Roman" panose="02020603050405020304" pitchFamily="18" charset="0"/>
                          <a:cs typeface="Times New Roman" panose="02020603050405020304" pitchFamily="18" charset="0"/>
                        </a:rPr>
                        <a:t>KHẮC PHỤC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4152487487"/>
                  </a:ext>
                </a:extLst>
              </a:tr>
              <a:tr h="1687400">
                <a:tc>
                  <a:txBody>
                    <a:bodyPr/>
                    <a:lstStyle/>
                    <a:p>
                      <a:pPr algn="just"/>
                      <a:r>
                        <a:rPr lang="x-none" sz="2200" b="1" i="1" dirty="0">
                          <a:solidFill>
                            <a:srgbClr val="011893"/>
                          </a:solidFill>
                          <a:latin typeface="Times New Roman" panose="02020603050405020304" pitchFamily="18" charset="0"/>
                          <a:cs typeface="Times New Roman" panose="02020603050405020304" pitchFamily="18" charset="0"/>
                        </a:rPr>
                        <a:t>- Chỉ làm rõ một phần của vấn đề (</a:t>
                      </a:r>
                      <a:r>
                        <a:rPr lang="x-none" sz="2200" b="1" i="1" u="sng" dirty="0">
                          <a:solidFill>
                            <a:srgbClr val="011893"/>
                          </a:solidFill>
                          <a:latin typeface="Times New Roman" panose="02020603050405020304" pitchFamily="18" charset="0"/>
                          <a:cs typeface="Times New Roman" panose="02020603050405020304" pitchFamily="18" charset="0"/>
                        </a:rPr>
                        <a:t>cho đi</a:t>
                      </a:r>
                      <a:r>
                        <a:rPr lang="x-none" sz="2200" b="1" i="1" dirty="0">
                          <a:solidFill>
                            <a:srgbClr val="011893"/>
                          </a:solidFill>
                          <a:latin typeface="Times New Roman" panose="02020603050405020304" pitchFamily="18" charset="0"/>
                          <a:cs typeface="Times New Roman" panose="02020603050405020304" pitchFamily="18" charset="0"/>
                        </a:rPr>
                        <a:t>)</a:t>
                      </a:r>
                    </a:p>
                    <a:p>
                      <a:pPr algn="just"/>
                      <a:r>
                        <a:rPr lang="x-none" sz="2200" b="1" i="1" dirty="0">
                          <a:solidFill>
                            <a:srgbClr val="011893"/>
                          </a:solidFill>
                          <a:latin typeface="Times New Roman" panose="02020603050405020304" pitchFamily="18" charset="0"/>
                          <a:cs typeface="Times New Roman" panose="02020603050405020304" pitchFamily="18" charset="0"/>
                        </a:rPr>
                        <a:t>- Chưa làm rõ phần còn lại của vấn đề (</a:t>
                      </a:r>
                      <a:r>
                        <a:rPr lang="x-none" sz="2200" b="1" i="1" u="sng" dirty="0">
                          <a:solidFill>
                            <a:srgbClr val="011893"/>
                          </a:solidFill>
                          <a:latin typeface="Times New Roman" panose="02020603050405020304" pitchFamily="18" charset="0"/>
                          <a:cs typeface="Times New Roman" panose="02020603050405020304" pitchFamily="18" charset="0"/>
                        </a:rPr>
                        <a:t>còn lại mãi mãi</a:t>
                      </a:r>
                      <a:r>
                        <a:rPr lang="x-none" sz="2200" b="1" i="1" dirty="0">
                          <a:solidFill>
                            <a:srgbClr val="011893"/>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x-none" sz="2200" b="0" dirty="0">
                          <a:solidFill>
                            <a:srgbClr val="011893"/>
                          </a:solidFill>
                          <a:latin typeface="Times New Roman" panose="02020603050405020304" pitchFamily="18" charset="0"/>
                          <a:cs typeface="Times New Roman" panose="02020603050405020304" pitchFamily="18" charset="0"/>
                        </a:rPr>
                        <a:t>- Không xác định được chính xác vấn đề nghị luận.</a:t>
                      </a:r>
                      <a:br>
                        <a:rPr lang="x-none" sz="2200" b="0" dirty="0">
                          <a:solidFill>
                            <a:srgbClr val="011893"/>
                          </a:solidFill>
                          <a:latin typeface="Times New Roman" panose="02020603050405020304" pitchFamily="18" charset="0"/>
                          <a:cs typeface="Times New Roman" panose="02020603050405020304" pitchFamily="18" charset="0"/>
                        </a:rPr>
                      </a:br>
                      <a:r>
                        <a:rPr lang="x-none" sz="2200" b="0" dirty="0">
                          <a:solidFill>
                            <a:srgbClr val="011893"/>
                          </a:solidFill>
                          <a:latin typeface="Times New Roman" panose="02020603050405020304" pitchFamily="18" charset="0"/>
                          <a:cs typeface="Times New Roman" panose="02020603050405020304" pitchFamily="18" charset="0"/>
                        </a:rPr>
                        <a:t>- Thiếu vốn dẫn chứng hoặc không hiểu rõ về dẫn chứng dẫn đến lựa chọn không đúng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ct val="0"/>
                        </a:spcBef>
                        <a:buFontTx/>
                        <a:buChar char="-"/>
                      </a:pP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Xác</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định</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chính</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xác</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vấn</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đề</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nghị</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luận</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để</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lấy</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đúng</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và</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đủ</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dẫn</a:t>
                      </a:r>
                      <a:r>
                        <a:rPr lang="en-US" altLang="en-US" sz="2200" b="0" dirty="0">
                          <a:solidFill>
                            <a:srgbClr val="011893"/>
                          </a:solidFill>
                          <a:latin typeface="Times New Roman" panose="02020603050405020304" pitchFamily="18" charset="0"/>
                          <a:cs typeface="Times New Roman" panose="02020603050405020304" pitchFamily="18" charset="0"/>
                        </a:rPr>
                        <a:t> </a:t>
                      </a:r>
                      <a:r>
                        <a:rPr lang="en-US" altLang="en-US" sz="2200" b="0" dirty="0" err="1">
                          <a:solidFill>
                            <a:srgbClr val="011893"/>
                          </a:solidFill>
                          <a:latin typeface="Times New Roman" panose="02020603050405020304" pitchFamily="18" charset="0"/>
                          <a:cs typeface="Times New Roman" panose="02020603050405020304" pitchFamily="18" charset="0"/>
                        </a:rPr>
                        <a:t>chứng</a:t>
                      </a:r>
                      <a:endParaRPr lang="en-US" altLang="en-US" sz="2200" b="0" dirty="0">
                        <a:solidFill>
                          <a:srgbClr val="011893"/>
                        </a:solidFill>
                        <a:latin typeface="Times New Roman" panose="02020603050405020304" pitchFamily="18" charset="0"/>
                        <a:cs typeface="Times New Roman" panose="02020603050405020304" pitchFamily="18" charset="0"/>
                      </a:endParaRPr>
                    </a:p>
                    <a:p>
                      <a:pPr algn="just"/>
                      <a:r>
                        <a:rPr lang="x-none" sz="2200" b="0" dirty="0">
                          <a:solidFill>
                            <a:srgbClr val="011893"/>
                          </a:solidFill>
                          <a:latin typeface="Times New Roman" panose="02020603050405020304" pitchFamily="18" charset="0"/>
                          <a:cs typeface="Times New Roman" panose="02020603050405020304" pitchFamily="18" charset="0"/>
                        </a:rPr>
                        <a:t>- Sưu tầm và lựa chọn dẫn chứng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7819698"/>
                  </a:ext>
                </a:extLst>
              </a:tr>
            </a:tbl>
          </a:graphicData>
        </a:graphic>
      </p:graphicFrame>
      <p:sp>
        <p:nvSpPr>
          <p:cNvPr id="9" name="TextBox 8">
            <a:extLst>
              <a:ext uri="{FF2B5EF4-FFF2-40B4-BE49-F238E27FC236}">
                <a16:creationId xmlns:a16="http://schemas.microsoft.com/office/drawing/2014/main" xmlns="" id="{B672F4BA-239C-A344-9DCD-57D2E21F3E07}"/>
              </a:ext>
            </a:extLst>
          </p:cNvPr>
          <p:cNvSpPr txBox="1"/>
          <p:nvPr/>
        </p:nvSpPr>
        <p:spPr>
          <a:xfrm>
            <a:off x="3319346" y="6958723"/>
            <a:ext cx="7419278" cy="400110"/>
          </a:xfrm>
          <a:prstGeom prst="rect">
            <a:avLst/>
          </a:prstGeom>
          <a:noFill/>
        </p:spPr>
        <p:txBody>
          <a:bodyPr wrap="square" rtlCol="0">
            <a:spAutoFit/>
          </a:bodyPr>
          <a:lstStyle/>
          <a:p>
            <a:r>
              <a:rPr lang="en-US" sz="2000" dirty="0">
                <a:solidFill>
                  <a:srgbClr val="011893"/>
                </a:solidFill>
                <a:highlight>
                  <a:srgbClr val="73FDD6"/>
                </a:highlight>
                <a:latin typeface="UNI Chu truyen thong" panose="03030302030807070C03" pitchFamily="66" charset="77"/>
              </a:rPr>
              <a:t>L</a:t>
            </a:r>
            <a:r>
              <a:rPr lang="x-none" sz="2000" dirty="0">
                <a:solidFill>
                  <a:srgbClr val="011893"/>
                </a:solidFill>
                <a:highlight>
                  <a:srgbClr val="73FDD6"/>
                </a:highlight>
                <a:latin typeface="UNI Chu truyen thong" panose="03030302030807070C03" pitchFamily="66" charset="77"/>
              </a:rPr>
              <a:t>ấy dẫn chứng phù hợp nhưng khai thác chưa tới, chưa rõ vấn đề</a:t>
            </a:r>
          </a:p>
        </p:txBody>
      </p:sp>
    </p:spTree>
    <p:extLst>
      <p:ext uri="{BB962C8B-B14F-4D97-AF65-F5344CB8AC3E}">
        <p14:creationId xmlns:p14="http://schemas.microsoft.com/office/powerpoint/2010/main" val="1085222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FCE1EF6-792A-DC40-9597-D5B2EDBA93A1}"/>
              </a:ext>
            </a:extLst>
          </p:cNvPr>
          <p:cNvSpPr/>
          <p:nvPr/>
        </p:nvSpPr>
        <p:spPr>
          <a:xfrm>
            <a:off x="1036102" y="306239"/>
            <a:ext cx="9846527" cy="512955"/>
          </a:xfrm>
          <a:prstGeom prst="roundRect">
            <a:avLst/>
          </a:prstGeom>
          <a:blipFill>
            <a:blip r:embed="rId2"/>
            <a:tile tx="0" ty="0" sx="100000" sy="10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a:t>
            </a:r>
            <a:r>
              <a:rPr lang="x-none" b="1" dirty="0">
                <a:latin typeface="Times New Roman" panose="02020603050405020304" pitchFamily="18" charset="0"/>
                <a:cs typeface="Times New Roman" panose="02020603050405020304" pitchFamily="18" charset="0"/>
              </a:rPr>
              <a:t>ỔNG HỢP </a:t>
            </a:r>
            <a:r>
              <a:rPr lang="x-none" b="1" dirty="0">
                <a:solidFill>
                  <a:srgbClr val="FFFF00"/>
                </a:solidFill>
                <a:latin typeface="Times New Roman" panose="02020603050405020304" pitchFamily="18" charset="0"/>
                <a:cs typeface="Times New Roman" panose="02020603050405020304" pitchFamily="18" charset="0"/>
              </a:rPr>
              <a:t>MỘT SỐ LỖI </a:t>
            </a:r>
            <a:r>
              <a:rPr lang="x-none" b="1" dirty="0">
                <a:latin typeface="Times New Roman" panose="02020603050405020304" pitchFamily="18" charset="0"/>
                <a:cs typeface="Times New Roman" panose="02020603050405020304" pitchFamily="18" charset="0"/>
              </a:rPr>
              <a:t>THƯỜNG GẶP, NGUYÊN NHÂN VÀ HƯỚNG  KHẮC PHỤC</a:t>
            </a:r>
          </a:p>
        </p:txBody>
      </p:sp>
      <p:graphicFrame>
        <p:nvGraphicFramePr>
          <p:cNvPr id="6" name="Table 6">
            <a:extLst>
              <a:ext uri="{FF2B5EF4-FFF2-40B4-BE49-F238E27FC236}">
                <a16:creationId xmlns:a16="http://schemas.microsoft.com/office/drawing/2014/main" xmlns="" id="{7FA39427-3D46-524D-8FFC-76FF74E398F0}"/>
              </a:ext>
            </a:extLst>
          </p:cNvPr>
          <p:cNvGraphicFramePr>
            <a:graphicFrameLocks noGrp="1"/>
          </p:cNvGraphicFramePr>
          <p:nvPr>
            <p:extLst>
              <p:ext uri="{D42A27DB-BD31-4B8C-83A1-F6EECF244321}">
                <p14:modId xmlns:p14="http://schemas.microsoft.com/office/powerpoint/2010/main" val="2065821338"/>
              </p:ext>
            </p:extLst>
          </p:nvPr>
        </p:nvGraphicFramePr>
        <p:xfrm>
          <a:off x="415692" y="970156"/>
          <a:ext cx="11360613" cy="5579534"/>
        </p:xfrm>
        <a:graphic>
          <a:graphicData uri="http://schemas.openxmlformats.org/drawingml/2006/table">
            <a:tbl>
              <a:tblPr firstRow="1" bandRow="1">
                <a:tableStyleId>{5C22544A-7EE6-4342-B048-85BDC9FD1C3A}</a:tableStyleId>
              </a:tblPr>
              <a:tblGrid>
                <a:gridCol w="2390570">
                  <a:extLst>
                    <a:ext uri="{9D8B030D-6E8A-4147-A177-3AD203B41FA5}">
                      <a16:colId xmlns:a16="http://schemas.microsoft.com/office/drawing/2014/main" xmlns="" val="1368199305"/>
                    </a:ext>
                  </a:extLst>
                </a:gridCol>
                <a:gridCol w="3014675">
                  <a:extLst>
                    <a:ext uri="{9D8B030D-6E8A-4147-A177-3AD203B41FA5}">
                      <a16:colId xmlns:a16="http://schemas.microsoft.com/office/drawing/2014/main" xmlns="" val="216713267"/>
                    </a:ext>
                  </a:extLst>
                </a:gridCol>
                <a:gridCol w="5955368">
                  <a:extLst>
                    <a:ext uri="{9D8B030D-6E8A-4147-A177-3AD203B41FA5}">
                      <a16:colId xmlns:a16="http://schemas.microsoft.com/office/drawing/2014/main" xmlns="" val="1889020613"/>
                    </a:ext>
                  </a:extLst>
                </a:gridCol>
              </a:tblGrid>
              <a:tr h="641774">
                <a:tc>
                  <a:txBody>
                    <a:bodyPr/>
                    <a:lstStyle/>
                    <a:p>
                      <a:pPr algn="ctr"/>
                      <a:r>
                        <a:rPr lang="x-none" dirty="0">
                          <a:latin typeface="Times New Roman" panose="02020603050405020304" pitchFamily="18" charset="0"/>
                          <a:cs typeface="Times New Roman" panose="02020603050405020304" pitchFamily="18" charset="0"/>
                        </a:rPr>
                        <a:t>MỘT SỐ LỖI THƯỜNG GẶP</a:t>
                      </a:r>
                    </a:p>
                  </a:txBody>
                  <a:tcP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x-none" dirty="0">
                          <a:latin typeface="Times New Roman" panose="02020603050405020304" pitchFamily="18" charset="0"/>
                          <a:cs typeface="Times New Roman" panose="02020603050405020304" pitchFamily="18" charset="0"/>
                        </a:rPr>
                        <a:t>NGUYÊN NHÂN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x-none" dirty="0">
                          <a:latin typeface="Times New Roman" panose="02020603050405020304" pitchFamily="18" charset="0"/>
                          <a:cs typeface="Times New Roman" panose="02020603050405020304" pitchFamily="18" charset="0"/>
                        </a:rPr>
                        <a:t>HƯỚNG KHẮC PHỤC</a:t>
                      </a:r>
                    </a:p>
                  </a:txBody>
                  <a:tcP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819462562"/>
                  </a:ext>
                </a:extLst>
              </a:tr>
              <a:tr h="67589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x-none" sz="2000" b="1" u="sng" dirty="0">
                          <a:solidFill>
                            <a:srgbClr val="FFC000"/>
                          </a:solidFill>
                          <a:latin typeface="Times New Roman" panose="02020603050405020304" pitchFamily="18" charset="0"/>
                          <a:cs typeface="Times New Roman" panose="02020603050405020304" pitchFamily="18" charset="0"/>
                        </a:rPr>
                        <a:t>Liệt kê, kể lể</a:t>
                      </a:r>
                      <a:r>
                        <a:rPr lang="x-none" sz="2000" b="1" u="none" dirty="0">
                          <a:solidFill>
                            <a:srgbClr val="FFC000"/>
                          </a:solidFill>
                          <a:latin typeface="Times New Roman" panose="02020603050405020304" pitchFamily="18" charset="0"/>
                          <a:cs typeface="Times New Roman" panose="02020603050405020304" pitchFamily="18" charset="0"/>
                        </a:rPr>
                        <a:t> </a:t>
                      </a:r>
                      <a:r>
                        <a:rPr lang="x-none" sz="2000" dirty="0">
                          <a:solidFill>
                            <a:srgbClr val="FFC000"/>
                          </a:solidFill>
                          <a:latin typeface="Times New Roman" panose="02020603050405020304" pitchFamily="18" charset="0"/>
                          <a:cs typeface="Times New Roman" panose="02020603050405020304" pitchFamily="18" charset="0"/>
                        </a:rPr>
                        <a:t>dẫn chứng</a:t>
                      </a:r>
                    </a:p>
                    <a:p>
                      <a:pPr algn="just"/>
                      <a:endParaRPr lang="x-none" sz="2000" dirty="0">
                        <a:solidFill>
                          <a:srgbClr val="FFC000"/>
                        </a:solidFill>
                        <a:latin typeface="Times New Roman" panose="02020603050405020304" pitchFamily="18" charset="0"/>
                        <a:cs typeface="Times New Roman" panose="02020603050405020304" pitchFamily="18" charset="0"/>
                      </a:endParaRPr>
                    </a:p>
                  </a:txBody>
                  <a:tcP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just"/>
                      <a:r>
                        <a:rPr lang="x-none" sz="2000" dirty="0">
                          <a:solidFill>
                            <a:schemeClr val="bg1"/>
                          </a:solidFill>
                          <a:latin typeface="Times New Roman" panose="02020603050405020304" pitchFamily="18" charset="0"/>
                          <a:cs typeface="Times New Roman" panose="02020603050405020304" pitchFamily="18" charset="0"/>
                        </a:rPr>
                        <a:t>Chưa có kĩ năng phân tích dẫn chứng</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just"/>
                      <a:r>
                        <a:rPr lang="x-none" sz="2000" dirty="0">
                          <a:solidFill>
                            <a:schemeClr val="bg1"/>
                          </a:solidFill>
                          <a:latin typeface="Times New Roman" panose="02020603050405020304" pitchFamily="18" charset="0"/>
                          <a:cs typeface="Times New Roman" panose="02020603050405020304" pitchFamily="18" charset="0"/>
                        </a:rPr>
                        <a:t>Rèn thao thác trình bày dẫn chứng</a:t>
                      </a:r>
                    </a:p>
                    <a:p>
                      <a:pPr algn="just"/>
                      <a:r>
                        <a:rPr lang="x-none" sz="2000" dirty="0">
                          <a:solidFill>
                            <a:schemeClr val="bg1"/>
                          </a:solidFill>
                          <a:latin typeface="Times New Roman" panose="02020603050405020304" pitchFamily="18" charset="0"/>
                          <a:cs typeface="Times New Roman" panose="02020603050405020304" pitchFamily="18" charset="0"/>
                        </a:rPr>
                        <a:t>- Nêu tên người/ sự việc được chọn làm dẫn chứng</a:t>
                      </a:r>
                    </a:p>
                    <a:p>
                      <a:pPr algn="just"/>
                      <a:r>
                        <a:rPr lang="x-none" sz="2000" dirty="0">
                          <a:solidFill>
                            <a:schemeClr val="bg1"/>
                          </a:solidFill>
                          <a:latin typeface="Times New Roman" panose="02020603050405020304" pitchFamily="18" charset="0"/>
                          <a:cs typeface="Times New Roman" panose="02020603050405020304" pitchFamily="18" charset="0"/>
                        </a:rPr>
                        <a:t>- Tóm tắt ngắn gọn</a:t>
                      </a:r>
                    </a:p>
                    <a:p>
                      <a:pPr marL="0" indent="0" algn="just">
                        <a:buFontTx/>
                        <a:buNone/>
                      </a:pPr>
                      <a:r>
                        <a:rPr lang="en-US" sz="2000" dirty="0">
                          <a:solidFill>
                            <a:schemeClr val="bg1"/>
                          </a:solidFill>
                          <a:latin typeface="Times New Roman" panose="02020603050405020304" pitchFamily="18" charset="0"/>
                          <a:cs typeface="Times New Roman" panose="02020603050405020304" pitchFamily="18" charset="0"/>
                        </a:rPr>
                        <a:t>- </a:t>
                      </a:r>
                      <a:r>
                        <a:rPr lang="x-none" sz="2000" dirty="0">
                          <a:solidFill>
                            <a:schemeClr val="bg1"/>
                          </a:solidFill>
                          <a:latin typeface="Times New Roman" panose="02020603050405020304" pitchFamily="18" charset="0"/>
                          <a:cs typeface="Times New Roman" panose="02020603050405020304" pitchFamily="18" charset="0"/>
                        </a:rPr>
                        <a:t>Khẳng định lại giá trị của dẫn chứng</a:t>
                      </a:r>
                    </a:p>
                  </a:txBody>
                  <a:tcP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63596687"/>
                  </a:ext>
                </a:extLst>
              </a:tr>
              <a:tr h="675898">
                <a:tc>
                  <a:txBody>
                    <a:bodyPr/>
                    <a:lstStyle/>
                    <a:p>
                      <a:pPr algn="just"/>
                      <a:r>
                        <a:rPr lang="x-none" sz="2000" dirty="0">
                          <a:solidFill>
                            <a:srgbClr val="FFC000"/>
                          </a:solidFill>
                          <a:latin typeface="Times New Roman" panose="02020603050405020304" pitchFamily="18" charset="0"/>
                          <a:cs typeface="Times New Roman" panose="02020603050405020304" pitchFamily="18" charset="0"/>
                        </a:rPr>
                        <a:t>Dẫn chứng </a:t>
                      </a:r>
                      <a:r>
                        <a:rPr lang="x-none" sz="2000" b="1" u="sng" dirty="0">
                          <a:solidFill>
                            <a:srgbClr val="FFC000"/>
                          </a:solidFill>
                          <a:latin typeface="Times New Roman" panose="02020603050405020304" pitchFamily="18" charset="0"/>
                          <a:cs typeface="Times New Roman" panose="02020603050405020304" pitchFamily="18" charset="0"/>
                        </a:rPr>
                        <a:t>chưa</a:t>
                      </a:r>
                      <a:r>
                        <a:rPr lang="x-none" sz="2000" b="1" dirty="0">
                          <a:solidFill>
                            <a:srgbClr val="FFC000"/>
                          </a:solidFill>
                          <a:latin typeface="Times New Roman" panose="02020603050405020304" pitchFamily="18" charset="0"/>
                          <a:cs typeface="Times New Roman" panose="02020603050405020304" pitchFamily="18" charset="0"/>
                        </a:rPr>
                        <a:t> </a:t>
                      </a:r>
                      <a:r>
                        <a:rPr lang="x-none" sz="2000" b="1" u="sng" dirty="0">
                          <a:solidFill>
                            <a:srgbClr val="FFC000"/>
                          </a:solidFill>
                          <a:latin typeface="Times New Roman" panose="02020603050405020304" pitchFamily="18" charset="0"/>
                          <a:cs typeface="Times New Roman" panose="02020603050405020304" pitchFamily="18" charset="0"/>
                        </a:rPr>
                        <a:t>đúng với phạm vi</a:t>
                      </a:r>
                      <a:r>
                        <a:rPr lang="x-none" sz="2000" u="sng" dirty="0">
                          <a:solidFill>
                            <a:srgbClr val="FFC000"/>
                          </a:solidFill>
                          <a:latin typeface="Times New Roman" panose="02020603050405020304" pitchFamily="18" charset="0"/>
                          <a:cs typeface="Times New Roman" panose="02020603050405020304" pitchFamily="18" charset="0"/>
                        </a:rPr>
                        <a:t> </a:t>
                      </a:r>
                      <a:r>
                        <a:rPr lang="x-none" sz="2000" dirty="0">
                          <a:solidFill>
                            <a:srgbClr val="FFC000"/>
                          </a:solidFill>
                          <a:latin typeface="Times New Roman" panose="02020603050405020304" pitchFamily="18" charset="0"/>
                          <a:cs typeface="Times New Roman" panose="02020603050405020304" pitchFamily="18" charset="0"/>
                        </a:rPr>
                        <a:t>của vấn đề nghị luận. </a:t>
                      </a:r>
                    </a:p>
                  </a:txBody>
                  <a:tcP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x-none" sz="2000" dirty="0">
                          <a:solidFill>
                            <a:schemeClr val="bg1"/>
                          </a:solidFill>
                          <a:latin typeface="Times New Roman" panose="02020603050405020304" pitchFamily="18" charset="0"/>
                          <a:cs typeface="Times New Roman" panose="02020603050405020304" pitchFamily="18" charset="0"/>
                        </a:rPr>
                        <a:t>Chưa đọc kĩ đề bài</a:t>
                      </a:r>
                    </a:p>
                    <a:p>
                      <a:pPr algn="just"/>
                      <a:endParaRPr lang="x-none" sz="2000" dirty="0">
                        <a:solidFill>
                          <a:schemeClr val="bg1"/>
                        </a:solidFill>
                        <a:latin typeface="Times New Roman" panose="02020603050405020304" pitchFamily="18" charset="0"/>
                        <a:cs typeface="Times New Roman" panose="02020603050405020304" pitchFamily="18"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x-none" sz="2000" dirty="0">
                          <a:solidFill>
                            <a:schemeClr val="bg1"/>
                          </a:solidFill>
                          <a:latin typeface="Times New Roman" panose="02020603050405020304" pitchFamily="18" charset="0"/>
                          <a:cs typeface="Times New Roman" panose="02020603050405020304" pitchFamily="18" charset="0"/>
                        </a:rPr>
                        <a:t>Lấy dẫn chứng khác phù hợp với phạm vi của đề bài</a:t>
                      </a:r>
                    </a:p>
                    <a:p>
                      <a:pPr marL="342900" indent="-342900" algn="just">
                        <a:buFontTx/>
                        <a:buChar char="-"/>
                      </a:pPr>
                      <a:endParaRPr lang="x-none" sz="2000" dirty="0">
                        <a:solidFill>
                          <a:schemeClr val="bg1"/>
                        </a:solidFill>
                        <a:latin typeface="Times New Roman" panose="02020603050405020304" pitchFamily="18" charset="0"/>
                        <a:cs typeface="Times New Roman" panose="02020603050405020304" pitchFamily="18" charset="0"/>
                      </a:endParaRPr>
                    </a:p>
                  </a:txBody>
                  <a:tcP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383376561"/>
                  </a:ext>
                </a:extLst>
              </a:tr>
              <a:tr h="675898">
                <a:tc>
                  <a:txBody>
                    <a:bodyPr/>
                    <a:lstStyle/>
                    <a:p>
                      <a:pPr algn="just"/>
                      <a:r>
                        <a:rPr lang="x-none" sz="2000" dirty="0">
                          <a:solidFill>
                            <a:srgbClr val="FFC000"/>
                          </a:solidFill>
                          <a:latin typeface="Times New Roman" panose="02020603050405020304" pitchFamily="18" charset="0"/>
                          <a:cs typeface="Times New Roman" panose="02020603050405020304" pitchFamily="18" charset="0"/>
                        </a:rPr>
                        <a:t>Sử dụng dẫn chứng </a:t>
                      </a:r>
                      <a:r>
                        <a:rPr lang="x-none" sz="2000" b="1" u="sng" dirty="0">
                          <a:solidFill>
                            <a:srgbClr val="FFC000"/>
                          </a:solidFill>
                          <a:latin typeface="Times New Roman" panose="02020603050405020304" pitchFamily="18" charset="0"/>
                          <a:cs typeface="Times New Roman" panose="02020603050405020304" pitchFamily="18" charset="0"/>
                        </a:rPr>
                        <a:t>không phù hợp nội dung </a:t>
                      </a:r>
                      <a:r>
                        <a:rPr lang="x-none" sz="2000" dirty="0">
                          <a:solidFill>
                            <a:srgbClr val="FFC000"/>
                          </a:solidFill>
                          <a:latin typeface="Times New Roman" panose="02020603050405020304" pitchFamily="18" charset="0"/>
                          <a:cs typeface="Times New Roman" panose="02020603050405020304" pitchFamily="18" charset="0"/>
                        </a:rPr>
                        <a:t>nghị luận</a:t>
                      </a:r>
                    </a:p>
                  </a:txBody>
                  <a:tcP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just"/>
                      <a:r>
                        <a:rPr lang="x-none" sz="2000" b="0" dirty="0">
                          <a:solidFill>
                            <a:schemeClr val="bg1"/>
                          </a:solidFill>
                          <a:latin typeface="Times New Roman" panose="02020603050405020304" pitchFamily="18" charset="0"/>
                          <a:cs typeface="Times New Roman" panose="02020603050405020304" pitchFamily="18" charset="0"/>
                        </a:rPr>
                        <a:t>Không xác định chính xác vấn đề nghị luận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just">
                        <a:lnSpc>
                          <a:spcPct val="100000"/>
                        </a:lnSpc>
                        <a:spcBef>
                          <a:spcPct val="0"/>
                        </a:spcBef>
                        <a:buFontTx/>
                        <a:buChar char="-"/>
                      </a:pPr>
                      <a:r>
                        <a:rPr lang="x-none" sz="2000" b="0" dirty="0">
                          <a:solidFill>
                            <a:schemeClr val="bg1"/>
                          </a:solidFill>
                          <a:latin typeface="Times New Roman" panose="02020603050405020304" pitchFamily="18" charset="0"/>
                          <a:cs typeface="Times New Roman" panose="02020603050405020304" pitchFamily="18" charset="0"/>
                        </a:rPr>
                        <a:t> Đọc kĩ đề và gạch chân các từ khóa trong đề</a:t>
                      </a:r>
                    </a:p>
                    <a:p>
                      <a:pPr algn="just">
                        <a:lnSpc>
                          <a:spcPct val="100000"/>
                        </a:lnSpc>
                        <a:spcBef>
                          <a:spcPct val="0"/>
                        </a:spcBef>
                        <a:buFontTx/>
                        <a:buChar char="-"/>
                      </a:pPr>
                      <a:r>
                        <a:rPr lang="x-none" sz="2000" b="0" dirty="0">
                          <a:solidFill>
                            <a:schemeClr val="bg1"/>
                          </a:solidFill>
                          <a:latin typeface="Times New Roman" panose="02020603050405020304" pitchFamily="18" charset="0"/>
                          <a:cs typeface="Times New Roman" panose="02020603050405020304" pitchFamily="18" charset="0"/>
                        </a:rPr>
                        <a:t> Giải nghĩa từ ngữ</a:t>
                      </a:r>
                    </a:p>
                    <a:p>
                      <a:pPr algn="just">
                        <a:lnSpc>
                          <a:spcPct val="100000"/>
                        </a:lnSpc>
                        <a:spcBef>
                          <a:spcPct val="0"/>
                        </a:spcBef>
                        <a:buFontTx/>
                        <a:buChar char="-"/>
                      </a:pPr>
                      <a:r>
                        <a:rPr lang="x-none" sz="2000" b="0" dirty="0">
                          <a:solidFill>
                            <a:schemeClr val="bg1"/>
                          </a:solidFill>
                          <a:latin typeface="Times New Roman" panose="02020603050405020304" pitchFamily="18" charset="0"/>
                          <a:cs typeface="Times New Roman" panose="02020603050405020304" pitchFamily="18" charset="0"/>
                        </a:rPr>
                        <a:t> Xâu chuỗi lại thành một ý nghĩa hòan chỉnh</a:t>
                      </a:r>
                    </a:p>
                  </a:txBody>
                  <a:tcP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108787607"/>
                  </a:ext>
                </a:extLst>
              </a:tr>
              <a:tr h="675898">
                <a:tc>
                  <a:txBody>
                    <a:bodyPr/>
                    <a:lstStyle/>
                    <a:p>
                      <a:pPr algn="just"/>
                      <a:r>
                        <a:rPr lang="x-none" sz="2000" dirty="0">
                          <a:solidFill>
                            <a:srgbClr val="FFC000"/>
                          </a:solidFill>
                          <a:latin typeface="Times New Roman" panose="02020603050405020304" pitchFamily="18" charset="0"/>
                          <a:cs typeface="Times New Roman" panose="02020603050405020304" pitchFamily="18" charset="0"/>
                        </a:rPr>
                        <a:t>Lấy dẫn chứng phù hợp nhưng </a:t>
                      </a:r>
                      <a:r>
                        <a:rPr lang="x-none" sz="2000" b="1" u="sng" dirty="0">
                          <a:solidFill>
                            <a:srgbClr val="FFC000"/>
                          </a:solidFill>
                          <a:latin typeface="Times New Roman" panose="02020603050405020304" pitchFamily="18" charset="0"/>
                          <a:cs typeface="Times New Roman" panose="02020603050405020304" pitchFamily="18" charset="0"/>
                        </a:rPr>
                        <a:t>phân tích chưa rõ</a:t>
                      </a:r>
                      <a:r>
                        <a:rPr lang="x-none" sz="2000" dirty="0">
                          <a:solidFill>
                            <a:srgbClr val="FFC000"/>
                          </a:solidFill>
                          <a:latin typeface="Times New Roman" panose="02020603050405020304" pitchFamily="18" charset="0"/>
                          <a:cs typeface="Times New Roman" panose="02020603050405020304" pitchFamily="18" charset="0"/>
                        </a:rPr>
                        <a:t> vấn đề</a:t>
                      </a:r>
                    </a:p>
                  </a:txBody>
                  <a:tcP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just"/>
                      <a:r>
                        <a:rPr lang="x-none" sz="2000" b="0" dirty="0">
                          <a:solidFill>
                            <a:schemeClr val="bg1"/>
                          </a:solidFill>
                          <a:latin typeface="Times New Roman" panose="02020603050405020304" pitchFamily="18" charset="0"/>
                          <a:cs typeface="Times New Roman" panose="02020603050405020304" pitchFamily="18" charset="0"/>
                        </a:rPr>
                        <a:t>- Không xác định được chính xác vấn đề nghị luận.</a:t>
                      </a:r>
                    </a:p>
                    <a:p>
                      <a:pPr algn="just"/>
                      <a:r>
                        <a:rPr lang="x-none" sz="2000" b="0" dirty="0">
                          <a:solidFill>
                            <a:schemeClr val="bg1"/>
                          </a:solidFill>
                          <a:latin typeface="Times New Roman" panose="02020603050405020304" pitchFamily="18" charset="0"/>
                          <a:cs typeface="Times New Roman" panose="02020603050405020304" pitchFamily="18" charset="0"/>
                        </a:rPr>
                        <a:t>- Thiếu vốn dẫn chứng hoặc không hiểu rõ về dẫn chứng</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just">
                        <a:lnSpc>
                          <a:spcPct val="100000"/>
                        </a:lnSpc>
                        <a:spcBef>
                          <a:spcPct val="0"/>
                        </a:spcBef>
                        <a:buFontTx/>
                        <a:buChar char="-"/>
                      </a:pP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Xác</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định</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chính</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xác</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vấn</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đề</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nghị</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luận</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để</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lấy</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đúng</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và</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đủ</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dẫn</a:t>
                      </a:r>
                      <a:r>
                        <a:rPr lang="en-US" altLang="en-US" sz="2000" b="0" dirty="0">
                          <a:solidFill>
                            <a:schemeClr val="bg1"/>
                          </a:solidFill>
                          <a:latin typeface="Times New Roman" panose="02020603050405020304" pitchFamily="18" charset="0"/>
                          <a:cs typeface="Times New Roman" panose="02020603050405020304" pitchFamily="18" charset="0"/>
                        </a:rPr>
                        <a:t> </a:t>
                      </a:r>
                      <a:r>
                        <a:rPr lang="en-US" altLang="en-US" sz="2000" b="0" dirty="0" err="1">
                          <a:solidFill>
                            <a:schemeClr val="bg1"/>
                          </a:solidFill>
                          <a:latin typeface="Times New Roman" panose="02020603050405020304" pitchFamily="18" charset="0"/>
                          <a:cs typeface="Times New Roman" panose="02020603050405020304" pitchFamily="18" charset="0"/>
                        </a:rPr>
                        <a:t>chứng</a:t>
                      </a:r>
                      <a:endParaRPr lang="en-US" altLang="en-US" sz="2000" b="0" dirty="0">
                        <a:solidFill>
                          <a:schemeClr val="bg1"/>
                        </a:solidFill>
                        <a:latin typeface="Times New Roman" panose="02020603050405020304" pitchFamily="18" charset="0"/>
                        <a:cs typeface="Times New Roman" panose="02020603050405020304" pitchFamily="18" charset="0"/>
                      </a:endParaRPr>
                    </a:p>
                    <a:p>
                      <a:pPr algn="just"/>
                      <a:r>
                        <a:rPr lang="x-none" sz="2000" b="0" dirty="0">
                          <a:solidFill>
                            <a:schemeClr val="bg1"/>
                          </a:solidFill>
                          <a:latin typeface="Times New Roman" panose="02020603050405020304" pitchFamily="18" charset="0"/>
                          <a:cs typeface="Times New Roman" panose="02020603050405020304" pitchFamily="18" charset="0"/>
                        </a:rPr>
                        <a:t>- Sưu tầm và lựa chọn dẫn chứng</a:t>
                      </a:r>
                    </a:p>
                  </a:txBody>
                  <a:tcP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754690950"/>
                  </a:ext>
                </a:extLst>
              </a:tr>
            </a:tbl>
          </a:graphicData>
        </a:graphic>
      </p:graphicFrame>
    </p:spTree>
    <p:extLst>
      <p:ext uri="{BB962C8B-B14F-4D97-AF65-F5344CB8AC3E}">
        <p14:creationId xmlns:p14="http://schemas.microsoft.com/office/powerpoint/2010/main" val="414598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362;p35">
            <a:extLst>
              <a:ext uri="{FF2B5EF4-FFF2-40B4-BE49-F238E27FC236}">
                <a16:creationId xmlns:a16="http://schemas.microsoft.com/office/drawing/2014/main" xmlns="" id="{598EB09D-2ED0-E249-9B87-7D4CAD07CB9F}"/>
              </a:ext>
            </a:extLst>
          </p:cNvPr>
          <p:cNvSpPr txBox="1">
            <a:spLocks noGrp="1"/>
          </p:cNvSpPr>
          <p:nvPr>
            <p:ph type="title"/>
          </p:nvPr>
        </p:nvSpPr>
        <p:spPr>
          <a:xfrm>
            <a:off x="2206516" y="3465571"/>
            <a:ext cx="7334002" cy="807804"/>
          </a:xfrm>
          <a:prstGeom prst="rect">
            <a:avLst/>
          </a:prstGeom>
        </p:spPr>
        <p:txBody>
          <a:bodyPr spcFirstLastPara="1" wrap="square" lIns="91425" tIns="91425" rIns="91425" bIns="91425" anchor="b" anchorCtr="0">
            <a:noAutofit/>
          </a:bodyPr>
          <a:lstStyle/>
          <a:p>
            <a:pPr lvl="0" algn="ctr"/>
            <a:r>
              <a:rPr lang="en" sz="5400" b="1" dirty="0">
                <a:solidFill>
                  <a:srgbClr val="FFFF00"/>
                </a:solidFill>
                <a:latin typeface="Times New Roman" panose="02020603050405020304" pitchFamily="18" charset="0"/>
                <a:cs typeface="Times New Roman" panose="02020603050405020304" pitchFamily="18" charset="0"/>
              </a:rPr>
              <a:t>III. LUYỆN TẬP</a:t>
            </a:r>
            <a:r>
              <a:rPr lang="en-US" b="1" dirty="0">
                <a:solidFill>
                  <a:srgbClr val="FFFF00"/>
                </a:solidFill>
                <a:latin typeface="Times New Roman" panose="02020603050405020304" pitchFamily="18" charset="0"/>
                <a:cs typeface="Times New Roman" panose="02020603050405020304" pitchFamily="18" charset="0"/>
              </a:rPr>
              <a:t/>
            </a:r>
            <a:br>
              <a:rPr lang="en-US" b="1" dirty="0">
                <a:solidFill>
                  <a:srgbClr val="FFFF00"/>
                </a:solidFill>
                <a:latin typeface="Times New Roman" panose="02020603050405020304" pitchFamily="18" charset="0"/>
                <a:cs typeface="Times New Roman" panose="02020603050405020304" pitchFamily="18" charset="0"/>
              </a:rPr>
            </a:br>
            <a:endParaRPr b="1" dirty="0">
              <a:solidFill>
                <a:srgbClr val="FFC000"/>
              </a:solidFill>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5EE961B8-0BEB-6E4D-8F13-006C0EFF8CFE}"/>
              </a:ext>
            </a:extLst>
          </p:cNvPr>
          <p:cNvSpPr/>
          <p:nvPr/>
        </p:nvSpPr>
        <p:spPr>
          <a:xfrm>
            <a:off x="2375337" y="2596055"/>
            <a:ext cx="6996361" cy="127341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431341"/>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EC97241-7E23-EB43-8FCE-62B9C303420C}"/>
              </a:ext>
            </a:extLst>
          </p:cNvPr>
          <p:cNvSpPr txBox="1"/>
          <p:nvPr/>
        </p:nvSpPr>
        <p:spPr>
          <a:xfrm>
            <a:off x="597723" y="1319857"/>
            <a:ext cx="10996551" cy="4893647"/>
          </a:xfrm>
          <a:prstGeom prst="rect">
            <a:avLst/>
          </a:prstGeom>
          <a:solidFill>
            <a:srgbClr val="001E1E"/>
          </a:solidFill>
          <a:ln w="19050">
            <a:solidFill>
              <a:srgbClr val="FFFF00"/>
            </a:solidFill>
          </a:ln>
        </p:spPr>
        <p:txBody>
          <a:bodyPr wrap="square" rtlCol="0">
            <a:spAutoFit/>
          </a:bodyPr>
          <a:lstStyle/>
          <a:p>
            <a:pPr algn="just"/>
            <a:r>
              <a:rPr lang="vi-VN" sz="2400" b="1" dirty="0">
                <a:solidFill>
                  <a:srgbClr val="FFFF00"/>
                </a:solidFill>
                <a:latin typeface="+mj-lt"/>
              </a:rPr>
              <a:t>Phần II </a:t>
            </a:r>
            <a:r>
              <a:rPr lang="vi-VN" sz="2400" dirty="0">
                <a:solidFill>
                  <a:schemeClr val="bg1"/>
                </a:solidFill>
                <a:latin typeface="+mj-lt"/>
              </a:rPr>
              <a:t>(4.0 điểm) Đọc phần trích sau và thực hiện các yêu cầu bên dưới: </a:t>
            </a:r>
          </a:p>
          <a:p>
            <a:pPr algn="just"/>
            <a:r>
              <a:rPr lang="vi-VN" sz="2400" dirty="0">
                <a:solidFill>
                  <a:schemeClr val="bg1"/>
                </a:solidFill>
                <a:latin typeface="+mj-lt"/>
              </a:rPr>
              <a:t>     </a:t>
            </a:r>
            <a:r>
              <a:rPr lang="vi-VN" sz="2400" i="1" dirty="0">
                <a:solidFill>
                  <a:schemeClr val="bg1"/>
                </a:solidFill>
                <a:latin typeface="+mj-lt"/>
              </a:rPr>
              <a:t>...Bên cạnh đó, thái độ còn quan trọng hơn cả kĩ năng cần thiết để đạt được thành công. Jonh D.Rockefeller từng nói: “Tôi đánh giá cao người vừa có năng lực vừa có thái độ hợp tác tốt với mọi người hơn bất kì khả năng vượt trội nào khác mà họ sở hữu”. Giữ cho mình thái độ đúng đắn cũng có nghĩa bạn đang phát huy một cách cao nhất tài sản quý báu của mìn</a:t>
            </a:r>
            <a:r>
              <a:rPr lang="vi-VN" sz="2400" dirty="0">
                <a:solidFill>
                  <a:schemeClr val="bg1"/>
                </a:solidFill>
                <a:latin typeface="+mj-lt"/>
              </a:rPr>
              <a:t>h. </a:t>
            </a:r>
          </a:p>
          <a:p>
            <a:pPr algn="r"/>
            <a:r>
              <a:rPr lang="vi-VN" sz="2400" dirty="0">
                <a:solidFill>
                  <a:schemeClr val="bg1"/>
                </a:solidFill>
                <a:latin typeface="+mj-lt"/>
              </a:rPr>
              <a:t>                                                                       </a:t>
            </a:r>
            <a:r>
              <a:rPr lang="vi-VN" sz="2000" dirty="0">
                <a:solidFill>
                  <a:schemeClr val="bg1"/>
                </a:solidFill>
                <a:latin typeface="+mj-lt"/>
              </a:rPr>
              <a:t>(Trích “Thái độ quyết định thành công”,</a:t>
            </a:r>
          </a:p>
          <a:p>
            <a:pPr algn="r"/>
            <a:r>
              <a:rPr lang="vi-VN" sz="2000" dirty="0">
                <a:solidFill>
                  <a:schemeClr val="bg1"/>
                </a:solidFill>
                <a:latin typeface="+mj-lt"/>
              </a:rPr>
              <a:t>                                                    Wayne Coideiro, NXB TP.Hồ Chí Minh, 2016) </a:t>
            </a:r>
          </a:p>
          <a:p>
            <a:pPr algn="just"/>
            <a:r>
              <a:rPr lang="vi-VN" sz="2400" dirty="0">
                <a:solidFill>
                  <a:schemeClr val="bg1"/>
                </a:solidFill>
                <a:latin typeface="+mj-lt"/>
              </a:rPr>
              <a:t>1. Chuyển một lời dẫn trực tiếp trong đoạn trích trên sang lời dẫn gián tiếp.</a:t>
            </a:r>
            <a:br>
              <a:rPr lang="vi-VN" sz="2400" dirty="0">
                <a:solidFill>
                  <a:schemeClr val="bg1"/>
                </a:solidFill>
                <a:latin typeface="+mj-lt"/>
              </a:rPr>
            </a:br>
            <a:r>
              <a:rPr lang="vi-VN" sz="2400" dirty="0">
                <a:solidFill>
                  <a:schemeClr val="bg1"/>
                </a:solidFill>
                <a:latin typeface="+mj-lt"/>
              </a:rPr>
              <a:t>2. Em hiểu như thế nào về câu văn có lời dẫn trực tiếp trong đoạn trích?</a:t>
            </a:r>
            <a:br>
              <a:rPr lang="vi-VN" sz="2400" dirty="0">
                <a:solidFill>
                  <a:schemeClr val="bg1"/>
                </a:solidFill>
                <a:latin typeface="+mj-lt"/>
              </a:rPr>
            </a:br>
            <a:r>
              <a:rPr lang="vi-VN" sz="2400" dirty="0">
                <a:solidFill>
                  <a:schemeClr val="bg1"/>
                </a:solidFill>
                <a:latin typeface="+mj-lt"/>
              </a:rPr>
              <a:t>3. Từ nội dung đoạn trích hãy viết một đoạn văn (khoảng 2/3 trang giấy thi) trình bày suy nghĩ của em về quan điểm: </a:t>
            </a:r>
            <a:r>
              <a:rPr lang="vi-VN" sz="2400" i="1" dirty="0">
                <a:solidFill>
                  <a:schemeClr val="bg1"/>
                </a:solidFill>
                <a:latin typeface="+mj-lt"/>
              </a:rPr>
              <a:t>Thái độ tích cực tạo nên sức mạnh cho con người trong cuộc sống. </a:t>
            </a:r>
          </a:p>
        </p:txBody>
      </p:sp>
    </p:spTree>
    <p:extLst>
      <p:ext uri="{BB962C8B-B14F-4D97-AF65-F5344CB8AC3E}">
        <p14:creationId xmlns:p14="http://schemas.microsoft.com/office/powerpoint/2010/main" val="2050199792"/>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EC97241-7E23-EB43-8FCE-62B9C303420C}"/>
              </a:ext>
            </a:extLst>
          </p:cNvPr>
          <p:cNvSpPr txBox="1"/>
          <p:nvPr/>
        </p:nvSpPr>
        <p:spPr>
          <a:xfrm>
            <a:off x="597723" y="1309511"/>
            <a:ext cx="10996551" cy="4893647"/>
          </a:xfrm>
          <a:prstGeom prst="rect">
            <a:avLst/>
          </a:prstGeom>
          <a:solidFill>
            <a:srgbClr val="001E1E"/>
          </a:solidFill>
          <a:ln w="19050">
            <a:solidFill>
              <a:srgbClr val="FFFF00"/>
            </a:solidFill>
          </a:ln>
        </p:spPr>
        <p:txBody>
          <a:bodyPr wrap="square" rtlCol="0">
            <a:spAutoFit/>
          </a:bodyPr>
          <a:lstStyle/>
          <a:p>
            <a:pPr algn="just"/>
            <a:r>
              <a:rPr lang="vi-VN" sz="2400" b="1" dirty="0">
                <a:solidFill>
                  <a:srgbClr val="FFFF00"/>
                </a:solidFill>
                <a:latin typeface="+mj-lt"/>
              </a:rPr>
              <a:t>Phần II </a:t>
            </a:r>
            <a:r>
              <a:rPr lang="vi-VN" sz="2400" dirty="0">
                <a:solidFill>
                  <a:schemeClr val="bg1"/>
                </a:solidFill>
                <a:latin typeface="+mj-lt"/>
              </a:rPr>
              <a:t>(4.0 điểm) Đọc phần trích sau và thực hiện các yêu cầu bên dưới: </a:t>
            </a:r>
          </a:p>
          <a:p>
            <a:pPr algn="just"/>
            <a:r>
              <a:rPr lang="vi-VN" sz="2400" dirty="0">
                <a:solidFill>
                  <a:schemeClr val="bg1"/>
                </a:solidFill>
                <a:latin typeface="+mj-lt"/>
              </a:rPr>
              <a:t>     </a:t>
            </a:r>
            <a:r>
              <a:rPr lang="vi-VN" sz="2400" i="1" dirty="0">
                <a:solidFill>
                  <a:schemeClr val="bg1"/>
                </a:solidFill>
                <a:latin typeface="+mj-lt"/>
              </a:rPr>
              <a:t>...Bên cạnh đó, thái độ còn quan trọng hơn cả kĩ năng cần thiết để đạt được thành công. Jonh D.Rockefeller từng nói: “Tôi đánh giá cao người vừa có năng lực vừa có thái độ hợp tác tốt với mọi người hơn bất kì khả năng vượt trội nào khác mà họ sở hữu”. Giữ cho mình thái độ đúng đắn cũng có nghĩa bạn đang phát huy một cách cao nhất tài sản quý báu của mìn</a:t>
            </a:r>
            <a:r>
              <a:rPr lang="vi-VN" sz="2400" dirty="0">
                <a:solidFill>
                  <a:schemeClr val="bg1"/>
                </a:solidFill>
                <a:latin typeface="+mj-lt"/>
              </a:rPr>
              <a:t>h. </a:t>
            </a:r>
          </a:p>
          <a:p>
            <a:pPr algn="r"/>
            <a:r>
              <a:rPr lang="vi-VN" sz="2400" dirty="0">
                <a:solidFill>
                  <a:schemeClr val="bg1"/>
                </a:solidFill>
                <a:latin typeface="+mj-lt"/>
              </a:rPr>
              <a:t>                                                                       </a:t>
            </a:r>
            <a:r>
              <a:rPr lang="vi-VN" sz="2000" dirty="0">
                <a:solidFill>
                  <a:schemeClr val="bg1"/>
                </a:solidFill>
                <a:latin typeface="+mj-lt"/>
              </a:rPr>
              <a:t>(Trích “Thái độ quyết định thành công”,</a:t>
            </a:r>
          </a:p>
          <a:p>
            <a:pPr algn="r"/>
            <a:r>
              <a:rPr lang="vi-VN" sz="2000" dirty="0">
                <a:solidFill>
                  <a:schemeClr val="bg1"/>
                </a:solidFill>
                <a:latin typeface="+mj-lt"/>
              </a:rPr>
              <a:t>                                                    Wayne Coideiro, NXB TP.Hồ Chí Minh, 2016) </a:t>
            </a:r>
          </a:p>
          <a:p>
            <a:pPr algn="just"/>
            <a:r>
              <a:rPr lang="vi-VN" sz="2400" dirty="0">
                <a:solidFill>
                  <a:schemeClr val="bg1"/>
                </a:solidFill>
                <a:latin typeface="+mj-lt"/>
              </a:rPr>
              <a:t>1. Chuyển một lời dẫn trực tiếp trong đoạn trích trên sang lời dẫn gián tiếp.</a:t>
            </a:r>
            <a:br>
              <a:rPr lang="vi-VN" sz="2400" dirty="0">
                <a:solidFill>
                  <a:schemeClr val="bg1"/>
                </a:solidFill>
                <a:latin typeface="+mj-lt"/>
              </a:rPr>
            </a:br>
            <a:r>
              <a:rPr lang="vi-VN" sz="2400" dirty="0">
                <a:solidFill>
                  <a:schemeClr val="bg1"/>
                </a:solidFill>
                <a:latin typeface="+mj-lt"/>
              </a:rPr>
              <a:t>2. Em hiểu như thế nào về câu văn có lời dẫn trực tiếp trong đoạn trích?</a:t>
            </a:r>
            <a:br>
              <a:rPr lang="vi-VN" sz="2400" dirty="0">
                <a:solidFill>
                  <a:schemeClr val="bg1"/>
                </a:solidFill>
                <a:latin typeface="+mj-lt"/>
              </a:rPr>
            </a:br>
            <a:r>
              <a:rPr lang="vi-VN" sz="2400" dirty="0">
                <a:solidFill>
                  <a:srgbClr val="FFFF00"/>
                </a:solidFill>
                <a:latin typeface="+mj-lt"/>
              </a:rPr>
              <a:t>3. Từ nội dung đoạn trích hãy viết một đoạn văn (khoảng 2/3 trang giấy thi) trình bày suy nghĩ của em về quan điểm: </a:t>
            </a:r>
            <a:r>
              <a:rPr lang="vi-VN" sz="2400" b="1" i="1" dirty="0">
                <a:solidFill>
                  <a:srgbClr val="FFFF00"/>
                </a:solidFill>
                <a:latin typeface="+mj-lt"/>
              </a:rPr>
              <a:t>Thái độ tích cực tạo nên sức mạnh cho con người trong cuộc sống</a:t>
            </a:r>
            <a:r>
              <a:rPr lang="vi-VN" sz="2400" dirty="0">
                <a:solidFill>
                  <a:srgbClr val="FFFF00"/>
                </a:solidFill>
                <a:latin typeface="+mj-lt"/>
              </a:rPr>
              <a:t>. </a:t>
            </a:r>
          </a:p>
        </p:txBody>
      </p:sp>
    </p:spTree>
    <p:extLst>
      <p:ext uri="{BB962C8B-B14F-4D97-AF65-F5344CB8AC3E}">
        <p14:creationId xmlns:p14="http://schemas.microsoft.com/office/powerpoint/2010/main" val="48529466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38">
            <a:extLst>
              <a:ext uri="{FF2B5EF4-FFF2-40B4-BE49-F238E27FC236}">
                <a16:creationId xmlns:a16="http://schemas.microsoft.com/office/drawing/2014/main" xmlns="" id="{C4D2C7C1-973D-3641-A75E-77ACD5CD3869}"/>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67616" y="1237679"/>
            <a:ext cx="11624384" cy="4174944"/>
          </a:xfrm>
          <a:prstGeom prst="rect">
            <a:avLst/>
          </a:prstGeom>
          <a:ln>
            <a:noFill/>
          </a:ln>
        </p:spPr>
      </p:pic>
      <p:sp>
        <p:nvSpPr>
          <p:cNvPr id="6" name="Rectangle 5">
            <a:extLst>
              <a:ext uri="{FF2B5EF4-FFF2-40B4-BE49-F238E27FC236}">
                <a16:creationId xmlns:a16="http://schemas.microsoft.com/office/drawing/2014/main" xmlns="" id="{3CC7A38B-37A3-D14E-9285-53A771B0EA66}"/>
              </a:ext>
            </a:extLst>
          </p:cNvPr>
          <p:cNvSpPr/>
          <p:nvPr/>
        </p:nvSpPr>
        <p:spPr>
          <a:xfrm>
            <a:off x="524161" y="1985688"/>
            <a:ext cx="10775053" cy="1635063"/>
          </a:xfrm>
          <a:prstGeom prst="rect">
            <a:avLst/>
          </a:prstGeom>
        </p:spPr>
        <p:txBody>
          <a:bodyPr wrap="square">
            <a:spAutoFit/>
          </a:bodyPr>
          <a:lstStyle/>
          <a:p>
            <a:pPr algn="ctr">
              <a:lnSpc>
                <a:spcPct val="150000"/>
              </a:lnSpc>
              <a:spcBef>
                <a:spcPts val="1200"/>
              </a:spcBef>
              <a:buClr>
                <a:schemeClr val="dk1"/>
              </a:buClr>
              <a:buSzPts val="1100"/>
            </a:pPr>
            <a:r>
              <a:rPr lang="vi-VN" sz="3200" b="1" dirty="0">
                <a:solidFill>
                  <a:srgbClr val="FFFF00"/>
                </a:solidFill>
                <a:latin typeface="Times New Roman" panose="02020603050405020304" pitchFamily="18" charset="0"/>
                <a:cs typeface="Times New Roman" panose="02020603050405020304" pitchFamily="18" charset="0"/>
                <a:sym typeface="El Messiri"/>
              </a:rPr>
              <a:t>RÈN </a:t>
            </a:r>
            <a:r>
              <a:rPr lang="en-US" sz="3200" b="1" dirty="0">
                <a:solidFill>
                  <a:srgbClr val="FFFF00"/>
                </a:solidFill>
                <a:latin typeface="Times New Roman" panose="02020603050405020304" pitchFamily="18" charset="0"/>
                <a:cs typeface="Times New Roman" panose="02020603050405020304" pitchFamily="18" charset="0"/>
                <a:sym typeface="El Messiri"/>
              </a:rPr>
              <a:t>KĨ </a:t>
            </a:r>
            <a:r>
              <a:rPr lang="vi-VN" sz="3200" b="1" dirty="0">
                <a:solidFill>
                  <a:srgbClr val="FFFF00"/>
                </a:solidFill>
                <a:latin typeface="Times New Roman" panose="02020603050405020304" pitchFamily="18" charset="0"/>
                <a:cs typeface="Times New Roman" panose="02020603050405020304" pitchFamily="18" charset="0"/>
                <a:sym typeface="El Messiri"/>
              </a:rPr>
              <a:t>NĂNG SỬ DỤNG DẪN CHỨNG </a:t>
            </a:r>
          </a:p>
          <a:p>
            <a:pPr algn="ctr">
              <a:lnSpc>
                <a:spcPct val="150000"/>
              </a:lnSpc>
              <a:spcBef>
                <a:spcPts val="1200"/>
              </a:spcBef>
              <a:buClr>
                <a:schemeClr val="dk1"/>
              </a:buClr>
              <a:buSzPts val="1100"/>
            </a:pPr>
            <a:r>
              <a:rPr lang="vi-VN" sz="3200" b="1" dirty="0">
                <a:solidFill>
                  <a:srgbClr val="FFFF00"/>
                </a:solidFill>
                <a:latin typeface="Times New Roman" panose="02020603050405020304" pitchFamily="18" charset="0"/>
                <a:cs typeface="Times New Roman" panose="02020603050405020304" pitchFamily="18" charset="0"/>
                <a:sym typeface="El Messiri"/>
              </a:rPr>
              <a:t>VÀO DẠNG BÀI</a:t>
            </a:r>
            <a:r>
              <a:rPr lang="en-US" sz="3200" b="1" dirty="0">
                <a:solidFill>
                  <a:srgbClr val="FFFF00"/>
                </a:solidFill>
                <a:latin typeface="Times New Roman" panose="02020603050405020304" pitchFamily="18" charset="0"/>
                <a:cs typeface="Times New Roman" panose="02020603050405020304" pitchFamily="18" charset="0"/>
                <a:sym typeface="El Messiri"/>
              </a:rPr>
              <a:t> VIẾT ĐOẠN VĂN NGHỊ LUẬN XÃ HỘI</a:t>
            </a:r>
          </a:p>
        </p:txBody>
      </p:sp>
      <p:pic>
        <p:nvPicPr>
          <p:cNvPr id="7" name="Picture 30" descr="Cartoon Couple Native Indian American Traditional Stock Vector ...">
            <a:extLst>
              <a:ext uri="{FF2B5EF4-FFF2-40B4-BE49-F238E27FC236}">
                <a16:creationId xmlns:a16="http://schemas.microsoft.com/office/drawing/2014/main" xmlns="" id="{B2DA83C5-96FB-3242-B362-41BF0FACEBF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0" r="52026"/>
                    </a14:imgEffect>
                  </a14:imgLayer>
                </a14:imgProps>
              </a:ext>
              <a:ext uri="{28A0092B-C50C-407E-A947-70E740481C1C}">
                <a14:useLocalDpi xmlns:a14="http://schemas.microsoft.com/office/drawing/2010/main" val="0"/>
              </a:ext>
            </a:extLst>
          </a:blip>
          <a:srcRect/>
          <a:stretch>
            <a:fillRect/>
          </a:stretch>
        </p:blipFill>
        <p:spPr bwMode="auto">
          <a:xfrm>
            <a:off x="10671775" y="3491235"/>
            <a:ext cx="1745816" cy="20670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4" descr="Funny indian smile | Funny Indian Girl Cartoon Standing Bring ...">
            <a:extLst>
              <a:ext uri="{FF2B5EF4-FFF2-40B4-BE49-F238E27FC236}">
                <a16:creationId xmlns:a16="http://schemas.microsoft.com/office/drawing/2014/main" xmlns="" id="{2B5073EC-C6D4-4947-B839-21774B07807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5529" l="0" r="98596"/>
                    </a14:imgEffect>
                  </a14:imgLayer>
                </a14:imgProps>
              </a:ext>
              <a:ext uri="{28A0092B-C50C-407E-A947-70E740481C1C}">
                <a14:useLocalDpi xmlns:a14="http://schemas.microsoft.com/office/drawing/2010/main" val="0"/>
              </a:ext>
            </a:extLst>
          </a:blip>
          <a:srcRect/>
          <a:stretch>
            <a:fillRect/>
          </a:stretch>
        </p:blipFill>
        <p:spPr bwMode="auto">
          <a:xfrm>
            <a:off x="434815" y="3429000"/>
            <a:ext cx="1247480" cy="198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5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ge4image63575104">
            <a:extLst>
              <a:ext uri="{FF2B5EF4-FFF2-40B4-BE49-F238E27FC236}">
                <a16:creationId xmlns:a16="http://schemas.microsoft.com/office/drawing/2014/main" xmlns="" id="{200FD63C-EC55-294C-920A-C323AD996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353" y="1892255"/>
            <a:ext cx="381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4image63579712">
            <a:extLst>
              <a:ext uri="{FF2B5EF4-FFF2-40B4-BE49-F238E27FC236}">
                <a16:creationId xmlns:a16="http://schemas.microsoft.com/office/drawing/2014/main" xmlns="" id="{13AF9CCD-551E-2C46-8244-BF676D2B6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853" y="1892255"/>
            <a:ext cx="4927600"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4image63581632">
            <a:extLst>
              <a:ext uri="{FF2B5EF4-FFF2-40B4-BE49-F238E27FC236}">
                <a16:creationId xmlns:a16="http://schemas.microsoft.com/office/drawing/2014/main" xmlns="" id="{68A7A17E-48D2-6340-96B3-3E681F8B0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353" y="1892255"/>
            <a:ext cx="546100" cy="457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8">
            <a:extLst>
              <a:ext uri="{FF2B5EF4-FFF2-40B4-BE49-F238E27FC236}">
                <a16:creationId xmlns:a16="http://schemas.microsoft.com/office/drawing/2014/main" xmlns="" id="{09E6E3AF-9D77-8C43-B039-2CAA661B6910}"/>
              </a:ext>
            </a:extLst>
          </p:cNvPr>
          <p:cNvSpPr/>
          <p:nvPr/>
        </p:nvSpPr>
        <p:spPr>
          <a:xfrm>
            <a:off x="373494" y="481309"/>
            <a:ext cx="10578285" cy="112048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rgbClr val="FFFF00"/>
                </a:solidFill>
              </a:rPr>
              <a:t>        </a:t>
            </a:r>
            <a:r>
              <a:rPr lang="vi-VN" sz="2400" dirty="0">
                <a:solidFill>
                  <a:srgbClr val="FFFF00"/>
                </a:solidFill>
                <a:latin typeface="Times New Roman" panose="02020603050405020304" pitchFamily="18" charset="0"/>
                <a:cs typeface="Times New Roman" panose="02020603050405020304" pitchFamily="18" charset="0"/>
              </a:rPr>
              <a:t>3. Từ nội dung đoạn trích hãy viết một đoạn văn (khoảng 2/3 trang giấy thi) trình bày suy nghĩ của em về quan điểm: </a:t>
            </a:r>
            <a:r>
              <a:rPr lang="vi-VN" sz="2400" b="1" i="1" dirty="0">
                <a:solidFill>
                  <a:srgbClr val="FFFF00"/>
                </a:solidFill>
                <a:latin typeface="Times New Roman" panose="02020603050405020304" pitchFamily="18" charset="0"/>
                <a:cs typeface="Times New Roman" panose="02020603050405020304" pitchFamily="18" charset="0"/>
              </a:rPr>
              <a:t>Thái độ tích cực tạo nên sức mạnh cho con người trong cuộc sống</a:t>
            </a:r>
            <a:r>
              <a:rPr lang="vi-VN" sz="2400" dirty="0">
                <a:solidFill>
                  <a:srgbClr val="FFFF00"/>
                </a:solidFill>
                <a:latin typeface="Times New Roman" panose="02020603050405020304" pitchFamily="18" charset="0"/>
                <a:cs typeface="Times New Roman" panose="02020603050405020304" pitchFamily="18" charset="0"/>
              </a:rPr>
              <a:t>.</a:t>
            </a:r>
            <a:endParaRPr lang="en-US" sz="20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xmlns="" id="{54A9DA6E-CA30-454F-8B88-D593C5A91D9F}"/>
              </a:ext>
            </a:extLst>
          </p:cNvPr>
          <p:cNvGraphicFramePr>
            <a:graphicFrameLocks noGrp="1"/>
          </p:cNvGraphicFramePr>
          <p:nvPr>
            <p:extLst>
              <p:ext uri="{D42A27DB-BD31-4B8C-83A1-F6EECF244321}">
                <p14:modId xmlns:p14="http://schemas.microsoft.com/office/powerpoint/2010/main" val="1461706523"/>
              </p:ext>
            </p:extLst>
          </p:nvPr>
        </p:nvGraphicFramePr>
        <p:xfrm>
          <a:off x="550882" y="2033540"/>
          <a:ext cx="11090234" cy="4206240"/>
        </p:xfrm>
        <a:graphic>
          <a:graphicData uri="http://schemas.openxmlformats.org/drawingml/2006/table">
            <a:tbl>
              <a:tblPr firstRow="1" bandRow="1">
                <a:tableStyleId>{5C22544A-7EE6-4342-B048-85BDC9FD1C3A}</a:tableStyleId>
              </a:tblPr>
              <a:tblGrid>
                <a:gridCol w="1812307">
                  <a:extLst>
                    <a:ext uri="{9D8B030D-6E8A-4147-A177-3AD203B41FA5}">
                      <a16:colId xmlns:a16="http://schemas.microsoft.com/office/drawing/2014/main" xmlns="" val="135667939"/>
                    </a:ext>
                  </a:extLst>
                </a:gridCol>
                <a:gridCol w="9277927">
                  <a:extLst>
                    <a:ext uri="{9D8B030D-6E8A-4147-A177-3AD203B41FA5}">
                      <a16:colId xmlns:a16="http://schemas.microsoft.com/office/drawing/2014/main" xmlns="" val="2514767554"/>
                    </a:ext>
                  </a:extLst>
                </a:gridCol>
              </a:tblGrid>
              <a:tr h="786718">
                <a:tc>
                  <a:txBody>
                    <a:bodyPr/>
                    <a:lstStyle/>
                    <a:p>
                      <a:pPr algn="ctr">
                        <a:lnSpc>
                          <a:spcPct val="120000"/>
                        </a:lnSpc>
                      </a:pPr>
                      <a:endParaRPr lang="x-none" sz="24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x-none" sz="2400" dirty="0">
                          <a:solidFill>
                            <a:srgbClr val="FFC000"/>
                          </a:solidFill>
                          <a:latin typeface="Times New Roman" panose="02020603050405020304" pitchFamily="18" charset="0"/>
                          <a:cs typeface="Times New Roman" panose="02020603050405020304" pitchFamily="18" charset="0"/>
                        </a:rPr>
                        <a:t>Hình thức</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20000"/>
                        </a:lnSpc>
                      </a:pPr>
                      <a:r>
                        <a:rPr lang="x-none" sz="2200" b="0" dirty="0">
                          <a:solidFill>
                            <a:schemeClr val="bg1"/>
                          </a:solidFill>
                          <a:latin typeface="Times New Roman" panose="02020603050405020304" pitchFamily="18" charset="0"/>
                          <a:cs typeface="Times New Roman" panose="02020603050405020304" pitchFamily="18" charset="0"/>
                        </a:rPr>
                        <a:t>- Đảm bảo dung lượng theo yêu cầu của đề</a:t>
                      </a:r>
                    </a:p>
                    <a:p>
                      <a:pPr>
                        <a:lnSpc>
                          <a:spcPct val="120000"/>
                        </a:lnSpc>
                      </a:pPr>
                      <a:r>
                        <a:rPr lang="x-none" sz="2200" b="0" dirty="0">
                          <a:solidFill>
                            <a:schemeClr val="bg1"/>
                          </a:solidFill>
                          <a:latin typeface="Times New Roman" panose="02020603050405020304" pitchFamily="18" charset="0"/>
                          <a:cs typeface="Times New Roman" panose="02020603050405020304" pitchFamily="18" charset="0"/>
                        </a:rPr>
                        <a:t>- Lập luận chặt chẽ, thuyết phục, dẫn chứng  phù hợp</a:t>
                      </a:r>
                    </a:p>
                    <a:p>
                      <a:pPr>
                        <a:lnSpc>
                          <a:spcPct val="120000"/>
                        </a:lnSpc>
                      </a:pPr>
                      <a:r>
                        <a:rPr lang="x-none" sz="2200" b="0" dirty="0">
                          <a:solidFill>
                            <a:schemeClr val="bg1"/>
                          </a:solidFill>
                          <a:latin typeface="Times New Roman" panose="02020603050405020304" pitchFamily="18" charset="0"/>
                          <a:cs typeface="Times New Roman" panose="02020603050405020304" pitchFamily="18" charset="0"/>
                        </a:rPr>
                        <a:t>- </a:t>
                      </a:r>
                      <a:r>
                        <a:rPr lang="en-US" sz="2200" b="0" dirty="0">
                          <a:solidFill>
                            <a:schemeClr val="bg1"/>
                          </a:solidFill>
                          <a:latin typeface="Times New Roman" panose="02020603050405020304" pitchFamily="18" charset="0"/>
                          <a:cs typeface="Times New Roman" panose="02020603050405020304" pitchFamily="18" charset="0"/>
                        </a:rPr>
                        <a:t>C</a:t>
                      </a:r>
                      <a:r>
                        <a:rPr lang="x-none" sz="2200" b="0" dirty="0">
                          <a:solidFill>
                            <a:schemeClr val="bg1"/>
                          </a:solidFill>
                          <a:latin typeface="Times New Roman" panose="02020603050405020304" pitchFamily="18" charset="0"/>
                          <a:cs typeface="Times New Roman" panose="02020603050405020304" pitchFamily="18" charset="0"/>
                        </a:rPr>
                        <a:t>ó trình tự mạch lạc, diễn đạt rõ ý, đúng chuẩn chính tả và ngữ pháp tiếng Việt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69659015"/>
                  </a:ext>
                </a:extLst>
              </a:tr>
              <a:tr h="2106699">
                <a:tc>
                  <a:txBody>
                    <a:bodyPr/>
                    <a:lstStyle/>
                    <a:p>
                      <a:pPr algn="ctr">
                        <a:lnSpc>
                          <a:spcPct val="120000"/>
                        </a:lnSpc>
                      </a:pPr>
                      <a:endParaRPr lang="x-none" sz="2400" b="1" dirty="0">
                        <a:solidFill>
                          <a:schemeClr val="bg1"/>
                        </a:solidFill>
                        <a:latin typeface="Times New Roman" panose="02020603050405020304" pitchFamily="18" charset="0"/>
                        <a:cs typeface="Times New Roman" panose="02020603050405020304" pitchFamily="18" charset="0"/>
                      </a:endParaRPr>
                    </a:p>
                    <a:p>
                      <a:pPr algn="ctr">
                        <a:lnSpc>
                          <a:spcPct val="120000"/>
                        </a:lnSpc>
                      </a:pPr>
                      <a:endParaRPr lang="x-none" sz="2400" b="1"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x-none" sz="2400" b="1" dirty="0">
                          <a:solidFill>
                            <a:srgbClr val="FFC000"/>
                          </a:solidFill>
                          <a:latin typeface="Times New Roman" panose="02020603050405020304" pitchFamily="18" charset="0"/>
                          <a:cs typeface="Times New Roman" panose="02020603050405020304" pitchFamily="18" charset="0"/>
                        </a:rPr>
                        <a:t>Nội dung</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pPr>
                      <a:r>
                        <a:rPr lang="x-none" sz="2200" b="0" dirty="0">
                          <a:solidFill>
                            <a:schemeClr val="bg1"/>
                          </a:solidFill>
                          <a:latin typeface="Times New Roman" panose="02020603050405020304" pitchFamily="18" charset="0"/>
                          <a:cs typeface="Times New Roman" panose="02020603050405020304" pitchFamily="18" charset="0"/>
                        </a:rPr>
                        <a:t>- Hiểu được nội dung ý kiến: khẳng định vai trò của thái độ, cách ứng xử của con người… và bày tỏ chính kiến của bản thân (tán thành/ không tán thành)</a:t>
                      </a:r>
                    </a:p>
                    <a:p>
                      <a:pPr>
                        <a:lnSpc>
                          <a:spcPct val="120000"/>
                        </a:lnSpc>
                      </a:pPr>
                      <a:r>
                        <a:rPr lang="x-none" sz="2200" b="0" dirty="0">
                          <a:solidFill>
                            <a:schemeClr val="bg1"/>
                          </a:solidFill>
                          <a:latin typeface="Times New Roman" panose="02020603050405020304" pitchFamily="18" charset="0"/>
                          <a:cs typeface="Times New Roman" panose="02020603050405020304" pitchFamily="18" charset="0"/>
                        </a:rPr>
                        <a:t>- Bàn luận xác đáng, thuyết phục về nội dung ý kiến theo quan điểm của bản thân (vì sao thái độ sống tích cực lại tạo nên thành công cho con người trong cuộc sống?)</a:t>
                      </a:r>
                    </a:p>
                    <a:p>
                      <a:pPr>
                        <a:lnSpc>
                          <a:spcPct val="120000"/>
                        </a:lnSpc>
                      </a:pPr>
                      <a:r>
                        <a:rPr lang="x-none" sz="2200" b="0" dirty="0">
                          <a:solidFill>
                            <a:schemeClr val="tx1"/>
                          </a:solidFill>
                          <a:highlight>
                            <a:srgbClr val="FFFF00"/>
                          </a:highlight>
                          <a:latin typeface="Times New Roman" panose="02020603050405020304" pitchFamily="18" charset="0"/>
                          <a:cs typeface="Times New Roman" panose="02020603050405020304" pitchFamily="18" charset="0"/>
                        </a:rPr>
                        <a:t>=&gt; </a:t>
                      </a:r>
                      <a:r>
                        <a:rPr lang="en-US" sz="2200" b="0" dirty="0" err="1">
                          <a:solidFill>
                            <a:schemeClr val="tx1"/>
                          </a:solidFill>
                          <a:highlight>
                            <a:srgbClr val="FFFF00"/>
                          </a:highlight>
                          <a:latin typeface="Times New Roman" panose="02020603050405020304" pitchFamily="18" charset="0"/>
                          <a:cs typeface="Times New Roman" panose="02020603050405020304" pitchFamily="18" charset="0"/>
                        </a:rPr>
                        <a:t>Lựa</a:t>
                      </a:r>
                      <a:r>
                        <a:rPr lang="en-US" sz="2200" b="0" dirty="0">
                          <a:solidFill>
                            <a:schemeClr val="tx1"/>
                          </a:solidFill>
                          <a:highlight>
                            <a:srgbClr val="FFFF00"/>
                          </a:highlight>
                          <a:latin typeface="Times New Roman" panose="02020603050405020304" pitchFamily="18" charset="0"/>
                          <a:cs typeface="Times New Roman" panose="02020603050405020304" pitchFamily="18" charset="0"/>
                        </a:rPr>
                        <a:t> </a:t>
                      </a:r>
                      <a:r>
                        <a:rPr lang="en-US" sz="2200" b="0" dirty="0" err="1">
                          <a:solidFill>
                            <a:schemeClr val="tx1"/>
                          </a:solidFill>
                          <a:highlight>
                            <a:srgbClr val="FFFF00"/>
                          </a:highlight>
                          <a:latin typeface="Times New Roman" panose="02020603050405020304" pitchFamily="18" charset="0"/>
                          <a:cs typeface="Times New Roman" panose="02020603050405020304" pitchFamily="18" charset="0"/>
                        </a:rPr>
                        <a:t>chọn</a:t>
                      </a:r>
                      <a:r>
                        <a:rPr lang="x-none" sz="2200" b="0" dirty="0">
                          <a:solidFill>
                            <a:schemeClr val="tx1"/>
                          </a:solidFill>
                          <a:highlight>
                            <a:srgbClr val="FFFF00"/>
                          </a:highlight>
                          <a:latin typeface="Times New Roman" panose="02020603050405020304" pitchFamily="18" charset="0"/>
                          <a:cs typeface="Times New Roman" panose="02020603050405020304" pitchFamily="18" charset="0"/>
                        </a:rPr>
                        <a:t> dẫn chứng và phân tích dẫn chứng cho thích hợp</a:t>
                      </a:r>
                    </a:p>
                    <a:p>
                      <a:pPr>
                        <a:lnSpc>
                          <a:spcPct val="120000"/>
                        </a:lnSpc>
                      </a:pPr>
                      <a:r>
                        <a:rPr lang="x-none" sz="2200" b="0" dirty="0">
                          <a:solidFill>
                            <a:schemeClr val="bg1"/>
                          </a:solidFill>
                          <a:latin typeface="Times New Roman" panose="02020603050405020304" pitchFamily="18" charset="0"/>
                          <a:cs typeface="Times New Roman" panose="02020603050405020304" pitchFamily="18" charset="0"/>
                        </a:rPr>
                        <a:t>- </a:t>
                      </a:r>
                      <a:r>
                        <a:rPr lang="en-US" sz="2200" b="0" dirty="0">
                          <a:solidFill>
                            <a:schemeClr val="bg1"/>
                          </a:solidFill>
                          <a:latin typeface="Times New Roman" panose="02020603050405020304" pitchFamily="18" charset="0"/>
                          <a:cs typeface="Times New Roman" panose="02020603050405020304" pitchFamily="18" charset="0"/>
                        </a:rPr>
                        <a:t>Li</a:t>
                      </a:r>
                      <a:r>
                        <a:rPr lang="x-none" sz="2200" b="0" dirty="0">
                          <a:solidFill>
                            <a:schemeClr val="bg1"/>
                          </a:solidFill>
                          <a:latin typeface="Times New Roman" panose="02020603050405020304" pitchFamily="18" charset="0"/>
                          <a:cs typeface="Times New Roman" panose="02020603050405020304" pitchFamily="18" charset="0"/>
                        </a:rPr>
                        <a:t>ên hệ và rút ra bài học cần thiết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54509150"/>
                  </a:ext>
                </a:extLst>
              </a:tr>
            </a:tbl>
          </a:graphicData>
        </a:graphic>
      </p:graphicFrame>
    </p:spTree>
    <p:extLst>
      <p:ext uri="{BB962C8B-B14F-4D97-AF65-F5344CB8AC3E}">
        <p14:creationId xmlns:p14="http://schemas.microsoft.com/office/powerpoint/2010/main" val="3175015803"/>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362;p35">
            <a:extLst>
              <a:ext uri="{FF2B5EF4-FFF2-40B4-BE49-F238E27FC236}">
                <a16:creationId xmlns:a16="http://schemas.microsoft.com/office/drawing/2014/main" xmlns="" id="{598EB09D-2ED0-E249-9B87-7D4CAD07CB9F}"/>
              </a:ext>
            </a:extLst>
          </p:cNvPr>
          <p:cNvSpPr txBox="1">
            <a:spLocks noGrp="1"/>
          </p:cNvSpPr>
          <p:nvPr>
            <p:ph type="title"/>
          </p:nvPr>
        </p:nvSpPr>
        <p:spPr>
          <a:xfrm>
            <a:off x="2610835" y="1031132"/>
            <a:ext cx="7334002" cy="812654"/>
          </a:xfrm>
          <a:prstGeom prst="rect">
            <a:avLst/>
          </a:prstGeom>
        </p:spPr>
        <p:txBody>
          <a:bodyPr spcFirstLastPara="1" wrap="square" lIns="91425" tIns="91425" rIns="91425" bIns="91425" anchor="b" anchorCtr="0">
            <a:noAutofit/>
          </a:bodyPr>
          <a:lstStyle/>
          <a:p>
            <a:pPr lvl="0" algn="ctr"/>
            <a:r>
              <a:rPr lang="en" sz="3600" b="1" dirty="0">
                <a:solidFill>
                  <a:srgbClr val="FFFF00"/>
                </a:solidFill>
                <a:latin typeface="Times New Roman" panose="02020603050405020304" pitchFamily="18" charset="0"/>
                <a:cs typeface="Times New Roman" panose="02020603050405020304" pitchFamily="18" charset="0"/>
              </a:rPr>
              <a:t>HƯỚNG DẪN TỰ HỌC</a:t>
            </a:r>
            <a:r>
              <a:rPr lang="en-US" b="1" dirty="0">
                <a:solidFill>
                  <a:srgbClr val="FFFF00"/>
                </a:solidFill>
                <a:latin typeface="Times New Roman" panose="02020603050405020304" pitchFamily="18" charset="0"/>
                <a:cs typeface="Times New Roman" panose="02020603050405020304" pitchFamily="18" charset="0"/>
              </a:rPr>
              <a:t/>
            </a:r>
            <a:br>
              <a:rPr lang="en-US" b="1" dirty="0">
                <a:solidFill>
                  <a:srgbClr val="FFFF00"/>
                </a:solidFill>
                <a:latin typeface="Times New Roman" panose="02020603050405020304" pitchFamily="18" charset="0"/>
                <a:cs typeface="Times New Roman" panose="02020603050405020304" pitchFamily="18" charset="0"/>
              </a:rPr>
            </a:br>
            <a:endParaRPr b="1" dirty="0">
              <a:solidFill>
                <a:srgbClr val="FFC000"/>
              </a:solidFill>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5EE961B8-0BEB-6E4D-8F13-006C0EFF8CFE}"/>
              </a:ext>
            </a:extLst>
          </p:cNvPr>
          <p:cNvSpPr/>
          <p:nvPr/>
        </p:nvSpPr>
        <p:spPr>
          <a:xfrm>
            <a:off x="3179793" y="576435"/>
            <a:ext cx="6401372" cy="64545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xmlns="" id="{6F492F4C-769C-C545-A49D-5B45DB98CBE7}"/>
              </a:ext>
            </a:extLst>
          </p:cNvPr>
          <p:cNvGraphicFramePr/>
          <p:nvPr>
            <p:extLst>
              <p:ext uri="{D42A27DB-BD31-4B8C-83A1-F6EECF244321}">
                <p14:modId xmlns:p14="http://schemas.microsoft.com/office/powerpoint/2010/main" val="229295422"/>
              </p:ext>
            </p:extLst>
          </p:nvPr>
        </p:nvGraphicFramePr>
        <p:xfrm>
          <a:off x="-488104" y="1455752"/>
          <a:ext cx="4136179" cy="249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ounded Rectangle 12">
            <a:extLst>
              <a:ext uri="{FF2B5EF4-FFF2-40B4-BE49-F238E27FC236}">
                <a16:creationId xmlns:a16="http://schemas.microsoft.com/office/drawing/2014/main" xmlns="" id="{E07A7A6B-E698-EC44-9DCF-519D19E7936E}"/>
              </a:ext>
            </a:extLst>
          </p:cNvPr>
          <p:cNvSpPr/>
          <p:nvPr/>
        </p:nvSpPr>
        <p:spPr>
          <a:xfrm>
            <a:off x="2426862" y="1602378"/>
            <a:ext cx="8220118" cy="2281684"/>
          </a:xfrm>
          <a:prstGeom prst="roundRect">
            <a:avLst/>
          </a:prstGeom>
          <a:noFill/>
          <a:ln>
            <a:solidFill>
              <a:srgbClr val="FFC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Ôn</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lại</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kiến</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thức</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và</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kĩ</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năng</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của</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bài</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học</a:t>
            </a:r>
            <a:endParaRPr lang="en-US" sz="2800" b="1" dirty="0">
              <a:solidFill>
                <a:schemeClr val="bg1"/>
              </a:solidFill>
              <a:latin typeface="UNI Chu truyen thong" panose="03030302030807070C03" pitchFamily="66" charset="77"/>
            </a:endParaRPr>
          </a:p>
          <a:p>
            <a:pPr algn="just">
              <a:lnSpc>
                <a:spcPct val="150000"/>
              </a:lnSpc>
            </a:pP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Hoàn</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thành</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nội</a:t>
            </a:r>
            <a:r>
              <a:rPr lang="en-US" sz="2800" b="1" dirty="0">
                <a:solidFill>
                  <a:schemeClr val="bg1"/>
                </a:solidFill>
                <a:latin typeface="UNI Chu truyen thong" panose="03030302030807070C03" pitchFamily="66" charset="77"/>
              </a:rPr>
              <a:t> dung </a:t>
            </a:r>
            <a:r>
              <a:rPr lang="en-US" sz="2800" b="1" dirty="0" err="1">
                <a:solidFill>
                  <a:schemeClr val="bg1"/>
                </a:solidFill>
                <a:latin typeface="UNI Chu truyen thong" panose="03030302030807070C03" pitchFamily="66" charset="77"/>
              </a:rPr>
              <a:t>phần</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luyện</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tập</a:t>
            </a:r>
            <a:endParaRPr lang="en-US" sz="2800" b="1" dirty="0">
              <a:solidFill>
                <a:schemeClr val="bg1"/>
              </a:solidFill>
              <a:latin typeface="UNI Chu truyen thong" panose="03030302030807070C03" pitchFamily="66" charset="77"/>
            </a:endParaRPr>
          </a:p>
          <a:p>
            <a:pPr algn="just">
              <a:lnSpc>
                <a:spcPct val="150000"/>
              </a:lnSpc>
            </a:pP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Sưu</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tầm</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thêm</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các</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dẫn</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chứng</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có</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tính</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thời</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sự</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gần</a:t>
            </a:r>
            <a:r>
              <a:rPr lang="en-US" sz="2800" b="1" dirty="0">
                <a:solidFill>
                  <a:schemeClr val="bg1"/>
                </a:solidFill>
                <a:latin typeface="UNI Chu truyen thong" panose="03030302030807070C03" pitchFamily="66" charset="77"/>
              </a:rPr>
              <a:t> </a:t>
            </a:r>
            <a:r>
              <a:rPr lang="en-US" sz="2800" b="1" dirty="0" err="1">
                <a:solidFill>
                  <a:schemeClr val="bg1"/>
                </a:solidFill>
                <a:latin typeface="UNI Chu truyen thong" panose="03030302030807070C03" pitchFamily="66" charset="77"/>
              </a:rPr>
              <a:t>gũi</a:t>
            </a:r>
            <a:r>
              <a:rPr lang="en-US" sz="2800" b="1" dirty="0">
                <a:solidFill>
                  <a:schemeClr val="bg1"/>
                </a:solidFill>
                <a:latin typeface="UNI Chu truyen thong" panose="03030302030807070C03" pitchFamily="66" charset="77"/>
              </a:rPr>
              <a:t>,…</a:t>
            </a:r>
          </a:p>
        </p:txBody>
      </p:sp>
      <p:pic>
        <p:nvPicPr>
          <p:cNvPr id="9" name="Picture 2">
            <a:extLst>
              <a:ext uri="{FF2B5EF4-FFF2-40B4-BE49-F238E27FC236}">
                <a16:creationId xmlns:a16="http://schemas.microsoft.com/office/drawing/2014/main" xmlns="" id="{FBBED65C-35F6-3A4A-AD10-E3C12FA260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9563" y="4275246"/>
            <a:ext cx="3827417" cy="203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xmlns="" id="{25A4629F-2C7E-A04E-BEB0-5E31FD70A6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6862" y="4272912"/>
            <a:ext cx="3827417" cy="203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76437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97" y="10166"/>
            <a:ext cx="5139557" cy="707886"/>
          </a:xfrm>
          <a:prstGeom prst="rect">
            <a:avLst/>
          </a:prstGeom>
          <a:noFill/>
        </p:spPr>
        <p:txBody>
          <a:bodyPr wrap="square" lIns="91440" tIns="45720" rIns="91440" bIns="45720">
            <a:spAutoFit/>
          </a:bodyPr>
          <a:lstStyle/>
          <a:p>
            <a:pPr algn="ctr"/>
            <a:r>
              <a:rPr lang="en-US" sz="4000" b="1" dirty="0">
                <a:ln w="12700" cmpd="sng">
                  <a:solidFill>
                    <a:schemeClr val="accent4"/>
                  </a:solidFill>
                  <a:prstDash val="solid"/>
                </a:ln>
              </a:rPr>
              <a:t>MỤC TIÊU CẦN ĐẠT</a:t>
            </a:r>
          </a:p>
        </p:txBody>
      </p:sp>
      <p:grpSp>
        <p:nvGrpSpPr>
          <p:cNvPr id="7" name="Group 6"/>
          <p:cNvGrpSpPr>
            <a:grpSpLocks/>
          </p:cNvGrpSpPr>
          <p:nvPr/>
        </p:nvGrpSpPr>
        <p:grpSpPr bwMode="auto">
          <a:xfrm>
            <a:off x="0" y="725730"/>
            <a:ext cx="11850028" cy="1405922"/>
            <a:chOff x="1803761" y="1456060"/>
            <a:chExt cx="5402581" cy="1392063"/>
          </a:xfrm>
        </p:grpSpPr>
        <p:pic>
          <p:nvPicPr>
            <p:cNvPr id="12" name="Picture 11" descr="shadow_1_m"/>
            <p:cNvPicPr>
              <a:picLocks noChangeAspect="1" noChangeArrowheads="1"/>
            </p:cNvPicPr>
            <p:nvPr/>
          </p:nvPicPr>
          <p:blipFill>
            <a:blip r:embed="rId2">
              <a:extLst>
                <a:ext uri="{28A0092B-C50C-407E-A947-70E740481C1C}">
                  <a14:useLocalDpi xmlns:a14="http://schemas.microsoft.com/office/drawing/2010/main" val="0"/>
                </a:ext>
              </a:extLst>
            </a:blip>
            <a:srcRect t="1518" b="2"/>
            <a:stretch>
              <a:fillRect/>
            </a:stretch>
          </p:blipFill>
          <p:spPr bwMode="auto">
            <a:xfrm>
              <a:off x="1803761" y="2535709"/>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286492" y="1456060"/>
              <a:ext cx="4640094" cy="1248722"/>
            </a:xfrm>
            <a:prstGeom prst="rect">
              <a:avLst/>
            </a:prstGeom>
            <a:solidFill>
              <a:schemeClr val="accent4">
                <a:lumMod val="60000"/>
                <a:lumOff val="40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grpSp>
      <p:grpSp>
        <p:nvGrpSpPr>
          <p:cNvPr id="8" name="Group 7"/>
          <p:cNvGrpSpPr>
            <a:grpSpLocks/>
          </p:cNvGrpSpPr>
          <p:nvPr/>
        </p:nvGrpSpPr>
        <p:grpSpPr bwMode="auto">
          <a:xfrm>
            <a:off x="441797" y="987474"/>
            <a:ext cx="2372009" cy="1561561"/>
            <a:chOff x="1728357" y="1304449"/>
            <a:chExt cx="2001014" cy="1320393"/>
          </a:xfrm>
        </p:grpSpPr>
        <p:sp>
          <p:nvSpPr>
            <p:cNvPr id="9" name="Right Triangle 8"/>
            <p:cNvSpPr/>
            <p:nvPr/>
          </p:nvSpPr>
          <p:spPr>
            <a:xfrm flipH="1">
              <a:off x="2114228"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sp>
          <p:nvSpPr>
            <p:cNvPr id="10" name="Right Triangle 9"/>
            <p:cNvSpPr/>
            <p:nvPr/>
          </p:nvSpPr>
          <p:spPr>
            <a:xfrm flipH="1">
              <a:off x="3449616" y="1304449"/>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sp>
          <p:nvSpPr>
            <p:cNvPr id="11" name="Trapezoid 2"/>
            <p:cNvSpPr/>
            <p:nvPr/>
          </p:nvSpPr>
          <p:spPr>
            <a:xfrm rot="19191503">
              <a:off x="1728357" y="1570458"/>
              <a:ext cx="2001014" cy="46448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2001385" h="463642">
                  <a:moveTo>
                    <a:pt x="0" y="463642"/>
                  </a:moveTo>
                  <a:lnTo>
                    <a:pt x="402156" y="0"/>
                  </a:lnTo>
                  <a:lnTo>
                    <a:pt x="1514076" y="7706"/>
                  </a:lnTo>
                  <a:lnTo>
                    <a:pt x="2001385" y="426441"/>
                  </a:lnTo>
                  <a:lnTo>
                    <a:pt x="0" y="463642"/>
                  </a:lnTo>
                  <a:close/>
                </a:path>
              </a:pathLst>
            </a:custGeom>
            <a:solidFill>
              <a:srgbClr val="0066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FontTx/>
                <a:buNone/>
                <a:defRPr/>
              </a:pPr>
              <a:endParaRPr lang="en-US"/>
            </a:p>
          </p:txBody>
        </p:sp>
      </p:grpSp>
      <p:sp>
        <p:nvSpPr>
          <p:cNvPr id="14" name="Rectangle 13"/>
          <p:cNvSpPr/>
          <p:nvPr/>
        </p:nvSpPr>
        <p:spPr bwMode="auto">
          <a:xfrm>
            <a:off x="1103412" y="2161855"/>
            <a:ext cx="10177588" cy="2749281"/>
          </a:xfrm>
          <a:prstGeom prst="rect">
            <a:avLst/>
          </a:prstGeom>
          <a:gradFill flip="none" rotWithShape="1">
            <a:gsLst>
              <a:gs pos="0">
                <a:srgbClr val="D883FF">
                  <a:tint val="66000"/>
                  <a:satMod val="160000"/>
                </a:srgbClr>
              </a:gs>
              <a:gs pos="50000">
                <a:srgbClr val="D883FF">
                  <a:tint val="44500"/>
                  <a:satMod val="160000"/>
                </a:srgbClr>
              </a:gs>
              <a:gs pos="100000">
                <a:srgbClr val="D883FF">
                  <a:tint val="23500"/>
                  <a:satMod val="160000"/>
                </a:srgbClr>
              </a:gs>
            </a:gsLst>
            <a:lin ang="13500000" scaled="1"/>
            <a:tileRect/>
          </a:gra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grpSp>
        <p:nvGrpSpPr>
          <p:cNvPr id="15" name="Group 14"/>
          <p:cNvGrpSpPr>
            <a:grpSpLocks/>
          </p:cNvGrpSpPr>
          <p:nvPr/>
        </p:nvGrpSpPr>
        <p:grpSpPr bwMode="auto">
          <a:xfrm>
            <a:off x="641636" y="2549036"/>
            <a:ext cx="2546778" cy="2362020"/>
            <a:chOff x="1728357" y="1304449"/>
            <a:chExt cx="2001014" cy="1320393"/>
          </a:xfrm>
        </p:grpSpPr>
        <p:sp>
          <p:nvSpPr>
            <p:cNvPr id="16" name="Right Triangle 15"/>
            <p:cNvSpPr/>
            <p:nvPr/>
          </p:nvSpPr>
          <p:spPr>
            <a:xfrm flipH="1">
              <a:off x="2114228"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sp>
          <p:nvSpPr>
            <p:cNvPr id="17" name="Right Triangle 16"/>
            <p:cNvSpPr/>
            <p:nvPr/>
          </p:nvSpPr>
          <p:spPr>
            <a:xfrm flipH="1">
              <a:off x="3449616" y="1304449"/>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sp>
          <p:nvSpPr>
            <p:cNvPr id="18" name="Trapezoid 2"/>
            <p:cNvSpPr/>
            <p:nvPr/>
          </p:nvSpPr>
          <p:spPr>
            <a:xfrm rot="19191503">
              <a:off x="1728357" y="1570458"/>
              <a:ext cx="2001014" cy="46448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2001385" h="463642">
                  <a:moveTo>
                    <a:pt x="0" y="463642"/>
                  </a:moveTo>
                  <a:lnTo>
                    <a:pt x="402156" y="0"/>
                  </a:lnTo>
                  <a:lnTo>
                    <a:pt x="1514076" y="7706"/>
                  </a:lnTo>
                  <a:lnTo>
                    <a:pt x="2001385" y="426441"/>
                  </a:lnTo>
                  <a:lnTo>
                    <a:pt x="0" y="463642"/>
                  </a:lnTo>
                  <a:close/>
                </a:path>
              </a:pathLst>
            </a:cu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FontTx/>
                <a:buNone/>
                <a:defRPr/>
              </a:pPr>
              <a:endParaRPr lang="en-US"/>
            </a:p>
          </p:txBody>
        </p:sp>
      </p:grpSp>
      <p:sp>
        <p:nvSpPr>
          <p:cNvPr id="2" name="Rectangle 1">
            <a:extLst>
              <a:ext uri="{FF2B5EF4-FFF2-40B4-BE49-F238E27FC236}">
                <a16:creationId xmlns:a16="http://schemas.microsoft.com/office/drawing/2014/main" xmlns="" id="{E427FCE3-BA7E-BD4E-BD40-959CE68FFD41}"/>
              </a:ext>
            </a:extLst>
          </p:cNvPr>
          <p:cNvSpPr/>
          <p:nvPr/>
        </p:nvSpPr>
        <p:spPr>
          <a:xfrm>
            <a:off x="2570495" y="772932"/>
            <a:ext cx="8534924" cy="1384995"/>
          </a:xfrm>
          <a:prstGeom prst="rect">
            <a:avLst/>
          </a:prstGeom>
        </p:spPr>
        <p:txBody>
          <a:bodyPr wrap="square">
            <a:spAutoFit/>
          </a:bodyPr>
          <a:lstStyle/>
          <a:p>
            <a:pPr algn="just"/>
            <a:r>
              <a:rPr lang="en-US" sz="2800" b="1" dirty="0" err="1">
                <a:latin typeface="Times New Roman" pitchFamily="18" charset="0"/>
                <a:cs typeface="Times New Roman" pitchFamily="18" charset="0"/>
              </a:rPr>
              <a:t>Củng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t>
            </a:r>
            <a:endParaRPr lang="x-none" sz="2800" b="1" dirty="0">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xmlns="" id="{E071E0B3-0E79-7E41-8288-6569BD01E8D4}"/>
              </a:ext>
            </a:extLst>
          </p:cNvPr>
          <p:cNvSpPr/>
          <p:nvPr/>
        </p:nvSpPr>
        <p:spPr>
          <a:xfrm>
            <a:off x="2140833" y="2233399"/>
            <a:ext cx="8964586" cy="2677656"/>
          </a:xfrm>
          <a:prstGeom prst="rect">
            <a:avLst/>
          </a:prstGeom>
        </p:spPr>
        <p:txBody>
          <a:bodyPr wrap="square">
            <a:spAutoFit/>
          </a:bodyPr>
          <a:lstStyle/>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phạm</a:t>
            </a:r>
            <a:r>
              <a:rPr lang="en-US" sz="2800" b="1" dirty="0">
                <a:latin typeface="Times New Roman" pitchFamily="18" charset="0"/>
                <a:cs typeface="Times New Roman" pitchFamily="18" charset="0"/>
              </a:rPr>
              <a:t> vi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endParaRPr lang="x-none" sz="2800" b="1" dirty="0">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1009B860-F00A-6242-A903-47734FB9D644}"/>
              </a:ext>
            </a:extLst>
          </p:cNvPr>
          <p:cNvSpPr/>
          <p:nvPr/>
        </p:nvSpPr>
        <p:spPr bwMode="auto">
          <a:xfrm>
            <a:off x="1033657" y="5600309"/>
            <a:ext cx="10177588" cy="1257691"/>
          </a:xfrm>
          <a:prstGeom prst="rect">
            <a:avLst/>
          </a:prstGeom>
          <a:solidFill>
            <a:srgbClr val="73FDD6"/>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grpSp>
        <p:nvGrpSpPr>
          <p:cNvPr id="24" name="Group 23">
            <a:extLst>
              <a:ext uri="{FF2B5EF4-FFF2-40B4-BE49-F238E27FC236}">
                <a16:creationId xmlns:a16="http://schemas.microsoft.com/office/drawing/2014/main" xmlns="" id="{7ECFB15D-62A2-D044-8B7C-E825621B0125}"/>
              </a:ext>
            </a:extLst>
          </p:cNvPr>
          <p:cNvGrpSpPr>
            <a:grpSpLocks/>
          </p:cNvGrpSpPr>
          <p:nvPr/>
        </p:nvGrpSpPr>
        <p:grpSpPr bwMode="auto">
          <a:xfrm>
            <a:off x="539344" y="5296439"/>
            <a:ext cx="2372009" cy="1561561"/>
            <a:chOff x="1728357" y="1304449"/>
            <a:chExt cx="2001014" cy="1320393"/>
          </a:xfrm>
          <a:solidFill>
            <a:schemeClr val="accent4">
              <a:lumMod val="60000"/>
              <a:lumOff val="40000"/>
            </a:schemeClr>
          </a:solidFill>
        </p:grpSpPr>
        <p:sp>
          <p:nvSpPr>
            <p:cNvPr id="25" name="Right Triangle 24">
              <a:extLst>
                <a:ext uri="{FF2B5EF4-FFF2-40B4-BE49-F238E27FC236}">
                  <a16:creationId xmlns:a16="http://schemas.microsoft.com/office/drawing/2014/main" xmlns="" id="{053F690B-FCAA-AF4C-8971-4A9EBA478771}"/>
                </a:ext>
              </a:extLst>
            </p:cNvPr>
            <p:cNvSpPr/>
            <p:nvPr/>
          </p:nvSpPr>
          <p:spPr>
            <a:xfrm flipH="1">
              <a:off x="2114228" y="2473231"/>
              <a:ext cx="172264" cy="151611"/>
            </a:xfrm>
            <a:prstGeom prst="rtTriangl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sp>
          <p:nvSpPr>
            <p:cNvPr id="26" name="Right Triangle 25">
              <a:extLst>
                <a:ext uri="{FF2B5EF4-FFF2-40B4-BE49-F238E27FC236}">
                  <a16:creationId xmlns:a16="http://schemas.microsoft.com/office/drawing/2014/main" xmlns="" id="{912F0431-043B-BD4E-AD8B-0E3B8940C496}"/>
                </a:ext>
              </a:extLst>
            </p:cNvPr>
            <p:cNvSpPr/>
            <p:nvPr/>
          </p:nvSpPr>
          <p:spPr>
            <a:xfrm flipH="1">
              <a:off x="3449616" y="1304449"/>
              <a:ext cx="172263" cy="151611"/>
            </a:xfrm>
            <a:prstGeom prst="rtTriangl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noProof="1">
                <a:solidFill>
                  <a:srgbClr val="FFFFFF"/>
                </a:solidFill>
              </a:endParaRPr>
            </a:p>
          </p:txBody>
        </p:sp>
        <p:sp>
          <p:nvSpPr>
            <p:cNvPr id="27" name="Trapezoid 2">
              <a:extLst>
                <a:ext uri="{FF2B5EF4-FFF2-40B4-BE49-F238E27FC236}">
                  <a16:creationId xmlns:a16="http://schemas.microsoft.com/office/drawing/2014/main" xmlns="" id="{C552402A-45C7-7C4A-BD48-66A46CA099F2}"/>
                </a:ext>
              </a:extLst>
            </p:cNvPr>
            <p:cNvSpPr/>
            <p:nvPr/>
          </p:nvSpPr>
          <p:spPr>
            <a:xfrm rot="19191503">
              <a:off x="1728357" y="1570458"/>
              <a:ext cx="2001014" cy="46448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2001385" h="463642">
                  <a:moveTo>
                    <a:pt x="0" y="463642"/>
                  </a:moveTo>
                  <a:lnTo>
                    <a:pt x="402156" y="0"/>
                  </a:lnTo>
                  <a:lnTo>
                    <a:pt x="1514076" y="7706"/>
                  </a:lnTo>
                  <a:lnTo>
                    <a:pt x="2001385" y="426441"/>
                  </a:lnTo>
                  <a:lnTo>
                    <a:pt x="0" y="463642"/>
                  </a:lnTo>
                  <a:close/>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FontTx/>
                <a:buNone/>
                <a:defRPr/>
              </a:pPr>
              <a:endParaRPr lang="en-US"/>
            </a:p>
          </p:txBody>
        </p:sp>
      </p:grpSp>
      <p:sp>
        <p:nvSpPr>
          <p:cNvPr id="28" name="Rectangle 27">
            <a:extLst>
              <a:ext uri="{FF2B5EF4-FFF2-40B4-BE49-F238E27FC236}">
                <a16:creationId xmlns:a16="http://schemas.microsoft.com/office/drawing/2014/main" xmlns="" id="{AA7F98B8-83FE-CB42-9F24-9E2F2C00E9AE}"/>
              </a:ext>
            </a:extLst>
          </p:cNvPr>
          <p:cNvSpPr/>
          <p:nvPr/>
        </p:nvSpPr>
        <p:spPr>
          <a:xfrm>
            <a:off x="2418366" y="5473005"/>
            <a:ext cx="8534924" cy="1384995"/>
          </a:xfrm>
          <a:prstGeom prst="rect">
            <a:avLst/>
          </a:prstGeom>
        </p:spPr>
        <p:txBody>
          <a:bodyPr wrap="square">
            <a:spAutoFit/>
          </a:bodyPr>
          <a:lstStyle/>
          <a:p>
            <a:pPr algn="just"/>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sưu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endParaRPr lang="x-none"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7037908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1BAD26A-E259-504B-AD2B-5748EC736F05}"/>
              </a:ext>
            </a:extLst>
          </p:cNvPr>
          <p:cNvSpPr/>
          <p:nvPr/>
        </p:nvSpPr>
        <p:spPr>
          <a:xfrm>
            <a:off x="3423585" y="475837"/>
            <a:ext cx="4460584" cy="707886"/>
          </a:xfrm>
          <a:prstGeom prst="rect">
            <a:avLst/>
          </a:prstGeom>
          <a:noFill/>
        </p:spPr>
        <p:txBody>
          <a:bodyPr wrap="square" lIns="91440" tIns="45720" rIns="91440" bIns="45720">
            <a:spAutoFit/>
          </a:bodyPr>
          <a:lstStyle/>
          <a:p>
            <a:pPr algn="ctr"/>
            <a:r>
              <a:rPr lang="en-US" sz="4000" b="1" dirty="0">
                <a:ln w="12700">
                  <a:solidFill>
                    <a:schemeClr val="accent3">
                      <a:lumMod val="50000"/>
                    </a:schemeClr>
                  </a:solidFill>
                  <a:prstDash val="solid"/>
                </a:ln>
                <a:solidFill>
                  <a:srgbClr val="FFFF00"/>
                </a:solidFill>
                <a:effectLst>
                  <a:innerShdw blurRad="177800">
                    <a:schemeClr val="accent3">
                      <a:lumMod val="50000"/>
                    </a:schemeClr>
                  </a:innerShdw>
                </a:effectLst>
              </a:rPr>
              <a:t>CẤU TRÚC BÀI HỌC</a:t>
            </a:r>
          </a:p>
        </p:txBody>
      </p:sp>
      <p:sp>
        <p:nvSpPr>
          <p:cNvPr id="6" name="任意多边形 33">
            <a:extLst>
              <a:ext uri="{FF2B5EF4-FFF2-40B4-BE49-F238E27FC236}">
                <a16:creationId xmlns:a16="http://schemas.microsoft.com/office/drawing/2014/main" xmlns="" id="{685F27C0-41D9-454A-ADD8-564077341B6F}"/>
              </a:ext>
            </a:extLst>
          </p:cNvPr>
          <p:cNvSpPr>
            <a:spLocks/>
          </p:cNvSpPr>
          <p:nvPr/>
        </p:nvSpPr>
        <p:spPr bwMode="auto">
          <a:xfrm flipH="1">
            <a:off x="4358232" y="1679740"/>
            <a:ext cx="4961924" cy="927318"/>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chemeClr val="accent5">
              <a:lumMod val="75000"/>
            </a:schemeClr>
          </a:solidFill>
          <a:ln>
            <a:solidFill>
              <a:schemeClr val="accent6">
                <a:lumMod val="75000"/>
              </a:schemeClr>
            </a:solidFill>
          </a:ln>
        </p:spPr>
        <p:txBody>
          <a:bodyPr anchor="ctr"/>
          <a:lstStyle/>
          <a:p>
            <a:pPr algn="ctr"/>
            <a:r>
              <a:rPr lang="en-US" altLang="zh-CN" sz="2800" b="1" dirty="0">
                <a:solidFill>
                  <a:srgbClr val="FFFF00"/>
                </a:solidFill>
                <a:latin typeface="Times New Roman" panose="02020603050405020304" pitchFamily="18" charset="0"/>
                <a:ea typeface="inpin heiti" charset="-122"/>
                <a:cs typeface="Times New Roman" panose="02020603050405020304" pitchFamily="18" charset="0"/>
              </a:rPr>
              <a:t>KIẾN THỨC CẦN NHỚ</a:t>
            </a:r>
            <a:endParaRPr lang="zh-CN" altLang="en-US" sz="2800" b="1" dirty="0">
              <a:solidFill>
                <a:srgbClr val="FFFF00"/>
              </a:solidFill>
              <a:latin typeface="Times New Roman" panose="02020603050405020304" pitchFamily="18" charset="0"/>
              <a:ea typeface="inpin heiti" charset="-122"/>
              <a:cs typeface="Times New Roman" panose="02020603050405020304" pitchFamily="18" charset="0"/>
            </a:endParaRPr>
          </a:p>
        </p:txBody>
      </p:sp>
      <p:sp>
        <p:nvSpPr>
          <p:cNvPr id="7" name="任意多边形 34">
            <a:extLst>
              <a:ext uri="{FF2B5EF4-FFF2-40B4-BE49-F238E27FC236}">
                <a16:creationId xmlns:a16="http://schemas.microsoft.com/office/drawing/2014/main" xmlns="" id="{E1B9C1B7-8DEE-5D41-9215-701A8A70D049}"/>
              </a:ext>
            </a:extLst>
          </p:cNvPr>
          <p:cNvSpPr>
            <a:spLocks/>
          </p:cNvSpPr>
          <p:nvPr/>
        </p:nvSpPr>
        <p:spPr bwMode="auto">
          <a:xfrm flipH="1">
            <a:off x="4341142" y="2676513"/>
            <a:ext cx="4979014" cy="927319"/>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7E79"/>
          </a:solidFill>
          <a:ln>
            <a:solidFill>
              <a:schemeClr val="accent6">
                <a:lumMod val="75000"/>
              </a:schemeClr>
            </a:solidFill>
          </a:ln>
        </p:spPr>
        <p:txBody>
          <a:bodyPr anchor="ctr"/>
          <a:lstStyle/>
          <a:p>
            <a:pPr algn="ctr"/>
            <a:r>
              <a:rPr lang="en-US" altLang="zh-CN" sz="2800" b="1" dirty="0">
                <a:solidFill>
                  <a:srgbClr val="FFFF00"/>
                </a:solidFill>
                <a:latin typeface="Times New Roman" panose="02020603050405020304" pitchFamily="18" charset="0"/>
                <a:ea typeface="inpin heiti" charset="-122"/>
                <a:cs typeface="Times New Roman" panose="02020603050405020304" pitchFamily="18" charset="0"/>
              </a:rPr>
              <a:t>RÈN KĨ NĂNG LÀM BÀI</a:t>
            </a:r>
            <a:endParaRPr lang="zh-CN" altLang="en-US" sz="2800" b="1" dirty="0">
              <a:solidFill>
                <a:srgbClr val="FFFF00"/>
              </a:solidFill>
              <a:latin typeface="Times New Roman" panose="02020603050405020304" pitchFamily="18" charset="0"/>
              <a:ea typeface="inpin heiti" charset="-122"/>
              <a:cs typeface="Times New Roman" panose="02020603050405020304" pitchFamily="18" charset="0"/>
            </a:endParaRPr>
          </a:p>
        </p:txBody>
      </p:sp>
      <p:sp>
        <p:nvSpPr>
          <p:cNvPr id="8" name="任意多边形 35">
            <a:extLst>
              <a:ext uri="{FF2B5EF4-FFF2-40B4-BE49-F238E27FC236}">
                <a16:creationId xmlns:a16="http://schemas.microsoft.com/office/drawing/2014/main" xmlns="" id="{080EE356-44E1-5247-8C3C-3929A676B9C0}"/>
              </a:ext>
            </a:extLst>
          </p:cNvPr>
          <p:cNvSpPr>
            <a:spLocks/>
          </p:cNvSpPr>
          <p:nvPr/>
        </p:nvSpPr>
        <p:spPr bwMode="auto">
          <a:xfrm flipH="1">
            <a:off x="4339744" y="3719371"/>
            <a:ext cx="4979014" cy="927318"/>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00B050"/>
          </a:solidFill>
          <a:ln>
            <a:solidFill>
              <a:schemeClr val="accent6">
                <a:lumMod val="75000"/>
              </a:schemeClr>
            </a:solidFill>
          </a:ln>
        </p:spPr>
        <p:txBody>
          <a:bodyPr anchor="ctr"/>
          <a:lstStyle/>
          <a:p>
            <a:pPr algn="ctr"/>
            <a:r>
              <a:rPr lang="en-US" altLang="zh-CN" sz="2800" b="1" dirty="0">
                <a:solidFill>
                  <a:srgbClr val="FFFF00"/>
                </a:solidFill>
                <a:latin typeface="Times New Roman" panose="02020603050405020304" pitchFamily="18" charset="0"/>
                <a:ea typeface="inpin heiti" charset="-122"/>
                <a:cs typeface="Times New Roman" panose="02020603050405020304" pitchFamily="18" charset="0"/>
              </a:rPr>
              <a:t>LUYỆN TẬP</a:t>
            </a:r>
            <a:endParaRPr lang="zh-CN" altLang="en-US" sz="2800" b="1" dirty="0">
              <a:solidFill>
                <a:srgbClr val="FFFF00"/>
              </a:solidFill>
              <a:latin typeface="Times New Roman" panose="02020603050405020304" pitchFamily="18" charset="0"/>
              <a:ea typeface="inpin heiti" charset="-122"/>
              <a:cs typeface="Times New Roman" panose="02020603050405020304" pitchFamily="18" charset="0"/>
            </a:endParaRPr>
          </a:p>
        </p:txBody>
      </p:sp>
      <p:sp>
        <p:nvSpPr>
          <p:cNvPr id="10" name="任意多边形 39">
            <a:extLst>
              <a:ext uri="{FF2B5EF4-FFF2-40B4-BE49-F238E27FC236}">
                <a16:creationId xmlns:a16="http://schemas.microsoft.com/office/drawing/2014/main" xmlns="" id="{126AC2F2-EC5C-4245-B4DF-DAEE057FE924}"/>
              </a:ext>
            </a:extLst>
          </p:cNvPr>
          <p:cNvSpPr>
            <a:spLocks/>
          </p:cNvSpPr>
          <p:nvPr/>
        </p:nvSpPr>
        <p:spPr bwMode="auto">
          <a:xfrm flipH="1">
            <a:off x="2212851" y="1659560"/>
            <a:ext cx="1661401" cy="927318"/>
          </a:xfrm>
          <a:custGeom>
            <a:avLst/>
            <a:gdLst>
              <a:gd name="T0" fmla="*/ 0 w 3720214"/>
              <a:gd name="T1" fmla="*/ 0 h 925514"/>
              <a:gd name="T2" fmla="*/ 703352 w 3720214"/>
              <a:gd name="T3" fmla="*/ 0 h 925514"/>
              <a:gd name="T4" fmla="*/ 703352 w 3720214"/>
              <a:gd name="T5" fmla="*/ 925508 h 925514"/>
              <a:gd name="T6" fmla="*/ 0 w 3720214"/>
              <a:gd name="T7" fmla="*/ 925508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0070C0"/>
          </a:solidFill>
          <a:ln>
            <a:solidFill>
              <a:schemeClr val="accent6">
                <a:lumMod val="75000"/>
              </a:schemeClr>
            </a:solidFill>
          </a:ln>
        </p:spPr>
        <p:txBody>
          <a:bodyPr anchor="ctr"/>
          <a:lstStyle/>
          <a:p>
            <a:endParaRPr lang="zh-CN" altLang="en-US" dirty="0">
              <a:solidFill>
                <a:srgbClr val="92D050"/>
              </a:solidFill>
              <a:latin typeface="inpin heiti" charset="-122"/>
              <a:ea typeface="inpin heiti" charset="-122"/>
            </a:endParaRPr>
          </a:p>
        </p:txBody>
      </p:sp>
      <p:sp>
        <p:nvSpPr>
          <p:cNvPr id="11" name="任意多边形 40">
            <a:extLst>
              <a:ext uri="{FF2B5EF4-FFF2-40B4-BE49-F238E27FC236}">
                <a16:creationId xmlns:a16="http://schemas.microsoft.com/office/drawing/2014/main" xmlns="" id="{4CD3B6F9-04BF-AC4D-8957-092DB8646DA9}"/>
              </a:ext>
            </a:extLst>
          </p:cNvPr>
          <p:cNvSpPr>
            <a:spLocks/>
          </p:cNvSpPr>
          <p:nvPr/>
        </p:nvSpPr>
        <p:spPr bwMode="auto">
          <a:xfrm flipH="1">
            <a:off x="2212854" y="2666988"/>
            <a:ext cx="1312349" cy="927319"/>
          </a:xfrm>
          <a:custGeom>
            <a:avLst/>
            <a:gdLst>
              <a:gd name="T0" fmla="*/ 0 w 3720214"/>
              <a:gd name="T1" fmla="*/ 0 h 925514"/>
              <a:gd name="T2" fmla="*/ 317720 w 3720214"/>
              <a:gd name="T3" fmla="*/ 0 h 925514"/>
              <a:gd name="T4" fmla="*/ 317720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F7E79"/>
          </a:solidFill>
          <a:ln>
            <a:solidFill>
              <a:schemeClr val="accent6">
                <a:lumMod val="75000"/>
              </a:schemeClr>
            </a:solidFill>
          </a:ln>
        </p:spPr>
        <p:txBody>
          <a:bodyPr anchor="ctr"/>
          <a:lstStyle/>
          <a:p>
            <a:endParaRPr lang="zh-CN" altLang="en-US" dirty="0">
              <a:latin typeface="inpin heiti" charset="-122"/>
              <a:ea typeface="inpin heiti" charset="-122"/>
            </a:endParaRPr>
          </a:p>
        </p:txBody>
      </p:sp>
      <p:sp>
        <p:nvSpPr>
          <p:cNvPr id="12" name="任意多边形 41">
            <a:extLst>
              <a:ext uri="{FF2B5EF4-FFF2-40B4-BE49-F238E27FC236}">
                <a16:creationId xmlns:a16="http://schemas.microsoft.com/office/drawing/2014/main" xmlns="" id="{351416C7-39FE-7449-A28D-C30183B3FF11}"/>
              </a:ext>
            </a:extLst>
          </p:cNvPr>
          <p:cNvSpPr>
            <a:spLocks/>
          </p:cNvSpPr>
          <p:nvPr/>
        </p:nvSpPr>
        <p:spPr bwMode="auto">
          <a:xfrm flipH="1">
            <a:off x="2212852" y="3672828"/>
            <a:ext cx="918329" cy="928909"/>
          </a:xfrm>
          <a:custGeom>
            <a:avLst/>
            <a:gdLst>
              <a:gd name="T0" fmla="*/ 0 w 3720214"/>
              <a:gd name="T1" fmla="*/ 0 h 925514"/>
              <a:gd name="T2" fmla="*/ 97461 w 3720214"/>
              <a:gd name="T3" fmla="*/ 0 h 925514"/>
              <a:gd name="T4" fmla="*/ 97461 w 3720214"/>
              <a:gd name="T5" fmla="*/ 930280 h 925514"/>
              <a:gd name="T6" fmla="*/ 0 w 3720214"/>
              <a:gd name="T7" fmla="*/ 930280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00B050"/>
          </a:solidFill>
          <a:ln>
            <a:solidFill>
              <a:schemeClr val="accent6">
                <a:lumMod val="75000"/>
              </a:schemeClr>
            </a:solidFill>
          </a:ln>
        </p:spPr>
        <p:txBody>
          <a:bodyPr anchor="ctr"/>
          <a:lstStyle/>
          <a:p>
            <a:endParaRPr lang="zh-CN" altLang="en-US" dirty="0">
              <a:latin typeface="inpin heiti" charset="-122"/>
              <a:ea typeface="inpin heiti" charset="-122"/>
            </a:endParaRPr>
          </a:p>
        </p:txBody>
      </p:sp>
      <p:sp>
        <p:nvSpPr>
          <p:cNvPr id="14" name="文本框 47">
            <a:extLst>
              <a:ext uri="{FF2B5EF4-FFF2-40B4-BE49-F238E27FC236}">
                <a16:creationId xmlns:a16="http://schemas.microsoft.com/office/drawing/2014/main" xmlns="" id="{DC6396FE-5101-0647-934C-C4A10A07B00B}"/>
              </a:ext>
            </a:extLst>
          </p:cNvPr>
          <p:cNvSpPr>
            <a:spLocks noChangeArrowheads="1"/>
          </p:cNvSpPr>
          <p:nvPr/>
        </p:nvSpPr>
        <p:spPr bwMode="auto">
          <a:xfrm>
            <a:off x="3963504" y="1875218"/>
            <a:ext cx="625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dirty="0">
                <a:solidFill>
                  <a:srgbClr val="FFFF00"/>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I</a:t>
            </a:r>
            <a:endParaRPr lang="zh-CN" altLang="en-US" sz="3200" b="1" dirty="0">
              <a:solidFill>
                <a:srgbClr val="FFFF00"/>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endParaRPr>
          </a:p>
        </p:txBody>
      </p:sp>
      <p:sp>
        <p:nvSpPr>
          <p:cNvPr id="15" name="文本框 48">
            <a:extLst>
              <a:ext uri="{FF2B5EF4-FFF2-40B4-BE49-F238E27FC236}">
                <a16:creationId xmlns:a16="http://schemas.microsoft.com/office/drawing/2014/main" xmlns="" id="{EFC97B94-C0C8-954B-B1DA-F4173B04A05D}"/>
              </a:ext>
            </a:extLst>
          </p:cNvPr>
          <p:cNvSpPr>
            <a:spLocks noChangeArrowheads="1"/>
          </p:cNvSpPr>
          <p:nvPr/>
        </p:nvSpPr>
        <p:spPr bwMode="auto">
          <a:xfrm>
            <a:off x="3788039" y="2951468"/>
            <a:ext cx="900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dirty="0">
                <a:solidFill>
                  <a:srgbClr val="FFFF00"/>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II</a:t>
            </a:r>
            <a:endParaRPr lang="zh-CN" altLang="en-US" sz="3200" b="1" dirty="0">
              <a:solidFill>
                <a:srgbClr val="FFFF00"/>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endParaRPr>
          </a:p>
        </p:txBody>
      </p:sp>
      <p:sp>
        <p:nvSpPr>
          <p:cNvPr id="16" name="文本框 49">
            <a:extLst>
              <a:ext uri="{FF2B5EF4-FFF2-40B4-BE49-F238E27FC236}">
                <a16:creationId xmlns:a16="http://schemas.microsoft.com/office/drawing/2014/main" xmlns="" id="{CF4F5266-23C3-B343-B5FA-C09F8C233A21}"/>
              </a:ext>
            </a:extLst>
          </p:cNvPr>
          <p:cNvSpPr>
            <a:spLocks noChangeArrowheads="1"/>
          </p:cNvSpPr>
          <p:nvPr/>
        </p:nvSpPr>
        <p:spPr bwMode="auto">
          <a:xfrm>
            <a:off x="3650022" y="3877691"/>
            <a:ext cx="846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dirty="0">
                <a:solidFill>
                  <a:srgbClr val="FFFF00"/>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III</a:t>
            </a:r>
            <a:endParaRPr lang="zh-CN" altLang="en-US" sz="3200" b="1" dirty="0">
              <a:solidFill>
                <a:srgbClr val="FFFF00"/>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endParaRPr>
          </a:p>
        </p:txBody>
      </p:sp>
      <p:pic>
        <p:nvPicPr>
          <p:cNvPr id="18" name="图片 52">
            <a:extLst>
              <a:ext uri="{FF2B5EF4-FFF2-40B4-BE49-F238E27FC236}">
                <a16:creationId xmlns:a16="http://schemas.microsoft.com/office/drawing/2014/main" xmlns="" id="{00B75BBC-EB30-F848-BEC8-BF80A1D4B52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407" l="0" r="100000"/>
                    </a14:imgEffect>
                  </a14:imgLayer>
                </a14:imgProps>
              </a:ext>
              <a:ext uri="{28A0092B-C50C-407E-A947-70E740481C1C}">
                <a14:useLocalDpi xmlns:a14="http://schemas.microsoft.com/office/drawing/2010/main" val="0"/>
              </a:ext>
            </a:extLst>
          </a:blip>
          <a:srcRect/>
          <a:stretch>
            <a:fillRect/>
          </a:stretch>
        </p:blipFill>
        <p:spPr bwMode="auto">
          <a:xfrm>
            <a:off x="2778038" y="1863399"/>
            <a:ext cx="551937" cy="5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53">
            <a:extLst>
              <a:ext uri="{FF2B5EF4-FFF2-40B4-BE49-F238E27FC236}">
                <a16:creationId xmlns:a16="http://schemas.microsoft.com/office/drawing/2014/main" xmlns="" id="{8A70476C-D05D-3A47-92AC-045638EDDC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6950" y="2844788"/>
            <a:ext cx="434232" cy="54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54">
            <a:extLst>
              <a:ext uri="{FF2B5EF4-FFF2-40B4-BE49-F238E27FC236}">
                <a16:creationId xmlns:a16="http://schemas.microsoft.com/office/drawing/2014/main" xmlns="" id="{831E5E26-7DF2-ED40-814B-5367A135D9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2098" y="3775062"/>
            <a:ext cx="566253" cy="56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5458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362;p35">
            <a:extLst>
              <a:ext uri="{FF2B5EF4-FFF2-40B4-BE49-F238E27FC236}">
                <a16:creationId xmlns:a16="http://schemas.microsoft.com/office/drawing/2014/main" xmlns="" id="{AAAC3C5B-D1F2-F44C-9A14-F05504FA35F3}"/>
              </a:ext>
            </a:extLst>
          </p:cNvPr>
          <p:cNvSpPr txBox="1">
            <a:spLocks noGrp="1"/>
          </p:cNvSpPr>
          <p:nvPr>
            <p:ph type="title"/>
          </p:nvPr>
        </p:nvSpPr>
        <p:spPr>
          <a:xfrm>
            <a:off x="1152075" y="1397676"/>
            <a:ext cx="4943925" cy="492399"/>
          </a:xfrm>
          <a:prstGeom prst="rect">
            <a:avLst/>
          </a:prstGeom>
        </p:spPr>
        <p:txBody>
          <a:bodyPr spcFirstLastPara="1" wrap="square" lIns="91425" tIns="91425" rIns="91425" bIns="91425" anchor="b" anchorCtr="0">
            <a:noAutofit/>
          </a:bodyPr>
          <a:lstStyle/>
          <a:p>
            <a:pPr lvl="0" algn="l"/>
            <a:r>
              <a:rPr lang="en" sz="2800" b="1" dirty="0">
                <a:latin typeface="Times New Roman" panose="02020603050405020304" pitchFamily="18" charset="0"/>
                <a:cs typeface="Times New Roman" panose="02020603050405020304" pitchFamily="18" charset="0"/>
              </a:rPr>
              <a:t>I. </a:t>
            </a:r>
            <a:r>
              <a:rPr lang="en-US" sz="2800" b="1" dirty="0">
                <a:latin typeface="Times New Roman" panose="02020603050405020304" pitchFamily="18" charset="0"/>
                <a:cs typeface="Times New Roman" panose="02020603050405020304" pitchFamily="18" charset="0"/>
              </a:rPr>
              <a:t>KIẾN THỨC CẦN NHỚ</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b="1" dirty="0">
              <a:latin typeface="Times New Roman" panose="02020603050405020304" pitchFamily="18" charset="0"/>
              <a:cs typeface="Times New Roman" panose="02020603050405020304" pitchFamily="18" charset="0"/>
            </a:endParaRPr>
          </a:p>
        </p:txBody>
      </p:sp>
      <p:sp>
        <p:nvSpPr>
          <p:cNvPr id="6" name="Rectangle: Rounded Corners 18">
            <a:extLst>
              <a:ext uri="{FF2B5EF4-FFF2-40B4-BE49-F238E27FC236}">
                <a16:creationId xmlns:a16="http://schemas.microsoft.com/office/drawing/2014/main" xmlns="" id="{4299336C-C560-4046-B866-4CE9F2A517FE}"/>
              </a:ext>
            </a:extLst>
          </p:cNvPr>
          <p:cNvSpPr/>
          <p:nvPr/>
        </p:nvSpPr>
        <p:spPr>
          <a:xfrm>
            <a:off x="632643" y="470268"/>
            <a:ext cx="5463357" cy="9274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9" name="Rectangle: Rounded Corners 18">
            <a:extLst>
              <a:ext uri="{FF2B5EF4-FFF2-40B4-BE49-F238E27FC236}">
                <a16:creationId xmlns:a16="http://schemas.microsoft.com/office/drawing/2014/main" xmlns="" id="{0A042749-1B05-0D41-AE87-8960002281F0}"/>
              </a:ext>
            </a:extLst>
          </p:cNvPr>
          <p:cNvSpPr/>
          <p:nvPr/>
        </p:nvSpPr>
        <p:spPr>
          <a:xfrm>
            <a:off x="1152076" y="2130156"/>
            <a:ext cx="10178076" cy="27532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49E3BFA-A415-0E4F-9A47-70669D7ABAFC}"/>
              </a:ext>
            </a:extLst>
          </p:cNvPr>
          <p:cNvSpPr txBox="1"/>
          <p:nvPr/>
        </p:nvSpPr>
        <p:spPr>
          <a:xfrm>
            <a:off x="1409577" y="2622555"/>
            <a:ext cx="9747153" cy="1938992"/>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latin typeface="Times New Roman" pitchFamily="18" charset="0"/>
                <a:cs typeface="Times New Roman" pitchFamily="18" charset="0"/>
              </a:rPr>
              <a:t>1. </a:t>
            </a:r>
            <a:r>
              <a:rPr lang="en-US" sz="4000" b="1" dirty="0" err="1">
                <a:latin typeface="Times New Roman" pitchFamily="18" charset="0"/>
                <a:cs typeface="Times New Roman" pitchFamily="18" charset="0"/>
              </a:rPr>
              <a:t>Khái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niệm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Dẫn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bằng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sở</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lập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luận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nhằm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tính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thuyết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phục</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059743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8">
            <a:extLst>
              <a:ext uri="{FF2B5EF4-FFF2-40B4-BE49-F238E27FC236}">
                <a16:creationId xmlns:a16="http://schemas.microsoft.com/office/drawing/2014/main" xmlns="" id="{63E5935F-D245-024F-B036-90D99700D076}"/>
              </a:ext>
            </a:extLst>
          </p:cNvPr>
          <p:cNvSpPr/>
          <p:nvPr/>
        </p:nvSpPr>
        <p:spPr>
          <a:xfrm>
            <a:off x="1722170" y="1759385"/>
            <a:ext cx="2306000" cy="604508"/>
          </a:xfrm>
          <a:prstGeom prst="round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11893"/>
                </a:solidFill>
                <a:latin typeface="Times New Roman" panose="02020603050405020304" pitchFamily="18" charset="0"/>
                <a:cs typeface="Times New Roman" panose="02020603050405020304" pitchFamily="18" charset="0"/>
              </a:rPr>
              <a:t>Trong</a:t>
            </a:r>
            <a:r>
              <a:rPr lang="en-US" sz="2400" b="1" dirty="0">
                <a:solidFill>
                  <a:srgbClr val="011893"/>
                </a:solidFill>
                <a:latin typeface="Times New Roman" panose="02020603050405020304" pitchFamily="18" charset="0"/>
                <a:cs typeface="Times New Roman" panose="02020603050405020304" pitchFamily="18" charset="0"/>
              </a:rPr>
              <a:t> </a:t>
            </a:r>
            <a:r>
              <a:rPr lang="en-US" sz="2400" b="1" dirty="0" err="1">
                <a:solidFill>
                  <a:srgbClr val="011893"/>
                </a:solidFill>
                <a:latin typeface="Times New Roman" panose="02020603050405020304" pitchFamily="18" charset="0"/>
                <a:cs typeface="Times New Roman" panose="02020603050405020304" pitchFamily="18" charset="0"/>
              </a:rPr>
              <a:t>đời</a:t>
            </a:r>
            <a:r>
              <a:rPr lang="en-US" sz="2400" b="1" dirty="0">
                <a:solidFill>
                  <a:srgbClr val="011893"/>
                </a:solidFill>
                <a:latin typeface="Times New Roman" panose="02020603050405020304" pitchFamily="18" charset="0"/>
                <a:cs typeface="Times New Roman" panose="02020603050405020304" pitchFamily="18" charset="0"/>
              </a:rPr>
              <a:t> </a:t>
            </a:r>
            <a:r>
              <a:rPr lang="en-US" sz="2400" b="1" dirty="0" err="1">
                <a:solidFill>
                  <a:srgbClr val="011893"/>
                </a:solidFill>
                <a:latin typeface="Times New Roman" panose="02020603050405020304" pitchFamily="18" charset="0"/>
                <a:cs typeface="Times New Roman" panose="02020603050405020304" pitchFamily="18" charset="0"/>
              </a:rPr>
              <a:t>sống</a:t>
            </a:r>
            <a:endParaRPr lang="en-US" sz="2400" b="1" dirty="0">
              <a:solidFill>
                <a:srgbClr val="011893"/>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EF37BCB-BD3F-A046-AD41-EA782D724166}"/>
              </a:ext>
            </a:extLst>
          </p:cNvPr>
          <p:cNvSpPr txBox="1"/>
          <p:nvPr/>
        </p:nvSpPr>
        <p:spPr>
          <a:xfrm>
            <a:off x="198120" y="298265"/>
            <a:ext cx="9747153"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latin typeface="Times New Roman" pitchFamily="18" charset="0"/>
                <a:cs typeface="Times New Roman" pitchFamily="18" charset="0"/>
              </a:rPr>
              <a:t>2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kiểu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dẫn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chứng</a:t>
            </a:r>
            <a:endParaRPr lang="en-US" sz="40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4A1A2FE1-ECF4-CE43-84C3-E838F40F9A14}"/>
              </a:ext>
            </a:extLst>
          </p:cNvPr>
          <p:cNvSpPr txBox="1"/>
          <p:nvPr/>
        </p:nvSpPr>
        <p:spPr>
          <a:xfrm>
            <a:off x="338634" y="919766"/>
            <a:ext cx="6281289" cy="707886"/>
          </a:xfrm>
          <a:prstGeom prst="rect">
            <a:avLst/>
          </a:prstGeom>
          <a:noFill/>
        </p:spPr>
        <p:txBody>
          <a:bodyPr wrap="square" rtlCol="0">
            <a:spAutoFit/>
          </a:bodyPr>
          <a:lstStyle/>
          <a:p>
            <a:pPr algn="just"/>
            <a:r>
              <a:rPr lang="en-US" sz="4000" dirty="0">
                <a:solidFill>
                  <a:schemeClr val="bg1"/>
                </a:solidFill>
                <a:latin typeface="UNI Chu truyen thong" panose="03030302030807070C03" pitchFamily="66" charset="0"/>
                <a:cs typeface="Times New Roman" panose="02020603050405020304" pitchFamily="18" charset="0"/>
              </a:rPr>
              <a:t>  </a:t>
            </a:r>
            <a:r>
              <a:rPr lang="en-US" sz="4000" b="1" dirty="0">
                <a:latin typeface="Times New Roman" pitchFamily="18" charset="0"/>
                <a:cs typeface="Times New Roman" pitchFamily="18" charset="0"/>
              </a:rPr>
              <a:t>a.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vật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nổi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tiếng</a:t>
            </a:r>
            <a:endParaRPr lang="en-US" sz="4000" b="1" dirty="0">
              <a:latin typeface="Times New Roman" pitchFamily="18" charset="0"/>
              <a:cs typeface="Times New Roman" pitchFamily="18" charset="0"/>
            </a:endParaRPr>
          </a:p>
        </p:txBody>
      </p:sp>
      <p:sp>
        <p:nvSpPr>
          <p:cNvPr id="11" name="Rectangle: Rounded Corners 18">
            <a:extLst>
              <a:ext uri="{FF2B5EF4-FFF2-40B4-BE49-F238E27FC236}">
                <a16:creationId xmlns:a16="http://schemas.microsoft.com/office/drawing/2014/main" xmlns="" id="{EF85ECB8-2B78-0D44-880D-E9D5ED7A4AB7}"/>
              </a:ext>
            </a:extLst>
          </p:cNvPr>
          <p:cNvSpPr/>
          <p:nvPr/>
        </p:nvSpPr>
        <p:spPr>
          <a:xfrm>
            <a:off x="8070413" y="1759385"/>
            <a:ext cx="2146401" cy="561943"/>
          </a:xfrm>
          <a:prstGeom prst="round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11893"/>
                </a:solidFill>
                <a:latin typeface="Times New Roman" panose="02020603050405020304" pitchFamily="18" charset="0"/>
                <a:cs typeface="Times New Roman" panose="02020603050405020304" pitchFamily="18" charset="0"/>
              </a:rPr>
              <a:t>Trong</a:t>
            </a:r>
            <a:r>
              <a:rPr lang="en-US" sz="2400" b="1" dirty="0">
                <a:solidFill>
                  <a:srgbClr val="011893"/>
                </a:solidFill>
                <a:latin typeface="Times New Roman" panose="02020603050405020304" pitchFamily="18" charset="0"/>
                <a:cs typeface="Times New Roman" panose="02020603050405020304" pitchFamily="18" charset="0"/>
              </a:rPr>
              <a:t> </a:t>
            </a:r>
            <a:r>
              <a:rPr lang="en-US" sz="2400" b="1" dirty="0" err="1">
                <a:solidFill>
                  <a:srgbClr val="011893"/>
                </a:solidFill>
                <a:latin typeface="Times New Roman" panose="02020603050405020304" pitchFamily="18" charset="0"/>
                <a:cs typeface="Times New Roman" panose="02020603050405020304" pitchFamily="18" charset="0"/>
              </a:rPr>
              <a:t>văn</a:t>
            </a:r>
            <a:r>
              <a:rPr lang="en-US" sz="2400" b="1" dirty="0">
                <a:solidFill>
                  <a:srgbClr val="011893"/>
                </a:solidFill>
                <a:latin typeface="Times New Roman" panose="02020603050405020304" pitchFamily="18" charset="0"/>
                <a:cs typeface="Times New Roman" panose="02020603050405020304" pitchFamily="18" charset="0"/>
              </a:rPr>
              <a:t> </a:t>
            </a:r>
            <a:r>
              <a:rPr lang="en-US" sz="2400" b="1" dirty="0" err="1">
                <a:solidFill>
                  <a:srgbClr val="011893"/>
                </a:solidFill>
                <a:latin typeface="Times New Roman" panose="02020603050405020304" pitchFamily="18" charset="0"/>
                <a:cs typeface="Times New Roman" panose="02020603050405020304" pitchFamily="18" charset="0"/>
              </a:rPr>
              <a:t>học</a:t>
            </a:r>
            <a:endParaRPr lang="en-US" sz="2400" b="1" dirty="0">
              <a:solidFill>
                <a:srgbClr val="011893"/>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061A3EF5-2DB1-3B49-9373-F0B8387FF881}"/>
              </a:ext>
            </a:extLst>
          </p:cNvPr>
          <p:cNvPicPr>
            <a:picLocks noChangeAspect="1"/>
          </p:cNvPicPr>
          <p:nvPr/>
        </p:nvPicPr>
        <p:blipFill>
          <a:blip r:embed="rId3"/>
          <a:stretch>
            <a:fillRect/>
          </a:stretch>
        </p:blipFill>
        <p:spPr>
          <a:xfrm>
            <a:off x="352636" y="2930529"/>
            <a:ext cx="1845598" cy="1835161"/>
          </a:xfrm>
          <a:prstGeom prst="snip2DiagRect">
            <a:avLst>
              <a:gd name="adj1" fmla="val 1546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xmlns="" id="{DBFF6925-0FFB-EA48-BF88-192923C1A210}"/>
              </a:ext>
            </a:extLst>
          </p:cNvPr>
          <p:cNvPicPr>
            <a:picLocks noChangeAspect="1"/>
          </p:cNvPicPr>
          <p:nvPr/>
        </p:nvPicPr>
        <p:blipFill>
          <a:blip r:embed="rId4"/>
          <a:stretch>
            <a:fillRect/>
          </a:stretch>
        </p:blipFill>
        <p:spPr>
          <a:xfrm>
            <a:off x="2414047" y="2967280"/>
            <a:ext cx="1366602" cy="1817440"/>
          </a:xfrm>
          <a:prstGeom prst="snip2DiagRect">
            <a:avLst>
              <a:gd name="adj1" fmla="val 1230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xmlns="" id="{C6731928-1998-A246-A4DB-B38D66F2E275}"/>
              </a:ext>
            </a:extLst>
          </p:cNvPr>
          <p:cNvPicPr>
            <a:picLocks noChangeAspect="1"/>
          </p:cNvPicPr>
          <p:nvPr/>
        </p:nvPicPr>
        <p:blipFill>
          <a:blip r:embed="rId5"/>
          <a:stretch>
            <a:fillRect/>
          </a:stretch>
        </p:blipFill>
        <p:spPr>
          <a:xfrm>
            <a:off x="4028170" y="3033434"/>
            <a:ext cx="1453952" cy="1817440"/>
          </a:xfrm>
          <a:prstGeom prst="snip2DiagRect">
            <a:avLst>
              <a:gd name="adj1" fmla="val 1012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xmlns="" id="{5E8F4165-2AEA-EA4D-BD74-2BE926C03A68}"/>
              </a:ext>
            </a:extLst>
          </p:cNvPr>
          <p:cNvSpPr txBox="1"/>
          <p:nvPr/>
        </p:nvSpPr>
        <p:spPr>
          <a:xfrm>
            <a:off x="352636" y="4873517"/>
            <a:ext cx="1639614" cy="646331"/>
          </a:xfrm>
          <a:prstGeom prst="rect">
            <a:avLst/>
          </a:prstGeom>
          <a:noFill/>
        </p:spPr>
        <p:txBody>
          <a:bodyPr wrap="square" rtlCol="0">
            <a:spAutoFit/>
          </a:bodyPr>
          <a:lstStyle/>
          <a:p>
            <a:pPr algn="ctr"/>
            <a:r>
              <a:rPr lang="en-US" b="1" dirty="0">
                <a:solidFill>
                  <a:schemeClr val="accent4">
                    <a:lumMod val="60000"/>
                    <a:lumOff val="40000"/>
                  </a:schemeClr>
                </a:solidFill>
                <a:latin typeface="UNI Chu truyen thong" panose="03030302030807070C03" pitchFamily="66" charset="77"/>
              </a:rPr>
              <a:t>B</a:t>
            </a:r>
            <a:r>
              <a:rPr lang="x-none" b="1" dirty="0">
                <a:solidFill>
                  <a:schemeClr val="accent4">
                    <a:lumMod val="60000"/>
                    <a:lumOff val="40000"/>
                  </a:schemeClr>
                </a:solidFill>
                <a:latin typeface="UNI Chu truyen thong" panose="03030302030807070C03" pitchFamily="66" charset="77"/>
              </a:rPr>
              <a:t>é Hải An</a:t>
            </a:r>
          </a:p>
          <a:p>
            <a:pPr algn="ctr"/>
            <a:r>
              <a:rPr lang="x-none" dirty="0">
                <a:solidFill>
                  <a:schemeClr val="accent4">
                    <a:lumMod val="60000"/>
                    <a:lumOff val="40000"/>
                  </a:schemeClr>
                </a:solidFill>
                <a:latin typeface="UNI Chu truyen thong" panose="03030302030807070C03" pitchFamily="66" charset="77"/>
              </a:rPr>
              <a:t>(hiến giác mạc)</a:t>
            </a:r>
          </a:p>
        </p:txBody>
      </p:sp>
      <p:sp>
        <p:nvSpPr>
          <p:cNvPr id="19" name="TextBox 18">
            <a:extLst>
              <a:ext uri="{FF2B5EF4-FFF2-40B4-BE49-F238E27FC236}">
                <a16:creationId xmlns:a16="http://schemas.microsoft.com/office/drawing/2014/main" xmlns="" id="{A5097667-67A6-D34F-BF81-41B75E0399EC}"/>
              </a:ext>
            </a:extLst>
          </p:cNvPr>
          <p:cNvSpPr txBox="1"/>
          <p:nvPr/>
        </p:nvSpPr>
        <p:spPr>
          <a:xfrm>
            <a:off x="1933267" y="4937296"/>
            <a:ext cx="2184379" cy="646331"/>
          </a:xfrm>
          <a:prstGeom prst="rect">
            <a:avLst/>
          </a:prstGeom>
          <a:noFill/>
        </p:spPr>
        <p:txBody>
          <a:bodyPr wrap="square" rtlCol="0">
            <a:spAutoFit/>
          </a:bodyPr>
          <a:lstStyle/>
          <a:p>
            <a:pPr algn="ctr"/>
            <a:r>
              <a:rPr lang="en-US" b="1" dirty="0" err="1">
                <a:solidFill>
                  <a:schemeClr val="accent4">
                    <a:lumMod val="60000"/>
                    <a:lumOff val="40000"/>
                  </a:schemeClr>
                </a:solidFill>
                <a:latin typeface="UNI Chu truyen thong" panose="03030302030807070C03" pitchFamily="66" charset="77"/>
              </a:rPr>
              <a:t>Phạm</a:t>
            </a:r>
            <a:r>
              <a:rPr lang="en-US" b="1" dirty="0">
                <a:solidFill>
                  <a:schemeClr val="accent4">
                    <a:lumMod val="60000"/>
                    <a:lumOff val="40000"/>
                  </a:schemeClr>
                </a:solidFill>
                <a:latin typeface="UNI Chu truyen thong" panose="03030302030807070C03" pitchFamily="66" charset="77"/>
              </a:rPr>
              <a:t> </a:t>
            </a:r>
            <a:r>
              <a:rPr lang="en-US" b="1" dirty="0" err="1">
                <a:solidFill>
                  <a:schemeClr val="accent4">
                    <a:lumMod val="60000"/>
                    <a:lumOff val="40000"/>
                  </a:schemeClr>
                </a:solidFill>
                <a:latin typeface="UNI Chu truyen thong" panose="03030302030807070C03" pitchFamily="66" charset="77"/>
              </a:rPr>
              <a:t>Đình</a:t>
            </a:r>
            <a:r>
              <a:rPr lang="en-US" b="1" dirty="0">
                <a:solidFill>
                  <a:schemeClr val="accent4">
                    <a:lumMod val="60000"/>
                    <a:lumOff val="40000"/>
                  </a:schemeClr>
                </a:solidFill>
                <a:latin typeface="UNI Chu truyen thong" panose="03030302030807070C03" pitchFamily="66" charset="77"/>
              </a:rPr>
              <a:t>  </a:t>
            </a:r>
            <a:r>
              <a:rPr lang="en-US" b="1" dirty="0" err="1">
                <a:solidFill>
                  <a:schemeClr val="accent4">
                    <a:lumMod val="60000"/>
                    <a:lumOff val="40000"/>
                  </a:schemeClr>
                </a:solidFill>
                <a:latin typeface="UNI Chu truyen thong" panose="03030302030807070C03" pitchFamily="66" charset="77"/>
              </a:rPr>
              <a:t>Quý</a:t>
            </a:r>
            <a:endParaRPr lang="en-US" b="1" dirty="0">
              <a:solidFill>
                <a:schemeClr val="accent4">
                  <a:lumMod val="60000"/>
                  <a:lumOff val="40000"/>
                </a:schemeClr>
              </a:solidFill>
              <a:latin typeface="UNI Chu truyen thong" panose="03030302030807070C03" pitchFamily="66" charset="77"/>
            </a:endParaRPr>
          </a:p>
          <a:p>
            <a:pPr algn="ctr"/>
            <a:r>
              <a:rPr lang="en-US" dirty="0">
                <a:solidFill>
                  <a:schemeClr val="accent4">
                    <a:lumMod val="60000"/>
                    <a:lumOff val="40000"/>
                  </a:schemeClr>
                </a:solidFill>
                <a:latin typeface="UNI Chu truyen thong" panose="03030302030807070C03" pitchFamily="66" charset="77"/>
              </a:rPr>
              <a:t>(</a:t>
            </a:r>
            <a:r>
              <a:rPr lang="en-US" dirty="0" err="1">
                <a:solidFill>
                  <a:schemeClr val="accent4">
                    <a:lumMod val="60000"/>
                    <a:lumOff val="40000"/>
                  </a:schemeClr>
                </a:solidFill>
                <a:latin typeface="UNI Chu truyen thong" panose="03030302030807070C03" pitchFamily="66" charset="77"/>
              </a:rPr>
              <a:t>kiến</a:t>
            </a:r>
            <a:r>
              <a:rPr lang="en-US" dirty="0">
                <a:solidFill>
                  <a:schemeClr val="accent4">
                    <a:lumMod val="60000"/>
                    <a:lumOff val="40000"/>
                  </a:schemeClr>
                </a:solidFill>
                <a:latin typeface="UNI Chu truyen thong" panose="03030302030807070C03" pitchFamily="66" charset="77"/>
              </a:rPr>
              <a:t> </a:t>
            </a:r>
            <a:r>
              <a:rPr lang="en-US" dirty="0" err="1">
                <a:solidFill>
                  <a:schemeClr val="accent4">
                    <a:lumMod val="60000"/>
                    <a:lumOff val="40000"/>
                  </a:schemeClr>
                </a:solidFill>
                <a:latin typeface="UNI Chu truyen thong" panose="03030302030807070C03" pitchFamily="66" charset="77"/>
              </a:rPr>
              <a:t>trúc</a:t>
            </a:r>
            <a:r>
              <a:rPr lang="en-US" dirty="0">
                <a:solidFill>
                  <a:schemeClr val="accent4">
                    <a:lumMod val="60000"/>
                    <a:lumOff val="40000"/>
                  </a:schemeClr>
                </a:solidFill>
                <a:latin typeface="UNI Chu truyen thong" panose="03030302030807070C03" pitchFamily="66" charset="77"/>
              </a:rPr>
              <a:t> </a:t>
            </a:r>
            <a:r>
              <a:rPr lang="en-US" dirty="0" err="1">
                <a:solidFill>
                  <a:schemeClr val="accent4">
                    <a:lumMod val="60000"/>
                    <a:lumOff val="40000"/>
                  </a:schemeClr>
                </a:solidFill>
                <a:latin typeface="UNI Chu truyen thong" panose="03030302030807070C03" pitchFamily="66" charset="77"/>
              </a:rPr>
              <a:t>sư</a:t>
            </a:r>
            <a:r>
              <a:rPr lang="en-US" dirty="0">
                <a:solidFill>
                  <a:schemeClr val="accent4">
                    <a:lumMod val="60000"/>
                    <a:lumOff val="40000"/>
                  </a:schemeClr>
                </a:solidFill>
                <a:latin typeface="UNI Chu truyen thong" panose="03030302030807070C03" pitchFamily="66" charset="77"/>
              </a:rPr>
              <a:t> </a:t>
            </a:r>
            <a:r>
              <a:rPr lang="en-US" dirty="0" err="1">
                <a:solidFill>
                  <a:schemeClr val="accent4">
                    <a:lumMod val="60000"/>
                    <a:lumOff val="40000"/>
                  </a:schemeClr>
                </a:solidFill>
                <a:latin typeface="UNI Chu truyen thong" panose="03030302030807070C03" pitchFamily="66" charset="77"/>
              </a:rPr>
              <a:t>xây</a:t>
            </a:r>
            <a:r>
              <a:rPr lang="en-US" dirty="0">
                <a:solidFill>
                  <a:schemeClr val="accent4">
                    <a:lumMod val="60000"/>
                    <a:lumOff val="40000"/>
                  </a:schemeClr>
                </a:solidFill>
                <a:latin typeface="UNI Chu truyen thong" panose="03030302030807070C03" pitchFamily="66" charset="77"/>
              </a:rPr>
              <a:t> </a:t>
            </a:r>
            <a:r>
              <a:rPr lang="en-US" dirty="0" err="1">
                <a:solidFill>
                  <a:schemeClr val="accent4">
                    <a:lumMod val="60000"/>
                    <a:lumOff val="40000"/>
                  </a:schemeClr>
                </a:solidFill>
                <a:latin typeface="UNI Chu truyen thong" panose="03030302030807070C03" pitchFamily="66" charset="77"/>
              </a:rPr>
              <a:t>dựng</a:t>
            </a:r>
            <a:r>
              <a:rPr lang="en-US" dirty="0">
                <a:solidFill>
                  <a:schemeClr val="accent4">
                    <a:lumMod val="60000"/>
                    <a:lumOff val="40000"/>
                  </a:schemeClr>
                </a:solidFill>
                <a:latin typeface="UNI Chu truyen thong" panose="03030302030807070C03" pitchFamily="66" charset="77"/>
              </a:rPr>
              <a:t>)</a:t>
            </a:r>
            <a:endParaRPr lang="x-none" dirty="0">
              <a:solidFill>
                <a:schemeClr val="accent4">
                  <a:lumMod val="60000"/>
                  <a:lumOff val="40000"/>
                </a:schemeClr>
              </a:solidFill>
              <a:latin typeface="UNI Chu truyen thong" panose="03030302030807070C03" pitchFamily="66" charset="77"/>
            </a:endParaRPr>
          </a:p>
        </p:txBody>
      </p:sp>
      <p:sp>
        <p:nvSpPr>
          <p:cNvPr id="20" name="TextBox 19">
            <a:extLst>
              <a:ext uri="{FF2B5EF4-FFF2-40B4-BE49-F238E27FC236}">
                <a16:creationId xmlns:a16="http://schemas.microsoft.com/office/drawing/2014/main" xmlns="" id="{B80118E2-73A5-8244-831E-A9316F5352E2}"/>
              </a:ext>
            </a:extLst>
          </p:cNvPr>
          <p:cNvSpPr txBox="1"/>
          <p:nvPr/>
        </p:nvSpPr>
        <p:spPr>
          <a:xfrm>
            <a:off x="4049191" y="4964082"/>
            <a:ext cx="1681656" cy="646331"/>
          </a:xfrm>
          <a:prstGeom prst="rect">
            <a:avLst/>
          </a:prstGeom>
          <a:noFill/>
        </p:spPr>
        <p:txBody>
          <a:bodyPr wrap="square" rtlCol="0">
            <a:spAutoFit/>
          </a:bodyPr>
          <a:lstStyle/>
          <a:p>
            <a:pPr algn="ctr"/>
            <a:r>
              <a:rPr lang="en-US" b="1" dirty="0">
                <a:solidFill>
                  <a:schemeClr val="accent4">
                    <a:lumMod val="60000"/>
                    <a:lumOff val="40000"/>
                  </a:schemeClr>
                </a:solidFill>
                <a:latin typeface="UNI Chu truyen thong" panose="03030302030807070C03" pitchFamily="66" charset="77"/>
              </a:rPr>
              <a:t>Bill Gates</a:t>
            </a:r>
          </a:p>
          <a:p>
            <a:pPr algn="ctr"/>
            <a:r>
              <a:rPr lang="en-US" dirty="0">
                <a:solidFill>
                  <a:schemeClr val="accent4">
                    <a:lumMod val="60000"/>
                    <a:lumOff val="40000"/>
                  </a:schemeClr>
                </a:solidFill>
                <a:latin typeface="UNI Chu truyen thong" panose="03030302030807070C03" pitchFamily="66" charset="77"/>
              </a:rPr>
              <a:t>(CT Microsoft)</a:t>
            </a:r>
            <a:endParaRPr lang="x-none" dirty="0">
              <a:solidFill>
                <a:schemeClr val="accent4">
                  <a:lumMod val="60000"/>
                  <a:lumOff val="40000"/>
                </a:schemeClr>
              </a:solidFill>
              <a:latin typeface="UNI Chu truyen thong" panose="03030302030807070C03" pitchFamily="66" charset="77"/>
            </a:endParaRPr>
          </a:p>
        </p:txBody>
      </p:sp>
      <p:pic>
        <p:nvPicPr>
          <p:cNvPr id="22" name="Picture 21">
            <a:extLst>
              <a:ext uri="{FF2B5EF4-FFF2-40B4-BE49-F238E27FC236}">
                <a16:creationId xmlns:a16="http://schemas.microsoft.com/office/drawing/2014/main" xmlns="" id="{36008754-9DBD-6E4F-BA76-52DDBB61091C}"/>
              </a:ext>
            </a:extLst>
          </p:cNvPr>
          <p:cNvPicPr>
            <a:picLocks noChangeAspect="1"/>
          </p:cNvPicPr>
          <p:nvPr/>
        </p:nvPicPr>
        <p:blipFill>
          <a:blip r:embed="rId6"/>
          <a:stretch>
            <a:fillRect/>
          </a:stretch>
        </p:blipFill>
        <p:spPr>
          <a:xfrm>
            <a:off x="6690552" y="2985758"/>
            <a:ext cx="2130556" cy="1304038"/>
          </a:xfrm>
          <a:prstGeom prst="snip2DiagRect">
            <a:avLst>
              <a:gd name="adj1" fmla="val 1435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xmlns="" id="{6C90BA8E-8677-D54E-8AF9-F6C9DE23ACF6}"/>
              </a:ext>
            </a:extLst>
          </p:cNvPr>
          <p:cNvPicPr>
            <a:picLocks noChangeAspect="1"/>
          </p:cNvPicPr>
          <p:nvPr/>
        </p:nvPicPr>
        <p:blipFill>
          <a:blip r:embed="rId7"/>
          <a:stretch>
            <a:fillRect/>
          </a:stretch>
        </p:blipFill>
        <p:spPr>
          <a:xfrm>
            <a:off x="9093549" y="3040093"/>
            <a:ext cx="2060440" cy="1261122"/>
          </a:xfrm>
          <a:prstGeom prst="snip2DiagRect">
            <a:avLst>
              <a:gd name="adj1" fmla="val 1256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xmlns="" id="{F08205AB-F1B8-3A4A-9BFE-008F556EBC1C}"/>
              </a:ext>
            </a:extLst>
          </p:cNvPr>
          <p:cNvSpPr txBox="1"/>
          <p:nvPr/>
        </p:nvSpPr>
        <p:spPr>
          <a:xfrm>
            <a:off x="6737621" y="4552596"/>
            <a:ext cx="2184379" cy="923330"/>
          </a:xfrm>
          <a:prstGeom prst="rect">
            <a:avLst/>
          </a:prstGeom>
          <a:noFill/>
        </p:spPr>
        <p:txBody>
          <a:bodyPr wrap="square" rtlCol="0">
            <a:spAutoFit/>
          </a:bodyPr>
          <a:lstStyle/>
          <a:p>
            <a:pPr algn="ctr"/>
            <a:r>
              <a:rPr lang="en-US" b="1" dirty="0">
                <a:solidFill>
                  <a:schemeClr val="accent4">
                    <a:lumMod val="60000"/>
                    <a:lumOff val="40000"/>
                  </a:schemeClr>
                </a:solidFill>
                <a:latin typeface="UNI Chu truyen thong" panose="03030302030807070C03" pitchFamily="66" charset="77"/>
              </a:rPr>
              <a:t>Anh </a:t>
            </a:r>
            <a:r>
              <a:rPr lang="en-US" b="1" dirty="0" err="1">
                <a:solidFill>
                  <a:schemeClr val="accent4">
                    <a:lumMod val="60000"/>
                    <a:lumOff val="40000"/>
                  </a:schemeClr>
                </a:solidFill>
                <a:latin typeface="UNI Chu truyen thong" panose="03030302030807070C03" pitchFamily="66" charset="77"/>
              </a:rPr>
              <a:t>thanh</a:t>
            </a:r>
            <a:r>
              <a:rPr lang="en-US" b="1" dirty="0">
                <a:solidFill>
                  <a:schemeClr val="accent4">
                    <a:lumMod val="60000"/>
                    <a:lumOff val="40000"/>
                  </a:schemeClr>
                </a:solidFill>
                <a:latin typeface="UNI Chu truyen thong" panose="03030302030807070C03" pitchFamily="66" charset="77"/>
              </a:rPr>
              <a:t> </a:t>
            </a:r>
            <a:r>
              <a:rPr lang="en-US" b="1" dirty="0" err="1">
                <a:solidFill>
                  <a:schemeClr val="accent4">
                    <a:lumMod val="60000"/>
                    <a:lumOff val="40000"/>
                  </a:schemeClr>
                </a:solidFill>
                <a:latin typeface="UNI Chu truyen thong" panose="03030302030807070C03" pitchFamily="66" charset="77"/>
              </a:rPr>
              <a:t>niên</a:t>
            </a:r>
            <a:endParaRPr lang="en-US" b="1" dirty="0">
              <a:solidFill>
                <a:schemeClr val="accent4">
                  <a:lumMod val="60000"/>
                  <a:lumOff val="40000"/>
                </a:schemeClr>
              </a:solidFill>
              <a:latin typeface="UNI Chu truyen thong" panose="03030302030807070C03" pitchFamily="66" charset="77"/>
            </a:endParaRPr>
          </a:p>
          <a:p>
            <a:pPr algn="ctr"/>
            <a:r>
              <a:rPr lang="en-US" dirty="0">
                <a:solidFill>
                  <a:schemeClr val="accent4">
                    <a:lumMod val="60000"/>
                    <a:lumOff val="40000"/>
                  </a:schemeClr>
                </a:solidFill>
                <a:latin typeface="UNI Chu truyen thong" panose="03030302030807070C03" pitchFamily="66" charset="77"/>
              </a:rPr>
              <a:t>(</a:t>
            </a:r>
            <a:r>
              <a:rPr lang="en-US" dirty="0" err="1">
                <a:solidFill>
                  <a:schemeClr val="accent4">
                    <a:lumMod val="60000"/>
                    <a:lumOff val="40000"/>
                  </a:schemeClr>
                </a:solidFill>
                <a:latin typeface="UNI Chu truyen thong" panose="03030302030807070C03" pitchFamily="66" charset="77"/>
              </a:rPr>
              <a:t>Lặng</a:t>
            </a:r>
            <a:r>
              <a:rPr lang="en-US" dirty="0">
                <a:solidFill>
                  <a:schemeClr val="accent4">
                    <a:lumMod val="60000"/>
                    <a:lumOff val="40000"/>
                  </a:schemeClr>
                </a:solidFill>
                <a:latin typeface="UNI Chu truyen thong" panose="03030302030807070C03" pitchFamily="66" charset="77"/>
              </a:rPr>
              <a:t> </a:t>
            </a:r>
            <a:r>
              <a:rPr lang="en-US" dirty="0" err="1">
                <a:solidFill>
                  <a:schemeClr val="accent4">
                    <a:lumMod val="60000"/>
                    <a:lumOff val="40000"/>
                  </a:schemeClr>
                </a:solidFill>
                <a:latin typeface="UNI Chu truyen thong" panose="03030302030807070C03" pitchFamily="66" charset="77"/>
              </a:rPr>
              <a:t>lẽ</a:t>
            </a:r>
            <a:r>
              <a:rPr lang="en-US" dirty="0">
                <a:solidFill>
                  <a:schemeClr val="accent4">
                    <a:lumMod val="60000"/>
                    <a:lumOff val="40000"/>
                  </a:schemeClr>
                </a:solidFill>
                <a:latin typeface="UNI Chu truyen thong" panose="03030302030807070C03" pitchFamily="66" charset="77"/>
              </a:rPr>
              <a:t> Sa Pa</a:t>
            </a:r>
          </a:p>
          <a:p>
            <a:pPr algn="ctr"/>
            <a:r>
              <a:rPr lang="en-US" dirty="0" err="1">
                <a:solidFill>
                  <a:schemeClr val="accent4">
                    <a:lumMod val="60000"/>
                    <a:lumOff val="40000"/>
                  </a:schemeClr>
                </a:solidFill>
                <a:latin typeface="UNI Chu truyen thong" panose="03030302030807070C03" pitchFamily="66" charset="77"/>
              </a:rPr>
              <a:t>Nguyễn</a:t>
            </a:r>
            <a:r>
              <a:rPr lang="en-US" dirty="0">
                <a:solidFill>
                  <a:schemeClr val="accent4">
                    <a:lumMod val="60000"/>
                    <a:lumOff val="40000"/>
                  </a:schemeClr>
                </a:solidFill>
                <a:latin typeface="UNI Chu truyen thong" panose="03030302030807070C03" pitchFamily="66" charset="77"/>
              </a:rPr>
              <a:t> </a:t>
            </a:r>
            <a:r>
              <a:rPr lang="en-US" dirty="0" err="1">
                <a:solidFill>
                  <a:schemeClr val="accent4">
                    <a:lumMod val="60000"/>
                    <a:lumOff val="40000"/>
                  </a:schemeClr>
                </a:solidFill>
                <a:latin typeface="UNI Chu truyen thong" panose="03030302030807070C03" pitchFamily="66" charset="77"/>
              </a:rPr>
              <a:t>Thành</a:t>
            </a:r>
            <a:r>
              <a:rPr lang="en-US" dirty="0">
                <a:solidFill>
                  <a:schemeClr val="accent4">
                    <a:lumMod val="60000"/>
                    <a:lumOff val="40000"/>
                  </a:schemeClr>
                </a:solidFill>
                <a:latin typeface="UNI Chu truyen thong" panose="03030302030807070C03" pitchFamily="66" charset="77"/>
              </a:rPr>
              <a:t> Long</a:t>
            </a:r>
            <a:endParaRPr lang="x-none" dirty="0">
              <a:solidFill>
                <a:schemeClr val="accent4">
                  <a:lumMod val="60000"/>
                  <a:lumOff val="40000"/>
                </a:schemeClr>
              </a:solidFill>
              <a:latin typeface="UNI Chu truyen thong" panose="03030302030807070C03" pitchFamily="66" charset="77"/>
            </a:endParaRPr>
          </a:p>
        </p:txBody>
      </p:sp>
      <p:sp>
        <p:nvSpPr>
          <p:cNvPr id="26" name="TextBox 25">
            <a:extLst>
              <a:ext uri="{FF2B5EF4-FFF2-40B4-BE49-F238E27FC236}">
                <a16:creationId xmlns:a16="http://schemas.microsoft.com/office/drawing/2014/main" xmlns="" id="{927B6974-3AC7-234E-B3CC-4C75DA2AB7DB}"/>
              </a:ext>
            </a:extLst>
          </p:cNvPr>
          <p:cNvSpPr txBox="1"/>
          <p:nvPr/>
        </p:nvSpPr>
        <p:spPr>
          <a:xfrm>
            <a:off x="8974253" y="4656186"/>
            <a:ext cx="2184379" cy="646331"/>
          </a:xfrm>
          <a:prstGeom prst="rect">
            <a:avLst/>
          </a:prstGeom>
          <a:noFill/>
        </p:spPr>
        <p:txBody>
          <a:bodyPr wrap="square" rtlCol="0">
            <a:spAutoFit/>
          </a:bodyPr>
          <a:lstStyle/>
          <a:p>
            <a:pPr algn="ctr"/>
            <a:r>
              <a:rPr lang="en-US" b="1" dirty="0" err="1">
                <a:solidFill>
                  <a:schemeClr val="accent4">
                    <a:lumMod val="60000"/>
                    <a:lumOff val="40000"/>
                  </a:schemeClr>
                </a:solidFill>
                <a:latin typeface="UNI Chu truyen thong" panose="03030302030807070C03" pitchFamily="66" charset="77"/>
              </a:rPr>
              <a:t>Ông</a:t>
            </a:r>
            <a:r>
              <a:rPr lang="en-US" b="1" dirty="0">
                <a:solidFill>
                  <a:schemeClr val="accent4">
                    <a:lumMod val="60000"/>
                    <a:lumOff val="40000"/>
                  </a:schemeClr>
                </a:solidFill>
                <a:latin typeface="UNI Chu truyen thong" panose="03030302030807070C03" pitchFamily="66" charset="77"/>
              </a:rPr>
              <a:t> Hai</a:t>
            </a:r>
          </a:p>
          <a:p>
            <a:pPr algn="ctr"/>
            <a:r>
              <a:rPr lang="en-US" dirty="0">
                <a:solidFill>
                  <a:schemeClr val="accent4">
                    <a:lumMod val="60000"/>
                    <a:lumOff val="40000"/>
                  </a:schemeClr>
                </a:solidFill>
                <a:latin typeface="UNI Chu truyen thong" panose="03030302030807070C03" pitchFamily="66" charset="77"/>
              </a:rPr>
              <a:t>(</a:t>
            </a:r>
            <a:r>
              <a:rPr lang="en-US" dirty="0" err="1">
                <a:solidFill>
                  <a:schemeClr val="accent4">
                    <a:lumMod val="60000"/>
                    <a:lumOff val="40000"/>
                  </a:schemeClr>
                </a:solidFill>
                <a:latin typeface="UNI Chu truyen thong" panose="03030302030807070C03" pitchFamily="66" charset="77"/>
              </a:rPr>
              <a:t>Làng</a:t>
            </a:r>
            <a:r>
              <a:rPr lang="en-US" dirty="0">
                <a:solidFill>
                  <a:schemeClr val="accent4">
                    <a:lumMod val="60000"/>
                    <a:lumOff val="40000"/>
                  </a:schemeClr>
                </a:solidFill>
                <a:latin typeface="UNI Chu truyen thong" panose="03030302030807070C03" pitchFamily="66" charset="77"/>
              </a:rPr>
              <a:t> – Kim </a:t>
            </a:r>
            <a:r>
              <a:rPr lang="en-US" dirty="0" err="1">
                <a:solidFill>
                  <a:schemeClr val="accent4">
                    <a:lumMod val="60000"/>
                    <a:lumOff val="40000"/>
                  </a:schemeClr>
                </a:solidFill>
                <a:latin typeface="UNI Chu truyen thong" panose="03030302030807070C03" pitchFamily="66" charset="77"/>
              </a:rPr>
              <a:t>Lân</a:t>
            </a:r>
            <a:r>
              <a:rPr lang="en-US" dirty="0">
                <a:solidFill>
                  <a:schemeClr val="accent4">
                    <a:lumMod val="60000"/>
                    <a:lumOff val="40000"/>
                  </a:schemeClr>
                </a:solidFill>
                <a:latin typeface="UNI Chu truyen thong" panose="03030302030807070C03" pitchFamily="66" charset="77"/>
              </a:rPr>
              <a:t>)</a:t>
            </a:r>
          </a:p>
        </p:txBody>
      </p:sp>
      <p:cxnSp>
        <p:nvCxnSpPr>
          <p:cNvPr id="3" name="Straight Arrow Connector 2">
            <a:extLst>
              <a:ext uri="{FF2B5EF4-FFF2-40B4-BE49-F238E27FC236}">
                <a16:creationId xmlns:a16="http://schemas.microsoft.com/office/drawing/2014/main" xmlns="" id="{D47C6D1E-47C6-8F45-AA2C-F104C5C6E137}"/>
              </a:ext>
            </a:extLst>
          </p:cNvPr>
          <p:cNvCxnSpPr/>
          <p:nvPr/>
        </p:nvCxnSpPr>
        <p:spPr>
          <a:xfrm>
            <a:off x="2886074" y="2419644"/>
            <a:ext cx="0" cy="50543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8A930F3B-CECE-2C4C-8A5F-6773330F17FE}"/>
              </a:ext>
            </a:extLst>
          </p:cNvPr>
          <p:cNvCxnSpPr>
            <a:cxnSpLocks/>
          </p:cNvCxnSpPr>
          <p:nvPr/>
        </p:nvCxnSpPr>
        <p:spPr>
          <a:xfrm flipH="1">
            <a:off x="1410462" y="2414175"/>
            <a:ext cx="1384904" cy="46911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0F20B3A-0EBA-7D4E-9051-F37A0A4DAC3E}"/>
              </a:ext>
            </a:extLst>
          </p:cNvPr>
          <p:cNvCxnSpPr>
            <a:cxnSpLocks/>
          </p:cNvCxnSpPr>
          <p:nvPr/>
        </p:nvCxnSpPr>
        <p:spPr>
          <a:xfrm>
            <a:off x="2942337" y="2415712"/>
            <a:ext cx="1471824" cy="5313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97EDA6D4-E267-8146-98EE-40F806B03025}"/>
              </a:ext>
            </a:extLst>
          </p:cNvPr>
          <p:cNvCxnSpPr>
            <a:cxnSpLocks/>
          </p:cNvCxnSpPr>
          <p:nvPr/>
        </p:nvCxnSpPr>
        <p:spPr>
          <a:xfrm>
            <a:off x="3108023" y="2395372"/>
            <a:ext cx="2773759" cy="64548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E6AF69C5-F171-1542-A618-FC5FA2F6C873}"/>
              </a:ext>
            </a:extLst>
          </p:cNvPr>
          <p:cNvSpPr txBox="1"/>
          <p:nvPr/>
        </p:nvSpPr>
        <p:spPr>
          <a:xfrm>
            <a:off x="11387334" y="2958466"/>
            <a:ext cx="730305" cy="369332"/>
          </a:xfrm>
          <a:prstGeom prst="rect">
            <a:avLst/>
          </a:prstGeom>
          <a:noFill/>
        </p:spPr>
        <p:txBody>
          <a:bodyPr wrap="square" rtlCol="0">
            <a:spAutoFit/>
          </a:bodyPr>
          <a:lstStyle/>
          <a:p>
            <a:r>
              <a:rPr lang="x-none" dirty="0">
                <a:solidFill>
                  <a:schemeClr val="bg1"/>
                </a:solidFill>
              </a:rPr>
              <a:t>…</a:t>
            </a:r>
          </a:p>
        </p:txBody>
      </p:sp>
      <p:cxnSp>
        <p:nvCxnSpPr>
          <p:cNvPr id="35" name="Straight Arrow Connector 34">
            <a:extLst>
              <a:ext uri="{FF2B5EF4-FFF2-40B4-BE49-F238E27FC236}">
                <a16:creationId xmlns:a16="http://schemas.microsoft.com/office/drawing/2014/main" xmlns="" id="{E2944A50-9833-0D48-8672-3746D24FE46A}"/>
              </a:ext>
            </a:extLst>
          </p:cNvPr>
          <p:cNvCxnSpPr>
            <a:cxnSpLocks/>
          </p:cNvCxnSpPr>
          <p:nvPr/>
        </p:nvCxnSpPr>
        <p:spPr>
          <a:xfrm flipH="1">
            <a:off x="7945821" y="2397980"/>
            <a:ext cx="1197793" cy="48531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E2592D3-D34F-3348-AEEE-7B65C5EFC2CD}"/>
              </a:ext>
            </a:extLst>
          </p:cNvPr>
          <p:cNvCxnSpPr>
            <a:cxnSpLocks/>
          </p:cNvCxnSpPr>
          <p:nvPr/>
        </p:nvCxnSpPr>
        <p:spPr>
          <a:xfrm>
            <a:off x="9249663" y="2395096"/>
            <a:ext cx="967151" cy="52997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8091DC1-CF13-AB41-A9C7-42845C3C3F00}"/>
              </a:ext>
            </a:extLst>
          </p:cNvPr>
          <p:cNvCxnSpPr>
            <a:cxnSpLocks/>
          </p:cNvCxnSpPr>
          <p:nvPr/>
        </p:nvCxnSpPr>
        <p:spPr>
          <a:xfrm>
            <a:off x="9376959" y="2408807"/>
            <a:ext cx="2064257" cy="60371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BBE71ED6-050E-A742-9071-E5EF368279D5}"/>
              </a:ext>
            </a:extLst>
          </p:cNvPr>
          <p:cNvSpPr txBox="1"/>
          <p:nvPr/>
        </p:nvSpPr>
        <p:spPr>
          <a:xfrm>
            <a:off x="5682315" y="3012677"/>
            <a:ext cx="730305" cy="369332"/>
          </a:xfrm>
          <a:prstGeom prst="rect">
            <a:avLst/>
          </a:prstGeom>
          <a:noFill/>
        </p:spPr>
        <p:txBody>
          <a:bodyPr wrap="square" rtlCol="0">
            <a:spAutoFit/>
          </a:bodyPr>
          <a:lstStyle/>
          <a:p>
            <a:r>
              <a:rPr lang="x-none" dirty="0">
                <a:solidFill>
                  <a:schemeClr val="bg1"/>
                </a:solidFill>
              </a:rPr>
              <a:t>…</a:t>
            </a:r>
          </a:p>
        </p:txBody>
      </p:sp>
    </p:spTree>
    <p:extLst>
      <p:ext uri="{BB962C8B-B14F-4D97-AF65-F5344CB8AC3E}">
        <p14:creationId xmlns:p14="http://schemas.microsoft.com/office/powerpoint/2010/main" val="3628146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10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1000"/>
                                        <p:tgtEl>
                                          <p:spTgt spid="15"/>
                                        </p:tgtEl>
                                      </p:cBhvr>
                                    </p:animEffect>
                                  </p:childTnLst>
                                </p:cTn>
                              </p:par>
                              <p:par>
                                <p:cTn id="19" presetID="9"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10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1000"/>
                                        <p:tgtEl>
                                          <p:spTgt spid="1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1000"/>
                                        <p:tgtEl>
                                          <p:spTgt spid="1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1000"/>
                                        <p:tgtEl>
                                          <p:spTgt spid="20"/>
                                        </p:tgtEl>
                                      </p:cBhvr>
                                    </p:animEffect>
                                  </p:childTnLst>
                                </p:cTn>
                              </p:par>
                              <p:par>
                                <p:cTn id="31" presetID="9"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1000"/>
                                        <p:tgtEl>
                                          <p:spTgt spid="3"/>
                                        </p:tgtEl>
                                      </p:cBhvr>
                                    </p:animEffect>
                                  </p:childTnLst>
                                </p:cTn>
                              </p:par>
                              <p:par>
                                <p:cTn id="34" presetID="9"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1000"/>
                                        <p:tgtEl>
                                          <p:spTgt spid="21"/>
                                        </p:tgtEl>
                                      </p:cBhvr>
                                    </p:animEffect>
                                  </p:childTnLst>
                                </p:cTn>
                              </p:par>
                              <p:par>
                                <p:cTn id="37" presetID="9"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1000"/>
                                        <p:tgtEl>
                                          <p:spTgt spid="23"/>
                                        </p:tgtEl>
                                      </p:cBhvr>
                                    </p:animEffect>
                                  </p:childTnLst>
                                </p:cTn>
                              </p:par>
                              <p:par>
                                <p:cTn id="40" presetID="9"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1000"/>
                                        <p:tgtEl>
                                          <p:spTgt spid="2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10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1000"/>
                                        <p:tgtEl>
                                          <p:spTgt spid="22"/>
                                        </p:tgtEl>
                                      </p:cBhvr>
                                    </p:animEffect>
                                  </p:childTnLst>
                                </p:cTn>
                              </p:par>
                              <p:par>
                                <p:cTn id="51" presetID="9"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1000"/>
                                        <p:tgtEl>
                                          <p:spTgt spid="2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1000"/>
                                        <p:tgtEl>
                                          <p:spTgt spid="2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1000"/>
                                        <p:tgtEl>
                                          <p:spTgt spid="2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1000"/>
                                        <p:tgtEl>
                                          <p:spTgt spid="32"/>
                                        </p:tgtEl>
                                      </p:cBhvr>
                                    </p:animEffect>
                                  </p:childTnLst>
                                </p:cTn>
                              </p:par>
                              <p:par>
                                <p:cTn id="63" presetID="9"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dissolve">
                                      <p:cBhvr>
                                        <p:cTn id="65" dur="1000"/>
                                        <p:tgtEl>
                                          <p:spTgt spid="35"/>
                                        </p:tgtEl>
                                      </p:cBhvr>
                                    </p:animEffect>
                                  </p:childTnLst>
                                </p:cTn>
                              </p:par>
                              <p:par>
                                <p:cTn id="66" presetID="9"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dissolve">
                                      <p:cBhvr>
                                        <p:cTn id="68" dur="1000"/>
                                        <p:tgtEl>
                                          <p:spTgt spid="36"/>
                                        </p:tgtEl>
                                      </p:cBhvr>
                                    </p:animEffect>
                                  </p:childTnLst>
                                </p:cTn>
                              </p:par>
                              <p:par>
                                <p:cTn id="69" presetID="9"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dissolve">
                                      <p:cBhvr>
                                        <p:cTn id="7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8" grpId="0"/>
      <p:bldP spid="19" grpId="0"/>
      <p:bldP spid="20" grpId="0"/>
      <p:bldP spid="25" grpId="0"/>
      <p:bldP spid="26" grpId="0"/>
      <p:bldP spid="32"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8">
            <a:extLst>
              <a:ext uri="{FF2B5EF4-FFF2-40B4-BE49-F238E27FC236}">
                <a16:creationId xmlns:a16="http://schemas.microsoft.com/office/drawing/2014/main" xmlns="" id="{0A225920-8C5D-FA4E-84F1-243450308783}"/>
              </a:ext>
            </a:extLst>
          </p:cNvPr>
          <p:cNvSpPr/>
          <p:nvPr/>
        </p:nvSpPr>
        <p:spPr>
          <a:xfrm>
            <a:off x="1853324" y="53692"/>
            <a:ext cx="8095785" cy="559943"/>
          </a:xfrm>
          <a:prstGeom prst="round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Lưu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ý</a:t>
            </a:r>
            <a:r>
              <a:rPr lang="en-US" sz="2600" b="1" dirty="0">
                <a:solidFill>
                  <a:schemeClr val="tx1"/>
                </a:solidFill>
                <a:latin typeface="Times New Roman" panose="02020603050405020304" pitchFamily="18" charset="0"/>
                <a:cs typeface="Times New Roman" panose="02020603050405020304" pitchFamily="18" charset="0"/>
              </a:rPr>
              <a:t> **: Khi </a:t>
            </a:r>
            <a:r>
              <a:rPr lang="en-US" sz="2600" b="1" dirty="0" err="1">
                <a:solidFill>
                  <a:schemeClr val="tx1"/>
                </a:solidFill>
                <a:latin typeface="Times New Roman" panose="02020603050405020304" pitchFamily="18" charset="0"/>
                <a:cs typeface="Times New Roman" panose="02020603050405020304" pitchFamily="18" charset="0"/>
              </a:rPr>
              <a:t>lấy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dẫn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chứng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về</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nhân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vật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nổi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tiếng</a:t>
            </a:r>
            <a:endParaRPr lang="en-US" sz="2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xmlns="" id="{28E06DB8-928A-6D42-B86D-291AF359244D}"/>
              </a:ext>
            </a:extLst>
          </p:cNvPr>
          <p:cNvGraphicFramePr>
            <a:graphicFrameLocks noGrp="1"/>
          </p:cNvGraphicFramePr>
          <p:nvPr>
            <p:extLst>
              <p:ext uri="{D42A27DB-BD31-4B8C-83A1-F6EECF244321}">
                <p14:modId xmlns:p14="http://schemas.microsoft.com/office/powerpoint/2010/main" val="3944897744"/>
              </p:ext>
            </p:extLst>
          </p:nvPr>
        </p:nvGraphicFramePr>
        <p:xfrm>
          <a:off x="573424" y="775999"/>
          <a:ext cx="11014928" cy="5574826"/>
        </p:xfrm>
        <a:graphic>
          <a:graphicData uri="http://schemas.openxmlformats.org/drawingml/2006/table">
            <a:tbl>
              <a:tblPr firstRow="1" bandRow="1">
                <a:tableStyleId>{93296810-A885-4BE3-A3E7-6D5BEEA58F35}</a:tableStyleId>
              </a:tblPr>
              <a:tblGrid>
                <a:gridCol w="5507464">
                  <a:extLst>
                    <a:ext uri="{9D8B030D-6E8A-4147-A177-3AD203B41FA5}">
                      <a16:colId xmlns:a16="http://schemas.microsoft.com/office/drawing/2014/main" xmlns="" val="3627675803"/>
                    </a:ext>
                  </a:extLst>
                </a:gridCol>
                <a:gridCol w="5507464">
                  <a:extLst>
                    <a:ext uri="{9D8B030D-6E8A-4147-A177-3AD203B41FA5}">
                      <a16:colId xmlns:a16="http://schemas.microsoft.com/office/drawing/2014/main" xmlns="" val="2608118929"/>
                    </a:ext>
                  </a:extLst>
                </a:gridCol>
              </a:tblGrid>
              <a:tr h="1399066">
                <a:tc>
                  <a:txBody>
                    <a:bodyPr/>
                    <a:lstStyle/>
                    <a:p>
                      <a:pPr algn="l"/>
                      <a:r>
                        <a:rPr lang="en-US" sz="2800" dirty="0">
                          <a:latin typeface="UNI Chu truyen thong" panose="03030302030807070C03" pitchFamily="66" charset="77"/>
                        </a:rPr>
                        <a:t>         </a:t>
                      </a:r>
                    </a:p>
                    <a:p>
                      <a:pPr algn="l"/>
                      <a:r>
                        <a:rPr lang="en-US" sz="2800" dirty="0">
                          <a:latin typeface="UNI Chu truyen thong" panose="03030302030807070C03" pitchFamily="66" charset="77"/>
                        </a:rPr>
                        <a:t>       </a:t>
                      </a:r>
                      <a:r>
                        <a:rPr lang="en-US" sz="2800" dirty="0" smtClean="0">
                          <a:solidFill>
                            <a:srgbClr val="FFFF00"/>
                          </a:solidFill>
                          <a:latin typeface="Times New Roman" pitchFamily="18" charset="0"/>
                          <a:cs typeface="Times New Roman" pitchFamily="18" charset="0"/>
                        </a:rPr>
                        <a:t>T</a:t>
                      </a:r>
                      <a:r>
                        <a:rPr lang="x-none" sz="2800" dirty="0">
                          <a:solidFill>
                            <a:srgbClr val="FFFF00"/>
                          </a:solidFill>
                          <a:latin typeface="Times New Roman" pitchFamily="18" charset="0"/>
                          <a:cs typeface="Times New Roman" pitchFamily="18" charset="0"/>
                        </a:rPr>
                        <a:t>rong đời sống</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2800" dirty="0">
                        <a:latin typeface="UNI Chu truyen thong" panose="03030302030807070C03" pitchFamily="66" charset="77"/>
                      </a:endParaRPr>
                    </a:p>
                    <a:p>
                      <a:pPr algn="ctr"/>
                      <a:r>
                        <a:rPr lang="en-US" sz="2800" dirty="0">
                          <a:solidFill>
                            <a:srgbClr val="FFFF00"/>
                          </a:solidFill>
                          <a:latin typeface="Times New Roman" pitchFamily="18" charset="0"/>
                          <a:cs typeface="Times New Roman" pitchFamily="18" charset="0"/>
                        </a:rPr>
                        <a:t>T</a:t>
                      </a:r>
                      <a:r>
                        <a:rPr lang="x-none" sz="2800" dirty="0">
                          <a:solidFill>
                            <a:srgbClr val="FFFF00"/>
                          </a:solidFill>
                          <a:latin typeface="Times New Roman" pitchFamily="18" charset="0"/>
                          <a:cs typeface="Times New Roman" pitchFamily="18" charset="0"/>
                        </a:rPr>
                        <a:t>rong văn học</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4016646493"/>
                  </a:ext>
                </a:extLst>
              </a:tr>
              <a:tr h="724830">
                <a:tc>
                  <a:txBody>
                    <a:bodyPr/>
                    <a:lstStyle/>
                    <a:p>
                      <a:pPr algn="ctr"/>
                      <a:r>
                        <a:rPr lang="x-none" sz="3200" dirty="0">
                          <a:solidFill>
                            <a:schemeClr val="tx1"/>
                          </a:solidFill>
                          <a:latin typeface="Times New Roman" pitchFamily="18" charset="0"/>
                          <a:cs typeface="Times New Roman" pitchFamily="18" charset="0"/>
                        </a:rPr>
                        <a:t>Được truyền thông nhắc đến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3200" dirty="0">
                          <a:solidFill>
                            <a:schemeClr val="tx1"/>
                          </a:solidFill>
                          <a:latin typeface="Times New Roman" pitchFamily="18" charset="0"/>
                          <a:cs typeface="Times New Roman" pitchFamily="18" charset="0"/>
                        </a:rPr>
                        <a:t>Không được kiểm chứng </a:t>
                      </a:r>
                    </a:p>
                    <a:p>
                      <a:pPr algn="ctr"/>
                      <a:r>
                        <a:rPr lang="x-none" sz="3200" dirty="0">
                          <a:solidFill>
                            <a:schemeClr val="tx1"/>
                          </a:solidFill>
                          <a:latin typeface="Times New Roman" pitchFamily="18" charset="0"/>
                          <a:cs typeface="Times New Roman" pitchFamily="18" charset="0"/>
                        </a:rPr>
                        <a:t>(không phải ai cũng nhớ, cũng biết)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3436336"/>
                  </a:ext>
                </a:extLst>
              </a:tr>
              <a:tr h="747131">
                <a:tc>
                  <a:txBody>
                    <a:bodyPr/>
                    <a:lstStyle/>
                    <a:p>
                      <a:pPr algn="ctr"/>
                      <a:r>
                        <a:rPr lang="x-none" sz="3200" dirty="0">
                          <a:solidFill>
                            <a:schemeClr val="tx1"/>
                          </a:solidFill>
                          <a:latin typeface="Times New Roman" pitchFamily="18" charset="0"/>
                          <a:cs typeface="Times New Roman" pitchFamily="18" charset="0"/>
                        </a:rPr>
                        <a:t>Có tầm ảnh hưởng lớn lao, có sức lan tỏa rộng rãi</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err="1">
                          <a:solidFill>
                            <a:schemeClr val="tx1"/>
                          </a:solidFill>
                          <a:latin typeface="Times New Roman" pitchFamily="18" charset="0"/>
                          <a:cs typeface="Times New Roman" pitchFamily="18" charset="0"/>
                        </a:rPr>
                        <a:t>Quá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quen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thuộc</a:t>
                      </a:r>
                      <a:endParaRPr lang="x-none" sz="3200" dirty="0">
                        <a:solidFill>
                          <a:schemeClr val="tx1"/>
                        </a:solidFill>
                        <a:latin typeface="Times New Roman" pitchFamily="18" charset="0"/>
                        <a:cs typeface="Times New Roman" pitchFamily="18"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26273351"/>
                  </a:ext>
                </a:extLst>
              </a:tr>
              <a:tr h="1188896">
                <a:tc>
                  <a:txBody>
                    <a:bodyPr/>
                    <a:lstStyle/>
                    <a:p>
                      <a:pPr algn="ctr"/>
                      <a:endParaRPr lang="x-none" sz="3200" b="1" dirty="0">
                        <a:solidFill>
                          <a:schemeClr val="tx1"/>
                        </a:solidFill>
                        <a:latin typeface="Times New Roman" pitchFamily="18" charset="0"/>
                        <a:cs typeface="Times New Roman" pitchFamily="18" charset="0"/>
                      </a:endParaRPr>
                    </a:p>
                    <a:p>
                      <a:pPr algn="ctr"/>
                      <a:r>
                        <a:rPr lang="en-US" sz="3200" b="1" u="sng" dirty="0">
                          <a:solidFill>
                            <a:schemeClr val="tx1"/>
                          </a:solidFill>
                          <a:latin typeface="Times New Roman" pitchFamily="18" charset="0"/>
                          <a:cs typeface="Times New Roman" pitchFamily="18" charset="0"/>
                        </a:rPr>
                        <a:t>N</a:t>
                      </a:r>
                      <a:r>
                        <a:rPr lang="x-none" sz="3200" b="1" u="sng" dirty="0">
                          <a:solidFill>
                            <a:schemeClr val="tx1"/>
                          </a:solidFill>
                          <a:latin typeface="Times New Roman" pitchFamily="18" charset="0"/>
                          <a:cs typeface="Times New Roman" pitchFamily="18" charset="0"/>
                        </a:rPr>
                        <a:t>ên</a:t>
                      </a:r>
                      <a:r>
                        <a:rPr lang="x-none" sz="3200" b="1" u="none" dirty="0">
                          <a:solidFill>
                            <a:schemeClr val="tx1"/>
                          </a:solidFill>
                          <a:latin typeface="Times New Roman" pitchFamily="18" charset="0"/>
                          <a:cs typeface="Times New Roman" pitchFamily="18" charset="0"/>
                        </a:rPr>
                        <a:t> </a:t>
                      </a:r>
                      <a:r>
                        <a:rPr lang="x-none" sz="3200" b="1" dirty="0">
                          <a:solidFill>
                            <a:schemeClr val="tx1"/>
                          </a:solidFill>
                          <a:latin typeface="Times New Roman" pitchFamily="18" charset="0"/>
                          <a:cs typeface="Times New Roman" pitchFamily="18" charset="0"/>
                        </a:rPr>
                        <a:t>sử dụng trong bài viết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3200" b="1" dirty="0">
                        <a:solidFill>
                          <a:schemeClr val="tx1"/>
                        </a:solidFill>
                        <a:latin typeface="Times New Roman" pitchFamily="18" charset="0"/>
                        <a:cs typeface="Times New Roman" pitchFamily="18" charset="0"/>
                      </a:endParaRPr>
                    </a:p>
                    <a:p>
                      <a:pPr algn="ctr"/>
                      <a:r>
                        <a:rPr lang="vi-VN" sz="3200" b="1" u="sng" dirty="0">
                          <a:solidFill>
                            <a:schemeClr val="tx1"/>
                          </a:solidFill>
                          <a:latin typeface="Times New Roman" pitchFamily="18" charset="0"/>
                          <a:cs typeface="Times New Roman" pitchFamily="18" charset="0"/>
                        </a:rPr>
                        <a:t>Hạn chế</a:t>
                      </a:r>
                      <a:r>
                        <a:rPr lang="vi-VN" sz="3200" b="1" u="none" dirty="0">
                          <a:solidFill>
                            <a:schemeClr val="tx1"/>
                          </a:solidFill>
                          <a:latin typeface="Times New Roman" pitchFamily="18" charset="0"/>
                          <a:cs typeface="Times New Roman" pitchFamily="18" charset="0"/>
                        </a:rPr>
                        <a:t> </a:t>
                      </a:r>
                      <a:r>
                        <a:rPr lang="x-none" sz="3200" b="1" dirty="0">
                          <a:solidFill>
                            <a:schemeClr val="tx1"/>
                          </a:solidFill>
                          <a:latin typeface="Times New Roman" pitchFamily="18" charset="0"/>
                          <a:cs typeface="Times New Roman" pitchFamily="18" charset="0"/>
                        </a:rPr>
                        <a:t>sử dụng trong bài viết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10892543"/>
                  </a:ext>
                </a:extLst>
              </a:tr>
            </a:tbl>
          </a:graphicData>
        </a:graphic>
      </p:graphicFrame>
      <p:pic>
        <p:nvPicPr>
          <p:cNvPr id="9" name="Picture 8">
            <a:extLst>
              <a:ext uri="{FF2B5EF4-FFF2-40B4-BE49-F238E27FC236}">
                <a16:creationId xmlns:a16="http://schemas.microsoft.com/office/drawing/2014/main" xmlns="" id="{A4393665-2D8B-0C48-9B51-D97C92E04964}"/>
              </a:ext>
            </a:extLst>
          </p:cNvPr>
          <p:cNvPicPr>
            <a:picLocks noChangeAspect="1"/>
          </p:cNvPicPr>
          <p:nvPr/>
        </p:nvPicPr>
        <p:blipFill>
          <a:blip r:embed="rId3"/>
          <a:stretch>
            <a:fillRect/>
          </a:stretch>
        </p:blipFill>
        <p:spPr>
          <a:xfrm>
            <a:off x="573424" y="1016009"/>
            <a:ext cx="1089842" cy="1083679"/>
          </a:xfrm>
          <a:prstGeom prst="snip2DiagRect">
            <a:avLst>
              <a:gd name="adj1" fmla="val 1546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xmlns="" id="{FC0114AB-72C1-1C48-9C92-308AF741494D}"/>
              </a:ext>
            </a:extLst>
          </p:cNvPr>
          <p:cNvPicPr>
            <a:picLocks noChangeAspect="1"/>
          </p:cNvPicPr>
          <p:nvPr/>
        </p:nvPicPr>
        <p:blipFill>
          <a:blip r:embed="rId4"/>
          <a:stretch>
            <a:fillRect/>
          </a:stretch>
        </p:blipFill>
        <p:spPr>
          <a:xfrm>
            <a:off x="4159786" y="948676"/>
            <a:ext cx="822339" cy="1093626"/>
          </a:xfrm>
          <a:prstGeom prst="snip2DiagRect">
            <a:avLst>
              <a:gd name="adj1" fmla="val 1230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xmlns="" id="{763DB314-5C7F-0245-93D7-3F9D5BADD843}"/>
              </a:ext>
            </a:extLst>
          </p:cNvPr>
          <p:cNvPicPr>
            <a:picLocks noChangeAspect="1"/>
          </p:cNvPicPr>
          <p:nvPr/>
        </p:nvPicPr>
        <p:blipFill>
          <a:blip r:embed="rId5"/>
          <a:stretch>
            <a:fillRect/>
          </a:stretch>
        </p:blipFill>
        <p:spPr>
          <a:xfrm>
            <a:off x="5213944" y="1047373"/>
            <a:ext cx="866943" cy="1083679"/>
          </a:xfrm>
          <a:prstGeom prst="snip2DiagRect">
            <a:avLst>
              <a:gd name="adj1" fmla="val 1012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xmlns="" id="{089A9DBF-CCA5-1840-8795-907A23B6AD6F}"/>
              </a:ext>
            </a:extLst>
          </p:cNvPr>
          <p:cNvPicPr>
            <a:picLocks noChangeAspect="1"/>
          </p:cNvPicPr>
          <p:nvPr/>
        </p:nvPicPr>
        <p:blipFill>
          <a:blip r:embed="rId6"/>
          <a:stretch>
            <a:fillRect/>
          </a:stretch>
        </p:blipFill>
        <p:spPr>
          <a:xfrm>
            <a:off x="6209299" y="1308270"/>
            <a:ext cx="1305186" cy="798858"/>
          </a:xfrm>
          <a:prstGeom prst="snip2DiagRect">
            <a:avLst>
              <a:gd name="adj1" fmla="val 1435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xmlns="" id="{1AB36199-73AC-C345-9617-B14DD495FFB1}"/>
              </a:ext>
            </a:extLst>
          </p:cNvPr>
          <p:cNvPicPr>
            <a:picLocks noChangeAspect="1"/>
          </p:cNvPicPr>
          <p:nvPr/>
        </p:nvPicPr>
        <p:blipFill>
          <a:blip r:embed="rId7"/>
          <a:stretch>
            <a:fillRect/>
          </a:stretch>
        </p:blipFill>
        <p:spPr>
          <a:xfrm>
            <a:off x="10326119" y="1269734"/>
            <a:ext cx="1262233" cy="772568"/>
          </a:xfrm>
          <a:prstGeom prst="snip2DiagRect">
            <a:avLst>
              <a:gd name="adj1" fmla="val 1256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Down Arrow 14">
            <a:extLst>
              <a:ext uri="{FF2B5EF4-FFF2-40B4-BE49-F238E27FC236}">
                <a16:creationId xmlns:a16="http://schemas.microsoft.com/office/drawing/2014/main" xmlns="" id="{D2B298B5-1A19-FF4F-8EB0-BF2B91E43AA5}"/>
              </a:ext>
            </a:extLst>
          </p:cNvPr>
          <p:cNvSpPr/>
          <p:nvPr/>
        </p:nvSpPr>
        <p:spPr>
          <a:xfrm>
            <a:off x="3162460" y="4977029"/>
            <a:ext cx="345688" cy="289933"/>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Down Arrow 15">
            <a:extLst>
              <a:ext uri="{FF2B5EF4-FFF2-40B4-BE49-F238E27FC236}">
                <a16:creationId xmlns:a16="http://schemas.microsoft.com/office/drawing/2014/main" xmlns="" id="{CFAA5BD0-EA2C-9A4B-A5D6-B183E20B38A2}"/>
              </a:ext>
            </a:extLst>
          </p:cNvPr>
          <p:cNvSpPr/>
          <p:nvPr/>
        </p:nvSpPr>
        <p:spPr>
          <a:xfrm>
            <a:off x="8885907" y="4925016"/>
            <a:ext cx="345688" cy="289933"/>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46340039"/>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3648</Words>
  <Application>Microsoft Office PowerPoint</Application>
  <PresentationFormat>Custom</PresentationFormat>
  <Paragraphs>349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I. KIẾN THỨC CẦN NHỚ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RÈN KĨ NĂNG LÀM BÀI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Kĩ năng chữa lỗi khi sử dụng dẫn chứng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LUYỆN TẬP </vt:lpstr>
      <vt:lpstr>PowerPoint Presentation</vt:lpstr>
      <vt:lpstr>PowerPoint Presentation</vt:lpstr>
      <vt:lpstr>PowerPoint Presentation</vt:lpstr>
      <vt:lpstr>HƯỚNG DẪN TỰ HỌC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30</cp:revision>
  <dcterms:created xsi:type="dcterms:W3CDTF">2022-02-22T01:46:12Z</dcterms:created>
  <dcterms:modified xsi:type="dcterms:W3CDTF">2022-10-04T12:18:00Z</dcterms:modified>
</cp:coreProperties>
</file>