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64" r:id="rId6"/>
    <p:sldId id="263" r:id="rId7"/>
    <p:sldId id="278" r:id="rId8"/>
    <p:sldId id="275" r:id="rId9"/>
    <p:sldId id="259" r:id="rId10"/>
    <p:sldId id="277" r:id="rId11"/>
    <p:sldId id="269" r:id="rId12"/>
    <p:sldId id="27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833532" y="1128144"/>
            <a:ext cx="7499255" cy="8130156"/>
            <a:chOff x="0" y="0"/>
            <a:chExt cx="585724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2"/>
              <a:stretch>
                <a:fillRect l="-31284" r="-31284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21890" y="1251717"/>
            <a:ext cx="637410" cy="28161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332787" y="3361406"/>
            <a:ext cx="7477890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b="1">
                <a:latin typeface="Arial" pitchFamily="34" charset="0"/>
                <a:cs typeface="Arial" pitchFamily="34" charset="0"/>
              </a:rPr>
              <a:t>CHÀO MỪNG THẦY CÔ VÀ CÁC EM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96211" y="1193753"/>
            <a:ext cx="4508598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3200" spc="57">
                <a:solidFill>
                  <a:srgbClr val="29261D"/>
                </a:solidFill>
                <a:latin typeface="Arial" pitchFamily="34" charset="0"/>
                <a:cs typeface="Arial" pitchFamily="34" charset="0"/>
              </a:rPr>
              <a:t>TRƯỜNG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55362" y="7048500"/>
            <a:ext cx="4632739" cy="384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3600" spc="36">
                <a:solidFill>
                  <a:srgbClr val="29261D"/>
                </a:solidFill>
                <a:latin typeface="Arial" pitchFamily="34" charset="0"/>
                <a:cs typeface="Arial" pitchFamily="34" charset="0"/>
              </a:rPr>
              <a:t>Giáo viên: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517082313_wm_shs-hoat-dong-trai-nghiem-huong-nghiep-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4119" r="9137" b="56402"/>
          <a:stretch/>
        </p:blipFill>
        <p:spPr bwMode="auto">
          <a:xfrm>
            <a:off x="1828800" y="2019300"/>
            <a:ext cx="147828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1040" y="647700"/>
            <a:ext cx="874776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 ĐỘNG 3: VIẾT BÁO CÁO</a:t>
            </a:r>
            <a:endParaRPr lang="vi-VN" sz="44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95770" y="2196699"/>
            <a:ext cx="6081578" cy="5893602"/>
          </a:xfrm>
          <a:prstGeom prst="rect">
            <a:avLst/>
          </a:prstGeom>
        </p:spPr>
      </p:pic>
      <p:sp>
        <p:nvSpPr>
          <p:cNvPr id="18" name="TextBox 6"/>
          <p:cNvSpPr txBox="1"/>
          <p:nvPr/>
        </p:nvSpPr>
        <p:spPr>
          <a:xfrm>
            <a:off x="1600200" y="1728622"/>
            <a:ext cx="7924147" cy="842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1"/>
              </a:lnSpc>
              <a:spcBef>
                <a:spcPct val="0"/>
              </a:spcBef>
            </a:pPr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9077" y="2875129"/>
            <a:ext cx="82466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>
                <a:latin typeface="Arial" pitchFamily="34" charset="0"/>
                <a:cs typeface="Arial" pitchFamily="34" charset="0"/>
              </a:rPr>
              <a:t>Hoàn thành báo cáo thu hoạch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>
                <a:latin typeface="Arial" pitchFamily="34" charset="0"/>
                <a:cs typeface="Arial" pitchFamily="34" charset="0"/>
              </a:rPr>
              <a:t>Chia sẻ buổi trải nghiệm với người thân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4000">
                <a:latin typeface="Arial" pitchFamily="34" charset="0"/>
                <a:cs typeface="Arial" pitchFamily="34" charset="0"/>
              </a:rPr>
              <a:t>Chuẩn bị tiết học sau: Trình bày bản thu hoạch cá nhân về trải nghiệm nghề truyền thống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23998" y="2022312"/>
            <a:ext cx="13840003" cy="5180164"/>
            <a:chOff x="0" y="0"/>
            <a:chExt cx="18453338" cy="6906884"/>
          </a:xfrm>
        </p:grpSpPr>
        <p:sp>
          <p:nvSpPr>
            <p:cNvPr id="3" name="TextBox 3"/>
            <p:cNvSpPr txBox="1"/>
            <p:nvPr/>
          </p:nvSpPr>
          <p:spPr>
            <a:xfrm>
              <a:off x="0" y="5498123"/>
              <a:ext cx="18453338" cy="1408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800"/>
                </a:lnSpc>
              </a:pPr>
              <a:r>
                <a:rPr lang="en-US" sz="7200" b="1">
                  <a:solidFill>
                    <a:srgbClr val="F6F5F1"/>
                  </a:solidFill>
                  <a:latin typeface="Arial" pitchFamily="34" charset="0"/>
                  <a:cs typeface="Arial" pitchFamily="34" charset="0"/>
                </a:rPr>
                <a:t>CẢM ƠN THẦY CÔ VÀ CÁC EM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728916" y="0"/>
              <a:ext cx="2995506" cy="43016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09705" y="1048200"/>
            <a:ext cx="1483049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>
                <a:solidFill>
                  <a:srgbClr val="F6F5F1"/>
                </a:solidFill>
                <a:latin typeface="Arial" pitchFamily="34" charset="0"/>
                <a:cs typeface="Arial" pitchFamily="34" charset="0"/>
              </a:rPr>
              <a:t>TUẦN 31: </a:t>
            </a:r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TRẢI NGHIỆM NGHỀ TRUYỀN THỐNG</a:t>
            </a:r>
            <a:endParaRPr lang="vi-VN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800" b="1">
              <a:solidFill>
                <a:srgbClr val="F6F5F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59240" y="2711291"/>
            <a:ext cx="8747760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1: Tham quan tìm hiểu làng nghề truyền thống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9485882"/>
            <a:ext cx="637410" cy="2816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" y="2705100"/>
            <a:ext cx="7381494" cy="674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59240" y="4914900"/>
            <a:ext cx="8252460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2: Tham gia thực hiện công việc của làng nghề truyền thống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9159240" y="8115300"/>
            <a:ext cx="874776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3: Viết báo cáo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918" r="24918"/>
          <a:stretch>
            <a:fillRect/>
          </a:stretch>
        </p:blipFill>
        <p:spPr>
          <a:xfrm>
            <a:off x="0" y="0"/>
            <a:ext cx="4508838" cy="102870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839167" y="3915140"/>
            <a:ext cx="4448833" cy="6371860"/>
            <a:chOff x="0" y="0"/>
            <a:chExt cx="443357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4433570" y="0"/>
                  </a:moveTo>
                  <a:lnTo>
                    <a:pt x="4433570" y="0"/>
                  </a:lnTo>
                  <a:lnTo>
                    <a:pt x="4433570" y="0"/>
                  </a:lnTo>
                  <a:lnTo>
                    <a:pt x="4433570" y="6350000"/>
                  </a:lnTo>
                  <a:lnTo>
                    <a:pt x="443357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4433570"/>
                  </a:lnTo>
                  <a:cubicBezTo>
                    <a:pt x="0" y="1985010"/>
                    <a:pt x="1985010" y="0"/>
                    <a:pt x="4433570" y="0"/>
                  </a:cubicBezTo>
                  <a:close/>
                </a:path>
              </a:pathLst>
            </a:custGeom>
            <a:blipFill>
              <a:blip r:embed="rId3"/>
              <a:stretch>
                <a:fillRect t="-2364" b="-2364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21890" y="1251717"/>
            <a:ext cx="637410" cy="2816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1200" y="2551024"/>
            <a:ext cx="7391400" cy="381167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3"/>
          <p:cNvSpPr txBox="1"/>
          <p:nvPr/>
        </p:nvSpPr>
        <p:spPr>
          <a:xfrm>
            <a:off x="6172200" y="2962218"/>
            <a:ext cx="6553200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b="1">
                <a:latin typeface="Arial" pitchFamily="34" charset="0"/>
                <a:cs typeface="Arial" pitchFamily="34" charset="0"/>
              </a:rPr>
              <a:t>HOẠT ĐỘNG 1: THAM QUAN TÌM HIỂU LÀNG NGHỀ TRUYỀN THỐNG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5E553-0A8B-6D9C-BA1F-202184C8C187}"/>
              </a:ext>
            </a:extLst>
          </p:cNvPr>
          <p:cNvSpPr txBox="1"/>
          <p:nvPr/>
        </p:nvSpPr>
        <p:spPr>
          <a:xfrm>
            <a:off x="5777948" y="6694139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83927" y="0"/>
            <a:ext cx="9804073" cy="10287000"/>
          </a:xfrm>
          <a:prstGeom prst="rect">
            <a:avLst/>
          </a:prstGeom>
          <a:solidFill>
            <a:srgbClr val="800000"/>
          </a:solidFill>
        </p:spPr>
      </p:sp>
      <p:grpSp>
        <p:nvGrpSpPr>
          <p:cNvPr id="3" name="Group 3"/>
          <p:cNvGrpSpPr/>
          <p:nvPr/>
        </p:nvGrpSpPr>
        <p:grpSpPr>
          <a:xfrm>
            <a:off x="8619510" y="2324100"/>
            <a:ext cx="9516090" cy="1978321"/>
            <a:chOff x="0" y="0"/>
            <a:chExt cx="3219023" cy="795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9023" cy="795392"/>
            </a:xfrm>
            <a:custGeom>
              <a:avLst/>
              <a:gdLst/>
              <a:ahLst/>
              <a:cxnLst/>
              <a:rect l="l" t="t" r="r" b="b"/>
              <a:pathLst>
                <a:path w="3219023" h="795392">
                  <a:moveTo>
                    <a:pt x="3094563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94563" y="0"/>
                  </a:lnTo>
                  <a:cubicBezTo>
                    <a:pt x="3163143" y="0"/>
                    <a:pt x="3219023" y="55880"/>
                    <a:pt x="3219023" y="124460"/>
                  </a:cubicBezTo>
                  <a:lnTo>
                    <a:pt x="3219023" y="670932"/>
                  </a:lnTo>
                  <a:cubicBezTo>
                    <a:pt x="3219023" y="739512"/>
                    <a:pt x="3163143" y="795392"/>
                    <a:pt x="3094563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619509" y="4808908"/>
            <a:ext cx="9516091" cy="2087191"/>
            <a:chOff x="0" y="0"/>
            <a:chExt cx="3219023" cy="795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19023" cy="795392"/>
            </a:xfrm>
            <a:custGeom>
              <a:avLst/>
              <a:gdLst/>
              <a:ahLst/>
              <a:cxnLst/>
              <a:rect l="l" t="t" r="r" b="b"/>
              <a:pathLst>
                <a:path w="3219023" h="795392">
                  <a:moveTo>
                    <a:pt x="3094563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94563" y="0"/>
                  </a:lnTo>
                  <a:cubicBezTo>
                    <a:pt x="3163143" y="0"/>
                    <a:pt x="3219023" y="55880"/>
                    <a:pt x="3219023" y="124460"/>
                  </a:cubicBezTo>
                  <a:lnTo>
                    <a:pt x="3219023" y="670932"/>
                  </a:lnTo>
                  <a:cubicBezTo>
                    <a:pt x="3219023" y="739512"/>
                    <a:pt x="3163143" y="795392"/>
                    <a:pt x="3094563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14"/>
          <p:cNvSpPr txBox="1"/>
          <p:nvPr/>
        </p:nvSpPr>
        <p:spPr>
          <a:xfrm>
            <a:off x="8824845" y="5463936"/>
            <a:ext cx="7355449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000" b="1" spc="59">
                <a:solidFill>
                  <a:srgbClr val="14110F"/>
                </a:solidFill>
                <a:latin typeface="Arial" pitchFamily="34" charset="0"/>
                <a:cs typeface="Arial" pitchFamily="34" charset="0"/>
              </a:rPr>
              <a:t>Địa điểm: </a:t>
            </a:r>
          </a:p>
        </p:txBody>
      </p:sp>
      <p:sp>
        <p:nvSpPr>
          <p:cNvPr id="11" name="TextBox 16"/>
          <p:cNvSpPr txBox="1"/>
          <p:nvPr/>
        </p:nvSpPr>
        <p:spPr>
          <a:xfrm>
            <a:off x="8782134" y="2743809"/>
            <a:ext cx="8362866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b="1" spc="60">
                <a:solidFill>
                  <a:srgbClr val="14110F"/>
                </a:solidFill>
                <a:latin typeface="Arial" pitchFamily="34" charset="0"/>
                <a:cs typeface="Arial" pitchFamily="34" charset="0"/>
              </a:rPr>
              <a:t>Thời gian: </a:t>
            </a:r>
          </a:p>
        </p:txBody>
      </p:sp>
      <p:sp>
        <p:nvSpPr>
          <p:cNvPr id="12" name="TextBox 17"/>
          <p:cNvSpPr txBox="1"/>
          <p:nvPr/>
        </p:nvSpPr>
        <p:spPr>
          <a:xfrm>
            <a:off x="416051" y="1442023"/>
            <a:ext cx="8067876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5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Một số lưu ý</a:t>
            </a:r>
          </a:p>
        </p:txBody>
      </p:sp>
      <p:grpSp>
        <p:nvGrpSpPr>
          <p:cNvPr id="13" name="Group 3"/>
          <p:cNvGrpSpPr/>
          <p:nvPr/>
        </p:nvGrpSpPr>
        <p:grpSpPr>
          <a:xfrm>
            <a:off x="8573001" y="7277100"/>
            <a:ext cx="9516090" cy="1978321"/>
            <a:chOff x="0" y="0"/>
            <a:chExt cx="3219023" cy="795392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3219023" cy="795392"/>
            </a:xfrm>
            <a:custGeom>
              <a:avLst/>
              <a:gdLst/>
              <a:ahLst/>
              <a:cxnLst/>
              <a:rect l="l" t="t" r="r" b="b"/>
              <a:pathLst>
                <a:path w="3219023" h="795392">
                  <a:moveTo>
                    <a:pt x="3094563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94563" y="0"/>
                  </a:lnTo>
                  <a:cubicBezTo>
                    <a:pt x="3163143" y="0"/>
                    <a:pt x="3219023" y="55880"/>
                    <a:pt x="3219023" y="124460"/>
                  </a:cubicBezTo>
                  <a:lnTo>
                    <a:pt x="3219023" y="670932"/>
                  </a:lnTo>
                  <a:cubicBezTo>
                    <a:pt x="3219023" y="739512"/>
                    <a:pt x="3163143" y="795392"/>
                    <a:pt x="3094563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8854662" y="7758428"/>
            <a:ext cx="4770909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b="1" spc="60">
                <a:solidFill>
                  <a:srgbClr val="14110F"/>
                </a:solidFill>
                <a:latin typeface="Arial" pitchFamily="34" charset="0"/>
                <a:cs typeface="Arial" pitchFamily="34" charset="0"/>
              </a:rPr>
              <a:t>Trang phục: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" y="3392067"/>
            <a:ext cx="65770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8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55209" y="1079303"/>
            <a:ext cx="15580360" cy="7569397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7" name="TextBox 7"/>
          <p:cNvSpPr txBox="1"/>
          <p:nvPr/>
        </p:nvSpPr>
        <p:spPr>
          <a:xfrm>
            <a:off x="1600199" y="1575792"/>
            <a:ext cx="14859001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Nghe nghệ nhân hoặc người đại diện của cơ sở truyền thống giới thiệu về nghề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 sát các hoạt động của người làm nghề ở nơi tham quan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 sát việc sử dụng các dụng cụ lao động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Phỏng vấn người làm nghề truyền thống (theo phiếu đã thiết kế)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 chép ngắn gọn những điều quan sát và nghe được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05740" y="688988"/>
            <a:ext cx="119634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6F5F1"/>
                </a:solidFill>
                <a:latin typeface="Arial" pitchFamily="34" charset="0"/>
                <a:cs typeface="Arial" pitchFamily="34" charset="0"/>
              </a:rPr>
              <a:t>Nội dung buổi tham quan trải nghiệm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79713" y="2705100"/>
            <a:ext cx="150876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000" b="1" u="sng">
                <a:solidFill>
                  <a:schemeClr val="bg1"/>
                </a:solidFill>
              </a:rPr>
              <a:t>+ Trải nghiệm qua tham quan: </a:t>
            </a:r>
            <a:r>
              <a:rPr lang="vi-VN" sz="4000">
                <a:solidFill>
                  <a:schemeClr val="bg1"/>
                </a:solidFill>
              </a:rPr>
              <a:t>tìm hiểu các hoạt động đang diễn ra tại cơ sở sản xuất; các loại sản phẩm do cơ sở sản xuất làm ra và giá trị của sản phẩm; </a:t>
            </a:r>
          </a:p>
          <a:p>
            <a:pPr algn="just">
              <a:lnSpc>
                <a:spcPct val="200000"/>
              </a:lnSpc>
            </a:pPr>
            <a:r>
              <a:rPr lang="vi-VN" sz="4000">
                <a:solidFill>
                  <a:schemeClr val="bg1"/>
                </a:solidFill>
              </a:rPr>
              <a:t>+ </a:t>
            </a:r>
            <a:r>
              <a:rPr lang="vi-VN" sz="4000" b="1" u="sng">
                <a:solidFill>
                  <a:schemeClr val="bg1"/>
                </a:solidFill>
              </a:rPr>
              <a:t>Trải nghiệm qua làm một số công đoạn </a:t>
            </a:r>
            <a:r>
              <a:rPr lang="vi-VN" sz="4000">
                <a:solidFill>
                  <a:schemeClr val="bg1"/>
                </a:solidFill>
              </a:rPr>
              <a:t>có yêu cầu kĩ thuật đơn giản của nghề truyền thống tại cơ sở sản xuất.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593288"/>
            <a:ext cx="14097000" cy="13498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0" y="688988"/>
            <a:ext cx="1268314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Mục đích, yêu cầu buổi tham quan trải nghiệm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593288"/>
            <a:ext cx="14097000" cy="13498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628900"/>
            <a:ext cx="15468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+ Tham quan tìm hiểu thực tế một cơ sở làm nghề truyền thống.</a:t>
            </a: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+ Tham gia làm một số công đoạn trong quy trình sản xuất của nghề truyền thống.</a:t>
            </a: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+ Biết được hoạt động đặc trưng, những yêu cầu cơ bản, trang thiết bị, dụng cụ lao động của nghề truyền thống; các yêu cầu về an toàn khi sử dụng công cụ lao động. </a:t>
            </a: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=&gt; Nhận biết và nêu được một số đặc điểm của bản thân phù hợp hoặc chưa phù hợp với công việc của nghề truyền thống.</a:t>
            </a:r>
          </a:p>
        </p:txBody>
      </p:sp>
    </p:spTree>
    <p:extLst>
      <p:ext uri="{BB962C8B-B14F-4D97-AF65-F5344CB8AC3E}">
        <p14:creationId xmlns:p14="http://schemas.microsoft.com/office/powerpoint/2010/main" val="35494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09613"/>
            <a:ext cx="6934200" cy="885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7438"/>
            <a:ext cx="7090120" cy="472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5400" y="6421819"/>
            <a:ext cx="8252460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latin typeface="Arial" pitchFamily="34" charset="0"/>
                <a:cs typeface="Arial" pitchFamily="34" charset="0"/>
              </a:rPr>
              <a:t>HOẠT ĐỘNG 2: THAM GIA THỰC HIỆN CÔNG VIỆC CỦA LÀNG NGHỀ TRUYỀN THỐNG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0517082313_wm_shs-hoat-dong-trai-nghiem-huong-nghiep-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5" t="75662" r="8802" b="8080"/>
          <a:stretch/>
        </p:blipFill>
        <p:spPr bwMode="auto">
          <a:xfrm>
            <a:off x="3200400" y="4035287"/>
            <a:ext cx="11033761" cy="55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292" y="954438"/>
            <a:ext cx="16144356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4000">
                <a:latin typeface="Arial" pitchFamily="34" charset="0"/>
                <a:cs typeface="Arial" pitchFamily="34" charset="0"/>
              </a:rPr>
              <a:t>Trực tiếp tham gia thực hiện một số công việc của nghề truyền thống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4000">
                <a:latin typeface="Arial" pitchFamily="34" charset="0"/>
                <a:cs typeface="Arial" pitchFamily="34" charset="0"/>
              </a:rPr>
              <a:t>Đảm bảo an toàn khi trải nghiệm lao động ở làng nghề</a:t>
            </a:r>
            <a:endParaRPr lang="vi-VN" sz="4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470</Words>
  <Application>Microsoft Office PowerPoint</Application>
  <PresentationFormat>Custom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2023-09-14T08:17:38Z</dcterms:modified>
  <dc:identifier>DAEoEx8m_EA</dc:identifier>
</cp:coreProperties>
</file>