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82" r:id="rId3"/>
    <p:sldId id="283" r:id="rId4"/>
    <p:sldId id="284" r:id="rId5"/>
    <p:sldId id="285" r:id="rId6"/>
    <p:sldId id="277" r:id="rId7"/>
    <p:sldId id="260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1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1734A-70CF-431C-80CD-78AB09B5475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032C0-1E76-49EE-B920-CD6729700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15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1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9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4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76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4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5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01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8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8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A78E-A6A1-4FC7-80C7-614CA0CBECE6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ED7F7-A522-4CE5-B136-F2C656BED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44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9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" Target="slide5.xml"/><Relationship Id="rId7" Type="http://schemas.openxmlformats.org/officeDocument/2006/relationships/image" Target="../media/image32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slide" Target="slide6.xml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20" Type="http://schemas.microsoft.com/office/2007/relationships/hdphoto" Target="../media/hdphoto8.wdp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10.xml"/><Relationship Id="rId24" Type="http://schemas.microsoft.com/office/2007/relationships/hdphoto" Target="../media/hdphoto10.wdp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23" Type="http://schemas.openxmlformats.org/officeDocument/2006/relationships/image" Target="../media/image22.png"/><Relationship Id="rId28" Type="http://schemas.openxmlformats.org/officeDocument/2006/relationships/image" Target="../media/image24.png"/><Relationship Id="rId10" Type="http://schemas.openxmlformats.org/officeDocument/2006/relationships/slide" Target="slide9.xml"/><Relationship Id="rId19" Type="http://schemas.openxmlformats.org/officeDocument/2006/relationships/image" Target="../media/image20.png"/><Relationship Id="rId4" Type="http://schemas.openxmlformats.org/officeDocument/2006/relationships/image" Target="../media/image13.jpeg"/><Relationship Id="rId9" Type="http://schemas.openxmlformats.org/officeDocument/2006/relationships/slide" Target="slide8.xml"/><Relationship Id="rId14" Type="http://schemas.openxmlformats.org/officeDocument/2006/relationships/image" Target="../media/image17.png"/><Relationship Id="rId22" Type="http://schemas.microsoft.com/office/2007/relationships/hdphoto" Target="../media/hdphoto9.wdp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slide" Target="slide5.xml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21D6F3C-3B87-4B65-8F02-675E6E8D1D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0" b="100000" l="0" r="100000">
                        <a14:foregroundMark x1="32494" y1="58731" x2="32314" y2="66896"/>
                        <a14:foregroundMark x1="36571" y1="62813" x2="38369" y2="68351"/>
                        <a14:foregroundMark x1="9472" y1="71706" x2="6595" y2="71221"/>
                        <a14:foregroundMark x1="4796" y1="71099" x2="4796" y2="76637"/>
                        <a14:foregroundMark x1="11451" y1="71948" x2="10911" y2="73646"/>
                        <a14:foregroundMark x1="90168" y1="79790" x2="93705" y2="83023"/>
                        <a14:foregroundMark x1="88909" y1="77728" x2="91966" y2="79790"/>
                        <a14:foregroundMark x1="96403" y1="78092" x2="93525" y2="806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/>
        </p:blipFill>
        <p:spPr>
          <a:xfrm>
            <a:off x="114909" y="1494405"/>
            <a:ext cx="6517262" cy="53635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F10767F-17A8-4157-8A43-655B02057866}"/>
              </a:ext>
            </a:extLst>
          </p:cNvPr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395676BE-1B23-4052-9055-668D33D2EB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EB20240-469F-4FCE-9F2A-5182A525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B504A770-B870-4545-A3FE-8D7636F89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852B8215-4E19-41F3-9A97-284B75F1E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7AF2A73B-FA50-46F3-A661-231594D07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4C4D7C40-A20D-453A-9C0C-5D2242314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D62558A9-48AE-456C-A972-4D0FAB54874D}"/>
              </a:ext>
            </a:extLst>
          </p:cNvPr>
          <p:cNvSpPr txBox="1"/>
          <p:nvPr/>
        </p:nvSpPr>
        <p:spPr>
          <a:xfrm>
            <a:off x="5843527" y="2559216"/>
            <a:ext cx="418172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喵呜体" panose="02010600010101010101" pitchFamily="2" charset="-122"/>
                <a:cs typeface="+mn-cs"/>
              </a:rPr>
              <a:t>Toán</a:t>
            </a:r>
            <a:r>
              <a:rPr kumimoji="0" lang="en-US" altLang="zh-CN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方正喵呜体" panose="02010600010101010101" pitchFamily="2" charset="-122"/>
                <a:cs typeface="+mn-cs"/>
              </a:rPr>
              <a:t> 1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方正喵呜体" panose="02010600010101010101" pitchFamily="2" charset="-122"/>
              <a:cs typeface="+mn-cs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919A15-6CBD-446C-B72E-3F1AD8E694D3}"/>
              </a:ext>
            </a:extLst>
          </p:cNvPr>
          <p:cNvGrpSpPr/>
          <p:nvPr/>
        </p:nvGrpSpPr>
        <p:grpSpPr>
          <a:xfrm rot="1327020">
            <a:off x="5311386" y="1962205"/>
            <a:ext cx="466106" cy="2034468"/>
            <a:chOff x="392752" y="3324665"/>
            <a:chExt cx="637039" cy="2780557"/>
          </a:xfrm>
        </p:grpSpPr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BBFA8B4E-A900-4A6D-ADD5-07DF6A078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1C2B8AF-109A-46B9-B551-013684C0A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91">
              <a:extLst>
                <a:ext uri="{FF2B5EF4-FFF2-40B4-BE49-F238E27FC236}">
                  <a16:creationId xmlns:a16="http://schemas.microsoft.com/office/drawing/2014/main" id="{917D41A0-F24C-40EB-AE56-E7CBE654A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E61C2012-0B88-4F45-9994-2A60F45D64C4}"/>
              </a:ext>
            </a:extLst>
          </p:cNvPr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463D061-99DF-477A-9229-0B7B372E9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083" y="5260680"/>
              <a:ext cx="2415349" cy="973196"/>
            </a:xfrm>
            <a:custGeom>
              <a:avLst/>
              <a:gdLst>
                <a:gd name="T0" fmla="*/ 471 w 492"/>
                <a:gd name="T1" fmla="*/ 63 h 198"/>
                <a:gd name="T2" fmla="*/ 461 w 492"/>
                <a:gd name="T3" fmla="*/ 30 h 198"/>
                <a:gd name="T4" fmla="*/ 440 w 492"/>
                <a:gd name="T5" fmla="*/ 3 h 198"/>
                <a:gd name="T6" fmla="*/ 4 w 492"/>
                <a:gd name="T7" fmla="*/ 125 h 198"/>
                <a:gd name="T8" fmla="*/ 452 w 492"/>
                <a:gd name="T9" fmla="*/ 32 h 198"/>
                <a:gd name="T10" fmla="*/ 468 w 492"/>
                <a:gd name="T11" fmla="*/ 64 h 198"/>
                <a:gd name="T12" fmla="*/ 451 w 492"/>
                <a:gd name="T13" fmla="*/ 69 h 198"/>
                <a:gd name="T14" fmla="*/ 441 w 492"/>
                <a:gd name="T15" fmla="*/ 53 h 198"/>
                <a:gd name="T16" fmla="*/ 441 w 492"/>
                <a:gd name="T17" fmla="*/ 63 h 198"/>
                <a:gd name="T18" fmla="*/ 425 w 492"/>
                <a:gd name="T19" fmla="*/ 76 h 198"/>
                <a:gd name="T20" fmla="*/ 416 w 492"/>
                <a:gd name="T21" fmla="*/ 66 h 198"/>
                <a:gd name="T22" fmla="*/ 398 w 492"/>
                <a:gd name="T23" fmla="*/ 83 h 198"/>
                <a:gd name="T24" fmla="*/ 388 w 492"/>
                <a:gd name="T25" fmla="*/ 75 h 198"/>
                <a:gd name="T26" fmla="*/ 376 w 492"/>
                <a:gd name="T27" fmla="*/ 89 h 198"/>
                <a:gd name="T28" fmla="*/ 372 w 492"/>
                <a:gd name="T29" fmla="*/ 78 h 198"/>
                <a:gd name="T30" fmla="*/ 371 w 492"/>
                <a:gd name="T31" fmla="*/ 91 h 198"/>
                <a:gd name="T32" fmla="*/ 346 w 492"/>
                <a:gd name="T33" fmla="*/ 86 h 198"/>
                <a:gd name="T34" fmla="*/ 334 w 492"/>
                <a:gd name="T35" fmla="*/ 71 h 198"/>
                <a:gd name="T36" fmla="*/ 345 w 492"/>
                <a:gd name="T37" fmla="*/ 98 h 198"/>
                <a:gd name="T38" fmla="*/ 325 w 492"/>
                <a:gd name="T39" fmla="*/ 99 h 198"/>
                <a:gd name="T40" fmla="*/ 315 w 492"/>
                <a:gd name="T41" fmla="*/ 92 h 198"/>
                <a:gd name="T42" fmla="*/ 321 w 492"/>
                <a:gd name="T43" fmla="*/ 104 h 198"/>
                <a:gd name="T44" fmla="*/ 301 w 492"/>
                <a:gd name="T45" fmla="*/ 93 h 198"/>
                <a:gd name="T46" fmla="*/ 302 w 492"/>
                <a:gd name="T47" fmla="*/ 110 h 198"/>
                <a:gd name="T48" fmla="*/ 280 w 492"/>
                <a:gd name="T49" fmla="*/ 116 h 198"/>
                <a:gd name="T50" fmla="*/ 271 w 492"/>
                <a:gd name="T51" fmla="*/ 102 h 198"/>
                <a:gd name="T52" fmla="*/ 256 w 492"/>
                <a:gd name="T53" fmla="*/ 123 h 198"/>
                <a:gd name="T54" fmla="*/ 252 w 492"/>
                <a:gd name="T55" fmla="*/ 109 h 198"/>
                <a:gd name="T56" fmla="*/ 250 w 492"/>
                <a:gd name="T57" fmla="*/ 120 h 198"/>
                <a:gd name="T58" fmla="*/ 232 w 492"/>
                <a:gd name="T59" fmla="*/ 129 h 198"/>
                <a:gd name="T60" fmla="*/ 224 w 492"/>
                <a:gd name="T61" fmla="*/ 105 h 198"/>
                <a:gd name="T62" fmla="*/ 224 w 492"/>
                <a:gd name="T63" fmla="*/ 123 h 198"/>
                <a:gd name="T64" fmla="*/ 210 w 492"/>
                <a:gd name="T65" fmla="*/ 136 h 198"/>
                <a:gd name="T66" fmla="*/ 205 w 492"/>
                <a:gd name="T67" fmla="*/ 124 h 198"/>
                <a:gd name="T68" fmla="*/ 203 w 492"/>
                <a:gd name="T69" fmla="*/ 136 h 198"/>
                <a:gd name="T70" fmla="*/ 186 w 492"/>
                <a:gd name="T71" fmla="*/ 143 h 198"/>
                <a:gd name="T72" fmla="*/ 177 w 492"/>
                <a:gd name="T73" fmla="*/ 133 h 198"/>
                <a:gd name="T74" fmla="*/ 182 w 492"/>
                <a:gd name="T75" fmla="*/ 144 h 198"/>
                <a:gd name="T76" fmla="*/ 165 w 492"/>
                <a:gd name="T77" fmla="*/ 148 h 198"/>
                <a:gd name="T78" fmla="*/ 155 w 492"/>
                <a:gd name="T79" fmla="*/ 138 h 198"/>
                <a:gd name="T80" fmla="*/ 146 w 492"/>
                <a:gd name="T81" fmla="*/ 154 h 198"/>
                <a:gd name="T82" fmla="*/ 138 w 492"/>
                <a:gd name="T83" fmla="*/ 140 h 198"/>
                <a:gd name="T84" fmla="*/ 137 w 492"/>
                <a:gd name="T85" fmla="*/ 150 h 198"/>
                <a:gd name="T86" fmla="*/ 121 w 492"/>
                <a:gd name="T87" fmla="*/ 161 h 198"/>
                <a:gd name="T88" fmla="*/ 114 w 492"/>
                <a:gd name="T89" fmla="*/ 136 h 198"/>
                <a:gd name="T90" fmla="*/ 118 w 492"/>
                <a:gd name="T91" fmla="*/ 162 h 198"/>
                <a:gd name="T92" fmla="*/ 94 w 492"/>
                <a:gd name="T93" fmla="*/ 158 h 198"/>
                <a:gd name="T94" fmla="*/ 96 w 492"/>
                <a:gd name="T95" fmla="*/ 166 h 198"/>
                <a:gd name="T96" fmla="*/ 88 w 492"/>
                <a:gd name="T97" fmla="*/ 171 h 198"/>
                <a:gd name="T98" fmla="*/ 83 w 492"/>
                <a:gd name="T99" fmla="*/ 161 h 198"/>
                <a:gd name="T100" fmla="*/ 82 w 492"/>
                <a:gd name="T101" fmla="*/ 169 h 198"/>
                <a:gd name="T102" fmla="*/ 76 w 492"/>
                <a:gd name="T103" fmla="*/ 175 h 198"/>
                <a:gd name="T104" fmla="*/ 71 w 492"/>
                <a:gd name="T105" fmla="*/ 165 h 198"/>
                <a:gd name="T106" fmla="*/ 69 w 492"/>
                <a:gd name="T107" fmla="*/ 173 h 198"/>
                <a:gd name="T108" fmla="*/ 60 w 492"/>
                <a:gd name="T109" fmla="*/ 180 h 198"/>
                <a:gd name="T110" fmla="*/ 58 w 492"/>
                <a:gd name="T111" fmla="*/ 176 h 198"/>
                <a:gd name="T112" fmla="*/ 49 w 492"/>
                <a:gd name="T113" fmla="*/ 168 h 198"/>
                <a:gd name="T114" fmla="*/ 57 w 492"/>
                <a:gd name="T115" fmla="*/ 181 h 198"/>
                <a:gd name="T116" fmla="*/ 25 w 492"/>
                <a:gd name="T117" fmla="*/ 197 h 198"/>
                <a:gd name="T118" fmla="*/ 209 w 492"/>
                <a:gd name="T119" fmla="*/ 145 h 198"/>
                <a:gd name="T120" fmla="*/ 486 w 492"/>
                <a:gd name="T121" fmla="*/ 7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2" h="198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6DAC4BC3-4D85-4EFA-9521-C4370C260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882" y="5835466"/>
              <a:ext cx="130728" cy="412934"/>
            </a:xfrm>
            <a:custGeom>
              <a:avLst/>
              <a:gdLst>
                <a:gd name="T0" fmla="*/ 26 w 27"/>
                <a:gd name="T1" fmla="*/ 77 h 84"/>
                <a:gd name="T2" fmla="*/ 16 w 27"/>
                <a:gd name="T3" fmla="*/ 40 h 84"/>
                <a:gd name="T4" fmla="*/ 6 w 27"/>
                <a:gd name="T5" fmla="*/ 3 h 84"/>
                <a:gd name="T6" fmla="*/ 0 w 27"/>
                <a:gd name="T7" fmla="*/ 6 h 84"/>
                <a:gd name="T8" fmla="*/ 7 w 27"/>
                <a:gd name="T9" fmla="*/ 46 h 84"/>
                <a:gd name="T10" fmla="*/ 19 w 27"/>
                <a:gd name="T11" fmla="*/ 81 h 84"/>
                <a:gd name="T12" fmla="*/ 26 w 27"/>
                <a:gd name="T13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84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7EC3034-CE7B-4D05-BC4D-CA6DC1565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7936" y="6036746"/>
              <a:ext cx="68477" cy="128653"/>
            </a:xfrm>
            <a:custGeom>
              <a:avLst/>
              <a:gdLst>
                <a:gd name="T0" fmla="*/ 13 w 14"/>
                <a:gd name="T1" fmla="*/ 25 h 26"/>
                <a:gd name="T2" fmla="*/ 7 w 14"/>
                <a:gd name="T3" fmla="*/ 15 h 26"/>
                <a:gd name="T4" fmla="*/ 2 w 14"/>
                <a:gd name="T5" fmla="*/ 1 h 26"/>
                <a:gd name="T6" fmla="*/ 0 w 14"/>
                <a:gd name="T7" fmla="*/ 2 h 26"/>
                <a:gd name="T8" fmla="*/ 4 w 14"/>
                <a:gd name="T9" fmla="*/ 15 h 26"/>
                <a:gd name="T10" fmla="*/ 12 w 14"/>
                <a:gd name="T11" fmla="*/ 26 h 26"/>
                <a:gd name="T12" fmla="*/ 13 w 14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6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5942F7AE-7F3C-4059-B6AF-18B74DF6C5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48259"/>
      </p:ext>
    </p:extLst>
  </p:cSld>
  <p:clrMapOvr>
    <a:masterClrMapping/>
  </p:clrMapOvr>
  <p:transition spd="med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48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508481" y="-469087"/>
            <a:ext cx="12135960" cy="3740350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-53217" y="212561"/>
            <a:ext cx="1394163" cy="795538"/>
            <a:chOff x="1140726" y="1286174"/>
            <a:chExt cx="1378153" cy="937907"/>
          </a:xfrm>
        </p:grpSpPr>
        <p:sp>
          <p:nvSpPr>
            <p:cNvPr id="12" name="Oval 11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noProof="0" dirty="0"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A5516E2F-578D-4E5C-AAAD-8310230781C3}"/>
              </a:ext>
            </a:extLst>
          </p:cNvPr>
          <p:cNvSpPr txBox="1"/>
          <p:nvPr/>
        </p:nvSpPr>
        <p:spPr>
          <a:xfrm>
            <a:off x="1380903" y="276061"/>
            <a:ext cx="10159208" cy="182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noProof="0" dirty="0" err="1" smtClean="0">
                <a:ea typeface="方正喵呜体" panose="02010600010101010101" pitchFamily="2" charset="-122"/>
              </a:rPr>
              <a:t>Đội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quân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Nhí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Nhố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đứng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xếp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thành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một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hàng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,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các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chú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lính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đó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có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nhiều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hình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dáng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đứng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theo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một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quy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luật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.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Hỏi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hình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chú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lính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thứ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mười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trông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như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thế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3200" noProof="0" dirty="0" err="1" smtClean="0">
                <a:ea typeface="方正喵呜体" panose="02010600010101010101" pitchFamily="2" charset="-122"/>
              </a:rPr>
              <a:t>nào</a:t>
            </a:r>
            <a:r>
              <a:rPr lang="en-US" altLang="zh-CN" sz="3200" noProof="0" dirty="0" smtClean="0">
                <a:ea typeface="方正喵呜体" panose="02010600010101010101" pitchFamily="2" charset="-122"/>
              </a:rPr>
              <a:t>?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方正喵呜体" panose="0201060001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4550" y="-494203"/>
            <a:ext cx="1911934" cy="861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"/>
          <a:stretch/>
        </p:blipFill>
        <p:spPr>
          <a:xfrm rot="16200000">
            <a:off x="5069290" y="1699811"/>
            <a:ext cx="1532726" cy="8089903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895138" y="5844396"/>
            <a:ext cx="529698" cy="57694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rtlCol="0" anchor="ctr"/>
          <a:lstStyle/>
          <a:p>
            <a:pPr algn="ctr"/>
            <a:endParaRPr lang="en-US" sz="2000"/>
          </a:p>
        </p:txBody>
      </p:sp>
      <p:sp>
        <p:nvSpPr>
          <p:cNvPr id="20" name="TextBox 19"/>
          <p:cNvSpPr txBox="1"/>
          <p:nvPr/>
        </p:nvSpPr>
        <p:spPr>
          <a:xfrm>
            <a:off x="1996165" y="5419372"/>
            <a:ext cx="383241" cy="918051"/>
          </a:xfrm>
          <a:prstGeom prst="rect">
            <a:avLst/>
          </a:prstGeom>
          <a:noFill/>
          <a:ln>
            <a:noFill/>
          </a:ln>
        </p:spPr>
        <p:txBody>
          <a:bodyPr wrap="square" lIns="55733" tIns="27866" rIns="55733" bIns="27866" rtlCol="0">
            <a:spAutoFit/>
          </a:bodyPr>
          <a:lstStyle/>
          <a:p>
            <a:r>
              <a:rPr lang="en-US" sz="2800" b="1" dirty="0" smtClean="0"/>
              <a:t> A</a:t>
            </a:r>
            <a:endParaRPr lang="en-US" sz="2800" b="1" dirty="0"/>
          </a:p>
        </p:txBody>
      </p:sp>
      <p:sp>
        <p:nvSpPr>
          <p:cNvPr id="22" name="Oval 21"/>
          <p:cNvSpPr/>
          <p:nvPr/>
        </p:nvSpPr>
        <p:spPr>
          <a:xfrm>
            <a:off x="3446847" y="5855941"/>
            <a:ext cx="529698" cy="57694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rtlCol="0" anchor="ctr"/>
          <a:lstStyle/>
          <a:p>
            <a:pPr algn="ctr"/>
            <a:endParaRPr lang="en-US" sz="2000"/>
          </a:p>
        </p:txBody>
      </p:sp>
      <p:sp>
        <p:nvSpPr>
          <p:cNvPr id="23" name="TextBox 22"/>
          <p:cNvSpPr txBox="1"/>
          <p:nvPr/>
        </p:nvSpPr>
        <p:spPr>
          <a:xfrm>
            <a:off x="3547874" y="5430917"/>
            <a:ext cx="383241" cy="918051"/>
          </a:xfrm>
          <a:prstGeom prst="rect">
            <a:avLst/>
          </a:prstGeom>
          <a:noFill/>
          <a:ln>
            <a:noFill/>
          </a:ln>
        </p:spPr>
        <p:txBody>
          <a:bodyPr wrap="square" lIns="55733" tIns="27866" rIns="55733" bIns="27866" rtlCol="0">
            <a:spAutoFit/>
          </a:bodyPr>
          <a:lstStyle/>
          <a:p>
            <a:r>
              <a:rPr lang="en-US" sz="2800" b="1" dirty="0" smtClean="0"/>
              <a:t> B</a:t>
            </a:r>
            <a:endParaRPr lang="en-US" sz="2800" b="1" dirty="0"/>
          </a:p>
        </p:txBody>
      </p:sp>
      <p:sp>
        <p:nvSpPr>
          <p:cNvPr id="24" name="Oval 23"/>
          <p:cNvSpPr/>
          <p:nvPr/>
        </p:nvSpPr>
        <p:spPr>
          <a:xfrm>
            <a:off x="5151335" y="5844396"/>
            <a:ext cx="529698" cy="57694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rtlCol="0" anchor="ctr"/>
          <a:lstStyle/>
          <a:p>
            <a:pPr algn="ctr"/>
            <a:endParaRPr lang="en-US" sz="2000"/>
          </a:p>
        </p:txBody>
      </p:sp>
      <p:sp>
        <p:nvSpPr>
          <p:cNvPr id="25" name="TextBox 24"/>
          <p:cNvSpPr txBox="1"/>
          <p:nvPr/>
        </p:nvSpPr>
        <p:spPr>
          <a:xfrm>
            <a:off x="5196765" y="5850260"/>
            <a:ext cx="383241" cy="487163"/>
          </a:xfrm>
          <a:prstGeom prst="rect">
            <a:avLst/>
          </a:prstGeom>
          <a:noFill/>
          <a:ln>
            <a:noFill/>
          </a:ln>
        </p:spPr>
        <p:txBody>
          <a:bodyPr wrap="square" lIns="55733" tIns="27866" rIns="55733" bIns="27866" rtlCol="0">
            <a:spAutoFit/>
          </a:bodyPr>
          <a:lstStyle/>
          <a:p>
            <a:r>
              <a:rPr lang="en-US" sz="2800" b="1" dirty="0" smtClean="0"/>
              <a:t> C</a:t>
            </a:r>
            <a:endParaRPr lang="en-US" sz="2800" b="1" dirty="0"/>
          </a:p>
        </p:txBody>
      </p:sp>
      <p:sp>
        <p:nvSpPr>
          <p:cNvPr id="26" name="Oval 25"/>
          <p:cNvSpPr/>
          <p:nvPr/>
        </p:nvSpPr>
        <p:spPr>
          <a:xfrm>
            <a:off x="6859495" y="5844396"/>
            <a:ext cx="529698" cy="57694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rtlCol="0" anchor="ctr"/>
          <a:lstStyle/>
          <a:p>
            <a:pPr algn="ctr"/>
            <a:endParaRPr lang="en-US" sz="2000"/>
          </a:p>
        </p:txBody>
      </p:sp>
      <p:sp>
        <p:nvSpPr>
          <p:cNvPr id="27" name="TextBox 26"/>
          <p:cNvSpPr txBox="1"/>
          <p:nvPr/>
        </p:nvSpPr>
        <p:spPr>
          <a:xfrm>
            <a:off x="6960522" y="5419372"/>
            <a:ext cx="383241" cy="918051"/>
          </a:xfrm>
          <a:prstGeom prst="rect">
            <a:avLst/>
          </a:prstGeom>
          <a:noFill/>
          <a:ln>
            <a:noFill/>
          </a:ln>
        </p:spPr>
        <p:txBody>
          <a:bodyPr wrap="square" lIns="55733" tIns="27866" rIns="55733" bIns="27866" rtlCol="0">
            <a:spAutoFit/>
          </a:bodyPr>
          <a:lstStyle/>
          <a:p>
            <a:r>
              <a:rPr lang="en-US" sz="2800" b="1" dirty="0" smtClean="0"/>
              <a:t> D</a:t>
            </a:r>
            <a:endParaRPr lang="en-US" sz="2800" b="1" dirty="0"/>
          </a:p>
        </p:txBody>
      </p:sp>
      <p:sp>
        <p:nvSpPr>
          <p:cNvPr id="28" name="Oval 27"/>
          <p:cNvSpPr/>
          <p:nvPr/>
        </p:nvSpPr>
        <p:spPr>
          <a:xfrm>
            <a:off x="8563983" y="5839000"/>
            <a:ext cx="529698" cy="576948"/>
          </a:xfrm>
          <a:prstGeom prst="ellipse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733" tIns="27866" rIns="55733" bIns="27866" rtlCol="0" anchor="ctr"/>
          <a:lstStyle/>
          <a:p>
            <a:pPr algn="ctr"/>
            <a:endParaRPr lang="en-US" sz="2000"/>
          </a:p>
        </p:txBody>
      </p:sp>
      <p:sp>
        <p:nvSpPr>
          <p:cNvPr id="29" name="TextBox 28"/>
          <p:cNvSpPr txBox="1"/>
          <p:nvPr/>
        </p:nvSpPr>
        <p:spPr>
          <a:xfrm>
            <a:off x="8623252" y="5857477"/>
            <a:ext cx="383241" cy="487163"/>
          </a:xfrm>
          <a:prstGeom prst="rect">
            <a:avLst/>
          </a:prstGeom>
          <a:noFill/>
          <a:ln>
            <a:noFill/>
          </a:ln>
        </p:spPr>
        <p:txBody>
          <a:bodyPr wrap="square" lIns="55733" tIns="27866" rIns="55733" bIns="27866" rtlCol="0">
            <a:spAutoFit/>
          </a:bodyPr>
          <a:lstStyle/>
          <a:p>
            <a:r>
              <a:rPr lang="en-US" sz="2800" b="1" dirty="0" smtClean="0"/>
              <a:t> E</a:t>
            </a:r>
            <a:endParaRPr lang="en-US" sz="2800" b="1" dirty="0"/>
          </a:p>
        </p:txBody>
      </p:sp>
      <p:grpSp>
        <p:nvGrpSpPr>
          <p:cNvPr id="15" name="Group 14"/>
          <p:cNvGrpSpPr/>
          <p:nvPr/>
        </p:nvGrpSpPr>
        <p:grpSpPr>
          <a:xfrm>
            <a:off x="8567655" y="5839000"/>
            <a:ext cx="529698" cy="576948"/>
            <a:chOff x="10429249" y="4484375"/>
            <a:chExt cx="529698" cy="576948"/>
          </a:xfrm>
        </p:grpSpPr>
        <p:sp>
          <p:nvSpPr>
            <p:cNvPr id="32" name="Oval 31"/>
            <p:cNvSpPr/>
            <p:nvPr/>
          </p:nvSpPr>
          <p:spPr>
            <a:xfrm>
              <a:off x="10429249" y="4484375"/>
              <a:ext cx="529698" cy="576948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5733" tIns="27866" rIns="55733" bIns="27866"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476503" y="4508975"/>
              <a:ext cx="383241" cy="4871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55733" tIns="27866" rIns="55733" bIns="27866" rtlCol="0">
              <a:spAutoFit/>
            </a:bodyPr>
            <a:lstStyle/>
            <a:p>
              <a:r>
                <a:rPr lang="en-US" sz="2800" b="1" dirty="0" smtClean="0"/>
                <a:t> E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828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7723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114" y="62738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АППЛИКАЦИИ ИЗ ГЕОМЕТРИЧЕСКИХ ФИГУРОК 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9" b="95922" l="6383" r="96099">
                        <a14:foregroundMark x1="22163" y1="30319" x2="26418" y2="38652"/>
                        <a14:foregroundMark x1="78014" y1="12589" x2="83688" y2="20745"/>
                        <a14:foregroundMark x1="50000" y1="6206" x2="50709" y2="29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26885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9D3927D4-6CD8-442E-A847-F3304261B7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962022" y="-122587"/>
            <a:ext cx="4958646" cy="2107880"/>
          </a:xfrm>
          <a:prstGeom prst="rect">
            <a:avLst/>
          </a:prstGeom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-53217" y="212561"/>
            <a:ext cx="1394163" cy="795538"/>
            <a:chOff x="1140726" y="1286174"/>
            <a:chExt cx="1378153" cy="937907"/>
          </a:xfrm>
        </p:grpSpPr>
        <p:sp>
          <p:nvSpPr>
            <p:cNvPr id="12" name="Oval 11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文本框 1">
            <a:extLst>
              <a:ext uri="{FF2B5EF4-FFF2-40B4-BE49-F238E27FC236}">
                <a16:creationId xmlns:a16="http://schemas.microsoft.com/office/drawing/2014/main" id="{A5516E2F-578D-4E5C-AAAD-8310230781C3}"/>
              </a:ext>
            </a:extLst>
          </p:cNvPr>
          <p:cNvSpPr txBox="1"/>
          <p:nvPr/>
        </p:nvSpPr>
        <p:spPr>
          <a:xfrm>
            <a:off x="1856406" y="220855"/>
            <a:ext cx="10159208" cy="91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dirty="0" err="1" smtClean="0">
                <a:ea typeface="方正喵呜体" panose="02010600010101010101" pitchFamily="2" charset="-122"/>
              </a:rPr>
              <a:t>Đếm</a:t>
            </a:r>
            <a:r>
              <a:rPr lang="en-US" altLang="zh-CN" sz="4800" dirty="0" smtClean="0">
                <a:ea typeface="方正喵呜体" panose="02010600010101010101" pitchFamily="2" charset="-122"/>
              </a:rPr>
              <a:t> </a:t>
            </a:r>
            <a:r>
              <a:rPr lang="en-US" altLang="zh-CN" sz="4800" dirty="0" err="1" smtClean="0">
                <a:ea typeface="方正喵呜体" panose="02010600010101010101" pitchFamily="2" charset="-122"/>
              </a:rPr>
              <a:t>hình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方正喵呜体" panose="02010600010101010101" pitchFamily="2" charset="-122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126504" y="1353599"/>
            <a:ext cx="4383959" cy="53343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551568" y="1655880"/>
            <a:ext cx="379882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Có</a:t>
            </a:r>
            <a:r>
              <a:rPr lang="en-US" sz="4400" dirty="0" smtClean="0"/>
              <a:t> : ……</a:t>
            </a:r>
          </a:p>
          <a:p>
            <a:endParaRPr lang="en-US" sz="4400" dirty="0" smtClean="0"/>
          </a:p>
          <a:p>
            <a:r>
              <a:rPr lang="en-US" sz="4400" dirty="0" err="1" smtClean="0"/>
              <a:t>Có</a:t>
            </a:r>
            <a:r>
              <a:rPr lang="en-US" sz="4400" dirty="0" smtClean="0"/>
              <a:t> : ……</a:t>
            </a:r>
          </a:p>
          <a:p>
            <a:endParaRPr lang="en-US" sz="4400" dirty="0" smtClean="0"/>
          </a:p>
          <a:p>
            <a:r>
              <a:rPr lang="en-US" sz="4400" dirty="0" err="1" smtClean="0"/>
              <a:t>Có</a:t>
            </a:r>
            <a:r>
              <a:rPr lang="en-US" sz="4400" dirty="0" smtClean="0"/>
              <a:t> : ……</a:t>
            </a:r>
          </a:p>
          <a:p>
            <a:endParaRPr lang="en-US" sz="4400" dirty="0" smtClean="0"/>
          </a:p>
          <a:p>
            <a:r>
              <a:rPr lang="en-US" sz="4400" dirty="0" err="1" smtClean="0"/>
              <a:t>Có</a:t>
            </a:r>
            <a:r>
              <a:rPr lang="en-US" sz="4400" dirty="0" smtClean="0"/>
              <a:t> : ……</a:t>
            </a:r>
            <a:endParaRPr lang="en-US" sz="4400" dirty="0"/>
          </a:p>
        </p:txBody>
      </p:sp>
      <p:sp>
        <p:nvSpPr>
          <p:cNvPr id="5" name="Isosceles Triangle 4"/>
          <p:cNvSpPr/>
          <p:nvPr/>
        </p:nvSpPr>
        <p:spPr>
          <a:xfrm>
            <a:off x="8497779" y="1489753"/>
            <a:ext cx="799307" cy="75802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93874" y="2945133"/>
            <a:ext cx="10033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47885" y="4264606"/>
            <a:ext cx="596473" cy="6273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92453" y="1551951"/>
            <a:ext cx="62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5</a:t>
            </a:r>
            <a:endParaRPr lang="en-US" sz="4800" dirty="0"/>
          </a:p>
        </p:txBody>
      </p:sp>
      <p:sp>
        <p:nvSpPr>
          <p:cNvPr id="21" name="TextBox 20"/>
          <p:cNvSpPr txBox="1"/>
          <p:nvPr/>
        </p:nvSpPr>
        <p:spPr>
          <a:xfrm>
            <a:off x="7806078" y="2877815"/>
            <a:ext cx="62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3</a:t>
            </a:r>
            <a:endParaRPr lang="en-US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7855165" y="4234497"/>
            <a:ext cx="62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524847" y="5607377"/>
            <a:ext cx="683644" cy="6605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855165" y="5572225"/>
            <a:ext cx="626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2836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17C81E-375E-408F-930E-AEB115826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20694" y="-280061"/>
            <a:ext cx="10114157" cy="80415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15B895-DD40-46FB-BB0A-9AD4E47E4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76C4C3-CD6F-4772-8C79-52FB0E9F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61FBE18-1B33-457D-92B9-9B6B87C36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58681C8-4CAC-4EB9-9B6C-8EDAA7167A2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1898DB2-9A33-47F6-AF5F-16CF447407F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</p:spPr>
      </p:pic>
      <p:sp>
        <p:nvSpPr>
          <p:cNvPr id="19" name="Freeform 95">
            <a:extLst>
              <a:ext uri="{FF2B5EF4-FFF2-40B4-BE49-F238E27FC236}">
                <a16:creationId xmlns:a16="http://schemas.microsoft.com/office/drawing/2014/main" id="{B8D43DE7-C483-45F7-82E1-CA8D2441BD2C}"/>
              </a:ext>
            </a:extLst>
          </p:cNvPr>
          <p:cNvSpPr>
            <a:spLocks noEditPoints="1"/>
          </p:cNvSpPr>
          <p:nvPr/>
        </p:nvSpPr>
        <p:spPr bwMode="auto">
          <a:xfrm>
            <a:off x="356832" y="2610452"/>
            <a:ext cx="1070517" cy="995187"/>
          </a:xfrm>
          <a:custGeom>
            <a:avLst/>
            <a:gdLst>
              <a:gd name="T0" fmla="*/ 287 w 376"/>
              <a:gd name="T1" fmla="*/ 219 h 347"/>
              <a:gd name="T2" fmla="*/ 256 w 376"/>
              <a:gd name="T3" fmla="*/ 160 h 347"/>
              <a:gd name="T4" fmla="*/ 200 w 376"/>
              <a:gd name="T5" fmla="*/ 162 h 347"/>
              <a:gd name="T6" fmla="*/ 104 w 376"/>
              <a:gd name="T7" fmla="*/ 93 h 347"/>
              <a:gd name="T8" fmla="*/ 81 w 376"/>
              <a:gd name="T9" fmla="*/ 13 h 347"/>
              <a:gd name="T10" fmla="*/ 79 w 376"/>
              <a:gd name="T11" fmla="*/ 8 h 347"/>
              <a:gd name="T12" fmla="*/ 66 w 376"/>
              <a:gd name="T13" fmla="*/ 1 h 347"/>
              <a:gd name="T14" fmla="*/ 73 w 376"/>
              <a:gd name="T15" fmla="*/ 15 h 347"/>
              <a:gd name="T16" fmla="*/ 17 w 376"/>
              <a:gd name="T17" fmla="*/ 71 h 347"/>
              <a:gd name="T18" fmla="*/ 0 w 376"/>
              <a:gd name="T19" fmla="*/ 55 h 347"/>
              <a:gd name="T20" fmla="*/ 94 w 376"/>
              <a:gd name="T21" fmla="*/ 148 h 347"/>
              <a:gd name="T22" fmla="*/ 184 w 376"/>
              <a:gd name="T23" fmla="*/ 179 h 347"/>
              <a:gd name="T24" fmla="*/ 275 w 376"/>
              <a:gd name="T25" fmla="*/ 246 h 347"/>
              <a:gd name="T26" fmla="*/ 290 w 376"/>
              <a:gd name="T27" fmla="*/ 342 h 347"/>
              <a:gd name="T28" fmla="*/ 286 w 376"/>
              <a:gd name="T29" fmla="*/ 296 h 347"/>
              <a:gd name="T30" fmla="*/ 342 w 376"/>
              <a:gd name="T31" fmla="*/ 228 h 347"/>
              <a:gd name="T32" fmla="*/ 376 w 376"/>
              <a:gd name="T33" fmla="*/ 283 h 347"/>
              <a:gd name="T34" fmla="*/ 299 w 376"/>
              <a:gd name="T35" fmla="*/ 229 h 347"/>
              <a:gd name="T36" fmla="*/ 308 w 376"/>
              <a:gd name="T37" fmla="*/ 232 h 347"/>
              <a:gd name="T38" fmla="*/ 288 w 376"/>
              <a:gd name="T39" fmla="*/ 238 h 347"/>
              <a:gd name="T40" fmla="*/ 228 w 376"/>
              <a:gd name="T41" fmla="*/ 168 h 347"/>
              <a:gd name="T42" fmla="*/ 199 w 376"/>
              <a:gd name="T43" fmla="*/ 203 h 347"/>
              <a:gd name="T44" fmla="*/ 228 w 376"/>
              <a:gd name="T45" fmla="*/ 168 h 347"/>
              <a:gd name="T46" fmla="*/ 120 w 376"/>
              <a:gd name="T47" fmla="*/ 117 h 347"/>
              <a:gd name="T48" fmla="*/ 103 w 376"/>
              <a:gd name="T49" fmla="*/ 132 h 347"/>
              <a:gd name="T50" fmla="*/ 103 w 376"/>
              <a:gd name="T51" fmla="*/ 108 h 347"/>
              <a:gd name="T52" fmla="*/ 33 w 376"/>
              <a:gd name="T53" fmla="*/ 87 h 347"/>
              <a:gd name="T54" fmla="*/ 20 w 376"/>
              <a:gd name="T55" fmla="*/ 74 h 347"/>
              <a:gd name="T56" fmla="*/ 84 w 376"/>
              <a:gd name="T57" fmla="*/ 30 h 347"/>
              <a:gd name="T58" fmla="*/ 33 w 376"/>
              <a:gd name="T59" fmla="*/ 87 h 347"/>
              <a:gd name="T60" fmla="*/ 61 w 376"/>
              <a:gd name="T61" fmla="*/ 98 h 347"/>
              <a:gd name="T62" fmla="*/ 80 w 376"/>
              <a:gd name="T63" fmla="*/ 71 h 347"/>
              <a:gd name="T64" fmla="*/ 64 w 376"/>
              <a:gd name="T65" fmla="*/ 85 h 347"/>
              <a:gd name="T66" fmla="*/ 37 w 376"/>
              <a:gd name="T67" fmla="*/ 90 h 347"/>
              <a:gd name="T68" fmla="*/ 87 w 376"/>
              <a:gd name="T69" fmla="*/ 35 h 347"/>
              <a:gd name="T70" fmla="*/ 93 w 376"/>
              <a:gd name="T71" fmla="*/ 85 h 347"/>
              <a:gd name="T72" fmla="*/ 75 w 376"/>
              <a:gd name="T73" fmla="*/ 98 h 347"/>
              <a:gd name="T74" fmla="*/ 179 w 376"/>
              <a:gd name="T75" fmla="*/ 151 h 347"/>
              <a:gd name="T76" fmla="*/ 169 w 376"/>
              <a:gd name="T77" fmla="*/ 159 h 347"/>
              <a:gd name="T78" fmla="*/ 135 w 376"/>
              <a:gd name="T79" fmla="*/ 170 h 347"/>
              <a:gd name="T80" fmla="*/ 163 w 376"/>
              <a:gd name="T81" fmla="*/ 120 h 347"/>
              <a:gd name="T82" fmla="*/ 116 w 376"/>
              <a:gd name="T83" fmla="*/ 161 h 347"/>
              <a:gd name="T84" fmla="*/ 157 w 376"/>
              <a:gd name="T85" fmla="*/ 104 h 347"/>
              <a:gd name="T86" fmla="*/ 105 w 376"/>
              <a:gd name="T87" fmla="*/ 142 h 347"/>
              <a:gd name="T88" fmla="*/ 140 w 376"/>
              <a:gd name="T89" fmla="*/ 99 h 347"/>
              <a:gd name="T90" fmla="*/ 185 w 376"/>
              <a:gd name="T91" fmla="*/ 165 h 347"/>
              <a:gd name="T92" fmla="*/ 253 w 376"/>
              <a:gd name="T93" fmla="*/ 241 h 347"/>
              <a:gd name="T94" fmla="*/ 261 w 376"/>
              <a:gd name="T95" fmla="*/ 216 h 347"/>
              <a:gd name="T96" fmla="*/ 243 w 376"/>
              <a:gd name="T97" fmla="*/ 244 h 347"/>
              <a:gd name="T98" fmla="*/ 216 w 376"/>
              <a:gd name="T99" fmla="*/ 240 h 347"/>
              <a:gd name="T100" fmla="*/ 257 w 376"/>
              <a:gd name="T101" fmla="*/ 187 h 347"/>
              <a:gd name="T102" fmla="*/ 228 w 376"/>
              <a:gd name="T103" fmla="*/ 211 h 347"/>
              <a:gd name="T104" fmla="*/ 213 w 376"/>
              <a:gd name="T105" fmla="*/ 239 h 347"/>
              <a:gd name="T106" fmla="*/ 200 w 376"/>
              <a:gd name="T107" fmla="*/ 214 h 347"/>
              <a:gd name="T108" fmla="*/ 234 w 376"/>
              <a:gd name="T109" fmla="*/ 169 h 347"/>
              <a:gd name="T110" fmla="*/ 236 w 376"/>
              <a:gd name="T111" fmla="*/ 167 h 347"/>
              <a:gd name="T112" fmla="*/ 276 w 376"/>
              <a:gd name="T113" fmla="*/ 228 h 347"/>
              <a:gd name="T114" fmla="*/ 315 w 376"/>
              <a:gd name="T115" fmla="*/ 254 h 347"/>
              <a:gd name="T116" fmla="*/ 286 w 376"/>
              <a:gd name="T117" fmla="*/ 267 h 347"/>
              <a:gd name="T118" fmla="*/ 308 w 376"/>
              <a:gd name="T119" fmla="*/ 242 h 347"/>
              <a:gd name="T120" fmla="*/ 335 w 376"/>
              <a:gd name="T121" fmla="*/ 223 h 3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6" h="347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762288-C803-45B8-BCDB-693BF75A1A18}"/>
              </a:ext>
            </a:extLst>
          </p:cNvPr>
          <p:cNvSpPr txBox="1"/>
          <p:nvPr/>
        </p:nvSpPr>
        <p:spPr>
          <a:xfrm>
            <a:off x="3047374" y="2737013"/>
            <a:ext cx="5832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Whimsy" panose="00000400000000000000" pitchFamily="2" charset="0"/>
                <a:ea typeface="方正喵呜体" panose="02010600010101010101" pitchFamily="2" charset="-122"/>
                <a:cs typeface="+mn-cs"/>
              </a:rPr>
              <a:t>Khởi</a:t>
            </a: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Whimsy" panose="00000400000000000000" pitchFamily="2" charset="0"/>
                <a:ea typeface="方正喵呜体" panose="02010600010101010101" pitchFamily="2" charset="-122"/>
                <a:cs typeface="+mn-cs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Whimsy" panose="00000400000000000000" pitchFamily="2" charset="0"/>
                <a:ea typeface="方正喵呜体" panose="02010600010101010101" pitchFamily="2" charset="-122"/>
                <a:cs typeface="+mn-cs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Whimsy" panose="00000400000000000000" pitchFamily="2" charset="0"/>
              <a:ea typeface="方正喵呜体" panose="02010600010101010101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EA3F0354-C298-4A45-85C1-22AA0F3B193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501345" flipH="1" flipV="1">
            <a:off x="10787055" y="5450713"/>
            <a:ext cx="1016967" cy="112671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4BA7886-77E7-434A-9B74-C629391074C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B3044744-C02C-438D-814C-3B122ACF5AC1}"/>
              </a:ext>
            </a:extLst>
          </p:cNvPr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95A96DCF-DCF1-4DE8-89B3-D74C962523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77F5C379-EBCA-47EB-9C14-BB64528E3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5" name="Freeform 52">
              <a:extLst>
                <a:ext uri="{FF2B5EF4-FFF2-40B4-BE49-F238E27FC236}">
                  <a16:creationId xmlns:a16="http://schemas.microsoft.com/office/drawing/2014/main" id="{115F59A0-2766-4FD1-AE7F-DC088AEE84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AF0C6598-3417-459E-A612-908D20B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785F8891-D874-4DB8-B99E-99D4A3E11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EFB6A9E2-6223-4F52-9649-958F047C8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83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54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93" l="4326" r="95929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85974"/>
            <a:ext cx="4663461" cy="437866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285518">
            <a:off x="3795692" y="28720"/>
            <a:ext cx="6329680" cy="319796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3038" y="743115"/>
            <a:ext cx="562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đỏ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 selection of robots to use in your projects and classroom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12" y="978751"/>
            <a:ext cx="1906961" cy="27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721599" y="4538416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313112" y="3712214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98824" y="5367089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678862" y="4204044"/>
            <a:ext cx="619962" cy="59655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78862" y="5157788"/>
            <a:ext cx="619962" cy="55721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00617" y="4526599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2833" y="3689205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4257" y="531529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29575" y="4502322"/>
            <a:ext cx="302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– 3 = 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0140" y="531529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52199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9" grpId="0" animBg="1"/>
      <p:bldP spid="15" grpId="0"/>
      <p:bldP spid="17" grpId="0"/>
      <p:bldP spid="18" grpId="0"/>
      <p:bldP spid="18" grpId="1"/>
      <p:bldP spid="16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2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74" l="0" r="100000">
                        <a14:foregroundMark x1="83333" y1="91648" x2="76950" y2="73815"/>
                        <a14:backgroundMark x1="5496" y1="40858" x2="21454" y2="47856"/>
                        <a14:backgroundMark x1="81028" y1="21896" x2="96631" y2="51242"/>
                        <a14:backgroundMark x1="25177" y1="51693" x2="76418" y2="50564"/>
                        <a14:backgroundMark x1="23582" y1="39729" x2="58688" y2="50339"/>
                        <a14:backgroundMark x1="78901" y1="89842" x2="87943" y2="84424"/>
                        <a14:backgroundMark x1="82092" y1="87133" x2="84397" y2="87585"/>
                        <a14:backgroundMark x1="80496" y1="84876" x2="83333" y2="84876"/>
                        <a14:backgroundMark x1="79965" y1="90519" x2="85284" y2="89165"/>
                        <a14:backgroundMark x1="83865" y1="92551" x2="83156" y2="90971"/>
                        <a14:backgroundMark x1="43794" y1="62077" x2="40603" y2="42889"/>
                        <a14:backgroundMark x1="80674" y1="83521" x2="85993" y2="94357"/>
                        <a14:backgroundMark x1="79610" y1="85102" x2="84220" y2="92325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8625" y="1371599"/>
            <a:ext cx="5438798" cy="4271963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 rot="285518">
            <a:off x="3924279" y="57039"/>
            <a:ext cx="6329680" cy="319796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1625" y="771434"/>
            <a:ext cx="5626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Đĩa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Đĩa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A selection of robots to use in your projects and classroom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112" y="978751"/>
            <a:ext cx="1906961" cy="279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721599" y="4538416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13112" y="3712214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98824" y="5367089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5678862" y="4204044"/>
            <a:ext cx="619962" cy="596557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78862" y="5157788"/>
            <a:ext cx="619962" cy="557212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00617" y="4526599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2833" y="3689205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4257" y="531529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9575" y="4502322"/>
            <a:ext cx="3021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3 = 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2833" y="3686317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8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11" grpId="0"/>
      <p:bldP spid="12" grpId="0"/>
      <p:bldP spid="12" grpId="1"/>
      <p:bldP spid="12" grpId="2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C:\Users\ADMIN\Desktop\Lam tac\b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496" y="-117940"/>
            <a:ext cx="13325665" cy="77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51" name="Picture 4" descr="Trong hÃ¬nh áº£nh cÃ³ thá» cÃ³: thá»±c váº­t, Äá» uá»ng vÃ  trong nhÃ 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72" y="3373241"/>
            <a:ext cx="1902507" cy="20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Trong hÃ¬nh áº£nh cÃ³ thá» cÃ³: thá»±c váº­t, Äá» uá»ng vÃ  trong nhÃ 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02" y="3381713"/>
            <a:ext cx="1902507" cy="20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Trong hÃ¬nh áº£nh cÃ³ thá» cÃ³: thá»±c váº­t, Äá» uá»ng vÃ  trong nhÃ 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666" y="3372664"/>
            <a:ext cx="1902507" cy="20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Trong hÃ¬nh áº£nh cÃ³ thá» cÃ³: thá»±c váº­t, Äá» uá»ng vÃ  trong nhÃ 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060" y="3362438"/>
            <a:ext cx="1902507" cy="20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-196465"/>
            <a:ext cx="3375241" cy="339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4754288" y="1581155"/>
            <a:ext cx="29290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GIỐNG </a:t>
            </a:r>
          </a:p>
          <a:p>
            <a:pPr algn="ctr"/>
            <a:r>
              <a:rPr lang="en-US" sz="36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 KÌ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2" descr="http://media-cache-ec0.pinimg.com/736x/38/b1/36/38b136ce43af81004fafc4194413a45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32" y="2906148"/>
            <a:ext cx="2777304" cy="16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https://scontent.fdad3-3.fna.fbcdn.net/v/t1.15752-9/40102408_2125351787539385_5386754515288457216_n.png?_nc_cat=0&amp;oh=9088b0f739a0ea637fd1bcab014c1f85&amp;oe=5BEFFF7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143" y="3483504"/>
            <a:ext cx="1187408" cy="79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s://scontent.fdad3-3.fna.fbcdn.net/v/t1.15752-9/40008560_305434360233010_5407284965769478144_n.jpg?_nc_cat=0&amp;oh=e84fb54f1d60a3a960b5cb2a2149a4d4&amp;oe=5C35B06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061" y="3246261"/>
            <a:ext cx="1584673" cy="11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scontent.fdad3-3.fna.fbcdn.net/v/t1.15752-0/p173x172/40024203_1128483437309083_4545701890398093312_n.jpg?_nc_cat=0&amp;oh=1274b4078866e17d25b7c04076502994&amp;oe=5C3A4766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784" y="3246173"/>
            <a:ext cx="1791954" cy="119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scontent.fdad3-3.fna.fbcdn.net/v/t1.15752-0/s261x260/40042953_252954398879759_3224483067255062528_n.png?_nc_cat=0&amp;oh=48037c00a3478db4a299a65a0e026b4a&amp;oe=5BF07B73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699" y="3291413"/>
            <a:ext cx="1524189" cy="10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ttps://scontent.fdad3-3.fna.fbcdn.net/v/t1.15752-9/40024132_530867544022198_1901540914254315520_n.jpg?_nc_cat=0&amp;oh=f9fea964acd0e38e34056b1f771ac9f3&amp;oe=5BF467B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128" y="3070803"/>
            <a:ext cx="1834025" cy="13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Trong hÃ¬nh áº£nh cÃ³ thá» cÃ³: thá»±c váº­t, Äá» uá»ng vÃ  trong nhÃ 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780" y="3399078"/>
            <a:ext cx="1902507" cy="20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" descr="Trong hÃ¬nh áº£nh cÃ³ thá» cÃ³: thá»±c váº­t, Äá» uá»ng vÃ  trong nhÃ 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67" b="87604" l="29167" r="74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340" y="3489203"/>
            <a:ext cx="1902507" cy="19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ounded Rectangle 80"/>
          <p:cNvSpPr/>
          <p:nvPr/>
        </p:nvSpPr>
        <p:spPr>
          <a:xfrm>
            <a:off x="2403875" y="-592896"/>
            <a:ext cx="7106921" cy="1974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BẠN ĐÃ GIÚP MÌNH TÌM ĐƯỢC CÁC LOẠI HẠT GIỐNG NHÉ!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042693" y="4618788"/>
            <a:ext cx="596817" cy="55895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380020" y="4564449"/>
            <a:ext cx="587665" cy="59417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2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59379" y="4591067"/>
            <a:ext cx="534390" cy="55814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3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98757" y="4574228"/>
            <a:ext cx="523817" cy="57034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4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341117" y="4572747"/>
            <a:ext cx="543216" cy="55309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5</a:t>
            </a: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881162" y="4589048"/>
            <a:ext cx="513909" cy="54497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6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0"/>
          <a:stretch/>
        </p:blipFill>
        <p:spPr>
          <a:xfrm>
            <a:off x="490072" y="3014186"/>
            <a:ext cx="2725739" cy="40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5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957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3">
            <a:extLst>
              <a:ext uri="{FF2B5EF4-FFF2-40B4-BE49-F238E27FC236}">
                <a16:creationId xmlns:a16="http://schemas.microsoft.com/office/drawing/2014/main" id="{9D0B6621-B65F-4B26-978D-D30901B2DB8A}"/>
              </a:ext>
            </a:extLst>
          </p:cNvPr>
          <p:cNvGrpSpPr/>
          <p:nvPr/>
        </p:nvGrpSpPr>
        <p:grpSpPr>
          <a:xfrm>
            <a:off x="772967" y="-146228"/>
            <a:ext cx="11499014" cy="2732418"/>
            <a:chOff x="-396972" y="257324"/>
            <a:chExt cx="12372264" cy="6511436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9D3927D4-6CD8-442E-A847-F3304261B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/>
          </p:blipFill>
          <p:spPr>
            <a:xfrm>
              <a:off x="-396972" y="257324"/>
              <a:ext cx="12372264" cy="6511436"/>
            </a:xfrm>
            <a:prstGeom prst="rect">
              <a:avLst/>
            </a:prstGeom>
          </p:spPr>
        </p:pic>
        <p:sp>
          <p:nvSpPr>
            <p:cNvPr id="12" name="文本框 1">
              <a:extLst>
                <a:ext uri="{FF2B5EF4-FFF2-40B4-BE49-F238E27FC236}">
                  <a16:creationId xmlns:a16="http://schemas.microsoft.com/office/drawing/2014/main" id="{A5516E2F-578D-4E5C-AAAD-8310230781C3}"/>
                </a:ext>
              </a:extLst>
            </p:cNvPr>
            <p:cNvSpPr txBox="1"/>
            <p:nvPr/>
          </p:nvSpPr>
          <p:spPr>
            <a:xfrm>
              <a:off x="232195" y="1389881"/>
              <a:ext cx="10967187" cy="3388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 err="1" smtClean="0">
                  <a:ea typeface="方正喵呜体" panose="02010600010101010101" pitchFamily="2" charset="-122"/>
                </a:rPr>
                <a:t>Có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6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gấu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bông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và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sóc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bông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,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trong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đó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có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2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gấu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bông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.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Hỏi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có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mấy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sóc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 </a:t>
              </a:r>
              <a:r>
                <a:rPr lang="en-US" altLang="zh-CN" sz="3600" dirty="0" err="1" smtClean="0">
                  <a:ea typeface="方正喵呜体" panose="02010600010101010101" pitchFamily="2" charset="-122"/>
                </a:rPr>
                <a:t>bông</a:t>
              </a:r>
              <a:r>
                <a:rPr lang="en-US" altLang="zh-CN" sz="3600" dirty="0" smtClean="0">
                  <a:ea typeface="方正喵呜体" panose="02010600010101010101" pitchFamily="2" charset="-122"/>
                </a:rPr>
                <a:t>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方正喵呜体" panose="02010600010101010101" pitchFamily="2" charset="-122"/>
              </a:endParaRPr>
            </a:p>
          </p:txBody>
        </p:sp>
      </p:grp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135768" y="87870"/>
            <a:ext cx="1394163" cy="795538"/>
            <a:chOff x="1140726" y="1286174"/>
            <a:chExt cx="1378153" cy="937907"/>
          </a:xfrm>
        </p:grpSpPr>
        <p:sp>
          <p:nvSpPr>
            <p:cNvPr id="16" name="Oval 15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370" l="0" r="97645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2912" y="1877674"/>
            <a:ext cx="4961089" cy="429909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77188" y="4063314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768701" y="3237112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754413" y="4891987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134451" y="3728942"/>
            <a:ext cx="619962" cy="59655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34451" y="4682686"/>
            <a:ext cx="619962" cy="557212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6206" y="4051497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8422" y="3214103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69846" y="4840194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026911" y="3798680"/>
            <a:ext cx="4286084" cy="1330911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6130468" y="4008536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597755" y="4016427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284282" y="4017057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39419" y="3979667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71751" y="3988273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36" name="TextBox 35"/>
          <p:cNvSpPr txBox="1"/>
          <p:nvPr/>
        </p:nvSpPr>
        <p:spPr>
          <a:xfrm>
            <a:off x="4861758" y="400074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37" name="TextBox 36"/>
          <p:cNvSpPr txBox="1"/>
          <p:nvPr/>
        </p:nvSpPr>
        <p:spPr>
          <a:xfrm>
            <a:off x="4223955" y="3941262"/>
            <a:ext cx="476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38" name="TextBox 37"/>
          <p:cNvSpPr txBox="1"/>
          <p:nvPr/>
        </p:nvSpPr>
        <p:spPr>
          <a:xfrm>
            <a:off x="5595598" y="3965264"/>
            <a:ext cx="63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943836" y="4887819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20889" y="3985318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3056" y="3960544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pic>
        <p:nvPicPr>
          <p:cNvPr id="4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146344" y="5871220"/>
            <a:ext cx="1054094" cy="9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35" grpId="1"/>
      <p:bldP spid="36" grpId="0"/>
      <p:bldP spid="36" grpId="1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1448327" y="164602"/>
            <a:ext cx="662680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135768" y="87870"/>
            <a:ext cx="1394163" cy="795538"/>
            <a:chOff x="1140726" y="1286174"/>
            <a:chExt cx="1378153" cy="937907"/>
          </a:xfrm>
        </p:grpSpPr>
        <p:sp>
          <p:nvSpPr>
            <p:cNvPr id="19" name="Oval 18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2" b="97590" l="2239" r="97612">
                        <a14:foregroundMark x1="9851" y1="26747" x2="45522" y2="76145"/>
                        <a14:foregroundMark x1="49701" y1="31084" x2="11343" y2="75904"/>
                        <a14:foregroundMark x1="4030" y1="51566" x2="52836" y2="56145"/>
                        <a14:foregroundMark x1="5970" y1="36867" x2="48806" y2="67711"/>
                        <a14:foregroundMark x1="41940" y1="22169" x2="19104" y2="80241"/>
                        <a14:foregroundMark x1="52537" y1="48193" x2="7015" y2="35663"/>
                        <a14:foregroundMark x1="6269" y1="67229" x2="51493" y2="49157"/>
                        <a14:foregroundMark x1="41194" y1="18554" x2="40746" y2="21446"/>
                        <a14:foregroundMark x1="40299" y1="16867" x2="42388" y2="21446"/>
                        <a14:foregroundMark x1="27313" y1="13012" x2="29701" y2="17590"/>
                        <a14:foregroundMark x1="26119" y1="15181" x2="28507" y2="20000"/>
                        <a14:foregroundMark x1="53731" y1="44096" x2="62687" y2="38554"/>
                        <a14:foregroundMark x1="54030" y1="61687" x2="62687" y2="67711"/>
                        <a14:foregroundMark x1="75821" y1="4578" x2="93731" y2="43133"/>
                        <a14:foregroundMark x1="91791" y1="4578" x2="74030" y2="44096"/>
                        <a14:foregroundMark x1="93731" y1="26265" x2="74776" y2="27229"/>
                        <a14:foregroundMark x1="83881" y1="6988" x2="83731" y2="14699"/>
                        <a14:foregroundMark x1="75821" y1="50361" x2="93284" y2="89880"/>
                        <a14:foregroundMark x1="91493" y1="50843" x2="74179" y2="90602"/>
                        <a14:foregroundMark x1="83582" y1="53735" x2="85224" y2="60241"/>
                        <a14:foregroundMark x1="62687" y1="38554" x2="61343" y2="42410"/>
                        <a14:foregroundMark x1="61343" y1="67470" x2="61642" y2="6385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361" y="2836147"/>
            <a:ext cx="7004976" cy="4338903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986776" y="1240882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8578289" y="414680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564001" y="2069555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7944039" y="906510"/>
            <a:ext cx="619962" cy="596557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944039" y="1860254"/>
            <a:ext cx="619962" cy="557212"/>
          </a:xfrm>
          <a:prstGeom prst="line">
            <a:avLst/>
          </a:prstGeom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197358" y="119392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08010" y="391671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</a:t>
            </a:r>
            <a:endParaRPr lang="en-US" sz="5400" dirty="0"/>
          </a:p>
        </p:txBody>
      </p:sp>
      <p:sp>
        <p:nvSpPr>
          <p:cNvPr id="30" name="TextBox 29"/>
          <p:cNvSpPr txBox="1"/>
          <p:nvPr/>
        </p:nvSpPr>
        <p:spPr>
          <a:xfrm>
            <a:off x="8779434" y="2017762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04976" y="3983305"/>
            <a:ext cx="4286084" cy="1330911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0095828" y="4212993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8611240" y="4230509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185138" y="4232625"/>
            <a:ext cx="957263" cy="87153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72601" y="4230509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299272" y="4187924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39" name="TextBox 38"/>
          <p:cNvSpPr txBox="1"/>
          <p:nvPr/>
        </p:nvSpPr>
        <p:spPr>
          <a:xfrm>
            <a:off x="8817731" y="4187095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43" name="TextBox 42"/>
          <p:cNvSpPr txBox="1"/>
          <p:nvPr/>
        </p:nvSpPr>
        <p:spPr>
          <a:xfrm>
            <a:off x="8199616" y="4161200"/>
            <a:ext cx="418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44" name="TextBox 43"/>
          <p:cNvSpPr txBox="1"/>
          <p:nvPr/>
        </p:nvSpPr>
        <p:spPr>
          <a:xfrm>
            <a:off x="9588827" y="4157914"/>
            <a:ext cx="63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40243" y="2008228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4</a:t>
            </a:r>
            <a:endParaRPr lang="en-US" sz="5400" dirty="0"/>
          </a:p>
        </p:txBody>
      </p:sp>
      <p:sp>
        <p:nvSpPr>
          <p:cNvPr id="42" name="TextBox 41"/>
          <p:cNvSpPr txBox="1"/>
          <p:nvPr/>
        </p:nvSpPr>
        <p:spPr>
          <a:xfrm>
            <a:off x="10365437" y="3508205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/>
          </a:p>
        </p:txBody>
      </p:sp>
      <p:sp>
        <p:nvSpPr>
          <p:cNvPr id="45" name="TextBox 44"/>
          <p:cNvSpPr txBox="1"/>
          <p:nvPr/>
        </p:nvSpPr>
        <p:spPr>
          <a:xfrm>
            <a:off x="8784657" y="4178716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266503" y="4174489"/>
            <a:ext cx="892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438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8" grpId="0"/>
      <p:bldP spid="29" grpId="0"/>
      <p:bldP spid="30" grpId="0"/>
      <p:bldP spid="30" grpId="1"/>
      <p:bldP spid="32" grpId="0" animBg="1"/>
      <p:bldP spid="33" grpId="0" animBg="1"/>
      <p:bldP spid="34" grpId="0" animBg="1"/>
      <p:bldP spid="36" grpId="0" animBg="1"/>
      <p:bldP spid="37" grpId="0"/>
      <p:bldP spid="38" grpId="0"/>
      <p:bldP spid="38" grpId="1"/>
      <p:bldP spid="39" grpId="0"/>
      <p:bldP spid="39" grpId="1"/>
      <p:bldP spid="43" grpId="0"/>
      <p:bldP spid="44" grpId="0"/>
      <p:bldP spid="40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48185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68" y="6106969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1541532" y="87870"/>
            <a:ext cx="662680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135768" y="87870"/>
            <a:ext cx="1394163" cy="795538"/>
            <a:chOff x="1140726" y="1286174"/>
            <a:chExt cx="1378153" cy="937907"/>
          </a:xfrm>
        </p:grpSpPr>
        <p:sp>
          <p:nvSpPr>
            <p:cNvPr id="14" name="Oval 13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noProof="0" dirty="0"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5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8421" y="1142094"/>
            <a:ext cx="65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84815" y="867290"/>
            <a:ext cx="4820856" cy="23460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21458" y="1071635"/>
            <a:ext cx="1843955" cy="2063076"/>
            <a:chOff x="868639" y="3438102"/>
            <a:chExt cx="2662455" cy="2759783"/>
          </a:xfrm>
        </p:grpSpPr>
        <p:sp>
          <p:nvSpPr>
            <p:cNvPr id="18" name="Rounded Rectangle 17"/>
            <p:cNvSpPr/>
            <p:nvPr/>
          </p:nvSpPr>
          <p:spPr>
            <a:xfrm>
              <a:off x="868639" y="4342474"/>
              <a:ext cx="957263" cy="871538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60152" y="3554496"/>
              <a:ext cx="957263" cy="871538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445864" y="5171146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1840190" y="4110759"/>
              <a:ext cx="619961" cy="596557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25901" y="4961845"/>
              <a:ext cx="619961" cy="557212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006214" y="4236938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10245" y="3438102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38548" y="5086258"/>
              <a:ext cx="892546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685834" y="1084134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6 – 5 =</a:t>
            </a:r>
            <a:endParaRPr lang="en-US" sz="4400" dirty="0"/>
          </a:p>
        </p:txBody>
      </p:sp>
      <p:sp>
        <p:nvSpPr>
          <p:cNvPr id="28" name="Rounded Rectangle 27"/>
          <p:cNvSpPr/>
          <p:nvPr/>
        </p:nvSpPr>
        <p:spPr>
          <a:xfrm>
            <a:off x="4436135" y="1173103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17416" y="1096522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0" name="TextBox 29"/>
          <p:cNvSpPr txBox="1"/>
          <p:nvPr/>
        </p:nvSpPr>
        <p:spPr>
          <a:xfrm>
            <a:off x="2685834" y="2351122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6 – 1 =</a:t>
            </a:r>
            <a:endParaRPr lang="en-US" sz="4400" dirty="0"/>
          </a:p>
        </p:txBody>
      </p:sp>
      <p:sp>
        <p:nvSpPr>
          <p:cNvPr id="31" name="Rounded Rectangle 30"/>
          <p:cNvSpPr/>
          <p:nvPr/>
        </p:nvSpPr>
        <p:spPr>
          <a:xfrm>
            <a:off x="4462453" y="2432649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527934" y="2342784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33" name="TextBox 32"/>
          <p:cNvSpPr txBox="1"/>
          <p:nvPr/>
        </p:nvSpPr>
        <p:spPr>
          <a:xfrm>
            <a:off x="38975" y="4147976"/>
            <a:ext cx="65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34758" y="3730898"/>
            <a:ext cx="4820856" cy="234603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50652" y="3903633"/>
            <a:ext cx="1843955" cy="2063076"/>
            <a:chOff x="868639" y="3438102"/>
            <a:chExt cx="2662455" cy="2759783"/>
          </a:xfrm>
        </p:grpSpPr>
        <p:sp>
          <p:nvSpPr>
            <p:cNvPr id="36" name="Rounded Rectangle 35"/>
            <p:cNvSpPr/>
            <p:nvPr/>
          </p:nvSpPr>
          <p:spPr>
            <a:xfrm>
              <a:off x="868639" y="4342473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460152" y="3516271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5864" y="5171146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V="1">
              <a:off x="1825902" y="4008101"/>
              <a:ext cx="619962" cy="596557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825902" y="4961845"/>
              <a:ext cx="619962" cy="557212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1033720" y="4262421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9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10245" y="3438102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38548" y="5086258"/>
              <a:ext cx="892546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736460" y="3903106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9</a:t>
            </a:r>
            <a:r>
              <a:rPr lang="en-US" sz="4400" dirty="0" smtClean="0"/>
              <a:t> – 2 =</a:t>
            </a:r>
            <a:endParaRPr lang="en-US" sz="4400" dirty="0"/>
          </a:p>
        </p:txBody>
      </p:sp>
      <p:sp>
        <p:nvSpPr>
          <p:cNvPr id="48" name="TextBox 47"/>
          <p:cNvSpPr txBox="1"/>
          <p:nvPr/>
        </p:nvSpPr>
        <p:spPr>
          <a:xfrm>
            <a:off x="2763619" y="5101248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9</a:t>
            </a:r>
            <a:r>
              <a:rPr lang="en-US" sz="4400" dirty="0" smtClean="0"/>
              <a:t> – 7 =</a:t>
            </a:r>
            <a:endParaRPr lang="en-US" sz="4400" dirty="0"/>
          </a:p>
        </p:txBody>
      </p:sp>
      <p:sp>
        <p:nvSpPr>
          <p:cNvPr id="49" name="Rounded Rectangle 48"/>
          <p:cNvSpPr/>
          <p:nvPr/>
        </p:nvSpPr>
        <p:spPr>
          <a:xfrm>
            <a:off x="4477306" y="3969752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552735" y="3888889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51" name="Rounded Rectangle 50"/>
          <p:cNvSpPr/>
          <p:nvPr/>
        </p:nvSpPr>
        <p:spPr>
          <a:xfrm>
            <a:off x="4480390" y="5200798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565055" y="5158035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53" name="TextBox 52"/>
          <p:cNvSpPr txBox="1"/>
          <p:nvPr/>
        </p:nvSpPr>
        <p:spPr>
          <a:xfrm>
            <a:off x="5935483" y="1096331"/>
            <a:ext cx="65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352987" y="847418"/>
            <a:ext cx="4820856" cy="23460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6444693" y="1039472"/>
            <a:ext cx="1843955" cy="2063076"/>
            <a:chOff x="868639" y="3438102"/>
            <a:chExt cx="2662455" cy="2759783"/>
          </a:xfrm>
        </p:grpSpPr>
        <p:sp>
          <p:nvSpPr>
            <p:cNvPr id="56" name="Rounded Rectangle 55"/>
            <p:cNvSpPr/>
            <p:nvPr/>
          </p:nvSpPr>
          <p:spPr>
            <a:xfrm>
              <a:off x="868639" y="4342473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2460152" y="3516271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2445864" y="5171146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/>
            <p:nvPr/>
          </p:nvCxnSpPr>
          <p:spPr>
            <a:xfrm flipV="1">
              <a:off x="1825902" y="4008101"/>
              <a:ext cx="619962" cy="596557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825902" y="4961845"/>
              <a:ext cx="619962" cy="557212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007048" y="4237711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10245" y="3438102"/>
              <a:ext cx="892549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638548" y="5086258"/>
              <a:ext cx="892546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483960" y="1087855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7</a:t>
            </a:r>
            <a:r>
              <a:rPr lang="en-US" sz="4400" dirty="0" smtClean="0"/>
              <a:t> – 1 =</a:t>
            </a:r>
            <a:endParaRPr lang="en-US" sz="4400" dirty="0"/>
          </a:p>
        </p:txBody>
      </p:sp>
      <p:sp>
        <p:nvSpPr>
          <p:cNvPr id="65" name="Rounded Rectangle 64"/>
          <p:cNvSpPr/>
          <p:nvPr/>
        </p:nvSpPr>
        <p:spPr>
          <a:xfrm>
            <a:off x="10269973" y="1155966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10345402" y="1075103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67" name="TextBox 66"/>
          <p:cNvSpPr txBox="1"/>
          <p:nvPr/>
        </p:nvSpPr>
        <p:spPr>
          <a:xfrm>
            <a:off x="8483960" y="2342784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7</a:t>
            </a:r>
            <a:r>
              <a:rPr lang="en-US" sz="4400" dirty="0" smtClean="0"/>
              <a:t> – 6 =</a:t>
            </a:r>
            <a:endParaRPr lang="en-US" sz="4400" dirty="0"/>
          </a:p>
        </p:txBody>
      </p:sp>
      <p:sp>
        <p:nvSpPr>
          <p:cNvPr id="68" name="Rounded Rectangle 67"/>
          <p:cNvSpPr/>
          <p:nvPr/>
        </p:nvSpPr>
        <p:spPr>
          <a:xfrm>
            <a:off x="10269973" y="2410895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10345402" y="2330032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70" name="TextBox 69"/>
          <p:cNvSpPr txBox="1"/>
          <p:nvPr/>
        </p:nvSpPr>
        <p:spPr>
          <a:xfrm>
            <a:off x="5885173" y="3870893"/>
            <a:ext cx="655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6352987" y="3705210"/>
            <a:ext cx="4820856" cy="234603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6376810" y="3970769"/>
            <a:ext cx="1916653" cy="2081548"/>
            <a:chOff x="736999" y="3413392"/>
            <a:chExt cx="2767424" cy="2784493"/>
          </a:xfrm>
        </p:grpSpPr>
        <p:sp>
          <p:nvSpPr>
            <p:cNvPr id="73" name="Rounded Rectangle 72"/>
            <p:cNvSpPr/>
            <p:nvPr/>
          </p:nvSpPr>
          <p:spPr>
            <a:xfrm>
              <a:off x="868639" y="4342473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2460152" y="3516271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45864" y="5171146"/>
              <a:ext cx="957263" cy="871537"/>
            </a:xfrm>
            <a:prstGeom prst="roundRect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1825902" y="4008101"/>
              <a:ext cx="619962" cy="596557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25902" y="4961845"/>
              <a:ext cx="619962" cy="557212"/>
            </a:xfrm>
            <a:prstGeom prst="line">
              <a:avLst/>
            </a:prstGeom>
            <a:ln w="381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736999" y="4237711"/>
              <a:ext cx="1277180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/>
                <a:t>10</a:t>
              </a:r>
              <a:endParaRPr lang="en-US" sz="4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96909" y="3413392"/>
              <a:ext cx="892550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611876" y="5086258"/>
              <a:ext cx="892547" cy="1111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8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8378689" y="3975516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10 – 2 =</a:t>
            </a:r>
            <a:endParaRPr lang="en-US" sz="4400" dirty="0"/>
          </a:p>
        </p:txBody>
      </p:sp>
      <p:sp>
        <p:nvSpPr>
          <p:cNvPr id="82" name="Rounded Rectangle 81"/>
          <p:cNvSpPr/>
          <p:nvPr/>
        </p:nvSpPr>
        <p:spPr>
          <a:xfrm>
            <a:off x="10332553" y="4031238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0398746" y="3950375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84" name="TextBox 83"/>
          <p:cNvSpPr txBox="1"/>
          <p:nvPr/>
        </p:nvSpPr>
        <p:spPr>
          <a:xfrm>
            <a:off x="8415633" y="5230445"/>
            <a:ext cx="2795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10 – 8 =</a:t>
            </a:r>
            <a:endParaRPr lang="en-US" sz="4400" dirty="0"/>
          </a:p>
        </p:txBody>
      </p:sp>
      <p:sp>
        <p:nvSpPr>
          <p:cNvPr id="85" name="Rounded Rectangle 84"/>
          <p:cNvSpPr/>
          <p:nvPr/>
        </p:nvSpPr>
        <p:spPr>
          <a:xfrm>
            <a:off x="10341789" y="5249223"/>
            <a:ext cx="635196" cy="625761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0417218" y="5168360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87" name="TextBox 86"/>
          <p:cNvSpPr txBox="1"/>
          <p:nvPr/>
        </p:nvSpPr>
        <p:spPr>
          <a:xfrm>
            <a:off x="4508642" y="1067405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527933" y="2320343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342146" y="1049481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6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341789" y="2324147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531873" y="3858380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7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55335" y="5086930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400247" y="3942392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8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424535" y="5142487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94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50" grpId="0"/>
      <p:bldP spid="52" grpId="0"/>
      <p:bldP spid="66" grpId="0"/>
      <p:bldP spid="69" grpId="0"/>
      <p:bldP spid="83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8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Picture1 (2)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24" y="6082314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1541532" y="87870"/>
            <a:ext cx="662680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35768" y="87870"/>
            <a:ext cx="1394163" cy="795538"/>
            <a:chOff x="1140726" y="1286174"/>
            <a:chExt cx="1378153" cy="937907"/>
          </a:xfrm>
        </p:grpSpPr>
        <p:sp>
          <p:nvSpPr>
            <p:cNvPr id="11" name="Oval 10"/>
            <p:cNvSpPr/>
            <p:nvPr/>
          </p:nvSpPr>
          <p:spPr>
            <a:xfrm>
              <a:off x="1140726" y="1286174"/>
              <a:ext cx="800108" cy="93790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000000">
                      <a:lumMod val="95000"/>
                      <a:lumOff val="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pic>
          <p:nvPicPr>
            <p:cNvPr id="12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7" y="1286174"/>
              <a:ext cx="868612" cy="847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46" b="99345" l="1043" r="98871">
                        <a14:foregroundMark x1="1738" y1="34206" x2="6690" y2="52537"/>
                        <a14:foregroundMark x1="1390" y1="59902" x2="2693" y2="51882"/>
                        <a14:foregroundMark x1="32928" y1="40098" x2="52476" y2="98854"/>
                        <a14:foregroundMark x1="10947" y1="52373" x2="14770" y2="99345"/>
                        <a14:foregroundMark x1="98262" y1="34697" x2="68375" y2="99345"/>
                        <a14:foregroundMark x1="57428" y1="39444" x2="59340" y2="70867"/>
                        <a14:foregroundMark x1="67680" y1="56628" x2="63771" y2="73322"/>
                        <a14:foregroundMark x1="74109" y1="62357" x2="73762" y2="70213"/>
                        <a14:foregroundMark x1="28149" y1="64484" x2="31625" y2="84124"/>
                        <a14:foregroundMark x1="91138" y1="72013" x2="86360" y2="99182"/>
                        <a14:backgroundMark x1="434" y1="35843" x2="695" y2="60884"/>
                        <a14:backgroundMark x1="521" y1="36007" x2="348" y2="68412"/>
                        <a14:backgroundMark x1="434" y1="36170" x2="695" y2="66776"/>
                        <a14:backgroundMark x1="174" y1="35188" x2="869" y2="68412"/>
                        <a14:backgroundMark x1="1564" y1="2619" x2="3128" y2="5565"/>
                        <a14:backgroundMark x1="98523" y1="2619" x2="96785" y2="6547"/>
                      </a14:backgroundRemoval>
                    </a14:imgEffect>
                  </a14:imgLayer>
                </a14:imgProps>
              </a:ext>
            </a:extLst>
          </a:blip>
          <a:srcRect l="1543" t="2443" r="1571" b="1381"/>
          <a:stretch/>
        </p:blipFill>
        <p:spPr>
          <a:xfrm>
            <a:off x="-34880" y="1113914"/>
            <a:ext cx="8374441" cy="49684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725412" y="4760639"/>
            <a:ext cx="4145044" cy="1314885"/>
          </a:xfrm>
          <a:prstGeom prst="roundRect">
            <a:avLst/>
          </a:prstGeom>
          <a:ln w="190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0747573" y="4996579"/>
            <a:ext cx="925763" cy="86104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279836" y="4996579"/>
            <a:ext cx="925763" cy="86104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952267" y="5005960"/>
            <a:ext cx="925763" cy="86104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32619" y="4956997"/>
            <a:ext cx="863178" cy="92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951776" y="4970448"/>
            <a:ext cx="863178" cy="91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22" name="TextBox 21"/>
          <p:cNvSpPr txBox="1"/>
          <p:nvPr/>
        </p:nvSpPr>
        <p:spPr>
          <a:xfrm>
            <a:off x="9450129" y="4994529"/>
            <a:ext cx="863178" cy="91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?</a:t>
            </a:r>
            <a:endParaRPr lang="en-US" sz="5400" dirty="0"/>
          </a:p>
        </p:txBody>
      </p:sp>
      <p:sp>
        <p:nvSpPr>
          <p:cNvPr id="23" name="TextBox 22"/>
          <p:cNvSpPr txBox="1"/>
          <p:nvPr/>
        </p:nvSpPr>
        <p:spPr>
          <a:xfrm>
            <a:off x="8889653" y="4887953"/>
            <a:ext cx="461051" cy="91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-</a:t>
            </a:r>
            <a:endParaRPr lang="en-US" sz="5400" dirty="0"/>
          </a:p>
        </p:txBody>
      </p:sp>
      <p:sp>
        <p:nvSpPr>
          <p:cNvPr id="24" name="TextBox 23"/>
          <p:cNvSpPr txBox="1"/>
          <p:nvPr/>
        </p:nvSpPr>
        <p:spPr>
          <a:xfrm>
            <a:off x="10201163" y="4947716"/>
            <a:ext cx="611631" cy="91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63547" y="4956997"/>
            <a:ext cx="914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10</a:t>
            </a:r>
            <a:endParaRPr lang="en-US" sz="4800" dirty="0"/>
          </a:p>
        </p:txBody>
      </p:sp>
      <p:sp>
        <p:nvSpPr>
          <p:cNvPr id="26" name="TextBox 25"/>
          <p:cNvSpPr txBox="1"/>
          <p:nvPr/>
        </p:nvSpPr>
        <p:spPr>
          <a:xfrm>
            <a:off x="9482509" y="5035136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20392" y="3439317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?</a:t>
            </a:r>
            <a:endParaRPr lang="en-US" sz="4800" dirty="0"/>
          </a:p>
        </p:txBody>
      </p:sp>
      <p:sp>
        <p:nvSpPr>
          <p:cNvPr id="28" name="TextBox 27"/>
          <p:cNvSpPr txBox="1"/>
          <p:nvPr/>
        </p:nvSpPr>
        <p:spPr>
          <a:xfrm>
            <a:off x="10923977" y="4986646"/>
            <a:ext cx="592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4519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274</Words>
  <PresentationFormat>Widescreen</PresentationFormat>
  <Paragraphs>128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等线</vt:lpstr>
      <vt:lpstr>Times New Roman</vt:lpstr>
      <vt:lpstr>VNI-Whimsy</vt:lpstr>
      <vt:lpstr>方正喵呜体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2018-08-25T07:00:06Z</dcterms:created>
  <dcterms:modified xsi:type="dcterms:W3CDTF">2020-08-28T01:58:19Z</dcterms:modified>
</cp:coreProperties>
</file>