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29"/>
  </p:notesMasterIdLst>
  <p:sldIdLst>
    <p:sldId id="313" r:id="rId3"/>
    <p:sldId id="301" r:id="rId4"/>
    <p:sldId id="340" r:id="rId5"/>
    <p:sldId id="332" r:id="rId6"/>
    <p:sldId id="333" r:id="rId7"/>
    <p:sldId id="334" r:id="rId8"/>
    <p:sldId id="335" r:id="rId9"/>
    <p:sldId id="336" r:id="rId10"/>
    <p:sldId id="337" r:id="rId11"/>
    <p:sldId id="338" r:id="rId12"/>
    <p:sldId id="321" r:id="rId13"/>
    <p:sldId id="339" r:id="rId14"/>
    <p:sldId id="315" r:id="rId15"/>
    <p:sldId id="331" r:id="rId16"/>
    <p:sldId id="316" r:id="rId17"/>
    <p:sldId id="317" r:id="rId18"/>
    <p:sldId id="318" r:id="rId19"/>
    <p:sldId id="319" r:id="rId20"/>
    <p:sldId id="320" r:id="rId21"/>
    <p:sldId id="322" r:id="rId22"/>
    <p:sldId id="323" r:id="rId23"/>
    <p:sldId id="324" r:id="rId24"/>
    <p:sldId id="325" r:id="rId25"/>
    <p:sldId id="326" r:id="rId26"/>
    <p:sldId id="327" r:id="rId27"/>
    <p:sldId id="329" r:id="rId28"/>
  </p:sldIdLst>
  <p:sldSz cx="24384000" cy="13716000"/>
  <p:notesSz cx="6858000" cy="9144000"/>
  <p:custDataLst>
    <p:tags r:id="rId30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7F7FF"/>
    <a:srgbClr val="D6F7FE"/>
    <a:srgbClr val="EEF7E9"/>
    <a:srgbClr val="135F82"/>
    <a:srgbClr val="FFFFFF"/>
    <a:srgbClr val="008000"/>
    <a:srgbClr val="242452"/>
    <a:srgbClr val="270F6B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698" autoAdjust="0"/>
    <p:restoredTop sz="94139" autoAdjust="0"/>
  </p:normalViewPr>
  <p:slideViewPr>
    <p:cSldViewPr>
      <p:cViewPr varScale="1">
        <p:scale>
          <a:sx n="36" d="100"/>
          <a:sy n="36" d="100"/>
        </p:scale>
        <p:origin x="139" y="312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24/04/2022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1046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7042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2964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658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4037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7493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005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9475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281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874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7464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7439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7516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0745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8862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91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984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65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58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756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60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9130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881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24/04/2022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24/04/2022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24/04/2022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24/04/2022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24/04/2022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24/04/2022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24/04/2022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24/04/2022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24/04/2022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24/04/2022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24/04/2022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24/04/2022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24/04/2022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24/04/2022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24/04/2022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24/04/2022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24/04/2022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24/04/2022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24/04/2022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24/04/2022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24/04/2022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24/04/2022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24/04/2022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24/04/2022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24/04/2022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82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0.png"/><Relationship Id="rId4" Type="http://schemas.openxmlformats.org/officeDocument/2006/relationships/image" Target="../media/image10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0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3FF6797-9084-4088-B03C-F68BB0D6D29D}"/>
              </a:ext>
            </a:extLst>
          </p:cNvPr>
          <p:cNvGrpSpPr/>
          <p:nvPr/>
        </p:nvGrpSpPr>
        <p:grpSpPr>
          <a:xfrm>
            <a:off x="9677400" y="1676400"/>
            <a:ext cx="13944600" cy="11181523"/>
            <a:chOff x="9851187" y="2126503"/>
            <a:chExt cx="13944600" cy="11181523"/>
          </a:xfrm>
        </p:grpSpPr>
        <p:grpSp>
          <p:nvGrpSpPr>
            <p:cNvPr id="8" name="Group 7"/>
            <p:cNvGrpSpPr/>
            <p:nvPr/>
          </p:nvGrpSpPr>
          <p:grpSpPr>
            <a:xfrm>
              <a:off x="9851187" y="2126503"/>
              <a:ext cx="13944600" cy="11181523"/>
              <a:chOff x="1339699" y="3448230"/>
              <a:chExt cx="13944600" cy="11181523"/>
            </a:xfrm>
          </p:grpSpPr>
          <p:sp>
            <p:nvSpPr>
              <p:cNvPr id="10" name="Right Triangle 9"/>
              <p:cNvSpPr/>
              <p:nvPr/>
            </p:nvSpPr>
            <p:spPr>
              <a:xfrm flipH="1">
                <a:off x="8958821" y="3486542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339699" y="3448230"/>
                <a:ext cx="13944600" cy="11181523"/>
                <a:chOff x="1339699" y="3448230"/>
                <a:chExt cx="13944600" cy="11181523"/>
              </a:xfrm>
            </p:grpSpPr>
            <p:sp>
              <p:nvSpPr>
                <p:cNvPr id="12" name="Rounded Rectangle 11"/>
                <p:cNvSpPr/>
                <p:nvPr/>
              </p:nvSpPr>
              <p:spPr>
                <a:xfrm>
                  <a:off x="1339699" y="3696072"/>
                  <a:ext cx="13944600" cy="10933681"/>
                </a:xfrm>
                <a:prstGeom prst="roundRect">
                  <a:avLst>
                    <a:gd name="adj" fmla="val 2374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rgbClr val="0999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759299" y="3448230"/>
                  <a:ext cx="389080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5400" b="1" cap="all" dirty="0">
                      <a:ln w="0"/>
                      <a:solidFill>
                        <a:schemeClr val="bg1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CHƯƠNG I</a:t>
                  </a:r>
                </a:p>
              </p:txBody>
            </p:sp>
          </p:grpSp>
        </p:grpSp>
        <p:sp>
          <p:nvSpPr>
            <p:cNvPr id="15" name="Right Triangle 14"/>
            <p:cNvSpPr/>
            <p:nvPr/>
          </p:nvSpPr>
          <p:spPr>
            <a:xfrm flipH="1">
              <a:off x="11477625" y="2164818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 Same Side Corner Rectangle 15"/>
            <p:cNvSpPr/>
            <p:nvPr/>
          </p:nvSpPr>
          <p:spPr>
            <a:xfrm flipV="1">
              <a:off x="11671001" y="2164810"/>
              <a:ext cx="10807999" cy="1833212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1222787" y="4107703"/>
              <a:ext cx="12344400" cy="891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§15.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Hàm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endParaRPr lang="en-US" sz="6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§16.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Hàm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bậc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endParaRPr lang="en-US" sz="6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§17.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Dấu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tam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thức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bậc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endParaRPr lang="en-US" sz="6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§18.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trình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quy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về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trình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bậc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endParaRPr lang="en-US" sz="6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Ôn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cuối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chương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VI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1951250" y="2428363"/>
              <a:ext cx="102863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CHƯƠNG 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vi-VN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I. 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HÀM SỐ - ĐỒ THỊ VÀ ỨNG DỤNG</a:t>
              </a:r>
              <a:endParaRPr lang="vi-VN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028AE48-366D-498C-93F9-5A0342CE5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35" y="1820883"/>
            <a:ext cx="9220415" cy="1150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 err="1"/>
                  <a:t>Định</a:t>
                </a:r>
                <a:r>
                  <a:rPr lang="en-US" b="1" dirty="0"/>
                  <a:t> </a:t>
                </a:r>
                <a:r>
                  <a:rPr lang="en-US" b="1" dirty="0" err="1"/>
                  <a:t>lý</a:t>
                </a:r>
                <a:r>
                  <a:rPr lang="en-US" b="1" dirty="0"/>
                  <a:t>:</a:t>
                </a:r>
              </a:p>
              <a:p>
                <a:pPr marL="0" indent="0">
                  <a:buNone/>
                </a:pPr>
                <a:r>
                  <a:rPr lang="en-US" dirty="0"/>
                  <a:t>Cho tam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(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).</a:t>
                </a:r>
              </a:p>
              <a:p>
                <a:pPr marL="0" indent="0">
                  <a:buNone/>
                </a:pPr>
                <a:r>
                  <a:rPr lang="en-US" dirty="0" err="1"/>
                  <a:t>Nếu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thì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cùng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mọi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Nếu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thì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cùng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mọi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Nếu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thì</a:t>
                </a:r>
                <a:r>
                  <a:rPr lang="en-US" dirty="0"/>
                  <a:t> tam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biệt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. Khi </a:t>
                </a:r>
                <a:r>
                  <a:rPr lang="en-US" dirty="0" err="1"/>
                  <a:t>đó</a:t>
                </a:r>
                <a:r>
                  <a:rPr lang="en-US" dirty="0"/>
                  <a:t> 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cùng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mọi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−∞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+∞</m:t>
                        </m:r>
                      </m:e>
                    </m:d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mọi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Khi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 : “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</a:t>
                </a:r>
                <a:r>
                  <a:rPr lang="en-US" dirty="0" err="1"/>
                  <a:t>ngoài</a:t>
                </a:r>
                <a:r>
                  <a:rPr lang="en-US" dirty="0"/>
                  <a:t> </a:t>
                </a:r>
                <a:r>
                  <a:rPr lang="en-US" dirty="0" err="1"/>
                  <a:t>cùng</a:t>
                </a:r>
                <a:r>
                  <a:rPr lang="en-US" dirty="0"/>
                  <a:t>”</a:t>
                </a:r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blipFill>
                <a:blip r:embed="rId3"/>
                <a:stretch>
                  <a:fillRect l="-2463" t="-1761" r="-147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b="1" dirty="0" err="1"/>
                  <a:t>Chú</a:t>
                </a:r>
                <a:r>
                  <a:rPr lang="en-US" b="1" dirty="0"/>
                  <a:t> ý.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định</a:t>
                </a:r>
                <a:r>
                  <a:rPr lang="en-US" dirty="0"/>
                  <a:t> </a:t>
                </a:r>
                <a:r>
                  <a:rPr lang="en-US" dirty="0" err="1"/>
                  <a:t>lí</a:t>
                </a:r>
                <a:r>
                  <a:rPr lang="en-US" dirty="0"/>
                  <a:t> </a:t>
                </a:r>
                <a:r>
                  <a:rPr lang="en-US" dirty="0" err="1"/>
                  <a:t>về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tam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thể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bởi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b="1" dirty="0" err="1"/>
                  <a:t>Ví</a:t>
                </a:r>
                <a:r>
                  <a:rPr lang="en-US" b="1" dirty="0"/>
                  <a:t> </a:t>
                </a:r>
                <a:r>
                  <a:rPr lang="en-US" b="1" dirty="0" err="1"/>
                  <a:t>dụ</a:t>
                </a:r>
                <a:r>
                  <a:rPr lang="en-US" b="1" dirty="0"/>
                  <a:t> 1.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tam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sau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r>
                  <a:rPr lang="fr-FR" dirty="0"/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fr-FR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>
                        <a:latin typeface="Cambria Math" panose="02040503050406030204" pitchFamily="18" charset="0"/>
                      </a:rPr>
                      <m:t>1;</m:t>
                    </m:r>
                  </m:oMath>
                </a14:m>
                <a:r>
                  <a:rPr lang="fr-FR" dirty="0"/>
                  <a:t>	b)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fr-FR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fr-FR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>
                        <a:latin typeface="Cambria Math" panose="02040503050406030204" pitchFamily="18" charset="0"/>
                      </a:rPr>
                      <m:t>9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>
                        <a:latin typeface="Cambria Math" panose="02040503050406030204" pitchFamily="18" charset="0"/>
                      </a:rPr>
                      <m:t>27;</m:t>
                    </m:r>
                  </m:oMath>
                </a14:m>
                <a:r>
                  <a:rPr lang="fr-FR" dirty="0"/>
                  <a:t>	</a:t>
                </a:r>
              </a:p>
              <a:p>
                <a:pPr marL="0" indent="0">
                  <a:buNone/>
                </a:pPr>
                <a:r>
                  <a:rPr lang="fr-FR" dirty="0"/>
                  <a:t>c) </a:t>
                </a:r>
                <a14:m>
                  <m:oMath xmlns:m="http://schemas.openxmlformats.org/officeDocument/2006/math">
                    <m:r>
                      <a:rPr lang="fr-FR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fr-FR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>
                        <a:latin typeface="Cambria Math" panose="02040503050406030204" pitchFamily="18" charset="0"/>
                      </a:rPr>
                      <m:t>6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fr-FR" dirty="0"/>
                  <a:t>.</a:t>
                </a:r>
                <a:endParaRPr lang="en-US" dirty="0"/>
              </a:p>
              <a:p>
                <a:pPr marL="0" indent="0">
                  <a:buNone/>
                </a:pPr>
                <a:r>
                  <a:rPr lang="fr-FR" b="1" dirty="0" err="1"/>
                  <a:t>Giải</a:t>
                </a:r>
                <a:endParaRPr lang="en-US" dirty="0"/>
              </a:p>
              <a:p>
                <a:pPr marL="0" indent="0">
                  <a:buNone/>
                </a:pPr>
                <a:r>
                  <a:rPr lang="fr-FR" dirty="0"/>
                  <a:t>a)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có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và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nên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với</a:t>
                </a:r>
                <a:r>
                  <a:rPr lang="fr-FR" dirty="0"/>
                  <a:t> </a:t>
                </a:r>
                <a:r>
                  <a:rPr lang="fr-FR" dirty="0" err="1"/>
                  <a:t>mọi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lvl="4"/>
                <a:endParaRPr lang="en-US" dirty="0"/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blipFill>
                <a:blip r:embed="rId4"/>
                <a:stretch>
                  <a:fillRect l="-2260" r="-102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25400" y="1981200"/>
            <a:ext cx="98298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531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fr-FR" dirty="0"/>
                  <a:t>b)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có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và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nên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có</a:t>
                </a:r>
                <a:r>
                  <a:rPr lang="fr-FR" dirty="0"/>
                  <a:t> </a:t>
                </a:r>
                <a:r>
                  <a:rPr lang="fr-FR" dirty="0" err="1"/>
                  <a:t>nghiệm</a:t>
                </a:r>
                <a:r>
                  <a:rPr lang="fr-FR" dirty="0"/>
                  <a:t> </a:t>
                </a:r>
                <a:r>
                  <a:rPr lang="fr-FR" dirty="0" err="1"/>
                  <a:t>kép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và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với</a:t>
                </a:r>
                <a:r>
                  <a:rPr lang="fr-FR" dirty="0"/>
                  <a:t> </a:t>
                </a:r>
                <a:r>
                  <a:rPr lang="fr-FR" dirty="0" err="1"/>
                  <a:t>mọi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3.</m:t>
                    </m:r>
                  </m:oMath>
                </a14:m>
                <a:endParaRPr lang="fr-FR" dirty="0"/>
              </a:p>
              <a:p>
                <a:pPr marL="0" indent="0">
                  <a:buNone/>
                </a:pPr>
                <a:r>
                  <a:rPr lang="fr-FR" dirty="0"/>
                  <a:t>c) </a:t>
                </a:r>
                <a:r>
                  <a:rPr lang="fr-FR" dirty="0" err="1"/>
                  <a:t>Dễ</a:t>
                </a:r>
                <a:r>
                  <a:rPr lang="fr-FR" dirty="0"/>
                  <a:t> </a:t>
                </a:r>
                <a:r>
                  <a:rPr lang="fr-FR" dirty="0" err="1"/>
                  <a:t>thấy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có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và</a:t>
                </a:r>
                <a:r>
                  <a:rPr lang="fr-FR" dirty="0"/>
                  <a:t> </a:t>
                </a:r>
                <a:r>
                  <a:rPr lang="fr-FR" dirty="0" err="1"/>
                  <a:t>có</a:t>
                </a:r>
                <a:r>
                  <a:rPr lang="fr-FR" dirty="0"/>
                  <a:t> </a:t>
                </a:r>
                <a:r>
                  <a:rPr lang="fr-FR" dirty="0" err="1"/>
                  <a:t>hai</a:t>
                </a:r>
                <a:r>
                  <a:rPr lang="fr-FR" dirty="0"/>
                  <a:t> </a:t>
                </a:r>
                <a:r>
                  <a:rPr lang="fr-FR" dirty="0" err="1"/>
                  <a:t>nghiệm</a:t>
                </a:r>
                <a:r>
                  <a:rPr lang="fr-FR" dirty="0"/>
                  <a:t> </a:t>
                </a:r>
                <a:r>
                  <a:rPr lang="fr-FR" dirty="0" err="1"/>
                  <a:t>phân</a:t>
                </a:r>
                <a:r>
                  <a:rPr lang="fr-FR" dirty="0"/>
                  <a:t> </a:t>
                </a:r>
                <a:r>
                  <a:rPr lang="fr-FR" dirty="0" err="1"/>
                  <a:t>biệt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4;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fr-FR" dirty="0"/>
                  <a:t>.</a:t>
                </a:r>
                <a:endParaRPr lang="en-US" dirty="0"/>
              </a:p>
              <a:p>
                <a:pPr marL="0" indent="0">
                  <a:buNone/>
                </a:pPr>
                <a:r>
                  <a:rPr lang="fr-FR" dirty="0"/>
                  <a:t>Do </a:t>
                </a:r>
                <a:r>
                  <a:rPr lang="fr-FR" dirty="0" err="1"/>
                  <a:t>đó</a:t>
                </a:r>
                <a:r>
                  <a:rPr lang="fr-FR" dirty="0"/>
                  <a:t> ta </a:t>
                </a:r>
                <a:r>
                  <a:rPr lang="fr-FR" dirty="0" err="1"/>
                  <a:t>có</a:t>
                </a:r>
                <a:r>
                  <a:rPr lang="fr-FR" dirty="0"/>
                  <a:t> </a:t>
                </a:r>
                <a:r>
                  <a:rPr lang="fr-FR" dirty="0" err="1"/>
                  <a:t>bảng</a:t>
                </a:r>
                <a:r>
                  <a:rPr lang="fr-FR" dirty="0"/>
                  <a:t> </a:t>
                </a:r>
                <a:r>
                  <a:rPr lang="fr-FR" dirty="0" err="1"/>
                  <a:t>xét</a:t>
                </a:r>
                <a:r>
                  <a:rPr lang="fr-FR" dirty="0"/>
                  <a:t> </a:t>
                </a:r>
                <a:r>
                  <a:rPr lang="fr-FR" dirty="0" err="1"/>
                  <a:t>dấu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fr-FR" dirty="0"/>
                  <a:t>:</a:t>
                </a:r>
                <a:endParaRPr lang="en-US" dirty="0"/>
              </a:p>
              <a:p>
                <a:pPr lvl="3"/>
                <a:endParaRPr lang="en-US" dirty="0"/>
              </a:p>
              <a:p>
                <a:pPr lvl="3"/>
                <a:endParaRPr lang="en-US" dirty="0"/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r>
                  <a:rPr lang="fr-FR" dirty="0" err="1"/>
                  <a:t>Suy</a:t>
                </a:r>
                <a:r>
                  <a:rPr lang="fr-FR" dirty="0"/>
                  <a:t> ra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với</a:t>
                </a:r>
                <a:r>
                  <a:rPr lang="fr-FR" dirty="0"/>
                  <a:t> </a:t>
                </a:r>
                <a:r>
                  <a:rPr lang="fr-FR" dirty="0" err="1"/>
                  <a:t>mọi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−∞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1;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+∞</m:t>
                        </m:r>
                      </m:e>
                    </m:d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và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với</a:t>
                </a:r>
                <a:r>
                  <a:rPr lang="fr-FR" dirty="0"/>
                  <a:t> </a:t>
                </a:r>
                <a:r>
                  <a:rPr lang="fr-FR" dirty="0" err="1"/>
                  <a:t>mọi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4;1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lvl="4"/>
                <a:endParaRPr lang="en-US" dirty="0"/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blipFill>
                <a:blip r:embed="rId3"/>
                <a:stretch>
                  <a:fillRect l="-2463" t="-42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/>
                  <a:t>Luyện </a:t>
                </a:r>
                <a:r>
                  <a:rPr lang="en-US" b="1" dirty="0" err="1"/>
                  <a:t>tập</a:t>
                </a:r>
                <a:r>
                  <a:rPr lang="en-US" b="1" dirty="0"/>
                  <a:t> 2.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tam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sau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r>
                  <a:rPr lang="en-US" dirty="0"/>
                  <a:t>a)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		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16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 err="1"/>
                  <a:t>Giải</a:t>
                </a:r>
                <a:r>
                  <a:rPr lang="en-US" b="1" dirty="0"/>
                  <a:t>                 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sz="9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 có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12</m:t>
                    </m:r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b)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err="1"/>
                  <a:t>nên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kép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4"/>
                <a:endParaRPr lang="en-US" dirty="0"/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blipFill>
                <a:blip r:embed="rId4"/>
                <a:stretch>
                  <a:fillRect l="-2260" t="-1761" r="-77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0200" y="8001000"/>
            <a:ext cx="9712635" cy="174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629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23241000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c)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bảng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Suy</a:t>
                </a:r>
                <a:r>
                  <a:rPr lang="en-US" dirty="0"/>
                  <a:t> </a:t>
                </a:r>
                <a:r>
                  <a:rPr lang="en-US" dirty="0" err="1"/>
                  <a:t>ra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>
                            <a:latin typeface="Cambria Math" panose="02040503050406030204" pitchFamily="18" charset="0"/>
                          </a:rPr>
                          <m:t>;3</m:t>
                        </m:r>
                      </m:e>
                    </m:d>
                  </m:oMath>
                </a14:m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−∞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3;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+∞</m:t>
                        </m:r>
                      </m:e>
                    </m:d>
                  </m:oMath>
                </a14:m>
                <a:endParaRPr lang="en-US" dirty="0"/>
              </a:p>
              <a:p>
                <a:pPr lvl="4"/>
                <a:endParaRPr lang="en-US" dirty="0"/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23241000" cy="11411749"/>
              </a:xfrm>
              <a:prstGeom prst="rect">
                <a:avLst/>
              </a:prstGeom>
              <a:blipFill>
                <a:blip r:embed="rId3"/>
                <a:stretch>
                  <a:fillRect l="-1180" t="-5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4800600"/>
            <a:ext cx="19964400" cy="254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262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3164800" cy="863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/>
              <a:t>2. BẤT PHƯƠNG TRÌNH BẬC HAI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2743201"/>
                <a:ext cx="9677400" cy="10760075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/>
                  <a:t>HĐ5.</a:t>
                </a:r>
                <a:r>
                  <a:rPr lang="en-US" dirty="0"/>
                  <a:t> </a:t>
                </a:r>
                <a:r>
                  <a:rPr lang="en-US" dirty="0" err="1"/>
                  <a:t>Trở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i="1" dirty="0"/>
                  <a:t> </a:t>
                </a:r>
                <a:r>
                  <a:rPr lang="en-US" i="1" dirty="0" err="1"/>
                  <a:t>tình</a:t>
                </a:r>
                <a:r>
                  <a:rPr lang="en-US" i="1" dirty="0"/>
                  <a:t> </a:t>
                </a:r>
                <a:r>
                  <a:rPr lang="en-US" i="1" dirty="0" err="1"/>
                  <a:t>huống</a:t>
                </a:r>
                <a:r>
                  <a:rPr lang="en-US" i="1" dirty="0"/>
                  <a:t> </a:t>
                </a:r>
                <a:r>
                  <a:rPr lang="en-US" i="1" dirty="0" err="1"/>
                  <a:t>mở</a:t>
                </a:r>
                <a:r>
                  <a:rPr lang="en-US" i="1" dirty="0"/>
                  <a:t> </a:t>
                </a:r>
                <a:r>
                  <a:rPr lang="en-US" i="1" dirty="0" err="1"/>
                  <a:t>đầu</a:t>
                </a:r>
                <a:r>
                  <a:rPr lang="en-US" i="1" dirty="0"/>
                  <a:t>.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yêu</a:t>
                </a:r>
                <a:r>
                  <a:rPr lang="en-US" dirty="0"/>
                  <a:t> </a:t>
                </a:r>
                <a:r>
                  <a:rPr lang="en-US" dirty="0" err="1"/>
                  <a:t>cầu</a:t>
                </a:r>
                <a:r>
                  <a:rPr lang="en-US" dirty="0"/>
                  <a:t> </a:t>
                </a:r>
                <a:r>
                  <a:rPr lang="en-US" dirty="0" err="1"/>
                  <a:t>mảnh</a:t>
                </a:r>
                <a:r>
                  <a:rPr lang="en-US" dirty="0"/>
                  <a:t> </a:t>
                </a:r>
                <a:r>
                  <a:rPr lang="en-US" dirty="0" err="1"/>
                  <a:t>đất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rào</a:t>
                </a:r>
                <a:r>
                  <a:rPr lang="en-US" dirty="0"/>
                  <a:t> </a:t>
                </a:r>
                <a:r>
                  <a:rPr lang="en-US" dirty="0" err="1"/>
                  <a:t>chắn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diện</a:t>
                </a:r>
                <a:r>
                  <a:rPr lang="en-US" dirty="0"/>
                  <a:t>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nhỏ</a:t>
                </a:r>
                <a:r>
                  <a:rPr lang="en-US" dirty="0"/>
                  <a:t> </a:t>
                </a:r>
                <a:r>
                  <a:rPr lang="en-US" dirty="0" err="1"/>
                  <a:t>hơn</a:t>
                </a:r>
                <a:r>
                  <a:rPr lang="en-US" dirty="0"/>
                  <a:t> 48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hãy</a:t>
                </a:r>
                <a:r>
                  <a:rPr lang="en-US" dirty="0"/>
                  <a:t> </a:t>
                </a: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đẳng</a:t>
                </a:r>
                <a:r>
                  <a:rPr lang="en-US" dirty="0"/>
                  <a:t>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:r>
                  <a:rPr lang="en-US" dirty="0" err="1"/>
                  <a:t>thể</a:t>
                </a:r>
                <a:r>
                  <a:rPr lang="en-US" dirty="0"/>
                  <a:t> </a:t>
                </a:r>
                <a:r>
                  <a:rPr lang="en-US" dirty="0" err="1"/>
                  <a:t>hiện</a:t>
                </a:r>
                <a:r>
                  <a:rPr lang="en-US" dirty="0"/>
                  <a:t> </a:t>
                </a:r>
                <a:r>
                  <a:rPr lang="en-US" dirty="0" err="1"/>
                  <a:t>sự</a:t>
                </a:r>
                <a:r>
                  <a:rPr lang="en-US" dirty="0"/>
                  <a:t> so </a:t>
                </a:r>
                <a:r>
                  <a:rPr lang="en-US" dirty="0" err="1"/>
                  <a:t>sánh</a:t>
                </a:r>
                <a:r>
                  <a:rPr lang="en-US" dirty="0"/>
                  <a:t> </a:t>
                </a:r>
                <a:r>
                  <a:rPr lang="en-US" dirty="0" err="1"/>
                  <a:t>biểu</a:t>
                </a:r>
                <a:r>
                  <a:rPr lang="en-US" dirty="0"/>
                  <a:t>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diện</a:t>
                </a:r>
                <a:r>
                  <a:rPr lang="en-US" dirty="0"/>
                  <a:t> </a:t>
                </a:r>
                <a:r>
                  <a:rPr lang="en-US" dirty="0" err="1"/>
                  <a:t>tích</a:t>
                </a:r>
                <a:r>
                  <a:rPr lang="en-US" dirty="0"/>
                  <a:t>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48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Từ </a:t>
                </a:r>
                <a:r>
                  <a:rPr lang="en-US" b="1" dirty="0"/>
                  <a:t>HĐ5</a:t>
                </a:r>
                <a:r>
                  <a:rPr lang="en-US" dirty="0"/>
                  <a:t>, ta </a:t>
                </a:r>
                <a:r>
                  <a:rPr lang="en-US" dirty="0" err="1"/>
                  <a:t>có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48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Đây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743201"/>
                <a:ext cx="9677400" cy="10760075"/>
              </a:xfrm>
              <a:prstGeom prst="rect">
                <a:avLst/>
              </a:prstGeom>
              <a:blipFill>
                <a:blip r:embed="rId3"/>
                <a:stretch>
                  <a:fillRect l="-2832" t="-1868" r="-264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668000" y="2743201"/>
                <a:ext cx="13307291" cy="1067593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err="1"/>
                  <a:t>Tổng</a:t>
                </a:r>
                <a:r>
                  <a:rPr lang="en-US" dirty="0"/>
                  <a:t> </a:t>
                </a:r>
                <a:r>
                  <a:rPr lang="en-US" dirty="0" err="1"/>
                  <a:t>quát</a:t>
                </a:r>
                <a:r>
                  <a:rPr lang="en-US" dirty="0"/>
                  <a:t>, 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định</a:t>
                </a:r>
                <a:r>
                  <a:rPr lang="en-US" dirty="0"/>
                  <a:t> </a:t>
                </a:r>
                <a:r>
                  <a:rPr lang="en-US" dirty="0" err="1"/>
                  <a:t>nghĩa</a:t>
                </a:r>
                <a:r>
                  <a:rPr lang="en-US" dirty="0"/>
                  <a:t> </a:t>
                </a:r>
                <a:r>
                  <a:rPr lang="en-US" dirty="0" err="1"/>
                  <a:t>sau</a:t>
                </a:r>
                <a:r>
                  <a:rPr lang="en-US" dirty="0"/>
                  <a:t>:</a:t>
                </a:r>
              </a:p>
              <a:p>
                <a:pPr lvl="0"/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ẩn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dạng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(</a:t>
                </a:r>
                <a:r>
                  <a:rPr lang="en-US" dirty="0" err="1"/>
                  <a:t>hoặc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),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những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thực</a:t>
                </a:r>
                <a:r>
                  <a:rPr lang="en-US" dirty="0"/>
                  <a:t> </a:t>
                </a:r>
                <a:r>
                  <a:rPr lang="en-US" dirty="0" err="1"/>
                  <a:t>đã</a:t>
                </a:r>
                <a:r>
                  <a:rPr lang="en-US" dirty="0"/>
                  <a:t> </a:t>
                </a:r>
                <a:r>
                  <a:rPr lang="en-US" dirty="0" err="1"/>
                  <a:t>cho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0"/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thực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gọi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i="1" dirty="0" err="1"/>
                  <a:t>nghiệm</a:t>
                </a:r>
                <a:r>
                  <a:rPr lang="en-US" i="1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nếu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Tập</a:t>
                </a:r>
                <a:r>
                  <a:rPr lang="en-US" dirty="0"/>
                  <a:t> </a:t>
                </a:r>
                <a:r>
                  <a:rPr lang="en-US" dirty="0" err="1"/>
                  <a:t>hợp</a:t>
                </a:r>
                <a:r>
                  <a:rPr lang="en-US" dirty="0"/>
                  <a:t> </a:t>
                </a:r>
                <a:r>
                  <a:rPr lang="en-US" dirty="0" err="1"/>
                  <a:t>gồm</a:t>
                </a:r>
                <a:r>
                  <a:rPr lang="en-US" dirty="0"/>
                  <a:t> </a:t>
                </a:r>
                <a:r>
                  <a:rPr lang="en-US" dirty="0" err="1"/>
                  <a:t>tất</a:t>
                </a:r>
                <a:r>
                  <a:rPr lang="en-US" dirty="0"/>
                  <a:t> </a:t>
                </a:r>
                <a:r>
                  <a:rPr lang="en-US" dirty="0" err="1"/>
                  <a:t>cả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gọi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i="1" dirty="0"/>
                  <a:t> </a:t>
                </a:r>
                <a:r>
                  <a:rPr lang="en-US" i="1" dirty="0" err="1"/>
                  <a:t>tập</a:t>
                </a:r>
                <a:r>
                  <a:rPr lang="en-US" i="1" dirty="0"/>
                  <a:t> </a:t>
                </a:r>
                <a:r>
                  <a:rPr lang="en-US" i="1" dirty="0" err="1"/>
                  <a:t>nghiệm</a:t>
                </a:r>
                <a:r>
                  <a:rPr lang="en-US" i="1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này</a:t>
                </a:r>
                <a:r>
                  <a:rPr lang="en-US" dirty="0"/>
                  <a:t>.</a:t>
                </a:r>
              </a:p>
              <a:p>
                <a:pPr lvl="0"/>
                <a:r>
                  <a:rPr lang="en-US" dirty="0" err="1"/>
                  <a:t>Giải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tìm</a:t>
                </a:r>
                <a:r>
                  <a:rPr lang="en-US" dirty="0"/>
                  <a:t> </a:t>
                </a:r>
                <a:r>
                  <a:rPr lang="en-US" dirty="0" err="1"/>
                  <a:t>tập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nó</a:t>
                </a:r>
                <a:r>
                  <a:rPr lang="en-US" dirty="0"/>
                  <a:t>, </a:t>
                </a:r>
                <a:r>
                  <a:rPr lang="en-US" dirty="0" err="1"/>
                  <a:t>tức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tìm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:r>
                  <a:rPr lang="en-US" dirty="0" err="1"/>
                  <a:t>mà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cùng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(</a:t>
                </a:r>
                <a:r>
                  <a:rPr lang="en-US" dirty="0" err="1"/>
                  <a:t>nếu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) hay </a:t>
                </a:r>
                <a:r>
                  <a:rPr lang="en-US" dirty="0" err="1"/>
                  <a:t>trái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(</a:t>
                </a:r>
                <a:r>
                  <a:rPr lang="en-US" dirty="0" err="1"/>
                  <a:t>nếu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).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0" y="2743201"/>
                <a:ext cx="13307291" cy="10675939"/>
              </a:xfrm>
              <a:prstGeom prst="rect">
                <a:avLst/>
              </a:prstGeom>
              <a:blipFill>
                <a:blip r:embed="rId4"/>
                <a:stretch>
                  <a:fillRect l="-2014" t="-1882" r="-288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1698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79600"/>
                <a:ext cx="23164800" cy="231139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b="1" dirty="0" err="1"/>
                  <a:t>Nhận</a:t>
                </a:r>
                <a:r>
                  <a:rPr lang="en-US" b="1" dirty="0"/>
                  <a:t> </a:t>
                </a:r>
                <a:r>
                  <a:rPr lang="en-US" b="1" dirty="0" err="1"/>
                  <a:t>xét</a:t>
                </a:r>
                <a:r>
                  <a:rPr lang="en-US" b="1" dirty="0"/>
                  <a:t>.</a:t>
                </a:r>
                <a:r>
                  <a:rPr lang="en-US" dirty="0"/>
                  <a:t> </a:t>
                </a:r>
                <a:r>
                  <a:rPr lang="en-US" dirty="0" err="1"/>
                  <a:t>Để</a:t>
                </a:r>
                <a:r>
                  <a:rPr lang="en-US" dirty="0"/>
                  <a:t> </a:t>
                </a:r>
                <a:r>
                  <a:rPr lang="en-US" dirty="0" err="1"/>
                  <a:t>giải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(</a:t>
                </a:r>
                <a:r>
                  <a:rPr lang="en-US" dirty="0" err="1"/>
                  <a:t>hoặc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) ta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tam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:r>
                  <a:rPr lang="en-US" dirty="0" err="1"/>
                  <a:t>suy</a:t>
                </a:r>
                <a:r>
                  <a:rPr lang="en-US" dirty="0"/>
                  <a:t> </a:t>
                </a:r>
                <a:r>
                  <a:rPr lang="en-US" dirty="0" err="1"/>
                  <a:t>ra</a:t>
                </a:r>
                <a:r>
                  <a:rPr lang="en-US" dirty="0"/>
                  <a:t> </a:t>
                </a:r>
                <a:r>
                  <a:rPr lang="en-US" dirty="0" err="1"/>
                  <a:t>tập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9600"/>
                <a:ext cx="23164800" cy="2311399"/>
              </a:xfrm>
              <a:prstGeom prst="rect">
                <a:avLst/>
              </a:prstGeom>
              <a:blipFill>
                <a:blip r:embed="rId3"/>
                <a:stretch>
                  <a:fillRect l="-1394" t="-10236" b="-16010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4190998"/>
                <a:ext cx="9677400" cy="9312277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 err="1"/>
                  <a:t>Ví</a:t>
                </a:r>
                <a:r>
                  <a:rPr lang="en-US" b="1" dirty="0"/>
                  <a:t> </a:t>
                </a:r>
                <a:r>
                  <a:rPr lang="en-US" b="1" dirty="0" err="1"/>
                  <a:t>dụ</a:t>
                </a:r>
                <a:r>
                  <a:rPr lang="en-US" b="1" dirty="0"/>
                  <a:t> 2.</a:t>
                </a:r>
                <a:r>
                  <a:rPr lang="en-US" dirty="0"/>
                  <a:t> </a:t>
                </a:r>
                <a:r>
                  <a:rPr lang="en-US" dirty="0" err="1"/>
                  <a:t>Giải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sau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r>
                  <a:rPr lang="en-US" dirty="0"/>
                  <a:t>a)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	</a:t>
                </a:r>
              </a:p>
              <a:p>
                <a:pPr marL="0" indent="0">
                  <a:buNone/>
                </a:pPr>
                <a:r>
                  <a:rPr lang="en-US" dirty="0"/>
                  <a:t>b)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190998"/>
                <a:ext cx="9677400" cy="9312277"/>
              </a:xfrm>
              <a:prstGeom prst="rect">
                <a:avLst/>
              </a:prstGeom>
              <a:blipFill>
                <a:blip r:embed="rId4"/>
                <a:stretch>
                  <a:fillRect l="-2832" t="-209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668000" y="4190998"/>
                <a:ext cx="13307291" cy="922814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 err="1"/>
                  <a:t>Giải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a) Tam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59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luôn</a:t>
                </a:r>
                <a:r>
                  <a:rPr lang="en-US" dirty="0"/>
                  <a:t> </a:t>
                </a:r>
                <a:r>
                  <a:rPr lang="en-US" dirty="0" err="1"/>
                  <a:t>dương</a:t>
                </a:r>
                <a:r>
                  <a:rPr lang="en-US" dirty="0"/>
                  <a:t> (</a:t>
                </a:r>
                <a:r>
                  <a:rPr lang="en-US" dirty="0" err="1"/>
                  <a:t>cùng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)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mọi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Suy</a:t>
                </a:r>
                <a:r>
                  <a:rPr lang="en-US" dirty="0"/>
                  <a:t> </a:t>
                </a:r>
                <a:r>
                  <a:rPr lang="en-US" dirty="0" err="1"/>
                  <a:t>ra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vô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b)  Tam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luôn</a:t>
                </a:r>
                <a:r>
                  <a:rPr lang="en-US" dirty="0"/>
                  <a:t> </a:t>
                </a:r>
                <a:r>
                  <a:rPr lang="en-US" dirty="0" err="1"/>
                  <a:t>âm</a:t>
                </a:r>
                <a:r>
                  <a:rPr lang="en-US" dirty="0"/>
                  <a:t> (</a:t>
                </a:r>
                <a:r>
                  <a:rPr lang="en-US" dirty="0" err="1"/>
                  <a:t>cùng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)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mọi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tức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mọi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 err="1"/>
                  <a:t>Suy</a:t>
                </a:r>
                <a:r>
                  <a:rPr lang="en-US" dirty="0"/>
                  <a:t> </a:t>
                </a:r>
                <a:r>
                  <a:rPr lang="en-US" dirty="0" err="1"/>
                  <a:t>ra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duy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0" y="4190998"/>
                <a:ext cx="13307291" cy="9228142"/>
              </a:xfrm>
              <a:prstGeom prst="rect">
                <a:avLst/>
              </a:prstGeom>
              <a:blipFill>
                <a:blip r:embed="rId5"/>
                <a:stretch>
                  <a:fillRect l="-2014" t="-2111" r="-238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7965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23164800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c) Tam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khác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do </a:t>
                </a:r>
                <a:r>
                  <a:rPr lang="en-US" dirty="0" err="1"/>
                  <a:t>đó</a:t>
                </a:r>
                <a:r>
                  <a:rPr lang="en-US" dirty="0"/>
                  <a:t> 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bảng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sau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Tập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  <m:r>
                          <a:rPr lang="en-US">
                            <a:latin typeface="Cambria Math" panose="02040503050406030204" pitchFamily="18" charset="0"/>
                          </a:rPr>
                          <m:t>;1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23164800" cy="11411749"/>
              </a:xfrm>
              <a:prstGeom prst="rect">
                <a:avLst/>
              </a:prstGeom>
              <a:blipFill>
                <a:blip r:embed="rId3"/>
                <a:stretch>
                  <a:fillRect l="-1184" t="-117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2400CBCD-04CA-436D-BB67-A0A9FF6D9B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1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1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1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1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1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1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1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1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1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1063" algn="l"/>
              </a:tabLst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Tam thức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=-x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x+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 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Δ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nên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 hai nghiệm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1063" algn="l"/>
              </a:tabLst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Mặt khác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a=-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&lt;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do đó ta có bảng xét dấu sau:</a:t>
            </a:r>
            <a:endParaRPr kumimoji="0" lang="en-US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1063" algn="l"/>
              </a:tabLst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Picture 22">
            <a:extLst>
              <a:ext uri="{FF2B5EF4-FFF2-40B4-BE49-F238E27FC236}">
                <a16:creationId xmlns:a16="http://schemas.microsoft.com/office/drawing/2014/main" id="{07DCD0C9-E90C-42F9-9C29-2E175735B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6003925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F3261AF-1FA9-48AE-B0E2-FCECCC9047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22338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1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1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1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1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1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1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1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1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1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1063" algn="l"/>
              </a:tabLst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Tập nghiệm của bất phương trình là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S=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2;1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87222FB-65B4-463A-AD19-DC03F3F56B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291" y="4953000"/>
            <a:ext cx="20591417" cy="160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8665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23164800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 err="1"/>
                  <a:t>Ví</a:t>
                </a:r>
                <a:r>
                  <a:rPr lang="en-US" b="1" dirty="0"/>
                  <a:t> </a:t>
                </a:r>
                <a:r>
                  <a:rPr lang="en-US" b="1" dirty="0" err="1"/>
                  <a:t>dụ</a:t>
                </a:r>
                <a:r>
                  <a:rPr lang="en-US" b="1" dirty="0"/>
                  <a:t> 3. </a:t>
                </a:r>
                <a:r>
                  <a:rPr lang="en-US" dirty="0" err="1"/>
                  <a:t>Giải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:r>
                  <a:rPr lang="en-US" dirty="0" err="1"/>
                  <a:t>suy</a:t>
                </a:r>
                <a:r>
                  <a:rPr lang="en-US" dirty="0"/>
                  <a:t> </a:t>
                </a:r>
                <a:r>
                  <a:rPr lang="en-US" dirty="0" err="1"/>
                  <a:t>ra</a:t>
                </a:r>
                <a:r>
                  <a:rPr lang="en-US" dirty="0"/>
                  <a:t> </a:t>
                </a:r>
                <a:r>
                  <a:rPr lang="en-US" dirty="0" err="1"/>
                  <a:t>lời</a:t>
                </a:r>
                <a:r>
                  <a:rPr lang="en-US" dirty="0"/>
                  <a:t> </a:t>
                </a:r>
                <a:r>
                  <a:rPr lang="en-US" dirty="0" err="1"/>
                  <a:t>giải</a:t>
                </a:r>
                <a:r>
                  <a:rPr lang="en-US" dirty="0"/>
                  <a:t> </a:t>
                </a:r>
                <a:r>
                  <a:rPr lang="en-US" dirty="0" err="1"/>
                  <a:t>cho</a:t>
                </a:r>
                <a:r>
                  <a:rPr lang="en-US" dirty="0"/>
                  <a:t> </a:t>
                </a:r>
                <a:r>
                  <a:rPr lang="en-US" dirty="0" err="1"/>
                  <a:t>bài</a:t>
                </a:r>
                <a:r>
                  <a:rPr lang="en-US" dirty="0"/>
                  <a:t> </a:t>
                </a:r>
                <a:r>
                  <a:rPr lang="en-US" dirty="0" err="1"/>
                  <a:t>toán</a:t>
                </a:r>
                <a:r>
                  <a:rPr lang="en-US" dirty="0"/>
                  <a:t> </a:t>
                </a:r>
                <a:r>
                  <a:rPr lang="en-US" dirty="0" err="1"/>
                  <a:t>rào</a:t>
                </a:r>
                <a:r>
                  <a:rPr lang="en-US" dirty="0"/>
                  <a:t> </a:t>
                </a:r>
                <a:r>
                  <a:rPr lang="en-US" dirty="0" err="1"/>
                  <a:t>vườn</a:t>
                </a:r>
                <a:r>
                  <a:rPr lang="en-US" dirty="0"/>
                  <a:t> ở </a:t>
                </a:r>
                <a:r>
                  <a:rPr lang="en-US" i="1" dirty="0" err="1"/>
                  <a:t>tình</a:t>
                </a:r>
                <a:r>
                  <a:rPr lang="en-US" i="1" dirty="0"/>
                  <a:t> </a:t>
                </a:r>
                <a:r>
                  <a:rPr lang="en-US" i="1" dirty="0" err="1"/>
                  <a:t>huống</a:t>
                </a:r>
                <a:r>
                  <a:rPr lang="en-US" i="1" dirty="0"/>
                  <a:t> </a:t>
                </a:r>
                <a:r>
                  <a:rPr lang="en-US" i="1" dirty="0" err="1"/>
                  <a:t>mở</a:t>
                </a:r>
                <a:r>
                  <a:rPr lang="en-US" i="1" dirty="0"/>
                  <a:t> </a:t>
                </a:r>
                <a:r>
                  <a:rPr lang="en-US" i="1" dirty="0" err="1"/>
                  <a:t>đầu</a:t>
                </a:r>
                <a:r>
                  <a:rPr lang="en-US" i="1" dirty="0"/>
                  <a:t>. </a:t>
                </a:r>
                <a:endParaRPr lang="en-US" dirty="0"/>
              </a:p>
              <a:p>
                <a:pPr marL="0" indent="0" algn="ctr">
                  <a:buNone/>
                </a:pPr>
                <a:r>
                  <a:rPr lang="en-US" b="1" dirty="0" err="1"/>
                  <a:t>Giải</a:t>
                </a:r>
                <a:endParaRPr lang="en-US" b="1" dirty="0"/>
              </a:p>
              <a:p>
                <a:pPr marL="0" indent="0">
                  <a:buNone/>
                </a:pPr>
                <a:r>
                  <a:rPr lang="en-US" dirty="0"/>
                  <a:t>Tam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48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4;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:r>
                  <a:rPr lang="en-US" dirty="0" err="1"/>
                  <a:t>suy</a:t>
                </a:r>
                <a:r>
                  <a:rPr lang="en-US" dirty="0"/>
                  <a:t> </a:t>
                </a:r>
                <a:r>
                  <a:rPr lang="en-US" dirty="0" err="1"/>
                  <a:t>ra</a:t>
                </a:r>
                <a:r>
                  <a:rPr lang="en-US" dirty="0"/>
                  <a:t> </a:t>
                </a:r>
                <a:r>
                  <a:rPr lang="en-US" dirty="0" err="1"/>
                  <a:t>tập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đoạn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4;6</m:t>
                        </m:r>
                      </m:e>
                    </m:d>
                  </m:oMath>
                </a14:m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dirty="0"/>
                  <a:t>Như </a:t>
                </a:r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:r>
                  <a:rPr lang="en-US" dirty="0" err="1"/>
                  <a:t>cách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:r>
                  <a:rPr lang="en-US" dirty="0" err="1"/>
                  <a:t>cắm</a:t>
                </a:r>
                <a:r>
                  <a:rPr lang="en-US" dirty="0"/>
                  <a:t> </a:t>
                </a:r>
                <a:r>
                  <a:rPr lang="en-US" dirty="0" err="1"/>
                  <a:t>cột</a:t>
                </a:r>
                <a:r>
                  <a:rPr lang="en-US" dirty="0"/>
                  <a:t> </a:t>
                </a:r>
                <a:r>
                  <a:rPr lang="en-US" dirty="0" err="1"/>
                  <a:t>đến</a:t>
                </a:r>
                <a:r>
                  <a:rPr lang="en-US" dirty="0"/>
                  <a:t> </a:t>
                </a:r>
                <a:r>
                  <a:rPr lang="en-US" dirty="0" err="1"/>
                  <a:t>bờ</a:t>
                </a:r>
                <a:r>
                  <a:rPr lang="en-US" dirty="0"/>
                  <a:t> </a:t>
                </a:r>
                <a:r>
                  <a:rPr lang="en-US" dirty="0" err="1"/>
                  <a:t>tường</a:t>
                </a:r>
                <a:r>
                  <a:rPr lang="en-US" dirty="0"/>
                  <a:t>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lớn</a:t>
                </a:r>
                <a:r>
                  <a:rPr lang="en-US" dirty="0"/>
                  <a:t> </a:t>
                </a:r>
                <a:r>
                  <a:rPr lang="en-US" dirty="0" err="1"/>
                  <a:t>hơn</a:t>
                </a:r>
                <a:r>
                  <a:rPr lang="en-US" dirty="0"/>
                  <a:t> </a:t>
                </a:r>
                <a:r>
                  <a:rPr lang="en-US" dirty="0" err="1"/>
                  <a:t>hoặc</a:t>
                </a:r>
                <a:r>
                  <a:rPr lang="en-US" dirty="0"/>
                  <a:t> </a:t>
                </a:r>
                <a:r>
                  <a:rPr lang="en-US" dirty="0" err="1"/>
                  <a:t>bằng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nhỏ</a:t>
                </a:r>
                <a:r>
                  <a:rPr lang="en-US" dirty="0"/>
                  <a:t> </a:t>
                </a:r>
                <a:r>
                  <a:rPr lang="en-US" dirty="0" err="1"/>
                  <a:t>hơn</a:t>
                </a:r>
                <a:r>
                  <a:rPr lang="en-US" dirty="0"/>
                  <a:t> </a:t>
                </a:r>
                <a:r>
                  <a:rPr lang="en-US" dirty="0" err="1"/>
                  <a:t>hoặc</a:t>
                </a:r>
                <a:r>
                  <a:rPr lang="en-US" dirty="0"/>
                  <a:t> </a:t>
                </a:r>
                <a:r>
                  <a:rPr lang="en-US" dirty="0" err="1"/>
                  <a:t>bằng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thì</a:t>
                </a:r>
                <a:r>
                  <a:rPr lang="en-US" dirty="0"/>
                  <a:t> </a:t>
                </a:r>
                <a:r>
                  <a:rPr lang="en-US" dirty="0" err="1"/>
                  <a:t>mảnh</a:t>
                </a:r>
                <a:r>
                  <a:rPr lang="en-US" dirty="0"/>
                  <a:t> </a:t>
                </a:r>
                <a:r>
                  <a:rPr lang="en-US" dirty="0" err="1"/>
                  <a:t>đất</a:t>
                </a:r>
                <a:r>
                  <a:rPr lang="en-US" dirty="0"/>
                  <a:t> </a:t>
                </a:r>
                <a:r>
                  <a:rPr lang="en-US" dirty="0" err="1"/>
                  <a:t>rào</a:t>
                </a:r>
                <a:r>
                  <a:rPr lang="en-US" dirty="0"/>
                  <a:t> </a:t>
                </a:r>
                <a:r>
                  <a:rPr lang="en-US" dirty="0" err="1"/>
                  <a:t>chắn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bác</a:t>
                </a:r>
                <a:r>
                  <a:rPr lang="en-US" dirty="0"/>
                  <a:t> </a:t>
                </a:r>
                <a:r>
                  <a:rPr lang="en-US" dirty="0" err="1"/>
                  <a:t>Việt</a:t>
                </a:r>
                <a:r>
                  <a:rPr lang="en-US" dirty="0"/>
                  <a:t> </a:t>
                </a:r>
                <a:r>
                  <a:rPr lang="en-US" dirty="0" err="1"/>
                  <a:t>sẽ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diện</a:t>
                </a:r>
                <a:r>
                  <a:rPr lang="en-US" dirty="0"/>
                  <a:t> </a:t>
                </a:r>
                <a:r>
                  <a:rPr lang="en-US" dirty="0" err="1"/>
                  <a:t>tích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nhỏ</a:t>
                </a:r>
                <a:r>
                  <a:rPr lang="en-US" dirty="0"/>
                  <a:t> </a:t>
                </a:r>
                <a:r>
                  <a:rPr lang="en-US" dirty="0" err="1"/>
                  <a:t>hơn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48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23164800" cy="11411749"/>
              </a:xfrm>
              <a:prstGeom prst="rect">
                <a:avLst/>
              </a:prstGeom>
              <a:blipFill>
                <a:blip r:embed="rId3"/>
                <a:stretch>
                  <a:fillRect l="-1184" t="-176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2416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10210799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/>
                  <a:t>Luyện </a:t>
                </a:r>
                <a:r>
                  <a:rPr lang="en-US" b="1" dirty="0" err="1"/>
                  <a:t>tập</a:t>
                </a:r>
                <a:r>
                  <a:rPr lang="en-US" b="1" dirty="0"/>
                  <a:t> 3. </a:t>
                </a:r>
                <a:r>
                  <a:rPr lang="en-US" dirty="0" err="1"/>
                  <a:t>Giải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sau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r>
                  <a:rPr lang="en-US" dirty="0"/>
                  <a:t>a)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5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16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	</a:t>
                </a:r>
              </a:p>
              <a:p>
                <a:pPr marL="0" indent="0">
                  <a:buNone/>
                </a:pPr>
                <a:r>
                  <a:rPr lang="en-US" dirty="0"/>
                  <a:t>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10210799" cy="11411749"/>
              </a:xfrm>
              <a:prstGeom prst="rect">
                <a:avLst/>
              </a:prstGeom>
              <a:blipFill>
                <a:blip r:embed="rId3"/>
                <a:stretch>
                  <a:fillRect l="-2685" t="-176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201400" y="1981200"/>
                <a:ext cx="128500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b="1" dirty="0" err="1"/>
                  <a:t>Giải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a) Tam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5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có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19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luôn</a:t>
                </a:r>
                <a:r>
                  <a:rPr lang="en-US" dirty="0"/>
                  <a:t> </a:t>
                </a:r>
                <a:r>
                  <a:rPr lang="en-US" dirty="0" err="1"/>
                  <a:t>âm</a:t>
                </a:r>
                <a:r>
                  <a:rPr lang="en-US" dirty="0"/>
                  <a:t> (</a:t>
                </a:r>
                <a:r>
                  <a:rPr lang="en-US" dirty="0" err="1"/>
                  <a:t>cùng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)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mọi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dirty="0" err="1"/>
                  <a:t>Suy</a:t>
                </a:r>
                <a:r>
                  <a:rPr lang="en-US" dirty="0"/>
                  <a:t> </a:t>
                </a:r>
                <a:r>
                  <a:rPr lang="en-US" dirty="0" err="1"/>
                  <a:t>ra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mọi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b) Tam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16</m:t>
                    </m:r>
                  </m:oMath>
                </a14:m>
                <a:r>
                  <a:rPr lang="en-US" dirty="0"/>
                  <a:t> có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hệ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nên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luôn</a:t>
                </a:r>
                <a:r>
                  <a:rPr lang="en-US" dirty="0"/>
                  <a:t> </a:t>
                </a:r>
                <a:r>
                  <a:rPr lang="en-US" dirty="0" err="1"/>
                  <a:t>dương</a:t>
                </a:r>
                <a:r>
                  <a:rPr lang="en-US" dirty="0"/>
                  <a:t> (</a:t>
                </a:r>
                <a:r>
                  <a:rPr lang="en-US" dirty="0" err="1"/>
                  <a:t>cùng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)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mọi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tức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16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mọi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c) Tam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luôn</a:t>
                </a:r>
                <a:r>
                  <a:rPr lang="en-US" dirty="0"/>
                  <a:t> </a:t>
                </a:r>
                <a:r>
                  <a:rPr lang="en-US" dirty="0" err="1"/>
                  <a:t>dương</a:t>
                </a:r>
                <a:r>
                  <a:rPr lang="en-US" dirty="0"/>
                  <a:t> (</a:t>
                </a:r>
                <a:r>
                  <a:rPr lang="en-US" dirty="0" err="1"/>
                  <a:t>cùng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)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mọi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dirty="0" err="1"/>
                  <a:t>Suy</a:t>
                </a:r>
                <a:r>
                  <a:rPr lang="en-US" dirty="0"/>
                  <a:t> </a:t>
                </a:r>
                <a:r>
                  <a:rPr lang="en-US" dirty="0" err="1"/>
                  <a:t>ra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mọi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1400" y="1981200"/>
                <a:ext cx="12850091" cy="11411749"/>
              </a:xfrm>
              <a:prstGeom prst="rect">
                <a:avLst/>
              </a:prstGeom>
              <a:blipFill>
                <a:blip r:embed="rId4"/>
                <a:stretch>
                  <a:fillRect l="-2134" t="-1761" r="-1043" b="-138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5783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 err="1"/>
                  <a:t>Vận</a:t>
                </a:r>
                <a:r>
                  <a:rPr lang="en-US" b="1" dirty="0"/>
                  <a:t> </a:t>
                </a:r>
                <a:r>
                  <a:rPr lang="en-US" b="1" dirty="0" err="1"/>
                  <a:t>dụng</a:t>
                </a:r>
                <a:r>
                  <a:rPr lang="en-US" b="1" dirty="0"/>
                  <a:t>. </a:t>
                </a:r>
              </a:p>
              <a:p>
                <a:pPr marL="0" indent="0">
                  <a:buNone/>
                </a:pP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cao</a:t>
                </a:r>
                <a:r>
                  <a:rPr lang="en-US" dirty="0"/>
                  <a:t> so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đất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quả</a:t>
                </a:r>
                <a:r>
                  <a:rPr lang="en-US" dirty="0"/>
                  <a:t> </a:t>
                </a:r>
                <a:r>
                  <a:rPr lang="en-US" dirty="0" err="1"/>
                  <a:t>bóng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ném</a:t>
                </a:r>
                <a:r>
                  <a:rPr lang="en-US" dirty="0"/>
                  <a:t> </a:t>
                </a:r>
                <a:r>
                  <a:rPr lang="en-US" dirty="0" err="1"/>
                  <a:t>lên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thẳng</a:t>
                </a:r>
                <a:r>
                  <a:rPr lang="en-US" dirty="0"/>
                  <a:t> </a:t>
                </a:r>
                <a:r>
                  <a:rPr lang="en-US" dirty="0" err="1"/>
                  <a:t>đứng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mô</a:t>
                </a:r>
                <a:r>
                  <a:rPr lang="en-US" dirty="0"/>
                  <a:t> </a:t>
                </a:r>
                <a:r>
                  <a:rPr lang="en-US" dirty="0" err="1"/>
                  <a:t>tả</a:t>
                </a:r>
                <a:r>
                  <a:rPr lang="en-US" dirty="0"/>
                  <a:t> </a:t>
                </a:r>
                <a:r>
                  <a:rPr lang="en-US" dirty="0" err="1"/>
                  <a:t>bởi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4,9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, ở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cao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bằng</a:t>
                </a:r>
                <a:r>
                  <a:rPr lang="en-US" dirty="0"/>
                  <a:t> </a:t>
                </a:r>
                <a:r>
                  <a:rPr lang="en-US" dirty="0" err="1"/>
                  <a:t>mét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thời</a:t>
                </a:r>
                <a:r>
                  <a:rPr lang="en-US" dirty="0"/>
                  <a:t> </a:t>
                </a:r>
                <a:r>
                  <a:rPr lang="en-US" dirty="0" err="1"/>
                  <a:t>gian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bằng</a:t>
                </a:r>
                <a:r>
                  <a:rPr lang="en-US" dirty="0"/>
                  <a:t> </a:t>
                </a:r>
                <a:r>
                  <a:rPr lang="en-US" dirty="0" err="1"/>
                  <a:t>giây</a:t>
                </a:r>
                <a:r>
                  <a:rPr lang="en-US" dirty="0"/>
                  <a:t>.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:r>
                  <a:rPr lang="en-US" dirty="0" err="1"/>
                  <a:t>thời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:r>
                  <a:rPr lang="en-US" dirty="0" err="1"/>
                  <a:t>nào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quá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bay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nó</a:t>
                </a:r>
                <a:r>
                  <a:rPr lang="en-US" dirty="0"/>
                  <a:t>, </a:t>
                </a:r>
                <a:r>
                  <a:rPr lang="en-US" dirty="0" err="1"/>
                  <a:t>quả</a:t>
                </a:r>
                <a:r>
                  <a:rPr lang="en-US" dirty="0"/>
                  <a:t> </a:t>
                </a:r>
                <a:r>
                  <a:rPr lang="en-US" dirty="0" err="1"/>
                  <a:t>bóng</a:t>
                </a:r>
                <a:r>
                  <a:rPr lang="en-US" dirty="0"/>
                  <a:t> </a:t>
                </a:r>
                <a:r>
                  <a:rPr lang="en-US" dirty="0" err="1"/>
                  <a:t>sẽ</a:t>
                </a:r>
                <a:r>
                  <a:rPr lang="en-US" dirty="0"/>
                  <a:t> ở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cao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so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đất</a:t>
                </a:r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blipFill>
                <a:blip r:embed="rId3"/>
                <a:stretch>
                  <a:fillRect l="-2463" t="-1761" r="-153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b="1" dirty="0"/>
                  <a:t>Giải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Phương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chuyển</a:t>
                </a:r>
                <a:r>
                  <a:rPr lang="en-US" dirty="0"/>
                  <a:t> </a:t>
                </a:r>
                <a:r>
                  <a:rPr lang="en-US" dirty="0" err="1"/>
                  <a:t>động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dạng</a:t>
                </a:r>
                <a:r>
                  <a:rPr lang="en-US" dirty="0"/>
                  <a:t>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4,9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Khi </a:t>
                </a:r>
                <a:r>
                  <a:rPr lang="en-US" dirty="0" err="1"/>
                  <a:t>vật</a:t>
                </a:r>
                <a:r>
                  <a:rPr lang="en-US" dirty="0"/>
                  <a:t> ở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cao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4,9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80,4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4,9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80,4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4,9</m:t>
                        </m:r>
                      </m:den>
                    </m:f>
                  </m:oMath>
                </a14:m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:r>
                  <a:rPr lang="en-US" dirty="0" err="1"/>
                  <a:t>khi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80,4</m:t>
                                </m:r>
                              </m:e>
                            </m:rad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4,9</m:t>
                            </m:r>
                          </m:den>
                        </m:f>
                        <m:r>
                          <a:rPr lang="en-US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80,4</m:t>
                                </m:r>
                              </m:e>
                            </m:rad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4,9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thì</a:t>
                </a:r>
                <a:r>
                  <a:rPr lang="en-US" dirty="0"/>
                  <a:t> </a:t>
                </a:r>
                <a:r>
                  <a:rPr lang="en-US" dirty="0" err="1"/>
                  <a:t>quả</a:t>
                </a:r>
                <a:r>
                  <a:rPr lang="en-US" dirty="0"/>
                  <a:t> </a:t>
                </a:r>
                <a:r>
                  <a:rPr lang="en-US" dirty="0" err="1"/>
                  <a:t>bóng</a:t>
                </a:r>
                <a:r>
                  <a:rPr lang="en-US" dirty="0"/>
                  <a:t> </a:t>
                </a:r>
                <a:r>
                  <a:rPr lang="en-US" dirty="0" err="1"/>
                  <a:t>sẽ</a:t>
                </a:r>
                <a:r>
                  <a:rPr lang="en-US" dirty="0"/>
                  <a:t> ở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cao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blipFill>
                <a:blip r:embed="rId4"/>
                <a:stretch>
                  <a:fillRect l="-2260" t="-1761" r="-195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6912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 err="1"/>
                  <a:t>Tìm</a:t>
                </a:r>
                <a:r>
                  <a:rPr lang="en-US" b="1" dirty="0"/>
                  <a:t> </a:t>
                </a:r>
                <a:r>
                  <a:rPr lang="en-US" b="1" dirty="0" err="1"/>
                  <a:t>hiểu</a:t>
                </a:r>
                <a:r>
                  <a:rPr lang="en-US" b="1" dirty="0"/>
                  <a:t> </a:t>
                </a:r>
                <a:r>
                  <a:rPr lang="en-US" b="1" dirty="0" err="1"/>
                  <a:t>thêm</a:t>
                </a:r>
                <a:r>
                  <a:rPr lang="en-US" b="1" dirty="0"/>
                  <a:t> 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thể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cầm</a:t>
                </a:r>
                <a:r>
                  <a:rPr lang="en-US" dirty="0"/>
                  <a:t> </a:t>
                </a:r>
                <a:r>
                  <a:rPr lang="en-US" dirty="0" err="1"/>
                  <a:t>tay</a:t>
                </a:r>
                <a:r>
                  <a:rPr lang="en-US" dirty="0"/>
                  <a:t> </a:t>
                </a:r>
                <a:r>
                  <a:rPr lang="en-US" dirty="0" err="1"/>
                  <a:t>để</a:t>
                </a:r>
                <a:r>
                  <a:rPr lang="en-US" dirty="0"/>
                  <a:t> </a:t>
                </a:r>
                <a:r>
                  <a:rPr lang="en-US" dirty="0" err="1"/>
                  <a:t>giải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dirty="0"/>
                  <a:t>Sau </a:t>
                </a:r>
                <a:r>
                  <a:rPr lang="en-US" dirty="0" err="1"/>
                  <a:t>khi</a:t>
                </a:r>
                <a:r>
                  <a:rPr lang="en-US" dirty="0"/>
                  <a:t> </a:t>
                </a:r>
                <a:r>
                  <a:rPr lang="en-US" dirty="0" err="1"/>
                  <a:t>mở</a:t>
                </a:r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tính</a:t>
                </a:r>
                <a:r>
                  <a:rPr lang="en-US" dirty="0"/>
                  <a:t>, ta </a:t>
                </a:r>
                <a:r>
                  <a:rPr lang="en-US" dirty="0" err="1"/>
                  <a:t>bấm</a:t>
                </a:r>
                <a:r>
                  <a:rPr lang="en-US" dirty="0"/>
                  <a:t> </a:t>
                </a:r>
                <a:r>
                  <a:rPr lang="en-US" dirty="0" err="1"/>
                  <a:t>liên</a:t>
                </a:r>
                <a:r>
                  <a:rPr lang="en-US" dirty="0"/>
                  <a:t> </a:t>
                </a:r>
                <a:r>
                  <a:rPr lang="en-US" dirty="0" err="1"/>
                  <a:t>tiếp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phím</a:t>
                </a:r>
                <a:r>
                  <a:rPr lang="en-US" dirty="0"/>
                  <a:t> </a:t>
                </a:r>
                <a:r>
                  <a:rPr lang="en-US" dirty="0" err="1"/>
                  <a:t>sau</a:t>
                </a:r>
                <a:r>
                  <a:rPr lang="en-US" dirty="0"/>
                  <a:t> </a:t>
                </a:r>
                <a:r>
                  <a:rPr lang="en-US" dirty="0" err="1"/>
                  <a:t>đây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Sau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:r>
                  <a:rPr lang="en-US" dirty="0" err="1"/>
                  <a:t>chọn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bốn</a:t>
                </a:r>
                <a:r>
                  <a:rPr lang="en-US" dirty="0"/>
                  <a:t> </a:t>
                </a:r>
                <a:r>
                  <a:rPr lang="en-US" dirty="0" err="1"/>
                  <a:t>dạng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rồi</a:t>
                </a:r>
                <a:r>
                  <a:rPr lang="en-US" dirty="0"/>
                  <a:t> </a:t>
                </a:r>
                <a:r>
                  <a:rPr lang="en-US" dirty="0" err="1"/>
                  <a:t>nhập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blipFill>
                <a:blip r:embed="rId3"/>
                <a:stretch>
                  <a:fillRect l="-2463" t="-1761" r="-27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 err="1"/>
                  <a:t>Ví</a:t>
                </a:r>
                <a:r>
                  <a:rPr lang="en-US" b="1" dirty="0"/>
                  <a:t> </a:t>
                </a:r>
                <a:r>
                  <a:rPr lang="en-US" b="1" dirty="0" err="1"/>
                  <a:t>dụ</a:t>
                </a:r>
                <a:r>
                  <a:rPr lang="en-US" b="1" dirty="0"/>
                  <a:t>: </a:t>
                </a:r>
                <a:r>
                  <a:rPr lang="en-US" dirty="0" err="1"/>
                  <a:t>Để</a:t>
                </a:r>
                <a:r>
                  <a:rPr lang="en-US" dirty="0"/>
                  <a:t> </a:t>
                </a:r>
                <a:r>
                  <a:rPr lang="en-US" dirty="0" err="1"/>
                  <a:t>giải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                     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 ta </a:t>
                </a:r>
                <a:r>
                  <a:rPr lang="en-US" dirty="0" err="1"/>
                  <a:t>bấm</a:t>
                </a:r>
                <a:r>
                  <a:rPr lang="en-US" dirty="0"/>
                  <a:t> </a:t>
                </a:r>
                <a:r>
                  <a:rPr lang="en-US" dirty="0" err="1"/>
                  <a:t>tổ</a:t>
                </a:r>
                <a:r>
                  <a:rPr lang="en-US" dirty="0"/>
                  <a:t> </a:t>
                </a:r>
                <a:r>
                  <a:rPr lang="en-US" dirty="0" err="1"/>
                  <a:t>hợp</a:t>
                </a:r>
                <a:r>
                  <a:rPr lang="en-US" dirty="0"/>
                  <a:t> </a:t>
                </a:r>
                <a:r>
                  <a:rPr lang="en-US" dirty="0" err="1"/>
                  <a:t>phím</a:t>
                </a: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Màn</a:t>
                </a:r>
                <a:r>
                  <a:rPr lang="en-US" dirty="0"/>
                  <a:t> </a:t>
                </a:r>
                <a:r>
                  <a:rPr lang="en-US" dirty="0" err="1"/>
                  <a:t>hình</a:t>
                </a:r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hiển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: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57</m:t>
                            </m:r>
                          </m:e>
                        </m:rad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57</m:t>
                            </m:r>
                          </m:e>
                        </m:rad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Tập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57</m:t>
                                </m:r>
                              </m:e>
                            </m:rad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57</m:t>
                                </m:r>
                              </m:e>
                            </m:rad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blipFill>
                <a:blip r:embed="rId4"/>
                <a:stretch>
                  <a:fillRect l="-2260" t="-176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8F36BE53-B6FE-4925-A100-4AA658B68B0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0771423"/>
                  </p:ext>
                </p:extLst>
              </p:nvPr>
            </p:nvGraphicFramePr>
            <p:xfrm>
              <a:off x="2209800" y="5962713"/>
              <a:ext cx="7658417" cy="81908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914412">
                      <a:extLst>
                        <a:ext uri="{9D8B030D-6E8A-4147-A177-3AD203B41FA5}">
                          <a16:colId xmlns:a16="http://schemas.microsoft.com/office/drawing/2014/main" val="2044106729"/>
                        </a:ext>
                      </a:extLst>
                    </a:gridCol>
                    <a:gridCol w="1914412">
                      <a:extLst>
                        <a:ext uri="{9D8B030D-6E8A-4147-A177-3AD203B41FA5}">
                          <a16:colId xmlns:a16="http://schemas.microsoft.com/office/drawing/2014/main" val="3993162367"/>
                        </a:ext>
                      </a:extLst>
                    </a:gridCol>
                    <a:gridCol w="1914412">
                      <a:extLst>
                        <a:ext uri="{9D8B030D-6E8A-4147-A177-3AD203B41FA5}">
                          <a16:colId xmlns:a16="http://schemas.microsoft.com/office/drawing/2014/main" val="3167573554"/>
                        </a:ext>
                      </a:extLst>
                    </a:gridCol>
                    <a:gridCol w="1915181">
                      <a:extLst>
                        <a:ext uri="{9D8B030D-6E8A-4147-A177-3AD203B41FA5}">
                          <a16:colId xmlns:a16="http://schemas.microsoft.com/office/drawing/2014/main" val="977079987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3420745" algn="l"/>
                            </a:tabLst>
                          </a:pPr>
                          <a:r>
                            <a:rPr lang="en-US" sz="440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Mode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342074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>
                                    <a:effectLst/>
                                    <a:latin typeface="Cambria Math" panose="02040503050406030204" pitchFamily="18" charset="0"/>
                                  </a:rPr>
                                  <m:t>↓</m:t>
                                </m:r>
                              </m:oMath>
                            </m:oMathPara>
                          </a14:m>
                          <a:endParaRPr lang="en-US" sz="440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3420745" algn="l"/>
                            </a:tabLst>
                          </a:pPr>
                          <a:r>
                            <a:rPr lang="en-US" sz="44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3420745" algn="l"/>
                            </a:tabLst>
                          </a:pPr>
                          <a:r>
                            <a:rPr lang="en-US" sz="44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7349656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8F36BE53-B6FE-4925-A100-4AA658B68B0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0771423"/>
                  </p:ext>
                </p:extLst>
              </p:nvPr>
            </p:nvGraphicFramePr>
            <p:xfrm>
              <a:off x="2209800" y="5962713"/>
              <a:ext cx="7658417" cy="81908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914412">
                      <a:extLst>
                        <a:ext uri="{9D8B030D-6E8A-4147-A177-3AD203B41FA5}">
                          <a16:colId xmlns:a16="http://schemas.microsoft.com/office/drawing/2014/main" val="2044106729"/>
                        </a:ext>
                      </a:extLst>
                    </a:gridCol>
                    <a:gridCol w="1914412">
                      <a:extLst>
                        <a:ext uri="{9D8B030D-6E8A-4147-A177-3AD203B41FA5}">
                          <a16:colId xmlns:a16="http://schemas.microsoft.com/office/drawing/2014/main" val="3993162367"/>
                        </a:ext>
                      </a:extLst>
                    </a:gridCol>
                    <a:gridCol w="1914412">
                      <a:extLst>
                        <a:ext uri="{9D8B030D-6E8A-4147-A177-3AD203B41FA5}">
                          <a16:colId xmlns:a16="http://schemas.microsoft.com/office/drawing/2014/main" val="3167573554"/>
                        </a:ext>
                      </a:extLst>
                    </a:gridCol>
                    <a:gridCol w="1915181">
                      <a:extLst>
                        <a:ext uri="{9D8B030D-6E8A-4147-A177-3AD203B41FA5}">
                          <a16:colId xmlns:a16="http://schemas.microsoft.com/office/drawing/2014/main" val="977079987"/>
                        </a:ext>
                      </a:extLst>
                    </a:gridCol>
                  </a:tblGrid>
                  <a:tr h="81908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3420745" algn="l"/>
                            </a:tabLst>
                          </a:pPr>
                          <a:r>
                            <a:rPr lang="en-US" sz="440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Mode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100318" t="-12593" r="-201592" b="-303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3420745" algn="l"/>
                            </a:tabLst>
                          </a:pPr>
                          <a:r>
                            <a:rPr lang="en-US" sz="44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3420745" algn="l"/>
                            </a:tabLst>
                          </a:pPr>
                          <a:r>
                            <a:rPr lang="en-US" sz="44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7349656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FD1A8EB8-5AAC-4533-8327-050944562B0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00511453"/>
                  </p:ext>
                </p:extLst>
              </p:nvPr>
            </p:nvGraphicFramePr>
            <p:xfrm>
              <a:off x="12344399" y="3429000"/>
              <a:ext cx="11554691" cy="81908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783611">
                      <a:extLst>
                        <a:ext uri="{9D8B030D-6E8A-4147-A177-3AD203B41FA5}">
                          <a16:colId xmlns:a16="http://schemas.microsoft.com/office/drawing/2014/main" val="3920620795"/>
                        </a:ext>
                      </a:extLst>
                    </a:gridCol>
                    <a:gridCol w="888280">
                      <a:extLst>
                        <a:ext uri="{9D8B030D-6E8A-4147-A177-3AD203B41FA5}">
                          <a16:colId xmlns:a16="http://schemas.microsoft.com/office/drawing/2014/main" val="3891514795"/>
                        </a:ext>
                      </a:extLst>
                    </a:gridCol>
                    <a:gridCol w="888280">
                      <a:extLst>
                        <a:ext uri="{9D8B030D-6E8A-4147-A177-3AD203B41FA5}">
                          <a16:colId xmlns:a16="http://schemas.microsoft.com/office/drawing/2014/main" val="3232619268"/>
                        </a:ext>
                      </a:extLst>
                    </a:gridCol>
                    <a:gridCol w="888280">
                      <a:extLst>
                        <a:ext uri="{9D8B030D-6E8A-4147-A177-3AD203B41FA5}">
                          <a16:colId xmlns:a16="http://schemas.microsoft.com/office/drawing/2014/main" val="4249484625"/>
                        </a:ext>
                      </a:extLst>
                    </a:gridCol>
                    <a:gridCol w="888280">
                      <a:extLst>
                        <a:ext uri="{9D8B030D-6E8A-4147-A177-3AD203B41FA5}">
                          <a16:colId xmlns:a16="http://schemas.microsoft.com/office/drawing/2014/main" val="330409991"/>
                        </a:ext>
                      </a:extLst>
                    </a:gridCol>
                    <a:gridCol w="888280">
                      <a:extLst>
                        <a:ext uri="{9D8B030D-6E8A-4147-A177-3AD203B41FA5}">
                          <a16:colId xmlns:a16="http://schemas.microsoft.com/office/drawing/2014/main" val="3101553612"/>
                        </a:ext>
                      </a:extLst>
                    </a:gridCol>
                    <a:gridCol w="888280">
                      <a:extLst>
                        <a:ext uri="{9D8B030D-6E8A-4147-A177-3AD203B41FA5}">
                          <a16:colId xmlns:a16="http://schemas.microsoft.com/office/drawing/2014/main" val="2715987667"/>
                        </a:ext>
                      </a:extLst>
                    </a:gridCol>
                    <a:gridCol w="888280">
                      <a:extLst>
                        <a:ext uri="{9D8B030D-6E8A-4147-A177-3AD203B41FA5}">
                          <a16:colId xmlns:a16="http://schemas.microsoft.com/office/drawing/2014/main" val="37866248"/>
                        </a:ext>
                      </a:extLst>
                    </a:gridCol>
                    <a:gridCol w="888280">
                      <a:extLst>
                        <a:ext uri="{9D8B030D-6E8A-4147-A177-3AD203B41FA5}">
                          <a16:colId xmlns:a16="http://schemas.microsoft.com/office/drawing/2014/main" val="2493549890"/>
                        </a:ext>
                      </a:extLst>
                    </a:gridCol>
                    <a:gridCol w="888280">
                      <a:extLst>
                        <a:ext uri="{9D8B030D-6E8A-4147-A177-3AD203B41FA5}">
                          <a16:colId xmlns:a16="http://schemas.microsoft.com/office/drawing/2014/main" val="3625347153"/>
                        </a:ext>
                      </a:extLst>
                    </a:gridCol>
                    <a:gridCol w="888280">
                      <a:extLst>
                        <a:ext uri="{9D8B030D-6E8A-4147-A177-3AD203B41FA5}">
                          <a16:colId xmlns:a16="http://schemas.microsoft.com/office/drawing/2014/main" val="2711450564"/>
                        </a:ext>
                      </a:extLst>
                    </a:gridCol>
                    <a:gridCol w="888280">
                      <a:extLst>
                        <a:ext uri="{9D8B030D-6E8A-4147-A177-3AD203B41FA5}">
                          <a16:colId xmlns:a16="http://schemas.microsoft.com/office/drawing/2014/main" val="840394137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3420745" algn="l"/>
                            </a:tabLst>
                          </a:pPr>
                          <a:r>
                            <a:rPr lang="en-US" sz="44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Mode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342074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>
                                    <a:effectLst/>
                                    <a:latin typeface="Cambria Math" panose="02040503050406030204" pitchFamily="18" charset="0"/>
                                  </a:rPr>
                                  <m:t>↓</m:t>
                                </m:r>
                              </m:oMath>
                            </m:oMathPara>
                          </a14:m>
                          <a:endParaRPr lang="en-US" sz="44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3420745" algn="l"/>
                            </a:tabLst>
                          </a:pPr>
                          <a:r>
                            <a:rPr lang="en-US" sz="44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3420745" algn="l"/>
                            </a:tabLst>
                          </a:pPr>
                          <a:r>
                            <a:rPr lang="en-US" sz="44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3420745" algn="l"/>
                            </a:tabLst>
                          </a:pPr>
                          <a:r>
                            <a:rPr lang="en-US" sz="44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4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3420745" algn="l"/>
                            </a:tabLst>
                          </a:pPr>
                          <a:r>
                            <a:rPr lang="en-US" sz="44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3420745" algn="l"/>
                            </a:tabLst>
                          </a:pPr>
                          <a:r>
                            <a:rPr lang="en-US" sz="44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=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342074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>
                                    <a:effectLst/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oMath>
                            </m:oMathPara>
                          </a14:m>
                          <a:endParaRPr lang="en-US" sz="44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3420745" algn="l"/>
                            </a:tabLst>
                          </a:pPr>
                          <a:r>
                            <a:rPr lang="en-US" sz="44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=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342074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>
                                    <a:effectLst/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oMath>
                            </m:oMathPara>
                          </a14:m>
                          <a:endParaRPr lang="en-US" sz="44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3420745" algn="l"/>
                            </a:tabLst>
                          </a:pPr>
                          <a:r>
                            <a:rPr lang="en-US" sz="44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=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3420745" algn="l"/>
                            </a:tabLst>
                          </a:pPr>
                          <a:r>
                            <a:rPr lang="en-US" sz="44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=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621364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FD1A8EB8-5AAC-4533-8327-050944562B0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00511453"/>
                  </p:ext>
                </p:extLst>
              </p:nvPr>
            </p:nvGraphicFramePr>
            <p:xfrm>
              <a:off x="12344399" y="3429000"/>
              <a:ext cx="11554691" cy="81908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783611">
                      <a:extLst>
                        <a:ext uri="{9D8B030D-6E8A-4147-A177-3AD203B41FA5}">
                          <a16:colId xmlns:a16="http://schemas.microsoft.com/office/drawing/2014/main" val="3920620795"/>
                        </a:ext>
                      </a:extLst>
                    </a:gridCol>
                    <a:gridCol w="888280">
                      <a:extLst>
                        <a:ext uri="{9D8B030D-6E8A-4147-A177-3AD203B41FA5}">
                          <a16:colId xmlns:a16="http://schemas.microsoft.com/office/drawing/2014/main" val="3891514795"/>
                        </a:ext>
                      </a:extLst>
                    </a:gridCol>
                    <a:gridCol w="888280">
                      <a:extLst>
                        <a:ext uri="{9D8B030D-6E8A-4147-A177-3AD203B41FA5}">
                          <a16:colId xmlns:a16="http://schemas.microsoft.com/office/drawing/2014/main" val="3232619268"/>
                        </a:ext>
                      </a:extLst>
                    </a:gridCol>
                    <a:gridCol w="888280">
                      <a:extLst>
                        <a:ext uri="{9D8B030D-6E8A-4147-A177-3AD203B41FA5}">
                          <a16:colId xmlns:a16="http://schemas.microsoft.com/office/drawing/2014/main" val="4249484625"/>
                        </a:ext>
                      </a:extLst>
                    </a:gridCol>
                    <a:gridCol w="888280">
                      <a:extLst>
                        <a:ext uri="{9D8B030D-6E8A-4147-A177-3AD203B41FA5}">
                          <a16:colId xmlns:a16="http://schemas.microsoft.com/office/drawing/2014/main" val="330409991"/>
                        </a:ext>
                      </a:extLst>
                    </a:gridCol>
                    <a:gridCol w="888280">
                      <a:extLst>
                        <a:ext uri="{9D8B030D-6E8A-4147-A177-3AD203B41FA5}">
                          <a16:colId xmlns:a16="http://schemas.microsoft.com/office/drawing/2014/main" val="3101553612"/>
                        </a:ext>
                      </a:extLst>
                    </a:gridCol>
                    <a:gridCol w="888280">
                      <a:extLst>
                        <a:ext uri="{9D8B030D-6E8A-4147-A177-3AD203B41FA5}">
                          <a16:colId xmlns:a16="http://schemas.microsoft.com/office/drawing/2014/main" val="2715987667"/>
                        </a:ext>
                      </a:extLst>
                    </a:gridCol>
                    <a:gridCol w="888280">
                      <a:extLst>
                        <a:ext uri="{9D8B030D-6E8A-4147-A177-3AD203B41FA5}">
                          <a16:colId xmlns:a16="http://schemas.microsoft.com/office/drawing/2014/main" val="37866248"/>
                        </a:ext>
                      </a:extLst>
                    </a:gridCol>
                    <a:gridCol w="888280">
                      <a:extLst>
                        <a:ext uri="{9D8B030D-6E8A-4147-A177-3AD203B41FA5}">
                          <a16:colId xmlns:a16="http://schemas.microsoft.com/office/drawing/2014/main" val="2493549890"/>
                        </a:ext>
                      </a:extLst>
                    </a:gridCol>
                    <a:gridCol w="888280">
                      <a:extLst>
                        <a:ext uri="{9D8B030D-6E8A-4147-A177-3AD203B41FA5}">
                          <a16:colId xmlns:a16="http://schemas.microsoft.com/office/drawing/2014/main" val="3625347153"/>
                        </a:ext>
                      </a:extLst>
                    </a:gridCol>
                    <a:gridCol w="888280">
                      <a:extLst>
                        <a:ext uri="{9D8B030D-6E8A-4147-A177-3AD203B41FA5}">
                          <a16:colId xmlns:a16="http://schemas.microsoft.com/office/drawing/2014/main" val="2711450564"/>
                        </a:ext>
                      </a:extLst>
                    </a:gridCol>
                    <a:gridCol w="888280">
                      <a:extLst>
                        <a:ext uri="{9D8B030D-6E8A-4147-A177-3AD203B41FA5}">
                          <a16:colId xmlns:a16="http://schemas.microsoft.com/office/drawing/2014/main" val="840394137"/>
                        </a:ext>
                      </a:extLst>
                    </a:gridCol>
                  </a:tblGrid>
                  <a:tr h="81908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3420745" algn="l"/>
                            </a:tabLst>
                          </a:pPr>
                          <a:r>
                            <a:rPr lang="en-US" sz="44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Mode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6"/>
                          <a:stretch>
                            <a:fillRect l="-201370" t="-12593" r="-1001370" b="-3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3420745" algn="l"/>
                            </a:tabLst>
                          </a:pPr>
                          <a:r>
                            <a:rPr lang="en-US" sz="44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3420745" algn="l"/>
                            </a:tabLst>
                          </a:pPr>
                          <a:r>
                            <a:rPr lang="en-US" sz="44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3420745" algn="l"/>
                            </a:tabLst>
                          </a:pPr>
                          <a:r>
                            <a:rPr lang="en-US" sz="44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4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3420745" algn="l"/>
                            </a:tabLst>
                          </a:pPr>
                          <a:r>
                            <a:rPr lang="en-US" sz="44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3420745" algn="l"/>
                            </a:tabLst>
                          </a:pPr>
                          <a:r>
                            <a:rPr lang="en-US" sz="44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=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6"/>
                          <a:stretch>
                            <a:fillRect l="-800685" t="-12593" r="-402055" b="-3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3420745" algn="l"/>
                            </a:tabLst>
                          </a:pPr>
                          <a:r>
                            <a:rPr lang="en-US" sz="44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=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6"/>
                          <a:stretch>
                            <a:fillRect l="-1000000" t="-12593" r="-202740" b="-3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3420745" algn="l"/>
                            </a:tabLst>
                          </a:pPr>
                          <a:r>
                            <a:rPr lang="en-US" sz="44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=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3420745" algn="l"/>
                            </a:tabLst>
                          </a:pPr>
                          <a:r>
                            <a:rPr lang="en-US" sz="44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=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6213645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9E124A08-B439-43BC-BCE1-45269B92F0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7200" y="6569429"/>
            <a:ext cx="4386600" cy="1564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0503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08C62C3-3138-4092-86C2-85A1567C6E78}"/>
              </a:ext>
            </a:extLst>
          </p:cNvPr>
          <p:cNvGrpSpPr/>
          <p:nvPr/>
        </p:nvGrpSpPr>
        <p:grpSpPr>
          <a:xfrm>
            <a:off x="990598" y="1809814"/>
            <a:ext cx="22808130" cy="11677586"/>
            <a:chOff x="1447797" y="1793810"/>
            <a:chExt cx="22808130" cy="11677586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17C9077-2F0E-4830-9CBB-2CF87E745444}"/>
                </a:ext>
              </a:extLst>
            </p:cNvPr>
            <p:cNvGrpSpPr/>
            <p:nvPr/>
          </p:nvGrpSpPr>
          <p:grpSpPr>
            <a:xfrm>
              <a:off x="1447797" y="1793810"/>
              <a:ext cx="22808130" cy="11677586"/>
              <a:chOff x="1447797" y="1793810"/>
              <a:chExt cx="22808130" cy="11677586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575873" y="1797127"/>
                <a:ext cx="22680054" cy="11674269"/>
                <a:chOff x="-3538955" y="3448230"/>
                <a:chExt cx="22680054" cy="11674269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538955" y="3448230"/>
                  <a:ext cx="22680054" cy="11674269"/>
                  <a:chOff x="-3538955" y="3448230"/>
                  <a:chExt cx="22680054" cy="11674269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538955" y="3592713"/>
                    <a:ext cx="22680054" cy="11529786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28575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6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759299" y="3448230"/>
                    <a:ext cx="3890809" cy="9233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fontAlgn="auto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5400" b="1" cap="all" dirty="0">
                        <a:ln w="0"/>
                        <a:solidFill>
                          <a:schemeClr val="bg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74" name="Right Triangle 73"/>
              <p:cNvSpPr/>
              <p:nvPr/>
            </p:nvSpPr>
            <p:spPr>
              <a:xfrm flipH="1">
                <a:off x="7921388" y="1793819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8114764" y="1793810"/>
                <a:ext cx="15412403" cy="1181261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8597662" y="1953929"/>
                <a:ext cx="1492950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CHƯƠNG 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vi-VN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I. 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 SỐ - ĐỒ THỊ VÀ ỨNG DỤNG</a:t>
                </a:r>
                <a:endParaRPr lang="vi-VN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75075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6" name="Group 60"/>
              <p:cNvGrpSpPr/>
              <p:nvPr/>
            </p:nvGrpSpPr>
            <p:grpSpPr>
              <a:xfrm>
                <a:off x="1447800" y="5264647"/>
                <a:ext cx="10689885" cy="907184"/>
                <a:chOff x="7459670" y="7086600"/>
                <a:chExt cx="10691124" cy="907289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9092456" y="7178187"/>
                  <a:ext cx="9058338" cy="81570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US" sz="4700" b="1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DẤU CỦA TAM THỨC BẬC HAI</a:t>
                  </a:r>
                </a:p>
              </p:txBody>
            </p:sp>
            <p:grpSp>
              <p:nvGrpSpPr>
                <p:cNvPr id="58" name="Group 26"/>
                <p:cNvGrpSpPr/>
                <p:nvPr/>
              </p:nvGrpSpPr>
              <p:grpSpPr>
                <a:xfrm>
                  <a:off x="7459670" y="7086600"/>
                  <a:ext cx="1392615" cy="872846"/>
                  <a:chOff x="7459669" y="7543800"/>
                  <a:chExt cx="1381118" cy="872846"/>
                </a:xfrm>
              </p:grpSpPr>
              <p:sp>
                <p:nvSpPr>
                  <p:cNvPr id="59" name="Isosceles Triangle 44"/>
                  <p:cNvSpPr/>
                  <p:nvPr/>
                </p:nvSpPr>
                <p:spPr>
                  <a:xfrm rot="16200000">
                    <a:off x="7469936" y="753353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60" name="Group 28"/>
                  <p:cNvGrpSpPr/>
                  <p:nvPr/>
                </p:nvGrpSpPr>
                <p:grpSpPr>
                  <a:xfrm>
                    <a:off x="7469187" y="7685126"/>
                    <a:ext cx="1371600" cy="731520"/>
                    <a:chOff x="7469187" y="7685126"/>
                    <a:chExt cx="1371600" cy="731520"/>
                  </a:xfrm>
                </p:grpSpPr>
                <p:sp>
                  <p:nvSpPr>
                    <p:cNvPr id="61" name="Round Same Side Corner Rectangle 60"/>
                    <p:cNvSpPr/>
                    <p:nvPr/>
                  </p:nvSpPr>
                  <p:spPr>
                    <a:xfrm rot="5400000">
                      <a:off x="7789227" y="7365086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62" name="TextBox 61"/>
                    <p:cNvSpPr txBox="1"/>
                    <p:nvPr/>
                  </p:nvSpPr>
                  <p:spPr>
                    <a:xfrm>
                      <a:off x="7958807" y="7688759"/>
                      <a:ext cx="507514" cy="7079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63" name="Group 67"/>
              <p:cNvGrpSpPr/>
              <p:nvPr/>
            </p:nvGrpSpPr>
            <p:grpSpPr>
              <a:xfrm>
                <a:off x="1447805" y="7626599"/>
                <a:ext cx="10420582" cy="1331100"/>
                <a:chOff x="7459670" y="7336929"/>
                <a:chExt cx="10421779" cy="1331254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9092456" y="7336929"/>
                  <a:ext cx="8788993" cy="81570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7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BẤT PHƯƠNG TRÌNH BẬC HAI</a:t>
                  </a:r>
                </a:p>
              </p:txBody>
            </p:sp>
            <p:grpSp>
              <p:nvGrpSpPr>
                <p:cNvPr id="76" name="Group 32"/>
                <p:cNvGrpSpPr/>
                <p:nvPr/>
              </p:nvGrpSpPr>
              <p:grpSpPr>
                <a:xfrm>
                  <a:off x="7459670" y="7364094"/>
                  <a:ext cx="1392615" cy="1304089"/>
                  <a:chOff x="7459669" y="6383399"/>
                  <a:chExt cx="1381118" cy="1304089"/>
                </a:xfrm>
              </p:grpSpPr>
              <p:sp>
                <p:nvSpPr>
                  <p:cNvPr id="77" name="Isosceles Triangle 44"/>
                  <p:cNvSpPr/>
                  <p:nvPr/>
                </p:nvSpPr>
                <p:spPr>
                  <a:xfrm rot="16200000">
                    <a:off x="7469936" y="753353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78" name="Group 41"/>
                  <p:cNvGrpSpPr/>
                  <p:nvPr/>
                </p:nvGrpSpPr>
                <p:grpSpPr>
                  <a:xfrm>
                    <a:off x="7469187" y="6383399"/>
                    <a:ext cx="1371600" cy="734405"/>
                    <a:chOff x="7469187" y="6383399"/>
                    <a:chExt cx="1371600" cy="734405"/>
                  </a:xfrm>
                </p:grpSpPr>
                <p:sp>
                  <p:nvSpPr>
                    <p:cNvPr id="79" name="Round Same Side Corner Rectangle 78"/>
                    <p:cNvSpPr/>
                    <p:nvPr/>
                  </p:nvSpPr>
                  <p:spPr>
                    <a:xfrm rot="5400000">
                      <a:off x="7789227" y="6063359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80" name="TextBox 79"/>
                    <p:cNvSpPr txBox="1"/>
                    <p:nvPr/>
                  </p:nvSpPr>
                  <p:spPr>
                    <a:xfrm>
                      <a:off x="7958806" y="6409837"/>
                      <a:ext cx="507513" cy="70796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 dirty="0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p:txBody>
                </p:sp>
              </p:grpSp>
            </p:grpSp>
          </p:grpSp>
          <p:grpSp>
            <p:nvGrpSpPr>
              <p:cNvPr id="83" name="Group 44"/>
              <p:cNvGrpSpPr/>
              <p:nvPr/>
            </p:nvGrpSpPr>
            <p:grpSpPr>
              <a:xfrm>
                <a:off x="1447797" y="11125197"/>
                <a:ext cx="1014914" cy="852829"/>
                <a:chOff x="7459669" y="7543800"/>
                <a:chExt cx="1006652" cy="852928"/>
              </a:xfrm>
            </p:grpSpPr>
            <p:sp>
              <p:nvSpPr>
                <p:cNvPr id="84" name="Isosceles Triangle 44"/>
                <p:cNvSpPr/>
                <p:nvPr/>
              </p:nvSpPr>
              <p:spPr>
                <a:xfrm rot="16200000">
                  <a:off x="7469936" y="7533533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958808" y="7688760"/>
                  <a:ext cx="507513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4</a:t>
                  </a:r>
                  <a:endPara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91" name="TextBox 90"/>
              <p:cNvSpPr txBox="1"/>
              <p:nvPr/>
            </p:nvSpPr>
            <p:spPr>
              <a:xfrm>
                <a:off x="3844753" y="6486123"/>
                <a:ext cx="54374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  <p:grpSp>
            <p:nvGrpSpPr>
              <p:cNvPr id="47" name="Group 67"/>
              <p:cNvGrpSpPr/>
              <p:nvPr/>
            </p:nvGrpSpPr>
            <p:grpSpPr>
              <a:xfrm>
                <a:off x="1447797" y="9982200"/>
                <a:ext cx="4121464" cy="956919"/>
                <a:chOff x="7459670" y="8524495"/>
                <a:chExt cx="5328716" cy="957029"/>
              </a:xfrm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9529919" y="8665822"/>
                  <a:ext cx="3258467" cy="81570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7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BÀI TẬP</a:t>
                  </a:r>
                </a:p>
              </p:txBody>
            </p:sp>
            <p:grpSp>
              <p:nvGrpSpPr>
                <p:cNvPr id="49" name="Group 32"/>
                <p:cNvGrpSpPr/>
                <p:nvPr/>
              </p:nvGrpSpPr>
              <p:grpSpPr>
                <a:xfrm>
                  <a:off x="7459670" y="8524495"/>
                  <a:ext cx="1800329" cy="929883"/>
                  <a:chOff x="7459669" y="7543800"/>
                  <a:chExt cx="1785466" cy="929883"/>
                </a:xfrm>
              </p:grpSpPr>
              <p:sp>
                <p:nvSpPr>
                  <p:cNvPr id="50" name="Isosceles Triangle 44"/>
                  <p:cNvSpPr/>
                  <p:nvPr/>
                </p:nvSpPr>
                <p:spPr>
                  <a:xfrm rot="16200000">
                    <a:off x="7469936" y="753353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51" name="Group 41"/>
                  <p:cNvGrpSpPr/>
                  <p:nvPr/>
                </p:nvGrpSpPr>
                <p:grpSpPr>
                  <a:xfrm>
                    <a:off x="7469189" y="7685126"/>
                    <a:ext cx="1775946" cy="788557"/>
                    <a:chOff x="7469189" y="7685126"/>
                    <a:chExt cx="1775946" cy="788557"/>
                  </a:xfrm>
                </p:grpSpPr>
                <p:sp>
                  <p:nvSpPr>
                    <p:cNvPr id="52" name="Round Same Side Corner Rectangle 51"/>
                    <p:cNvSpPr/>
                    <p:nvPr/>
                  </p:nvSpPr>
                  <p:spPr>
                    <a:xfrm rot="5400000">
                      <a:off x="7962883" y="7191432"/>
                      <a:ext cx="788557" cy="1775946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53" name="TextBox 52"/>
                    <p:cNvSpPr txBox="1"/>
                    <p:nvPr/>
                  </p:nvSpPr>
                  <p:spPr>
                    <a:xfrm>
                      <a:off x="8104940" y="7725421"/>
                      <a:ext cx="656097" cy="7079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</p:grpSp>
          </p:grpSp>
          <p:sp>
            <p:nvSpPr>
              <p:cNvPr id="65" name="Isosceles Triangle 44"/>
              <p:cNvSpPr/>
              <p:nvPr/>
            </p:nvSpPr>
            <p:spPr>
              <a:xfrm rot="16200000">
                <a:off x="1458749" y="12246881"/>
                <a:ext cx="143671" cy="165569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03" name="Google Shape;122;p14">
              <a:extLst>
                <a:ext uri="{FF2B5EF4-FFF2-40B4-BE49-F238E27FC236}">
                  <a16:creationId xmlns:a16="http://schemas.microsoft.com/office/drawing/2014/main" id="{FAF7E6E7-D68E-4774-9801-54F6529B128E}"/>
                </a:ext>
              </a:extLst>
            </p:cNvPr>
            <p:cNvSpPr/>
            <p:nvPr/>
          </p:nvSpPr>
          <p:spPr>
            <a:xfrm>
              <a:off x="3165290" y="3009806"/>
              <a:ext cx="4418523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TOÁN ĐẠI SỐ  </a:t>
              </a:r>
              <a:endParaRPr sz="60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SemiBold SemiConden" panose="020B0502040204020203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EC462C3-097E-478F-9154-33220765427C}"/>
                </a:ext>
              </a:extLst>
            </p:cNvPr>
            <p:cNvGrpSpPr/>
            <p:nvPr/>
          </p:nvGrpSpPr>
          <p:grpSpPr>
            <a:xfrm>
              <a:off x="4441592" y="3900043"/>
              <a:ext cx="1316269" cy="1323399"/>
              <a:chOff x="4902568" y="2922072"/>
              <a:chExt cx="1316269" cy="1323399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5015148" y="2971696"/>
                <a:ext cx="1175009" cy="1143519"/>
                <a:chOff x="5015148" y="2971695"/>
                <a:chExt cx="1175009" cy="11435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5015148" y="2971695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5015148" y="2993775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:a16="http://schemas.microsoft.com/office/drawing/2014/main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4902568" y="2922072"/>
                <a:ext cx="1316269" cy="1323399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>
                    <a:solidFill>
                      <a:schemeClr val="bg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8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F6311BF-A4CF-4E55-85D0-0A86514BB33B}"/>
              </a:ext>
            </a:extLst>
          </p:cNvPr>
          <p:cNvGrpSpPr/>
          <p:nvPr/>
        </p:nvGrpSpPr>
        <p:grpSpPr>
          <a:xfrm>
            <a:off x="7279296" y="3347059"/>
            <a:ext cx="13828104" cy="1275969"/>
            <a:chOff x="71819" y="108752"/>
            <a:chExt cx="6395438" cy="872484"/>
          </a:xfrm>
        </p:grpSpPr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E248C2BE-8566-4C92-B9DC-0F7EBDD76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19" y="148683"/>
              <a:ext cx="6395438" cy="824094"/>
            </a:xfrm>
            <a:prstGeom prst="rect">
              <a:avLst/>
            </a:prstGeom>
          </p:spPr>
        </p:pic>
        <p:sp>
          <p:nvSpPr>
            <p:cNvPr id="114" name="TextBox 321">
              <a:extLst>
                <a:ext uri="{FF2B5EF4-FFF2-40B4-BE49-F238E27FC236}">
                  <a16:creationId xmlns:a16="http://schemas.microsoft.com/office/drawing/2014/main" id="{39A246B9-3D0B-4A2B-A2B0-AD412E909BB4}"/>
                </a:ext>
              </a:extLst>
            </p:cNvPr>
            <p:cNvSpPr txBox="1"/>
            <p:nvPr/>
          </p:nvSpPr>
          <p:spPr>
            <a:xfrm>
              <a:off x="1236809" y="245789"/>
              <a:ext cx="4239341" cy="5958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5400" b="1" dirty="0">
                  <a:solidFill>
                    <a:srgbClr val="FCFFE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DẤU CỦA TAM THỨC BẬC HAI</a:t>
              </a:r>
              <a:endParaRPr lang="en-US" sz="5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TextBox 321">
              <a:extLst>
                <a:ext uri="{FF2B5EF4-FFF2-40B4-BE49-F238E27FC236}">
                  <a16:creationId xmlns:a16="http://schemas.microsoft.com/office/drawing/2014/main" id="{EFE5FD9A-8DAE-41E9-BE5B-4B8636094028}"/>
                </a:ext>
              </a:extLst>
            </p:cNvPr>
            <p:cNvSpPr txBox="1"/>
            <p:nvPr/>
          </p:nvSpPr>
          <p:spPr>
            <a:xfrm>
              <a:off x="366091" y="108752"/>
              <a:ext cx="715323" cy="8724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6000" b="1" kern="12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scadia Mono" panose="020B0609020000020004" pitchFamily="49" charset="0"/>
                  <a:cs typeface="Times New Roman" panose="02020603050405020304" pitchFamily="18" charset="0"/>
                </a:rPr>
                <a:t>17</a:t>
              </a:r>
              <a:endParaRPr lang="en-US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9982199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 err="1"/>
                  <a:t>Bài</a:t>
                </a:r>
                <a:r>
                  <a:rPr lang="en-US" b="1" dirty="0"/>
                  <a:t> </a:t>
                </a:r>
                <a:r>
                  <a:rPr lang="en-US" b="1" dirty="0" err="1"/>
                  <a:t>tập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6.15.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tam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sau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r>
                  <a:rPr lang="en-US" dirty="0"/>
                  <a:t>a) </a:t>
                </a:r>
                <a14:m>
                  <m:oMath xmlns:m="http://schemas.openxmlformats.org/officeDocument/2006/math">
                    <m:r>
                      <a:rPr lang="en-US"/>
                      <m:t>3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𝑥</m:t>
                        </m:r>
                      </m:e>
                      <m:sup>
                        <m:r>
                          <a:rPr lang="en-US"/>
                          <m:t>2</m:t>
                        </m:r>
                      </m:sup>
                    </m:sSup>
                    <m:r>
                      <a:rPr lang="en-US" i="1"/>
                      <m:t>−</m:t>
                    </m:r>
                    <m:r>
                      <a:rPr lang="en-US"/>
                      <m:t>4</m:t>
                    </m:r>
                    <m:r>
                      <a:rPr lang="en-US" i="1"/>
                      <m:t>𝑥</m:t>
                    </m:r>
                    <m:r>
                      <a:rPr lang="en-US" i="1"/>
                      <m:t>+</m:t>
                    </m:r>
                    <m:r>
                      <a:rPr lang="en-US"/>
                      <m:t>1</m:t>
                    </m:r>
                  </m:oMath>
                </a14:m>
                <a:r>
                  <a:rPr lang="en-US" dirty="0"/>
                  <a:t>           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𝑥</m:t>
                        </m:r>
                      </m:e>
                      <m:sup>
                        <m:r>
                          <a:rPr lang="en-US"/>
                          <m:t>2</m:t>
                        </m:r>
                      </m:sup>
                    </m:sSup>
                    <m:r>
                      <a:rPr lang="en-US" i="1"/>
                      <m:t>+</m:t>
                    </m:r>
                    <m:r>
                      <a:rPr lang="en-US"/>
                      <m:t>2</m:t>
                    </m:r>
                    <m:r>
                      <a:rPr lang="en-US" i="1"/>
                      <m:t>𝑥</m:t>
                    </m:r>
                    <m:r>
                      <a:rPr lang="en-US" i="1"/>
                      <m:t>+</m:t>
                    </m:r>
                    <m:r>
                      <a:rPr lang="en-US"/>
                      <m:t>1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c) </a:t>
                </a:r>
                <a14:m>
                  <m:oMath xmlns:m="http://schemas.openxmlformats.org/officeDocument/2006/math">
                    <m:r>
                      <a:rPr lang="en-US" i="1"/>
                      <m:t>−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𝑥</m:t>
                        </m:r>
                      </m:e>
                      <m:sup>
                        <m:r>
                          <a:rPr lang="en-US"/>
                          <m:t>2</m:t>
                        </m:r>
                      </m:sup>
                    </m:sSup>
                    <m:r>
                      <a:rPr lang="en-US" i="1"/>
                      <m:t>+</m:t>
                    </m:r>
                    <m:r>
                      <a:rPr lang="en-US"/>
                      <m:t>3</m:t>
                    </m:r>
                    <m:r>
                      <a:rPr lang="en-US" i="1"/>
                      <m:t>𝑥</m:t>
                    </m:r>
                    <m:r>
                      <a:rPr lang="en-US" i="1"/>
                      <m:t>−</m:t>
                    </m:r>
                    <m:r>
                      <a:rPr lang="en-US"/>
                      <m:t>2</m:t>
                    </m:r>
                  </m:oMath>
                </a14:m>
                <a:r>
                  <a:rPr lang="en-US" dirty="0"/>
                  <a:t>          d) </a:t>
                </a:r>
                <a14:m>
                  <m:oMath xmlns:m="http://schemas.openxmlformats.org/officeDocument/2006/math">
                    <m:r>
                      <a:rPr lang="en-US" i="1"/>
                      <m:t>−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𝑥</m:t>
                        </m:r>
                      </m:e>
                      <m:sup>
                        <m:r>
                          <a:rPr lang="en-US"/>
                          <m:t>2</m:t>
                        </m:r>
                      </m:sup>
                    </m:sSup>
                    <m:r>
                      <a:rPr lang="en-US" i="1"/>
                      <m:t>+</m:t>
                    </m:r>
                    <m:r>
                      <a:rPr lang="en-US" i="1"/>
                      <m:t>𝑥</m:t>
                    </m:r>
                    <m:r>
                      <a:rPr lang="en-US" i="1"/>
                      <m:t>−</m:t>
                    </m:r>
                    <m:r>
                      <a:rPr lang="en-US"/>
                      <m:t>1</m:t>
                    </m:r>
                  </m:oMath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b="1" dirty="0"/>
                  <a:t>6.16. </a:t>
                </a:r>
                <a:r>
                  <a:rPr lang="en-US" dirty="0" err="1"/>
                  <a:t>Giải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: </a:t>
                </a:r>
              </a:p>
              <a:p>
                <a:pPr marL="0" indent="0">
                  <a:buNone/>
                </a:pPr>
                <a:r>
                  <a:rPr lang="en-US" dirty="0"/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𝑥</m:t>
                        </m:r>
                      </m:e>
                      <m:sup>
                        <m:r>
                          <a:rPr lang="en-US"/>
                          <m:t>2</m:t>
                        </m:r>
                      </m:sup>
                    </m:sSup>
                    <m:r>
                      <a:rPr lang="en-US" i="1"/>
                      <m:t>−</m:t>
                    </m:r>
                    <m:r>
                      <a:rPr lang="en-US"/>
                      <m:t>1</m:t>
                    </m:r>
                    <m:r>
                      <a:rPr lang="en-US" i="1"/>
                      <m:t>≥</m:t>
                    </m:r>
                    <m:r>
                      <a:rPr lang="en-US"/>
                      <m:t>0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𝑥</m:t>
                        </m:r>
                      </m:e>
                      <m:sup>
                        <m:r>
                          <a:rPr lang="en-US"/>
                          <m:t>2</m:t>
                        </m:r>
                      </m:sup>
                    </m:sSup>
                    <m:r>
                      <a:rPr lang="en-US" i="1"/>
                      <m:t>−</m:t>
                    </m:r>
                    <m:r>
                      <a:rPr lang="en-US"/>
                      <m:t>2</m:t>
                    </m:r>
                    <m:r>
                      <a:rPr lang="en-US" i="1"/>
                      <m:t>𝑥</m:t>
                    </m:r>
                    <m:r>
                      <a:rPr lang="en-US" i="1"/>
                      <m:t>−</m:t>
                    </m:r>
                    <m:r>
                      <a:rPr lang="en-US"/>
                      <m:t>1</m:t>
                    </m:r>
                    <m:r>
                      <a:rPr lang="en-US" i="1"/>
                      <m:t>&lt;</m:t>
                    </m:r>
                    <m:r>
                      <a:rPr lang="en-US"/>
                      <m:t>0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c) </a:t>
                </a:r>
                <a14:m>
                  <m:oMath xmlns:m="http://schemas.openxmlformats.org/officeDocument/2006/math">
                    <m:r>
                      <a:rPr lang="en-US" i="1"/>
                      <m:t>−</m:t>
                    </m:r>
                    <m:r>
                      <a:rPr lang="en-US"/>
                      <m:t>3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𝑥</m:t>
                        </m:r>
                      </m:e>
                      <m:sup>
                        <m:r>
                          <a:rPr lang="en-US"/>
                          <m:t>2</m:t>
                        </m:r>
                      </m:sup>
                    </m:sSup>
                    <m:r>
                      <a:rPr lang="en-US" i="1"/>
                      <m:t>+</m:t>
                    </m:r>
                    <m:r>
                      <a:rPr lang="en-US"/>
                      <m:t>12</m:t>
                    </m:r>
                    <m:r>
                      <a:rPr lang="en-US" i="1"/>
                      <m:t>𝑥</m:t>
                    </m:r>
                    <m:r>
                      <a:rPr lang="en-US" i="1"/>
                      <m:t>+</m:t>
                    </m:r>
                    <m:r>
                      <a:rPr lang="en-US"/>
                      <m:t>1</m:t>
                    </m:r>
                    <m:r>
                      <a:rPr lang="en-US" i="1"/>
                      <m:t>≤</m:t>
                    </m:r>
                    <m:r>
                      <a:rPr lang="en-US"/>
                      <m:t>0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d) </a:t>
                </a:r>
                <a14:m>
                  <m:oMath xmlns:m="http://schemas.openxmlformats.org/officeDocument/2006/math">
                    <m:r>
                      <a:rPr lang="en-US"/>
                      <m:t>5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𝑥</m:t>
                        </m:r>
                      </m:e>
                      <m:sup>
                        <m:r>
                          <a:rPr lang="en-US"/>
                          <m:t>2</m:t>
                        </m:r>
                      </m:sup>
                    </m:sSup>
                    <m:r>
                      <a:rPr lang="en-US" i="1"/>
                      <m:t>+</m:t>
                    </m:r>
                    <m:r>
                      <a:rPr lang="en-US" i="1"/>
                      <m:t>𝑥</m:t>
                    </m:r>
                    <m:r>
                      <a:rPr lang="en-US" i="1"/>
                      <m:t>+</m:t>
                    </m:r>
                    <m:r>
                      <a:rPr lang="en-US"/>
                      <m:t>1</m:t>
                    </m:r>
                    <m:r>
                      <a:rPr lang="en-US" i="1"/>
                      <m:t>≥</m:t>
                    </m:r>
                    <m:r>
                      <a:rPr lang="en-US"/>
                      <m:t>0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6.17. </a:t>
                </a:r>
                <a:r>
                  <a:rPr lang="en-US" dirty="0" err="1"/>
                  <a:t>Tìm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tham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𝑚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để</a:t>
                </a:r>
                <a:r>
                  <a:rPr lang="en-US" dirty="0"/>
                  <a:t> tam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sau</a:t>
                </a:r>
                <a:r>
                  <a:rPr lang="en-US" dirty="0"/>
                  <a:t> </a:t>
                </a:r>
                <a:r>
                  <a:rPr lang="en-US" dirty="0" err="1"/>
                  <a:t>dương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mọi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𝑥</m:t>
                    </m:r>
                    <m:r>
                      <a:rPr lang="en-US" i="1"/>
                      <m:t>∈</m:t>
                    </m:r>
                    <m:r>
                      <a:rPr lang="en-US" i="1"/>
                      <m:t>ℝ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/>
                          </m:ctrlPr>
                        </m:sSupPr>
                        <m:e>
                          <m:r>
                            <a:rPr lang="en-US" i="1"/>
                            <m:t>𝑥</m:t>
                          </m:r>
                        </m:e>
                        <m:sup>
                          <m:r>
                            <a:rPr lang="en-US"/>
                            <m:t>2</m:t>
                          </m:r>
                        </m:sup>
                      </m:sSup>
                      <m:r>
                        <a:rPr lang="en-US" i="1"/>
                        <m:t>+</m:t>
                      </m:r>
                      <m:d>
                        <m:dPr>
                          <m:ctrlPr>
                            <a:rPr lang="en-US" i="1"/>
                          </m:ctrlPr>
                        </m:dPr>
                        <m:e>
                          <m:r>
                            <a:rPr lang="en-US" i="1"/>
                            <m:t>𝑚</m:t>
                          </m:r>
                          <m:r>
                            <a:rPr lang="en-US" i="1"/>
                            <m:t>+</m:t>
                          </m:r>
                          <m:r>
                            <a:rPr lang="en-US"/>
                            <m:t>1</m:t>
                          </m:r>
                        </m:e>
                      </m:d>
                      <m:r>
                        <a:rPr lang="en-US" i="1"/>
                        <m:t>𝑥</m:t>
                      </m:r>
                      <m:r>
                        <a:rPr lang="en-US" i="1"/>
                        <m:t>+</m:t>
                      </m:r>
                      <m:r>
                        <a:rPr lang="en-US"/>
                        <m:t>2</m:t>
                      </m:r>
                      <m:r>
                        <a:rPr lang="en-US" i="1"/>
                        <m:t>𝑚</m:t>
                      </m:r>
                      <m:r>
                        <a:rPr lang="en-US" i="1"/>
                        <m:t>+</m:t>
                      </m:r>
                      <m:r>
                        <a:rPr lang="en-US"/>
                        <m:t>3</m:t>
                      </m:r>
                    </m:oMath>
                  </m:oMathPara>
                </a14:m>
                <a:endParaRPr lang="en-US" dirty="0"/>
              </a:p>
              <a:p>
                <a:pPr lvl="4"/>
                <a:endParaRPr lang="en-US" dirty="0"/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9982199" cy="11411749"/>
              </a:xfrm>
              <a:prstGeom prst="rect">
                <a:avLst/>
              </a:prstGeom>
              <a:blipFill>
                <a:blip r:embed="rId3"/>
                <a:stretch>
                  <a:fillRect l="-2746" t="-1761" r="-353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972800" y="1981200"/>
                <a:ext cx="130786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/>
                  <a:t>6.18.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vật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ném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thẳng</a:t>
                </a:r>
                <a:r>
                  <a:rPr lang="en-US" dirty="0"/>
                  <a:t> </a:t>
                </a:r>
                <a:r>
                  <a:rPr lang="en-US" dirty="0" err="1"/>
                  <a:t>đứng</a:t>
                </a:r>
                <a:r>
                  <a:rPr lang="en-US" dirty="0"/>
                  <a:t> </a:t>
                </a:r>
                <a:r>
                  <a:rPr lang="en-US" dirty="0" err="1"/>
                  <a:t>xuống</a:t>
                </a:r>
                <a:r>
                  <a:rPr lang="en-US" dirty="0"/>
                  <a:t> </a:t>
                </a:r>
                <a:r>
                  <a:rPr lang="en-US" dirty="0" err="1"/>
                  <a:t>dưới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cao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/>
                      <m:t>320</m:t>
                    </m:r>
                    <m:r>
                      <a:rPr lang="en-US" i="1"/>
                      <m:t> </m:t>
                    </m:r>
                    <m:r>
                      <a:rPr lang="en-US" i="1"/>
                      <m:t>𝑚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vận</a:t>
                </a:r>
                <a:r>
                  <a:rPr lang="en-US" dirty="0"/>
                  <a:t> </a:t>
                </a:r>
                <a:r>
                  <a:rPr lang="en-US" dirty="0" err="1"/>
                  <a:t>tốc</a:t>
                </a:r>
                <a:r>
                  <a:rPr lang="en-US" dirty="0"/>
                  <a:t> ban </a:t>
                </a:r>
                <a:r>
                  <a:rPr lang="en-US" dirty="0" err="1"/>
                  <a:t>đầu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𝑣</m:t>
                        </m:r>
                      </m:e>
                      <m:sub>
                        <m:r>
                          <a:rPr lang="en-US"/>
                          <m:t>0</m:t>
                        </m:r>
                      </m:sub>
                    </m:sSub>
                    <m:r>
                      <a:rPr lang="en-US" i="1"/>
                      <m:t>=</m:t>
                    </m:r>
                    <m:r>
                      <a:rPr lang="en-US"/>
                      <m:t>20</m:t>
                    </m:r>
                    <m:r>
                      <a:rPr lang="en-US" i="1"/>
                      <m:t> </m:t>
                    </m:r>
                    <m:r>
                      <a:rPr lang="en-US" i="1"/>
                      <m:t>𝑚</m:t>
                    </m:r>
                    <m:r>
                      <a:rPr lang="en-US"/>
                      <m:t>/</m:t>
                    </m:r>
                    <m:r>
                      <a:rPr lang="en-US" i="1"/>
                      <m:t>𝑠</m:t>
                    </m:r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Hỏi</a:t>
                </a:r>
                <a:r>
                  <a:rPr lang="en-US" dirty="0"/>
                  <a:t> </a:t>
                </a:r>
                <a:r>
                  <a:rPr lang="en-US" dirty="0" err="1"/>
                  <a:t>sau</a:t>
                </a:r>
                <a:r>
                  <a:rPr lang="en-US" dirty="0"/>
                  <a:t> </a:t>
                </a:r>
                <a:r>
                  <a:rPr lang="en-US" dirty="0" err="1"/>
                  <a:t>ít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bao </a:t>
                </a:r>
                <a:r>
                  <a:rPr lang="en-US" dirty="0" err="1"/>
                  <a:t>nhiêu</a:t>
                </a:r>
                <a:r>
                  <a:rPr lang="en-US" dirty="0"/>
                  <a:t> </a:t>
                </a:r>
                <a:r>
                  <a:rPr lang="en-US" dirty="0" err="1"/>
                  <a:t>giây</a:t>
                </a:r>
                <a:r>
                  <a:rPr lang="en-US" dirty="0"/>
                  <a:t>, </a:t>
                </a:r>
                <a:r>
                  <a:rPr lang="en-US" dirty="0" err="1"/>
                  <a:t>vật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:r>
                  <a:rPr lang="en-US" dirty="0" err="1"/>
                  <a:t>cách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đất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quá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/>
                      <m:t>100</m:t>
                    </m:r>
                    <m:r>
                      <a:rPr lang="en-US" i="1"/>
                      <m:t> </m:t>
                    </m:r>
                    <m:r>
                      <a:rPr lang="en-US" i="1"/>
                      <m:t>𝑚</m:t>
                    </m:r>
                  </m:oMath>
                </a14:m>
                <a:r>
                  <a:rPr lang="en-US" dirty="0"/>
                  <a:t>? </a:t>
                </a:r>
                <a:r>
                  <a:rPr lang="en-US" dirty="0" err="1"/>
                  <a:t>Giả</a:t>
                </a:r>
                <a:r>
                  <a:rPr lang="en-US" dirty="0"/>
                  <a:t> </a:t>
                </a:r>
                <a:r>
                  <a:rPr lang="en-US" dirty="0" err="1"/>
                  <a:t>thiết</a:t>
                </a:r>
                <a:r>
                  <a:rPr lang="en-US" dirty="0"/>
                  <a:t> </a:t>
                </a:r>
                <a:r>
                  <a:rPr lang="en-US" dirty="0" err="1"/>
                  <a:t>rằng</a:t>
                </a:r>
                <a:r>
                  <a:rPr lang="en-US" dirty="0"/>
                  <a:t> </a:t>
                </a:r>
                <a:r>
                  <a:rPr lang="en-US" dirty="0" err="1"/>
                  <a:t>sức</a:t>
                </a:r>
                <a:r>
                  <a:rPr lang="en-US" dirty="0"/>
                  <a:t> </a:t>
                </a:r>
                <a:r>
                  <a:rPr lang="en-US" dirty="0" err="1"/>
                  <a:t>cản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khí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đáng</a:t>
                </a:r>
                <a:r>
                  <a:rPr lang="en-US" dirty="0"/>
                  <a:t> </a:t>
                </a:r>
                <a:r>
                  <a:rPr lang="en-US" dirty="0" err="1"/>
                  <a:t>kể</a:t>
                </a:r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b="1" dirty="0"/>
                  <a:t>6.19.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tròn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kính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𝐴𝐵</m:t>
                    </m:r>
                    <m:r>
                      <a:rPr lang="en-US" i="1"/>
                      <m:t>=</m:t>
                    </m:r>
                    <m:r>
                      <a:rPr lang="en-US"/>
                      <m:t>4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𝑀</m:t>
                    </m:r>
                  </m:oMath>
                </a14:m>
                <a:r>
                  <a:rPr lang="en-US" dirty="0"/>
                  <a:t> di </a:t>
                </a:r>
                <a:r>
                  <a:rPr lang="en-US" dirty="0" err="1"/>
                  <a:t>chuyển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đoạn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𝐴𝐵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đặt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𝐴𝑀</m:t>
                    </m:r>
                    <m:r>
                      <a:rPr lang="en-US" i="1"/>
                      <m:t>=</m:t>
                    </m:r>
                    <m:r>
                      <a:rPr lang="en-US" i="1"/>
                      <m:t>𝑥</m:t>
                    </m:r>
                  </m:oMath>
                </a14:m>
                <a:r>
                  <a:rPr lang="en-US" dirty="0"/>
                  <a:t>(H.6.19).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tròn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kính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𝐴𝑀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𝑀𝐵</m:t>
                    </m:r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𝑆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diện</a:t>
                </a:r>
                <a:r>
                  <a:rPr lang="en-US" dirty="0"/>
                  <a:t> </a:t>
                </a:r>
                <a:r>
                  <a:rPr lang="en-US" dirty="0" err="1"/>
                  <a:t>tích</a:t>
                </a:r>
                <a:r>
                  <a:rPr lang="en-US" dirty="0"/>
                  <a:t> </a:t>
                </a:r>
                <a:r>
                  <a:rPr lang="en-US" dirty="0" err="1"/>
                  <a:t>phần</a:t>
                </a:r>
                <a:r>
                  <a:rPr lang="en-US" dirty="0"/>
                  <a:t> </a:t>
                </a:r>
                <a:r>
                  <a:rPr lang="en-US" dirty="0" err="1"/>
                  <a:t>hình</a:t>
                </a:r>
                <a:r>
                  <a:rPr lang="en-US" dirty="0"/>
                  <a:t> </a:t>
                </a:r>
                <a:r>
                  <a:rPr lang="en-US" dirty="0" err="1"/>
                  <a:t>phẳng</a:t>
                </a:r>
                <a:r>
                  <a:rPr lang="en-US" dirty="0"/>
                  <a:t> </a:t>
                </a:r>
                <a:r>
                  <a:rPr lang="en-US" dirty="0" err="1"/>
                  <a:t>nằm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hình</a:t>
                </a:r>
                <a:r>
                  <a:rPr lang="en-US" dirty="0"/>
                  <a:t> </a:t>
                </a:r>
                <a:r>
                  <a:rPr lang="en-US" dirty="0" err="1"/>
                  <a:t>tròn</a:t>
                </a:r>
                <a:r>
                  <a:rPr lang="en-US" dirty="0"/>
                  <a:t> </a:t>
                </a:r>
                <a:r>
                  <a:rPr lang="en-US" dirty="0" err="1"/>
                  <a:t>lớn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nằm</a:t>
                </a:r>
                <a:r>
                  <a:rPr lang="en-US" dirty="0"/>
                  <a:t> </a:t>
                </a:r>
                <a:r>
                  <a:rPr lang="en-US" dirty="0" err="1"/>
                  <a:t>ngoài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hình</a:t>
                </a:r>
                <a:r>
                  <a:rPr lang="en-US" dirty="0"/>
                  <a:t> </a:t>
                </a:r>
                <a:r>
                  <a:rPr lang="en-US" dirty="0" err="1"/>
                  <a:t>tròn</a:t>
                </a:r>
                <a:r>
                  <a:rPr lang="en-US" dirty="0"/>
                  <a:t> </a:t>
                </a:r>
                <a:r>
                  <a:rPr lang="en-US" dirty="0" err="1"/>
                  <a:t>nhỏ</a:t>
                </a:r>
                <a:r>
                  <a:rPr lang="en-US" dirty="0"/>
                  <a:t>. </a:t>
                </a:r>
                <a:r>
                  <a:rPr lang="en-US" dirty="0" err="1"/>
                  <a:t>Xác</a:t>
                </a:r>
                <a:r>
                  <a:rPr lang="en-US" dirty="0"/>
                  <a:t> </a:t>
                </a:r>
                <a:r>
                  <a:rPr lang="en-US" dirty="0" err="1"/>
                  <a:t>định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để</a:t>
                </a:r>
                <a:r>
                  <a:rPr lang="en-US" dirty="0"/>
                  <a:t> </a:t>
                </a:r>
                <a:r>
                  <a:rPr lang="en-US" dirty="0" err="1"/>
                  <a:t>diện</a:t>
                </a:r>
                <a:r>
                  <a:rPr lang="en-US" dirty="0"/>
                  <a:t> </a:t>
                </a:r>
                <a:r>
                  <a:rPr lang="en-US" dirty="0" err="1"/>
                  <a:t>tích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𝑆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vượt</a:t>
                </a:r>
                <a:r>
                  <a:rPr lang="en-US" dirty="0"/>
                  <a:t> </a:t>
                </a:r>
                <a:r>
                  <a:rPr lang="en-US" dirty="0" err="1"/>
                  <a:t>quá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nửa</a:t>
                </a:r>
                <a:r>
                  <a:rPr lang="en-US" dirty="0"/>
                  <a:t> </a:t>
                </a:r>
                <a:r>
                  <a:rPr lang="en-US" dirty="0" err="1"/>
                  <a:t>tổng</a:t>
                </a:r>
                <a:r>
                  <a:rPr lang="en-US" dirty="0"/>
                  <a:t> </a:t>
                </a:r>
                <a:r>
                  <a:rPr lang="en-US" dirty="0" err="1"/>
                  <a:t>diện</a:t>
                </a:r>
                <a:r>
                  <a:rPr lang="en-US" dirty="0"/>
                  <a:t> </a:t>
                </a:r>
                <a:r>
                  <a:rPr lang="en-US" dirty="0" err="1"/>
                  <a:t>tích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hình</a:t>
                </a:r>
                <a:r>
                  <a:rPr lang="en-US" dirty="0"/>
                  <a:t> </a:t>
                </a:r>
                <a:r>
                  <a:rPr lang="en-US" dirty="0" err="1"/>
                  <a:t>tròn</a:t>
                </a:r>
                <a:r>
                  <a:rPr lang="en-US" dirty="0"/>
                  <a:t> </a:t>
                </a:r>
                <a:r>
                  <a:rPr lang="en-US" dirty="0" err="1"/>
                  <a:t>nhỏ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0" y="1981200"/>
                <a:ext cx="13078691" cy="11411749"/>
              </a:xfrm>
              <a:prstGeom prst="rect">
                <a:avLst/>
              </a:prstGeom>
              <a:blipFill>
                <a:blip r:embed="rId4"/>
                <a:stretch>
                  <a:fillRect l="-2049" t="-1761" r="-200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311AA728-AF41-434F-8ADF-E6C633B550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1470" y="10134600"/>
            <a:ext cx="2595130" cy="31390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8187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fr-FR" b="1" dirty="0" err="1"/>
                  <a:t>Giải</a:t>
                </a:r>
                <a:r>
                  <a:rPr lang="fr-FR" b="1" dirty="0"/>
                  <a:t> </a:t>
                </a:r>
                <a:r>
                  <a:rPr lang="fr-FR" b="1" dirty="0" err="1"/>
                  <a:t>bài</a:t>
                </a:r>
                <a:r>
                  <a:rPr lang="fr-FR" b="1" dirty="0"/>
                  <a:t> </a:t>
                </a:r>
                <a:r>
                  <a:rPr lang="fr-FR" b="1" dirty="0" err="1"/>
                  <a:t>tập</a:t>
                </a:r>
                <a:endParaRPr lang="en-US" dirty="0"/>
              </a:p>
              <a:p>
                <a:pPr marL="0" indent="0">
                  <a:buNone/>
                </a:pPr>
                <a:r>
                  <a:rPr lang="fr-FR" b="1" dirty="0" err="1"/>
                  <a:t>Bài</a:t>
                </a:r>
                <a:r>
                  <a:rPr lang="fr-FR" b="1" dirty="0"/>
                  <a:t> 6.15</a:t>
                </a:r>
                <a:endParaRPr lang="en-US" dirty="0"/>
              </a:p>
              <a:p>
                <a:pPr marL="0" indent="0">
                  <a:buNone/>
                </a:pPr>
                <a:r>
                  <a:rPr lang="fr-FR" dirty="0"/>
                  <a:t>a) </a:t>
                </a:r>
                <a:r>
                  <a:rPr lang="fr-FR" dirty="0" err="1"/>
                  <a:t>Dễ</a:t>
                </a:r>
                <a:r>
                  <a:rPr lang="fr-FR" dirty="0"/>
                  <a:t> </a:t>
                </a:r>
                <a:r>
                  <a:rPr lang="fr-FR" dirty="0" err="1"/>
                  <a:t>thấy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𝑓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</m:e>
                    </m:d>
                    <m:r>
                      <a:rPr lang="en-US" i="1"/>
                      <m:t>=</m:t>
                    </m:r>
                    <m:r>
                      <a:rPr lang="en-US"/>
                      <m:t>3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𝑥</m:t>
                        </m:r>
                      </m:e>
                      <m:sup>
                        <m:r>
                          <a:rPr lang="en-US"/>
                          <m:t>2</m:t>
                        </m:r>
                      </m:sup>
                    </m:sSup>
                    <m:r>
                      <a:rPr lang="en-US" i="1"/>
                      <m:t>−</m:t>
                    </m:r>
                    <m:r>
                      <a:rPr lang="en-US"/>
                      <m:t>4</m:t>
                    </m:r>
                    <m:r>
                      <a:rPr lang="en-US" i="1"/>
                      <m:t>𝑥</m:t>
                    </m:r>
                    <m:r>
                      <a:rPr lang="en-US" i="1"/>
                      <m:t>+</m:t>
                    </m:r>
                    <m:r>
                      <a:rPr lang="en-US"/>
                      <m:t>1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có</a:t>
                </a:r>
                <a:r>
                  <a:rPr lang="fr-FR" dirty="0"/>
                  <a:t>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/>
                      <m:t>Δ</m:t>
                    </m:r>
                    <m:r>
                      <a:rPr lang="en-US" i="1"/>
                      <m:t>′=</m:t>
                    </m:r>
                    <m:r>
                      <a:rPr lang="en-US"/>
                      <m:t>1</m:t>
                    </m:r>
                    <m:r>
                      <a:rPr lang="en-US" i="1"/>
                      <m:t>&gt;</m:t>
                    </m:r>
                    <m:r>
                      <a:rPr lang="en-US"/>
                      <m:t>0,</m:t>
                    </m:r>
                    <m:r>
                      <a:rPr lang="en-US" i="1"/>
                      <m:t>𝑎</m:t>
                    </m:r>
                    <m:r>
                      <a:rPr lang="en-US" i="1"/>
                      <m:t>=</m:t>
                    </m:r>
                    <m:r>
                      <a:rPr lang="en-US"/>
                      <m:t>3</m:t>
                    </m:r>
                    <m:r>
                      <a:rPr lang="en-US" i="1"/>
                      <m:t>&gt;</m:t>
                    </m:r>
                    <m:r>
                      <a:rPr lang="en-US"/>
                      <m:t>0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và</a:t>
                </a:r>
                <a:r>
                  <a:rPr lang="fr-FR" dirty="0"/>
                  <a:t> </a:t>
                </a:r>
                <a:r>
                  <a:rPr lang="fr-FR" dirty="0" err="1"/>
                  <a:t>có</a:t>
                </a:r>
                <a:r>
                  <a:rPr lang="fr-FR" dirty="0"/>
                  <a:t> </a:t>
                </a:r>
                <a:r>
                  <a:rPr lang="fr-FR" dirty="0" err="1"/>
                  <a:t>hai</a:t>
                </a:r>
                <a:r>
                  <a:rPr lang="fr-FR" dirty="0"/>
                  <a:t> </a:t>
                </a:r>
                <a:r>
                  <a:rPr lang="fr-FR" dirty="0" err="1"/>
                  <a:t>nghiệm</a:t>
                </a:r>
                <a:r>
                  <a:rPr lang="fr-FR" dirty="0"/>
                  <a:t> </a:t>
                </a:r>
                <a:r>
                  <a:rPr lang="fr-FR" dirty="0" err="1"/>
                  <a:t>phân</a:t>
                </a:r>
                <a:r>
                  <a:rPr lang="fr-FR" dirty="0"/>
                  <a:t> </a:t>
                </a:r>
                <a:r>
                  <a:rPr lang="fr-FR" dirty="0" err="1"/>
                  <a:t>biệt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𝑥</m:t>
                        </m:r>
                      </m:e>
                      <m:sub>
                        <m:r>
                          <a:rPr lang="en-US"/>
                          <m:t>1</m:t>
                        </m:r>
                      </m:sub>
                    </m:sSub>
                    <m:r>
                      <a:rPr lang="en-US" i="1"/>
                      <m:t>=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/>
                          <m:t>1</m:t>
                        </m:r>
                      </m:num>
                      <m:den>
                        <m:r>
                          <a:rPr lang="en-US"/>
                          <m:t>3</m:t>
                        </m:r>
                      </m:den>
                    </m:f>
                    <m:r>
                      <a:rPr lang="en-US"/>
                      <m:t>;</m:t>
                    </m:r>
                    <m:r>
                      <a:rPr lang="en-US" i="1"/>
                      <m:t> 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𝑥</m:t>
                        </m:r>
                      </m:e>
                      <m:sub>
                        <m:r>
                          <a:rPr lang="en-US"/>
                          <m:t>2</m:t>
                        </m:r>
                      </m:sub>
                    </m:sSub>
                    <m:r>
                      <a:rPr lang="en-US" i="1"/>
                      <m:t>=</m:t>
                    </m:r>
                    <m:r>
                      <a:rPr lang="en-US"/>
                      <m:t>1</m:t>
                    </m:r>
                  </m:oMath>
                </a14:m>
                <a:r>
                  <a:rPr lang="fr-FR" dirty="0"/>
                  <a:t>.</a:t>
                </a:r>
                <a:endParaRPr lang="en-US" dirty="0"/>
              </a:p>
              <a:p>
                <a:pPr marL="0" indent="0">
                  <a:buNone/>
                </a:pPr>
                <a:r>
                  <a:rPr lang="fr-FR" dirty="0"/>
                  <a:t>Do </a:t>
                </a:r>
                <a:r>
                  <a:rPr lang="fr-FR" dirty="0" err="1"/>
                  <a:t>đó</a:t>
                </a:r>
                <a:r>
                  <a:rPr lang="fr-FR" dirty="0"/>
                  <a:t> ta </a:t>
                </a:r>
                <a:r>
                  <a:rPr lang="fr-FR" dirty="0" err="1"/>
                  <a:t>có</a:t>
                </a:r>
                <a:r>
                  <a:rPr lang="fr-FR" dirty="0"/>
                  <a:t> </a:t>
                </a:r>
                <a:r>
                  <a:rPr lang="fr-FR" dirty="0" err="1"/>
                  <a:t>bảng</a:t>
                </a:r>
                <a:r>
                  <a:rPr lang="fr-FR" dirty="0"/>
                  <a:t> </a:t>
                </a:r>
                <a:r>
                  <a:rPr lang="fr-FR" dirty="0" err="1"/>
                  <a:t>xét</a:t>
                </a:r>
                <a:r>
                  <a:rPr lang="fr-FR" dirty="0"/>
                  <a:t> </a:t>
                </a:r>
                <a:r>
                  <a:rPr lang="fr-FR" dirty="0" err="1"/>
                  <a:t>dấu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 i="1"/>
                      <m:t>𝑓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fr-FR" i="1"/>
                          <m:t>𝑥</m:t>
                        </m:r>
                      </m:e>
                    </m:d>
                  </m:oMath>
                </a14:m>
                <a:r>
                  <a:rPr lang="fr-FR" dirty="0"/>
                  <a:t>:</a:t>
                </a:r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fr-FR" dirty="0" err="1"/>
                  <a:t>Suy</a:t>
                </a:r>
                <a:r>
                  <a:rPr lang="fr-FR" dirty="0"/>
                  <a:t> ra </a:t>
                </a:r>
                <a14:m>
                  <m:oMath xmlns:m="http://schemas.openxmlformats.org/officeDocument/2006/math">
                    <m:r>
                      <a:rPr lang="en-US" i="1"/>
                      <m:t>𝑓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</m:e>
                    </m:d>
                    <m:r>
                      <a:rPr lang="en-US" i="1"/>
                      <m:t>&gt;</m:t>
                    </m:r>
                    <m:r>
                      <a:rPr lang="en-US"/>
                      <m:t>0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với</a:t>
                </a:r>
                <a:r>
                  <a:rPr lang="fr-FR" dirty="0"/>
                  <a:t> </a:t>
                </a:r>
                <a:r>
                  <a:rPr lang="fr-FR" dirty="0" err="1"/>
                  <a:t>mọi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𝑥</m:t>
                    </m:r>
                    <m:r>
                      <a:rPr lang="en-US" i="1"/>
                      <m:t>∈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−∞</m:t>
                        </m:r>
                        <m:r>
                          <a:rPr lang="en-US"/>
                          <m:t>;</m:t>
                        </m:r>
                        <m:f>
                          <m:fPr>
                            <m:ctrlPr>
                              <a:rPr lang="en-US" i="1"/>
                            </m:ctrlPr>
                          </m:fPr>
                          <m:num>
                            <m:r>
                              <a:rPr lang="en-US"/>
                              <m:t>1</m:t>
                            </m:r>
                          </m:num>
                          <m:den>
                            <m:r>
                              <a:rPr lang="en-US"/>
                              <m:t>3</m:t>
                            </m:r>
                          </m:den>
                        </m:f>
                      </m:e>
                    </m:d>
                    <m:r>
                      <a:rPr lang="en-US" i="1"/>
                      <m:t>∪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/>
                          <m:t>1;</m:t>
                        </m:r>
                        <m:r>
                          <a:rPr lang="en-US" i="1"/>
                          <m:t>+∞</m:t>
                        </m:r>
                      </m:e>
                    </m:d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và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𝑓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</m:e>
                    </m:d>
                    <m:r>
                      <a:rPr lang="en-US" i="1"/>
                      <m:t>&lt;</m:t>
                    </m:r>
                    <m:r>
                      <a:rPr lang="en-US"/>
                      <m:t>0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với</a:t>
                </a:r>
                <a:r>
                  <a:rPr lang="fr-FR" dirty="0"/>
                  <a:t> </a:t>
                </a:r>
                <a:r>
                  <a:rPr lang="fr-FR" dirty="0" err="1"/>
                  <a:t>mọi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𝑥</m:t>
                    </m:r>
                    <m:r>
                      <a:rPr lang="en-US" i="1"/>
                      <m:t>∈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f>
                          <m:fPr>
                            <m:ctrlPr>
                              <a:rPr lang="en-US" i="1"/>
                            </m:ctrlPr>
                          </m:fPr>
                          <m:num>
                            <m:r>
                              <a:rPr lang="en-US"/>
                              <m:t>1</m:t>
                            </m:r>
                          </m:num>
                          <m:den>
                            <m:r>
                              <a:rPr lang="en-US"/>
                              <m:t>3</m:t>
                            </m:r>
                          </m:den>
                        </m:f>
                        <m:r>
                          <a:rPr lang="en-US"/>
                          <m:t>;1</m:t>
                        </m:r>
                      </m:e>
                    </m:d>
                    <m:r>
                      <a:rPr lang="en-US"/>
                      <m:t>.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blipFill>
                <a:blip r:embed="rId3"/>
                <a:stretch>
                  <a:fillRect l="-2463" t="-176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fr-FR" dirty="0"/>
                  <a:t>b) </a:t>
                </a:r>
                <a14:m>
                  <m:oMath xmlns:m="http://schemas.openxmlformats.org/officeDocument/2006/math">
                    <m:r>
                      <a:rPr lang="en-US" i="1"/>
                      <m:t>𝑔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</m:e>
                    </m:d>
                    <m:r>
                      <a:rPr lang="en-US" i="1"/>
                      <m:t>=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𝑥</m:t>
                        </m:r>
                      </m:e>
                      <m:sup>
                        <m:r>
                          <a:rPr lang="en-US"/>
                          <m:t>2</m:t>
                        </m:r>
                      </m:sup>
                    </m:sSup>
                    <m:r>
                      <a:rPr lang="en-US" i="1"/>
                      <m:t>+</m:t>
                    </m:r>
                    <m:r>
                      <a:rPr lang="en-US"/>
                      <m:t>2</m:t>
                    </m:r>
                    <m:r>
                      <a:rPr lang="en-US" i="1"/>
                      <m:t>𝑥</m:t>
                    </m:r>
                    <m:r>
                      <a:rPr lang="en-US" i="1"/>
                      <m:t>+</m:t>
                    </m:r>
                    <m:r>
                      <a:rPr lang="en-US"/>
                      <m:t>1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có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/>
                      <m:t>Δ</m:t>
                    </m:r>
                    <m:r>
                      <a:rPr lang="en-US" i="1"/>
                      <m:t>=</m:t>
                    </m:r>
                    <m:r>
                      <a:rPr lang="en-US"/>
                      <m:t>0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và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𝑎</m:t>
                    </m:r>
                    <m:r>
                      <a:rPr lang="en-US" i="1"/>
                      <m:t>=</m:t>
                    </m:r>
                    <m:r>
                      <a:rPr lang="en-US"/>
                      <m:t>1</m:t>
                    </m:r>
                    <m:r>
                      <a:rPr lang="en-US" i="1"/>
                      <m:t>&gt;</m:t>
                    </m:r>
                    <m:r>
                      <a:rPr lang="en-US"/>
                      <m:t>0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nên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𝑔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</m:e>
                    </m:d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có</a:t>
                </a:r>
                <a:r>
                  <a:rPr lang="fr-FR" dirty="0"/>
                  <a:t> </a:t>
                </a:r>
                <a:r>
                  <a:rPr lang="fr-FR" dirty="0" err="1"/>
                  <a:t>nghiệm</a:t>
                </a:r>
                <a:r>
                  <a:rPr lang="fr-FR" dirty="0"/>
                  <a:t> </a:t>
                </a:r>
                <a:r>
                  <a:rPr lang="fr-FR" dirty="0" err="1"/>
                  <a:t>kép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𝑥</m:t>
                    </m:r>
                    <m:r>
                      <a:rPr lang="en-US" i="1"/>
                      <m:t>=−</m:t>
                    </m:r>
                    <m:r>
                      <a:rPr lang="en-US"/>
                      <m:t>1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và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𝑔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</m:e>
                    </m:d>
                    <m:r>
                      <a:rPr lang="en-US" i="1"/>
                      <m:t>&gt;</m:t>
                    </m:r>
                    <m:r>
                      <a:rPr lang="en-US"/>
                      <m:t>0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với</a:t>
                </a:r>
                <a:r>
                  <a:rPr lang="fr-FR" dirty="0"/>
                  <a:t> </a:t>
                </a:r>
                <a:r>
                  <a:rPr lang="fr-FR" dirty="0" err="1"/>
                  <a:t>mọi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𝑥</m:t>
                    </m:r>
                    <m:r>
                      <a:rPr lang="en-US" i="1"/>
                      <m:t>≠−</m:t>
                    </m:r>
                    <m:r>
                      <a:rPr lang="en-US"/>
                      <m:t>1.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fr-FR" dirty="0"/>
                  <a:t>c) </a:t>
                </a:r>
                <a:r>
                  <a:rPr lang="fr-FR" dirty="0" err="1"/>
                  <a:t>Dễ</a:t>
                </a:r>
                <a:r>
                  <a:rPr lang="fr-FR" dirty="0"/>
                  <a:t> </a:t>
                </a:r>
                <a:r>
                  <a:rPr lang="fr-FR" dirty="0" err="1"/>
                  <a:t>thấy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h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</m:e>
                    </m:d>
                    <m:r>
                      <a:rPr lang="en-US" i="1"/>
                      <m:t>=−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𝑥</m:t>
                        </m:r>
                      </m:e>
                      <m:sup>
                        <m:r>
                          <a:rPr lang="en-US"/>
                          <m:t>2</m:t>
                        </m:r>
                      </m:sup>
                    </m:sSup>
                    <m:r>
                      <a:rPr lang="en-US" i="1"/>
                      <m:t>+</m:t>
                    </m:r>
                    <m:r>
                      <a:rPr lang="en-US"/>
                      <m:t>3</m:t>
                    </m:r>
                    <m:r>
                      <a:rPr lang="en-US" i="1"/>
                      <m:t>𝑥</m:t>
                    </m:r>
                    <m:r>
                      <a:rPr lang="en-US" i="1"/>
                      <m:t>−</m:t>
                    </m:r>
                    <m:r>
                      <a:rPr lang="en-US"/>
                      <m:t>2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có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/>
                      <m:t>Δ</m:t>
                    </m:r>
                    <m:r>
                      <a:rPr lang="en-US" i="1"/>
                      <m:t>=</m:t>
                    </m:r>
                    <m:r>
                      <a:rPr lang="en-US"/>
                      <m:t>1</m:t>
                    </m:r>
                    <m:r>
                      <a:rPr lang="en-US" i="1"/>
                      <m:t>&gt;</m:t>
                    </m:r>
                    <m:r>
                      <a:rPr lang="en-US"/>
                      <m:t>0,</m:t>
                    </m:r>
                    <m:r>
                      <a:rPr lang="en-US" i="1"/>
                      <m:t>𝑎</m:t>
                    </m:r>
                    <m:r>
                      <a:rPr lang="en-US" i="1"/>
                      <m:t>=−</m:t>
                    </m:r>
                    <m:r>
                      <a:rPr lang="en-US"/>
                      <m:t>1</m:t>
                    </m:r>
                    <m:r>
                      <a:rPr lang="en-US" i="1"/>
                      <m:t>&lt;</m:t>
                    </m:r>
                    <m:r>
                      <a:rPr lang="en-US"/>
                      <m:t>0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và</a:t>
                </a:r>
                <a:r>
                  <a:rPr lang="fr-FR" dirty="0"/>
                  <a:t> </a:t>
                </a:r>
                <a:r>
                  <a:rPr lang="fr-FR" dirty="0" err="1"/>
                  <a:t>có</a:t>
                </a:r>
                <a:r>
                  <a:rPr lang="fr-FR" dirty="0"/>
                  <a:t> </a:t>
                </a:r>
                <a:r>
                  <a:rPr lang="fr-FR" dirty="0" err="1"/>
                  <a:t>hai</a:t>
                </a:r>
                <a:r>
                  <a:rPr lang="fr-FR" dirty="0"/>
                  <a:t> </a:t>
                </a:r>
                <a:r>
                  <a:rPr lang="fr-FR" dirty="0" err="1"/>
                  <a:t>nghiệm</a:t>
                </a:r>
                <a:r>
                  <a:rPr lang="fr-FR" dirty="0"/>
                  <a:t> </a:t>
                </a:r>
                <a:r>
                  <a:rPr lang="fr-FR" dirty="0" err="1"/>
                  <a:t>phân</a:t>
                </a:r>
                <a:r>
                  <a:rPr lang="fr-FR" dirty="0"/>
                  <a:t> </a:t>
                </a:r>
                <a:r>
                  <a:rPr lang="fr-FR" dirty="0" err="1"/>
                  <a:t>biệt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𝑥</m:t>
                        </m:r>
                      </m:e>
                      <m:sub>
                        <m:r>
                          <a:rPr lang="en-US"/>
                          <m:t>1</m:t>
                        </m:r>
                      </m:sub>
                    </m:sSub>
                    <m:r>
                      <a:rPr lang="en-US" i="1"/>
                      <m:t>=</m:t>
                    </m:r>
                    <m:r>
                      <a:rPr lang="en-US"/>
                      <m:t>1;</m:t>
                    </m:r>
                    <m:r>
                      <a:rPr lang="en-US" i="1"/>
                      <m:t> 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𝑥</m:t>
                        </m:r>
                      </m:e>
                      <m:sub>
                        <m:r>
                          <a:rPr lang="en-US"/>
                          <m:t>2</m:t>
                        </m:r>
                      </m:sub>
                    </m:sSub>
                    <m:r>
                      <a:rPr lang="en-US" i="1"/>
                      <m:t>=</m:t>
                    </m:r>
                    <m:r>
                      <a:rPr lang="en-US"/>
                      <m:t>2</m:t>
                    </m:r>
                  </m:oMath>
                </a14:m>
                <a:r>
                  <a:rPr lang="fr-FR" dirty="0"/>
                  <a:t>.</a:t>
                </a:r>
                <a:endParaRPr lang="en-US" dirty="0"/>
              </a:p>
              <a:p>
                <a:pPr marL="0" indent="0">
                  <a:buNone/>
                </a:pPr>
                <a:r>
                  <a:rPr lang="fr-FR" dirty="0"/>
                  <a:t>Do </a:t>
                </a:r>
                <a:r>
                  <a:rPr lang="fr-FR" dirty="0" err="1"/>
                  <a:t>đó</a:t>
                </a:r>
                <a:r>
                  <a:rPr lang="fr-FR" dirty="0"/>
                  <a:t> ta </a:t>
                </a:r>
                <a:r>
                  <a:rPr lang="fr-FR" dirty="0" err="1"/>
                  <a:t>có</a:t>
                </a:r>
                <a:r>
                  <a:rPr lang="fr-FR" dirty="0"/>
                  <a:t> </a:t>
                </a:r>
                <a:r>
                  <a:rPr lang="fr-FR" dirty="0" err="1"/>
                  <a:t>bảng</a:t>
                </a:r>
                <a:r>
                  <a:rPr lang="fr-FR" dirty="0"/>
                  <a:t> </a:t>
                </a:r>
                <a:r>
                  <a:rPr lang="fr-FR" dirty="0" err="1"/>
                  <a:t>xét</a:t>
                </a:r>
                <a:r>
                  <a:rPr lang="fr-FR" dirty="0"/>
                  <a:t> </a:t>
                </a:r>
                <a:r>
                  <a:rPr lang="fr-FR" dirty="0" err="1"/>
                  <a:t>dấu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h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</m:e>
                    </m:d>
                  </m:oMath>
                </a14:m>
                <a:r>
                  <a:rPr lang="fr-FR" dirty="0"/>
                  <a:t>:</a:t>
                </a:r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fr-FR" dirty="0" err="1"/>
                  <a:t>Suy</a:t>
                </a:r>
                <a:r>
                  <a:rPr lang="fr-FR" dirty="0"/>
                  <a:t> ra </a:t>
                </a:r>
                <a14:m>
                  <m:oMath xmlns:m="http://schemas.openxmlformats.org/officeDocument/2006/math">
                    <m:r>
                      <a:rPr lang="en-US" i="1"/>
                      <m:t>h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</m:e>
                    </m:d>
                    <m:r>
                      <a:rPr lang="en-US" i="1"/>
                      <m:t>&lt;</m:t>
                    </m:r>
                    <m:r>
                      <a:rPr lang="en-US"/>
                      <m:t>0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với</a:t>
                </a:r>
                <a:r>
                  <a:rPr lang="fr-FR" dirty="0"/>
                  <a:t> </a:t>
                </a:r>
                <a:r>
                  <a:rPr lang="fr-FR" dirty="0" err="1"/>
                  <a:t>mọi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𝑥</m:t>
                    </m:r>
                    <m:r>
                      <a:rPr lang="en-US" i="1"/>
                      <m:t>∈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−∞</m:t>
                        </m:r>
                        <m:r>
                          <a:rPr lang="en-US"/>
                          <m:t>;1</m:t>
                        </m:r>
                      </m:e>
                    </m:d>
                    <m:r>
                      <a:rPr lang="en-US" i="1"/>
                      <m:t>∪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/>
                          <m:t>2;</m:t>
                        </m:r>
                        <m:r>
                          <a:rPr lang="en-US" i="1"/>
                          <m:t>+∞</m:t>
                        </m:r>
                      </m:e>
                    </m:d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và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h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</m:e>
                    </m:d>
                    <m:r>
                      <a:rPr lang="en-US" i="1"/>
                      <m:t>&gt;</m:t>
                    </m:r>
                    <m:r>
                      <a:rPr lang="en-US"/>
                      <m:t>0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với</a:t>
                </a:r>
                <a:r>
                  <a:rPr lang="fr-FR" dirty="0"/>
                  <a:t> </a:t>
                </a:r>
                <a:r>
                  <a:rPr lang="fr-FR" dirty="0" err="1"/>
                  <a:t>mọi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𝑥</m:t>
                    </m:r>
                    <m:r>
                      <a:rPr lang="en-US" i="1"/>
                      <m:t>∈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/>
                          <m:t>1;2</m:t>
                        </m:r>
                      </m:e>
                    </m:d>
                    <m:r>
                      <a:rPr lang="en-US"/>
                      <m:t>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fr-FR" dirty="0"/>
                  <a:t>d) </a:t>
                </a:r>
                <a14:m>
                  <m:oMath xmlns:m="http://schemas.openxmlformats.org/officeDocument/2006/math">
                    <m:r>
                      <a:rPr lang="en-US" i="1"/>
                      <m:t>𝑘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</m:e>
                    </m:d>
                    <m:r>
                      <a:rPr lang="en-US" i="1"/>
                      <m:t>=−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𝑥</m:t>
                        </m:r>
                      </m:e>
                      <m:sup>
                        <m:r>
                          <a:rPr lang="en-US"/>
                          <m:t>2</m:t>
                        </m:r>
                      </m:sup>
                    </m:sSup>
                    <m:r>
                      <a:rPr lang="en-US" i="1"/>
                      <m:t>+</m:t>
                    </m:r>
                    <m:r>
                      <a:rPr lang="en-US" i="1"/>
                      <m:t>𝑥</m:t>
                    </m:r>
                    <m:r>
                      <a:rPr lang="en-US" i="1"/>
                      <m:t>−</m:t>
                    </m:r>
                    <m:r>
                      <a:rPr lang="en-US"/>
                      <m:t>1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có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/>
                      <m:t>Δ</m:t>
                    </m:r>
                    <m:r>
                      <a:rPr lang="en-US" i="1"/>
                      <m:t>=−</m:t>
                    </m:r>
                    <m:r>
                      <a:rPr lang="en-US"/>
                      <m:t>3</m:t>
                    </m:r>
                    <m:r>
                      <a:rPr lang="en-US" i="1"/>
                      <m:t>&lt;</m:t>
                    </m:r>
                    <m:r>
                      <a:rPr lang="en-US"/>
                      <m:t>0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và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𝑎</m:t>
                    </m:r>
                    <m:r>
                      <a:rPr lang="en-US" i="1"/>
                      <m:t>=−</m:t>
                    </m:r>
                    <m:r>
                      <a:rPr lang="en-US"/>
                      <m:t>1</m:t>
                    </m:r>
                    <m:r>
                      <a:rPr lang="en-US" i="1"/>
                      <m:t>&lt;</m:t>
                    </m:r>
                    <m:r>
                      <a:rPr lang="en-US"/>
                      <m:t>0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nên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𝑘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</m:e>
                    </m:d>
                    <m:r>
                      <a:rPr lang="en-US" i="1"/>
                      <m:t>&lt;</m:t>
                    </m:r>
                    <m:r>
                      <a:rPr lang="en-US"/>
                      <m:t>0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với</a:t>
                </a:r>
                <a:r>
                  <a:rPr lang="fr-FR" dirty="0"/>
                  <a:t> </a:t>
                </a:r>
                <a:r>
                  <a:rPr lang="fr-FR" dirty="0" err="1"/>
                  <a:t>mọi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𝑥</m:t>
                    </m:r>
                    <m:r>
                      <a:rPr lang="en-US" i="1"/>
                      <m:t>∈</m:t>
                    </m:r>
                    <m:r>
                      <a:rPr lang="en-US" i="1"/>
                      <m:t>ℝ</m:t>
                    </m:r>
                    <m:r>
                      <a:rPr lang="en-US"/>
                      <m:t>.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blipFill>
                <a:blip r:embed="rId4"/>
                <a:stretch>
                  <a:fillRect l="-2260" t="-1601" b="-37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B752859E-17AC-4E99-B887-1223F819BA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911" y="7339411"/>
            <a:ext cx="8818203" cy="2185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B84A14B-735A-4F83-B317-50586D2B2EB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0" y="7339411"/>
            <a:ext cx="8893086" cy="21855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2875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charRg st="165" end="2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9">
                                            <p:txEl>
                                              <p:charRg st="165" end="24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9">
                                            <p:txEl>
                                              <p:charRg st="165" end="24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9">
                                            <p:txEl>
                                              <p:charRg st="165" end="24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297" end="3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7">
                                            <p:txEl>
                                              <p:charRg st="297" end="36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fr-FR" b="1" dirty="0" err="1"/>
                  <a:t>Bài</a:t>
                </a:r>
                <a:r>
                  <a:rPr lang="fr-FR" b="1" dirty="0"/>
                  <a:t> 6.16</a:t>
                </a:r>
                <a:endParaRPr lang="en-US" dirty="0"/>
              </a:p>
              <a:p>
                <a:pPr marL="0" indent="0">
                  <a:buNone/>
                </a:pPr>
                <a:r>
                  <a:rPr lang="fr-FR" dirty="0"/>
                  <a:t>a) </a:t>
                </a:r>
                <a:r>
                  <a:rPr lang="fr-FR" dirty="0" err="1"/>
                  <a:t>Dễ</a:t>
                </a:r>
                <a:r>
                  <a:rPr lang="fr-FR" dirty="0"/>
                  <a:t> </a:t>
                </a:r>
                <a:r>
                  <a:rPr lang="fr-FR" dirty="0" err="1"/>
                  <a:t>thấy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𝑓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</m:e>
                    </m:d>
                    <m:r>
                      <a:rPr lang="en-US" i="1"/>
                      <m:t>=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𝑥</m:t>
                        </m:r>
                      </m:e>
                      <m:sup>
                        <m:r>
                          <a:rPr lang="en-US"/>
                          <m:t>2</m:t>
                        </m:r>
                      </m:sup>
                    </m:sSup>
                    <m:r>
                      <a:rPr lang="en-US" i="1"/>
                      <m:t>−</m:t>
                    </m:r>
                    <m:r>
                      <a:rPr lang="en-US"/>
                      <m:t>1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có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/>
                      <m:t>Δ</m:t>
                    </m:r>
                    <m:r>
                      <a:rPr lang="en-US" i="1"/>
                      <m:t>′=</m:t>
                    </m:r>
                    <m:r>
                      <a:rPr lang="en-US"/>
                      <m:t>1</m:t>
                    </m:r>
                    <m:r>
                      <a:rPr lang="en-US" i="1"/>
                      <m:t>&gt;</m:t>
                    </m:r>
                    <m:r>
                      <a:rPr lang="en-US"/>
                      <m:t>0,</m:t>
                    </m:r>
                    <m:r>
                      <a:rPr lang="en-US" i="1"/>
                      <m:t>𝑎</m:t>
                    </m:r>
                    <m:r>
                      <a:rPr lang="en-US" i="1"/>
                      <m:t>=</m:t>
                    </m:r>
                    <m:r>
                      <a:rPr lang="en-US"/>
                      <m:t>1</m:t>
                    </m:r>
                    <m:r>
                      <a:rPr lang="en-US" i="1"/>
                      <m:t>&gt;</m:t>
                    </m:r>
                    <m:r>
                      <a:rPr lang="en-US"/>
                      <m:t>0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và</a:t>
                </a:r>
                <a:r>
                  <a:rPr lang="fr-FR" dirty="0"/>
                  <a:t> </a:t>
                </a:r>
                <a:r>
                  <a:rPr lang="fr-FR" dirty="0" err="1"/>
                  <a:t>có</a:t>
                </a:r>
                <a:r>
                  <a:rPr lang="fr-FR" dirty="0"/>
                  <a:t> </a:t>
                </a:r>
                <a:r>
                  <a:rPr lang="fr-FR" dirty="0" err="1"/>
                  <a:t>hai</a:t>
                </a:r>
                <a:r>
                  <a:rPr lang="fr-FR" dirty="0"/>
                  <a:t> </a:t>
                </a:r>
                <a:r>
                  <a:rPr lang="fr-FR" dirty="0" err="1"/>
                  <a:t>nghiệm</a:t>
                </a:r>
                <a:r>
                  <a:rPr lang="fr-FR" dirty="0"/>
                  <a:t> </a:t>
                </a:r>
                <a:r>
                  <a:rPr lang="fr-FR" dirty="0" err="1"/>
                  <a:t>phân</a:t>
                </a:r>
                <a:r>
                  <a:rPr lang="fr-FR" dirty="0"/>
                  <a:t> </a:t>
                </a:r>
                <a:r>
                  <a:rPr lang="fr-FR" dirty="0" err="1"/>
                  <a:t>biệt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𝑥</m:t>
                        </m:r>
                      </m:e>
                      <m:sub>
                        <m:r>
                          <a:rPr lang="en-US"/>
                          <m:t>1</m:t>
                        </m:r>
                      </m:sub>
                    </m:sSub>
                    <m:r>
                      <a:rPr lang="en-US" i="1"/>
                      <m:t>=−</m:t>
                    </m:r>
                    <m:r>
                      <a:rPr lang="en-US"/>
                      <m:t>1;</m:t>
                    </m:r>
                    <m:r>
                      <a:rPr lang="en-US" i="1"/>
                      <m:t> 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𝑥</m:t>
                        </m:r>
                      </m:e>
                      <m:sub>
                        <m:r>
                          <a:rPr lang="en-US"/>
                          <m:t>2</m:t>
                        </m:r>
                      </m:sub>
                    </m:sSub>
                    <m:r>
                      <a:rPr lang="en-US" i="1"/>
                      <m:t>=</m:t>
                    </m:r>
                    <m:r>
                      <a:rPr lang="en-US"/>
                      <m:t>1</m:t>
                    </m:r>
                  </m:oMath>
                </a14:m>
                <a:r>
                  <a:rPr lang="fr-FR" dirty="0"/>
                  <a:t>.</a:t>
                </a:r>
                <a:endParaRPr lang="en-US" dirty="0"/>
              </a:p>
              <a:p>
                <a:pPr marL="0" indent="0">
                  <a:buNone/>
                </a:pPr>
                <a:r>
                  <a:rPr lang="fr-FR" dirty="0"/>
                  <a:t>Do </a:t>
                </a:r>
                <a:r>
                  <a:rPr lang="fr-FR" dirty="0" err="1"/>
                  <a:t>đó</a:t>
                </a:r>
                <a:r>
                  <a:rPr lang="fr-FR" dirty="0"/>
                  <a:t> ta </a:t>
                </a:r>
                <a:r>
                  <a:rPr lang="fr-FR" dirty="0" err="1"/>
                  <a:t>có</a:t>
                </a:r>
                <a:r>
                  <a:rPr lang="fr-FR" dirty="0"/>
                  <a:t> </a:t>
                </a:r>
                <a:r>
                  <a:rPr lang="fr-FR" dirty="0" err="1"/>
                  <a:t>bảng</a:t>
                </a:r>
                <a:r>
                  <a:rPr lang="fr-FR" dirty="0"/>
                  <a:t> </a:t>
                </a:r>
                <a:r>
                  <a:rPr lang="fr-FR" dirty="0" err="1"/>
                  <a:t>xét</a:t>
                </a:r>
                <a:r>
                  <a:rPr lang="fr-FR" dirty="0"/>
                  <a:t> </a:t>
                </a:r>
                <a:r>
                  <a:rPr lang="fr-FR" dirty="0" err="1"/>
                  <a:t>dấu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𝑓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</m:e>
                    </m:d>
                  </m:oMath>
                </a14:m>
                <a:r>
                  <a:rPr lang="fr-FR" dirty="0"/>
                  <a:t>:</a:t>
                </a:r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fr-FR" dirty="0" err="1"/>
                  <a:t>Nên</a:t>
                </a:r>
                <a:r>
                  <a:rPr lang="fr-FR" dirty="0"/>
                  <a:t> </a:t>
                </a:r>
                <a:r>
                  <a:rPr lang="fr-FR" dirty="0" err="1"/>
                  <a:t>bất</a:t>
                </a:r>
                <a:r>
                  <a:rPr lang="fr-FR" dirty="0"/>
                  <a:t> </a:t>
                </a:r>
                <a:r>
                  <a:rPr lang="fr-FR" dirty="0" err="1"/>
                  <a:t>phương</a:t>
                </a:r>
                <a:r>
                  <a:rPr lang="fr-FR" dirty="0"/>
                  <a:t> </a:t>
                </a:r>
                <a:r>
                  <a:rPr lang="fr-FR" dirty="0" err="1"/>
                  <a:t>trình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𝑥</m:t>
                        </m:r>
                      </m:e>
                      <m:sup>
                        <m:r>
                          <a:rPr lang="en-US"/>
                          <m:t>2</m:t>
                        </m:r>
                      </m:sup>
                    </m:sSup>
                    <m:r>
                      <a:rPr lang="en-US" i="1"/>
                      <m:t>−</m:t>
                    </m:r>
                    <m:r>
                      <a:rPr lang="en-US"/>
                      <m:t>1</m:t>
                    </m:r>
                    <m:r>
                      <a:rPr lang="en-US" i="1"/>
                      <m:t>≥</m:t>
                    </m:r>
                    <m:r>
                      <a:rPr lang="en-US"/>
                      <m:t>0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có</a:t>
                </a:r>
                <a:r>
                  <a:rPr lang="fr-FR" dirty="0"/>
                  <a:t> </a:t>
                </a:r>
                <a:r>
                  <a:rPr lang="fr-FR" dirty="0" err="1"/>
                  <a:t>tập</a:t>
                </a:r>
                <a:r>
                  <a:rPr lang="fr-FR" dirty="0"/>
                  <a:t> </a:t>
                </a:r>
                <a:r>
                  <a:rPr lang="fr-FR" dirty="0" err="1"/>
                  <a:t>nghiệm</a:t>
                </a:r>
                <a:r>
                  <a:rPr lang="fr-FR" dirty="0"/>
                  <a:t> là </a:t>
                </a:r>
                <a14:m>
                  <m:oMath xmlns:m="http://schemas.openxmlformats.org/officeDocument/2006/math">
                    <m:r>
                      <a:rPr lang="en-US" i="1"/>
                      <m:t>𝑆</m:t>
                    </m:r>
                    <m:r>
                      <a:rPr lang="en-US" i="1"/>
                      <m:t>=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−∞</m:t>
                        </m:r>
                        <m:r>
                          <a:rPr lang="en-US"/>
                          <m:t>;</m:t>
                        </m:r>
                        <m:r>
                          <a:rPr lang="en-US" i="1"/>
                          <m:t>−</m:t>
                        </m:r>
                        <m:r>
                          <a:rPr lang="en-US"/>
                          <m:t>1</m:t>
                        </m:r>
                      </m:e>
                    </m:d>
                    <m:r>
                      <a:rPr lang="en-US" i="1"/>
                      <m:t>∪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/>
                          <m:t>1;</m:t>
                        </m:r>
                        <m:r>
                          <a:rPr lang="en-US" i="1"/>
                          <m:t>+∞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blipFill>
                <a:blip r:embed="rId3"/>
                <a:stretch>
                  <a:fillRect l="-2463" t="-176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fr-FR" dirty="0"/>
                  <a:t>b) </a:t>
                </a:r>
                <a:r>
                  <a:rPr lang="fr-FR" dirty="0" err="1"/>
                  <a:t>Dễ</a:t>
                </a:r>
                <a:r>
                  <a:rPr lang="fr-FR" dirty="0"/>
                  <a:t> </a:t>
                </a:r>
                <a:r>
                  <a:rPr lang="fr-FR" dirty="0" err="1"/>
                  <a:t>thấy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𝑔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</m:e>
                    </m:d>
                    <m:r>
                      <a:rPr lang="en-US" i="1"/>
                      <m:t>=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𝑥</m:t>
                        </m:r>
                      </m:e>
                      <m:sup>
                        <m:r>
                          <a:rPr lang="en-US"/>
                          <m:t>2</m:t>
                        </m:r>
                      </m:sup>
                    </m:sSup>
                    <m:r>
                      <a:rPr lang="en-US" i="1"/>
                      <m:t>−</m:t>
                    </m:r>
                    <m:r>
                      <a:rPr lang="en-US"/>
                      <m:t>2</m:t>
                    </m:r>
                    <m:r>
                      <a:rPr lang="en-US" i="1"/>
                      <m:t>𝑥</m:t>
                    </m:r>
                    <m:r>
                      <a:rPr lang="en-US" i="1"/>
                      <m:t>−</m:t>
                    </m:r>
                    <m:r>
                      <a:rPr lang="en-US"/>
                      <m:t>1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có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/>
                      <m:t>Δ</m:t>
                    </m:r>
                    <m:r>
                      <a:rPr lang="en-US" i="1"/>
                      <m:t>′=</m:t>
                    </m:r>
                    <m:r>
                      <a:rPr lang="en-US"/>
                      <m:t>2</m:t>
                    </m:r>
                    <m:r>
                      <a:rPr lang="en-US" i="1"/>
                      <m:t>&gt;</m:t>
                    </m:r>
                    <m:r>
                      <a:rPr lang="en-US"/>
                      <m:t>0,</m:t>
                    </m:r>
                    <m:r>
                      <a:rPr lang="en-US" i="1"/>
                      <m:t>𝑎</m:t>
                    </m:r>
                    <m:r>
                      <a:rPr lang="en-US" i="1"/>
                      <m:t>=</m:t>
                    </m:r>
                    <m:r>
                      <a:rPr lang="en-US"/>
                      <m:t>1</m:t>
                    </m:r>
                    <m:r>
                      <a:rPr lang="en-US" i="1"/>
                      <m:t>&gt;</m:t>
                    </m:r>
                    <m:r>
                      <a:rPr lang="en-US"/>
                      <m:t>0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và</a:t>
                </a:r>
                <a:r>
                  <a:rPr lang="fr-FR" dirty="0"/>
                  <a:t> </a:t>
                </a:r>
                <a:r>
                  <a:rPr lang="fr-FR" dirty="0" err="1"/>
                  <a:t>có</a:t>
                </a:r>
                <a:r>
                  <a:rPr lang="fr-FR" dirty="0"/>
                  <a:t> </a:t>
                </a:r>
                <a:r>
                  <a:rPr lang="fr-FR" dirty="0" err="1"/>
                  <a:t>hai</a:t>
                </a:r>
                <a:r>
                  <a:rPr lang="fr-FR" dirty="0"/>
                  <a:t> </a:t>
                </a:r>
                <a:r>
                  <a:rPr lang="fr-FR" dirty="0" err="1"/>
                  <a:t>nghiệm</a:t>
                </a:r>
                <a:r>
                  <a:rPr lang="fr-FR" dirty="0"/>
                  <a:t> </a:t>
                </a:r>
                <a:r>
                  <a:rPr lang="fr-FR" dirty="0" err="1"/>
                  <a:t>phân</a:t>
                </a:r>
                <a:r>
                  <a:rPr lang="fr-FR" dirty="0"/>
                  <a:t> </a:t>
                </a:r>
                <a:r>
                  <a:rPr lang="fr-FR" dirty="0" err="1"/>
                  <a:t>biệt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𝑥</m:t>
                        </m:r>
                      </m:e>
                      <m:sub>
                        <m:r>
                          <a:rPr lang="en-US"/>
                          <m:t>1</m:t>
                        </m:r>
                      </m:sub>
                    </m:sSub>
                    <m:r>
                      <a:rPr lang="en-US" i="1"/>
                      <m:t>=</m:t>
                    </m:r>
                    <m:r>
                      <a:rPr lang="en-US"/>
                      <m:t>1</m:t>
                    </m:r>
                    <m:r>
                      <a:rPr lang="en-US" i="1"/>
                      <m:t>−</m:t>
                    </m:r>
                    <m:rad>
                      <m:radPr>
                        <m:degHide m:val="on"/>
                        <m:ctrlPr>
                          <a:rPr lang="en-US" i="1"/>
                        </m:ctrlPr>
                      </m:radPr>
                      <m:deg/>
                      <m:e>
                        <m:r>
                          <a:rPr lang="en-US"/>
                          <m:t>2</m:t>
                        </m:r>
                      </m:e>
                    </m:rad>
                    <m:r>
                      <a:rPr lang="en-US"/>
                      <m:t>;</m:t>
                    </m:r>
                    <m:r>
                      <a:rPr lang="en-US" i="1"/>
                      <m:t> 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𝑥</m:t>
                        </m:r>
                      </m:e>
                      <m:sub>
                        <m:r>
                          <a:rPr lang="en-US"/>
                          <m:t>2</m:t>
                        </m:r>
                      </m:sub>
                    </m:sSub>
                    <m:r>
                      <a:rPr lang="en-US" i="1"/>
                      <m:t>=</m:t>
                    </m:r>
                    <m:r>
                      <a:rPr lang="en-US"/>
                      <m:t>1</m:t>
                    </m:r>
                    <m:r>
                      <a:rPr lang="en-US" i="1"/>
                      <m:t>+</m:t>
                    </m:r>
                    <m:rad>
                      <m:radPr>
                        <m:degHide m:val="on"/>
                        <m:ctrlPr>
                          <a:rPr lang="en-US" i="1"/>
                        </m:ctrlPr>
                      </m:radPr>
                      <m:deg/>
                      <m:e>
                        <m:r>
                          <a:rPr lang="en-US"/>
                          <m:t>2</m:t>
                        </m:r>
                      </m:e>
                    </m:rad>
                  </m:oMath>
                </a14:m>
                <a:r>
                  <a:rPr lang="fr-FR" dirty="0"/>
                  <a:t>.</a:t>
                </a:r>
                <a:endParaRPr lang="en-US" dirty="0"/>
              </a:p>
              <a:p>
                <a:pPr marL="0" indent="0">
                  <a:buNone/>
                </a:pPr>
                <a:r>
                  <a:rPr lang="fr-FR" dirty="0"/>
                  <a:t>Do </a:t>
                </a:r>
                <a:r>
                  <a:rPr lang="fr-FR" dirty="0" err="1"/>
                  <a:t>đó</a:t>
                </a:r>
                <a:r>
                  <a:rPr lang="fr-FR" dirty="0"/>
                  <a:t> ta </a:t>
                </a:r>
                <a:r>
                  <a:rPr lang="fr-FR" dirty="0" err="1"/>
                  <a:t>có</a:t>
                </a:r>
                <a:r>
                  <a:rPr lang="fr-FR" dirty="0"/>
                  <a:t> </a:t>
                </a:r>
                <a:r>
                  <a:rPr lang="fr-FR" dirty="0" err="1"/>
                  <a:t>bảng</a:t>
                </a:r>
                <a:r>
                  <a:rPr lang="fr-FR" dirty="0"/>
                  <a:t> </a:t>
                </a:r>
                <a:r>
                  <a:rPr lang="fr-FR" dirty="0" err="1"/>
                  <a:t>xét</a:t>
                </a:r>
                <a:r>
                  <a:rPr lang="fr-FR" dirty="0"/>
                  <a:t> </a:t>
                </a:r>
                <a:r>
                  <a:rPr lang="fr-FR" dirty="0" err="1"/>
                  <a:t>dấu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𝑔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</m:e>
                    </m:d>
                  </m:oMath>
                </a14:m>
                <a:r>
                  <a:rPr lang="fr-FR" dirty="0"/>
                  <a:t>:</a:t>
                </a:r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fr-FR" dirty="0" err="1"/>
                  <a:t>Nên</a:t>
                </a:r>
                <a:r>
                  <a:rPr lang="fr-FR" dirty="0"/>
                  <a:t> </a:t>
                </a:r>
                <a:r>
                  <a:rPr lang="fr-FR" dirty="0" err="1"/>
                  <a:t>bất</a:t>
                </a:r>
                <a:r>
                  <a:rPr lang="fr-FR" dirty="0"/>
                  <a:t> </a:t>
                </a:r>
                <a:r>
                  <a:rPr lang="fr-FR" dirty="0" err="1"/>
                  <a:t>phương</a:t>
                </a:r>
                <a:r>
                  <a:rPr lang="fr-FR" dirty="0"/>
                  <a:t> </a:t>
                </a:r>
                <a:r>
                  <a:rPr lang="fr-FR" dirty="0" err="1"/>
                  <a:t>trình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fr-FR" i="1"/>
                          <m:t>𝑥</m:t>
                        </m:r>
                      </m:e>
                      <m:sup>
                        <m:r>
                          <a:rPr lang="fr-FR"/>
                          <m:t>2</m:t>
                        </m:r>
                      </m:sup>
                    </m:sSup>
                    <m:r>
                      <a:rPr lang="fr-FR" i="1"/>
                      <m:t>−</m:t>
                    </m:r>
                    <m:r>
                      <a:rPr lang="fr-FR"/>
                      <m:t>2</m:t>
                    </m:r>
                    <m:r>
                      <a:rPr lang="fr-FR" i="1"/>
                      <m:t>𝑥</m:t>
                    </m:r>
                    <m:r>
                      <a:rPr lang="fr-FR" i="1"/>
                      <m:t>−</m:t>
                    </m:r>
                    <m:r>
                      <a:rPr lang="fr-FR"/>
                      <m:t>1</m:t>
                    </m:r>
                    <m:r>
                      <a:rPr lang="fr-FR" i="1"/>
                      <m:t>&lt;</m:t>
                    </m:r>
                    <m:r>
                      <a:rPr lang="fr-FR"/>
                      <m:t>0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có</a:t>
                </a:r>
                <a:r>
                  <a:rPr lang="fr-FR" dirty="0"/>
                  <a:t> </a:t>
                </a:r>
                <a:r>
                  <a:rPr lang="fr-FR" dirty="0" err="1"/>
                  <a:t>tập</a:t>
                </a:r>
                <a:r>
                  <a:rPr lang="fr-FR" dirty="0"/>
                  <a:t> </a:t>
                </a:r>
                <a:r>
                  <a:rPr lang="fr-FR" dirty="0" err="1"/>
                  <a:t>nghiệm</a:t>
                </a:r>
                <a:r>
                  <a:rPr lang="fr-FR" dirty="0"/>
                  <a:t> là </a:t>
                </a:r>
                <a14:m>
                  <m:oMath xmlns:m="http://schemas.openxmlformats.org/officeDocument/2006/math">
                    <m:r>
                      <a:rPr lang="fr-FR" i="1"/>
                      <m:t>𝑆</m:t>
                    </m:r>
                    <m:r>
                      <a:rPr lang="fr-FR" i="1"/>
                      <m:t>=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fr-FR"/>
                          <m:t>1</m:t>
                        </m:r>
                        <m:r>
                          <a:rPr lang="fr-FR" i="1"/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i="1"/>
                            </m:ctrlPr>
                          </m:radPr>
                          <m:deg/>
                          <m:e>
                            <m:r>
                              <a:rPr lang="fr-FR"/>
                              <m:t>2</m:t>
                            </m:r>
                          </m:e>
                        </m:rad>
                        <m:r>
                          <a:rPr lang="fr-FR"/>
                          <m:t>;1</m:t>
                        </m:r>
                        <m:r>
                          <a:rPr lang="fr-FR" i="1"/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i="1"/>
                            </m:ctrlPr>
                          </m:radPr>
                          <m:deg/>
                          <m:e>
                            <m:r>
                              <a:rPr lang="fr-FR"/>
                              <m:t>2</m:t>
                            </m:r>
                          </m:e>
                        </m:rad>
                      </m:e>
                    </m:d>
                  </m:oMath>
                </a14:m>
                <a:r>
                  <a:rPr lang="fr-FR" dirty="0"/>
                  <a:t>.</a:t>
                </a:r>
                <a:endParaRPr lang="en-US" dirty="0"/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blipFill>
                <a:blip r:embed="rId4"/>
                <a:stretch>
                  <a:fillRect l="-2260" t="-1601" r="-41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48152B4D-1C80-4BBF-9759-9A04DD3CDD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272" y="6108862"/>
            <a:ext cx="10052125" cy="2501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5B5BB8-B299-4100-AE16-69F0379DAF2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5400" y="5332257"/>
            <a:ext cx="10834267" cy="26687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0296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fr-FR" dirty="0"/>
                  <a:t>c) </a:t>
                </a:r>
                <a:r>
                  <a:rPr lang="fr-FR" dirty="0" err="1"/>
                  <a:t>Dễ</a:t>
                </a:r>
                <a:r>
                  <a:rPr lang="fr-FR" dirty="0"/>
                  <a:t> </a:t>
                </a:r>
                <a:r>
                  <a:rPr lang="fr-FR" dirty="0" err="1"/>
                  <a:t>thấy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h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</m:e>
                    </m:d>
                    <m:r>
                      <a:rPr lang="en-US" i="1"/>
                      <m:t>=−</m:t>
                    </m:r>
                    <m:r>
                      <a:rPr lang="en-US"/>
                      <m:t>3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𝑥</m:t>
                        </m:r>
                      </m:e>
                      <m:sup>
                        <m:r>
                          <a:rPr lang="en-US"/>
                          <m:t>2</m:t>
                        </m:r>
                      </m:sup>
                    </m:sSup>
                    <m:r>
                      <a:rPr lang="en-US" i="1"/>
                      <m:t>+</m:t>
                    </m:r>
                    <m:r>
                      <a:rPr lang="en-US"/>
                      <m:t>12</m:t>
                    </m:r>
                    <m:r>
                      <a:rPr lang="en-US" i="1"/>
                      <m:t>𝑥</m:t>
                    </m:r>
                    <m:r>
                      <a:rPr lang="en-US" i="1"/>
                      <m:t>+</m:t>
                    </m:r>
                    <m:r>
                      <a:rPr lang="en-US"/>
                      <m:t>1</m:t>
                    </m:r>
                  </m:oMath>
                </a14:m>
                <a:r>
                  <a:rPr lang="fr-FR" dirty="0"/>
                  <a:t> có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/>
                      <m:t>Δ</m:t>
                    </m:r>
                    <m:r>
                      <a:rPr lang="en-US" i="1"/>
                      <m:t>′=</m:t>
                    </m:r>
                    <m:r>
                      <a:rPr lang="en-US"/>
                      <m:t>39</m:t>
                    </m:r>
                    <m:r>
                      <a:rPr lang="en-US" i="1"/>
                      <m:t>&gt;</m:t>
                    </m:r>
                    <m:r>
                      <a:rPr lang="en-US"/>
                      <m:t>0,</m:t>
                    </m:r>
                    <m:r>
                      <a:rPr lang="en-US" i="1"/>
                      <m:t>𝑎</m:t>
                    </m:r>
                    <m:r>
                      <a:rPr lang="en-US" i="1"/>
                      <m:t>=−</m:t>
                    </m:r>
                    <m:r>
                      <a:rPr lang="en-US"/>
                      <m:t>3</m:t>
                    </m:r>
                    <m:r>
                      <a:rPr lang="en-US" i="1"/>
                      <m:t>&lt;</m:t>
                    </m:r>
                    <m:r>
                      <a:rPr lang="en-US"/>
                      <m:t>0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và</a:t>
                </a:r>
                <a:r>
                  <a:rPr lang="fr-FR" dirty="0"/>
                  <a:t> </a:t>
                </a:r>
                <a:r>
                  <a:rPr lang="fr-FR" dirty="0" err="1"/>
                  <a:t>có</a:t>
                </a:r>
                <a:r>
                  <a:rPr lang="fr-FR" dirty="0"/>
                  <a:t> </a:t>
                </a:r>
                <a:r>
                  <a:rPr lang="fr-FR" dirty="0" err="1"/>
                  <a:t>hai</a:t>
                </a:r>
                <a:r>
                  <a:rPr lang="fr-FR" dirty="0"/>
                  <a:t> </a:t>
                </a:r>
                <a:r>
                  <a:rPr lang="fr-FR" dirty="0" err="1"/>
                  <a:t>nghiệm</a:t>
                </a:r>
                <a:r>
                  <a:rPr lang="fr-FR" dirty="0"/>
                  <a:t> </a:t>
                </a:r>
                <a:r>
                  <a:rPr lang="fr-FR" dirty="0" err="1"/>
                  <a:t>phân</a:t>
                </a:r>
                <a:r>
                  <a:rPr lang="fr-FR" dirty="0"/>
                  <a:t> </a:t>
                </a:r>
                <a:r>
                  <a:rPr lang="fr-FR" dirty="0" err="1"/>
                  <a:t>biệt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𝑥</m:t>
                        </m:r>
                      </m:e>
                      <m:sub>
                        <m:r>
                          <a:rPr lang="en-US"/>
                          <m:t>1</m:t>
                        </m:r>
                      </m:sub>
                    </m:sSub>
                    <m:r>
                      <a:rPr lang="en-US" i="1"/>
                      <m:t>=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/>
                          <m:t>6</m:t>
                        </m:r>
                        <m:r>
                          <a:rPr lang="en-US" i="1"/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i="1"/>
                            </m:ctrlPr>
                          </m:radPr>
                          <m:deg/>
                          <m:e>
                            <m:r>
                              <a:rPr lang="en-US"/>
                              <m:t>39</m:t>
                            </m:r>
                          </m:e>
                        </m:rad>
                      </m:num>
                      <m:den>
                        <m:r>
                          <a:rPr lang="en-US"/>
                          <m:t>3</m:t>
                        </m:r>
                      </m:den>
                    </m:f>
                    <m:r>
                      <a:rPr lang="en-US"/>
                      <m:t>;</m:t>
                    </m:r>
                    <m:r>
                      <a:rPr lang="en-US" i="1"/>
                      <m:t> 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𝑥</m:t>
                        </m:r>
                      </m:e>
                      <m:sub>
                        <m:r>
                          <a:rPr lang="en-US"/>
                          <m:t>2</m:t>
                        </m:r>
                      </m:sub>
                    </m:sSub>
                    <m:r>
                      <a:rPr lang="en-US" i="1"/>
                      <m:t>=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/>
                          <m:t>6</m:t>
                        </m:r>
                        <m:r>
                          <a:rPr lang="en-US" i="1"/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i="1"/>
                            </m:ctrlPr>
                          </m:radPr>
                          <m:deg/>
                          <m:e>
                            <m:r>
                              <a:rPr lang="en-US"/>
                              <m:t>39</m:t>
                            </m:r>
                          </m:e>
                        </m:rad>
                      </m:num>
                      <m:den>
                        <m:r>
                          <a:rPr lang="en-US"/>
                          <m:t>3</m:t>
                        </m:r>
                      </m:den>
                    </m:f>
                  </m:oMath>
                </a14:m>
                <a:r>
                  <a:rPr lang="fr-FR" dirty="0"/>
                  <a:t>.</a:t>
                </a:r>
                <a:endParaRPr lang="en-US" dirty="0"/>
              </a:p>
              <a:p>
                <a:pPr marL="0" indent="0">
                  <a:buNone/>
                </a:pPr>
                <a:r>
                  <a:rPr lang="fr-FR" dirty="0"/>
                  <a:t>Do </a:t>
                </a:r>
                <a:r>
                  <a:rPr lang="fr-FR" dirty="0" err="1"/>
                  <a:t>đó</a:t>
                </a:r>
                <a:r>
                  <a:rPr lang="fr-FR" dirty="0"/>
                  <a:t> ta </a:t>
                </a:r>
                <a:r>
                  <a:rPr lang="fr-FR" dirty="0" err="1"/>
                  <a:t>có</a:t>
                </a:r>
                <a:r>
                  <a:rPr lang="fr-FR" dirty="0"/>
                  <a:t> </a:t>
                </a:r>
                <a:r>
                  <a:rPr lang="fr-FR" dirty="0" err="1"/>
                  <a:t>bảng</a:t>
                </a:r>
                <a:r>
                  <a:rPr lang="fr-FR" dirty="0"/>
                  <a:t> </a:t>
                </a:r>
                <a:r>
                  <a:rPr lang="fr-FR" dirty="0" err="1"/>
                  <a:t>xét</a:t>
                </a:r>
                <a:r>
                  <a:rPr lang="fr-FR" dirty="0"/>
                  <a:t> </a:t>
                </a:r>
                <a:r>
                  <a:rPr lang="fr-FR" dirty="0" err="1"/>
                  <a:t>dấu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h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</m:e>
                    </m:d>
                  </m:oMath>
                </a14:m>
                <a:r>
                  <a:rPr lang="fr-FR" dirty="0"/>
                  <a:t>:</a:t>
                </a:r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r>
                  <a:rPr lang="fr-FR" dirty="0" err="1"/>
                  <a:t>Nên</a:t>
                </a:r>
                <a:r>
                  <a:rPr lang="fr-FR" dirty="0"/>
                  <a:t> </a:t>
                </a:r>
                <a:r>
                  <a:rPr lang="fr-FR" dirty="0" err="1"/>
                  <a:t>bất</a:t>
                </a:r>
                <a:r>
                  <a:rPr lang="fr-FR" dirty="0"/>
                  <a:t> </a:t>
                </a:r>
                <a:r>
                  <a:rPr lang="fr-FR" dirty="0" err="1"/>
                  <a:t>phương</a:t>
                </a:r>
                <a:r>
                  <a:rPr lang="fr-FR" dirty="0"/>
                  <a:t> </a:t>
                </a:r>
                <a:r>
                  <a:rPr lang="fr-FR" dirty="0" err="1"/>
                  <a:t>trình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−</m:t>
                    </m:r>
                    <m:r>
                      <a:rPr lang="en-US"/>
                      <m:t>3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𝑥</m:t>
                        </m:r>
                      </m:e>
                      <m:sup>
                        <m:r>
                          <a:rPr lang="en-US"/>
                          <m:t>2</m:t>
                        </m:r>
                      </m:sup>
                    </m:sSup>
                    <m:r>
                      <a:rPr lang="en-US" i="1"/>
                      <m:t>+</m:t>
                    </m:r>
                    <m:r>
                      <a:rPr lang="en-US"/>
                      <m:t>12</m:t>
                    </m:r>
                    <m:r>
                      <a:rPr lang="en-US" i="1"/>
                      <m:t>𝑥</m:t>
                    </m:r>
                    <m:r>
                      <a:rPr lang="en-US" i="1"/>
                      <m:t>+</m:t>
                    </m:r>
                    <m:r>
                      <a:rPr lang="en-US"/>
                      <m:t>1</m:t>
                    </m:r>
                    <m:r>
                      <a:rPr lang="en-US" i="1"/>
                      <m:t>≤</m:t>
                    </m:r>
                    <m:r>
                      <a:rPr lang="en-US"/>
                      <m:t>0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có</a:t>
                </a:r>
                <a:r>
                  <a:rPr lang="fr-FR" dirty="0"/>
                  <a:t> </a:t>
                </a:r>
                <a:r>
                  <a:rPr lang="fr-FR" dirty="0" err="1"/>
                  <a:t>tập</a:t>
                </a:r>
                <a:r>
                  <a:rPr lang="fr-FR" dirty="0"/>
                  <a:t> </a:t>
                </a:r>
                <a:r>
                  <a:rPr lang="fr-FR" dirty="0" err="1"/>
                  <a:t>nghiệm</a:t>
                </a:r>
                <a:r>
                  <a:rPr lang="fr-FR" dirty="0"/>
                  <a:t> là </a:t>
                </a:r>
                <a14:m>
                  <m:oMath xmlns:m="http://schemas.openxmlformats.org/officeDocument/2006/math">
                    <m:r>
                      <a:rPr lang="en-US" i="1"/>
                      <m:t>𝑆</m:t>
                    </m:r>
                    <m:r>
                      <a:rPr lang="en-US" i="1"/>
                      <m:t>=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−∞</m:t>
                        </m:r>
                        <m:r>
                          <a:rPr lang="en-US"/>
                          <m:t>;</m:t>
                        </m:r>
                        <m:f>
                          <m:fPr>
                            <m:ctrlPr>
                              <a:rPr lang="en-US" i="1"/>
                            </m:ctrlPr>
                          </m:fPr>
                          <m:num>
                            <m:r>
                              <a:rPr lang="en-US"/>
                              <m:t>6</m:t>
                            </m:r>
                            <m:r>
                              <a:rPr lang="en-US" i="1"/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US" i="1"/>
                                </m:ctrlPr>
                              </m:radPr>
                              <m:deg/>
                              <m:e>
                                <m:r>
                                  <a:rPr lang="en-US"/>
                                  <m:t>39</m:t>
                                </m:r>
                              </m:e>
                            </m:rad>
                          </m:num>
                          <m:den>
                            <m:r>
                              <a:rPr lang="en-US"/>
                              <m:t>3</m:t>
                            </m:r>
                          </m:den>
                        </m:f>
                      </m:e>
                    </m:d>
                    <m:r>
                      <a:rPr lang="en-US" i="1"/>
                      <m:t>∪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f>
                          <m:fPr>
                            <m:ctrlPr>
                              <a:rPr lang="en-US" i="1"/>
                            </m:ctrlPr>
                          </m:fPr>
                          <m:num>
                            <m:r>
                              <a:rPr lang="en-US"/>
                              <m:t>6</m:t>
                            </m:r>
                            <m:r>
                              <a:rPr lang="en-US" i="1"/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US" i="1"/>
                                </m:ctrlPr>
                              </m:radPr>
                              <m:deg/>
                              <m:e>
                                <m:r>
                                  <a:rPr lang="en-US"/>
                                  <m:t>39</m:t>
                                </m:r>
                              </m:e>
                            </m:rad>
                          </m:num>
                          <m:den>
                            <m:r>
                              <a:rPr lang="en-US"/>
                              <m:t>3</m:t>
                            </m:r>
                          </m:den>
                        </m:f>
                        <m:r>
                          <a:rPr lang="en-US"/>
                          <m:t>;</m:t>
                        </m:r>
                        <m:r>
                          <a:rPr lang="en-US" i="1"/>
                          <m:t>+∞</m:t>
                        </m:r>
                      </m:e>
                    </m:d>
                  </m:oMath>
                </a14:m>
                <a:r>
                  <a:rPr lang="fr-FR" dirty="0"/>
                  <a:t>.</a:t>
                </a:r>
                <a:endParaRPr lang="en-US" dirty="0"/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blipFill>
                <a:blip r:embed="rId3"/>
                <a:stretch>
                  <a:fillRect l="-2463" t="-1601" r="-54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fr-FR" dirty="0"/>
                  <a:t>d) </a:t>
                </a:r>
                <a14:m>
                  <m:oMath xmlns:m="http://schemas.openxmlformats.org/officeDocument/2006/math">
                    <m:r>
                      <a:rPr lang="en-US" i="1"/>
                      <m:t>𝑘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</m:e>
                    </m:d>
                    <m:r>
                      <a:rPr lang="en-US" i="1"/>
                      <m:t>=</m:t>
                    </m:r>
                    <m:r>
                      <a:rPr lang="en-US"/>
                      <m:t>5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𝑥</m:t>
                        </m:r>
                      </m:e>
                      <m:sup>
                        <m:r>
                          <a:rPr lang="en-US"/>
                          <m:t>2</m:t>
                        </m:r>
                      </m:sup>
                    </m:sSup>
                    <m:r>
                      <a:rPr lang="en-US" i="1"/>
                      <m:t>+</m:t>
                    </m:r>
                    <m:r>
                      <a:rPr lang="en-US" i="1"/>
                      <m:t>𝑥</m:t>
                    </m:r>
                    <m:r>
                      <a:rPr lang="en-US" i="1"/>
                      <m:t>+</m:t>
                    </m:r>
                    <m:r>
                      <a:rPr lang="en-US"/>
                      <m:t>1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có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/>
                      <m:t>Δ</m:t>
                    </m:r>
                    <m:r>
                      <a:rPr lang="en-US" i="1"/>
                      <m:t>=−</m:t>
                    </m:r>
                    <m:r>
                      <a:rPr lang="en-US"/>
                      <m:t>19</m:t>
                    </m:r>
                    <m:r>
                      <a:rPr lang="en-US" i="1"/>
                      <m:t>&lt;</m:t>
                    </m:r>
                    <m:r>
                      <a:rPr lang="en-US"/>
                      <m:t>0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và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𝑎</m:t>
                    </m:r>
                    <m:r>
                      <a:rPr lang="en-US" i="1"/>
                      <m:t>=</m:t>
                    </m:r>
                    <m:r>
                      <a:rPr lang="en-US"/>
                      <m:t>5</m:t>
                    </m:r>
                    <m:r>
                      <a:rPr lang="en-US" i="1"/>
                      <m:t>&gt;</m:t>
                    </m:r>
                    <m:r>
                      <a:rPr lang="en-US"/>
                      <m:t>0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nên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𝑘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</m:e>
                    </m:d>
                    <m:r>
                      <a:rPr lang="en-US" i="1"/>
                      <m:t>&gt;</m:t>
                    </m:r>
                    <m:r>
                      <a:rPr lang="en-US"/>
                      <m:t>0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với</a:t>
                </a:r>
                <a:r>
                  <a:rPr lang="fr-FR" dirty="0"/>
                  <a:t> </a:t>
                </a:r>
                <a:r>
                  <a:rPr lang="fr-FR" dirty="0" err="1"/>
                  <a:t>mọi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𝑥</m:t>
                    </m:r>
                    <m:r>
                      <a:rPr lang="en-US" i="1"/>
                      <m:t>∈</m:t>
                    </m:r>
                    <m:r>
                      <a:rPr lang="en-US" i="1"/>
                      <m:t>ℝ</m:t>
                    </m:r>
                    <m:r>
                      <a:rPr lang="en-US"/>
                      <m:t>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fr-FR" dirty="0" err="1"/>
                  <a:t>Từ</a:t>
                </a:r>
                <a:r>
                  <a:rPr lang="fr-FR" dirty="0"/>
                  <a:t> </a:t>
                </a:r>
                <a:r>
                  <a:rPr lang="fr-FR" dirty="0" err="1"/>
                  <a:t>đó</a:t>
                </a:r>
                <a:r>
                  <a:rPr lang="fr-FR" dirty="0"/>
                  <a:t> </a:t>
                </a:r>
                <a:r>
                  <a:rPr lang="fr-FR" dirty="0" err="1"/>
                  <a:t>suy</a:t>
                </a:r>
                <a:r>
                  <a:rPr lang="fr-FR" dirty="0"/>
                  <a:t> ra </a:t>
                </a:r>
                <a:r>
                  <a:rPr lang="fr-FR" dirty="0" err="1"/>
                  <a:t>bất</a:t>
                </a:r>
                <a:r>
                  <a:rPr lang="fr-FR" dirty="0"/>
                  <a:t> </a:t>
                </a:r>
                <a:r>
                  <a:rPr lang="fr-FR" dirty="0" err="1"/>
                  <a:t>phương</a:t>
                </a:r>
                <a:r>
                  <a:rPr lang="fr-FR" dirty="0"/>
                  <a:t> </a:t>
                </a:r>
                <a:r>
                  <a:rPr lang="fr-FR" dirty="0" err="1"/>
                  <a:t>trình</a:t>
                </a:r>
                <a:r>
                  <a:rPr lang="fr-FR" dirty="0"/>
                  <a:t>                     </a:t>
                </a:r>
                <a14:m>
                  <m:oMath xmlns:m="http://schemas.openxmlformats.org/officeDocument/2006/math">
                    <m:r>
                      <a:rPr lang="en-US"/>
                      <m:t>5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𝑥</m:t>
                        </m:r>
                      </m:e>
                      <m:sup>
                        <m:r>
                          <a:rPr lang="en-US"/>
                          <m:t>2</m:t>
                        </m:r>
                      </m:sup>
                    </m:sSup>
                    <m:r>
                      <a:rPr lang="en-US" i="1"/>
                      <m:t>+</m:t>
                    </m:r>
                    <m:r>
                      <a:rPr lang="en-US" i="1"/>
                      <m:t>𝑥</m:t>
                    </m:r>
                    <m:r>
                      <a:rPr lang="en-US" i="1"/>
                      <m:t>+</m:t>
                    </m:r>
                    <m:r>
                      <a:rPr lang="en-US"/>
                      <m:t>1</m:t>
                    </m:r>
                    <m:r>
                      <a:rPr lang="en-US" i="1"/>
                      <m:t>≥</m:t>
                    </m:r>
                    <m:r>
                      <a:rPr lang="en-US"/>
                      <m:t>0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có</a:t>
                </a:r>
                <a:r>
                  <a:rPr lang="fr-FR" dirty="0"/>
                  <a:t> </a:t>
                </a:r>
                <a:r>
                  <a:rPr lang="fr-FR" dirty="0" err="1"/>
                  <a:t>tập</a:t>
                </a:r>
                <a:r>
                  <a:rPr lang="fr-FR" dirty="0"/>
                  <a:t> </a:t>
                </a:r>
                <a:r>
                  <a:rPr lang="fr-FR" dirty="0" err="1"/>
                  <a:t>nghiệm</a:t>
                </a:r>
                <a:r>
                  <a:rPr lang="fr-FR" dirty="0"/>
                  <a:t> là </a:t>
                </a:r>
                <a14:m>
                  <m:oMath xmlns:m="http://schemas.openxmlformats.org/officeDocument/2006/math">
                    <m:r>
                      <a:rPr lang="en-US" i="1"/>
                      <m:t>ℝ</m:t>
                    </m:r>
                  </m:oMath>
                </a14:m>
                <a:r>
                  <a:rPr lang="fr-FR" dirty="0"/>
                  <a:t>.</a:t>
                </a:r>
                <a:endParaRPr lang="en-US" dirty="0"/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blipFill>
                <a:blip r:embed="rId4"/>
                <a:stretch>
                  <a:fillRect l="-2260" t="-160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E2C1477C-0FE4-419C-B6E6-7367DAD274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800" y="5867400"/>
            <a:ext cx="10183471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921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23241000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fr-FR" b="1" dirty="0" err="1"/>
                  <a:t>Bài</a:t>
                </a:r>
                <a:r>
                  <a:rPr lang="fr-FR" b="1" dirty="0"/>
                  <a:t> 6.17. </a:t>
                </a:r>
                <a:endParaRPr lang="en-US" dirty="0"/>
              </a:p>
              <a:p>
                <a:pPr marL="0" indent="0">
                  <a:buNone/>
                </a:pPr>
                <a:r>
                  <a:rPr lang="fr-FR" dirty="0" err="1"/>
                  <a:t>Đặt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𝑓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</m:e>
                    </m:d>
                    <m:r>
                      <a:rPr lang="en-US" i="1"/>
                      <m:t>=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𝑥</m:t>
                        </m:r>
                      </m:e>
                      <m:sup>
                        <m:r>
                          <a:rPr lang="en-US"/>
                          <m:t>2</m:t>
                        </m:r>
                      </m:sup>
                    </m:sSup>
                    <m:r>
                      <a:rPr lang="en-US" i="1"/>
                      <m:t>+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𝑚</m:t>
                        </m:r>
                        <m:r>
                          <a:rPr lang="en-US" i="1"/>
                          <m:t>+</m:t>
                        </m:r>
                        <m:r>
                          <a:rPr lang="en-US"/>
                          <m:t>1</m:t>
                        </m:r>
                      </m:e>
                    </m:d>
                    <m:r>
                      <a:rPr lang="en-US" i="1"/>
                      <m:t>𝑥</m:t>
                    </m:r>
                    <m:r>
                      <a:rPr lang="en-US" i="1"/>
                      <m:t>+</m:t>
                    </m:r>
                    <m:r>
                      <a:rPr lang="en-US"/>
                      <m:t>2</m:t>
                    </m:r>
                    <m:r>
                      <a:rPr lang="en-US" i="1"/>
                      <m:t>𝑚</m:t>
                    </m:r>
                    <m:r>
                      <a:rPr lang="en-US" i="1"/>
                      <m:t>+</m:t>
                    </m:r>
                    <m:r>
                      <a:rPr lang="en-US"/>
                      <m:t>3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có</a:t>
                </a:r>
                <a:r>
                  <a:rPr lang="fr-FR" dirty="0"/>
                  <a:t> </a:t>
                </a:r>
                <a:r>
                  <a:rPr lang="fr-FR" dirty="0" err="1"/>
                  <a:t>hệ</a:t>
                </a:r>
                <a:r>
                  <a:rPr lang="fr-FR" dirty="0"/>
                  <a:t> </a:t>
                </a:r>
                <a:r>
                  <a:rPr lang="fr-FR" dirty="0" err="1"/>
                  <a:t>số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𝑎</m:t>
                    </m:r>
                    <m:r>
                      <a:rPr lang="en-US" i="1"/>
                      <m:t>=</m:t>
                    </m:r>
                    <m:r>
                      <a:rPr lang="en-US"/>
                      <m:t>1</m:t>
                    </m:r>
                    <m:r>
                      <a:rPr lang="en-US" i="1"/>
                      <m:t>&gt;</m:t>
                    </m:r>
                    <m:r>
                      <a:rPr lang="en-US"/>
                      <m:t>0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fr-FR" dirty="0"/>
                  <a:t>Ta </a:t>
                </a:r>
                <a:r>
                  <a:rPr lang="fr-FR" dirty="0" err="1"/>
                  <a:t>có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/>
                      <m:t>Δ</m:t>
                    </m:r>
                    <m:r>
                      <a:rPr lang="en-US" i="1"/>
                      <m:t>=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d>
                          <m:dPr>
                            <m:ctrlPr>
                              <a:rPr lang="en-US" i="1"/>
                            </m:ctrlPr>
                          </m:dPr>
                          <m:e>
                            <m:r>
                              <a:rPr lang="en-US" i="1"/>
                              <m:t>𝑚</m:t>
                            </m:r>
                            <m:r>
                              <a:rPr lang="en-US" i="1"/>
                              <m:t>+</m:t>
                            </m:r>
                            <m:r>
                              <a:rPr lang="en-US"/>
                              <m:t>1</m:t>
                            </m:r>
                          </m:e>
                        </m:d>
                      </m:e>
                      <m:sup>
                        <m:r>
                          <a:rPr lang="en-US"/>
                          <m:t>2</m:t>
                        </m:r>
                      </m:sup>
                    </m:sSup>
                    <m:r>
                      <a:rPr lang="en-US" i="1"/>
                      <m:t>−</m:t>
                    </m:r>
                    <m:r>
                      <a:rPr lang="en-US"/>
                      <m:t>4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/>
                          <m:t>2</m:t>
                        </m:r>
                        <m:r>
                          <a:rPr lang="en-US" i="1"/>
                          <m:t>𝑚</m:t>
                        </m:r>
                        <m:r>
                          <a:rPr lang="en-US" i="1"/>
                          <m:t>+</m:t>
                        </m:r>
                        <m:r>
                          <a:rPr lang="en-US"/>
                          <m:t>3</m:t>
                        </m:r>
                      </m:e>
                    </m:d>
                    <m:r>
                      <a:rPr lang="en-US" i="1"/>
                      <m:t>=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𝑚</m:t>
                        </m:r>
                      </m:e>
                      <m:sup>
                        <m:r>
                          <a:rPr lang="en-US"/>
                          <m:t>2</m:t>
                        </m:r>
                      </m:sup>
                    </m:sSup>
                    <m:r>
                      <a:rPr lang="en-US" i="1"/>
                      <m:t>−</m:t>
                    </m:r>
                    <m:r>
                      <a:rPr lang="en-US"/>
                      <m:t>6</m:t>
                    </m:r>
                    <m:r>
                      <a:rPr lang="en-US" i="1"/>
                      <m:t>𝑚</m:t>
                    </m:r>
                    <m:r>
                      <a:rPr lang="en-US" i="1"/>
                      <m:t>−</m:t>
                    </m:r>
                    <m:r>
                      <a:rPr lang="en-US"/>
                      <m:t>11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fr-FR" dirty="0"/>
                  <a:t>*) </a:t>
                </a:r>
                <a:r>
                  <a:rPr lang="fr-FR" dirty="0" err="1"/>
                  <a:t>Nếu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/>
                      <m:t>Δ</m:t>
                    </m:r>
                    <m:r>
                      <a:rPr lang="en-US" i="1"/>
                      <m:t>&gt;</m:t>
                    </m:r>
                    <m:r>
                      <a:rPr lang="en-US"/>
                      <m:t>0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thì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𝑓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</m:e>
                    </m:d>
                    <m:r>
                      <a:rPr lang="en-US" i="1"/>
                      <m:t>≤</m:t>
                    </m:r>
                    <m:r>
                      <a:rPr lang="en-US"/>
                      <m:t>0</m:t>
                    </m:r>
                  </m:oMath>
                </a14:m>
                <a:r>
                  <a:rPr lang="fr-FR" dirty="0"/>
                  <a:t> khi </a:t>
                </a:r>
                <a14:m>
                  <m:oMath xmlns:m="http://schemas.openxmlformats.org/officeDocument/2006/math">
                    <m:r>
                      <a:rPr lang="en-US" i="1"/>
                      <m:t>𝑥</m:t>
                    </m:r>
                    <m:r>
                      <a:rPr lang="en-US" i="1"/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i="1"/>
                        </m:ctrlPr>
                      </m:dPr>
                      <m:e>
                        <m:sSub>
                          <m:sSubPr>
                            <m:ctrlPr>
                              <a:rPr lang="en-US" i="1"/>
                            </m:ctrlPr>
                          </m:sSubPr>
                          <m:e>
                            <m:r>
                              <a:rPr lang="en-US" i="1"/>
                              <m:t>𝑥</m:t>
                            </m:r>
                          </m:e>
                          <m:sub>
                            <m:r>
                              <a:rPr lang="en-US"/>
                              <m:t>1</m:t>
                            </m:r>
                          </m:sub>
                        </m:sSub>
                        <m:r>
                          <a:rPr lang="en-US"/>
                          <m:t>;</m:t>
                        </m:r>
                        <m:sSub>
                          <m:sSubPr>
                            <m:ctrlPr>
                              <a:rPr lang="en-US" i="1"/>
                            </m:ctrlPr>
                          </m:sSubPr>
                          <m:e>
                            <m:r>
                              <a:rPr lang="en-US" i="1"/>
                              <m:t>𝑥</m:t>
                            </m:r>
                          </m:e>
                          <m:sub>
                            <m:r>
                              <a:rPr lang="en-US"/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với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𝑥</m:t>
                        </m:r>
                      </m:e>
                      <m:sub>
                        <m:r>
                          <a:rPr lang="en-US"/>
                          <m:t>1</m:t>
                        </m:r>
                      </m:sub>
                    </m:sSub>
                    <m:r>
                      <a:rPr lang="en-US"/>
                      <m:t>,</m:t>
                    </m:r>
                    <m:r>
                      <a:rPr lang="en-US" i="1"/>
                      <m:t> 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𝑥</m:t>
                        </m:r>
                      </m:e>
                      <m:sub>
                        <m:r>
                          <a:rPr lang="en-US"/>
                          <m:t>2</m:t>
                        </m:r>
                      </m:sub>
                    </m:sSub>
                  </m:oMath>
                </a14:m>
                <a:r>
                  <a:rPr lang="fr-FR" dirty="0"/>
                  <a:t> là </a:t>
                </a:r>
                <a:r>
                  <a:rPr lang="fr-FR" dirty="0" err="1"/>
                  <a:t>hai</a:t>
                </a:r>
                <a:r>
                  <a:rPr lang="fr-FR" dirty="0"/>
                  <a:t> </a:t>
                </a:r>
                <a:r>
                  <a:rPr lang="fr-FR" dirty="0" err="1"/>
                  <a:t>nghiệm</a:t>
                </a:r>
                <a:r>
                  <a:rPr lang="fr-FR" dirty="0"/>
                  <a:t> </a:t>
                </a:r>
                <a:r>
                  <a:rPr lang="fr-FR" dirty="0" err="1"/>
                  <a:t>của</a:t>
                </a:r>
                <a:r>
                  <a:rPr lang="fr-FR" dirty="0"/>
                  <a:t> </a:t>
                </a:r>
                <a:r>
                  <a:rPr lang="fr-FR" dirty="0" err="1"/>
                  <a:t>phương</a:t>
                </a:r>
                <a:r>
                  <a:rPr lang="fr-FR" dirty="0"/>
                  <a:t> </a:t>
                </a:r>
                <a:r>
                  <a:rPr lang="fr-FR" dirty="0" err="1"/>
                  <a:t>trình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𝑓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</m:e>
                    </m:d>
                    <m:r>
                      <a:rPr lang="en-US" i="1"/>
                      <m:t>=</m:t>
                    </m:r>
                    <m:r>
                      <a:rPr lang="en-US"/>
                      <m:t>0</m:t>
                    </m:r>
                  </m:oMath>
                </a14:m>
                <a:r>
                  <a:rPr lang="fr-FR" dirty="0"/>
                  <a:t>.</a:t>
                </a:r>
                <a:endParaRPr lang="en-US" dirty="0"/>
              </a:p>
              <a:p>
                <a:pPr marL="0" indent="0">
                  <a:buNone/>
                </a:pPr>
                <a:r>
                  <a:rPr lang="fr-FR" dirty="0"/>
                  <a:t>Khi </a:t>
                </a:r>
                <a:r>
                  <a:rPr lang="fr-FR" dirty="0" err="1"/>
                  <a:t>đó</a:t>
                </a:r>
                <a:r>
                  <a:rPr lang="fr-FR" dirty="0"/>
                  <a:t> </a:t>
                </a:r>
                <a:r>
                  <a:rPr lang="fr-FR" dirty="0" err="1"/>
                  <a:t>không</a:t>
                </a:r>
                <a:r>
                  <a:rPr lang="fr-FR" dirty="0"/>
                  <a:t> </a:t>
                </a:r>
                <a:r>
                  <a:rPr lang="fr-FR" dirty="0" err="1"/>
                  <a:t>thỏa</a:t>
                </a:r>
                <a:r>
                  <a:rPr lang="fr-FR" dirty="0"/>
                  <a:t> </a:t>
                </a:r>
                <a:r>
                  <a:rPr lang="fr-FR" dirty="0" err="1"/>
                  <a:t>mãn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𝑓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</m:e>
                    </m:d>
                    <m:r>
                      <a:rPr lang="en-US" i="1"/>
                      <m:t>&gt;</m:t>
                    </m:r>
                    <m:r>
                      <a:rPr lang="en-US"/>
                      <m:t>0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với</a:t>
                </a:r>
                <a:r>
                  <a:rPr lang="fr-FR" dirty="0"/>
                  <a:t> </a:t>
                </a:r>
                <a:r>
                  <a:rPr lang="fr-FR" dirty="0" err="1"/>
                  <a:t>mọi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𝑥</m:t>
                    </m:r>
                    <m:r>
                      <a:rPr lang="en-US" i="1"/>
                      <m:t>∈</m:t>
                    </m:r>
                    <m:r>
                      <a:rPr lang="en-US" i="1"/>
                      <m:t>ℝ</m:t>
                    </m:r>
                  </m:oMath>
                </a14:m>
                <a:r>
                  <a:rPr lang="fr-FR" dirty="0"/>
                  <a:t>.</a:t>
                </a:r>
              </a:p>
              <a:p>
                <a:pPr marL="0" indent="0">
                  <a:buNone/>
                </a:pPr>
                <a:r>
                  <a:rPr lang="fr-FR" dirty="0"/>
                  <a:t>*) </a:t>
                </a:r>
                <a:r>
                  <a:rPr lang="fr-FR" dirty="0" err="1"/>
                  <a:t>Nếu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/>
                      <m:t>Δ</m:t>
                    </m:r>
                    <m:r>
                      <a:rPr lang="en-US" i="1"/>
                      <m:t>=</m:t>
                    </m:r>
                    <m:r>
                      <a:rPr lang="en-US"/>
                      <m:t>0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thì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𝑓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</m:e>
                    </m:d>
                    <m:r>
                      <a:rPr lang="en-US" i="1"/>
                      <m:t>=</m:t>
                    </m:r>
                    <m:r>
                      <a:rPr lang="en-US"/>
                      <m:t>0</m:t>
                    </m:r>
                  </m:oMath>
                </a14:m>
                <a:r>
                  <a:rPr lang="fr-FR" dirty="0"/>
                  <a:t> khi </a:t>
                </a:r>
                <a14:m>
                  <m:oMath xmlns:m="http://schemas.openxmlformats.org/officeDocument/2006/math">
                    <m:r>
                      <a:rPr lang="en-US" i="1"/>
                      <m:t>𝑥</m:t>
                    </m:r>
                    <m:r>
                      <a:rPr lang="en-US" i="1"/>
                      <m:t>=−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𝑏</m:t>
                        </m:r>
                      </m:num>
                      <m:den>
                        <m:r>
                          <a:rPr lang="en-US"/>
                          <m:t>2</m:t>
                        </m:r>
                        <m:r>
                          <a:rPr lang="en-US" i="1"/>
                          <m:t>𝑎</m:t>
                        </m:r>
                      </m:den>
                    </m:f>
                  </m:oMath>
                </a14:m>
                <a:r>
                  <a:rPr lang="fr-FR" dirty="0"/>
                  <a:t>, khi </a:t>
                </a:r>
                <a:r>
                  <a:rPr lang="fr-FR" dirty="0" err="1"/>
                  <a:t>đó</a:t>
                </a:r>
                <a:r>
                  <a:rPr lang="fr-FR" dirty="0"/>
                  <a:t> </a:t>
                </a:r>
                <a:r>
                  <a:rPr lang="fr-FR" dirty="0" err="1"/>
                  <a:t>không</a:t>
                </a:r>
                <a:r>
                  <a:rPr lang="fr-FR" dirty="0"/>
                  <a:t> </a:t>
                </a:r>
                <a:r>
                  <a:rPr lang="fr-FR" dirty="0" err="1"/>
                  <a:t>thỏa</a:t>
                </a:r>
                <a:r>
                  <a:rPr lang="fr-FR" dirty="0"/>
                  <a:t> </a:t>
                </a:r>
                <a:r>
                  <a:rPr lang="fr-FR" dirty="0" err="1"/>
                  <a:t>mãn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𝑓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</m:e>
                    </m:d>
                    <m:r>
                      <a:rPr lang="en-US" i="1"/>
                      <m:t>&gt;</m:t>
                    </m:r>
                    <m:r>
                      <a:rPr lang="en-US"/>
                      <m:t>0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với</a:t>
                </a:r>
                <a:r>
                  <a:rPr lang="fr-FR" dirty="0"/>
                  <a:t> </a:t>
                </a:r>
                <a:r>
                  <a:rPr lang="fr-FR" dirty="0" err="1"/>
                  <a:t>mọi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𝑥</m:t>
                    </m:r>
                    <m:r>
                      <a:rPr lang="en-US" i="1"/>
                      <m:t>∈</m:t>
                    </m:r>
                    <m:r>
                      <a:rPr lang="en-US" i="1"/>
                      <m:t>ℝ</m:t>
                    </m:r>
                  </m:oMath>
                </a14:m>
                <a:r>
                  <a:rPr lang="fr-FR" dirty="0"/>
                  <a:t>.</a:t>
                </a:r>
              </a:p>
              <a:p>
                <a:pPr marL="0" indent="0">
                  <a:buNone/>
                </a:pPr>
                <a:r>
                  <a:rPr lang="fr-FR" dirty="0"/>
                  <a:t>*) </a:t>
                </a:r>
                <a:r>
                  <a:rPr lang="fr-FR" dirty="0" err="1"/>
                  <a:t>Nếu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thì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1.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với</a:t>
                </a:r>
                <a:r>
                  <a:rPr lang="fr-FR" dirty="0"/>
                  <a:t> </a:t>
                </a:r>
                <a:r>
                  <a:rPr lang="fr-FR" dirty="0" err="1"/>
                  <a:t>mọi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fr-FR" dirty="0"/>
                  <a:t> (</a:t>
                </a:r>
                <a:r>
                  <a:rPr lang="fr-FR" dirty="0" err="1"/>
                  <a:t>thỏa</a:t>
                </a:r>
                <a:r>
                  <a:rPr lang="fr-FR" dirty="0"/>
                  <a:t> </a:t>
                </a:r>
                <a:r>
                  <a:rPr lang="fr-FR" dirty="0" err="1"/>
                  <a:t>mãn</a:t>
                </a:r>
                <a:r>
                  <a:rPr lang="fr-FR" dirty="0"/>
                  <a:t> </a:t>
                </a:r>
                <a:r>
                  <a:rPr lang="fr-FR" dirty="0" err="1"/>
                  <a:t>đề</a:t>
                </a:r>
                <a:r>
                  <a:rPr lang="fr-FR" dirty="0"/>
                  <a:t> </a:t>
                </a:r>
                <a:r>
                  <a:rPr lang="fr-FR" dirty="0" err="1"/>
                  <a:t>bài</a:t>
                </a:r>
                <a:r>
                  <a:rPr lang="fr-FR" dirty="0"/>
                  <a:t>)</a:t>
                </a:r>
                <a:endParaRPr lang="en-US" dirty="0"/>
              </a:p>
              <a:p>
                <a:pPr marL="0" indent="0">
                  <a:buNone/>
                </a:pPr>
                <a:r>
                  <a:rPr lang="fr-FR" dirty="0"/>
                  <a:t>Vậy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thỏa</a:t>
                </a:r>
                <a:r>
                  <a:rPr lang="fr-FR" dirty="0"/>
                  <a:t> </a:t>
                </a:r>
                <a:r>
                  <a:rPr lang="fr-FR" dirty="0" err="1"/>
                  <a:t>mãn</a:t>
                </a:r>
                <a:r>
                  <a:rPr lang="fr-FR" dirty="0"/>
                  <a:t> </a:t>
                </a:r>
                <a:r>
                  <a:rPr lang="fr-FR" dirty="0" err="1"/>
                  <a:t>yêu</a:t>
                </a:r>
                <a:r>
                  <a:rPr lang="fr-FR" dirty="0"/>
                  <a:t> </a:t>
                </a:r>
                <a:r>
                  <a:rPr lang="fr-FR" dirty="0" err="1"/>
                  <a:t>cầu</a:t>
                </a:r>
                <a:r>
                  <a:rPr lang="fr-FR" dirty="0"/>
                  <a:t> </a:t>
                </a:r>
                <a:r>
                  <a:rPr lang="fr-FR" dirty="0" err="1"/>
                  <a:t>bài</a:t>
                </a:r>
                <a:r>
                  <a:rPr lang="fr-FR" dirty="0"/>
                  <a:t> </a:t>
                </a:r>
                <a:r>
                  <a:rPr lang="fr-FR" dirty="0" err="1"/>
                  <a:t>toán</a:t>
                </a:r>
                <a:r>
                  <a:rPr lang="fr-FR" dirty="0"/>
                  <a:t>.</a:t>
                </a:r>
                <a:endParaRPr lang="en-US" dirty="0"/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23241000" cy="11411749"/>
              </a:xfrm>
              <a:prstGeom prst="rect">
                <a:avLst/>
              </a:prstGeom>
              <a:blipFill>
                <a:blip r:embed="rId3"/>
                <a:stretch>
                  <a:fillRect l="-1180" t="-176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4320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charRg st="209" end="2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9">
                                            <p:txEl>
                                              <p:charRg st="209" end="25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9">
                                            <p:txEl>
                                              <p:charRg st="209" end="25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9">
                                            <p:txEl>
                                              <p:charRg st="209" end="25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charRg st="254" end="3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99">
                                            <p:txEl>
                                              <p:charRg st="254" end="3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charRg st="341" end="4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99">
                                            <p:txEl>
                                              <p:charRg st="341" end="4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23317200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/>
                  <a:t>6.18.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𝑔</m:t>
                    </m:r>
                    <m:r>
                      <a:rPr lang="en-US" i="1"/>
                      <m:t>=</m:t>
                    </m:r>
                    <m:r>
                      <a:rPr lang="en-US"/>
                      <m:t>10</m:t>
                    </m:r>
                    <m:r>
                      <a:rPr lang="en-US" i="1"/>
                      <m:t>𝑚</m:t>
                    </m:r>
                    <m:r>
                      <a:rPr lang="en-US"/>
                      <m:t>/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𝑠</m:t>
                        </m:r>
                      </m:e>
                      <m:sup>
                        <m:r>
                          <a:rPr lang="en-US"/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fr-FR" dirty="0"/>
                  <a:t>ta </a:t>
                </a:r>
                <a:r>
                  <a:rPr lang="fr-FR" dirty="0" err="1"/>
                  <a:t>có</a:t>
                </a:r>
                <a:r>
                  <a:rPr lang="fr-FR" dirty="0"/>
                  <a:t> </a:t>
                </a:r>
                <a:r>
                  <a:rPr lang="fr-FR" dirty="0" err="1"/>
                  <a:t>phương</a:t>
                </a:r>
                <a:r>
                  <a:rPr lang="fr-FR" dirty="0"/>
                  <a:t> </a:t>
                </a:r>
                <a:r>
                  <a:rPr lang="fr-FR" dirty="0" err="1"/>
                  <a:t>trình</a:t>
                </a:r>
                <a:r>
                  <a:rPr lang="fr-FR" dirty="0"/>
                  <a:t> </a:t>
                </a:r>
                <a:r>
                  <a:rPr lang="fr-FR" dirty="0" err="1"/>
                  <a:t>chuyển</a:t>
                </a:r>
                <a:r>
                  <a:rPr lang="fr-FR" dirty="0"/>
                  <a:t> </a:t>
                </a:r>
                <a:r>
                  <a:rPr lang="fr-FR" dirty="0" err="1"/>
                  <a:t>động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h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𝑡</m:t>
                        </m:r>
                      </m:e>
                    </m:d>
                    <m:r>
                      <a:rPr lang="en-US" i="1"/>
                      <m:t>=</m:t>
                    </m:r>
                    <m:r>
                      <a:rPr lang="en-US"/>
                      <m:t>5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𝑡</m:t>
                        </m:r>
                      </m:e>
                      <m:sup>
                        <m:r>
                          <a:rPr lang="en-US"/>
                          <m:t>2</m:t>
                        </m:r>
                      </m:sup>
                    </m:sSup>
                    <m:r>
                      <a:rPr lang="en-US" i="1"/>
                      <m:t>+</m:t>
                    </m:r>
                    <m:r>
                      <a:rPr lang="en-US"/>
                      <m:t>20</m:t>
                    </m:r>
                    <m:r>
                      <a:rPr lang="en-US" i="1"/>
                      <m:t>𝑡</m:t>
                    </m:r>
                    <m:r>
                      <a:rPr lang="en-US" i="1"/>
                      <m:t>−</m:t>
                    </m:r>
                    <m:r>
                      <a:rPr lang="en-US"/>
                      <m:t>320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 err="1"/>
                  <a:t>Vật</a:t>
                </a:r>
                <a:r>
                  <a:rPr lang="en-US" dirty="0"/>
                  <a:t> </a:t>
                </a:r>
                <a:r>
                  <a:rPr lang="en-US" dirty="0" err="1"/>
                  <a:t>cách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đất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quá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/>
                      <m:t>100</m:t>
                    </m:r>
                    <m:r>
                      <a:rPr lang="en-US" i="1"/>
                      <m:t> </m:t>
                    </m:r>
                    <m:r>
                      <a:rPr lang="en-US" i="1"/>
                      <m:t>𝑚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tức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−</m:t>
                    </m:r>
                    <m:r>
                      <a:rPr lang="en-US"/>
                      <m:t>100</m:t>
                    </m:r>
                    <m:r>
                      <a:rPr lang="en-US" i="1"/>
                      <m:t>&lt;</m:t>
                    </m:r>
                    <m:r>
                      <a:rPr lang="en-US" i="1"/>
                      <m:t>h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𝑡</m:t>
                        </m:r>
                      </m:e>
                    </m:d>
                    <m:r>
                      <a:rPr lang="en-US" i="1"/>
                      <m:t>=</m:t>
                    </m:r>
                    <m:r>
                      <a:rPr lang="en-US"/>
                      <m:t>5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𝑡</m:t>
                        </m:r>
                      </m:e>
                      <m:sup>
                        <m:r>
                          <a:rPr lang="en-US"/>
                          <m:t>2</m:t>
                        </m:r>
                      </m:sup>
                    </m:sSup>
                    <m:r>
                      <a:rPr lang="en-US" i="1"/>
                      <m:t>+</m:t>
                    </m:r>
                    <m:r>
                      <a:rPr lang="en-US"/>
                      <m:t>20</m:t>
                    </m:r>
                    <m:r>
                      <a:rPr lang="en-US" i="1"/>
                      <m:t>𝑡</m:t>
                    </m:r>
                    <m:r>
                      <a:rPr lang="en-US" i="1"/>
                      <m:t>−</m:t>
                    </m:r>
                    <m:r>
                      <a:rPr lang="en-US"/>
                      <m:t>320</m:t>
                    </m:r>
                    <m:r>
                      <a:rPr lang="en-US" i="1"/>
                      <m:t>&lt;</m:t>
                    </m:r>
                    <m:r>
                      <a:rPr lang="en-US"/>
                      <m:t>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fr-FR" dirty="0" err="1"/>
                  <a:t>Sử</a:t>
                </a:r>
                <a:r>
                  <a:rPr lang="fr-FR" dirty="0"/>
                  <a:t> </a:t>
                </a:r>
                <a:r>
                  <a:rPr lang="fr-FR" dirty="0" err="1"/>
                  <a:t>dụng</a:t>
                </a:r>
                <a:r>
                  <a:rPr lang="fr-FR" dirty="0"/>
                  <a:t> MTCT ta </a:t>
                </a:r>
                <a:r>
                  <a:rPr lang="fr-FR" dirty="0" err="1"/>
                  <a:t>được</a:t>
                </a:r>
                <a:r>
                  <a:rPr lang="fr-FR" dirty="0"/>
                  <a:t>  </a:t>
                </a:r>
                <a14:m>
                  <m:oMath xmlns:m="http://schemas.openxmlformats.org/officeDocument/2006/math">
                    <m:r>
                      <a:rPr lang="en-US" i="1"/>
                      <m:t>−</m:t>
                    </m:r>
                    <m:r>
                      <a:rPr lang="en-US"/>
                      <m:t>2</m:t>
                    </m:r>
                    <m:r>
                      <a:rPr lang="en-US" i="1"/>
                      <m:t>+</m:t>
                    </m:r>
                    <m:r>
                      <a:rPr lang="en-US"/>
                      <m:t>4</m:t>
                    </m:r>
                    <m:rad>
                      <m:radPr>
                        <m:degHide m:val="on"/>
                        <m:ctrlPr>
                          <a:rPr lang="en-US" i="1"/>
                        </m:ctrlPr>
                      </m:radPr>
                      <m:deg/>
                      <m:e>
                        <m:r>
                          <a:rPr lang="en-US"/>
                          <m:t>3</m:t>
                        </m:r>
                      </m:e>
                    </m:rad>
                    <m:r>
                      <a:rPr lang="en-US" i="1"/>
                      <m:t>&lt;</m:t>
                    </m:r>
                    <m:r>
                      <a:rPr lang="en-US" i="1"/>
                      <m:t>𝑡</m:t>
                    </m:r>
                    <m:r>
                      <a:rPr lang="en-US" i="1"/>
                      <m:t>&lt;−</m:t>
                    </m:r>
                    <m:r>
                      <a:rPr lang="en-US"/>
                      <m:t>2</m:t>
                    </m:r>
                    <m:r>
                      <a:rPr lang="en-US" i="1"/>
                      <m:t>+</m:t>
                    </m:r>
                    <m:r>
                      <a:rPr lang="en-US"/>
                      <m:t>2</m:t>
                    </m:r>
                    <m:rad>
                      <m:radPr>
                        <m:degHide m:val="on"/>
                        <m:ctrlPr>
                          <a:rPr lang="en-US" i="1"/>
                        </m:ctrlPr>
                      </m:radPr>
                      <m:deg/>
                      <m:e>
                        <m:r>
                          <a:rPr lang="en-US"/>
                          <m:t>17</m:t>
                        </m:r>
                      </m:e>
                    </m:ra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23317200" cy="11411749"/>
              </a:xfrm>
              <a:prstGeom prst="rect">
                <a:avLst/>
              </a:prstGeom>
              <a:blipFill>
                <a:blip r:embed="rId3"/>
                <a:stretch>
                  <a:fillRect l="-1176" t="-160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840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fr-FR" b="1" dirty="0"/>
                  <a:t>6.19. </a:t>
                </a:r>
                <a:r>
                  <a:rPr lang="fr-FR" dirty="0"/>
                  <a:t>Ta </a:t>
                </a:r>
                <a:r>
                  <a:rPr lang="fr-FR" dirty="0" err="1"/>
                  <a:t>có</a:t>
                </a:r>
                <a:r>
                  <a:rPr lang="fr-FR" dirty="0"/>
                  <a:t>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d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dirty="0"/>
                  <a:t> ;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𝐴𝑀</m:t>
                            </m:r>
                          </m:e>
                        </m:d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dirty="0"/>
                  <a:t> ;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𝑀𝐵</m:t>
                            </m:r>
                          </m:e>
                        </m:d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dirty="0"/>
                  <a:t> ;</a:t>
                </a:r>
              </a:p>
              <a:p>
                <a:pPr marL="0" indent="0">
                  <a:buNone/>
                </a:pPr>
                <a:endParaRPr lang="fr-FR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e>
                          </m:d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𝐴𝑀</m:t>
                              </m:r>
                            </m:e>
                          </m:d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𝑀𝐵</m:t>
                              </m:r>
                            </m:e>
                          </m:d>
                        </m:sub>
                      </m:sSub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blipFill>
                <a:blip r:embed="rId3"/>
                <a:stretch>
                  <a:fillRect l="-2463" t="-176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/>
                          </m:ctrlPr>
                        </m:sSubPr>
                        <m:e>
                          <m:r>
                            <a:rPr lang="en-US" i="1"/>
                            <m:t>𝑆</m:t>
                          </m:r>
                        </m:e>
                        <m:sub>
                          <m:r>
                            <a:rPr lang="en-US" i="1"/>
                            <m:t>𝑥</m:t>
                          </m:r>
                        </m:sub>
                      </m:sSub>
                      <m:r>
                        <a:rPr lang="en-US" i="1"/>
                        <m:t>≤</m:t>
                      </m:r>
                      <m:f>
                        <m:fPr>
                          <m:ctrlPr>
                            <a:rPr lang="en-US" i="1"/>
                          </m:ctrlPr>
                        </m:fPr>
                        <m:num>
                          <m:r>
                            <a:rPr lang="en-US"/>
                            <m:t>1</m:t>
                          </m:r>
                        </m:num>
                        <m:den>
                          <m:r>
                            <a:rPr lang="en-US"/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i="1"/>
                          </m:ctrlPr>
                        </m:dPr>
                        <m:e>
                          <m:sSub>
                            <m:sSubPr>
                              <m:ctrlPr>
                                <a:rPr lang="en-US" i="1"/>
                              </m:ctrlPr>
                            </m:sSubPr>
                            <m:e>
                              <m:r>
                                <a:rPr lang="en-US" i="1"/>
                                <m:t>𝑆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i="1"/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/>
                                      </m:ctrlPr>
                                    </m:sSubPr>
                                    <m:e>
                                      <m:r>
                                        <a:rPr lang="en-US" i="1"/>
                                        <m:t>𝑂</m:t>
                                      </m:r>
                                    </m:e>
                                    <m:sub>
                                      <m:r>
                                        <a:rPr lang="en-US"/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/>
                                    <m:t>;</m:t>
                                  </m:r>
                                  <m:r>
                                    <a:rPr lang="en-US" i="1"/>
                                    <m:t>𝐴𝑀</m:t>
                                  </m:r>
                                </m:e>
                              </m:d>
                            </m:sub>
                          </m:sSub>
                          <m:r>
                            <a:rPr lang="en-US" i="1"/>
                            <m:t>+</m:t>
                          </m:r>
                          <m:sSub>
                            <m:sSubPr>
                              <m:ctrlPr>
                                <a:rPr lang="en-US" i="1"/>
                              </m:ctrlPr>
                            </m:sSubPr>
                            <m:e>
                              <m:r>
                                <a:rPr lang="en-US" i="1"/>
                                <m:t>𝑆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i="1"/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/>
                                      </m:ctrlPr>
                                    </m:sSubPr>
                                    <m:e>
                                      <m:r>
                                        <a:rPr lang="en-US" i="1"/>
                                        <m:t>𝑂</m:t>
                                      </m:r>
                                    </m:e>
                                    <m:sub>
                                      <m:r>
                                        <a:rPr lang="en-US"/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/>
                                    <m:t>;</m:t>
                                  </m:r>
                                  <m:r>
                                    <a:rPr lang="en-US" i="1"/>
                                    <m:t>𝑀𝐵</m:t>
                                  </m:r>
                                </m:e>
                              </m:d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/>
                        <m:t>⇒</m:t>
                      </m:r>
                      <m:f>
                        <m:fPr>
                          <m:ctrlPr>
                            <a:rPr lang="en-US" i="1"/>
                          </m:ctrlPr>
                        </m:fPr>
                        <m:num>
                          <m:r>
                            <a:rPr lang="en-US" i="1"/>
                            <m:t>𝜋</m:t>
                          </m:r>
                        </m:num>
                        <m:den>
                          <m:r>
                            <a:rPr lang="en-US"/>
                            <m:t>4</m:t>
                          </m:r>
                        </m:den>
                      </m:f>
                      <m:d>
                        <m:dPr>
                          <m:ctrlPr>
                            <a:rPr lang="en-US" i="1"/>
                          </m:ctrlPr>
                        </m:dPr>
                        <m:e>
                          <m:r>
                            <a:rPr lang="en-US" i="1"/>
                            <m:t>−</m:t>
                          </m:r>
                          <m:r>
                            <a:rPr lang="en-US"/>
                            <m:t>2</m:t>
                          </m:r>
                          <m:sSup>
                            <m:sSupPr>
                              <m:ctrlPr>
                                <a:rPr lang="en-US" i="1"/>
                              </m:ctrlPr>
                            </m:sSupPr>
                            <m:e>
                              <m:r>
                                <a:rPr lang="en-US" i="1"/>
                                <m:t>𝑥</m:t>
                              </m:r>
                            </m:e>
                            <m:sup>
                              <m:r>
                                <a:rPr lang="en-US"/>
                                <m:t>2</m:t>
                              </m:r>
                            </m:sup>
                          </m:sSup>
                          <m:r>
                            <a:rPr lang="en-US" i="1"/>
                            <m:t>+</m:t>
                          </m:r>
                          <m:r>
                            <a:rPr lang="en-US"/>
                            <m:t>8</m:t>
                          </m:r>
                          <m:r>
                            <a:rPr lang="en-US" i="1"/>
                            <m:t>𝑥</m:t>
                          </m:r>
                        </m:e>
                      </m:d>
                      <m:r>
                        <a:rPr lang="en-US" i="1"/>
                        <m:t>≤</m:t>
                      </m:r>
                      <m:f>
                        <m:fPr>
                          <m:ctrlPr>
                            <a:rPr lang="en-US" i="1"/>
                          </m:ctrlPr>
                        </m:fPr>
                        <m:num>
                          <m:r>
                            <a:rPr lang="en-US"/>
                            <m:t>1</m:t>
                          </m:r>
                        </m:num>
                        <m:den>
                          <m:r>
                            <a:rPr lang="en-US"/>
                            <m:t>2</m:t>
                          </m:r>
                        </m:den>
                      </m:f>
                      <m:r>
                        <a:rPr lang="en-US"/>
                        <m:t>.</m:t>
                      </m:r>
                      <m:f>
                        <m:fPr>
                          <m:ctrlPr>
                            <a:rPr lang="en-US" i="1"/>
                          </m:ctrlPr>
                        </m:fPr>
                        <m:num>
                          <m:r>
                            <a:rPr lang="en-US" i="1"/>
                            <m:t>𝜋</m:t>
                          </m:r>
                        </m:num>
                        <m:den>
                          <m:r>
                            <a:rPr lang="en-US"/>
                            <m:t>4</m:t>
                          </m:r>
                        </m:den>
                      </m:f>
                      <m:d>
                        <m:dPr>
                          <m:ctrlPr>
                            <a:rPr lang="en-US" i="1"/>
                          </m:ctrlPr>
                        </m:dPr>
                        <m:e>
                          <m:sSup>
                            <m:sSupPr>
                              <m:ctrlPr>
                                <a:rPr lang="en-US" i="1"/>
                              </m:ctrlPr>
                            </m:sSupPr>
                            <m:e>
                              <m:r>
                                <a:rPr lang="en-US" i="1"/>
                                <m:t>𝑥</m:t>
                              </m:r>
                            </m:e>
                            <m:sup>
                              <m:r>
                                <a:rPr lang="en-US"/>
                                <m:t>2</m:t>
                              </m:r>
                            </m:sup>
                          </m:sSup>
                          <m:r>
                            <a:rPr lang="en-US" i="1"/>
                            <m:t>+</m:t>
                          </m:r>
                          <m:d>
                            <m:dPr>
                              <m:ctrlPr>
                                <a:rPr lang="en-US" i="1"/>
                              </m:ctrlPr>
                            </m:dPr>
                            <m:e>
                              <m:r>
                                <a:rPr lang="en-US"/>
                                <m:t>4</m:t>
                              </m:r>
                              <m:r>
                                <a:rPr lang="en-US" i="1"/>
                                <m:t>−</m:t>
                              </m:r>
                              <m:sSup>
                                <m:sSupPr>
                                  <m:ctrlPr>
                                    <a:rPr lang="en-US" i="1"/>
                                  </m:ctrlPr>
                                </m:sSupPr>
                                <m:e>
                                  <m:r>
                                    <a:rPr lang="en-US" i="1"/>
                                    <m:t>𝑥</m:t>
                                  </m:r>
                                </m:e>
                                <m:sup>
                                  <m:r>
                                    <a:rPr lang="en-US"/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US" i="1" dirty="0"/>
              </a:p>
              <a:p>
                <a:pPr marL="0" indent="0">
                  <a:buNone/>
                </a:pPr>
                <a:endParaRPr lang="en-US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/>
                        <m:t>⇒</m:t>
                      </m:r>
                      <m:r>
                        <a:rPr lang="en-US"/>
                        <m:t>3</m:t>
                      </m:r>
                      <m:sSup>
                        <m:sSupPr>
                          <m:ctrlPr>
                            <a:rPr lang="en-US" i="1"/>
                          </m:ctrlPr>
                        </m:sSupPr>
                        <m:e>
                          <m:r>
                            <a:rPr lang="en-US" i="1"/>
                            <m:t>𝑥</m:t>
                          </m:r>
                        </m:e>
                        <m:sup>
                          <m:r>
                            <a:rPr lang="en-US"/>
                            <m:t>2</m:t>
                          </m:r>
                        </m:sup>
                      </m:sSup>
                      <m:r>
                        <a:rPr lang="en-US" i="1"/>
                        <m:t>−</m:t>
                      </m:r>
                      <m:r>
                        <a:rPr lang="en-US"/>
                        <m:t>12</m:t>
                      </m:r>
                      <m:r>
                        <a:rPr lang="en-US" i="1"/>
                        <m:t>𝑥</m:t>
                      </m:r>
                      <m:r>
                        <a:rPr lang="en-US" i="1"/>
                        <m:t>+</m:t>
                      </m:r>
                      <m:r>
                        <a:rPr lang="en-US"/>
                        <m:t>8</m:t>
                      </m:r>
                      <m:r>
                        <a:rPr lang="en-US" i="1"/>
                        <m:t>≥</m:t>
                      </m:r>
                      <m:r>
                        <a:rPr lang="en-US"/>
                        <m:t>0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   </m:t>
                      </m:r>
                    </m:oMath>
                  </m:oMathPara>
                </a14:m>
                <a:endParaRPr lang="en-US" b="0" i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/>
                        <m:t>⇒</m:t>
                      </m:r>
                      <m:d>
                        <m:dPr>
                          <m:begChr m:val="["/>
                          <m:endChr m:val=""/>
                          <m:ctrlPr>
                            <a:rPr lang="en-US" i="1"/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/>
                              </m:ctrlPr>
                            </m:mPr>
                            <m:mr>
                              <m:e>
                                <m:r>
                                  <a:rPr lang="en-US"/>
                                  <m:t>0</m:t>
                                </m:r>
                                <m:r>
                                  <a:rPr lang="en-US" i="1"/>
                                  <m:t>&lt;</m:t>
                                </m:r>
                                <m:r>
                                  <a:rPr lang="en-US" i="1"/>
                                  <m:t>𝑥</m:t>
                                </m:r>
                                <m:r>
                                  <a:rPr lang="en-US" i="1"/>
                                  <m:t>≤</m:t>
                                </m:r>
                                <m:f>
                                  <m:fPr>
                                    <m:ctrlPr>
                                      <a:rPr lang="en-US" i="1"/>
                                    </m:ctrlPr>
                                  </m:fPr>
                                  <m:num>
                                    <m:r>
                                      <a:rPr lang="en-US"/>
                                      <m:t>6</m:t>
                                    </m:r>
                                    <m:r>
                                      <a:rPr lang="en-US" i="1"/>
                                      <m:t>−</m:t>
                                    </m:r>
                                    <m:r>
                                      <a:rPr lang="en-US"/>
                                      <m:t>2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i="1"/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/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/>
                                      <m:t>3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i="1"/>
                                    </m:ctrlPr>
                                  </m:fPr>
                                  <m:num>
                                    <m:r>
                                      <a:rPr lang="en-US"/>
                                      <m:t>6</m:t>
                                    </m:r>
                                    <m:r>
                                      <a:rPr lang="en-US" i="1"/>
                                      <m:t>+</m:t>
                                    </m:r>
                                    <m:r>
                                      <a:rPr lang="en-US"/>
                                      <m:t>2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i="1"/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/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/>
                                      <m:t>3</m:t>
                                    </m:r>
                                  </m:den>
                                </m:f>
                                <m:r>
                                  <a:rPr lang="en-US" i="1"/>
                                  <m:t>≤</m:t>
                                </m:r>
                                <m:r>
                                  <a:rPr lang="en-US" i="1"/>
                                  <m:t>𝑥</m:t>
                                </m:r>
                                <m:r>
                                  <a:rPr lang="en-US" i="1"/>
                                  <m:t>&lt;</m:t>
                                </m:r>
                                <m:r>
                                  <a:rPr lang="en-US"/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8072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1981200"/>
            <a:ext cx="11125201" cy="7494181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>
                <a:solidFill>
                  <a:srgbClr val="FF0000"/>
                </a:solidFill>
              </a:rPr>
              <a:t>Thuật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ngữ</a:t>
            </a:r>
            <a:endParaRPr lang="en-US" dirty="0">
              <a:solidFill>
                <a:srgbClr val="FF0000"/>
              </a:solidFill>
            </a:endParaRPr>
          </a:p>
          <a:p>
            <a:pPr lvl="0"/>
            <a:r>
              <a:rPr lang="en-US" dirty="0"/>
              <a:t>Tam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bậc</a:t>
            </a:r>
            <a:r>
              <a:rPr lang="en-US" dirty="0"/>
              <a:t> </a:t>
            </a:r>
            <a:r>
              <a:rPr lang="en-US" dirty="0" err="1"/>
              <a:t>hai</a:t>
            </a:r>
            <a:endParaRPr lang="en-US" dirty="0"/>
          </a:p>
          <a:p>
            <a:pPr lvl="0"/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tam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bậc</a:t>
            </a:r>
            <a:r>
              <a:rPr lang="en-US" dirty="0"/>
              <a:t> </a:t>
            </a:r>
            <a:r>
              <a:rPr lang="en-US" dirty="0" err="1"/>
              <a:t>hai</a:t>
            </a:r>
            <a:endParaRPr lang="en-US" dirty="0"/>
          </a:p>
          <a:p>
            <a:pPr lvl="0"/>
            <a:r>
              <a:rPr lang="en-US" dirty="0" err="1"/>
              <a:t>Bất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bậc</a:t>
            </a:r>
            <a:r>
              <a:rPr lang="en-US" dirty="0"/>
              <a:t> </a:t>
            </a:r>
            <a:r>
              <a:rPr lang="en-US" dirty="0" err="1"/>
              <a:t>hai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192000" y="1981200"/>
            <a:ext cx="11859491" cy="7494180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>
                <a:solidFill>
                  <a:srgbClr val="0000FF"/>
                </a:solidFill>
              </a:rPr>
              <a:t>Kiến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thức</a:t>
            </a:r>
            <a:r>
              <a:rPr lang="en-US" b="1" dirty="0">
                <a:solidFill>
                  <a:srgbClr val="0000FF"/>
                </a:solidFill>
              </a:rPr>
              <a:t>, </a:t>
            </a:r>
            <a:r>
              <a:rPr lang="en-US" b="1" dirty="0" err="1">
                <a:solidFill>
                  <a:srgbClr val="0000FF"/>
                </a:solidFill>
              </a:rPr>
              <a:t>kĩ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năng</a:t>
            </a:r>
            <a:endParaRPr lang="en-US" dirty="0">
              <a:solidFill>
                <a:srgbClr val="0000FF"/>
              </a:solidFill>
            </a:endParaRPr>
          </a:p>
          <a:p>
            <a:pPr lvl="0"/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thích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tam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bậc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thị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hàm</a:t>
            </a:r>
            <a:r>
              <a:rPr lang="en-US" dirty="0"/>
              <a:t> </a:t>
            </a:r>
            <a:r>
              <a:rPr lang="en-US" dirty="0" err="1"/>
              <a:t>bậc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bất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bậc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Vận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bất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bậc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quyết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toán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tiễn</a:t>
            </a:r>
            <a:r>
              <a:rPr lang="en-US" dirty="0"/>
              <a:t>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itle 1">
                <a:extLst>
                  <a:ext uri="{FF2B5EF4-FFF2-40B4-BE49-F238E27FC236}">
                    <a16:creationId xmlns:a16="http://schemas.microsoft.com/office/drawing/2014/main" id="{8A7B3CF6-3C25-43A9-B8AC-661FF9DA8A9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5163" y="9475383"/>
                <a:ext cx="23164800" cy="378341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endParaRPr lang="en-US" dirty="0"/>
              </a:p>
              <a:p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bài</a:t>
                </a:r>
                <a:r>
                  <a:rPr lang="en-US" dirty="0"/>
                  <a:t> </a:t>
                </a:r>
                <a:r>
                  <a:rPr lang="en-US" dirty="0" err="1"/>
                  <a:t>toán</a:t>
                </a:r>
                <a:r>
                  <a:rPr lang="en-US" dirty="0"/>
                  <a:t> </a:t>
                </a:r>
                <a:r>
                  <a:rPr lang="en-US" dirty="0" err="1"/>
                  <a:t>vườn</a:t>
                </a:r>
                <a:r>
                  <a:rPr lang="en-US" dirty="0"/>
                  <a:t> </a:t>
                </a:r>
                <a:r>
                  <a:rPr lang="en-US" dirty="0" err="1"/>
                  <a:t>rào</a:t>
                </a:r>
                <a:r>
                  <a:rPr lang="en-US" dirty="0"/>
                  <a:t> ở </a:t>
                </a:r>
                <a:r>
                  <a:rPr lang="en-US" dirty="0" err="1"/>
                  <a:t>bài</a:t>
                </a:r>
                <a:r>
                  <a:rPr lang="en-US" dirty="0"/>
                  <a:t> 16, </a:t>
                </a:r>
                <a:r>
                  <a:rPr lang="en-US" dirty="0" err="1"/>
                  <a:t>nhưng</a:t>
                </a:r>
                <a:r>
                  <a:rPr lang="en-US" dirty="0"/>
                  <a:t> ta </a:t>
                </a:r>
                <a:r>
                  <a:rPr lang="en-US" dirty="0" err="1"/>
                  <a:t>trả</a:t>
                </a:r>
                <a:r>
                  <a:rPr lang="en-US" dirty="0"/>
                  <a:t> </a:t>
                </a:r>
                <a:r>
                  <a:rPr lang="en-US" dirty="0" err="1"/>
                  <a:t>lời</a:t>
                </a:r>
                <a:r>
                  <a:rPr lang="en-US" dirty="0"/>
                  <a:t> </a:t>
                </a:r>
                <a:r>
                  <a:rPr lang="en-US" dirty="0" err="1"/>
                  <a:t>câu</a:t>
                </a:r>
                <a:r>
                  <a:rPr lang="en-US" dirty="0"/>
                  <a:t> </a:t>
                </a:r>
                <a:r>
                  <a:rPr lang="en-US" dirty="0" err="1"/>
                  <a:t>hỏi</a:t>
                </a:r>
                <a:r>
                  <a:rPr lang="en-US" dirty="0"/>
                  <a:t>: Hai </a:t>
                </a:r>
                <a:r>
                  <a:rPr lang="en-US" dirty="0" err="1"/>
                  <a:t>cột</a:t>
                </a:r>
                <a:r>
                  <a:rPr lang="en-US" dirty="0"/>
                  <a:t> </a:t>
                </a:r>
                <a:r>
                  <a:rPr lang="en-US" dirty="0" err="1"/>
                  <a:t>góc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rào</a:t>
                </a:r>
                <a:r>
                  <a:rPr lang="en-US" dirty="0"/>
                  <a:t> (H6.8)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cắm</a:t>
                </a:r>
                <a:r>
                  <a:rPr lang="en-US" dirty="0"/>
                  <a:t> </a:t>
                </a:r>
                <a:r>
                  <a:rPr lang="en-US" dirty="0" err="1"/>
                  <a:t>cách</a:t>
                </a:r>
                <a:r>
                  <a:rPr lang="en-US" dirty="0"/>
                  <a:t> </a:t>
                </a:r>
                <a:r>
                  <a:rPr lang="en-US" dirty="0" err="1"/>
                  <a:t>bờ</a:t>
                </a:r>
                <a:r>
                  <a:rPr lang="en-US" dirty="0"/>
                  <a:t> </a:t>
                </a:r>
                <a:r>
                  <a:rPr lang="en-US" dirty="0" err="1"/>
                  <a:t>tường</a:t>
                </a:r>
                <a:r>
                  <a:rPr lang="en-US" dirty="0"/>
                  <a:t> bao </a:t>
                </a:r>
                <a:r>
                  <a:rPr lang="en-US" dirty="0" err="1"/>
                  <a:t>nhiêu</a:t>
                </a:r>
                <a:r>
                  <a:rPr lang="en-US" dirty="0"/>
                  <a:t> </a:t>
                </a:r>
                <a:r>
                  <a:rPr lang="en-US" dirty="0" err="1"/>
                  <a:t>mét</a:t>
                </a:r>
                <a:r>
                  <a:rPr lang="en-US" dirty="0"/>
                  <a:t> </a:t>
                </a:r>
                <a:r>
                  <a:rPr lang="en-US" dirty="0" err="1"/>
                  <a:t>để</a:t>
                </a:r>
                <a:r>
                  <a:rPr lang="en-US" dirty="0"/>
                  <a:t> </a:t>
                </a:r>
                <a:r>
                  <a:rPr lang="en-US" dirty="0" err="1"/>
                  <a:t>mảnh</a:t>
                </a:r>
                <a:r>
                  <a:rPr lang="en-US" dirty="0"/>
                  <a:t> </a:t>
                </a:r>
                <a:r>
                  <a:rPr lang="en-US" dirty="0" err="1"/>
                  <a:t>đất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rào</a:t>
                </a:r>
                <a:r>
                  <a:rPr lang="en-US" dirty="0"/>
                  <a:t> </a:t>
                </a:r>
                <a:r>
                  <a:rPr lang="en-US" dirty="0" err="1"/>
                  <a:t>chắn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diện</a:t>
                </a:r>
                <a:r>
                  <a:rPr lang="en-US" dirty="0"/>
                  <a:t> </a:t>
                </a:r>
                <a:r>
                  <a:rPr lang="en-US" dirty="0" err="1"/>
                  <a:t>tích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nhỏ</a:t>
                </a:r>
                <a:r>
                  <a:rPr lang="en-US" dirty="0"/>
                  <a:t> </a:t>
                </a:r>
                <a:r>
                  <a:rPr lang="en-US" dirty="0" err="1"/>
                  <a:t>hơn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48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𝑚</m:t>
                        </m:r>
                      </m:e>
                      <m:sup>
                        <m:r>
                          <a:rPr lang="en-US" i="1"/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12" name="Title 1">
                <a:extLst>
                  <a:ext uri="{FF2B5EF4-FFF2-40B4-BE49-F238E27FC236}">
                    <a16:creationId xmlns:a16="http://schemas.microsoft.com/office/drawing/2014/main" id="{8A7B3CF6-3C25-43A9-B8AC-661FF9DA8A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63" y="9475383"/>
                <a:ext cx="23164800" cy="3783417"/>
              </a:xfrm>
              <a:prstGeom prst="rect">
                <a:avLst/>
              </a:prstGeom>
              <a:blipFill>
                <a:blip r:embed="rId4"/>
                <a:stretch>
                  <a:fillRect l="-1394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2">
            <a:extLst>
              <a:ext uri="{FF2B5EF4-FFF2-40B4-BE49-F238E27FC236}">
                <a16:creationId xmlns:a16="http://schemas.microsoft.com/office/drawing/2014/main" id="{4DB005CC-0618-416E-B301-0A4A5E2E4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Xét bài toán vườn rào ở bài 16, nhưng ta trả lời câu hỏi: Hai cột góc hàng rào (H6.8) cần phải cắm cách bờ tường bao nhiêu mét để mảnh đất được rào chắn có diện tích không nhỏ hơn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27D2B0A5-5C8F-4C89-B5D4-8746D3ED15B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57200"/>
          <a:ext cx="373063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5" imgW="368140" imgH="203112" progId="Equation.DSMT4">
                  <p:embed/>
                </p:oleObj>
              </mc:Choice>
              <mc:Fallback>
                <p:oleObj name="Equation" r:id="rId5" imgW="368140" imgH="203112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373063" cy="198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3">
            <a:extLst>
              <a:ext uri="{FF2B5EF4-FFF2-40B4-BE49-F238E27FC236}">
                <a16:creationId xmlns:a16="http://schemas.microsoft.com/office/drawing/2014/main" id="{1EF19AFD-5216-48D0-BAC2-9815DAE20D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5638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692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3164800" cy="863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/>
              <a:t>1. DẤU CỦA TAM THỨC BẬC HAI</a:t>
            </a:r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2743201"/>
                <a:ext cx="11353800" cy="10760075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/>
                  <a:t>HĐ1: </a:t>
                </a:r>
                <a:r>
                  <a:rPr lang="en-US" dirty="0" err="1"/>
                  <a:t>Hãy</a:t>
                </a:r>
                <a:r>
                  <a:rPr lang="en-US" dirty="0"/>
                  <a:t> </a:t>
                </a:r>
                <a:r>
                  <a:rPr lang="en-US" dirty="0" err="1"/>
                  <a:t>chỉ</a:t>
                </a:r>
                <a:r>
                  <a:rPr lang="en-US" dirty="0"/>
                  <a:t> </a:t>
                </a:r>
                <a:r>
                  <a:rPr lang="en-US" dirty="0" err="1"/>
                  <a:t>ra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đặc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:r>
                  <a:rPr lang="en-US" dirty="0" err="1"/>
                  <a:t>chung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biểu</a:t>
                </a:r>
                <a:r>
                  <a:rPr lang="en-US" dirty="0"/>
                  <a:t>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:r>
                  <a:rPr lang="en-US" dirty="0" err="1"/>
                  <a:t>dưới</a:t>
                </a:r>
                <a:r>
                  <a:rPr lang="en-US" dirty="0"/>
                  <a:t> </a:t>
                </a:r>
                <a:r>
                  <a:rPr lang="en-US" dirty="0" err="1"/>
                  <a:t>đây</a:t>
                </a: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b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5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=1−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en-US" b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b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b="1" dirty="0" err="1"/>
                  <a:t>Định</a:t>
                </a:r>
                <a:r>
                  <a:rPr lang="en-US" b="1" dirty="0"/>
                  <a:t> </a:t>
                </a:r>
                <a:r>
                  <a:rPr lang="en-US" b="1" dirty="0" err="1"/>
                  <a:t>nghĩa</a:t>
                </a:r>
                <a:r>
                  <a:rPr lang="en-US" b="1" dirty="0"/>
                  <a:t>: </a:t>
                </a:r>
                <a:r>
                  <a:rPr lang="en-US" dirty="0"/>
                  <a:t>Tam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( </a:t>
                </a:r>
                <a:r>
                  <a:rPr lang="en-US" dirty="0" err="1"/>
                  <a:t>đối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)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biểu</a:t>
                </a:r>
                <a:r>
                  <a:rPr lang="en-US" dirty="0"/>
                  <a:t>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dạng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những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thực</a:t>
                </a:r>
                <a:r>
                  <a:rPr lang="en-US" dirty="0"/>
                  <a:t> </a:t>
                </a:r>
                <a:r>
                  <a:rPr lang="en-US" dirty="0" err="1"/>
                  <a:t>cho</a:t>
                </a:r>
                <a:r>
                  <a:rPr lang="en-US" dirty="0"/>
                  <a:t> </a:t>
                </a:r>
                <a:r>
                  <a:rPr lang="en-US" dirty="0" err="1"/>
                  <a:t>trước</a:t>
                </a:r>
                <a:r>
                  <a:rPr lang="en-US" dirty="0"/>
                  <a:t> (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),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gọi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tam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 err="1"/>
                  <a:t>Người</a:t>
                </a:r>
                <a:r>
                  <a:rPr lang="en-US" dirty="0"/>
                  <a:t> ta </a:t>
                </a:r>
                <a:r>
                  <a:rPr lang="en-US" dirty="0" err="1"/>
                  <a:t>thường</a:t>
                </a:r>
                <a:r>
                  <a:rPr lang="en-US" dirty="0"/>
                  <a:t> </a:t>
                </a: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đa</a:t>
                </a:r>
                <a:r>
                  <a:rPr lang="en-US" dirty="0"/>
                  <a:t>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:r>
                  <a:rPr lang="en-US" dirty="0" err="1"/>
                  <a:t>đã</a:t>
                </a:r>
                <a:r>
                  <a:rPr lang="en-US" dirty="0"/>
                  <a:t> </a:t>
                </a:r>
                <a:r>
                  <a:rPr lang="en-US" dirty="0" err="1"/>
                  <a:t>cho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HĐ1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những</a:t>
                </a:r>
                <a:r>
                  <a:rPr lang="en-US" dirty="0"/>
                  <a:t> tam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. Ở </a:t>
                </a:r>
                <a:r>
                  <a:rPr lang="en-US" dirty="0" err="1"/>
                  <a:t>đa</a:t>
                </a:r>
                <a:r>
                  <a:rPr lang="en-US" dirty="0"/>
                  <a:t> </a:t>
                </a:r>
                <a:r>
                  <a:rPr lang="en-US" dirty="0" err="1"/>
                  <a:t>thức</a:t>
                </a:r>
                <a:r>
                  <a:rPr lang="en-US" dirty="0"/>
                  <a:t> A, 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0,5;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 lvl="4"/>
                <a:endParaRPr lang="en-US" dirty="0"/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743201"/>
                <a:ext cx="11353800" cy="10760075"/>
              </a:xfrm>
              <a:prstGeom prst="rect">
                <a:avLst/>
              </a:prstGeom>
              <a:blipFill>
                <a:blip r:embed="rId3"/>
                <a:stretch>
                  <a:fillRect l="-2414" t="-1868" r="-85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344400" y="2743201"/>
                <a:ext cx="11630891" cy="10760075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 err="1"/>
                  <a:t>Luyện</a:t>
                </a:r>
                <a:r>
                  <a:rPr lang="en-US" b="1" dirty="0"/>
                  <a:t> </a:t>
                </a:r>
                <a:r>
                  <a:rPr lang="en-US" b="1" dirty="0" err="1"/>
                  <a:t>tập</a:t>
                </a:r>
                <a:r>
                  <a:rPr lang="en-US" b="1" dirty="0"/>
                  <a:t> 1: </a:t>
                </a:r>
                <a:r>
                  <a:rPr lang="en-US" dirty="0" err="1"/>
                  <a:t>Hãy</a:t>
                </a:r>
                <a:r>
                  <a:rPr lang="en-US" dirty="0"/>
                  <a:t> </a:t>
                </a:r>
                <a:r>
                  <a:rPr lang="en-US" dirty="0" err="1"/>
                  <a:t>cho</a:t>
                </a:r>
                <a:r>
                  <a:rPr lang="en-US" dirty="0"/>
                  <a:t> </a:t>
                </a:r>
                <a:r>
                  <a:rPr lang="en-US" dirty="0" err="1"/>
                  <a:t>biết</a:t>
                </a:r>
                <a:r>
                  <a:rPr lang="en-US" dirty="0"/>
                  <a:t> </a:t>
                </a:r>
                <a:r>
                  <a:rPr lang="en-US" dirty="0" err="1"/>
                  <a:t>biểu</a:t>
                </a:r>
                <a:r>
                  <a:rPr lang="en-US" dirty="0"/>
                  <a:t>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:r>
                  <a:rPr lang="en-US" dirty="0" err="1"/>
                  <a:t>nào</a:t>
                </a:r>
                <a:r>
                  <a:rPr lang="en-US" dirty="0"/>
                  <a:t> </a:t>
                </a:r>
                <a:r>
                  <a:rPr lang="en-US" dirty="0" err="1"/>
                  <a:t>sau</a:t>
                </a:r>
                <a:r>
                  <a:rPr lang="en-US" dirty="0"/>
                  <a:t> </a:t>
                </a:r>
                <a:r>
                  <a:rPr lang="en-US" dirty="0" err="1"/>
                  <a:t>đây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tam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+2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US" b="0" i="1">
                        <a:latin typeface="Cambria Math" panose="02040503050406030204" pitchFamily="18" charset="0"/>
                      </a:rPr>
                      <m:t>+1</m:t>
                    </m:r>
                    <m:r>
                      <a:rPr lang="en-US" b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=−5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b="0" i="1"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b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>
                        <a:latin typeface="Cambria Math" panose="02040503050406030204" pitchFamily="18" charset="0"/>
                      </a:rPr>
                      <m:t>+7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b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dirty="0"/>
                  <a:t>		      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>
                        <a:latin typeface="Cambria Math" panose="02040503050406030204" pitchFamily="18" charset="0"/>
                      </a:rPr>
                      <m:t>+2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b="0" i="1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b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 err="1"/>
                  <a:t>Hướng</a:t>
                </a:r>
                <a:r>
                  <a:rPr lang="en-US" b="1" dirty="0"/>
                  <a:t> </a:t>
                </a:r>
                <a:r>
                  <a:rPr lang="en-US" b="1" dirty="0" err="1"/>
                  <a:t>dẫn</a:t>
                </a:r>
                <a:r>
                  <a:rPr lang="en-US" b="1" dirty="0"/>
                  <a:t>: </a:t>
                </a:r>
                <a:r>
                  <a:rPr lang="en-US" dirty="0"/>
                  <a:t>Theo </a:t>
                </a:r>
                <a:r>
                  <a:rPr lang="en-US" dirty="0" err="1"/>
                  <a:t>định</a:t>
                </a:r>
                <a:r>
                  <a:rPr lang="en-US" dirty="0"/>
                  <a:t> </a:t>
                </a:r>
                <a:r>
                  <a:rPr lang="en-US" dirty="0" err="1"/>
                  <a:t>nghĩa</a:t>
                </a:r>
                <a:r>
                  <a:rPr lang="en-US" dirty="0"/>
                  <a:t> Tam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, 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biểu</a:t>
                </a:r>
                <a:r>
                  <a:rPr lang="en-US" dirty="0"/>
                  <a:t>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tam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,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 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7;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4.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 err="1"/>
                  <a:t>Chú</a:t>
                </a:r>
                <a:r>
                  <a:rPr lang="en-US" b="1" dirty="0"/>
                  <a:t> ý: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cũng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gọi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tam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4"/>
                <a:endParaRPr lang="en-US" dirty="0"/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4400" y="2743201"/>
                <a:ext cx="11630891" cy="10760075"/>
              </a:xfrm>
              <a:prstGeom prst="rect">
                <a:avLst/>
              </a:prstGeom>
              <a:blipFill>
                <a:blip r:embed="rId4"/>
                <a:stretch>
                  <a:fillRect l="-2304" t="-186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9013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tương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gọi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biệt</a:t>
                </a:r>
                <a:r>
                  <a:rPr lang="en-US" dirty="0"/>
                  <a:t>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biệt</a:t>
                </a:r>
                <a:r>
                  <a:rPr lang="en-US" dirty="0"/>
                  <a:t>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:r>
                  <a:rPr lang="en-US" dirty="0" err="1"/>
                  <a:t>thu</a:t>
                </a:r>
                <a:r>
                  <a:rPr lang="en-US" dirty="0"/>
                  <a:t> </a:t>
                </a:r>
                <a:r>
                  <a:rPr lang="en-US" dirty="0" err="1"/>
                  <a:t>gọn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tam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b="1" dirty="0"/>
                  <a:t>HĐ2: </a:t>
                </a:r>
                <a:r>
                  <a:rPr lang="en-US" dirty="0"/>
                  <a:t>Cho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a) </a:t>
                </a:r>
                <a:r>
                  <a:rPr lang="en-US" dirty="0" err="1"/>
                  <a:t>Xác</a:t>
                </a:r>
                <a:r>
                  <a:rPr lang="en-US" dirty="0"/>
                  <a:t> </a:t>
                </a:r>
                <a:r>
                  <a:rPr lang="en-US" dirty="0" err="1"/>
                  <a:t>định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về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chúng</a:t>
                </a:r>
                <a:r>
                  <a:rPr lang="en-US" dirty="0"/>
                  <a:t> so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b) Cho </a:t>
                </a:r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(H.6.17).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từng</a:t>
                </a:r>
                <a:r>
                  <a:rPr lang="en-US" dirty="0"/>
                  <a:t> </a:t>
                </a:r>
                <a:r>
                  <a:rPr lang="en-US" dirty="0" err="1"/>
                  <a:t>khoảng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−∞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;1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1;3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3;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+∞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</a:t>
                </a:r>
                <a:r>
                  <a:rPr lang="en-US" dirty="0" err="1"/>
                  <a:t>nằm</a:t>
                </a:r>
                <a:r>
                  <a:rPr lang="en-US" dirty="0"/>
                  <a:t> </a:t>
                </a:r>
                <a:r>
                  <a:rPr lang="en-US" dirty="0" err="1"/>
                  <a:t>phía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hay </a:t>
                </a:r>
                <a:r>
                  <a:rPr lang="en-US" dirty="0" err="1"/>
                  <a:t>nằm</a:t>
                </a:r>
                <a:r>
                  <a:rPr lang="en-US" dirty="0"/>
                  <a:t> </a:t>
                </a:r>
                <a:r>
                  <a:rPr lang="en-US" dirty="0" err="1"/>
                  <a:t>phía</a:t>
                </a:r>
                <a:r>
                  <a:rPr lang="en-US" dirty="0"/>
                  <a:t> </a:t>
                </a:r>
                <a:r>
                  <a:rPr lang="en-US" dirty="0" err="1"/>
                  <a:t>dưới</a:t>
                </a:r>
                <a:r>
                  <a:rPr lang="en-US" dirty="0"/>
                  <a:t> </a:t>
                </a:r>
                <a:r>
                  <a:rPr lang="en-US" dirty="0" err="1"/>
                  <a:t>trục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𝑂𝑥</m:t>
                    </m:r>
                  </m:oMath>
                </a14:m>
                <a:r>
                  <a:rPr lang="en-US" dirty="0"/>
                  <a:t>?</a:t>
                </a:r>
              </a:p>
              <a:p>
                <a:pPr lvl="4"/>
                <a:endParaRPr lang="en-US" dirty="0"/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blipFill>
                <a:blip r:embed="rId3"/>
                <a:stretch>
                  <a:fillRect l="-2463" t="-1761" r="-164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c)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về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từng</a:t>
                </a:r>
                <a:r>
                  <a:rPr lang="en-US" dirty="0"/>
                  <a:t> </a:t>
                </a: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blipFill>
                <a:blip r:embed="rId4"/>
                <a:stretch>
                  <a:fillRect l="-226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01800" y="2743200"/>
            <a:ext cx="61722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990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752600"/>
                <a:ext cx="11125201" cy="116403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 err="1"/>
                  <a:t>Hướng</a:t>
                </a:r>
                <a:r>
                  <a:rPr lang="en-US" b="1" dirty="0"/>
                  <a:t> </a:t>
                </a:r>
                <a:r>
                  <a:rPr lang="en-US" b="1" dirty="0" err="1"/>
                  <a:t>dẫn</a:t>
                </a:r>
                <a:r>
                  <a:rPr lang="en-US" b="1" dirty="0"/>
                  <a:t>: </a:t>
                </a:r>
              </a:p>
              <a:p>
                <a:pPr marL="0" indent="0">
                  <a:buNone/>
                </a:pPr>
                <a:r>
                  <a:rPr lang="en-US" dirty="0"/>
                  <a:t>a)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cùng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;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b)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−∞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;1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3;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+∞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nằm</a:t>
                </a:r>
                <a:r>
                  <a:rPr lang="en-US" dirty="0"/>
                  <a:t> </a:t>
                </a:r>
                <a:r>
                  <a:rPr lang="en-US" dirty="0" err="1"/>
                  <a:t>phía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trục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𝑂𝑥</m:t>
                    </m:r>
                  </m:oMath>
                </a14:m>
                <a:r>
                  <a:rPr lang="en-US" dirty="0"/>
                  <a:t>;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1;3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nằm</a:t>
                </a:r>
                <a:r>
                  <a:rPr lang="en-US" dirty="0"/>
                  <a:t> </a:t>
                </a:r>
                <a:r>
                  <a:rPr lang="en-US" dirty="0" err="1"/>
                  <a:t>phía</a:t>
                </a:r>
                <a:r>
                  <a:rPr lang="en-US" dirty="0"/>
                  <a:t> </a:t>
                </a:r>
                <a:r>
                  <a:rPr lang="en-US" dirty="0" err="1"/>
                  <a:t>dưới</a:t>
                </a:r>
                <a:r>
                  <a:rPr lang="en-US" dirty="0"/>
                  <a:t> </a:t>
                </a:r>
                <a:r>
                  <a:rPr lang="en-US" dirty="0" err="1"/>
                  <a:t>trục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c)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−∞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;1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3;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+∞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err="1"/>
                  <a:t>cùng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;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1;3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err="1"/>
                  <a:t>trái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4"/>
                <a:endParaRPr lang="en-US" dirty="0"/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52600"/>
                <a:ext cx="11125201" cy="11640349"/>
              </a:xfrm>
              <a:prstGeom prst="rect">
                <a:avLst/>
              </a:prstGeom>
              <a:blipFill>
                <a:blip r:embed="rId3"/>
                <a:stretch>
                  <a:fillRect l="-2463" t="-1727" r="-60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752600"/>
                <a:ext cx="11859491" cy="116403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/>
                  <a:t>HĐ3: </a:t>
                </a:r>
                <a:r>
                  <a:rPr lang="en-US" dirty="0"/>
                  <a:t>Cho </a:t>
                </a:r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như</a:t>
                </a:r>
                <a:r>
                  <a:rPr lang="en-US" dirty="0"/>
                  <a:t> </a:t>
                </a:r>
                <a:r>
                  <a:rPr lang="en-US" dirty="0" err="1"/>
                  <a:t>Hình</a:t>
                </a:r>
                <a:r>
                  <a:rPr lang="en-US" dirty="0"/>
                  <a:t> 6.18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a)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từng</a:t>
                </a:r>
                <a:r>
                  <a:rPr lang="en-US" dirty="0"/>
                  <a:t> </a:t>
                </a: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−∞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1;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+∞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</a:t>
                </a:r>
                <a:r>
                  <a:rPr lang="en-US" dirty="0" err="1"/>
                  <a:t>nằm</a:t>
                </a:r>
                <a:r>
                  <a:rPr lang="en-US" dirty="0"/>
                  <a:t> </a:t>
                </a:r>
                <a:r>
                  <a:rPr lang="en-US" dirty="0" err="1"/>
                  <a:t>phía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hay </a:t>
                </a:r>
                <a:r>
                  <a:rPr lang="en-US" dirty="0" err="1"/>
                  <a:t>nằm</a:t>
                </a:r>
                <a:r>
                  <a:rPr lang="en-US" dirty="0"/>
                  <a:t> </a:t>
                </a:r>
                <a:r>
                  <a:rPr lang="en-US" dirty="0" err="1"/>
                  <a:t>phía</a:t>
                </a:r>
                <a:r>
                  <a:rPr lang="en-US" dirty="0"/>
                  <a:t> </a:t>
                </a:r>
                <a:r>
                  <a:rPr lang="en-US" dirty="0" err="1"/>
                  <a:t>dưới</a:t>
                </a:r>
                <a:r>
                  <a:rPr lang="en-US" dirty="0"/>
                  <a:t> </a:t>
                </a:r>
                <a:r>
                  <a:rPr lang="en-US" dirty="0" err="1"/>
                  <a:t>trục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𝑂𝑥</m:t>
                    </m:r>
                  </m:oMath>
                </a14:m>
                <a:r>
                  <a:rPr lang="en-US" dirty="0"/>
                  <a:t>?</a:t>
                </a:r>
              </a:p>
              <a:p>
                <a:pPr lvl="4"/>
                <a:endParaRPr lang="en-US" dirty="0"/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752600"/>
                <a:ext cx="11859491" cy="11640349"/>
              </a:xfrm>
              <a:prstGeom prst="rect">
                <a:avLst/>
              </a:prstGeom>
              <a:blipFill>
                <a:blip r:embed="rId4"/>
                <a:stretch>
                  <a:fillRect l="-2260" t="-1727" b="-230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21000" y="3429000"/>
            <a:ext cx="60960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296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b)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về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từng</a:t>
                </a:r>
                <a:r>
                  <a:rPr lang="en-US" dirty="0"/>
                  <a:t> </a:t>
                </a: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b="1" dirty="0" err="1"/>
                  <a:t>Hướng</a:t>
                </a:r>
                <a:r>
                  <a:rPr lang="en-US" b="1" dirty="0"/>
                  <a:t> </a:t>
                </a:r>
                <a:r>
                  <a:rPr lang="en-US" b="1" dirty="0" err="1"/>
                  <a:t>dẫn</a:t>
                </a:r>
                <a:r>
                  <a:rPr lang="en-US" b="1" dirty="0"/>
                  <a:t>: </a:t>
                </a:r>
              </a:p>
              <a:p>
                <a:pPr marL="0" indent="0">
                  <a:buNone/>
                </a:pPr>
                <a:r>
                  <a:rPr lang="en-US" dirty="0"/>
                  <a:t>a)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−∞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+∞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nằm</a:t>
                </a:r>
                <a:r>
                  <a:rPr lang="en-US" dirty="0"/>
                  <a:t> </a:t>
                </a:r>
                <a:r>
                  <a:rPr lang="en-US" dirty="0" err="1"/>
                  <a:t>phía</a:t>
                </a:r>
                <a:r>
                  <a:rPr lang="en-US" dirty="0"/>
                  <a:t> </a:t>
                </a:r>
                <a:r>
                  <a:rPr lang="en-US" dirty="0" err="1"/>
                  <a:t>dưới</a:t>
                </a:r>
                <a:r>
                  <a:rPr lang="en-US" dirty="0"/>
                  <a:t> </a:t>
                </a:r>
                <a:r>
                  <a:rPr lang="en-US" dirty="0" err="1"/>
                  <a:t>trục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𝑂𝑥</m:t>
                    </m:r>
                  </m:oMath>
                </a14:m>
                <a:r>
                  <a:rPr lang="en-US" dirty="0"/>
                  <a:t>;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1;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nằm</a:t>
                </a:r>
                <a:r>
                  <a:rPr lang="en-US" dirty="0"/>
                  <a:t> </a:t>
                </a:r>
                <a:r>
                  <a:rPr lang="en-US" dirty="0" err="1"/>
                  <a:t>phía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trục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b)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−∞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+∞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err="1"/>
                  <a:t>cùng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;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1;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blipFill>
                <a:blip r:embed="rId3"/>
                <a:stretch>
                  <a:fillRect l="-2463" t="-1761" r="-87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 err="1"/>
                  <a:t>Nhận</a:t>
                </a:r>
                <a:r>
                  <a:rPr lang="en-US" b="1" dirty="0"/>
                  <a:t> </a:t>
                </a:r>
                <a:r>
                  <a:rPr lang="en-US" b="1" dirty="0" err="1"/>
                  <a:t>xét</a:t>
                </a:r>
                <a:r>
                  <a:rPr lang="en-US" b="1" dirty="0"/>
                  <a:t>: 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Từ</a:t>
                </a:r>
                <a:r>
                  <a:rPr lang="en-US" dirty="0"/>
                  <a:t> HĐ2 </a:t>
                </a:r>
                <a:r>
                  <a:rPr lang="en-US" dirty="0" err="1"/>
                  <a:t>và</a:t>
                </a:r>
                <a:r>
                  <a:rPr lang="en-US" dirty="0"/>
                  <a:t> HĐ3 ta </a:t>
                </a:r>
                <a:r>
                  <a:rPr lang="en-US" dirty="0" err="1"/>
                  <a:t>thấy</a:t>
                </a:r>
                <a:r>
                  <a:rPr lang="en-US" dirty="0"/>
                  <a:t> , </a:t>
                </a:r>
                <a:r>
                  <a:rPr lang="en-US" dirty="0" err="1"/>
                  <a:t>nếu</a:t>
                </a:r>
                <a:r>
                  <a:rPr lang="en-US" dirty="0"/>
                  <a:t> tam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biệt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thì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luôn</a:t>
                </a:r>
                <a:r>
                  <a:rPr lang="en-US" dirty="0"/>
                  <a:t> </a:t>
                </a:r>
                <a:r>
                  <a:rPr lang="en-US" dirty="0" err="1"/>
                  <a:t>cùng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mọi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−∞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+∞</m:t>
                        </m:r>
                      </m:e>
                    </m:d>
                  </m:oMath>
                </a14:m>
                <a:r>
                  <a:rPr lang="en-US" dirty="0"/>
                  <a:t>(ở </a:t>
                </a:r>
                <a:r>
                  <a:rPr lang="en-US" dirty="0" err="1"/>
                  <a:t>ngoài</a:t>
                </a:r>
                <a:r>
                  <a:rPr lang="en-US" dirty="0"/>
                  <a:t> </a:t>
                </a: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)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mọi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(ở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).</a:t>
                </a:r>
              </a:p>
              <a:p>
                <a:pPr marL="0" indent="0">
                  <a:buNone/>
                </a:pPr>
                <a:r>
                  <a:rPr lang="en-US" b="1" dirty="0"/>
                  <a:t>HĐ4: </a:t>
                </a:r>
                <a:r>
                  <a:rPr lang="en-US" dirty="0" err="1"/>
                  <a:t>Nêu</a:t>
                </a:r>
                <a:r>
                  <a:rPr lang="en-US" dirty="0"/>
                  <a:t> </a:t>
                </a:r>
                <a:r>
                  <a:rPr lang="en-US" dirty="0" err="1"/>
                  <a:t>nội</a:t>
                </a:r>
                <a:r>
                  <a:rPr lang="en-US" dirty="0"/>
                  <a:t> dung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vào</a:t>
                </a:r>
                <a:r>
                  <a:rPr lang="en-US" dirty="0"/>
                  <a:t> ô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“?”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bảng</a:t>
                </a:r>
                <a:r>
                  <a:rPr lang="en-US" dirty="0"/>
                  <a:t> </a:t>
                </a:r>
                <a:r>
                  <a:rPr lang="en-US" dirty="0" err="1"/>
                  <a:t>sau</a:t>
                </a:r>
                <a:r>
                  <a:rPr lang="en-US" dirty="0"/>
                  <a:t> </a:t>
                </a:r>
                <a:r>
                  <a:rPr lang="en-US" dirty="0" err="1"/>
                  <a:t>cho</a:t>
                </a:r>
                <a:r>
                  <a:rPr lang="en-US" dirty="0"/>
                  <a:t> </a:t>
                </a:r>
                <a:r>
                  <a:rPr lang="en-US" dirty="0" err="1"/>
                  <a:t>thích</a:t>
                </a:r>
                <a:r>
                  <a:rPr lang="en-US" dirty="0"/>
                  <a:t> </a:t>
                </a:r>
                <a:r>
                  <a:rPr lang="en-US" dirty="0" err="1"/>
                  <a:t>hợp</a:t>
                </a:r>
                <a:r>
                  <a:rPr lang="en-US" dirty="0"/>
                  <a:t>.</a:t>
                </a:r>
              </a:p>
              <a:p>
                <a:pPr lvl="4"/>
                <a:endParaRPr lang="en-US" dirty="0"/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blipFill>
                <a:blip r:embed="rId4"/>
                <a:stretch>
                  <a:fillRect l="-2260" t="-1761" r="-179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3365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1981200"/>
            <a:ext cx="23241000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998921"/>
            <a:ext cx="21259800" cy="62761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r="1083" b="8601"/>
          <a:stretch/>
        </p:blipFill>
        <p:spPr>
          <a:xfrm>
            <a:off x="1676400" y="8212129"/>
            <a:ext cx="21031200" cy="492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887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1981200"/>
            <a:ext cx="23241000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2200674"/>
            <a:ext cx="22479000" cy="1097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536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3280</TotalTime>
  <Words>3902</Words>
  <PresentationFormat>Custom</PresentationFormat>
  <Paragraphs>298</Paragraphs>
  <Slides>26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Yu Gothic UI Semilight</vt:lpstr>
      <vt:lpstr>Arial</vt:lpstr>
      <vt:lpstr>Bahnschrift SemiBold SemiConden</vt:lpstr>
      <vt:lpstr>Calibri</vt:lpstr>
      <vt:lpstr>Calibri Light</vt:lpstr>
      <vt:lpstr>Cambria Math</vt:lpstr>
      <vt:lpstr>Tahoma</vt:lpstr>
      <vt:lpstr>Times New Roman</vt:lpstr>
      <vt:lpstr>Tomaho</vt:lpstr>
      <vt:lpstr>Office Theme</vt:lpstr>
      <vt:lpstr>1_Office Theme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2022-04-24T15:22:33Z</dcterms:modified>
</cp:coreProperties>
</file>