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85" r:id="rId3"/>
    <p:sldId id="286" r:id="rId4"/>
    <p:sldId id="310" r:id="rId5"/>
    <p:sldId id="311" r:id="rId6"/>
    <p:sldId id="299" r:id="rId7"/>
    <p:sldId id="305" r:id="rId8"/>
    <p:sldId id="301" r:id="rId9"/>
    <p:sldId id="307" r:id="rId10"/>
    <p:sldId id="308" r:id="rId11"/>
    <p:sldId id="303" r:id="rId12"/>
    <p:sldId id="304" r:id="rId13"/>
    <p:sldId id="309" r:id="rId14"/>
    <p:sldId id="288" r:id="rId15"/>
    <p:sldId id="284" r:id="rId16"/>
    <p:sldId id="265" r:id="rId17"/>
    <p:sldId id="282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563708-0776-4076-A940-BF5C7287EF01}"/>
              </a:ext>
            </a:extLst>
          </p:cNvPr>
          <p:cNvSpPr txBox="1"/>
          <p:nvPr/>
        </p:nvSpPr>
        <p:spPr>
          <a:xfrm>
            <a:off x="416379" y="814004"/>
            <a:ext cx="1120139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60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vi-VN" sz="6000" b="1" kern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6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4800" b="1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vi-VN" sz="4800" b="1" u="sng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4800" b="1" u="sng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4800" b="1" u="sng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8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NGƯỜI DŨNG CẢM</a:t>
            </a:r>
            <a:r>
              <a:rPr lang="en-US" sz="4800" b="1" kern="1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4800" b="1" kern="1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691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78EC7A-B9FE-459C-8DB9-A6F1EB3352B1}"/>
              </a:ext>
            </a:extLst>
          </p:cNvPr>
          <p:cNvGrpSpPr/>
          <p:nvPr/>
        </p:nvGrpSpPr>
        <p:grpSpPr>
          <a:xfrm>
            <a:off x="4648199" y="1900767"/>
            <a:ext cx="7321217" cy="2680758"/>
            <a:chOff x="2413126" y="1724298"/>
            <a:chExt cx="5994275" cy="2568302"/>
          </a:xfrm>
        </p:grpSpPr>
        <p:sp>
          <p:nvSpPr>
            <p:cNvPr id="3" name="Rectangle: Rounded Corners 34">
              <a:extLst>
                <a:ext uri="{FF2B5EF4-FFF2-40B4-BE49-F238E27FC236}">
                  <a16:creationId xmlns:a16="http://schemas.microsoft.com/office/drawing/2014/main" id="{D9F92E91-097A-428E-A260-B8435552EA45}"/>
                </a:ext>
              </a:extLst>
            </p:cNvPr>
            <p:cNvSpPr/>
            <p:nvPr/>
          </p:nvSpPr>
          <p:spPr>
            <a:xfrm>
              <a:off x="2413126" y="1724298"/>
              <a:ext cx="5994275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518078 w 5432196"/>
                <a:gd name="connsiteY1" fmla="*/ 0 h 2568302"/>
                <a:gd name="connsiteX2" fmla="*/ 1146084 w 5432196"/>
                <a:gd name="connsiteY2" fmla="*/ 0 h 2568302"/>
                <a:gd name="connsiteX3" fmla="*/ 1686169 w 5432196"/>
                <a:gd name="connsiteY3" fmla="*/ 0 h 2568302"/>
                <a:gd name="connsiteX4" fmla="*/ 2226254 w 5432196"/>
                <a:gd name="connsiteY4" fmla="*/ 0 h 2568302"/>
                <a:gd name="connsiteX5" fmla="*/ 2898220 w 5432196"/>
                <a:gd name="connsiteY5" fmla="*/ 0 h 2568302"/>
                <a:gd name="connsiteX6" fmla="*/ 3394344 w 5432196"/>
                <a:gd name="connsiteY6" fmla="*/ 0 h 2568302"/>
                <a:gd name="connsiteX7" fmla="*/ 3934429 w 5432196"/>
                <a:gd name="connsiteY7" fmla="*/ 0 h 2568302"/>
                <a:gd name="connsiteX8" fmla="*/ 4914118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14118 w 5432196"/>
                <a:gd name="connsiteY13" fmla="*/ 2568302 h 2568302"/>
                <a:gd name="connsiteX14" fmla="*/ 4286112 w 5432196"/>
                <a:gd name="connsiteY14" fmla="*/ 2568302 h 2568302"/>
                <a:gd name="connsiteX15" fmla="*/ 3658107 w 5432196"/>
                <a:gd name="connsiteY15" fmla="*/ 2568302 h 2568302"/>
                <a:gd name="connsiteX16" fmla="*/ 2986140 w 5432196"/>
                <a:gd name="connsiteY16" fmla="*/ 2568302 h 2568302"/>
                <a:gd name="connsiteX17" fmla="*/ 2358135 w 5432196"/>
                <a:gd name="connsiteY17" fmla="*/ 2568302 h 2568302"/>
                <a:gd name="connsiteX18" fmla="*/ 1774089 w 5432196"/>
                <a:gd name="connsiteY18" fmla="*/ 2568302 h 2568302"/>
                <a:gd name="connsiteX19" fmla="*/ 1190044 w 5432196"/>
                <a:gd name="connsiteY19" fmla="*/ 2568302 h 2568302"/>
                <a:gd name="connsiteX20" fmla="*/ 518078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1387" y="197991"/>
                    <a:pt x="269436" y="54876"/>
                    <a:pt x="518078" y="0"/>
                  </a:cubicBezTo>
                  <a:cubicBezTo>
                    <a:pt x="659701" y="14275"/>
                    <a:pt x="912122" y="-30254"/>
                    <a:pt x="1146084" y="0"/>
                  </a:cubicBezTo>
                  <a:cubicBezTo>
                    <a:pt x="1380046" y="30254"/>
                    <a:pt x="1426534" y="17585"/>
                    <a:pt x="1686169" y="0"/>
                  </a:cubicBezTo>
                  <a:cubicBezTo>
                    <a:pt x="1945805" y="-17585"/>
                    <a:pt x="2042360" y="14011"/>
                    <a:pt x="2226254" y="0"/>
                  </a:cubicBezTo>
                  <a:cubicBezTo>
                    <a:pt x="2410148" y="-14011"/>
                    <a:pt x="2748289" y="16526"/>
                    <a:pt x="2898220" y="0"/>
                  </a:cubicBezTo>
                  <a:cubicBezTo>
                    <a:pt x="3048151" y="-16526"/>
                    <a:pt x="3252340" y="-19015"/>
                    <a:pt x="3394344" y="0"/>
                  </a:cubicBezTo>
                  <a:cubicBezTo>
                    <a:pt x="3536348" y="19015"/>
                    <a:pt x="3708195" y="12403"/>
                    <a:pt x="3934429" y="0"/>
                  </a:cubicBezTo>
                  <a:cubicBezTo>
                    <a:pt x="4160663" y="-12403"/>
                    <a:pt x="4623081" y="25647"/>
                    <a:pt x="4914118" y="0"/>
                  </a:cubicBezTo>
                  <a:cubicBezTo>
                    <a:pt x="5204129" y="-60694"/>
                    <a:pt x="5418482" y="180293"/>
                    <a:pt x="5432196" y="518078"/>
                  </a:cubicBezTo>
                  <a:cubicBezTo>
                    <a:pt x="5451096" y="766346"/>
                    <a:pt x="5447505" y="855452"/>
                    <a:pt x="5432196" y="1044115"/>
                  </a:cubicBezTo>
                  <a:cubicBezTo>
                    <a:pt x="5416887" y="1232778"/>
                    <a:pt x="5439258" y="1346447"/>
                    <a:pt x="5432196" y="1554830"/>
                  </a:cubicBezTo>
                  <a:cubicBezTo>
                    <a:pt x="5425134" y="1763214"/>
                    <a:pt x="5431820" y="1877753"/>
                    <a:pt x="5432196" y="2050224"/>
                  </a:cubicBezTo>
                  <a:cubicBezTo>
                    <a:pt x="5464332" y="2330653"/>
                    <a:pt x="5173894" y="2540642"/>
                    <a:pt x="4914118" y="2568302"/>
                  </a:cubicBezTo>
                  <a:cubicBezTo>
                    <a:pt x="4641375" y="2546006"/>
                    <a:pt x="4518488" y="2594932"/>
                    <a:pt x="4286112" y="2568302"/>
                  </a:cubicBezTo>
                  <a:cubicBezTo>
                    <a:pt x="4053736" y="2541672"/>
                    <a:pt x="3880308" y="2593613"/>
                    <a:pt x="3658107" y="2568302"/>
                  </a:cubicBezTo>
                  <a:cubicBezTo>
                    <a:pt x="3435906" y="2542991"/>
                    <a:pt x="3304211" y="2581026"/>
                    <a:pt x="2986140" y="2568302"/>
                  </a:cubicBezTo>
                  <a:cubicBezTo>
                    <a:pt x="2668069" y="2555578"/>
                    <a:pt x="2510383" y="2553157"/>
                    <a:pt x="2358135" y="2568302"/>
                  </a:cubicBezTo>
                  <a:cubicBezTo>
                    <a:pt x="2205888" y="2583447"/>
                    <a:pt x="1902480" y="2573740"/>
                    <a:pt x="1774089" y="2568302"/>
                  </a:cubicBezTo>
                  <a:cubicBezTo>
                    <a:pt x="1645698" y="2562864"/>
                    <a:pt x="1331445" y="2589614"/>
                    <a:pt x="1190044" y="2568302"/>
                  </a:cubicBezTo>
                  <a:cubicBezTo>
                    <a:pt x="1048644" y="2546990"/>
                    <a:pt x="845553" y="2555609"/>
                    <a:pt x="518078" y="2568302"/>
                  </a:cubicBezTo>
                  <a:cubicBezTo>
                    <a:pt x="247416" y="2585155"/>
                    <a:pt x="53384" y="2348248"/>
                    <a:pt x="0" y="2050224"/>
                  </a:cubicBezTo>
                  <a:cubicBezTo>
                    <a:pt x="21867" y="1849868"/>
                    <a:pt x="-6218" y="1676397"/>
                    <a:pt x="0" y="1539509"/>
                  </a:cubicBezTo>
                  <a:cubicBezTo>
                    <a:pt x="6218" y="1402622"/>
                    <a:pt x="16705" y="1199114"/>
                    <a:pt x="0" y="998150"/>
                  </a:cubicBezTo>
                  <a:cubicBezTo>
                    <a:pt x="-16705" y="797186"/>
                    <a:pt x="-23664" y="641939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1362" y="273604"/>
                    <a:pt x="246295" y="25631"/>
                    <a:pt x="518078" y="0"/>
                  </a:cubicBezTo>
                  <a:cubicBezTo>
                    <a:pt x="689230" y="3860"/>
                    <a:pt x="1041464" y="-25685"/>
                    <a:pt x="1190044" y="0"/>
                  </a:cubicBezTo>
                  <a:cubicBezTo>
                    <a:pt x="1338624" y="25685"/>
                    <a:pt x="1537326" y="-11304"/>
                    <a:pt x="1730129" y="0"/>
                  </a:cubicBezTo>
                  <a:cubicBezTo>
                    <a:pt x="1922933" y="11304"/>
                    <a:pt x="2127335" y="-7751"/>
                    <a:pt x="2270214" y="0"/>
                  </a:cubicBezTo>
                  <a:cubicBezTo>
                    <a:pt x="2413094" y="7751"/>
                    <a:pt x="2729505" y="27468"/>
                    <a:pt x="2942180" y="0"/>
                  </a:cubicBezTo>
                  <a:cubicBezTo>
                    <a:pt x="3154855" y="-27468"/>
                    <a:pt x="3368738" y="-4307"/>
                    <a:pt x="3526225" y="0"/>
                  </a:cubicBezTo>
                  <a:cubicBezTo>
                    <a:pt x="3683712" y="4307"/>
                    <a:pt x="4061522" y="-2753"/>
                    <a:pt x="4242152" y="0"/>
                  </a:cubicBezTo>
                  <a:cubicBezTo>
                    <a:pt x="4422782" y="2753"/>
                    <a:pt x="4689208" y="-23213"/>
                    <a:pt x="4914118" y="0"/>
                  </a:cubicBezTo>
                  <a:cubicBezTo>
                    <a:pt x="5158405" y="22023"/>
                    <a:pt x="5476422" y="182994"/>
                    <a:pt x="5432196" y="518078"/>
                  </a:cubicBezTo>
                  <a:cubicBezTo>
                    <a:pt x="5444994" y="644890"/>
                    <a:pt x="5409249" y="881699"/>
                    <a:pt x="5432196" y="998150"/>
                  </a:cubicBezTo>
                  <a:cubicBezTo>
                    <a:pt x="5455143" y="1114601"/>
                    <a:pt x="5418007" y="1336090"/>
                    <a:pt x="5432196" y="1539509"/>
                  </a:cubicBezTo>
                  <a:cubicBezTo>
                    <a:pt x="5446385" y="1742928"/>
                    <a:pt x="5433068" y="1827586"/>
                    <a:pt x="5432196" y="2050224"/>
                  </a:cubicBezTo>
                  <a:cubicBezTo>
                    <a:pt x="5436897" y="2275397"/>
                    <a:pt x="5168616" y="2508268"/>
                    <a:pt x="4914118" y="2568302"/>
                  </a:cubicBezTo>
                  <a:cubicBezTo>
                    <a:pt x="4814720" y="2548941"/>
                    <a:pt x="4549574" y="2574685"/>
                    <a:pt x="4417993" y="2568302"/>
                  </a:cubicBezTo>
                  <a:cubicBezTo>
                    <a:pt x="4286412" y="2561919"/>
                    <a:pt x="3970024" y="2572759"/>
                    <a:pt x="3702067" y="2568302"/>
                  </a:cubicBezTo>
                  <a:cubicBezTo>
                    <a:pt x="3434110" y="2563845"/>
                    <a:pt x="3325896" y="2554395"/>
                    <a:pt x="3118022" y="2568302"/>
                  </a:cubicBezTo>
                  <a:cubicBezTo>
                    <a:pt x="2910148" y="2582209"/>
                    <a:pt x="2699970" y="2589983"/>
                    <a:pt x="2533976" y="2568302"/>
                  </a:cubicBezTo>
                  <a:cubicBezTo>
                    <a:pt x="2367982" y="2546621"/>
                    <a:pt x="2169928" y="2568216"/>
                    <a:pt x="1818050" y="2568302"/>
                  </a:cubicBezTo>
                  <a:cubicBezTo>
                    <a:pt x="1466172" y="2568388"/>
                    <a:pt x="1480025" y="2592225"/>
                    <a:pt x="1146084" y="2568302"/>
                  </a:cubicBezTo>
                  <a:cubicBezTo>
                    <a:pt x="812143" y="2544379"/>
                    <a:pt x="649034" y="2597098"/>
                    <a:pt x="518078" y="2568302"/>
                  </a:cubicBezTo>
                  <a:cubicBezTo>
                    <a:pt x="219052" y="2543976"/>
                    <a:pt x="11028" y="2367066"/>
                    <a:pt x="0" y="2050224"/>
                  </a:cubicBezTo>
                  <a:cubicBezTo>
                    <a:pt x="9826" y="1898912"/>
                    <a:pt x="-13276" y="1790722"/>
                    <a:pt x="0" y="1539509"/>
                  </a:cubicBezTo>
                  <a:cubicBezTo>
                    <a:pt x="13276" y="1288296"/>
                    <a:pt x="4863" y="1291137"/>
                    <a:pt x="0" y="1044115"/>
                  </a:cubicBezTo>
                  <a:cubicBezTo>
                    <a:pt x="-4863" y="797093"/>
                    <a:pt x="-3027" y="647084"/>
                    <a:pt x="0" y="518078"/>
                  </a:cubicBezTo>
                  <a:close/>
                </a:path>
              </a:pathLst>
            </a:custGeom>
            <a:solidFill>
              <a:schemeClr val="accent1">
                <a:alpha val="94902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vi-VN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Dựa vào tranh minh họa và gợi ý</a:t>
              </a:r>
              <a:r>
                <a:rPr lang="en-US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lang="en-US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757748" algn="just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vi-VN" sz="3600" kern="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Kể lại câu chuyện trong nhóm</a:t>
              </a:r>
              <a:endParaRPr lang="en-US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Rectangle: Rounded Corners 35">
              <a:extLst>
                <a:ext uri="{FF2B5EF4-FFF2-40B4-BE49-F238E27FC236}">
                  <a16:creationId xmlns:a16="http://schemas.microsoft.com/office/drawing/2014/main" id="{4766CB71-5DC0-4151-89EC-5BDB86693F1F}"/>
                </a:ext>
              </a:extLst>
            </p:cNvPr>
            <p:cNvSpPr/>
            <p:nvPr/>
          </p:nvSpPr>
          <p:spPr>
            <a:xfrm>
              <a:off x="4215516" y="2048101"/>
              <a:ext cx="2453009" cy="796834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4000" b="1" kern="0" dirty="0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ln w="9525">
                    <a:solidFill>
                      <a:srgbClr val="FFFF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7CDDD6">
                        <a:lumMod val="60000"/>
                        <a:lumOff val="40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Cầu</a:t>
              </a:r>
              <a:endParaRPr lang="en-US" sz="4000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7CDDD6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C8015B-01FF-4E8F-A52E-755A762D2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616439" y="3097261"/>
              <a:ext cx="539794" cy="5397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F579BF-5A07-4AEF-8B54-1C501EF5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620541" y="3689084"/>
              <a:ext cx="539793" cy="539793"/>
            </a:xfrm>
            <a:prstGeom prst="rect">
              <a:avLst/>
            </a:prstGeom>
          </p:spPr>
        </p:pic>
      </p:grp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DE49A140-EF86-4C2A-9521-BB433986B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23" y="1905000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Google Shape;2351;p42">
            <a:extLst>
              <a:ext uri="{FF2B5EF4-FFF2-40B4-BE49-F238E27FC236}">
                <a16:creationId xmlns:a16="http://schemas.microsoft.com/office/drawing/2014/main" id="{0F0AAE77-CACB-4A4A-890A-341DC04FA98E}"/>
              </a:ext>
            </a:extLst>
          </p:cNvPr>
          <p:cNvSpPr txBox="1">
            <a:spLocks/>
          </p:cNvSpPr>
          <p:nvPr/>
        </p:nvSpPr>
        <p:spPr>
          <a:xfrm>
            <a:off x="1438276" y="0"/>
            <a:ext cx="8963516" cy="141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E6FFFD"/>
              </a:buClr>
            </a:pPr>
            <a:r>
              <a:rPr lang="vi-VN" sz="6000" b="1" kern="0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KỂ CHUYỆN </a:t>
            </a:r>
            <a:r>
              <a:rPr lang="en-US" sz="6000" b="1" kern="0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</a:p>
        </p:txBody>
      </p:sp>
    </p:spTree>
    <p:extLst>
      <p:ext uri="{BB962C8B-B14F-4D97-AF65-F5344CB8AC3E}">
        <p14:creationId xmlns:p14="http://schemas.microsoft.com/office/powerpoint/2010/main" val="85133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DE49A140-EF86-4C2A-9521-BB433986B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5723" y="2181225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Google Shape;2351;p42">
            <a:extLst>
              <a:ext uri="{FF2B5EF4-FFF2-40B4-BE49-F238E27FC236}">
                <a16:creationId xmlns:a16="http://schemas.microsoft.com/office/drawing/2014/main" id="{0F0AAE77-CACB-4A4A-890A-341DC04FA98E}"/>
              </a:ext>
            </a:extLst>
          </p:cNvPr>
          <p:cNvSpPr txBox="1">
            <a:spLocks/>
          </p:cNvSpPr>
          <p:nvPr/>
        </p:nvSpPr>
        <p:spPr>
          <a:xfrm>
            <a:off x="1438276" y="485775"/>
            <a:ext cx="8963516" cy="141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E6FFFD"/>
              </a:buClr>
            </a:pPr>
            <a:r>
              <a:rPr lang="vi-VN" sz="6000" b="1" kern="0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KỂ CHUYỆN TRƯỚC LỚP</a:t>
            </a:r>
            <a:endParaRPr lang="en-US" sz="60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7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DE49A140-EF86-4C2A-9521-BB433986B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5723" y="2181225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Google Shape;2351;p42">
            <a:extLst>
              <a:ext uri="{FF2B5EF4-FFF2-40B4-BE49-F238E27FC236}">
                <a16:creationId xmlns:a16="http://schemas.microsoft.com/office/drawing/2014/main" id="{0F0AAE77-CACB-4A4A-890A-341DC04FA98E}"/>
              </a:ext>
            </a:extLst>
          </p:cNvPr>
          <p:cNvSpPr txBox="1">
            <a:spLocks/>
          </p:cNvSpPr>
          <p:nvPr/>
        </p:nvSpPr>
        <p:spPr>
          <a:xfrm>
            <a:off x="1438276" y="485775"/>
            <a:ext cx="8963516" cy="141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E6FFFD"/>
              </a:buClr>
            </a:pPr>
            <a:r>
              <a:rPr lang="vi-VN" sz="6000" b="1" kern="0" dirty="0" smtClean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TRAO ĐỔI VỀ CÂU CHUYỆN</a:t>
            </a:r>
            <a:endParaRPr lang="en-US" sz="60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8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981050-09A0-43D3-8527-20B1670CD73D}"/>
              </a:ext>
            </a:extLst>
          </p:cNvPr>
          <p:cNvSpPr txBox="1"/>
          <p:nvPr/>
        </p:nvSpPr>
        <p:spPr>
          <a:xfrm>
            <a:off x="775097" y="19882"/>
            <a:ext cx="107447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70C0"/>
                </a:solidFill>
              </a:rPr>
              <a:t>TRAO ĐỔI:</a:t>
            </a:r>
          </a:p>
          <a:p>
            <a:r>
              <a:rPr lang="vi-VN" sz="2800" b="1" dirty="0" smtClean="0">
                <a:solidFill>
                  <a:srgbClr val="0070C0"/>
                </a:solidFill>
              </a:rPr>
              <a:t>a. Vì sao Gioi-xơ có </a:t>
            </a:r>
            <a:r>
              <a:rPr lang="vi-VN" sz="2800" b="1" dirty="0" smtClean="0">
                <a:solidFill>
                  <a:srgbClr val="0070C0"/>
                </a:solidFill>
              </a:rPr>
              <a:t>cảm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giác</a:t>
            </a:r>
            <a:r>
              <a:rPr lang="vi-VN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“</a:t>
            </a:r>
            <a:r>
              <a:rPr lang="vi-VN" sz="2800" b="1" dirty="0" smtClean="0">
                <a:solidFill>
                  <a:srgbClr val="0070C0"/>
                </a:solidFill>
              </a:rPr>
              <a:t>hình </a:t>
            </a:r>
            <a:r>
              <a:rPr lang="vi-VN" sz="2800" b="1" dirty="0" smtClean="0">
                <a:solidFill>
                  <a:srgbClr val="0070C0"/>
                </a:solidFill>
              </a:rPr>
              <a:t>như vai cậu đang rộng hơn và khỏe hơn </a:t>
            </a:r>
            <a:r>
              <a:rPr lang="vi-VN" sz="2800" b="1" dirty="0" smtClean="0">
                <a:solidFill>
                  <a:srgbClr val="0070C0"/>
                </a:solidFill>
              </a:rPr>
              <a:t>lên</a:t>
            </a:r>
            <a:r>
              <a:rPr lang="en-US" sz="2800" b="1" dirty="0" smtClean="0">
                <a:solidFill>
                  <a:srgbClr val="0070C0"/>
                </a:solidFill>
              </a:rPr>
              <a:t>”</a:t>
            </a:r>
            <a:r>
              <a:rPr lang="vi-VN" sz="2800" b="1" dirty="0" smtClean="0">
                <a:solidFill>
                  <a:srgbClr val="0070C0"/>
                </a:solidFill>
              </a:rPr>
              <a:t>?</a:t>
            </a:r>
            <a:endParaRPr lang="vi-VN" sz="2800" b="1" dirty="0" smtClean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981050-09A0-43D3-8527-20B1670CD73D}"/>
              </a:ext>
            </a:extLst>
          </p:cNvPr>
          <p:cNvSpPr txBox="1"/>
          <p:nvPr/>
        </p:nvSpPr>
        <p:spPr>
          <a:xfrm>
            <a:off x="613172" y="1534357"/>
            <a:ext cx="107447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	Cậu bé có cảm giác như vậy vì thấy mình đã suy nghĩ đúng, làm đúng, vượt qua chính những cám dỗ trong lòng mình để lớn lên.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81050-09A0-43D3-8527-20B1670CD73D}"/>
              </a:ext>
            </a:extLst>
          </p:cNvPr>
          <p:cNvSpPr txBox="1"/>
          <p:nvPr/>
        </p:nvSpPr>
        <p:spPr>
          <a:xfrm>
            <a:off x="775097" y="3176018"/>
            <a:ext cx="10744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70C0"/>
                </a:solidFill>
              </a:rPr>
              <a:t>b. Theo em, Gioi-xơ có điểm nào đáng quý?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981050-09A0-43D3-8527-20B1670CD73D}"/>
              </a:ext>
            </a:extLst>
          </p:cNvPr>
          <p:cNvSpPr txBox="1"/>
          <p:nvPr/>
        </p:nvSpPr>
        <p:spPr>
          <a:xfrm>
            <a:off x="775097" y="3801307"/>
            <a:ext cx="10744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	Điểm đáng quý ở Gioi-xơ là dũng cảm sửa sai.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6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981050-09A0-43D3-8527-20B1670CD73D}"/>
              </a:ext>
            </a:extLst>
          </p:cNvPr>
          <p:cNvSpPr txBox="1"/>
          <p:nvPr/>
        </p:nvSpPr>
        <p:spPr>
          <a:xfrm>
            <a:off x="1169704" y="1796770"/>
            <a:ext cx="107447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 smtClean="0">
                <a:solidFill>
                  <a:srgbClr val="FF0000"/>
                </a:solidFill>
              </a:rPr>
              <a:t> * Ý nghĩa của câu chuyện là gì?</a:t>
            </a:r>
          </a:p>
          <a:p>
            <a:pPr>
              <a:lnSpc>
                <a:spcPct val="150000"/>
              </a:lnSpc>
            </a:pPr>
            <a:r>
              <a:rPr lang="vi-VN" sz="4400" b="1" dirty="0" smtClean="0">
                <a:solidFill>
                  <a:srgbClr val="0070C0"/>
                </a:solidFill>
              </a:rPr>
              <a:t>    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1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83C647-F37D-49A4-B100-34F47F376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8" y="652972"/>
            <a:ext cx="11898265" cy="6074229"/>
          </a:xfrm>
          <a:prstGeom prst="rect">
            <a:avLst/>
          </a:prstGeom>
          <a:noFill/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2AA4B1E1-5E4B-4B2F-901B-EE1B71E6F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48" y="-248847"/>
            <a:ext cx="1803639" cy="180363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ED54F5A-8A67-46E4-BDB7-E58917B666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0" y="-248847"/>
            <a:ext cx="2247235" cy="1541862"/>
          </a:xfrm>
          <a:prstGeom prst="rect">
            <a:avLst/>
          </a:prstGeom>
        </p:spPr>
      </p:pic>
      <p:sp>
        <p:nvSpPr>
          <p:cNvPr id="7" name="文本框 4">
            <a:extLst>
              <a:ext uri="{FF2B5EF4-FFF2-40B4-BE49-F238E27FC236}">
                <a16:creationId xmlns:a16="http://schemas.microsoft.com/office/drawing/2014/main" id="{284FC3E7-BB7D-4514-80D1-7505DA263EC2}"/>
              </a:ext>
            </a:extLst>
          </p:cNvPr>
          <p:cNvSpPr txBox="1"/>
          <p:nvPr/>
        </p:nvSpPr>
        <p:spPr>
          <a:xfrm rot="21049605">
            <a:off x="212058" y="106805"/>
            <a:ext cx="4573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947">
              <a:defRPr/>
            </a:pPr>
            <a:r>
              <a:rPr lang="vi-VN" altLang="zh-CN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Ý NGHĨA</a:t>
            </a:r>
            <a:endParaRPr lang="zh-CN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6775" y="1174725"/>
            <a:ext cx="106013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 smtClean="0">
                <a:solidFill>
                  <a:schemeClr val="bg1"/>
                </a:solidFill>
              </a:rPr>
              <a:t>    Khen </a:t>
            </a:r>
            <a:r>
              <a:rPr lang="vi-VN" sz="4000" b="1" dirty="0">
                <a:solidFill>
                  <a:schemeClr val="bg1"/>
                </a:solidFill>
              </a:rPr>
              <a:t>ngợi nhân vật Gioi-xơ biết tự đấu tranh với chính mình, dũng cảm trả lại vật mà cậu đã lấy và được người bán hàng cảm thông, tin cậy.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32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850284A-FEA6-41AF-8DE3-412221E59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0" y="0"/>
            <a:ext cx="123067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359492" y="1278041"/>
            <a:ext cx="110730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348594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C39DCF26-0DDF-4576-AEBA-5104A9FBC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1250" y="3919577"/>
            <a:ext cx="2441850" cy="28001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1788987" y="1767239"/>
            <a:ext cx="781656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vi-VN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</a:t>
            </a:r>
          </a:p>
          <a:p>
            <a:pPr algn="l"/>
            <a:r>
              <a:rPr lang="vi-VN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cậu bé Gioi-xơ?</a:t>
            </a:r>
            <a:endParaRPr 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5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FA8AF7-5A8F-4FB3-83A4-7F9A62290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982" y="880214"/>
            <a:ext cx="9740347" cy="447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7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và động tác khởi động tiết học, tạo hứng thú cho học s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011" y="171041"/>
            <a:ext cx="10912475" cy="613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4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90500"/>
            <a:ext cx="119443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563708-0776-4076-A940-BF5C7287EF01}"/>
              </a:ext>
            </a:extLst>
          </p:cNvPr>
          <p:cNvSpPr txBox="1"/>
          <p:nvPr/>
        </p:nvSpPr>
        <p:spPr>
          <a:xfrm>
            <a:off x="2262188" y="510861"/>
            <a:ext cx="1124426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4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vi-VN" sz="4000" b="1" u="sng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chuyện</a:t>
            </a:r>
            <a:r>
              <a:rPr lang="en-US" sz="4000" b="1" u="sng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4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4000" b="1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4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vi-VN" sz="6000" b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 tẩu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32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vi-VN" sz="24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Ca-tơ-rin Oe-bơ (Phạm Việt Chương dịch)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1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2106135" y="1725880"/>
            <a:ext cx="81083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chuyện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650" y="0"/>
            <a:ext cx="1171575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</a:rPr>
              <a:t>Chiếc </a:t>
            </a:r>
            <a:r>
              <a:rPr lang="vi-VN" sz="2400" b="1" dirty="0">
                <a:solidFill>
                  <a:srgbClr val="FF0000"/>
                </a:solidFill>
              </a:rPr>
              <a:t>tẩu </a:t>
            </a:r>
            <a:endParaRPr lang="vi-VN" sz="2400" b="1" dirty="0" smtClean="0">
              <a:solidFill>
                <a:srgbClr val="FF0000"/>
              </a:solidFill>
            </a:endParaRPr>
          </a:p>
          <a:p>
            <a:pPr algn="ctr"/>
            <a:endParaRPr lang="vi-VN" sz="2400" b="1" dirty="0" smtClean="0">
              <a:solidFill>
                <a:srgbClr val="FF0000"/>
              </a:solidFill>
            </a:endParaRPr>
          </a:p>
          <a:p>
            <a:r>
              <a:rPr lang="vi-VN" sz="2000" dirty="0" smtClean="0">
                <a:solidFill>
                  <a:srgbClr val="0070C0"/>
                </a:solidFill>
              </a:rPr>
              <a:t>   1</a:t>
            </a:r>
            <a:r>
              <a:rPr lang="vi-VN" sz="2000" dirty="0">
                <a:solidFill>
                  <a:srgbClr val="0070C0"/>
                </a:solidFill>
              </a:rPr>
              <a:t>. Hằng ngày, đi học về, cậu bé Gioi-xơ thường tạt vào tiệm tạp hoá của ông Đan. Ở đó có một chiếc tẩu như hút lấy cặp mắt cậu.</a:t>
            </a:r>
          </a:p>
          <a:p>
            <a:r>
              <a:rPr lang="vi-VN" sz="2000" dirty="0" smtClean="0">
                <a:solidFill>
                  <a:srgbClr val="0070C0"/>
                </a:solidFill>
              </a:rPr>
              <a:t>   2</a:t>
            </a:r>
            <a:r>
              <a:rPr lang="vi-VN" sz="2000" dirty="0">
                <a:solidFill>
                  <a:srgbClr val="0070C0"/>
                </a:solidFill>
              </a:rPr>
              <a:t>. Cậu nhìn quanh. Chẳng ai nhìn cậu. Thế rồi, cậu đặt cái tẩu vào tay mình. Cậu chỉ muốn có cảm giác về nó thôi.</a:t>
            </a:r>
          </a:p>
          <a:p>
            <a:r>
              <a:rPr lang="vi-VN" sz="2000" dirty="0" smtClean="0">
                <a:solidFill>
                  <a:srgbClr val="0070C0"/>
                </a:solidFill>
              </a:rPr>
              <a:t>   3</a:t>
            </a:r>
            <a:r>
              <a:rPr lang="vi-VN" sz="2000" dirty="0">
                <a:solidFill>
                  <a:srgbClr val="0070C0"/>
                </a:solidFill>
              </a:rPr>
              <a:t>. Bỗng Gioi-xơ thấy chân mình chuyển động, đưa cậu ra khỏi tiệm. Cậu không biết mình đang làm gi. Cậu đi về phía sân chơi, gieo mình vào một chiếc xích </a:t>
            </a:r>
            <a:r>
              <a:rPr lang="vi-VN" sz="2000" dirty="0" smtClean="0">
                <a:solidFill>
                  <a:srgbClr val="0070C0"/>
                </a:solidFill>
              </a:rPr>
              <a:t>đu. Một </a:t>
            </a:r>
            <a:r>
              <a:rPr lang="vi-VN" sz="2000" dirty="0">
                <a:solidFill>
                  <a:srgbClr val="0070C0"/>
                </a:solidFill>
              </a:rPr>
              <a:t>nỗi kinh hoàng </a:t>
            </a:r>
            <a:r>
              <a:rPr lang="vi-VN" sz="2000" dirty="0" smtClean="0">
                <a:solidFill>
                  <a:srgbClr val="0070C0"/>
                </a:solidFill>
              </a:rPr>
              <a:t>trào </a:t>
            </a:r>
            <a:r>
              <a:rPr lang="vi-VN" sz="2000" dirty="0">
                <a:solidFill>
                  <a:srgbClr val="0070C0"/>
                </a:solidFill>
              </a:rPr>
              <a:t>lên: Cậu đã ăn cắp. Nhưng cậu không định bụng lấy. Ban đầu, cậu chỉ muốn sờ vào nó một tẹo...</a:t>
            </a:r>
          </a:p>
          <a:p>
            <a:r>
              <a:rPr lang="vi-VN" sz="2000" dirty="0" smtClean="0">
                <a:solidFill>
                  <a:srgbClr val="0070C0"/>
                </a:solidFill>
              </a:rPr>
              <a:t>   4</a:t>
            </a:r>
            <a:r>
              <a:rPr lang="vi-VN" sz="2000" dirty="0">
                <a:solidFill>
                  <a:srgbClr val="0070C0"/>
                </a:solidFill>
              </a:rPr>
              <a:t>. Mặt Trời trượt nhanh xuống các hàng cây. Đã đến lúc phải về. Một giọt nước mắt nóng hổi lăn xuống má Gioi-xơ. Cậu nhớ cái câu mà mẹ thường nói: “Gioi-xơ, con bây giờ thực sự là một người đàn ông rồi.”. Mẹ tin cậu. Cậu như bị ai châm kim vào người...</a:t>
            </a:r>
          </a:p>
          <a:p>
            <a:r>
              <a:rPr lang="vi-VN" sz="2000" dirty="0" smtClean="0">
                <a:solidFill>
                  <a:srgbClr val="0070C0"/>
                </a:solidFill>
              </a:rPr>
              <a:t>   5</a:t>
            </a:r>
            <a:r>
              <a:rPr lang="vi-VN" sz="2000" dirty="0">
                <a:solidFill>
                  <a:srgbClr val="0070C0"/>
                </a:solidFill>
              </a:rPr>
              <a:t>. Gioi-xơ nhảy khỏi chiếc xích đu và cắm cổ chạy. Cậu dừng lại trước cửa tiệm vừa lúc ông Đan đứng ở đó. Ông mỉm cười. Nụ cười thân thiện ấy như gây khó khăn cho việc cậu sắp làm. Gioi-xơ hoang mang ít phút... Rồi đột nhiên, cậu giơ cái tẩu lên:</a:t>
            </a:r>
          </a:p>
          <a:p>
            <a:r>
              <a:rPr lang="vi-VN" sz="2000" dirty="0">
                <a:solidFill>
                  <a:srgbClr val="0070C0"/>
                </a:solidFill>
              </a:rPr>
              <a:t> </a:t>
            </a:r>
            <a:r>
              <a:rPr lang="vi-VN" sz="2000" dirty="0" smtClean="0">
                <a:solidFill>
                  <a:srgbClr val="0070C0"/>
                </a:solidFill>
              </a:rPr>
              <a:t>   - </a:t>
            </a:r>
            <a:r>
              <a:rPr lang="vi-VN" sz="2000" dirty="0">
                <a:solidFill>
                  <a:srgbClr val="0070C0"/>
                </a:solidFill>
              </a:rPr>
              <a:t>Ông Đan... Cháu không cố ý lấy nó.</a:t>
            </a:r>
          </a:p>
          <a:p>
            <a:r>
              <a:rPr lang="vi-VN" sz="2000" dirty="0" smtClean="0">
                <a:solidFill>
                  <a:srgbClr val="0070C0"/>
                </a:solidFill>
              </a:rPr>
              <a:t>    - Cảm </a:t>
            </a:r>
            <a:r>
              <a:rPr lang="vi-VN" sz="2000" dirty="0">
                <a:solidFill>
                  <a:srgbClr val="0070C0"/>
                </a:solidFill>
              </a:rPr>
              <a:t>ơn Gioi-xơ. – Ông Đan nói và nhẹ nhàng cầm cái tẩu – Ở lại giúp ông đóng cửa hàng nhé</a:t>
            </a:r>
            <a:r>
              <a:rPr lang="vi-VN" sz="2000" dirty="0" smtClean="0">
                <a:solidFill>
                  <a:srgbClr val="0070C0"/>
                </a:solidFill>
              </a:rPr>
              <a:t>!</a:t>
            </a:r>
          </a:p>
          <a:p>
            <a:r>
              <a:rPr lang="vi-VN" sz="2000" dirty="0" smtClean="0">
                <a:solidFill>
                  <a:srgbClr val="0070C0"/>
                </a:solidFill>
              </a:rPr>
              <a:t>   6</a:t>
            </a:r>
            <a:r>
              <a:rPr lang="vi-VN" sz="2000" dirty="0">
                <a:solidFill>
                  <a:srgbClr val="0070C0"/>
                </a:solidFill>
              </a:rPr>
              <a:t>. Gioi-xơ cảm thấy bàn tay của ông Đan đặt trên vai mình, tin cậy. Hình như vai cậu đang rộng hơn và khoẻ hơn lên...</a:t>
            </a:r>
          </a:p>
          <a:p>
            <a:pPr algn="r"/>
            <a:r>
              <a:rPr lang="vi-VN" sz="20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Ca-tơ-rin Oe-bơ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416914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371475"/>
            <a:ext cx="11256152" cy="54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72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2106135" y="1725880"/>
            <a:ext cx="62039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Kể chuyện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0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613</TotalTime>
  <Words>506</Words>
  <PresentationFormat>Widescreen</PresentationFormat>
  <Paragraphs>36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A3.OpenSansBold-San</vt:lpstr>
      <vt:lpstr>A3.OpenSans-San</vt:lpstr>
      <vt:lpstr>Arial</vt:lpstr>
      <vt:lpstr>Arial-Rounded</vt:lpstr>
      <vt:lpstr>Calibri</vt:lpstr>
      <vt:lpstr>Calibri Light</vt:lpstr>
      <vt:lpstr>Pacifico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2023-08-23T14:28:38Z</dcterms:created>
  <dcterms:modified xsi:type="dcterms:W3CDTF">2024-01-14T18:44:40Z</dcterms:modified>
</cp:coreProperties>
</file>