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85" r:id="rId2"/>
    <p:sldId id="287" r:id="rId3"/>
    <p:sldId id="288" r:id="rId4"/>
    <p:sldId id="292" r:id="rId5"/>
    <p:sldId id="293" r:id="rId6"/>
    <p:sldId id="295" r:id="rId7"/>
    <p:sldId id="297" r:id="rId8"/>
    <p:sldId id="299" r:id="rId9"/>
    <p:sldId id="300" r:id="rId10"/>
    <p:sldId id="296" r:id="rId11"/>
    <p:sldId id="304" r:id="rId12"/>
    <p:sldId id="308" r:id="rId13"/>
    <p:sldId id="303" r:id="rId14"/>
    <p:sldId id="301" r:id="rId15"/>
    <p:sldId id="302" r:id="rId16"/>
    <p:sldId id="307" r:id="rId17"/>
    <p:sldId id="3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632" y="30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0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D5D6F-CDBF-4E2F-B396-D8F661505F59}" type="datetimeFigureOut">
              <a:rPr lang="en-US" smtClean="0"/>
              <a:t>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6ACE6-B1FB-4DB9-80DB-AC20698281EB}" type="slidenum">
              <a:rPr lang="en-US" smtClean="0"/>
              <a:t>‹#›</a:t>
            </a:fld>
            <a:endParaRPr lang="en-US"/>
          </a:p>
        </p:txBody>
      </p:sp>
    </p:spTree>
    <p:extLst>
      <p:ext uri="{BB962C8B-B14F-4D97-AF65-F5344CB8AC3E}">
        <p14:creationId xmlns:p14="http://schemas.microsoft.com/office/powerpoint/2010/main" val="373339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1</a:t>
            </a:fld>
            <a:endParaRPr lang="en-US"/>
          </a:p>
        </p:txBody>
      </p:sp>
    </p:spTree>
    <p:extLst>
      <p:ext uri="{BB962C8B-B14F-4D97-AF65-F5344CB8AC3E}">
        <p14:creationId xmlns:p14="http://schemas.microsoft.com/office/powerpoint/2010/main" val="2830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3</a:t>
            </a:fld>
            <a:endParaRPr lang="en-US"/>
          </a:p>
        </p:txBody>
      </p:sp>
    </p:spTree>
    <p:extLst>
      <p:ext uri="{BB962C8B-B14F-4D97-AF65-F5344CB8AC3E}">
        <p14:creationId xmlns:p14="http://schemas.microsoft.com/office/powerpoint/2010/main" val="146220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4</a:t>
            </a:fld>
            <a:endParaRPr lang="en-US"/>
          </a:p>
        </p:txBody>
      </p:sp>
    </p:spTree>
    <p:extLst>
      <p:ext uri="{BB962C8B-B14F-4D97-AF65-F5344CB8AC3E}">
        <p14:creationId xmlns:p14="http://schemas.microsoft.com/office/powerpoint/2010/main" val="20224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5</a:t>
            </a:fld>
            <a:endParaRPr lang="en-US"/>
          </a:p>
        </p:txBody>
      </p:sp>
    </p:spTree>
    <p:extLst>
      <p:ext uri="{BB962C8B-B14F-4D97-AF65-F5344CB8AC3E}">
        <p14:creationId xmlns:p14="http://schemas.microsoft.com/office/powerpoint/2010/main" val="326759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427562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192883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170532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389632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413654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48F41-61BA-44AB-9C09-1757113D1C4E}"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153685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48F41-61BA-44AB-9C09-1757113D1C4E}" type="datetimeFigureOut">
              <a:rPr lang="en-US" smtClean="0"/>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59851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48F41-61BA-44AB-9C09-1757113D1C4E}" type="datetimeFigureOut">
              <a:rPr lang="en-US" smtClean="0"/>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148687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48F41-61BA-44AB-9C09-1757113D1C4E}" type="datetimeFigureOut">
              <a:rPr lang="en-US" smtClean="0"/>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326075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48F41-61BA-44AB-9C09-1757113D1C4E}"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333953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48F41-61BA-44AB-9C09-1757113D1C4E}"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311446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48F41-61BA-44AB-9C09-1757113D1C4E}" type="datetimeFigureOut">
              <a:rPr lang="en-US" smtClean="0"/>
              <a:t>2/6/2022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85E4B-7911-4D6C-9BB2-8BA484EC3CB5}" type="slidenum">
              <a:rPr lang="en-US" smtClean="0"/>
              <a:t>‹#›</a:t>
            </a:fld>
            <a:endParaRPr lang="en-US"/>
          </a:p>
        </p:txBody>
      </p:sp>
    </p:spTree>
    <p:extLst>
      <p:ext uri="{BB962C8B-B14F-4D97-AF65-F5344CB8AC3E}">
        <p14:creationId xmlns:p14="http://schemas.microsoft.com/office/powerpoint/2010/main" val="165458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4278-5AE8-4778-B2F6-F9206C9815B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1603F8A-E15E-40A1-9902-23A4E0323593}"/>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13765" t="19301" r="-676" b="15819"/>
          <a:stretch/>
        </p:blipFill>
        <p:spPr>
          <a:xfrm>
            <a:off x="0" y="-29386"/>
            <a:ext cx="12268200" cy="6891667"/>
          </a:xfrm>
          <a:prstGeom prst="rect">
            <a:avLst/>
          </a:prstGeom>
          <a:ln>
            <a:noFill/>
          </a:ln>
          <a:effectLst>
            <a:softEdge rad="112500"/>
          </a:effectLst>
        </p:spPr>
      </p:pic>
      <p:sp>
        <p:nvSpPr>
          <p:cNvPr id="6" name="Rectangle 8">
            <a:extLst>
              <a:ext uri="{FF2B5EF4-FFF2-40B4-BE49-F238E27FC236}">
                <a16:creationId xmlns:a16="http://schemas.microsoft.com/office/drawing/2014/main" id="{CED55E68-1627-4939-A0F8-B8F1061F35C7}"/>
              </a:ext>
            </a:extLst>
          </p:cNvPr>
          <p:cNvSpPr>
            <a:spLocks noChangeArrowheads="1"/>
          </p:cNvSpPr>
          <p:nvPr/>
        </p:nvSpPr>
        <p:spPr bwMode="auto">
          <a:xfrm>
            <a:off x="0" y="2299454"/>
            <a:ext cx="12176335" cy="1318263"/>
          </a:xfrm>
          <a:prstGeom prst="rect">
            <a:avLst/>
          </a:prstGeom>
          <a:solidFill>
            <a:schemeClr val="bg1">
              <a:alpha val="61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TextBox 10">
            <a:extLst>
              <a:ext uri="{FF2B5EF4-FFF2-40B4-BE49-F238E27FC236}">
                <a16:creationId xmlns:a16="http://schemas.microsoft.com/office/drawing/2014/main" id="{D7CA405E-6A31-4BF9-BFCE-81A1035D59E2}"/>
              </a:ext>
            </a:extLst>
          </p:cNvPr>
          <p:cNvSpPr>
            <a:spLocks noChangeArrowheads="1"/>
          </p:cNvSpPr>
          <p:nvPr>
            <p:custDataLst>
              <p:tags r:id="rId1"/>
            </p:custDataLst>
          </p:nvPr>
        </p:nvSpPr>
        <p:spPr bwMode="auto">
          <a:xfrm>
            <a:off x="30288" y="2643303"/>
            <a:ext cx="12191979" cy="78319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ja-JP" sz="4000" b="1">
                <a:solidFill>
                  <a:srgbClr val="C00000"/>
                </a:solidFill>
                <a:ea typeface="ＭＳ Ｐゴシック" panose="020B0600070205080204" pitchFamily="50" charset="-128"/>
              </a:rPr>
              <a:t>Hiện tượng quang - phát quang</a:t>
            </a:r>
            <a:endParaRPr lang="en-US" altLang="en-US" sz="4000" b="1">
              <a:solidFill>
                <a:srgbClr val="C00000"/>
              </a:solidFill>
            </a:endParaRPr>
          </a:p>
        </p:txBody>
      </p:sp>
      <p:sp>
        <p:nvSpPr>
          <p:cNvPr id="8" name="TextBox 11">
            <a:extLst>
              <a:ext uri="{FF2B5EF4-FFF2-40B4-BE49-F238E27FC236}">
                <a16:creationId xmlns:a16="http://schemas.microsoft.com/office/drawing/2014/main" id="{C4141CD8-0AF2-482F-82F4-878E2F3B3AEF}"/>
              </a:ext>
            </a:extLst>
          </p:cNvPr>
          <p:cNvSpPr>
            <a:spLocks noChangeArrowheads="1"/>
          </p:cNvSpPr>
          <p:nvPr>
            <p:custDataLst>
              <p:tags r:id="rId2"/>
            </p:custDataLst>
          </p:nvPr>
        </p:nvSpPr>
        <p:spPr bwMode="auto">
          <a:xfrm>
            <a:off x="15665" y="2299454"/>
            <a:ext cx="1875640"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latin typeface="Times New Roman" panose="02020603050405020304" pitchFamily="18" charset="0"/>
                <a:cs typeface="Times New Roman" panose="02020603050405020304" pitchFamily="18" charset="0"/>
              </a:rPr>
              <a:t>Bài 32</a:t>
            </a:r>
          </a:p>
        </p:txBody>
      </p:sp>
    </p:spTree>
    <p:extLst>
      <p:ext uri="{BB962C8B-B14F-4D97-AF65-F5344CB8AC3E}">
        <p14:creationId xmlns:p14="http://schemas.microsoft.com/office/powerpoint/2010/main" val="3492673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FFC91A-4903-4C23-A3BB-A88EEA7B182C}"/>
              </a:ext>
            </a:extLst>
          </p:cNvPr>
          <p:cNvSpPr txBox="1"/>
          <p:nvPr/>
        </p:nvSpPr>
        <p:spPr>
          <a:xfrm>
            <a:off x="1006042" y="980188"/>
            <a:ext cx="10513963" cy="446276"/>
          </a:xfrm>
          <a:prstGeom prst="rect">
            <a:avLst/>
          </a:prstGeom>
          <a:noFill/>
        </p:spPr>
        <p:txBody>
          <a:bodyPr wrap="square">
            <a:spAutoFit/>
          </a:bodyPr>
          <a:lstStyle/>
          <a:p>
            <a:pPr algn="ctr">
              <a:spcBef>
                <a:spcPct val="50000"/>
              </a:spcBef>
            </a:pPr>
            <a:r>
              <a:rPr lang="en-US" altLang="en-US" sz="2300" i="1">
                <a:solidFill>
                  <a:srgbClr val="0070C0"/>
                </a:solidFill>
                <a:latin typeface="Arial" panose="020B0604020202020204" pitchFamily="34" charset="0"/>
                <a:cs typeface="Arial" panose="020B0604020202020204" pitchFamily="34" charset="0"/>
              </a:rPr>
              <a:t>Các máy (hoặc đèn pin) soi tiền giả hoạt động dựa trên hiện tượng nào? </a:t>
            </a:r>
          </a:p>
        </p:txBody>
      </p:sp>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Ứng dụng</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971" y="456619"/>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B228B91-EC48-401F-AF81-2165298384DD}"/>
              </a:ext>
            </a:extLst>
          </p:cNvPr>
          <p:cNvSpPr txBox="1"/>
          <p:nvPr/>
        </p:nvSpPr>
        <p:spPr>
          <a:xfrm>
            <a:off x="1571690" y="5954635"/>
            <a:ext cx="9014258" cy="707886"/>
          </a:xfrm>
          <a:prstGeom prst="rect">
            <a:avLst/>
          </a:prstGeom>
          <a:noFill/>
        </p:spPr>
        <p:txBody>
          <a:bodyPr wrap="square">
            <a:spAutoFit/>
          </a:bodyPr>
          <a:lstStyle/>
          <a:p>
            <a:pPr algn="ctr">
              <a:spcBef>
                <a:spcPct val="50000"/>
              </a:spcBef>
            </a:pPr>
            <a:r>
              <a:rPr lang="en-US" altLang="en-US" sz="2000" i="1">
                <a:latin typeface="Arial" panose="020B0604020202020204" pitchFamily="34" charset="0"/>
                <a:cs typeface="Arial" panose="020B0604020202020204" pitchFamily="34" charset="0"/>
              </a:rPr>
              <a:t>Các dòng chữ được in bằng mực không màu phát quang, khi chiếu tia cực tím thì xảy ra hiện quang-phát quang và dòng chữ hiện lên  </a:t>
            </a:r>
          </a:p>
        </p:txBody>
      </p:sp>
      <p:pic>
        <p:nvPicPr>
          <p:cNvPr id="13" name="Picture 12" descr="Graphical user interface&#10;&#10;Description automatically generated">
            <a:extLst>
              <a:ext uri="{FF2B5EF4-FFF2-40B4-BE49-F238E27FC236}">
                <a16:creationId xmlns:a16="http://schemas.microsoft.com/office/drawing/2014/main" id="{7BEEA989-1F05-4F94-BE92-36EA6D6605B8}"/>
              </a:ext>
            </a:extLst>
          </p:cNvPr>
          <p:cNvPicPr>
            <a:picLocks noChangeAspect="1"/>
          </p:cNvPicPr>
          <p:nvPr/>
        </p:nvPicPr>
        <p:blipFill rotWithShape="1">
          <a:blip r:embed="rId4">
            <a:extLst>
              <a:ext uri="{28A0092B-C50C-407E-A947-70E740481C1C}">
                <a14:useLocalDpi xmlns:a14="http://schemas.microsoft.com/office/drawing/2010/main" val="0"/>
              </a:ext>
            </a:extLst>
          </a:blip>
          <a:srcRect l="1985" t="40240" r="1368" b="23369"/>
          <a:stretch/>
        </p:blipFill>
        <p:spPr>
          <a:xfrm>
            <a:off x="1648951" y="1403645"/>
            <a:ext cx="8894097" cy="2267296"/>
          </a:xfrm>
          <a:prstGeom prst="rect">
            <a:avLst/>
          </a:prstGeom>
          <a:ln>
            <a:noFill/>
          </a:ln>
          <a:effectLst>
            <a:softEdge rad="112500"/>
          </a:effectLst>
        </p:spPr>
      </p:pic>
      <p:pic>
        <p:nvPicPr>
          <p:cNvPr id="14" name="Picture 13" descr="A picture containing text, person, hand&#10;&#10;Description automatically generated">
            <a:extLst>
              <a:ext uri="{FF2B5EF4-FFF2-40B4-BE49-F238E27FC236}">
                <a16:creationId xmlns:a16="http://schemas.microsoft.com/office/drawing/2014/main" id="{34FA9C21-5045-44A3-AB6B-6F4E67C64741}"/>
              </a:ext>
            </a:extLst>
          </p:cNvPr>
          <p:cNvPicPr>
            <a:picLocks noChangeAspect="1"/>
          </p:cNvPicPr>
          <p:nvPr/>
        </p:nvPicPr>
        <p:blipFill rotWithShape="1">
          <a:blip r:embed="rId5">
            <a:extLst>
              <a:ext uri="{28A0092B-C50C-407E-A947-70E740481C1C}">
                <a14:useLocalDpi xmlns:a14="http://schemas.microsoft.com/office/drawing/2010/main" val="0"/>
              </a:ext>
            </a:extLst>
          </a:blip>
          <a:srcRect l="1573" t="21088" r="-841" b="11819"/>
          <a:stretch/>
        </p:blipFill>
        <p:spPr>
          <a:xfrm>
            <a:off x="6113182" y="3558581"/>
            <a:ext cx="4429866" cy="2245568"/>
          </a:xfrm>
          <a:prstGeom prst="rect">
            <a:avLst/>
          </a:prstGeom>
          <a:ln>
            <a:noFill/>
          </a:ln>
          <a:effectLst>
            <a:softEdge rad="112500"/>
          </a:effectLst>
        </p:spPr>
      </p:pic>
      <p:sp>
        <p:nvSpPr>
          <p:cNvPr id="10" name="TextBox 9">
            <a:extLst>
              <a:ext uri="{FF2B5EF4-FFF2-40B4-BE49-F238E27FC236}">
                <a16:creationId xmlns:a16="http://schemas.microsoft.com/office/drawing/2014/main" id="{C0BBC609-1D44-41FE-83DE-8DF3A7136FAB}"/>
              </a:ext>
            </a:extLst>
          </p:cNvPr>
          <p:cNvSpPr txBox="1"/>
          <p:nvPr/>
        </p:nvSpPr>
        <p:spPr>
          <a:xfrm>
            <a:off x="4294648" y="3205133"/>
            <a:ext cx="1371600" cy="369332"/>
          </a:xfrm>
          <a:prstGeom prst="rect">
            <a:avLst/>
          </a:prstGeom>
          <a:noFill/>
        </p:spPr>
        <p:txBody>
          <a:bodyPr wrap="square" rtlCol="0">
            <a:spAutoFit/>
          </a:bodyPr>
          <a:lstStyle/>
          <a:p>
            <a:r>
              <a:rPr lang="en-US">
                <a:solidFill>
                  <a:srgbClr val="FFFF00"/>
                </a:solidFill>
                <a:latin typeface="Arial" panose="020B0604020202020204" pitchFamily="34" charset="0"/>
                <a:cs typeface="Arial" panose="020B0604020202020204" pitchFamily="34" charset="0"/>
              </a:rPr>
              <a:t>Tiền giả</a:t>
            </a:r>
          </a:p>
        </p:txBody>
      </p:sp>
      <p:sp>
        <p:nvSpPr>
          <p:cNvPr id="16" name="TextBox 15">
            <a:extLst>
              <a:ext uri="{FF2B5EF4-FFF2-40B4-BE49-F238E27FC236}">
                <a16:creationId xmlns:a16="http://schemas.microsoft.com/office/drawing/2014/main" id="{75749F33-366C-4EB7-874B-9A1A9F42D05E}"/>
              </a:ext>
            </a:extLst>
          </p:cNvPr>
          <p:cNvSpPr txBox="1"/>
          <p:nvPr/>
        </p:nvSpPr>
        <p:spPr>
          <a:xfrm>
            <a:off x="9340138" y="3150634"/>
            <a:ext cx="1371600" cy="369332"/>
          </a:xfrm>
          <a:prstGeom prst="rect">
            <a:avLst/>
          </a:prstGeom>
          <a:noFill/>
        </p:spPr>
        <p:txBody>
          <a:bodyPr wrap="square" rtlCol="0">
            <a:spAutoFit/>
          </a:bodyPr>
          <a:lstStyle/>
          <a:p>
            <a:r>
              <a:rPr lang="en-US">
                <a:solidFill>
                  <a:srgbClr val="FFFF00"/>
                </a:solidFill>
                <a:latin typeface="Arial" panose="020B0604020202020204" pitchFamily="34" charset="0"/>
                <a:cs typeface="Arial" panose="020B0604020202020204" pitchFamily="34" charset="0"/>
              </a:rPr>
              <a:t>Tiền thật</a:t>
            </a:r>
          </a:p>
        </p:txBody>
      </p:sp>
      <p:pic>
        <p:nvPicPr>
          <p:cNvPr id="17" name="Picture 16" descr="Website&#10;&#10;Description automatically generated">
            <a:extLst>
              <a:ext uri="{FF2B5EF4-FFF2-40B4-BE49-F238E27FC236}">
                <a16:creationId xmlns:a16="http://schemas.microsoft.com/office/drawing/2014/main" id="{732C1E06-0DAC-4273-BCC6-A2270819CE29}"/>
              </a:ext>
            </a:extLst>
          </p:cNvPr>
          <p:cNvPicPr>
            <a:picLocks noChangeAspect="1"/>
          </p:cNvPicPr>
          <p:nvPr/>
        </p:nvPicPr>
        <p:blipFill rotWithShape="1">
          <a:blip r:embed="rId6">
            <a:extLst>
              <a:ext uri="{28A0092B-C50C-407E-A947-70E740481C1C}">
                <a14:useLocalDpi xmlns:a14="http://schemas.microsoft.com/office/drawing/2010/main" val="0"/>
              </a:ext>
            </a:extLst>
          </a:blip>
          <a:srcRect l="18158" t="38748" r="8000" b="10633"/>
          <a:stretch/>
        </p:blipFill>
        <p:spPr>
          <a:xfrm>
            <a:off x="1648951" y="3597279"/>
            <a:ext cx="4516011" cy="2280533"/>
          </a:xfrm>
          <a:prstGeom prst="rect">
            <a:avLst/>
          </a:prstGeom>
          <a:ln>
            <a:noFill/>
          </a:ln>
          <a:effectLst>
            <a:softEdge rad="112500"/>
          </a:effectLst>
        </p:spPr>
      </p:pic>
    </p:spTree>
    <p:extLst>
      <p:ext uri="{BB962C8B-B14F-4D97-AF65-F5344CB8AC3E}">
        <p14:creationId xmlns:p14="http://schemas.microsoft.com/office/powerpoint/2010/main" val="368408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4EB6A10B-EA77-4DA5-812B-E5074FDAED0B}"/>
              </a:ext>
            </a:extLst>
          </p:cNvPr>
          <p:cNvGrpSpPr/>
          <p:nvPr/>
        </p:nvGrpSpPr>
        <p:grpSpPr>
          <a:xfrm>
            <a:off x="4419600" y="43532"/>
            <a:ext cx="3597830"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93C739C2-8446-48BC-B601-591F5F68A70D}"/>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0E20B8DA-A77A-4727-90B2-8824CB9BCFBE}"/>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Ứng dụng</a:t>
              </a:r>
            </a:p>
          </p:txBody>
        </p:sp>
      </p:grpSp>
      <p:sp>
        <p:nvSpPr>
          <p:cNvPr id="12" name="TextBox 11">
            <a:extLst>
              <a:ext uri="{FF2B5EF4-FFF2-40B4-BE49-F238E27FC236}">
                <a16:creationId xmlns:a16="http://schemas.microsoft.com/office/drawing/2014/main" id="{AFB52D21-0BD5-4452-91B1-4F319F25FD4F}"/>
              </a:ext>
            </a:extLst>
          </p:cNvPr>
          <p:cNvSpPr txBox="1"/>
          <p:nvPr/>
        </p:nvSpPr>
        <p:spPr>
          <a:xfrm>
            <a:off x="1143000" y="899916"/>
            <a:ext cx="960120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Lân quang ứng dụng trên một đồ vật trang trí</a:t>
            </a:r>
          </a:p>
        </p:txBody>
      </p:sp>
      <p:pic>
        <p:nvPicPr>
          <p:cNvPr id="15" name="Picture 4">
            <a:extLst>
              <a:ext uri="{FF2B5EF4-FFF2-40B4-BE49-F238E27FC236}">
                <a16:creationId xmlns:a16="http://schemas.microsoft.com/office/drawing/2014/main" id="{1805F146-FAF4-4C36-9363-7916FCFB4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76970"/>
            <a:ext cx="4419600" cy="24910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a:extLst>
              <a:ext uri="{FF2B5EF4-FFF2-40B4-BE49-F238E27FC236}">
                <a16:creationId xmlns:a16="http://schemas.microsoft.com/office/drawing/2014/main" id="{CED79D4A-AE6A-42FC-ABC9-0C1F58952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454" y="3829765"/>
            <a:ext cx="4164950" cy="28115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a:extLst>
              <a:ext uri="{FF2B5EF4-FFF2-40B4-BE49-F238E27FC236}">
                <a16:creationId xmlns:a16="http://schemas.microsoft.com/office/drawing/2014/main" id="{C0623FB8-81B8-4469-A7E0-6826F6020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416" y="3868017"/>
            <a:ext cx="4419600" cy="26559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a:extLst>
              <a:ext uri="{FF2B5EF4-FFF2-40B4-BE49-F238E27FC236}">
                <a16:creationId xmlns:a16="http://schemas.microsoft.com/office/drawing/2014/main" id="{BCCDDD59-DF97-4CC5-8AD6-B471E2545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326787"/>
            <a:ext cx="4149859" cy="26230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40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logo&#10;&#10;Description automatically generated">
            <a:extLst>
              <a:ext uri="{FF2B5EF4-FFF2-40B4-BE49-F238E27FC236}">
                <a16:creationId xmlns:a16="http://schemas.microsoft.com/office/drawing/2014/main" id="{CA3CA430-6B18-40B0-813C-747DD4A0E4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386" y="968294"/>
            <a:ext cx="4847580" cy="4847580"/>
          </a:xfrm>
          <a:prstGeom prst="rect">
            <a:avLst/>
          </a:prstGeom>
          <a:ln>
            <a:noFill/>
          </a:ln>
          <a:effectLst>
            <a:softEdge rad="112500"/>
          </a:effectLst>
        </p:spPr>
      </p:pic>
      <p:grpSp>
        <p:nvGrpSpPr>
          <p:cNvPr id="6" name="Group 56">
            <a:extLst>
              <a:ext uri="{FF2B5EF4-FFF2-40B4-BE49-F238E27FC236}">
                <a16:creationId xmlns:a16="http://schemas.microsoft.com/office/drawing/2014/main" id="{B2D75405-8BE6-4FC5-BA2C-7BCA558C7147}"/>
              </a:ext>
            </a:extLst>
          </p:cNvPr>
          <p:cNvGrpSpPr/>
          <p:nvPr/>
        </p:nvGrpSpPr>
        <p:grpSpPr>
          <a:xfrm>
            <a:off x="4327211" y="169551"/>
            <a:ext cx="3597830" cy="581082"/>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7AB3D382-54FC-4929-91FF-5C58FC85542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C1F3AB71-7DA6-45C8-A88B-0709AB21D29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Ứng dụng</a:t>
              </a:r>
            </a:p>
          </p:txBody>
        </p:sp>
      </p:grpSp>
      <p:sp>
        <p:nvSpPr>
          <p:cNvPr id="9" name="TextBox 8">
            <a:extLst>
              <a:ext uri="{FF2B5EF4-FFF2-40B4-BE49-F238E27FC236}">
                <a16:creationId xmlns:a16="http://schemas.microsoft.com/office/drawing/2014/main" id="{9B2283D7-9AF0-4151-95E3-E111CCC3184D}"/>
              </a:ext>
            </a:extLst>
          </p:cNvPr>
          <p:cNvSpPr txBox="1"/>
          <p:nvPr/>
        </p:nvSpPr>
        <p:spPr>
          <a:xfrm>
            <a:off x="-274674" y="6053172"/>
            <a:ext cx="640080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Băng dính dạ quang</a:t>
            </a:r>
          </a:p>
        </p:txBody>
      </p:sp>
      <p:pic>
        <p:nvPicPr>
          <p:cNvPr id="11" name="Picture 10" descr="A picture containing text, clock&#10;&#10;Description automatically generated">
            <a:extLst>
              <a:ext uri="{FF2B5EF4-FFF2-40B4-BE49-F238E27FC236}">
                <a16:creationId xmlns:a16="http://schemas.microsoft.com/office/drawing/2014/main" id="{1FFD7FA3-EA7A-4C13-A306-1A7B83EB7F81}"/>
              </a:ext>
            </a:extLst>
          </p:cNvPr>
          <p:cNvPicPr>
            <a:picLocks noChangeAspect="1"/>
          </p:cNvPicPr>
          <p:nvPr/>
        </p:nvPicPr>
        <p:blipFill rotWithShape="1">
          <a:blip r:embed="rId3">
            <a:extLst>
              <a:ext uri="{28A0092B-C50C-407E-A947-70E740481C1C}">
                <a14:useLocalDpi xmlns:a14="http://schemas.microsoft.com/office/drawing/2010/main" val="0"/>
              </a:ext>
            </a:extLst>
          </a:blip>
          <a:srcRect r="444" b="46667"/>
          <a:stretch/>
        </p:blipFill>
        <p:spPr>
          <a:xfrm>
            <a:off x="6026887" y="987931"/>
            <a:ext cx="4805723" cy="2324039"/>
          </a:xfrm>
          <a:prstGeom prst="rect">
            <a:avLst/>
          </a:prstGeom>
          <a:ln>
            <a:noFill/>
          </a:ln>
          <a:effectLst>
            <a:softEdge rad="112500"/>
          </a:effectLst>
        </p:spPr>
      </p:pic>
      <p:pic>
        <p:nvPicPr>
          <p:cNvPr id="13" name="Picture 12" descr="Graphical user interface&#10;&#10;Description automatically generated with medium confidence">
            <a:extLst>
              <a:ext uri="{FF2B5EF4-FFF2-40B4-BE49-F238E27FC236}">
                <a16:creationId xmlns:a16="http://schemas.microsoft.com/office/drawing/2014/main" id="{8A1E30BB-BD05-4F65-9B86-AA9507A0D52B}"/>
              </a:ext>
            </a:extLst>
          </p:cNvPr>
          <p:cNvPicPr>
            <a:picLocks noChangeAspect="1"/>
          </p:cNvPicPr>
          <p:nvPr/>
        </p:nvPicPr>
        <p:blipFill rotWithShape="1">
          <a:blip r:embed="rId4">
            <a:extLst>
              <a:ext uri="{28A0092B-C50C-407E-A947-70E740481C1C}">
                <a14:useLocalDpi xmlns:a14="http://schemas.microsoft.com/office/drawing/2010/main" val="0"/>
              </a:ext>
            </a:extLst>
          </a:blip>
          <a:srcRect l="1077" t="8000" r="-769" b="11000"/>
          <a:stretch/>
        </p:blipFill>
        <p:spPr>
          <a:xfrm>
            <a:off x="6019800" y="3413012"/>
            <a:ext cx="4805724" cy="2402862"/>
          </a:xfrm>
          <a:prstGeom prst="rect">
            <a:avLst/>
          </a:prstGeom>
          <a:ln>
            <a:noFill/>
          </a:ln>
          <a:effectLst>
            <a:softEdge rad="112500"/>
          </a:effectLst>
        </p:spPr>
      </p:pic>
      <p:sp>
        <p:nvSpPr>
          <p:cNvPr id="16" name="TextBox 15">
            <a:extLst>
              <a:ext uri="{FF2B5EF4-FFF2-40B4-BE49-F238E27FC236}">
                <a16:creationId xmlns:a16="http://schemas.microsoft.com/office/drawing/2014/main" id="{6A387834-4314-4980-B056-B3CD4DD954EE}"/>
              </a:ext>
            </a:extLst>
          </p:cNvPr>
          <p:cNvSpPr txBox="1"/>
          <p:nvPr/>
        </p:nvSpPr>
        <p:spPr>
          <a:xfrm>
            <a:off x="5551966" y="6059963"/>
            <a:ext cx="640080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Biển báo</a:t>
            </a:r>
          </a:p>
        </p:txBody>
      </p:sp>
    </p:spTree>
    <p:extLst>
      <p:ext uri="{BB962C8B-B14F-4D97-AF65-F5344CB8AC3E}">
        <p14:creationId xmlns:p14="http://schemas.microsoft.com/office/powerpoint/2010/main" val="299043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4EB6A10B-EA77-4DA5-812B-E5074FDAED0B}"/>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93C739C2-8446-48BC-B601-591F5F68A70D}"/>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0E20B8DA-A77A-4727-90B2-8824CB9BCFBE}"/>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Ứng dụng</a:t>
              </a:r>
            </a:p>
          </p:txBody>
        </p:sp>
      </p:grpSp>
      <p:pic>
        <p:nvPicPr>
          <p:cNvPr id="7" name="Picture 2">
            <a:extLst>
              <a:ext uri="{FF2B5EF4-FFF2-40B4-BE49-F238E27FC236}">
                <a16:creationId xmlns:a16="http://schemas.microsoft.com/office/drawing/2014/main" id="{4155CAA2-06BB-4ABF-B06C-9C54184E93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515" y="1331192"/>
            <a:ext cx="3350685" cy="39892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0067DE5B-9E1E-4622-9FDC-D946C0D66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31192"/>
            <a:ext cx="3456184" cy="39892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EE7E504E-38D5-450F-B03B-419A53052BA3}"/>
              </a:ext>
            </a:extLst>
          </p:cNvPr>
          <p:cNvSpPr txBox="1"/>
          <p:nvPr/>
        </p:nvSpPr>
        <p:spPr>
          <a:xfrm>
            <a:off x="533400" y="5424750"/>
            <a:ext cx="3124200" cy="477054"/>
          </a:xfrm>
          <a:prstGeom prst="rect">
            <a:avLst/>
          </a:prstGeom>
          <a:noFill/>
        </p:spPr>
        <p:txBody>
          <a:bodyPr wrap="square" rtlCol="0">
            <a:spAutoFit/>
          </a:bodyPr>
          <a:lstStyle/>
          <a:p>
            <a:pPr algn="ctr"/>
            <a:r>
              <a:rPr lang="en-US" sz="2500" dirty="0">
                <a:latin typeface="Arial" panose="020B0604020202020204" pitchFamily="34" charset="0"/>
                <a:cs typeface="Arial" panose="020B0604020202020204" pitchFamily="34" charset="0"/>
              </a:rPr>
              <a:t>Ban </a:t>
            </a:r>
            <a:r>
              <a:rPr lang="en-US" sz="2500" dirty="0" err="1">
                <a:latin typeface="Arial" panose="020B0604020202020204" pitchFamily="34" charset="0"/>
                <a:cs typeface="Arial" panose="020B0604020202020204" pitchFamily="34" charset="0"/>
              </a:rPr>
              <a:t>ngày</a:t>
            </a:r>
            <a:endParaRPr lang="en-US" sz="25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BDA2698-FA56-42D3-8592-87779013A38B}"/>
              </a:ext>
            </a:extLst>
          </p:cNvPr>
          <p:cNvSpPr txBox="1"/>
          <p:nvPr/>
        </p:nvSpPr>
        <p:spPr>
          <a:xfrm>
            <a:off x="3747392" y="5490096"/>
            <a:ext cx="3124200" cy="477054"/>
          </a:xfrm>
          <a:prstGeom prst="rect">
            <a:avLst/>
          </a:prstGeom>
          <a:noFill/>
        </p:spPr>
        <p:txBody>
          <a:bodyPr wrap="square" rtlCol="0">
            <a:spAutoFit/>
          </a:bodyPr>
          <a:lstStyle/>
          <a:p>
            <a:pPr algn="ctr"/>
            <a:r>
              <a:rPr lang="en-US" sz="2500" dirty="0">
                <a:latin typeface="Arial" panose="020B0604020202020204" pitchFamily="34" charset="0"/>
                <a:cs typeface="Arial" panose="020B0604020202020204" pitchFamily="34" charset="0"/>
              </a:rPr>
              <a:t>Ban </a:t>
            </a:r>
            <a:r>
              <a:rPr lang="en-US" sz="2500" dirty="0" err="1">
                <a:latin typeface="Arial" panose="020B0604020202020204" pitchFamily="34" charset="0"/>
                <a:cs typeface="Arial" panose="020B0604020202020204" pitchFamily="34" charset="0"/>
              </a:rPr>
              <a:t>đêm</a:t>
            </a:r>
            <a:endParaRPr lang="en-US" sz="25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FB52D21-0BD5-4452-91B1-4F319F25FD4F}"/>
              </a:ext>
            </a:extLst>
          </p:cNvPr>
          <p:cNvSpPr txBox="1"/>
          <p:nvPr/>
        </p:nvSpPr>
        <p:spPr>
          <a:xfrm>
            <a:off x="154515" y="890182"/>
            <a:ext cx="9601200" cy="477054"/>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Lân quang ứng dụng trên một đồ vật trang trí</a:t>
            </a:r>
          </a:p>
        </p:txBody>
      </p:sp>
      <p:sp>
        <p:nvSpPr>
          <p:cNvPr id="13" name="TextBox 12">
            <a:extLst>
              <a:ext uri="{FF2B5EF4-FFF2-40B4-BE49-F238E27FC236}">
                <a16:creationId xmlns:a16="http://schemas.microsoft.com/office/drawing/2014/main" id="{6F052941-3636-453A-9B52-63D3C72DAB29}"/>
              </a:ext>
            </a:extLst>
          </p:cNvPr>
          <p:cNvSpPr txBox="1"/>
          <p:nvPr/>
        </p:nvSpPr>
        <p:spPr>
          <a:xfrm>
            <a:off x="8534400" y="925080"/>
            <a:ext cx="4116915" cy="477054"/>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Trên đồng hồ</a:t>
            </a:r>
          </a:p>
        </p:txBody>
      </p:sp>
      <p:pic>
        <p:nvPicPr>
          <p:cNvPr id="14" name="Picture 7">
            <a:extLst>
              <a:ext uri="{FF2B5EF4-FFF2-40B4-BE49-F238E27FC236}">
                <a16:creationId xmlns:a16="http://schemas.microsoft.com/office/drawing/2014/main" id="{B92F0AFF-69A5-4660-8484-BD18D0CA88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8300" y="1331192"/>
            <a:ext cx="4446785" cy="38504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41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85940" y="990600"/>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2" name="Oval 1">
            <a:extLst>
              <a:ext uri="{FF2B5EF4-FFF2-40B4-BE49-F238E27FC236}">
                <a16:creationId xmlns:a16="http://schemas.microsoft.com/office/drawing/2014/main" id="{6A83022A-A843-4481-9E23-B83746CEA892}"/>
              </a:ext>
            </a:extLst>
          </p:cNvPr>
          <p:cNvSpPr/>
          <p:nvPr/>
        </p:nvSpPr>
        <p:spPr>
          <a:xfrm>
            <a:off x="3124200" y="3369475"/>
            <a:ext cx="474209" cy="492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84F7E9FE-10DC-46D6-8E87-717FF38630BC}"/>
              </a:ext>
            </a:extLst>
          </p:cNvPr>
          <p:cNvSpPr>
            <a:spLocks noGrp="1"/>
          </p:cNvSpPr>
          <p:nvPr>
            <p:ph idx="1"/>
          </p:nvPr>
        </p:nvSpPr>
        <p:spPr>
          <a:xfrm>
            <a:off x="2209800" y="1374257"/>
            <a:ext cx="7756634" cy="2209799"/>
          </a:xfrm>
        </p:spPr>
        <p:txBody>
          <a:bodyPr>
            <a:noAutofit/>
          </a:bodyPr>
          <a:lstStyle/>
          <a:p>
            <a:pPr marL="0" indent="0">
              <a:buNone/>
            </a:pP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1: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quang</a:t>
            </a:r>
            <a:r>
              <a:rPr lang="en-US" sz="2800" dirty="0">
                <a:latin typeface="Arial" panose="020B0604020202020204" pitchFamily="34" charset="0"/>
                <a:cs typeface="Arial" panose="020B0604020202020204" pitchFamily="34" charset="0"/>
              </a:rPr>
              <a:t>:</a:t>
            </a:r>
          </a:p>
          <a:p>
            <a:pPr marL="0" indent="0">
              <a:buNone/>
            </a:pPr>
            <a:r>
              <a:rPr lang="en-US" sz="2800" dirty="0">
                <a:latin typeface="Arial" panose="020B0604020202020204" pitchFamily="34" charset="0"/>
                <a:cs typeface="Arial" panose="020B0604020202020204" pitchFamily="34" charset="0"/>
              </a:rPr>
              <a:t>	A. Tia </a:t>
            </a:r>
            <a:r>
              <a:rPr lang="en-US" sz="2800" err="1">
                <a:latin typeface="Arial" panose="020B0604020202020204" pitchFamily="34" charset="0"/>
                <a:cs typeface="Arial" panose="020B0604020202020204" pitchFamily="34" charset="0"/>
              </a:rPr>
              <a:t>lửa</a:t>
            </a:r>
            <a:r>
              <a:rPr lang="en-US" sz="2800">
                <a:latin typeface="Arial" panose="020B0604020202020204" pitchFamily="34" charset="0"/>
                <a:cs typeface="Arial" panose="020B0604020202020204" pitchFamily="34" charset="0"/>
              </a:rPr>
              <a:t> điện</a:t>
            </a:r>
          </a:p>
          <a:p>
            <a:pPr marL="0" indent="0">
              <a:buNone/>
            </a:pPr>
            <a:r>
              <a:rPr lang="en-US" sz="2800" dirty="0">
                <a:latin typeface="Arial" panose="020B0604020202020204" pitchFamily="34" charset="0"/>
                <a:cs typeface="Arial" panose="020B0604020202020204" pitchFamily="34" charset="0"/>
              </a:rPr>
              <a:t>	B. </a:t>
            </a:r>
            <a:r>
              <a:rPr lang="en-US" sz="2800" dirty="0" err="1">
                <a:latin typeface="Arial" panose="020B0604020202020204" pitchFamily="34" charset="0"/>
                <a:cs typeface="Arial" panose="020B0604020202020204" pitchFamily="34" charset="0"/>
              </a:rPr>
              <a:t>Hồ</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điện</a:t>
            </a: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	C. </a:t>
            </a:r>
            <a:r>
              <a:rPr lang="en-US" sz="2800" dirty="0" err="1">
                <a:latin typeface="Arial" panose="020B0604020202020204" pitchFamily="34" charset="0"/>
                <a:cs typeface="Arial" panose="020B0604020202020204" pitchFamily="34" charset="0"/>
              </a:rPr>
              <a:t>Đèn</a:t>
            </a:r>
            <a:r>
              <a:rPr lang="en-US" sz="2800" dirty="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ống</a:t>
            </a:r>
            <a:r>
              <a:rPr lang="en-US" sz="2800">
                <a:latin typeface="Arial" panose="020B0604020202020204" pitchFamily="34" charset="0"/>
                <a:cs typeface="Arial" panose="020B0604020202020204" pitchFamily="34" charset="0"/>
              </a:rPr>
              <a:t> huỳnh quang	</a:t>
            </a:r>
          </a:p>
          <a:p>
            <a:pPr marL="0" indent="0">
              <a:buNone/>
            </a:pPr>
            <a:r>
              <a:rPr lang="en-US" sz="2800" dirty="0">
                <a:latin typeface="Arial" panose="020B0604020202020204" pitchFamily="34" charset="0"/>
                <a:cs typeface="Arial" panose="020B0604020202020204" pitchFamily="34" charset="0"/>
              </a:rPr>
              <a:t>	D. </a:t>
            </a:r>
            <a:r>
              <a:rPr lang="en-US" sz="2800" dirty="0" err="1">
                <a:latin typeface="Arial" panose="020B0604020202020204" pitchFamily="34" charset="0"/>
                <a:cs typeface="Arial" panose="020B0604020202020204" pitchFamily="34" charset="0"/>
              </a:rPr>
              <a:t>Đèn</a:t>
            </a:r>
            <a:r>
              <a:rPr lang="en-US" sz="2800" dirty="0">
                <a:latin typeface="Arial" panose="020B0604020202020204" pitchFamily="34" charset="0"/>
                <a:cs typeface="Arial" panose="020B0604020202020204" pitchFamily="34" charset="0"/>
              </a:rPr>
              <a:t> pin</a:t>
            </a:r>
          </a:p>
        </p:txBody>
      </p:sp>
    </p:spTree>
    <p:extLst>
      <p:ext uri="{BB962C8B-B14F-4D97-AF65-F5344CB8AC3E}">
        <p14:creationId xmlns:p14="http://schemas.microsoft.com/office/powerpoint/2010/main" val="8497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85940" y="1045375"/>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3" name="Content Placeholder 2">
            <a:extLst>
              <a:ext uri="{FF2B5EF4-FFF2-40B4-BE49-F238E27FC236}">
                <a16:creationId xmlns:a16="http://schemas.microsoft.com/office/drawing/2014/main" id="{3084B1ED-973A-4BE1-98FB-3D5BBC0C6E2F}"/>
              </a:ext>
            </a:extLst>
          </p:cNvPr>
          <p:cNvSpPr txBox="1">
            <a:spLocks/>
          </p:cNvSpPr>
          <p:nvPr/>
        </p:nvSpPr>
        <p:spPr>
          <a:xfrm>
            <a:off x="1706304" y="1336492"/>
            <a:ext cx="981730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a:latin typeface="Arial" panose="020B0604020202020204" pitchFamily="34" charset="0"/>
                <a:cs typeface="Arial" panose="020B0604020202020204" pitchFamily="34" charset="0"/>
              </a:rPr>
              <a:t>Câu 2: Nếu ánh sáng kích thích là ánh sáng màu lam thì ánh sáng huỳnh quang không thể là ánh sáng nào dưới đây:</a:t>
            </a:r>
          </a:p>
          <a:p>
            <a:pPr marL="0" indent="0">
              <a:buFont typeface="Arial" pitchFamily="34" charset="0"/>
              <a:buNone/>
            </a:pPr>
            <a:r>
              <a:rPr lang="en-US" sz="2800">
                <a:latin typeface="Arial" panose="020B0604020202020204" pitchFamily="34" charset="0"/>
                <a:cs typeface="Arial" panose="020B0604020202020204" pitchFamily="34" charset="0"/>
              </a:rPr>
              <a:t>	A. Đỏ	</a:t>
            </a:r>
          </a:p>
          <a:p>
            <a:pPr marL="0" indent="0">
              <a:buFont typeface="Arial" pitchFamily="34" charset="0"/>
              <a:buNone/>
            </a:pPr>
            <a:r>
              <a:rPr lang="en-US" sz="2800">
                <a:latin typeface="Arial" panose="020B0604020202020204" pitchFamily="34" charset="0"/>
                <a:cs typeface="Arial" panose="020B0604020202020204" pitchFamily="34" charset="0"/>
              </a:rPr>
              <a:t>	B. Lục	</a:t>
            </a:r>
          </a:p>
          <a:p>
            <a:pPr marL="0" indent="0">
              <a:buFont typeface="Arial" pitchFamily="34" charset="0"/>
              <a:buNone/>
            </a:pPr>
            <a:r>
              <a:rPr lang="en-US" sz="2800">
                <a:latin typeface="Arial" panose="020B0604020202020204" pitchFamily="34" charset="0"/>
                <a:cs typeface="Arial" panose="020B0604020202020204" pitchFamily="34" charset="0"/>
              </a:rPr>
              <a:t>	C. Lam	</a:t>
            </a:r>
          </a:p>
          <a:p>
            <a:pPr marL="0" indent="0">
              <a:buFont typeface="Arial" pitchFamily="34" charset="0"/>
              <a:buNone/>
            </a:pPr>
            <a:r>
              <a:rPr lang="en-US" sz="2800">
                <a:latin typeface="Arial" panose="020B0604020202020204" pitchFamily="34" charset="0"/>
                <a:cs typeface="Arial" panose="020B0604020202020204" pitchFamily="34" charset="0"/>
              </a:rPr>
              <a:t>	D. Chàm</a:t>
            </a:r>
          </a:p>
          <a:p>
            <a:endParaRPr lang="en-US" sz="2800" dirty="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D6ECAD58-BAC9-45C1-B465-DFB63003F571}"/>
              </a:ext>
            </a:extLst>
          </p:cNvPr>
          <p:cNvSpPr/>
          <p:nvPr/>
        </p:nvSpPr>
        <p:spPr>
          <a:xfrm>
            <a:off x="2590800" y="3830324"/>
            <a:ext cx="533399" cy="568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77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294008" y="1051514"/>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1981200" y="3192952"/>
            <a:ext cx="533399" cy="568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29">
            <a:extLst>
              <a:ext uri="{FF2B5EF4-FFF2-40B4-BE49-F238E27FC236}">
                <a16:creationId xmlns:a16="http://schemas.microsoft.com/office/drawing/2014/main" id="{6A1A622D-081C-4BC6-82F9-5208861ACF67}"/>
              </a:ext>
            </a:extLst>
          </p:cNvPr>
          <p:cNvSpPr txBox="1">
            <a:spLocks noChangeArrowheads="1"/>
          </p:cNvSpPr>
          <p:nvPr/>
        </p:nvSpPr>
        <p:spPr bwMode="auto">
          <a:xfrm>
            <a:off x="2100576" y="1425236"/>
            <a:ext cx="9601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800">
                <a:cs typeface="Arial" panose="020B0604020202020204" pitchFamily="34" charset="0"/>
              </a:rPr>
              <a:t>Câu 3: Hãy chọn câu đúng :</a:t>
            </a:r>
          </a:p>
          <a:p>
            <a:r>
              <a:rPr lang="en-US" altLang="en-US" sz="2800">
                <a:cs typeface="Arial" panose="020B0604020202020204" pitchFamily="34" charset="0"/>
              </a:rPr>
              <a:t>Khi xét sự phát quang của một chất lỏng và một chất rắn.</a:t>
            </a:r>
          </a:p>
          <a:p>
            <a:pPr>
              <a:buFontTx/>
              <a:buAutoNum type="alphaUcPeriod"/>
            </a:pPr>
            <a:r>
              <a:rPr lang="en-US" altLang="en-US" sz="2800">
                <a:cs typeface="Arial" panose="020B0604020202020204" pitchFamily="34" charset="0"/>
              </a:rPr>
              <a:t> Cả hai trường hợp phát quang đều là huỳnh quang.</a:t>
            </a:r>
          </a:p>
          <a:p>
            <a:pPr>
              <a:buFontTx/>
              <a:buAutoNum type="alphaUcPeriod"/>
            </a:pPr>
            <a:r>
              <a:rPr lang="en-US" altLang="en-US" sz="2800">
                <a:cs typeface="Arial" panose="020B0604020202020204" pitchFamily="34" charset="0"/>
              </a:rPr>
              <a:t> Cả hai trường hợp phát quang đều là lân quang.</a:t>
            </a:r>
          </a:p>
          <a:p>
            <a:pPr>
              <a:buFontTx/>
              <a:buAutoNum type="alphaUcPeriod"/>
            </a:pPr>
            <a:r>
              <a:rPr lang="en-US" altLang="en-US" sz="2800">
                <a:cs typeface="Arial" panose="020B0604020202020204" pitchFamily="34" charset="0"/>
              </a:rPr>
              <a:t> Sự phát quang của chất lỏng là huỳnh quang, của chất rắn là lân quang.</a:t>
            </a:r>
          </a:p>
          <a:p>
            <a:pPr>
              <a:buFontTx/>
              <a:buAutoNum type="alphaUcPeriod"/>
            </a:pPr>
            <a:r>
              <a:rPr lang="en-US" altLang="en-US" sz="2800">
                <a:cs typeface="Arial" panose="020B0604020202020204" pitchFamily="34" charset="0"/>
              </a:rPr>
              <a:t> Sự phát quang của chất lỏng là lân quang, của chất rắn là huỳnh quang. </a:t>
            </a:r>
          </a:p>
          <a:p>
            <a:pPr>
              <a:buFontTx/>
              <a:buAutoNum type="alphaUcPeriod"/>
            </a:pPr>
            <a:endParaRPr lang="en-US" altLang="en-US" sz="2800">
              <a:cs typeface="Arial" panose="020B0604020202020204" pitchFamily="34" charset="0"/>
            </a:endParaRPr>
          </a:p>
        </p:txBody>
      </p:sp>
    </p:spTree>
    <p:extLst>
      <p:ext uri="{BB962C8B-B14F-4D97-AF65-F5344CB8AC3E}">
        <p14:creationId xmlns:p14="http://schemas.microsoft.com/office/powerpoint/2010/main" val="78961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85940" y="1072063"/>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2362200" y="3988693"/>
            <a:ext cx="533399" cy="4969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29">
            <a:extLst>
              <a:ext uri="{FF2B5EF4-FFF2-40B4-BE49-F238E27FC236}">
                <a16:creationId xmlns:a16="http://schemas.microsoft.com/office/drawing/2014/main" id="{108ACFD3-8DAD-4DC8-A395-1C1F382C2869}"/>
              </a:ext>
            </a:extLst>
          </p:cNvPr>
          <p:cNvSpPr txBox="1">
            <a:spLocks noChangeArrowheads="1"/>
          </p:cNvSpPr>
          <p:nvPr/>
        </p:nvSpPr>
        <p:spPr bwMode="auto">
          <a:xfrm>
            <a:off x="2438400" y="1600200"/>
            <a:ext cx="80010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600">
                <a:cs typeface="Arial" panose="020B0604020202020204" pitchFamily="34" charset="0"/>
              </a:rPr>
              <a:t>2/ Hãy chọn câu đúng </a:t>
            </a:r>
          </a:p>
          <a:p>
            <a:r>
              <a:rPr lang="en-US" altLang="en-US" sz="2600">
                <a:cs typeface="Arial" panose="020B0604020202020204" pitchFamily="34" charset="0"/>
              </a:rPr>
              <a:t>Trong hiện tượng quang-phát quang, sự hấp thụ hoàn toàn một photon sẽ đưa đến:</a:t>
            </a:r>
          </a:p>
          <a:p>
            <a:r>
              <a:rPr lang="en-US" altLang="en-US" sz="2600">
                <a:cs typeface="Arial" panose="020B0604020202020204" pitchFamily="34" charset="0"/>
              </a:rPr>
              <a:t>A Sự giải phóng electron tự do.</a:t>
            </a:r>
          </a:p>
          <a:p>
            <a:r>
              <a:rPr lang="en-US" altLang="en-US" sz="2600">
                <a:cs typeface="Arial" panose="020B0604020202020204" pitchFamily="34" charset="0"/>
              </a:rPr>
              <a:t>B Sự giải phóng electron liên kết </a:t>
            </a:r>
          </a:p>
          <a:p>
            <a:r>
              <a:rPr lang="en-US" altLang="en-US" sz="2600">
                <a:cs typeface="Arial" panose="020B0604020202020204" pitchFamily="34" charset="0"/>
              </a:rPr>
              <a:t>C Sự giải phóng electron và lỗ trống.</a:t>
            </a:r>
          </a:p>
          <a:p>
            <a:r>
              <a:rPr lang="en-US" altLang="en-US" sz="2600">
                <a:cs typeface="Arial" panose="020B0604020202020204" pitchFamily="34" charset="0"/>
              </a:rPr>
              <a:t>D Sự phát ra photon khác.</a:t>
            </a:r>
          </a:p>
          <a:p>
            <a:pPr>
              <a:buFontTx/>
              <a:buChar char="•"/>
            </a:pPr>
            <a:endParaRPr lang="en-US" altLang="en-US" sz="2600">
              <a:cs typeface="Arial" panose="020B0604020202020204" pitchFamily="34" charset="0"/>
            </a:endParaRPr>
          </a:p>
        </p:txBody>
      </p:sp>
    </p:spTree>
    <p:extLst>
      <p:ext uri="{BB962C8B-B14F-4D97-AF65-F5344CB8AC3E}">
        <p14:creationId xmlns:p14="http://schemas.microsoft.com/office/powerpoint/2010/main" val="36032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FFC91A-4903-4C23-A3BB-A88EEA7B182C}"/>
              </a:ext>
            </a:extLst>
          </p:cNvPr>
          <p:cNvSpPr txBox="1"/>
          <p:nvPr/>
        </p:nvSpPr>
        <p:spPr>
          <a:xfrm>
            <a:off x="1068437" y="911126"/>
            <a:ext cx="10437763" cy="800219"/>
          </a:xfrm>
          <a:prstGeom prst="rect">
            <a:avLst/>
          </a:prstGeom>
          <a:noFill/>
        </p:spPr>
        <p:txBody>
          <a:bodyPr wrap="square">
            <a:spAutoFit/>
          </a:bodyPr>
          <a:lstStyle/>
          <a:p>
            <a:pPr algn="ctr">
              <a:spcBef>
                <a:spcPct val="50000"/>
              </a:spcBef>
            </a:pPr>
            <a:r>
              <a:rPr lang="en-US" altLang="en-US" sz="2300" i="1">
                <a:solidFill>
                  <a:srgbClr val="0070C0"/>
                </a:solidFill>
                <a:latin typeface="Arial" panose="020B0604020202020204" pitchFamily="34" charset="0"/>
                <a:cs typeface="Arial" panose="020B0604020202020204" pitchFamily="34" charset="0"/>
              </a:rPr>
              <a:t>Các máy (hoặc đèn pin) soi tiền giả hoạt động dựa trên hiện tượng nào? Vì sao khi chiếu ánh sáng thích hợp vào thì các dòng chữ in chìm hiện rõ lên?</a:t>
            </a:r>
          </a:p>
        </p:txBody>
      </p:sp>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469" y="589334"/>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Website&#10;&#10;Description automatically generated">
            <a:extLst>
              <a:ext uri="{FF2B5EF4-FFF2-40B4-BE49-F238E27FC236}">
                <a16:creationId xmlns:a16="http://schemas.microsoft.com/office/drawing/2014/main" id="{0F1491BA-25D3-43E4-8E2B-9448DF4D9F20}"/>
              </a:ext>
            </a:extLst>
          </p:cNvPr>
          <p:cNvPicPr>
            <a:picLocks noChangeAspect="1"/>
          </p:cNvPicPr>
          <p:nvPr/>
        </p:nvPicPr>
        <p:blipFill rotWithShape="1">
          <a:blip r:embed="rId4">
            <a:extLst>
              <a:ext uri="{28A0092B-C50C-407E-A947-70E740481C1C}">
                <a14:useLocalDpi xmlns:a14="http://schemas.microsoft.com/office/drawing/2010/main" val="0"/>
              </a:ext>
            </a:extLst>
          </a:blip>
          <a:srcRect l="19584" t="29396" r="8000" b="10633"/>
          <a:stretch/>
        </p:blipFill>
        <p:spPr>
          <a:xfrm>
            <a:off x="304800" y="2194809"/>
            <a:ext cx="6681886" cy="4076426"/>
          </a:xfrm>
          <a:prstGeom prst="rect">
            <a:avLst/>
          </a:prstGeom>
          <a:ln>
            <a:noFill/>
          </a:ln>
          <a:effectLst>
            <a:softEdge rad="112500"/>
          </a:effectLst>
        </p:spPr>
      </p:pic>
      <p:pic>
        <p:nvPicPr>
          <p:cNvPr id="15" name="Content Placeholder 4">
            <a:extLst>
              <a:ext uri="{FF2B5EF4-FFF2-40B4-BE49-F238E27FC236}">
                <a16:creationId xmlns:a16="http://schemas.microsoft.com/office/drawing/2014/main" id="{335383B3-4AF0-47ED-AC5A-66F60E2544D0}"/>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40215" t="18860" r="7422" b="17440"/>
          <a:stretch/>
        </p:blipFill>
        <p:spPr>
          <a:xfrm>
            <a:off x="7086600" y="2161265"/>
            <a:ext cx="4419600" cy="4045894"/>
          </a:xfrm>
          <a:prstGeom prst="rect">
            <a:avLst/>
          </a:prstGeom>
          <a:ln>
            <a:noFill/>
          </a:ln>
          <a:effectLst>
            <a:softEdge rad="112500"/>
          </a:effectLst>
        </p:spPr>
      </p:pic>
      <p:sp>
        <p:nvSpPr>
          <p:cNvPr id="9" name="TextBox 8">
            <a:extLst>
              <a:ext uri="{FF2B5EF4-FFF2-40B4-BE49-F238E27FC236}">
                <a16:creationId xmlns:a16="http://schemas.microsoft.com/office/drawing/2014/main" id="{1B228B91-EC48-401F-AF81-2165298384DD}"/>
              </a:ext>
            </a:extLst>
          </p:cNvPr>
          <p:cNvSpPr txBox="1"/>
          <p:nvPr/>
        </p:nvSpPr>
        <p:spPr>
          <a:xfrm>
            <a:off x="-172932" y="6329760"/>
            <a:ext cx="12364932" cy="400110"/>
          </a:xfrm>
          <a:prstGeom prst="rect">
            <a:avLst/>
          </a:prstGeom>
          <a:noFill/>
        </p:spPr>
        <p:txBody>
          <a:bodyPr wrap="square">
            <a:spAutoFit/>
          </a:bodyPr>
          <a:lstStyle/>
          <a:p>
            <a:pPr algn="ctr">
              <a:spcBef>
                <a:spcPct val="50000"/>
              </a:spcBef>
            </a:pPr>
            <a:r>
              <a:rPr lang="en-US" altLang="en-US" sz="2000" i="1">
                <a:latin typeface="Arial" panose="020B0604020202020204" pitchFamily="34" charset="0"/>
                <a:cs typeface="Arial" panose="020B0604020202020204" pitchFamily="34" charset="0"/>
              </a:rPr>
              <a:t>Việc soi tiền giả dựa trên trên hiện tượng quang-phát quang. Vậy </a:t>
            </a:r>
            <a:r>
              <a:rPr lang="en-US" altLang="en-US" sz="2000" b="1" i="1">
                <a:solidFill>
                  <a:srgbClr val="C00000"/>
                </a:solidFill>
                <a:latin typeface="Arial" panose="020B0604020202020204" pitchFamily="34" charset="0"/>
                <a:cs typeface="Arial" panose="020B0604020202020204" pitchFamily="34" charset="0"/>
              </a:rPr>
              <a:t>hiện tượng quang-phát quang </a:t>
            </a:r>
            <a:r>
              <a:rPr lang="en-US" altLang="en-US" sz="2000" i="1">
                <a:latin typeface="Arial" panose="020B0604020202020204" pitchFamily="34" charset="0"/>
                <a:cs typeface="Arial" panose="020B0604020202020204" pitchFamily="34" charset="0"/>
              </a:rPr>
              <a:t>là gì?</a:t>
            </a:r>
          </a:p>
        </p:txBody>
      </p:sp>
    </p:spTree>
    <p:extLst>
      <p:ext uri="{BB962C8B-B14F-4D97-AF65-F5344CB8AC3E}">
        <p14:creationId xmlns:p14="http://schemas.microsoft.com/office/powerpoint/2010/main" val="28607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7981CC-B42F-4ECB-90BB-EC434DF38284}"/>
              </a:ext>
            </a:extLst>
          </p:cNvPr>
          <p:cNvGrpSpPr/>
          <p:nvPr/>
        </p:nvGrpSpPr>
        <p:grpSpPr>
          <a:xfrm>
            <a:off x="-271124" y="58878"/>
            <a:ext cx="6062323" cy="505010"/>
            <a:chOff x="38033" y="2282878"/>
            <a:chExt cx="7543268" cy="704958"/>
          </a:xfrm>
        </p:grpSpPr>
        <p:grpSp>
          <p:nvGrpSpPr>
            <p:cNvPr id="7" name="Group 70">
              <a:extLst>
                <a:ext uri="{FF2B5EF4-FFF2-40B4-BE49-F238E27FC236}">
                  <a16:creationId xmlns:a16="http://schemas.microsoft.com/office/drawing/2014/main" id="{62A280E9-FF8F-4812-9B41-B18049989109}"/>
                </a:ext>
              </a:extLst>
            </p:cNvPr>
            <p:cNvGrpSpPr>
              <a:grpSpLocks/>
            </p:cNvGrpSpPr>
            <p:nvPr/>
          </p:nvGrpSpPr>
          <p:grpSpPr bwMode="auto">
            <a:xfrm>
              <a:off x="368179" y="2294628"/>
              <a:ext cx="7213122" cy="693208"/>
              <a:chOff x="607010" y="3430752"/>
              <a:chExt cx="3714421" cy="1335216"/>
            </a:xfrm>
          </p:grpSpPr>
          <p:pic>
            <p:nvPicPr>
              <p:cNvPr id="10" name="Picture 9" descr="empty-green-rectangle">
                <a:extLst>
                  <a:ext uri="{FF2B5EF4-FFF2-40B4-BE49-F238E27FC236}">
                    <a16:creationId xmlns:a16="http://schemas.microsoft.com/office/drawing/2014/main" id="{834446A4-27A5-4D43-957D-0A97D3BE8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932B3BED-F302-4CB5-AA4B-4AE40327F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9F1DCAB2-F75F-4E9E-B8C9-8BA1E7C96473}"/>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29BCE00-2C31-4ADB-BEE8-FE3CFD6DE658}"/>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Hiện tượng quang-phát quang</a:t>
              </a:r>
              <a:endParaRPr lang="en-US" sz="2500" b="0" i="1" dirty="0">
                <a:cs typeface="Arial" panose="020B0604020202020204" pitchFamily="34" charset="0"/>
              </a:endParaRPr>
            </a:p>
          </p:txBody>
        </p:sp>
      </p:grpSp>
      <p:sp>
        <p:nvSpPr>
          <p:cNvPr id="12" name="Content Placeholder 2">
            <a:extLst>
              <a:ext uri="{FF2B5EF4-FFF2-40B4-BE49-F238E27FC236}">
                <a16:creationId xmlns:a16="http://schemas.microsoft.com/office/drawing/2014/main" id="{0D16E92B-5055-4584-9193-B5537A9AA0C7}"/>
              </a:ext>
            </a:extLst>
          </p:cNvPr>
          <p:cNvSpPr txBox="1">
            <a:spLocks/>
          </p:cNvSpPr>
          <p:nvPr/>
        </p:nvSpPr>
        <p:spPr bwMode="auto">
          <a:xfrm>
            <a:off x="281068" y="619267"/>
            <a:ext cx="482433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1. Khái niệm về sự phát quang</a:t>
            </a:r>
          </a:p>
        </p:txBody>
      </p:sp>
      <p:grpSp>
        <p:nvGrpSpPr>
          <p:cNvPr id="13" name="Group 12">
            <a:extLst>
              <a:ext uri="{FF2B5EF4-FFF2-40B4-BE49-F238E27FC236}">
                <a16:creationId xmlns:a16="http://schemas.microsoft.com/office/drawing/2014/main" id="{99DBE8AC-F484-4E2B-A195-58D68EE4F873}"/>
              </a:ext>
            </a:extLst>
          </p:cNvPr>
          <p:cNvGrpSpPr/>
          <p:nvPr/>
        </p:nvGrpSpPr>
        <p:grpSpPr>
          <a:xfrm>
            <a:off x="299629" y="1124702"/>
            <a:ext cx="11593288" cy="1542298"/>
            <a:chOff x="392748" y="1138549"/>
            <a:chExt cx="11593288" cy="684770"/>
          </a:xfrm>
        </p:grpSpPr>
        <p:grpSp>
          <p:nvGrpSpPr>
            <p:cNvPr id="14" name="Group 13">
              <a:extLst>
                <a:ext uri="{FF2B5EF4-FFF2-40B4-BE49-F238E27FC236}">
                  <a16:creationId xmlns:a16="http://schemas.microsoft.com/office/drawing/2014/main" id="{13B0587C-2BF4-4B99-A6F7-671B5366830A}"/>
                </a:ext>
              </a:extLst>
            </p:cNvPr>
            <p:cNvGrpSpPr/>
            <p:nvPr/>
          </p:nvGrpSpPr>
          <p:grpSpPr>
            <a:xfrm>
              <a:off x="392748" y="1138549"/>
              <a:ext cx="11593288" cy="684770"/>
              <a:chOff x="1314997" y="2125361"/>
              <a:chExt cx="2231091" cy="780121"/>
            </a:xfrm>
          </p:grpSpPr>
          <p:pic>
            <p:nvPicPr>
              <p:cNvPr id="16" name="Picture 4" descr="empty-blue-rectangle">
                <a:extLst>
                  <a:ext uri="{FF2B5EF4-FFF2-40B4-BE49-F238E27FC236}">
                    <a16:creationId xmlns:a16="http://schemas.microsoft.com/office/drawing/2014/main" id="{FFD43080-0916-4932-A542-583194B66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026060">
                <a:extLst>
                  <a:ext uri="{FF2B5EF4-FFF2-40B4-BE49-F238E27FC236}">
                    <a16:creationId xmlns:a16="http://schemas.microsoft.com/office/drawing/2014/main" id="{66FD2270-1ACF-484F-9B88-8A36F76BD4F0}"/>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5" name="Content Placeholder 2">
              <a:extLst>
                <a:ext uri="{FF2B5EF4-FFF2-40B4-BE49-F238E27FC236}">
                  <a16:creationId xmlns:a16="http://schemas.microsoft.com/office/drawing/2014/main" id="{9805A8BE-651A-4C3B-A427-3831825BEC4C}"/>
                </a:ext>
              </a:extLst>
            </p:cNvPr>
            <p:cNvSpPr txBox="1">
              <a:spLocks/>
            </p:cNvSpPr>
            <p:nvPr/>
          </p:nvSpPr>
          <p:spPr>
            <a:xfrm>
              <a:off x="848824" y="1251907"/>
              <a:ext cx="10777172" cy="432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a:latin typeface="Arial" panose="020B0604020202020204" pitchFamily="34" charset="0"/>
                  <a:cs typeface="Arial" panose="020B0604020202020204" pitchFamily="34" charset="0"/>
                </a:rPr>
                <a:t>Một số chất có khả năng hấp thụ ánh sáng có bước sóng này để phát ra ánh sáng có bước sóng khác. Hiện tượng đó gọi là hiện tượng quang – phát quang. Chất có khả năng phát quang là chất phát quang</a:t>
              </a:r>
              <a:endParaRPr lang="en-US" sz="2500" dirty="0">
                <a:latin typeface="Arial" panose="020B0604020202020204" pitchFamily="34" charset="0"/>
                <a:cs typeface="Arial" panose="020B0604020202020204" pitchFamily="34" charset="0"/>
              </a:endParaRPr>
            </a:p>
          </p:txBody>
        </p:sp>
      </p:grpSp>
      <p:pic>
        <p:nvPicPr>
          <p:cNvPr id="18" name="Picture 3">
            <a:extLst>
              <a:ext uri="{FF2B5EF4-FFF2-40B4-BE49-F238E27FC236}">
                <a16:creationId xmlns:a16="http://schemas.microsoft.com/office/drawing/2014/main" id="{A0A62718-29A6-4E53-8C97-590A7522286A}"/>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855" t="10066" r="-1016" b="8256"/>
          <a:stretch/>
        </p:blipFill>
        <p:spPr bwMode="auto">
          <a:xfrm>
            <a:off x="610278" y="2746792"/>
            <a:ext cx="5714322" cy="39572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ontent Placeholder 2">
            <a:extLst>
              <a:ext uri="{FF2B5EF4-FFF2-40B4-BE49-F238E27FC236}">
                <a16:creationId xmlns:a16="http://schemas.microsoft.com/office/drawing/2014/main" id="{AEA72682-1609-4FFC-8B51-52BE498164EF}"/>
              </a:ext>
            </a:extLst>
          </p:cNvPr>
          <p:cNvSpPr txBox="1">
            <a:spLocks/>
          </p:cNvSpPr>
          <p:nvPr/>
        </p:nvSpPr>
        <p:spPr>
          <a:xfrm>
            <a:off x="6819222" y="2930893"/>
            <a:ext cx="4495800" cy="973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i="1">
                <a:latin typeface="Arial" panose="020B0604020202020204" pitchFamily="34" charset="0"/>
                <a:cs typeface="Arial" panose="020B0604020202020204" pitchFamily="34" charset="0"/>
              </a:rPr>
              <a:t>VD1: nếu chiếu ánh sáng tử ngoại vào một ống nghiệm đựng dung dịch flourexein thì dung dịch này phát ra ánh sáng xanh lục</a:t>
            </a:r>
          </a:p>
        </p:txBody>
      </p:sp>
      <p:sp>
        <p:nvSpPr>
          <p:cNvPr id="20" name="TextBox 19">
            <a:extLst>
              <a:ext uri="{FF2B5EF4-FFF2-40B4-BE49-F238E27FC236}">
                <a16:creationId xmlns:a16="http://schemas.microsoft.com/office/drawing/2014/main" id="{E6A2EBC1-240E-410D-A220-62957A6649AE}"/>
              </a:ext>
            </a:extLst>
          </p:cNvPr>
          <p:cNvSpPr txBox="1"/>
          <p:nvPr/>
        </p:nvSpPr>
        <p:spPr>
          <a:xfrm>
            <a:off x="3352800" y="2965140"/>
            <a:ext cx="2514600" cy="646331"/>
          </a:xfrm>
          <a:prstGeom prst="rect">
            <a:avLst/>
          </a:prstGeom>
          <a:noFill/>
        </p:spPr>
        <p:txBody>
          <a:bodyPr wrap="square">
            <a:spAutoFit/>
          </a:bodyPr>
          <a:lstStyle/>
          <a:p>
            <a:pPr marL="0" indent="0" algn="ctr">
              <a:buNone/>
            </a:pPr>
            <a:r>
              <a:rPr lang="en-US" sz="1800">
                <a:solidFill>
                  <a:schemeClr val="bg1"/>
                </a:solidFill>
                <a:latin typeface="Arial" panose="020B0604020202020204" pitchFamily="34" charset="0"/>
                <a:cs typeface="Arial" panose="020B0604020202020204" pitchFamily="34" charset="0"/>
              </a:rPr>
              <a:t>Ánh sáng màu lục: ánh sáng phát quang</a:t>
            </a:r>
            <a:endParaRPr lang="en-US" sz="1800"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08248A9-7465-4B69-BC5D-E3DEDAF6376A}"/>
              </a:ext>
            </a:extLst>
          </p:cNvPr>
          <p:cNvSpPr txBox="1"/>
          <p:nvPr/>
        </p:nvSpPr>
        <p:spPr>
          <a:xfrm>
            <a:off x="1166671" y="4116315"/>
            <a:ext cx="2186129" cy="646331"/>
          </a:xfrm>
          <a:prstGeom prst="rect">
            <a:avLst/>
          </a:prstGeom>
          <a:noFill/>
        </p:spPr>
        <p:txBody>
          <a:bodyPr wrap="square">
            <a:spAutoFit/>
          </a:bodyPr>
          <a:lstStyle/>
          <a:p>
            <a:pPr marL="0" indent="0" algn="ctr">
              <a:buNone/>
            </a:pPr>
            <a:r>
              <a:rPr lang="en-US" sz="1800">
                <a:solidFill>
                  <a:schemeClr val="bg1"/>
                </a:solidFill>
                <a:latin typeface="Arial" panose="020B0604020202020204" pitchFamily="34" charset="0"/>
                <a:cs typeface="Arial" panose="020B0604020202020204" pitchFamily="34" charset="0"/>
              </a:rPr>
              <a:t>Bức xạ tử ngoại: ánh sáng kích thích</a:t>
            </a:r>
          </a:p>
        </p:txBody>
      </p:sp>
      <p:pic>
        <p:nvPicPr>
          <p:cNvPr id="23" name="Picture 22">
            <a:extLst>
              <a:ext uri="{FF2B5EF4-FFF2-40B4-BE49-F238E27FC236}">
                <a16:creationId xmlns:a16="http://schemas.microsoft.com/office/drawing/2014/main" id="{2C6054F4-9ED0-4D70-9DCB-9A272CB3E7C3}"/>
              </a:ext>
            </a:extLst>
          </p:cNvPr>
          <p:cNvPicPr>
            <a:picLocks noChangeAspect="1"/>
          </p:cNvPicPr>
          <p:nvPr/>
        </p:nvPicPr>
        <p:blipFill>
          <a:blip r:embed="rId7"/>
          <a:stretch>
            <a:fillRect/>
          </a:stretch>
        </p:blipFill>
        <p:spPr>
          <a:xfrm>
            <a:off x="7543800" y="4246558"/>
            <a:ext cx="2971800" cy="2462850"/>
          </a:xfrm>
          <a:prstGeom prst="rect">
            <a:avLst/>
          </a:prstGeom>
        </p:spPr>
      </p:pic>
    </p:spTree>
    <p:extLst>
      <p:ext uri="{BB962C8B-B14F-4D97-AF65-F5344CB8AC3E}">
        <p14:creationId xmlns:p14="http://schemas.microsoft.com/office/powerpoint/2010/main" val="380525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7981CC-B42F-4ECB-90BB-EC434DF38284}"/>
              </a:ext>
            </a:extLst>
          </p:cNvPr>
          <p:cNvGrpSpPr/>
          <p:nvPr/>
        </p:nvGrpSpPr>
        <p:grpSpPr>
          <a:xfrm>
            <a:off x="-271124" y="58878"/>
            <a:ext cx="6062323" cy="505010"/>
            <a:chOff x="38033" y="2282878"/>
            <a:chExt cx="7543268" cy="704958"/>
          </a:xfrm>
        </p:grpSpPr>
        <p:grpSp>
          <p:nvGrpSpPr>
            <p:cNvPr id="7" name="Group 70">
              <a:extLst>
                <a:ext uri="{FF2B5EF4-FFF2-40B4-BE49-F238E27FC236}">
                  <a16:creationId xmlns:a16="http://schemas.microsoft.com/office/drawing/2014/main" id="{62A280E9-FF8F-4812-9B41-B18049989109}"/>
                </a:ext>
              </a:extLst>
            </p:cNvPr>
            <p:cNvGrpSpPr>
              <a:grpSpLocks/>
            </p:cNvGrpSpPr>
            <p:nvPr/>
          </p:nvGrpSpPr>
          <p:grpSpPr bwMode="auto">
            <a:xfrm>
              <a:off x="368179" y="2294628"/>
              <a:ext cx="7213122" cy="693208"/>
              <a:chOff x="607010" y="3430752"/>
              <a:chExt cx="3714421" cy="1335216"/>
            </a:xfrm>
          </p:grpSpPr>
          <p:pic>
            <p:nvPicPr>
              <p:cNvPr id="10" name="Picture 9" descr="empty-green-rectangle">
                <a:extLst>
                  <a:ext uri="{FF2B5EF4-FFF2-40B4-BE49-F238E27FC236}">
                    <a16:creationId xmlns:a16="http://schemas.microsoft.com/office/drawing/2014/main" id="{834446A4-27A5-4D43-957D-0A97D3BE8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932B3BED-F302-4CB5-AA4B-4AE40327F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9F1DCAB2-F75F-4E9E-B8C9-8BA1E7C96473}"/>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29BCE00-2C31-4ADB-BEE8-FE3CFD6DE658}"/>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Hiện tượng quang-phát quang</a:t>
              </a:r>
              <a:endParaRPr lang="en-US" sz="2500" b="0" i="1" dirty="0">
                <a:cs typeface="Arial" panose="020B0604020202020204" pitchFamily="34" charset="0"/>
              </a:endParaRPr>
            </a:p>
          </p:txBody>
        </p:sp>
      </p:grpSp>
      <p:sp>
        <p:nvSpPr>
          <p:cNvPr id="12" name="Content Placeholder 2">
            <a:extLst>
              <a:ext uri="{FF2B5EF4-FFF2-40B4-BE49-F238E27FC236}">
                <a16:creationId xmlns:a16="http://schemas.microsoft.com/office/drawing/2014/main" id="{0D16E92B-5055-4584-9193-B5537A9AA0C7}"/>
              </a:ext>
            </a:extLst>
          </p:cNvPr>
          <p:cNvSpPr txBox="1">
            <a:spLocks/>
          </p:cNvSpPr>
          <p:nvPr/>
        </p:nvSpPr>
        <p:spPr bwMode="auto">
          <a:xfrm>
            <a:off x="281068" y="619267"/>
            <a:ext cx="482433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1. Khái niệm về sự phát quang</a:t>
            </a:r>
          </a:p>
        </p:txBody>
      </p:sp>
      <p:grpSp>
        <p:nvGrpSpPr>
          <p:cNvPr id="13" name="Group 12">
            <a:extLst>
              <a:ext uri="{FF2B5EF4-FFF2-40B4-BE49-F238E27FC236}">
                <a16:creationId xmlns:a16="http://schemas.microsoft.com/office/drawing/2014/main" id="{99DBE8AC-F484-4E2B-A195-58D68EE4F873}"/>
              </a:ext>
            </a:extLst>
          </p:cNvPr>
          <p:cNvGrpSpPr/>
          <p:nvPr/>
        </p:nvGrpSpPr>
        <p:grpSpPr>
          <a:xfrm>
            <a:off x="299628" y="1124702"/>
            <a:ext cx="11892371" cy="1542298"/>
            <a:chOff x="392748" y="1138549"/>
            <a:chExt cx="11593288" cy="684770"/>
          </a:xfrm>
        </p:grpSpPr>
        <p:grpSp>
          <p:nvGrpSpPr>
            <p:cNvPr id="14" name="Group 13">
              <a:extLst>
                <a:ext uri="{FF2B5EF4-FFF2-40B4-BE49-F238E27FC236}">
                  <a16:creationId xmlns:a16="http://schemas.microsoft.com/office/drawing/2014/main" id="{13B0587C-2BF4-4B99-A6F7-671B5366830A}"/>
                </a:ext>
              </a:extLst>
            </p:cNvPr>
            <p:cNvGrpSpPr/>
            <p:nvPr/>
          </p:nvGrpSpPr>
          <p:grpSpPr>
            <a:xfrm>
              <a:off x="392748" y="1138549"/>
              <a:ext cx="11593288" cy="684770"/>
              <a:chOff x="1314997" y="2125361"/>
              <a:chExt cx="2231091" cy="780121"/>
            </a:xfrm>
          </p:grpSpPr>
          <p:pic>
            <p:nvPicPr>
              <p:cNvPr id="16" name="Picture 4" descr="empty-blue-rectangle">
                <a:extLst>
                  <a:ext uri="{FF2B5EF4-FFF2-40B4-BE49-F238E27FC236}">
                    <a16:creationId xmlns:a16="http://schemas.microsoft.com/office/drawing/2014/main" id="{FFD43080-0916-4932-A542-583194B66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026060">
                <a:extLst>
                  <a:ext uri="{FF2B5EF4-FFF2-40B4-BE49-F238E27FC236}">
                    <a16:creationId xmlns:a16="http://schemas.microsoft.com/office/drawing/2014/main" id="{66FD2270-1ACF-484F-9B88-8A36F76BD4F0}"/>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5" name="Content Placeholder 2">
              <a:extLst>
                <a:ext uri="{FF2B5EF4-FFF2-40B4-BE49-F238E27FC236}">
                  <a16:creationId xmlns:a16="http://schemas.microsoft.com/office/drawing/2014/main" id="{9805A8BE-651A-4C3B-A427-3831825BEC4C}"/>
                </a:ext>
              </a:extLst>
            </p:cNvPr>
            <p:cNvSpPr txBox="1">
              <a:spLocks/>
            </p:cNvSpPr>
            <p:nvPr/>
          </p:nvSpPr>
          <p:spPr>
            <a:xfrm>
              <a:off x="848824" y="1251907"/>
              <a:ext cx="10777172" cy="432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a:latin typeface="Arial" panose="020B0604020202020204" pitchFamily="34" charset="0"/>
                  <a:cs typeface="Arial" panose="020B0604020202020204" pitchFamily="34" charset="0"/>
                </a:rPr>
                <a:t>Một số chất có khả năng hấp thụ ánh sáng có bước sóng này để phát ra ánh sáng có bước sóng khác. Hiện tượng đó gọi là hiện tượng quang – phát quang. Chất có khả năng phát quang là chất phát quang</a:t>
              </a:r>
              <a:endParaRPr lang="en-US" sz="2500" dirty="0">
                <a:latin typeface="Arial" panose="020B0604020202020204" pitchFamily="34" charset="0"/>
                <a:cs typeface="Arial" panose="020B0604020202020204" pitchFamily="34" charset="0"/>
              </a:endParaRPr>
            </a:p>
          </p:txBody>
        </p:sp>
      </p:grpSp>
      <p:sp>
        <p:nvSpPr>
          <p:cNvPr id="19" name="Content Placeholder 2">
            <a:extLst>
              <a:ext uri="{FF2B5EF4-FFF2-40B4-BE49-F238E27FC236}">
                <a16:creationId xmlns:a16="http://schemas.microsoft.com/office/drawing/2014/main" id="{AEA72682-1609-4FFC-8B51-52BE498164EF}"/>
              </a:ext>
            </a:extLst>
          </p:cNvPr>
          <p:cNvSpPr txBox="1">
            <a:spLocks/>
          </p:cNvSpPr>
          <p:nvPr/>
        </p:nvSpPr>
        <p:spPr>
          <a:xfrm>
            <a:off x="558925" y="3012496"/>
            <a:ext cx="11263746" cy="973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i="1">
                <a:latin typeface="Arial" panose="020B0604020202020204" pitchFamily="34" charset="0"/>
                <a:cs typeface="Arial" panose="020B0604020202020204" pitchFamily="34" charset="0"/>
              </a:rPr>
              <a:t>VD2: Thành trong của đèn huỳnh quang (đèn ống) có phủ một lớp bột phát quang. Lớp bột này phát ra ánh sáng trắng khi bị kích thích bởi tia tử ngoại do hơi thủy ngân trong đèn phát ra lúc có sự phóng điện qua nó</a:t>
            </a:r>
          </a:p>
        </p:txBody>
      </p:sp>
      <p:pic>
        <p:nvPicPr>
          <p:cNvPr id="24" name="Picture 23" descr="Diagram&#10;&#10;Description automatically generated">
            <a:extLst>
              <a:ext uri="{FF2B5EF4-FFF2-40B4-BE49-F238E27FC236}">
                <a16:creationId xmlns:a16="http://schemas.microsoft.com/office/drawing/2014/main" id="{B31535B0-1790-4245-A415-E37D8CE0C1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4331730"/>
            <a:ext cx="5861091" cy="2111449"/>
          </a:xfrm>
          <a:prstGeom prst="rect">
            <a:avLst/>
          </a:prstGeom>
        </p:spPr>
      </p:pic>
      <p:pic>
        <p:nvPicPr>
          <p:cNvPr id="4" name="Picture 3" descr="A picture containing lamp, light, tool&#10;&#10;Description automatically generated">
            <a:extLst>
              <a:ext uri="{FF2B5EF4-FFF2-40B4-BE49-F238E27FC236}">
                <a16:creationId xmlns:a16="http://schemas.microsoft.com/office/drawing/2014/main" id="{7EF04144-F2E8-40AF-A965-D52F24F2FC94}"/>
              </a:ext>
            </a:extLst>
          </p:cNvPr>
          <p:cNvPicPr>
            <a:picLocks noChangeAspect="1"/>
          </p:cNvPicPr>
          <p:nvPr/>
        </p:nvPicPr>
        <p:blipFill rotWithShape="1">
          <a:blip r:embed="rId7">
            <a:extLst>
              <a:ext uri="{28A0092B-C50C-407E-A947-70E740481C1C}">
                <a14:useLocalDpi xmlns:a14="http://schemas.microsoft.com/office/drawing/2010/main" val="0"/>
              </a:ext>
            </a:extLst>
          </a:blip>
          <a:srcRect t="39775"/>
          <a:stretch/>
        </p:blipFill>
        <p:spPr>
          <a:xfrm>
            <a:off x="670116" y="4128350"/>
            <a:ext cx="4472887" cy="2390751"/>
          </a:xfrm>
          <a:prstGeom prst="rect">
            <a:avLst/>
          </a:prstGeom>
          <a:ln>
            <a:noFill/>
          </a:ln>
          <a:effectLst>
            <a:softEdge rad="112500"/>
          </a:effectLst>
        </p:spPr>
      </p:pic>
    </p:spTree>
    <p:extLst>
      <p:ext uri="{BB962C8B-B14F-4D97-AF65-F5344CB8AC3E}">
        <p14:creationId xmlns:p14="http://schemas.microsoft.com/office/powerpoint/2010/main" val="301907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752EA6-0B00-4F19-B27F-0CA21CBA4086}"/>
              </a:ext>
            </a:extLst>
          </p:cNvPr>
          <p:cNvGrpSpPr/>
          <p:nvPr/>
        </p:nvGrpSpPr>
        <p:grpSpPr>
          <a:xfrm>
            <a:off x="-271124" y="58878"/>
            <a:ext cx="6062323" cy="505010"/>
            <a:chOff x="38033" y="2282878"/>
            <a:chExt cx="7543268" cy="704958"/>
          </a:xfrm>
        </p:grpSpPr>
        <p:grpSp>
          <p:nvGrpSpPr>
            <p:cNvPr id="5" name="Group 70">
              <a:extLst>
                <a:ext uri="{FF2B5EF4-FFF2-40B4-BE49-F238E27FC236}">
                  <a16:creationId xmlns:a16="http://schemas.microsoft.com/office/drawing/2014/main" id="{9684F1D4-79F8-46DE-9714-F690FD505B68}"/>
                </a:ext>
              </a:extLst>
            </p:cNvPr>
            <p:cNvGrpSpPr>
              <a:grpSpLocks/>
            </p:cNvGrpSpPr>
            <p:nvPr/>
          </p:nvGrpSpPr>
          <p:grpSpPr bwMode="auto">
            <a:xfrm>
              <a:off x="368179" y="2294628"/>
              <a:ext cx="7213122" cy="693208"/>
              <a:chOff x="607010" y="3430752"/>
              <a:chExt cx="3714421" cy="1335216"/>
            </a:xfrm>
          </p:grpSpPr>
          <p:pic>
            <p:nvPicPr>
              <p:cNvPr id="8" name="Picture 7" descr="empty-green-rectangle">
                <a:extLst>
                  <a:ext uri="{FF2B5EF4-FFF2-40B4-BE49-F238E27FC236}">
                    <a16:creationId xmlns:a16="http://schemas.microsoft.com/office/drawing/2014/main" id="{C13F4839-666A-47FC-A1B6-9E91D1C0B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F877404A-7748-488B-B97F-599212686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5BFFBFC7-36FA-4B0B-9BF2-C40AC8C24CFC}"/>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B17BCAEC-62F3-49BB-A4B7-4E66F7FBC210}"/>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Hiện tượng quang-phát quang</a:t>
              </a:r>
              <a:endParaRPr lang="en-US" sz="2500" b="0" i="1" dirty="0">
                <a:cs typeface="Arial" panose="020B0604020202020204" pitchFamily="34" charset="0"/>
              </a:endParaRPr>
            </a:p>
          </p:txBody>
        </p:sp>
      </p:grpSp>
      <p:sp>
        <p:nvSpPr>
          <p:cNvPr id="10" name="Content Placeholder 2">
            <a:extLst>
              <a:ext uri="{FF2B5EF4-FFF2-40B4-BE49-F238E27FC236}">
                <a16:creationId xmlns:a16="http://schemas.microsoft.com/office/drawing/2014/main" id="{2B4C4B13-E078-46B4-ACDE-B52DFF1A9473}"/>
              </a:ext>
            </a:extLst>
          </p:cNvPr>
          <p:cNvSpPr txBox="1">
            <a:spLocks/>
          </p:cNvSpPr>
          <p:nvPr/>
        </p:nvSpPr>
        <p:spPr bwMode="auto">
          <a:xfrm>
            <a:off x="281068" y="619267"/>
            <a:ext cx="482433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1. Khái niệm về sự phát quang</a:t>
            </a:r>
          </a:p>
        </p:txBody>
      </p:sp>
      <p:pic>
        <p:nvPicPr>
          <p:cNvPr id="17" name="Picture 2">
            <a:extLst>
              <a:ext uri="{FF2B5EF4-FFF2-40B4-BE49-F238E27FC236}">
                <a16:creationId xmlns:a16="http://schemas.microsoft.com/office/drawing/2014/main" id="{401BC72E-FDE0-4581-9E63-F7DB189D6C24}"/>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47587" y="3053824"/>
            <a:ext cx="4115157" cy="22069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F0985FCA-4795-4E2B-B4CA-2D8089C0DB80}"/>
              </a:ext>
            </a:extLst>
          </p:cNvPr>
          <p:cNvSpPr txBox="1"/>
          <p:nvPr/>
        </p:nvSpPr>
        <p:spPr>
          <a:xfrm>
            <a:off x="1359733" y="5419084"/>
            <a:ext cx="2667000" cy="477054"/>
          </a:xfrm>
          <a:prstGeom prst="rect">
            <a:avLst/>
          </a:prstGeom>
          <a:noFill/>
        </p:spPr>
        <p:txBody>
          <a:bodyPr wrap="square">
            <a:spAutoFit/>
          </a:bodyPr>
          <a:lstStyle/>
          <a:p>
            <a:r>
              <a:rPr lang="en-US" sz="2500">
                <a:solidFill>
                  <a:srgbClr val="C00000"/>
                </a:solidFill>
                <a:latin typeface="Arial" panose="020B0604020202020204" pitchFamily="34" charset="0"/>
                <a:cs typeface="Arial" panose="020B0604020202020204" pitchFamily="34" charset="0"/>
              </a:rPr>
              <a:t>Hóa - phát quang</a:t>
            </a:r>
            <a:r>
              <a:rPr lang="en-US" sz="2500">
                <a:latin typeface="Arial" panose="020B0604020202020204" pitchFamily="34" charset="0"/>
                <a:cs typeface="Arial" panose="020B0604020202020204" pitchFamily="34" charset="0"/>
              </a:rPr>
              <a:t> </a:t>
            </a:r>
            <a:endParaRPr lang="en-US" sz="2500"/>
          </a:p>
        </p:txBody>
      </p:sp>
      <p:sp>
        <p:nvSpPr>
          <p:cNvPr id="23" name="TextBox 22">
            <a:extLst>
              <a:ext uri="{FF2B5EF4-FFF2-40B4-BE49-F238E27FC236}">
                <a16:creationId xmlns:a16="http://schemas.microsoft.com/office/drawing/2014/main" id="{97EECD37-BB0B-4AF9-A275-B66EA8E1C914}"/>
              </a:ext>
            </a:extLst>
          </p:cNvPr>
          <p:cNvSpPr txBox="1"/>
          <p:nvPr/>
        </p:nvSpPr>
        <p:spPr>
          <a:xfrm>
            <a:off x="5088276" y="5351196"/>
            <a:ext cx="3326682" cy="477054"/>
          </a:xfrm>
          <a:prstGeom prst="rect">
            <a:avLst/>
          </a:prstGeom>
          <a:noFill/>
        </p:spPr>
        <p:txBody>
          <a:bodyPr wrap="square">
            <a:spAutoFit/>
          </a:bodyPr>
          <a:lstStyle/>
          <a:p>
            <a:r>
              <a:rPr lang="en-US" sz="2500">
                <a:solidFill>
                  <a:srgbClr val="C00000"/>
                </a:solidFill>
                <a:latin typeface="Arial" panose="020B0604020202020204" pitchFamily="34" charset="0"/>
                <a:cs typeface="Arial" panose="020B0604020202020204" pitchFamily="34" charset="0"/>
              </a:rPr>
              <a:t>Phát quang cathode</a:t>
            </a:r>
            <a:r>
              <a:rPr lang="en-US" sz="2500">
                <a:latin typeface="Arial" panose="020B0604020202020204" pitchFamily="34" charset="0"/>
                <a:cs typeface="Arial" panose="020B0604020202020204" pitchFamily="34" charset="0"/>
              </a:rPr>
              <a:t> </a:t>
            </a:r>
            <a:endParaRPr lang="en-US" sz="2500"/>
          </a:p>
        </p:txBody>
      </p:sp>
      <p:pic>
        <p:nvPicPr>
          <p:cNvPr id="25" name="Picture 24" descr="A close-up of a speaker&#10;&#10;Description automatically generated with low confidence">
            <a:extLst>
              <a:ext uri="{FF2B5EF4-FFF2-40B4-BE49-F238E27FC236}">
                <a16:creationId xmlns:a16="http://schemas.microsoft.com/office/drawing/2014/main" id="{08CA8C23-E712-4074-A3B0-71AE32F17A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5175" y="3020183"/>
            <a:ext cx="3310415" cy="2206943"/>
          </a:xfrm>
          <a:prstGeom prst="rect">
            <a:avLst/>
          </a:prstGeom>
        </p:spPr>
      </p:pic>
      <p:pic>
        <p:nvPicPr>
          <p:cNvPr id="27" name="Picture 26" descr="A picture containing light&#10;&#10;Description automatically generated">
            <a:extLst>
              <a:ext uri="{FF2B5EF4-FFF2-40B4-BE49-F238E27FC236}">
                <a16:creationId xmlns:a16="http://schemas.microsoft.com/office/drawing/2014/main" id="{44CCF001-C0C6-4D7C-B0DA-B48BA617B6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2600" y="3272406"/>
            <a:ext cx="2701276" cy="2027224"/>
          </a:xfrm>
          <a:prstGeom prst="rect">
            <a:avLst/>
          </a:prstGeom>
        </p:spPr>
      </p:pic>
      <p:sp>
        <p:nvSpPr>
          <p:cNvPr id="28" name="TextBox 27">
            <a:extLst>
              <a:ext uri="{FF2B5EF4-FFF2-40B4-BE49-F238E27FC236}">
                <a16:creationId xmlns:a16="http://schemas.microsoft.com/office/drawing/2014/main" id="{4C307248-0EE9-495F-A6CB-DD6C14376880}"/>
              </a:ext>
            </a:extLst>
          </p:cNvPr>
          <p:cNvSpPr txBox="1"/>
          <p:nvPr/>
        </p:nvSpPr>
        <p:spPr>
          <a:xfrm>
            <a:off x="9372600" y="5506327"/>
            <a:ext cx="3326682" cy="477054"/>
          </a:xfrm>
          <a:prstGeom prst="rect">
            <a:avLst/>
          </a:prstGeom>
          <a:noFill/>
        </p:spPr>
        <p:txBody>
          <a:bodyPr wrap="square">
            <a:spAutoFit/>
          </a:bodyPr>
          <a:lstStyle/>
          <a:p>
            <a:r>
              <a:rPr lang="en-US" sz="2500">
                <a:solidFill>
                  <a:srgbClr val="C00000"/>
                </a:solidFill>
                <a:latin typeface="Arial" panose="020B0604020202020204" pitchFamily="34" charset="0"/>
                <a:cs typeface="Arial" panose="020B0604020202020204" pitchFamily="34" charset="0"/>
              </a:rPr>
              <a:t>Điện - Phát quang</a:t>
            </a:r>
            <a:endParaRPr lang="en-US" sz="2500"/>
          </a:p>
        </p:txBody>
      </p:sp>
      <p:grpSp>
        <p:nvGrpSpPr>
          <p:cNvPr id="30" name="Group 29">
            <a:extLst>
              <a:ext uri="{FF2B5EF4-FFF2-40B4-BE49-F238E27FC236}">
                <a16:creationId xmlns:a16="http://schemas.microsoft.com/office/drawing/2014/main" id="{9AC3C756-50F1-44E3-A6F5-82DA6FF4BF7E}"/>
              </a:ext>
            </a:extLst>
          </p:cNvPr>
          <p:cNvGrpSpPr/>
          <p:nvPr/>
        </p:nvGrpSpPr>
        <p:grpSpPr>
          <a:xfrm>
            <a:off x="332164" y="1166341"/>
            <a:ext cx="12088436" cy="1424459"/>
            <a:chOff x="1314997" y="2125361"/>
            <a:chExt cx="2231091" cy="780121"/>
          </a:xfrm>
        </p:grpSpPr>
        <p:pic>
          <p:nvPicPr>
            <p:cNvPr id="32" name="Picture 4" descr="empty-blue-rectangle">
              <a:extLst>
                <a:ext uri="{FF2B5EF4-FFF2-40B4-BE49-F238E27FC236}">
                  <a16:creationId xmlns:a16="http://schemas.microsoft.com/office/drawing/2014/main" id="{355CD15B-8894-4076-9714-6ACFA5AC9B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026060">
              <a:extLst>
                <a:ext uri="{FF2B5EF4-FFF2-40B4-BE49-F238E27FC236}">
                  <a16:creationId xmlns:a16="http://schemas.microsoft.com/office/drawing/2014/main" id="{1987EC6E-7BE1-4582-847E-D50B15F91F7C}"/>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34" name="Content Placeholder 2">
            <a:extLst>
              <a:ext uri="{FF2B5EF4-FFF2-40B4-BE49-F238E27FC236}">
                <a16:creationId xmlns:a16="http://schemas.microsoft.com/office/drawing/2014/main" id="{FF613918-D67A-4E2C-B10D-7125DBC178D5}"/>
              </a:ext>
            </a:extLst>
          </p:cNvPr>
          <p:cNvSpPr txBox="1">
            <a:spLocks/>
          </p:cNvSpPr>
          <p:nvPr/>
        </p:nvSpPr>
        <p:spPr>
          <a:xfrm>
            <a:off x="610682" y="1390249"/>
            <a:ext cx="10666324" cy="973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i="1">
                <a:latin typeface="Arial" panose="020B0604020202020204" pitchFamily="34" charset="0"/>
                <a:cs typeface="Arial" panose="020B0604020202020204" pitchFamily="34" charset="0"/>
              </a:rPr>
              <a:t>Chú ý: </a:t>
            </a:r>
            <a:r>
              <a:rPr lang="en-US" sz="2600">
                <a:latin typeface="Arial" panose="020B0604020202020204" pitchFamily="34" charset="0"/>
                <a:cs typeface="Arial" panose="020B0604020202020204" pitchFamily="34" charset="0"/>
              </a:rPr>
              <a:t>ngoài hiện tượng </a:t>
            </a:r>
            <a:r>
              <a:rPr lang="en-US" sz="2600">
                <a:solidFill>
                  <a:srgbClr val="C00000"/>
                </a:solidFill>
                <a:latin typeface="Arial" panose="020B0604020202020204" pitchFamily="34" charset="0"/>
                <a:cs typeface="Arial" panose="020B0604020202020204" pitchFamily="34" charset="0"/>
              </a:rPr>
              <a:t>quang-phát quang</a:t>
            </a:r>
            <a:r>
              <a:rPr lang="en-US" sz="2600">
                <a:latin typeface="Arial" panose="020B0604020202020204" pitchFamily="34" charset="0"/>
                <a:cs typeface="Arial" panose="020B0604020202020204" pitchFamily="34" charset="0"/>
              </a:rPr>
              <a:t> còn có các hiện tượng phát quang khác như</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1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752EA6-0B00-4F19-B27F-0CA21CBA4086}"/>
              </a:ext>
            </a:extLst>
          </p:cNvPr>
          <p:cNvGrpSpPr/>
          <p:nvPr/>
        </p:nvGrpSpPr>
        <p:grpSpPr>
          <a:xfrm>
            <a:off x="-271124" y="58878"/>
            <a:ext cx="6062323" cy="505010"/>
            <a:chOff x="38033" y="2282878"/>
            <a:chExt cx="7543268" cy="704958"/>
          </a:xfrm>
        </p:grpSpPr>
        <p:grpSp>
          <p:nvGrpSpPr>
            <p:cNvPr id="5" name="Group 70">
              <a:extLst>
                <a:ext uri="{FF2B5EF4-FFF2-40B4-BE49-F238E27FC236}">
                  <a16:creationId xmlns:a16="http://schemas.microsoft.com/office/drawing/2014/main" id="{9684F1D4-79F8-46DE-9714-F690FD505B68}"/>
                </a:ext>
              </a:extLst>
            </p:cNvPr>
            <p:cNvGrpSpPr>
              <a:grpSpLocks/>
            </p:cNvGrpSpPr>
            <p:nvPr/>
          </p:nvGrpSpPr>
          <p:grpSpPr bwMode="auto">
            <a:xfrm>
              <a:off x="368179" y="2294628"/>
              <a:ext cx="7213122" cy="693208"/>
              <a:chOff x="607010" y="3430752"/>
              <a:chExt cx="3714421" cy="1335216"/>
            </a:xfrm>
          </p:grpSpPr>
          <p:pic>
            <p:nvPicPr>
              <p:cNvPr id="8" name="Picture 7" descr="empty-green-rectangle">
                <a:extLst>
                  <a:ext uri="{FF2B5EF4-FFF2-40B4-BE49-F238E27FC236}">
                    <a16:creationId xmlns:a16="http://schemas.microsoft.com/office/drawing/2014/main" id="{C13F4839-666A-47FC-A1B6-9E91D1C0B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F877404A-7748-488B-B97F-599212686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5BFFBFC7-36FA-4B0B-9BF2-C40AC8C24CFC}"/>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B17BCAEC-62F3-49BB-A4B7-4E66F7FBC210}"/>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Hiện tượng quang-phát quang</a:t>
              </a:r>
              <a:endParaRPr lang="en-US" sz="2500" b="0" i="1" dirty="0">
                <a:cs typeface="Arial" panose="020B0604020202020204" pitchFamily="34" charset="0"/>
              </a:endParaRPr>
            </a:p>
          </p:txBody>
        </p:sp>
      </p:grpSp>
      <p:sp>
        <p:nvSpPr>
          <p:cNvPr id="10" name="Content Placeholder 2">
            <a:extLst>
              <a:ext uri="{FF2B5EF4-FFF2-40B4-BE49-F238E27FC236}">
                <a16:creationId xmlns:a16="http://schemas.microsoft.com/office/drawing/2014/main" id="{2B4C4B13-E078-46B4-ACDE-B52DFF1A9473}"/>
              </a:ext>
            </a:extLst>
          </p:cNvPr>
          <p:cNvSpPr txBox="1">
            <a:spLocks/>
          </p:cNvSpPr>
          <p:nvPr/>
        </p:nvSpPr>
        <p:spPr bwMode="auto">
          <a:xfrm>
            <a:off x="250805" y="1811068"/>
            <a:ext cx="482433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2. Huỳnh quang và lân quang</a:t>
            </a:r>
          </a:p>
        </p:txBody>
      </p:sp>
      <p:grpSp>
        <p:nvGrpSpPr>
          <p:cNvPr id="11" name="Group 10">
            <a:extLst>
              <a:ext uri="{FF2B5EF4-FFF2-40B4-BE49-F238E27FC236}">
                <a16:creationId xmlns:a16="http://schemas.microsoft.com/office/drawing/2014/main" id="{F70268ED-FCD0-4844-902D-1D40E3A9F683}"/>
              </a:ext>
            </a:extLst>
          </p:cNvPr>
          <p:cNvGrpSpPr/>
          <p:nvPr/>
        </p:nvGrpSpPr>
        <p:grpSpPr>
          <a:xfrm>
            <a:off x="430658" y="636798"/>
            <a:ext cx="11593288" cy="1073037"/>
            <a:chOff x="401624" y="1185746"/>
            <a:chExt cx="11593288" cy="684770"/>
          </a:xfrm>
        </p:grpSpPr>
        <p:grpSp>
          <p:nvGrpSpPr>
            <p:cNvPr id="12" name="Group 11">
              <a:extLst>
                <a:ext uri="{FF2B5EF4-FFF2-40B4-BE49-F238E27FC236}">
                  <a16:creationId xmlns:a16="http://schemas.microsoft.com/office/drawing/2014/main" id="{077B2FFB-3362-4480-8665-D5A491798EBB}"/>
                </a:ext>
              </a:extLst>
            </p:cNvPr>
            <p:cNvGrpSpPr/>
            <p:nvPr/>
          </p:nvGrpSpPr>
          <p:grpSpPr>
            <a:xfrm>
              <a:off x="401624" y="1185746"/>
              <a:ext cx="11593288" cy="684770"/>
              <a:chOff x="1316705" y="2179131"/>
              <a:chExt cx="2231091" cy="780121"/>
            </a:xfrm>
          </p:grpSpPr>
          <p:pic>
            <p:nvPicPr>
              <p:cNvPr id="14" name="Picture 4" descr="empty-blue-rectangle">
                <a:extLst>
                  <a:ext uri="{FF2B5EF4-FFF2-40B4-BE49-F238E27FC236}">
                    <a16:creationId xmlns:a16="http://schemas.microsoft.com/office/drawing/2014/main" id="{0B6E3274-019C-4AFB-B0A4-23E1AD676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6705" y="217913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26060">
                <a:extLst>
                  <a:ext uri="{FF2B5EF4-FFF2-40B4-BE49-F238E27FC236}">
                    <a16:creationId xmlns:a16="http://schemas.microsoft.com/office/drawing/2014/main" id="{1F90EE9B-35C6-44A4-B5E5-1D3B1725AC73}"/>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3" name="Content Placeholder 2">
              <a:extLst>
                <a:ext uri="{FF2B5EF4-FFF2-40B4-BE49-F238E27FC236}">
                  <a16:creationId xmlns:a16="http://schemas.microsoft.com/office/drawing/2014/main" id="{160C6E5E-5F91-4F35-B3E5-3A6E81E10722}"/>
                </a:ext>
              </a:extLst>
            </p:cNvPr>
            <p:cNvSpPr txBox="1">
              <a:spLocks/>
            </p:cNvSpPr>
            <p:nvPr/>
          </p:nvSpPr>
          <p:spPr>
            <a:xfrm>
              <a:off x="848824" y="1251907"/>
              <a:ext cx="10777172" cy="6053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500">
                  <a:latin typeface="Arial" panose="020B0604020202020204" pitchFamily="34" charset="0"/>
                  <a:cs typeface="Arial" panose="020B0604020202020204" pitchFamily="34" charset="0"/>
                </a:rPr>
                <a:t>Sự phát quang còn kéo dài một thời gian sau khi tắt ánh sáng kích thích.</a:t>
              </a:r>
            </a:p>
            <a:p>
              <a:pPr>
                <a:buFont typeface="Wingdings" panose="05000000000000000000" pitchFamily="2" charset="2"/>
                <a:buChar char="§"/>
              </a:pPr>
              <a:r>
                <a:rPr lang="en-US" sz="2500">
                  <a:latin typeface="Arial" panose="020B0604020202020204" pitchFamily="34" charset="0"/>
                  <a:cs typeface="Arial" panose="020B0604020202020204" pitchFamily="34" charset="0"/>
                </a:rPr>
                <a:t>Thời gian dài ngắn khác nhau phụ thuộc vào chất phát quang </a:t>
              </a:r>
              <a:endParaRPr lang="en-US" sz="2500" dirty="0">
                <a:latin typeface="Arial" panose="020B0604020202020204" pitchFamily="34" charset="0"/>
                <a:cs typeface="Arial" panose="020B0604020202020204" pitchFamily="34" charset="0"/>
              </a:endParaRPr>
            </a:p>
          </p:txBody>
        </p:sp>
      </p:grpSp>
      <p:sp>
        <p:nvSpPr>
          <p:cNvPr id="24" name="Content Placeholder 2">
            <a:extLst>
              <a:ext uri="{FF2B5EF4-FFF2-40B4-BE49-F238E27FC236}">
                <a16:creationId xmlns:a16="http://schemas.microsoft.com/office/drawing/2014/main" id="{3119198C-46E1-4E88-8F71-162D894ADC1D}"/>
              </a:ext>
            </a:extLst>
          </p:cNvPr>
          <p:cNvSpPr txBox="1">
            <a:spLocks/>
          </p:cNvSpPr>
          <p:nvPr/>
        </p:nvSpPr>
        <p:spPr>
          <a:xfrm>
            <a:off x="670116" y="4204639"/>
            <a:ext cx="4282884" cy="994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en-US" sz="2200">
                <a:latin typeface="Arial" panose="020B0604020202020204" pitchFamily="34" charset="0"/>
                <a:cs typeface="Arial" panose="020B0604020202020204" pitchFamily="34" charset="0"/>
              </a:rPr>
              <a:t>ánh sáng phát quang tắt rất nhanh sau khi tắt ánh sáng kích thích</a:t>
            </a:r>
            <a:endParaRPr lang="en-US" sz="22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3A0B3FA-51D8-4C63-BECA-3D90F56C89B5}"/>
              </a:ext>
            </a:extLst>
          </p:cNvPr>
          <p:cNvSpPr txBox="1"/>
          <p:nvPr/>
        </p:nvSpPr>
        <p:spPr>
          <a:xfrm>
            <a:off x="686260" y="3508804"/>
            <a:ext cx="3687973" cy="492443"/>
          </a:xfrm>
          <a:prstGeom prst="rect">
            <a:avLst/>
          </a:prstGeom>
          <a:noFill/>
        </p:spPr>
        <p:txBody>
          <a:bodyPr wrap="square">
            <a:spAutoFit/>
          </a:bodyPr>
          <a:lstStyle/>
          <a:p>
            <a:pPr algn="ctr"/>
            <a:r>
              <a:rPr lang="en-US" sz="2600">
                <a:latin typeface="Arial" panose="020B0604020202020204" pitchFamily="34" charset="0"/>
                <a:cs typeface="Arial" panose="020B0604020202020204" pitchFamily="34" charset="0"/>
              </a:rPr>
              <a:t> </a:t>
            </a:r>
            <a:r>
              <a:rPr lang="en-US" sz="2600">
                <a:solidFill>
                  <a:srgbClr val="7030A0"/>
                </a:solidFill>
                <a:latin typeface="Arial" panose="020B0604020202020204" pitchFamily="34" charset="0"/>
                <a:cs typeface="Arial" panose="020B0604020202020204" pitchFamily="34" charset="0"/>
              </a:rPr>
              <a:t>sự huỳnh quang</a:t>
            </a:r>
            <a:endParaRPr lang="en-US" sz="2600">
              <a:solidFill>
                <a:srgbClr val="7030A0"/>
              </a:solidFill>
            </a:endParaRPr>
          </a:p>
        </p:txBody>
      </p:sp>
      <p:sp>
        <p:nvSpPr>
          <p:cNvPr id="29" name="TextBox 28">
            <a:extLst>
              <a:ext uri="{FF2B5EF4-FFF2-40B4-BE49-F238E27FC236}">
                <a16:creationId xmlns:a16="http://schemas.microsoft.com/office/drawing/2014/main" id="{F9A327DE-F7A4-4604-85DE-E6765DA1306C}"/>
              </a:ext>
            </a:extLst>
          </p:cNvPr>
          <p:cNvSpPr txBox="1"/>
          <p:nvPr/>
        </p:nvSpPr>
        <p:spPr>
          <a:xfrm>
            <a:off x="751260" y="6102316"/>
            <a:ext cx="4282884" cy="477054"/>
          </a:xfrm>
          <a:prstGeom prst="rect">
            <a:avLst/>
          </a:prstGeom>
          <a:noFill/>
        </p:spPr>
        <p:txBody>
          <a:bodyPr wrap="square">
            <a:spAutoFit/>
          </a:bodyPr>
          <a:lstStyle/>
          <a:p>
            <a:r>
              <a:rPr lang="en-US" sz="2500">
                <a:solidFill>
                  <a:srgbClr val="00B050"/>
                </a:solidFill>
                <a:latin typeface="Arial" panose="020B0604020202020204" pitchFamily="34" charset="0"/>
                <a:cs typeface="Arial" panose="020B0604020202020204" pitchFamily="34" charset="0"/>
              </a:rPr>
              <a:t>Thường là chất lỏng và khí</a:t>
            </a:r>
            <a:endParaRPr lang="en-US" sz="2500">
              <a:solidFill>
                <a:srgbClr val="00B050"/>
              </a:solidFill>
            </a:endParaRPr>
          </a:p>
        </p:txBody>
      </p:sp>
      <p:sp>
        <p:nvSpPr>
          <p:cNvPr id="30" name="TextBox 29">
            <a:extLst>
              <a:ext uri="{FF2B5EF4-FFF2-40B4-BE49-F238E27FC236}">
                <a16:creationId xmlns:a16="http://schemas.microsoft.com/office/drawing/2014/main" id="{C23CA105-CBF7-4E12-ACBE-BAA2BFF2E75C}"/>
              </a:ext>
            </a:extLst>
          </p:cNvPr>
          <p:cNvSpPr txBox="1"/>
          <p:nvPr/>
        </p:nvSpPr>
        <p:spPr>
          <a:xfrm>
            <a:off x="7878973" y="6165453"/>
            <a:ext cx="4800600" cy="477054"/>
          </a:xfrm>
          <a:prstGeom prst="rect">
            <a:avLst/>
          </a:prstGeom>
          <a:noFill/>
        </p:spPr>
        <p:txBody>
          <a:bodyPr wrap="square">
            <a:spAutoFit/>
          </a:bodyPr>
          <a:lstStyle/>
          <a:p>
            <a:r>
              <a:rPr lang="en-US" sz="2500">
                <a:solidFill>
                  <a:srgbClr val="00B050"/>
                </a:solidFill>
                <a:latin typeface="Arial" panose="020B0604020202020204" pitchFamily="34" charset="0"/>
                <a:cs typeface="Arial" panose="020B0604020202020204" pitchFamily="34" charset="0"/>
              </a:rPr>
              <a:t>Thường là chất rắn</a:t>
            </a:r>
            <a:endParaRPr lang="en-US" sz="2500">
              <a:solidFill>
                <a:srgbClr val="00B050"/>
              </a:solidFill>
            </a:endParaRPr>
          </a:p>
        </p:txBody>
      </p:sp>
      <p:sp>
        <p:nvSpPr>
          <p:cNvPr id="48" name="Content Placeholder 2">
            <a:extLst>
              <a:ext uri="{FF2B5EF4-FFF2-40B4-BE49-F238E27FC236}">
                <a16:creationId xmlns:a16="http://schemas.microsoft.com/office/drawing/2014/main" id="{7B2138CA-7909-4E2F-8CA2-5DAD37A78E64}"/>
              </a:ext>
            </a:extLst>
          </p:cNvPr>
          <p:cNvSpPr txBox="1">
            <a:spLocks/>
          </p:cNvSpPr>
          <p:nvPr/>
        </p:nvSpPr>
        <p:spPr>
          <a:xfrm>
            <a:off x="6734571" y="4204639"/>
            <a:ext cx="4493953" cy="1347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
            </a:pPr>
            <a:r>
              <a:rPr lang="en-US" sz="2200">
                <a:latin typeface="Arial" panose="020B0604020202020204" pitchFamily="34" charset="0"/>
                <a:cs typeface="Arial" panose="020B0604020202020204" pitchFamily="34" charset="0"/>
              </a:rPr>
              <a:t>ánh sáng phát quang có thể kéo dài một khoảng thời gian nào đó sau khi tắt ánh sáng kích thích</a:t>
            </a:r>
            <a:endParaRPr lang="en-US" sz="2200"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8E2E8B72-128D-4341-B884-C074B88B0400}"/>
              </a:ext>
            </a:extLst>
          </p:cNvPr>
          <p:cNvSpPr txBox="1"/>
          <p:nvPr/>
        </p:nvSpPr>
        <p:spPr>
          <a:xfrm>
            <a:off x="6950039" y="3545631"/>
            <a:ext cx="3687973" cy="492443"/>
          </a:xfrm>
          <a:prstGeom prst="rect">
            <a:avLst/>
          </a:prstGeom>
          <a:noFill/>
        </p:spPr>
        <p:txBody>
          <a:bodyPr wrap="square">
            <a:spAutoFit/>
          </a:bodyPr>
          <a:lstStyle/>
          <a:p>
            <a:pPr algn="ctr"/>
            <a:r>
              <a:rPr lang="en-US" sz="2600">
                <a:solidFill>
                  <a:srgbClr val="C00000"/>
                </a:solidFill>
                <a:latin typeface="Arial" panose="020B0604020202020204" pitchFamily="34" charset="0"/>
                <a:cs typeface="Arial" panose="020B0604020202020204" pitchFamily="34" charset="0"/>
              </a:rPr>
              <a:t>sự lân quang</a:t>
            </a:r>
            <a:endParaRPr lang="en-US" sz="2600">
              <a:solidFill>
                <a:srgbClr val="C00000"/>
              </a:solidFill>
            </a:endParaRPr>
          </a:p>
        </p:txBody>
      </p:sp>
      <p:sp>
        <p:nvSpPr>
          <p:cNvPr id="3" name="Rectangle: Rounded Corners 2">
            <a:extLst>
              <a:ext uri="{FF2B5EF4-FFF2-40B4-BE49-F238E27FC236}">
                <a16:creationId xmlns:a16="http://schemas.microsoft.com/office/drawing/2014/main" id="{FE727820-D3D2-4C9D-BA44-B1461B65DD66}"/>
              </a:ext>
            </a:extLst>
          </p:cNvPr>
          <p:cNvSpPr/>
          <p:nvPr/>
        </p:nvSpPr>
        <p:spPr>
          <a:xfrm>
            <a:off x="4191000" y="2389032"/>
            <a:ext cx="3505200" cy="68166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E20747E-94D4-4EC3-A4B3-FE46E85084BF}"/>
              </a:ext>
            </a:extLst>
          </p:cNvPr>
          <p:cNvSpPr txBox="1"/>
          <p:nvPr/>
        </p:nvSpPr>
        <p:spPr>
          <a:xfrm>
            <a:off x="4191000" y="2475224"/>
            <a:ext cx="3687973" cy="492443"/>
          </a:xfrm>
          <a:prstGeom prst="rect">
            <a:avLst/>
          </a:prstGeom>
          <a:noFill/>
        </p:spPr>
        <p:txBody>
          <a:bodyPr wrap="square">
            <a:spAutoFit/>
          </a:bodyPr>
          <a:lstStyle/>
          <a:p>
            <a:pPr algn="ctr"/>
            <a:r>
              <a:rPr lang="en-US" sz="2600">
                <a:solidFill>
                  <a:srgbClr val="0070C0"/>
                </a:solidFill>
                <a:latin typeface="Arial" panose="020B0604020202020204" pitchFamily="34" charset="0"/>
                <a:cs typeface="Arial" panose="020B0604020202020204" pitchFamily="34" charset="0"/>
              </a:rPr>
              <a:t>Quang - phát quang</a:t>
            </a:r>
            <a:endParaRPr lang="en-US" sz="2600">
              <a:solidFill>
                <a:srgbClr val="0070C0"/>
              </a:solidFill>
            </a:endParaRPr>
          </a:p>
        </p:txBody>
      </p:sp>
      <p:sp>
        <p:nvSpPr>
          <p:cNvPr id="27" name="Freeform 12">
            <a:extLst>
              <a:ext uri="{FF2B5EF4-FFF2-40B4-BE49-F238E27FC236}">
                <a16:creationId xmlns:a16="http://schemas.microsoft.com/office/drawing/2014/main" id="{EE768336-E6FD-4A17-B09F-822B9AE3DA82}"/>
              </a:ext>
            </a:extLst>
          </p:cNvPr>
          <p:cNvSpPr>
            <a:spLocks/>
          </p:cNvSpPr>
          <p:nvPr/>
        </p:nvSpPr>
        <p:spPr bwMode="gray">
          <a:xfrm>
            <a:off x="4677570" y="3070699"/>
            <a:ext cx="808830" cy="85356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92D050"/>
          </a:solidFill>
          <a:ln>
            <a:noFill/>
          </a:ln>
        </p:spPr>
        <p:txBody>
          <a:bodyPr/>
          <a:lstStyle/>
          <a:p>
            <a:endParaRPr lang="vi-VN"/>
          </a:p>
        </p:txBody>
      </p:sp>
      <p:sp>
        <p:nvSpPr>
          <p:cNvPr id="28" name="Freeform 14">
            <a:extLst>
              <a:ext uri="{FF2B5EF4-FFF2-40B4-BE49-F238E27FC236}">
                <a16:creationId xmlns:a16="http://schemas.microsoft.com/office/drawing/2014/main" id="{ECB08F6E-5FF8-4BFE-96EE-1652420DF702}"/>
              </a:ext>
            </a:extLst>
          </p:cNvPr>
          <p:cNvSpPr>
            <a:spLocks/>
          </p:cNvSpPr>
          <p:nvPr/>
        </p:nvSpPr>
        <p:spPr bwMode="gray">
          <a:xfrm flipH="1">
            <a:off x="6330157" y="3070699"/>
            <a:ext cx="808829" cy="85356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92D050"/>
          </a:solidFill>
          <a:ln>
            <a:noFill/>
          </a:ln>
        </p:spPr>
        <p:txBody>
          <a:bodyPr/>
          <a:lstStyle/>
          <a:p>
            <a:endParaRPr lang="vi-VN"/>
          </a:p>
        </p:txBody>
      </p:sp>
      <p:sp>
        <p:nvSpPr>
          <p:cNvPr id="31" name="Text Box 6">
            <a:extLst>
              <a:ext uri="{FF2B5EF4-FFF2-40B4-BE49-F238E27FC236}">
                <a16:creationId xmlns:a16="http://schemas.microsoft.com/office/drawing/2014/main" id="{4244F454-70DE-41CC-B98D-A47C50D89ED0}"/>
              </a:ext>
            </a:extLst>
          </p:cNvPr>
          <p:cNvSpPr txBox="1">
            <a:spLocks noChangeArrowheads="1"/>
          </p:cNvSpPr>
          <p:nvPr/>
        </p:nvSpPr>
        <p:spPr bwMode="auto">
          <a:xfrm>
            <a:off x="8113353" y="5295362"/>
            <a:ext cx="2190751" cy="68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130000"/>
              </a:lnSpc>
            </a:pPr>
            <a:r>
              <a:rPr lang="el-GR" sz="3200" b="1" i="1">
                <a:solidFill>
                  <a:srgbClr val="C00000"/>
                </a:solidFill>
                <a:cs typeface="Calibri" panose="020F0502020204030204" pitchFamily="34" charset="0"/>
              </a:rPr>
              <a:t>τ</a:t>
            </a:r>
            <a:r>
              <a:rPr lang="en-US" sz="3200" b="1" i="1">
                <a:solidFill>
                  <a:srgbClr val="C00000"/>
                </a:solidFill>
                <a:cs typeface="Calibri" panose="020F0502020204030204" pitchFamily="34" charset="0"/>
              </a:rPr>
              <a:t>  </a:t>
            </a:r>
            <a:r>
              <a:rPr lang="en-US" sz="3200" b="1" i="1">
                <a:solidFill>
                  <a:srgbClr val="C00000"/>
                </a:solidFill>
              </a:rPr>
              <a:t>&gt; 10</a:t>
            </a:r>
            <a:r>
              <a:rPr lang="en-US" sz="3200" b="1" i="1" baseline="30000">
                <a:solidFill>
                  <a:srgbClr val="C00000"/>
                </a:solidFill>
              </a:rPr>
              <a:t>-8</a:t>
            </a:r>
            <a:r>
              <a:rPr lang="en-US" sz="3200" b="1" i="1">
                <a:solidFill>
                  <a:srgbClr val="C00000"/>
                </a:solidFill>
              </a:rPr>
              <a:t> s</a:t>
            </a:r>
            <a:endParaRPr lang="en-US" sz="2000" i="1">
              <a:solidFill>
                <a:srgbClr val="C00000"/>
              </a:solidFill>
            </a:endParaRPr>
          </a:p>
        </p:txBody>
      </p:sp>
      <p:sp>
        <p:nvSpPr>
          <p:cNvPr id="32" name="Text Box 6">
            <a:extLst>
              <a:ext uri="{FF2B5EF4-FFF2-40B4-BE49-F238E27FC236}">
                <a16:creationId xmlns:a16="http://schemas.microsoft.com/office/drawing/2014/main" id="{C42AF71F-DB16-4EE8-89AD-241FF3CA52BF}"/>
              </a:ext>
            </a:extLst>
          </p:cNvPr>
          <p:cNvSpPr txBox="1">
            <a:spLocks noChangeArrowheads="1"/>
          </p:cNvSpPr>
          <p:nvPr/>
        </p:nvSpPr>
        <p:spPr bwMode="auto">
          <a:xfrm>
            <a:off x="1470745" y="5402662"/>
            <a:ext cx="2616625" cy="68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130000"/>
              </a:lnSpc>
            </a:pPr>
            <a:r>
              <a:rPr lang="el-GR" sz="3200" b="1" i="1">
                <a:solidFill>
                  <a:srgbClr val="C00000"/>
                </a:solidFill>
                <a:cs typeface="Calibri" panose="020F0502020204030204" pitchFamily="34" charset="0"/>
              </a:rPr>
              <a:t>τ</a:t>
            </a:r>
            <a:r>
              <a:rPr lang="en-US" sz="3200" b="1" i="1">
                <a:solidFill>
                  <a:srgbClr val="C00000"/>
                </a:solidFill>
                <a:cs typeface="Calibri" panose="020F0502020204030204" pitchFamily="34" charset="0"/>
              </a:rPr>
              <a:t>  &lt;</a:t>
            </a:r>
            <a:r>
              <a:rPr lang="en-US" sz="3200" b="1" i="1">
                <a:solidFill>
                  <a:srgbClr val="C00000"/>
                </a:solidFill>
              </a:rPr>
              <a:t> 10</a:t>
            </a:r>
            <a:r>
              <a:rPr lang="en-US" sz="3200" b="1" i="1" baseline="30000">
                <a:solidFill>
                  <a:srgbClr val="C00000"/>
                </a:solidFill>
              </a:rPr>
              <a:t>-8</a:t>
            </a:r>
            <a:r>
              <a:rPr lang="en-US" sz="3200" b="1" i="1">
                <a:solidFill>
                  <a:srgbClr val="C00000"/>
                </a:solidFill>
              </a:rPr>
              <a:t> s</a:t>
            </a:r>
            <a:endParaRPr lang="en-US" sz="2000" i="1">
              <a:solidFill>
                <a:srgbClr val="C00000"/>
              </a:solidFill>
            </a:endParaRPr>
          </a:p>
        </p:txBody>
      </p:sp>
    </p:spTree>
    <p:extLst>
      <p:ext uri="{BB962C8B-B14F-4D97-AF65-F5344CB8AC3E}">
        <p14:creationId xmlns:p14="http://schemas.microsoft.com/office/powerpoint/2010/main" val="356322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26" grpId="0"/>
      <p:bldP spid="29" grpId="0"/>
      <p:bldP spid="30" grpId="0"/>
      <p:bldP spid="48" grpId="0"/>
      <p:bldP spid="49" grpId="0"/>
      <p:bldP spid="3" grpId="0" animBg="1"/>
      <p:bldP spid="25" grpId="0"/>
      <p:bldP spid="27" grpId="0" animBg="1"/>
      <p:bldP spid="28" grpId="0" animBg="1"/>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7CB2935-C50C-4B13-99F4-558695B80939}"/>
              </a:ext>
            </a:extLst>
          </p:cNvPr>
          <p:cNvGrpSpPr/>
          <p:nvPr/>
        </p:nvGrpSpPr>
        <p:grpSpPr>
          <a:xfrm>
            <a:off x="-228600" y="113832"/>
            <a:ext cx="6062323" cy="505010"/>
            <a:chOff x="38033" y="2282878"/>
            <a:chExt cx="7543268" cy="704958"/>
          </a:xfrm>
        </p:grpSpPr>
        <p:grpSp>
          <p:nvGrpSpPr>
            <p:cNvPr id="5" name="Group 70">
              <a:extLst>
                <a:ext uri="{FF2B5EF4-FFF2-40B4-BE49-F238E27FC236}">
                  <a16:creationId xmlns:a16="http://schemas.microsoft.com/office/drawing/2014/main" id="{90B607E3-13A8-4708-8C7A-5AF27EAE0AB9}"/>
                </a:ext>
              </a:extLst>
            </p:cNvPr>
            <p:cNvGrpSpPr>
              <a:grpSpLocks/>
            </p:cNvGrpSpPr>
            <p:nvPr/>
          </p:nvGrpSpPr>
          <p:grpSpPr bwMode="auto">
            <a:xfrm>
              <a:off x="368179" y="2294628"/>
              <a:ext cx="7213122" cy="693208"/>
              <a:chOff x="607010" y="3430752"/>
              <a:chExt cx="3714421" cy="1335216"/>
            </a:xfrm>
          </p:grpSpPr>
          <p:pic>
            <p:nvPicPr>
              <p:cNvPr id="8" name="Picture 7" descr="empty-green-rectangle">
                <a:extLst>
                  <a:ext uri="{FF2B5EF4-FFF2-40B4-BE49-F238E27FC236}">
                    <a16:creationId xmlns:a16="http://schemas.microsoft.com/office/drawing/2014/main" id="{2769983B-CCB3-4390-A03E-9DD88530B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B762518C-BF48-46D1-82EF-D306F3ADA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9F39748B-D63C-4FBF-8BAE-709BBB7FC3C8}"/>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80969DDB-A43E-4130-9598-DBDE1799EC7F}"/>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Hiện tượng quang-phát quang</a:t>
              </a:r>
              <a:endParaRPr lang="en-US" sz="2500" b="0" i="1" dirty="0">
                <a:cs typeface="Arial" panose="020B0604020202020204" pitchFamily="34" charset="0"/>
              </a:endParaRPr>
            </a:p>
          </p:txBody>
        </p:sp>
      </p:grpSp>
      <p:sp>
        <p:nvSpPr>
          <p:cNvPr id="10" name="Content Placeholder 2">
            <a:extLst>
              <a:ext uri="{FF2B5EF4-FFF2-40B4-BE49-F238E27FC236}">
                <a16:creationId xmlns:a16="http://schemas.microsoft.com/office/drawing/2014/main" id="{C004F2B4-7E98-403B-99C0-8741F2364849}"/>
              </a:ext>
            </a:extLst>
          </p:cNvPr>
          <p:cNvSpPr txBox="1">
            <a:spLocks/>
          </p:cNvSpPr>
          <p:nvPr/>
        </p:nvSpPr>
        <p:spPr bwMode="auto">
          <a:xfrm>
            <a:off x="228600" y="568153"/>
            <a:ext cx="482433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2. Huỳnh quang và lân quang</a:t>
            </a:r>
          </a:p>
        </p:txBody>
      </p:sp>
      <p:grpSp>
        <p:nvGrpSpPr>
          <p:cNvPr id="13" name="Group 12">
            <a:extLst>
              <a:ext uri="{FF2B5EF4-FFF2-40B4-BE49-F238E27FC236}">
                <a16:creationId xmlns:a16="http://schemas.microsoft.com/office/drawing/2014/main" id="{42833217-A692-4942-831E-946BCB7F0819}"/>
              </a:ext>
            </a:extLst>
          </p:cNvPr>
          <p:cNvGrpSpPr/>
          <p:nvPr/>
        </p:nvGrpSpPr>
        <p:grpSpPr>
          <a:xfrm>
            <a:off x="83653" y="4968288"/>
            <a:ext cx="12024693" cy="1424459"/>
            <a:chOff x="1314997" y="2125361"/>
            <a:chExt cx="2231091" cy="780121"/>
          </a:xfrm>
        </p:grpSpPr>
        <p:pic>
          <p:nvPicPr>
            <p:cNvPr id="14" name="Picture 4" descr="empty-blue-rectangle">
              <a:extLst>
                <a:ext uri="{FF2B5EF4-FFF2-40B4-BE49-F238E27FC236}">
                  <a16:creationId xmlns:a16="http://schemas.microsoft.com/office/drawing/2014/main" id="{44BC5B9B-2A5D-4D83-B27F-888CFC2890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26060">
              <a:extLst>
                <a:ext uri="{FF2B5EF4-FFF2-40B4-BE49-F238E27FC236}">
                  <a16:creationId xmlns:a16="http://schemas.microsoft.com/office/drawing/2014/main" id="{79C2BE5B-69ED-4F17-9BF4-D2A0D6B4031A}"/>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6" name="Content Placeholder 2">
            <a:extLst>
              <a:ext uri="{FF2B5EF4-FFF2-40B4-BE49-F238E27FC236}">
                <a16:creationId xmlns:a16="http://schemas.microsoft.com/office/drawing/2014/main" id="{DC7C448C-350E-43D9-87C2-98A0E33B67A1}"/>
              </a:ext>
            </a:extLst>
          </p:cNvPr>
          <p:cNvSpPr txBox="1">
            <a:spLocks/>
          </p:cNvSpPr>
          <p:nvPr/>
        </p:nvSpPr>
        <p:spPr>
          <a:xfrm>
            <a:off x="597981" y="5048119"/>
            <a:ext cx="10666324" cy="973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i="1">
                <a:latin typeface="Arial" panose="020B0604020202020204" pitchFamily="34" charset="0"/>
                <a:cs typeface="Arial" panose="020B0604020202020204" pitchFamily="34" charset="0"/>
              </a:rPr>
              <a:t>Một số loại sơn xanh, đỏ, vàng lục quét trên các biển báo giao thông hoặc ở đầu các cọc chỉ giới đường là các chất lân quang có thời gian kéo dài khoảng vài phần mười giây</a:t>
            </a:r>
            <a:endParaRPr lang="en-US" sz="2600" dirty="0">
              <a:latin typeface="Arial" panose="020B0604020202020204" pitchFamily="34" charset="0"/>
              <a:cs typeface="Arial" panose="020B0604020202020204" pitchFamily="34" charset="0"/>
            </a:endParaRPr>
          </a:p>
        </p:txBody>
      </p:sp>
      <p:pic>
        <p:nvPicPr>
          <p:cNvPr id="17" name="Picture 4">
            <a:extLst>
              <a:ext uri="{FF2B5EF4-FFF2-40B4-BE49-F238E27FC236}">
                <a16:creationId xmlns:a16="http://schemas.microsoft.com/office/drawing/2014/main" id="{1013C3E2-9230-4B3B-B9A8-F2563B4D45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833"/>
          <a:stretch/>
        </p:blipFill>
        <p:spPr bwMode="auto">
          <a:xfrm>
            <a:off x="130859" y="1574549"/>
            <a:ext cx="3295271" cy="28373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descr="Image result for phosphorescent for trafic">
            <a:extLst>
              <a:ext uri="{FF2B5EF4-FFF2-40B4-BE49-F238E27FC236}">
                <a16:creationId xmlns:a16="http://schemas.microsoft.com/office/drawing/2014/main" id="{0AF1DA2D-C8E6-440C-99A1-92D3530336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721" t="26335" r="6244" b="-750"/>
          <a:stretch/>
        </p:blipFill>
        <p:spPr bwMode="auto">
          <a:xfrm>
            <a:off x="7828173" y="1612425"/>
            <a:ext cx="4281425" cy="26223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C995ECC1-9147-4270-8CF7-1C4A9568DFA0}"/>
              </a:ext>
            </a:extLst>
          </p:cNvPr>
          <p:cNvPicPr>
            <a:picLocks noChangeAspect="1"/>
          </p:cNvPicPr>
          <p:nvPr/>
        </p:nvPicPr>
        <p:blipFill rotWithShape="1">
          <a:blip r:embed="rId7"/>
          <a:srcRect l="-666" t="8628" r="24144" b="2026"/>
          <a:stretch/>
        </p:blipFill>
        <p:spPr>
          <a:xfrm>
            <a:off x="3366852" y="1612426"/>
            <a:ext cx="4368964" cy="2725732"/>
          </a:xfrm>
          <a:prstGeom prst="rect">
            <a:avLst/>
          </a:prstGeom>
          <a:ln>
            <a:noFill/>
          </a:ln>
          <a:effectLst>
            <a:softEdge rad="112500"/>
          </a:effectLst>
        </p:spPr>
      </p:pic>
    </p:spTree>
    <p:extLst>
      <p:ext uri="{BB962C8B-B14F-4D97-AF65-F5344CB8AC3E}">
        <p14:creationId xmlns:p14="http://schemas.microsoft.com/office/powerpoint/2010/main" val="375283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Vận dụng</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697012" cy="98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4">
            <a:extLst>
              <a:ext uri="{FF2B5EF4-FFF2-40B4-BE49-F238E27FC236}">
                <a16:creationId xmlns:a16="http://schemas.microsoft.com/office/drawing/2014/main" id="{EA93F84D-F2AA-4AF8-9D8F-7058E456D44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334" t="7379" b="18595"/>
          <a:stretch/>
        </p:blipFill>
        <p:spPr>
          <a:xfrm>
            <a:off x="2057400" y="1680734"/>
            <a:ext cx="7315200" cy="4016854"/>
          </a:xfrm>
        </p:spPr>
      </p:pic>
      <p:sp>
        <p:nvSpPr>
          <p:cNvPr id="14" name="Text Box 8">
            <a:extLst>
              <a:ext uri="{FF2B5EF4-FFF2-40B4-BE49-F238E27FC236}">
                <a16:creationId xmlns:a16="http://schemas.microsoft.com/office/drawing/2014/main" id="{CCD03F0E-0968-4224-B641-6DFECC72625C}"/>
              </a:ext>
            </a:extLst>
          </p:cNvPr>
          <p:cNvSpPr txBox="1">
            <a:spLocks noChangeArrowheads="1"/>
          </p:cNvSpPr>
          <p:nvPr/>
        </p:nvSpPr>
        <p:spPr bwMode="auto">
          <a:xfrm>
            <a:off x="905080" y="783916"/>
            <a:ext cx="10972800" cy="861774"/>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500">
                <a:solidFill>
                  <a:srgbClr val="0070C0"/>
                </a:solidFill>
              </a:rPr>
              <a:t>Tại sao sơn quét trên các biển báo giao thông hoặc trên đầu các cọc chỉ giới có thể là sơn phát quang mà không là sơn phản quang (phản xạ ánh sáng)?</a:t>
            </a:r>
          </a:p>
        </p:txBody>
      </p:sp>
      <p:sp>
        <p:nvSpPr>
          <p:cNvPr id="17" name="TextBox 16">
            <a:extLst>
              <a:ext uri="{FF2B5EF4-FFF2-40B4-BE49-F238E27FC236}">
                <a16:creationId xmlns:a16="http://schemas.microsoft.com/office/drawing/2014/main" id="{4202C759-25A2-4067-B73C-BAC7FCFBDA0A}"/>
              </a:ext>
            </a:extLst>
          </p:cNvPr>
          <p:cNvSpPr txBox="1"/>
          <p:nvPr/>
        </p:nvSpPr>
        <p:spPr>
          <a:xfrm>
            <a:off x="381000" y="5732632"/>
            <a:ext cx="11125200" cy="1107996"/>
          </a:xfrm>
          <a:prstGeom prst="rect">
            <a:avLst/>
          </a:prstGeom>
          <a:noFill/>
        </p:spPr>
        <p:txBody>
          <a:bodyPr wrap="square">
            <a:spAutoFit/>
          </a:bodyPr>
          <a:lstStyle/>
          <a:p>
            <a:pPr algn="ctr" rtl="0"/>
            <a:r>
              <a:rPr lang="vi-VN" sz="2200" b="0" i="1" u="none" strike="noStrike" kern="1200" baseline="0">
                <a:solidFill>
                  <a:srgbClr val="000000"/>
                </a:solidFill>
              </a:rPr>
              <a:t>* Trên đầu các cọc chỉ giới và biển báo giao thông là sơn phát quang, điều đó có lợi ở chỗ: nếu là ánh sáng phát quang thì từ nhiều phía có thể thấy biển báo, cọc chỉ giới. Còn nếu là ánh sáng phản xạ thì chỉ có thể nhìn thấy các vật đó theo phương phản xạ.</a:t>
            </a:r>
          </a:p>
        </p:txBody>
      </p:sp>
    </p:spTree>
    <p:extLst>
      <p:ext uri="{BB962C8B-B14F-4D97-AF65-F5344CB8AC3E}">
        <p14:creationId xmlns:p14="http://schemas.microsoft.com/office/powerpoint/2010/main" val="247468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7649AF4-1059-48F9-A480-74D6C0EADD56}"/>
              </a:ext>
            </a:extLst>
          </p:cNvPr>
          <p:cNvGrpSpPr/>
          <p:nvPr/>
        </p:nvGrpSpPr>
        <p:grpSpPr>
          <a:xfrm>
            <a:off x="-228600" y="113832"/>
            <a:ext cx="8915401" cy="505010"/>
            <a:chOff x="38033" y="2282878"/>
            <a:chExt cx="10029119" cy="704958"/>
          </a:xfrm>
        </p:grpSpPr>
        <p:grpSp>
          <p:nvGrpSpPr>
            <p:cNvPr id="5" name="Group 70">
              <a:extLst>
                <a:ext uri="{FF2B5EF4-FFF2-40B4-BE49-F238E27FC236}">
                  <a16:creationId xmlns:a16="http://schemas.microsoft.com/office/drawing/2014/main" id="{97B6F077-BDAF-4CA3-BB1C-59C01721EDB4}"/>
                </a:ext>
              </a:extLst>
            </p:cNvPr>
            <p:cNvGrpSpPr>
              <a:grpSpLocks/>
            </p:cNvGrpSpPr>
            <p:nvPr/>
          </p:nvGrpSpPr>
          <p:grpSpPr bwMode="auto">
            <a:xfrm>
              <a:off x="368179" y="2294628"/>
              <a:ext cx="9698973" cy="693208"/>
              <a:chOff x="607010" y="3430752"/>
              <a:chExt cx="4994518" cy="1335216"/>
            </a:xfrm>
          </p:grpSpPr>
          <p:pic>
            <p:nvPicPr>
              <p:cNvPr id="8" name="Picture 7" descr="empty-green-rectangle">
                <a:extLst>
                  <a:ext uri="{FF2B5EF4-FFF2-40B4-BE49-F238E27FC236}">
                    <a16:creationId xmlns:a16="http://schemas.microsoft.com/office/drawing/2014/main" id="{F5E10C85-12C2-4781-BCE7-1637E43D5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4994518"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E9842961-FE32-4AB5-9873-46247B7E6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31DB4457-758E-469E-9674-AF8C5BFD210A}"/>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C98EA74C-C198-4337-B4D1-E55A7F4349AB}"/>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b="0" i="1">
                  <a:cs typeface="Arial" panose="020B0604020202020204" pitchFamily="34" charset="0"/>
                </a:rPr>
                <a:t>Đặc </a:t>
              </a:r>
              <a:r>
                <a:rPr lang="en-US" sz="2500" i="1">
                  <a:cs typeface="Arial" panose="020B0604020202020204" pitchFamily="34" charset="0"/>
                </a:rPr>
                <a:t>điểm của ánh sáng huỳnh quang</a:t>
              </a:r>
              <a:endParaRPr lang="en-US" sz="2500" b="0" i="1" dirty="0">
                <a:cs typeface="Arial" panose="020B0604020202020204" pitchFamily="34" charset="0"/>
              </a:endParaRPr>
            </a:p>
          </p:txBody>
        </p:sp>
      </p:grpSp>
      <p:grpSp>
        <p:nvGrpSpPr>
          <p:cNvPr id="11" name="Group 10">
            <a:extLst>
              <a:ext uri="{FF2B5EF4-FFF2-40B4-BE49-F238E27FC236}">
                <a16:creationId xmlns:a16="http://schemas.microsoft.com/office/drawing/2014/main" id="{F75329D2-6840-440F-9CDF-92EAC9C83369}"/>
              </a:ext>
            </a:extLst>
          </p:cNvPr>
          <p:cNvGrpSpPr/>
          <p:nvPr/>
        </p:nvGrpSpPr>
        <p:grpSpPr>
          <a:xfrm>
            <a:off x="83653" y="735764"/>
            <a:ext cx="12024693" cy="940037"/>
            <a:chOff x="1314997" y="2125361"/>
            <a:chExt cx="2231091" cy="780121"/>
          </a:xfrm>
        </p:grpSpPr>
        <p:pic>
          <p:nvPicPr>
            <p:cNvPr id="12" name="Picture 4" descr="empty-blue-rectangle">
              <a:extLst>
                <a:ext uri="{FF2B5EF4-FFF2-40B4-BE49-F238E27FC236}">
                  <a16:creationId xmlns:a16="http://schemas.microsoft.com/office/drawing/2014/main" id="{BFEDCD84-855D-4473-B284-D8598329F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26060">
              <a:extLst>
                <a:ext uri="{FF2B5EF4-FFF2-40B4-BE49-F238E27FC236}">
                  <a16:creationId xmlns:a16="http://schemas.microsoft.com/office/drawing/2014/main" id="{71F73C2B-9C90-4C22-8A9A-88FAA9AE28A3}"/>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4" name="Content Placeholder 2">
            <a:extLst>
              <a:ext uri="{FF2B5EF4-FFF2-40B4-BE49-F238E27FC236}">
                <a16:creationId xmlns:a16="http://schemas.microsoft.com/office/drawing/2014/main" id="{AA0477F0-6380-46BD-9319-01F378B69895}"/>
              </a:ext>
            </a:extLst>
          </p:cNvPr>
          <p:cNvSpPr txBox="1">
            <a:spLocks/>
          </p:cNvSpPr>
          <p:nvPr/>
        </p:nvSpPr>
        <p:spPr>
          <a:xfrm>
            <a:off x="642970" y="819627"/>
            <a:ext cx="10666324" cy="973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i="1">
                <a:latin typeface="Arial" panose="020B0604020202020204" pitchFamily="34" charset="0"/>
                <a:cs typeface="Arial" panose="020B0604020202020204" pitchFamily="34" charset="0"/>
              </a:rPr>
              <a:t>Ánh sáng huỳnh quang có bước sóng dài hơn bước sóng của ánh sáng kích thích   </a:t>
            </a:r>
            <a:endParaRPr lang="en-US" sz="2600"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F9943691-4EEF-42FD-ACA9-83F4CA086016}"/>
              </a:ext>
            </a:extLst>
          </p:cNvPr>
          <p:cNvGrpSpPr/>
          <p:nvPr/>
        </p:nvGrpSpPr>
        <p:grpSpPr>
          <a:xfrm>
            <a:off x="3480230" y="1740868"/>
            <a:ext cx="3876576" cy="865825"/>
            <a:chOff x="8015928" y="1216526"/>
            <a:chExt cx="2943187" cy="1653923"/>
          </a:xfrm>
        </p:grpSpPr>
        <p:pic>
          <p:nvPicPr>
            <p:cNvPr id="17" name="Picture 16" descr="empty-red-rectangle">
              <a:extLst>
                <a:ext uri="{FF2B5EF4-FFF2-40B4-BE49-F238E27FC236}">
                  <a16:creationId xmlns:a16="http://schemas.microsoft.com/office/drawing/2014/main" id="{C26DEAC8-C6CE-4651-B4FB-4BCAEA6713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928" y="1348482"/>
              <a:ext cx="2943187" cy="152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4BBB8F6-273D-45D9-8DE1-7F2849045CC6}"/>
                    </a:ext>
                  </a:extLst>
                </p:cNvPr>
                <p:cNvSpPr txBox="1"/>
                <p:nvPr/>
              </p:nvSpPr>
              <p:spPr>
                <a:xfrm>
                  <a:off x="8555561" y="1216526"/>
                  <a:ext cx="2033970" cy="12231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ea typeface="Cambria Math"/>
                              </a:rPr>
                            </m:ctrlPr>
                          </m:sSubPr>
                          <m:e>
                            <m:r>
                              <a:rPr lang="en-US" sz="4000" i="1">
                                <a:latin typeface="Cambria Math"/>
                                <a:ea typeface="Cambria Math"/>
                              </a:rPr>
                              <m:t>𝜆</m:t>
                            </m:r>
                          </m:e>
                          <m:sub>
                            <m:r>
                              <a:rPr lang="en-US" sz="4000" b="0" i="1" smtClean="0">
                                <a:latin typeface="Cambria Math" panose="02040503050406030204" pitchFamily="18" charset="0"/>
                                <a:ea typeface="Cambria Math"/>
                              </a:rPr>
                              <m:t>h𝑞</m:t>
                            </m:r>
                          </m:sub>
                        </m:sSub>
                        <m:r>
                          <a:rPr lang="en-US" sz="4000" b="0" i="1" smtClean="0">
                            <a:latin typeface="Cambria Math" panose="02040503050406030204" pitchFamily="18" charset="0"/>
                            <a:ea typeface="Cambria Math"/>
                          </a:rPr>
                          <m:t>&gt;</m:t>
                        </m:r>
                        <m:sSub>
                          <m:sSubPr>
                            <m:ctrlPr>
                              <a:rPr lang="en-US" sz="4000" i="1">
                                <a:latin typeface="Cambria Math" panose="02040503050406030204" pitchFamily="18" charset="0"/>
                                <a:ea typeface="Cambria Math"/>
                              </a:rPr>
                            </m:ctrlPr>
                          </m:sSubPr>
                          <m:e>
                            <m:r>
                              <a:rPr lang="en-US" sz="4000" i="1">
                                <a:latin typeface="Cambria Math"/>
                                <a:ea typeface="Cambria Math"/>
                              </a:rPr>
                              <m:t>𝜆</m:t>
                            </m:r>
                          </m:e>
                          <m:sub>
                            <m:r>
                              <a:rPr lang="en-US" sz="4000" b="0" i="1" smtClean="0">
                                <a:latin typeface="Cambria Math" panose="02040503050406030204" pitchFamily="18" charset="0"/>
                                <a:ea typeface="Cambria Math"/>
                              </a:rPr>
                              <m:t>𝑘𝑡</m:t>
                            </m:r>
                          </m:sub>
                        </m:sSub>
                      </m:oMath>
                    </m:oMathPara>
                  </a14:m>
                  <a:endParaRPr lang="en-US" sz="4000" dirty="0"/>
                </a:p>
              </p:txBody>
            </p:sp>
          </mc:Choice>
          <mc:Fallback xmlns="">
            <p:sp>
              <p:nvSpPr>
                <p:cNvPr id="18" name="TextBox 17">
                  <a:extLst>
                    <a:ext uri="{FF2B5EF4-FFF2-40B4-BE49-F238E27FC236}">
                      <a16:creationId xmlns:a16="http://schemas.microsoft.com/office/drawing/2014/main" id="{04BBB8F6-273D-45D9-8DE1-7F2849045CC6}"/>
                    </a:ext>
                  </a:extLst>
                </p:cNvPr>
                <p:cNvSpPr txBox="1">
                  <a:spLocks noRot="1" noChangeAspect="1" noMove="1" noResize="1" noEditPoints="1" noAdjustHandles="1" noChangeArrowheads="1" noChangeShapeType="1" noTextEdit="1"/>
                </p:cNvSpPr>
                <p:nvPr/>
              </p:nvSpPr>
              <p:spPr>
                <a:xfrm>
                  <a:off x="8555561" y="1216526"/>
                  <a:ext cx="2033970" cy="1223132"/>
                </a:xfrm>
                <a:prstGeom prst="rect">
                  <a:avLst/>
                </a:prstGeom>
                <a:blipFill>
                  <a:blip r:embed="rId6"/>
                  <a:stretch>
                    <a:fillRect b="-9524"/>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9" name="Content Placeholder 2">
                <a:extLst>
                  <a:ext uri="{FF2B5EF4-FFF2-40B4-BE49-F238E27FC236}">
                    <a16:creationId xmlns:a16="http://schemas.microsoft.com/office/drawing/2014/main" id="{915B76B9-A829-4279-B9CE-B3793E86476A}"/>
                  </a:ext>
                </a:extLst>
              </p:cNvPr>
              <p:cNvSpPr txBox="1">
                <a:spLocks/>
              </p:cNvSpPr>
              <p:nvPr/>
            </p:nvSpPr>
            <p:spPr>
              <a:xfrm>
                <a:off x="5843573" y="2723616"/>
                <a:ext cx="6400799" cy="12172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
                </a:pPr>
                <a:r>
                  <a:rPr lang="en-US" sz="2100" i="1">
                    <a:latin typeface="Arial" panose="020B0604020202020204" pitchFamily="34" charset="0"/>
                    <a:cs typeface="Arial" panose="020B0604020202020204" pitchFamily="34" charset="0"/>
                  </a:rPr>
                  <a:t>Mỗi nguyên tử (hay phân tử) của chất huỳnh quang hấp thụ hoàn toàn một photon của ánh sáng kích thích </a:t>
                </a:r>
                <a14:m>
                  <m:oMath xmlns:m="http://schemas.openxmlformats.org/officeDocument/2006/math">
                    <m:sSub>
                      <m:sSubPr>
                        <m:ctrlPr>
                          <a:rPr lang="en-US" sz="2100" i="1" smtClean="0">
                            <a:latin typeface="Cambria Math" panose="02040503050406030204" pitchFamily="18" charset="0"/>
                            <a:ea typeface="Cambria Math"/>
                          </a:rPr>
                        </m:ctrlPr>
                      </m:sSubPr>
                      <m:e>
                        <m:r>
                          <a:rPr lang="en-US" sz="2100" b="0" i="1" smtClean="0">
                            <a:latin typeface="Cambria Math" panose="02040503050406030204" pitchFamily="18" charset="0"/>
                            <a:ea typeface="Cambria Math"/>
                          </a:rPr>
                          <m:t>h𝑓</m:t>
                        </m:r>
                      </m:e>
                      <m:sub>
                        <m:r>
                          <a:rPr lang="en-US" sz="2100" b="0" i="1" smtClean="0">
                            <a:latin typeface="Cambria Math" panose="02040503050406030204" pitchFamily="18" charset="0"/>
                            <a:ea typeface="Cambria Math"/>
                          </a:rPr>
                          <m:t>𝑘𝑡</m:t>
                        </m:r>
                      </m:sub>
                    </m:sSub>
                  </m:oMath>
                </a14:m>
                <a:r>
                  <a:rPr lang="en-US" sz="2100" dirty="0">
                    <a:latin typeface="Arial" panose="020B0604020202020204" pitchFamily="34" charset="0"/>
                    <a:cs typeface="Arial" panose="020B0604020202020204" pitchFamily="34" charset="0"/>
                  </a:rPr>
                  <a:t> </a:t>
                </a:r>
                <a:r>
                  <a:rPr lang="en-US" sz="2100">
                    <a:latin typeface="Arial" panose="020B0604020202020204" pitchFamily="34" charset="0"/>
                    <a:cs typeface="Arial" panose="020B0604020202020204" pitchFamily="34" charset="0"/>
                  </a:rPr>
                  <a:t>để chuyển sang trạng thái kích thích. </a:t>
                </a:r>
              </a:p>
            </p:txBody>
          </p:sp>
        </mc:Choice>
        <mc:Fallback>
          <p:sp>
            <p:nvSpPr>
              <p:cNvPr id="19" name="Content Placeholder 2">
                <a:extLst>
                  <a:ext uri="{FF2B5EF4-FFF2-40B4-BE49-F238E27FC236}">
                    <a16:creationId xmlns:a16="http://schemas.microsoft.com/office/drawing/2014/main" id="{915B76B9-A829-4279-B9CE-B3793E86476A}"/>
                  </a:ext>
                </a:extLst>
              </p:cNvPr>
              <p:cNvSpPr txBox="1">
                <a:spLocks noRot="1" noChangeAspect="1" noMove="1" noResize="1" noEditPoints="1" noAdjustHandles="1" noChangeArrowheads="1" noChangeShapeType="1" noTextEdit="1"/>
              </p:cNvSpPr>
              <p:nvPr/>
            </p:nvSpPr>
            <p:spPr>
              <a:xfrm>
                <a:off x="5843573" y="2723616"/>
                <a:ext cx="6400799" cy="1217229"/>
              </a:xfrm>
              <a:prstGeom prst="rect">
                <a:avLst/>
              </a:prstGeom>
              <a:blipFill>
                <a:blip r:embed="rId7"/>
                <a:stretch>
                  <a:fillRect l="-952" t="-6030" b="-12060"/>
                </a:stretch>
              </a:blipFill>
            </p:spPr>
            <p:txBody>
              <a:bodyPr/>
              <a:lstStyle/>
              <a:p>
                <a:r>
                  <a:rPr lang="en-US">
                    <a:noFill/>
                  </a:rPr>
                  <a:t> </a:t>
                </a:r>
              </a:p>
            </p:txBody>
          </p:sp>
        </mc:Fallback>
      </mc:AlternateContent>
      <p:pic>
        <p:nvPicPr>
          <p:cNvPr id="21" name="Picture 20" descr="Diagram&#10;&#10;Description automatically generated">
            <a:extLst>
              <a:ext uri="{FF2B5EF4-FFF2-40B4-BE49-F238E27FC236}">
                <a16:creationId xmlns:a16="http://schemas.microsoft.com/office/drawing/2014/main" id="{46801F10-94CB-43B3-8D60-E7071C77EC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900" y="2771685"/>
            <a:ext cx="5700974" cy="2804339"/>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45118C8-F016-4B14-A690-BB4AC6EC1AEC}"/>
                  </a:ext>
                </a:extLst>
              </p:cNvPr>
              <p:cNvSpPr txBox="1"/>
              <p:nvPr/>
            </p:nvSpPr>
            <p:spPr>
              <a:xfrm>
                <a:off x="6484291" y="5881444"/>
                <a:ext cx="2508132" cy="7435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ea typeface="Cambria Math"/>
                            </a:rPr>
                          </m:ctrlPr>
                        </m:sSubPr>
                        <m:e>
                          <m:r>
                            <a:rPr lang="en-US" sz="4000" i="1">
                              <a:latin typeface="Cambria Math"/>
                              <a:ea typeface="Cambria Math"/>
                            </a:rPr>
                            <m:t>𝜆</m:t>
                          </m:r>
                        </m:e>
                        <m:sub>
                          <m:r>
                            <a:rPr lang="en-US" sz="4000" b="0" i="1" smtClean="0">
                              <a:latin typeface="Cambria Math" panose="02040503050406030204" pitchFamily="18" charset="0"/>
                              <a:ea typeface="Cambria Math"/>
                            </a:rPr>
                            <m:t>h𝑞</m:t>
                          </m:r>
                        </m:sub>
                      </m:sSub>
                      <m:r>
                        <a:rPr lang="en-US" sz="4000" b="0" i="1" smtClean="0">
                          <a:latin typeface="Cambria Math" panose="02040503050406030204" pitchFamily="18" charset="0"/>
                          <a:ea typeface="Cambria Math"/>
                        </a:rPr>
                        <m:t>&gt;</m:t>
                      </m:r>
                      <m:sSub>
                        <m:sSubPr>
                          <m:ctrlPr>
                            <a:rPr lang="en-US" sz="4000" i="1">
                              <a:latin typeface="Cambria Math" panose="02040503050406030204" pitchFamily="18" charset="0"/>
                              <a:ea typeface="Cambria Math"/>
                            </a:rPr>
                          </m:ctrlPr>
                        </m:sSubPr>
                        <m:e>
                          <m:r>
                            <a:rPr lang="en-US" sz="4000" i="1">
                              <a:latin typeface="Cambria Math"/>
                              <a:ea typeface="Cambria Math"/>
                            </a:rPr>
                            <m:t>𝜆</m:t>
                          </m:r>
                        </m:e>
                        <m:sub>
                          <m:r>
                            <a:rPr lang="en-US" sz="4000" b="0" i="1" smtClean="0">
                              <a:latin typeface="Cambria Math" panose="02040503050406030204" pitchFamily="18" charset="0"/>
                              <a:ea typeface="Cambria Math"/>
                            </a:rPr>
                            <m:t>𝑘𝑡</m:t>
                          </m:r>
                        </m:sub>
                      </m:sSub>
                    </m:oMath>
                  </m:oMathPara>
                </a14:m>
                <a:endParaRPr lang="en-US" sz="4000" dirty="0"/>
              </a:p>
            </p:txBody>
          </p:sp>
        </mc:Choice>
        <mc:Fallback xmlns="">
          <p:sp>
            <p:nvSpPr>
              <p:cNvPr id="24" name="TextBox 23">
                <a:extLst>
                  <a:ext uri="{FF2B5EF4-FFF2-40B4-BE49-F238E27FC236}">
                    <a16:creationId xmlns:a16="http://schemas.microsoft.com/office/drawing/2014/main" id="{145118C8-F016-4B14-A690-BB4AC6EC1AEC}"/>
                  </a:ext>
                </a:extLst>
              </p:cNvPr>
              <p:cNvSpPr txBox="1">
                <a:spLocks noRot="1" noChangeAspect="1" noMove="1" noResize="1" noEditPoints="1" noAdjustHandles="1" noChangeArrowheads="1" noChangeShapeType="1" noTextEdit="1"/>
              </p:cNvSpPr>
              <p:nvPr/>
            </p:nvSpPr>
            <p:spPr>
              <a:xfrm>
                <a:off x="6484291" y="5881444"/>
                <a:ext cx="2508132" cy="74355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2432DD0-B190-4510-B59A-0FD4D1BC42A6}"/>
                  </a:ext>
                </a:extLst>
              </p:cNvPr>
              <p:cNvSpPr txBox="1"/>
              <p:nvPr/>
            </p:nvSpPr>
            <p:spPr>
              <a:xfrm>
                <a:off x="2598073" y="5899281"/>
                <a:ext cx="2820445" cy="1349412"/>
              </a:xfrm>
              <a:prstGeom prst="rect">
                <a:avLst/>
              </a:prstGeom>
              <a:noFill/>
            </p:spPr>
            <p:txBody>
              <a:bodyPr wrap="square" rtlCol="0">
                <a:spAutoFit/>
              </a:bodyPr>
              <a:lstStyle/>
              <a:p>
                <a:r>
                  <a:rPr lang="en-US" sz="4000">
                    <a:ea typeface="Cambria Math"/>
                  </a:rPr>
                  <a:t>h</a:t>
                </a:r>
                <a14:m>
                  <m:oMath xmlns:m="http://schemas.openxmlformats.org/officeDocument/2006/math">
                    <m:sSub>
                      <m:sSubPr>
                        <m:ctrlPr>
                          <a:rPr lang="en-US" sz="4000" i="1" smtClean="0">
                            <a:latin typeface="Cambria Math" panose="02040503050406030204" pitchFamily="18" charset="0"/>
                            <a:ea typeface="Cambria Math"/>
                          </a:rPr>
                        </m:ctrlPr>
                      </m:sSubPr>
                      <m:e>
                        <m:r>
                          <a:rPr lang="en-US" sz="4000" b="0" i="1" smtClean="0">
                            <a:latin typeface="Cambria Math" panose="02040503050406030204" pitchFamily="18" charset="0"/>
                            <a:ea typeface="Cambria Math"/>
                          </a:rPr>
                          <m:t>𝑓</m:t>
                        </m:r>
                      </m:e>
                      <m:sub>
                        <m:r>
                          <a:rPr lang="en-US" sz="4000" b="0" i="1" smtClean="0">
                            <a:latin typeface="Cambria Math" panose="02040503050406030204" pitchFamily="18" charset="0"/>
                            <a:ea typeface="Cambria Math"/>
                          </a:rPr>
                          <m:t>h𝑞</m:t>
                        </m:r>
                      </m:sub>
                    </m:sSub>
                    <m:r>
                      <a:rPr lang="en-US" sz="4000" b="0" i="1" smtClean="0">
                        <a:latin typeface="Cambria Math" panose="02040503050406030204" pitchFamily="18" charset="0"/>
                        <a:ea typeface="Cambria Math"/>
                      </a:rPr>
                      <m:t>&lt;</m:t>
                    </m:r>
                    <m:sSub>
                      <m:sSubPr>
                        <m:ctrlPr>
                          <a:rPr lang="en-US" sz="4000" i="1">
                            <a:latin typeface="Cambria Math" panose="02040503050406030204" pitchFamily="18" charset="0"/>
                            <a:ea typeface="Cambria Math"/>
                          </a:rPr>
                        </m:ctrlPr>
                      </m:sSubPr>
                      <m:e>
                        <m:r>
                          <a:rPr lang="en-US" sz="4000" b="0" i="1" smtClean="0">
                            <a:latin typeface="Cambria Math" panose="02040503050406030204" pitchFamily="18" charset="0"/>
                            <a:ea typeface="Cambria Math"/>
                          </a:rPr>
                          <m:t>h𝑓</m:t>
                        </m:r>
                      </m:e>
                      <m:sub>
                        <m:r>
                          <a:rPr lang="en-US" sz="4000" b="0" i="1" smtClean="0">
                            <a:latin typeface="Cambria Math" panose="02040503050406030204" pitchFamily="18" charset="0"/>
                            <a:ea typeface="Cambria Math"/>
                          </a:rPr>
                          <m:t>𝑘𝑡</m:t>
                        </m:r>
                      </m:sub>
                    </m:sSub>
                  </m:oMath>
                </a14:m>
                <a:endParaRPr lang="en-US" sz="4000" dirty="0"/>
              </a:p>
            </p:txBody>
          </p:sp>
        </mc:Choice>
        <mc:Fallback xmlns="">
          <p:sp>
            <p:nvSpPr>
              <p:cNvPr id="27" name="TextBox 26">
                <a:extLst>
                  <a:ext uri="{FF2B5EF4-FFF2-40B4-BE49-F238E27FC236}">
                    <a16:creationId xmlns:a16="http://schemas.microsoft.com/office/drawing/2014/main" id="{72432DD0-B190-4510-B59A-0FD4D1BC42A6}"/>
                  </a:ext>
                </a:extLst>
              </p:cNvPr>
              <p:cNvSpPr txBox="1">
                <a:spLocks noRot="1" noChangeAspect="1" noMove="1" noResize="1" noEditPoints="1" noAdjustHandles="1" noChangeArrowheads="1" noChangeShapeType="1" noTextEdit="1"/>
              </p:cNvSpPr>
              <p:nvPr/>
            </p:nvSpPr>
            <p:spPr>
              <a:xfrm>
                <a:off x="2598073" y="5899281"/>
                <a:ext cx="2820445" cy="1349412"/>
              </a:xfrm>
              <a:prstGeom prst="rect">
                <a:avLst/>
              </a:prstGeom>
              <a:blipFill>
                <a:blip r:embed="rId10"/>
                <a:stretch>
                  <a:fillRect l="-7559" t="-7692"/>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C66CE4BF-FD17-463B-BC83-F34AD82FC756}"/>
              </a:ext>
            </a:extLst>
          </p:cNvPr>
          <p:cNvSpPr txBox="1"/>
          <p:nvPr/>
        </p:nvSpPr>
        <p:spPr>
          <a:xfrm>
            <a:off x="5493691" y="5899281"/>
            <a:ext cx="990600" cy="707886"/>
          </a:xfrm>
          <a:prstGeom prst="rect">
            <a:avLst/>
          </a:prstGeom>
          <a:noFill/>
        </p:spPr>
        <p:txBody>
          <a:bodyPr wrap="square" rtlCol="0">
            <a:spAutoFit/>
          </a:bodyPr>
          <a:lstStyle/>
          <a:p>
            <a:r>
              <a:rPr lang="en-US" sz="4000">
                <a:sym typeface="Symbol" panose="05050102010706020507" pitchFamily="18" charset="2"/>
              </a:rPr>
              <a:t></a:t>
            </a:r>
            <a:endParaRPr lang="en-US" sz="4000"/>
          </a:p>
        </p:txBody>
      </p:sp>
      <p:sp>
        <p:nvSpPr>
          <p:cNvPr id="20" name="Content Placeholder 2">
            <a:extLst>
              <a:ext uri="{FF2B5EF4-FFF2-40B4-BE49-F238E27FC236}">
                <a16:creationId xmlns:a16="http://schemas.microsoft.com/office/drawing/2014/main" id="{5C91F879-DED8-48D0-99DD-9020B3BD246D}"/>
              </a:ext>
            </a:extLst>
          </p:cNvPr>
          <p:cNvSpPr txBox="1">
            <a:spLocks/>
          </p:cNvSpPr>
          <p:nvPr/>
        </p:nvSpPr>
        <p:spPr>
          <a:xfrm>
            <a:off x="5792023" y="4129699"/>
            <a:ext cx="6171377" cy="975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buFont typeface="Wingdings" panose="05000000000000000000" pitchFamily="2" charset="2"/>
              <a:buChar char="§"/>
            </a:pPr>
            <a:r>
              <a:rPr lang="en-US" sz="2100">
                <a:latin typeface="Arial" panose="020B0604020202020204" pitchFamily="34" charset="0"/>
                <a:cs typeface="Arial" panose="020B0604020202020204" pitchFamily="34" charset="0"/>
              </a:rPr>
              <a:t>Khi ở trạng thái kích thích nguyên tử này có thể va chạm với nguyên tử khác và bị mất một phần năng lượng</a:t>
            </a:r>
          </a:p>
        </p:txBody>
      </p:sp>
      <mc:AlternateContent xmlns:mc="http://schemas.openxmlformats.org/markup-compatibility/2006">
        <mc:Choice xmlns:a14="http://schemas.microsoft.com/office/drawing/2010/main" Requires="a14">
          <p:sp>
            <p:nvSpPr>
              <p:cNvPr id="22" name="Content Placeholder 2">
                <a:extLst>
                  <a:ext uri="{FF2B5EF4-FFF2-40B4-BE49-F238E27FC236}">
                    <a16:creationId xmlns:a16="http://schemas.microsoft.com/office/drawing/2014/main" id="{E9416901-2250-4F9A-86E2-FF24478AF603}"/>
                  </a:ext>
                </a:extLst>
              </p:cNvPr>
              <p:cNvSpPr txBox="1">
                <a:spLocks/>
              </p:cNvSpPr>
              <p:nvPr/>
            </p:nvSpPr>
            <p:spPr>
              <a:xfrm>
                <a:off x="5716850" y="5214006"/>
                <a:ext cx="6171377" cy="843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
                </a:pPr>
                <a:r>
                  <a:rPr lang="en-US" sz="2100">
                    <a:latin typeface="Arial" panose="020B0604020202020204" pitchFamily="34" charset="0"/>
                    <a:cs typeface="Arial" panose="020B0604020202020204" pitchFamily="34" charset="0"/>
                  </a:rPr>
                  <a:t>Khi trở về trạng thái bình thường nguyên tử sẽ phát ra một photon có năng lượng nhỏ hơn </a:t>
                </a:r>
                <a14:m>
                  <m:oMath xmlns:m="http://schemas.openxmlformats.org/officeDocument/2006/math">
                    <m:sSub>
                      <m:sSubPr>
                        <m:ctrlPr>
                          <a:rPr lang="en-US" sz="2100" i="1" smtClean="0">
                            <a:latin typeface="Cambria Math" panose="02040503050406030204" pitchFamily="18" charset="0"/>
                            <a:ea typeface="Cambria Math"/>
                          </a:rPr>
                        </m:ctrlPr>
                      </m:sSubPr>
                      <m:e>
                        <m:r>
                          <a:rPr lang="en-US" sz="2100" b="0" i="1" smtClean="0">
                            <a:latin typeface="Cambria Math" panose="02040503050406030204" pitchFamily="18" charset="0"/>
                            <a:ea typeface="Cambria Math"/>
                          </a:rPr>
                          <m:t>h𝑓</m:t>
                        </m:r>
                      </m:e>
                      <m:sub>
                        <m:r>
                          <a:rPr lang="en-US" sz="2100" b="0" i="1" smtClean="0">
                            <a:latin typeface="Cambria Math" panose="02040503050406030204" pitchFamily="18" charset="0"/>
                            <a:ea typeface="Cambria Math"/>
                          </a:rPr>
                          <m:t>h𝑞</m:t>
                        </m:r>
                      </m:sub>
                    </m:sSub>
                  </m:oMath>
                </a14:m>
                <a:endParaRPr lang="en-US" sz="2100">
                  <a:latin typeface="Arial" panose="020B0604020202020204" pitchFamily="34" charset="0"/>
                  <a:cs typeface="Arial" panose="020B0604020202020204" pitchFamily="34" charset="0"/>
                </a:endParaRPr>
              </a:p>
            </p:txBody>
          </p:sp>
        </mc:Choice>
        <mc:Fallback>
          <p:sp>
            <p:nvSpPr>
              <p:cNvPr id="22" name="Content Placeholder 2">
                <a:extLst>
                  <a:ext uri="{FF2B5EF4-FFF2-40B4-BE49-F238E27FC236}">
                    <a16:creationId xmlns:a16="http://schemas.microsoft.com/office/drawing/2014/main" id="{E9416901-2250-4F9A-86E2-FF24478AF603}"/>
                  </a:ext>
                </a:extLst>
              </p:cNvPr>
              <p:cNvSpPr txBox="1">
                <a:spLocks noRot="1" noChangeAspect="1" noMove="1" noResize="1" noEditPoints="1" noAdjustHandles="1" noChangeArrowheads="1" noChangeShapeType="1" noTextEdit="1"/>
              </p:cNvSpPr>
              <p:nvPr/>
            </p:nvSpPr>
            <p:spPr>
              <a:xfrm>
                <a:off x="5716850" y="5214006"/>
                <a:ext cx="6171377" cy="843438"/>
              </a:xfrm>
              <a:prstGeom prst="rect">
                <a:avLst/>
              </a:prstGeom>
              <a:blipFill>
                <a:blip r:embed="rId11"/>
                <a:stretch>
                  <a:fillRect l="-988" t="-8633"/>
                </a:stretch>
              </a:blipFill>
            </p:spPr>
            <p:txBody>
              <a:bodyPr/>
              <a:lstStyle/>
              <a:p>
                <a:r>
                  <a:rPr lang="en-US">
                    <a:noFill/>
                  </a:rPr>
                  <a:t> </a:t>
                </a:r>
              </a:p>
            </p:txBody>
          </p:sp>
        </mc:Fallback>
      </mc:AlternateContent>
    </p:spTree>
    <p:extLst>
      <p:ext uri="{BB962C8B-B14F-4D97-AF65-F5344CB8AC3E}">
        <p14:creationId xmlns:p14="http://schemas.microsoft.com/office/powerpoint/2010/main" val="332091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7" grpId="0"/>
      <p:bldP spid="29" grpId="0"/>
      <p:bldP spid="20"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1283</TotalTime>
  <Words>1018</Words>
  <PresentationFormat>Widescreen</PresentationFormat>
  <Paragraphs>100</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2019-03-07T03:35:51Z</dcterms:created>
  <dcterms:modified xsi:type="dcterms:W3CDTF">2022-02-06T09:27:27Z</dcterms:modified>
</cp:coreProperties>
</file>