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66" r:id="rId3"/>
    <p:sldId id="267" r:id="rId4"/>
    <p:sldId id="283" r:id="rId5"/>
    <p:sldId id="259" r:id="rId6"/>
    <p:sldId id="280" r:id="rId7"/>
    <p:sldId id="260" r:id="rId8"/>
    <p:sldId id="290" r:id="rId9"/>
    <p:sldId id="291" r:id="rId10"/>
    <p:sldId id="292" r:id="rId11"/>
    <p:sldId id="293" r:id="rId12"/>
    <p:sldId id="281" r:id="rId13"/>
    <p:sldId id="297" r:id="rId14"/>
    <p:sldId id="294" r:id="rId15"/>
    <p:sldId id="295" r:id="rId16"/>
    <p:sldId id="263" r:id="rId17"/>
    <p:sldId id="296" r:id="rId18"/>
    <p:sldId id="287" r:id="rId19"/>
    <p:sldId id="298" r:id="rId20"/>
    <p:sldId id="299" r:id="rId21"/>
    <p:sldId id="270" r:id="rId22"/>
    <p:sldId id="300" r:id="rId23"/>
    <p:sldId id="271" r:id="rId24"/>
    <p:sldId id="272" r:id="rId25"/>
    <p:sldId id="273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35"/>
            <a:ext cx="12213590" cy="686689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18097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6: Education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977176" y="-41275"/>
            <a:ext cx="121482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 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1005" y="387847"/>
            <a:ext cx="6099604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Questions with “have to”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2595" y="1777487"/>
            <a:ext cx="6630728" cy="1423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Do you have to study on Sunday?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Does he have to do her homework today?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31156"/>
            <a:ext cx="4333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chemeClr val="accent1"/>
                </a:solidFill>
              </a:rPr>
              <a:t>Look at the sentences:</a:t>
            </a:r>
          </a:p>
        </p:txBody>
      </p:sp>
      <p:sp>
        <p:nvSpPr>
          <p:cNvPr id="6" name="Rectangle 5"/>
          <p:cNvSpPr/>
          <p:nvPr/>
        </p:nvSpPr>
        <p:spPr>
          <a:xfrm>
            <a:off x="2372595" y="3429000"/>
            <a:ext cx="5350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Complete the rules: </a:t>
            </a:r>
            <a:r>
              <a:rPr lang="en-US" sz="3200" b="1" i="1" dirty="0">
                <a:solidFill>
                  <a:srgbClr val="FF0000"/>
                </a:solidFill>
              </a:rPr>
              <a:t>Do </a:t>
            </a:r>
            <a:r>
              <a:rPr lang="en-US" sz="3200" i="1" dirty="0">
                <a:solidFill>
                  <a:schemeClr val="accent1"/>
                </a:solidFill>
              </a:rPr>
              <a:t>or </a:t>
            </a:r>
            <a:r>
              <a:rPr lang="en-US" sz="3200" b="1" i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7" name="Right Arrow 10"/>
          <p:cNvSpPr/>
          <p:nvPr/>
        </p:nvSpPr>
        <p:spPr>
          <a:xfrm>
            <a:off x="532799" y="3550569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50544" y="4368830"/>
            <a:ext cx="8136455" cy="1423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……………..       you/ we/ they    have to + bare infinitive?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……………..       she/ he                have to + bare infinitive?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2043" y="4500165"/>
            <a:ext cx="659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Do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410101" y="4923887"/>
            <a:ext cx="102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Does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7" y="735387"/>
            <a:ext cx="11081275" cy="5671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 t="19421"/>
          <a:stretch>
            <a:fillRect/>
          </a:stretch>
        </p:blipFill>
        <p:spPr>
          <a:xfrm>
            <a:off x="0" y="309245"/>
            <a:ext cx="5734050" cy="548005"/>
          </a:xfrm>
          <a:prstGeom prst="rect">
            <a:avLst/>
          </a:prstGeom>
        </p:spPr>
      </p:pic>
      <p:pic>
        <p:nvPicPr>
          <p:cNvPr id="5" name="CD1-TRACK 6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2820" y="217805"/>
            <a:ext cx="808990" cy="85979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245187" y="463395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5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478" y="41890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3200" b="1" dirty="0">
                <a:solidFill>
                  <a:srgbClr val="0070C0"/>
                </a:solidFill>
              </a:rPr>
              <a:t>Sentence re-ordering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7727" y="1913690"/>
            <a:ext cx="70178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en-US" sz="3000" dirty="0">
                <a:solidFill>
                  <a:srgbClr val="FF0000"/>
                </a:solidFill>
              </a:rPr>
              <a:t>He doesn’t have to get up early on Sundays.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954" y="1181686"/>
            <a:ext cx="10399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1. doesn’t        early        have to          He        on Sundays      get up</a:t>
            </a:r>
          </a:p>
        </p:txBody>
      </p:sp>
      <p:sp>
        <p:nvSpPr>
          <p:cNvPr id="5" name="Right Arrow 10"/>
          <p:cNvSpPr/>
          <p:nvPr/>
        </p:nvSpPr>
        <p:spPr>
          <a:xfrm>
            <a:off x="279580" y="2019871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47728" y="3516440"/>
            <a:ext cx="59286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dirty="0" err="1">
                <a:solidFill>
                  <a:srgbClr val="FF0000"/>
                </a:solidFill>
              </a:rPr>
              <a:t>The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boys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have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to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study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hard</a:t>
            </a:r>
            <a:r>
              <a:rPr lang="es-ES" sz="3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144" y="2715065"/>
            <a:ext cx="9669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2. The                have to            boys               hard               study</a:t>
            </a:r>
          </a:p>
        </p:txBody>
      </p:sp>
      <p:sp>
        <p:nvSpPr>
          <p:cNvPr id="8" name="Right Arrow 10"/>
          <p:cNvSpPr/>
          <p:nvPr/>
        </p:nvSpPr>
        <p:spPr>
          <a:xfrm>
            <a:off x="262280" y="3605547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47729" y="5399315"/>
            <a:ext cx="6055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dirty="0">
                <a:solidFill>
                  <a:srgbClr val="FF0000"/>
                </a:solidFill>
              </a:rPr>
              <a:t>Do </a:t>
            </a:r>
            <a:r>
              <a:rPr lang="es-ES" sz="3000" dirty="0" err="1">
                <a:solidFill>
                  <a:srgbClr val="FF0000"/>
                </a:solidFill>
              </a:rPr>
              <a:t>you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have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to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clean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your</a:t>
            </a:r>
            <a:r>
              <a:rPr lang="es-ES" sz="3000" dirty="0">
                <a:solidFill>
                  <a:srgbClr val="FF0000"/>
                </a:solidFill>
              </a:rPr>
              <a:t> </a:t>
            </a:r>
            <a:r>
              <a:rPr lang="es-ES" sz="3000" dirty="0" err="1">
                <a:solidFill>
                  <a:srgbClr val="FF0000"/>
                </a:solidFill>
              </a:rPr>
              <a:t>room</a:t>
            </a:r>
            <a:r>
              <a:rPr lang="es-ES" sz="3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9144" y="4513104"/>
            <a:ext cx="96691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3. clean               have to         Do            your room            you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29386" y="5582663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8" grpId="0" animBg="1"/>
      <p:bldP spid="9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30" y="485701"/>
            <a:ext cx="9531081" cy="58278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2264" y="2611287"/>
            <a:ext cx="65821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They have to work together for a project.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2264" y="3679653"/>
            <a:ext cx="68449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Does he have to do his English homework?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2264" y="4734956"/>
            <a:ext cx="66611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She doesn't have to study for a test later.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2264" y="5811082"/>
            <a:ext cx="79923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He has to give a presentation for his history class.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7288" y="1267127"/>
            <a:ext cx="113174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I ________________ do my homework now. I did it already. </a:t>
            </a:r>
          </a:p>
          <a:p>
            <a:endParaRPr lang="en-US" sz="2800" dirty="0"/>
          </a:p>
          <a:p>
            <a:r>
              <a:rPr lang="en-US" sz="2800" dirty="0"/>
              <a:t>2. My sister ________________ write a book report. It's for her English class.</a:t>
            </a:r>
          </a:p>
          <a:p>
            <a:endParaRPr lang="en-US" sz="2800" dirty="0"/>
          </a:p>
          <a:p>
            <a:r>
              <a:rPr lang="en-US" sz="2800" dirty="0"/>
              <a:t>3. Ellen ________________ give her presentation tomorrow. The teacher allowed her to do it next week. </a:t>
            </a:r>
          </a:p>
          <a:p>
            <a:endParaRPr lang="en-US" sz="2800" dirty="0"/>
          </a:p>
          <a:p>
            <a:r>
              <a:rPr lang="en-US" sz="2800" dirty="0"/>
              <a:t>4. Stephen and Jane ________________ study for their test. They need to get good grades. </a:t>
            </a:r>
          </a:p>
          <a:p>
            <a:endParaRPr lang="en-US" sz="2800" dirty="0"/>
          </a:p>
          <a:p>
            <a:r>
              <a:rPr lang="en-US" sz="2800" dirty="0"/>
              <a:t>5. He ________________ work in a group for this project. He can work on his own.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665" y="404838"/>
            <a:ext cx="1127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Work in pairs, fill in the blanks with </a:t>
            </a:r>
            <a:r>
              <a:rPr lang="en-US" sz="2800" b="1" i="1" dirty="0">
                <a:solidFill>
                  <a:schemeClr val="accent1"/>
                </a:solidFill>
              </a:rPr>
              <a:t>have to, has to, don’t have to, </a:t>
            </a:r>
            <a:r>
              <a:rPr lang="en-US" sz="2800" i="1" dirty="0">
                <a:solidFill>
                  <a:schemeClr val="accent1"/>
                </a:solidFill>
              </a:rPr>
              <a:t>or </a:t>
            </a:r>
            <a:r>
              <a:rPr lang="en-US" sz="2800" b="1" i="1" dirty="0">
                <a:solidFill>
                  <a:schemeClr val="accent1"/>
                </a:solidFill>
              </a:rPr>
              <a:t>doesn’t have to </a:t>
            </a:r>
            <a:r>
              <a:rPr lang="en-US" sz="2800" i="1" dirty="0">
                <a:solidFill>
                  <a:schemeClr val="accent1"/>
                </a:solidFill>
              </a:rPr>
              <a:t>and give reasons for your answers.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6877" y="1267127"/>
            <a:ext cx="289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don’t have 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7899" y="2972793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doesn’t have 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129" y="2136630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 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2511" y="4253652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have 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85289" y="5515527"/>
            <a:ext cx="265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doesn’t have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5" y="1358684"/>
            <a:ext cx="11853789" cy="4140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4028" y="2513427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don’t have to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2891" y="3121492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have to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6353" y="3712091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has to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619" y="4303872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don’t have to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7217" y="4622652"/>
            <a:ext cx="265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doesn’t have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65" y="404838"/>
            <a:ext cx="11272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</a:rPr>
              <a:t>Complete the following sentences, using “have to/ don’t have to/ has to/ doesn’t have to” and your own idea.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8973" y="2138288"/>
            <a:ext cx="92846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 Every day, I …………………………………</a:t>
            </a:r>
          </a:p>
          <a:p>
            <a:pPr marL="342900" indent="-342900">
              <a:buAutoNum type="arabicPeriod"/>
            </a:pPr>
            <a:r>
              <a:rPr lang="en-US" sz="3200" dirty="0"/>
              <a:t> Every day, </a:t>
            </a:r>
            <a:r>
              <a:rPr lang="en-US" sz="3200" dirty="0" smtClean="0"/>
              <a:t>I ………………………………… </a:t>
            </a:r>
            <a:r>
              <a:rPr lang="en-US" sz="3200" dirty="0"/>
              <a:t>(negative)</a:t>
            </a:r>
          </a:p>
          <a:p>
            <a:pPr marL="342900" indent="-342900">
              <a:buAutoNum type="arabicPeriod"/>
            </a:pPr>
            <a:r>
              <a:rPr lang="en-US" sz="3200" dirty="0"/>
              <a:t> After class, I </a:t>
            </a:r>
            <a:r>
              <a:rPr lang="en-US" sz="3200" dirty="0" smtClean="0"/>
              <a:t>……………………………….</a:t>
            </a: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 Every Sunday, </a:t>
            </a:r>
            <a:r>
              <a:rPr lang="en-US" sz="3200" dirty="0" smtClean="0"/>
              <a:t>I ………………………….. </a:t>
            </a:r>
            <a:r>
              <a:rPr lang="en-US" sz="3200" dirty="0"/>
              <a:t>(negative)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64669" y="552140"/>
            <a:ext cx="472733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79" y="506437"/>
            <a:ext cx="368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Work in pairs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784" y="1091212"/>
            <a:ext cx="10480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Take turns to ask and answer about what you have to/ don’t have to do at home / at school.</a:t>
            </a:r>
          </a:p>
        </p:txBody>
      </p:sp>
      <p:sp>
        <p:nvSpPr>
          <p:cNvPr id="4" name="Oval Callout 5"/>
          <p:cNvSpPr/>
          <p:nvPr/>
        </p:nvSpPr>
        <p:spPr>
          <a:xfrm>
            <a:off x="576381" y="2249681"/>
            <a:ext cx="5708591" cy="117931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What things do you have to at home/ at school?</a:t>
            </a:r>
          </a:p>
        </p:txBody>
      </p:sp>
      <p:sp>
        <p:nvSpPr>
          <p:cNvPr id="5" name="Oval Callout 6"/>
          <p:cNvSpPr/>
          <p:nvPr/>
        </p:nvSpPr>
        <p:spPr>
          <a:xfrm>
            <a:off x="7096208" y="1668853"/>
            <a:ext cx="4950437" cy="2045593"/>
          </a:xfrm>
          <a:prstGeom prst="wedgeEllipseCallout">
            <a:avLst>
              <a:gd name="adj1" fmla="val -55595"/>
              <a:gd name="adj2" fmla="val 518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1"/>
                </a:solidFill>
              </a:rPr>
              <a:t>I have to clean my room at home. At school, I have to take a test.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87408" y="3867406"/>
            <a:ext cx="5708591" cy="144012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What things don’t you have to at home/ at school?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96208" y="3996966"/>
            <a:ext cx="4598766" cy="2045593"/>
          </a:xfrm>
          <a:prstGeom prst="wedgeEllipseCallout">
            <a:avLst>
              <a:gd name="adj1" fmla="val -66000"/>
              <a:gd name="adj2" fmla="val 5114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accent1"/>
                </a:solidFill>
              </a:rPr>
              <a:t>At home, I don’t have to cook. At school, I don’t have to write an essay.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24103" y="484435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75" y="2876505"/>
            <a:ext cx="3810330" cy="865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778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79" y="506437"/>
            <a:ext cx="1080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Report about what your friend has to do / doesn’t have to do.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1486" y="2061028"/>
            <a:ext cx="10508342" cy="147732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000" dirty="0"/>
              <a:t>Hi, my name is……. My friend is…………. He/ She has to…………….at school/ at home. He/ She doesn’t have to………….at school/ at home.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23" y="1847460"/>
            <a:ext cx="9495902" cy="420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five sentences on what you have to/ don’t have to do next week, using the structures you learned today. (about 50 words)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40"/>
            <a:ext cx="9074150" cy="618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54858" y="1940601"/>
            <a:ext cx="10734168" cy="27392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I/ We/ You/ They + have to/ don’t have to + bare infinitive.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He/ She + has to/ doesn’t have to + bare infinitive.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 + I/ we/ you/ they + have to + bare infinitive?</a:t>
            </a:r>
          </a:p>
          <a:p>
            <a:r>
              <a:rPr lang="en-US" sz="3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Does + he/ she + have to + bare infinitive?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327" y="31778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390" y="1373505"/>
            <a:ext cx="11251565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 and make sentences using it.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32).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37).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practice and use </a:t>
            </a:r>
            <a:r>
              <a:rPr lang="en-US" sz="3600" b="1" i="1" dirty="0">
                <a:solidFill>
                  <a:srgbClr val="0070C0"/>
                </a:solidFill>
              </a:rPr>
              <a:t>have to </a:t>
            </a:r>
            <a:r>
              <a:rPr lang="en-US" sz="3600" i="1" dirty="0">
                <a:solidFill>
                  <a:srgbClr val="0070C0"/>
                </a:solidFill>
              </a:rPr>
              <a:t>in Present Simple correctly.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035" y="29845"/>
            <a:ext cx="10260965" cy="12763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accent1"/>
                </a:solidFill>
              </a:rPr>
              <a:t>Look at the pictures and name the activities:</a:t>
            </a:r>
          </a:p>
          <a:p>
            <a:pPr algn="just"/>
            <a:r>
              <a:rPr lang="en-US" sz="2400" i="1" dirty="0">
                <a:solidFill>
                  <a:schemeClr val="accent1"/>
                </a:solidFill>
              </a:rPr>
              <a:t>study for a test, work together, wear a tie, clean your room, give a presentation, take a test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3986" y="3598916"/>
            <a:ext cx="3056969" cy="3552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work together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914" y="3598917"/>
            <a:ext cx="3172401" cy="3552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study for a 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07274" y="3598916"/>
            <a:ext cx="2937933" cy="3552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give a presentation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818" y="6132469"/>
            <a:ext cx="3118606" cy="3099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wear a tie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1063" y="6132469"/>
            <a:ext cx="3238698" cy="309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take a 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43162" y="6104128"/>
            <a:ext cx="3066120" cy="306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clean your room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8" y="1432506"/>
            <a:ext cx="3118606" cy="19985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66" y="1397605"/>
            <a:ext cx="3238698" cy="2109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967" y="1406287"/>
            <a:ext cx="3762082" cy="20669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66" y="4146034"/>
            <a:ext cx="3245020" cy="1892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1" y="4031286"/>
            <a:ext cx="1612534" cy="1988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84" y="4082349"/>
            <a:ext cx="2837686" cy="1893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62086" y="4262109"/>
            <a:ext cx="7682669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Have to/ has to…..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Don’t have to/ doesn’t have to…….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PRESENTATION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919" y="394881"/>
            <a:ext cx="8218950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solidFill>
                  <a:schemeClr val="accent1"/>
                </a:solidFill>
              </a:rPr>
              <a:t>Look at four sentences and complete the form.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82770" y="4139579"/>
            <a:ext cx="7852468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I/ They/…………/……... + </a:t>
            </a:r>
            <a:r>
              <a:rPr lang="en-US" sz="2800" b="1" dirty="0">
                <a:solidFill>
                  <a:srgbClr val="FF0000"/>
                </a:solidFill>
              </a:rPr>
              <a:t>have to </a:t>
            </a:r>
            <a:r>
              <a:rPr lang="en-US" sz="2800" dirty="0">
                <a:solidFill>
                  <a:schemeClr val="accent1"/>
                </a:solidFill>
              </a:rPr>
              <a:t>+</a:t>
            </a:r>
            <a:r>
              <a:rPr lang="en-US" sz="2800" i="1" dirty="0">
                <a:solidFill>
                  <a:schemeClr val="accent1"/>
                </a:solidFill>
              </a:rPr>
              <a:t> ………..…………..</a:t>
            </a:r>
          </a:p>
          <a:p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Alan/ He/………….. + </a:t>
            </a:r>
            <a:r>
              <a:rPr lang="en-US" sz="2800" b="1" dirty="0">
                <a:solidFill>
                  <a:srgbClr val="FF0000"/>
                </a:solidFill>
              </a:rPr>
              <a:t>has to </a:t>
            </a:r>
            <a:r>
              <a:rPr lang="en-US" sz="2800" dirty="0">
                <a:solidFill>
                  <a:schemeClr val="accent1"/>
                </a:solidFill>
              </a:rPr>
              <a:t>+ ……………………..</a:t>
            </a:r>
          </a:p>
          <a:p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0260" y="4348951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5015230" y="3353793"/>
            <a:ext cx="1307507" cy="28041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45100" y="1238237"/>
            <a:ext cx="5768411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I have to do my homework.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They have to finish the project.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Alan has to study for a test.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 has to write a book report.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40478" y="4304139"/>
            <a:ext cx="707460" cy="439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We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73061" y="4308759"/>
            <a:ext cx="707460" cy="439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510781" y="5179934"/>
            <a:ext cx="948613" cy="4398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She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6000" y="5251806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bare infinitive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919" y="394881"/>
            <a:ext cx="1844641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accent1"/>
                </a:solidFill>
              </a:rPr>
              <a:t>Usage: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19" y="1617711"/>
            <a:ext cx="10648571" cy="2335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1005" y="387847"/>
            <a:ext cx="4242669" cy="617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accent1"/>
                </a:solidFill>
              </a:rPr>
              <a:t>Look at the sentences: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1233113" y="1157316"/>
            <a:ext cx="9054466" cy="1754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It’s Sunday. They </a:t>
            </a:r>
            <a:r>
              <a:rPr lang="en-US" sz="2800" u="sng" dirty="0">
                <a:solidFill>
                  <a:schemeClr val="accent1"/>
                </a:solidFill>
              </a:rPr>
              <a:t>don’t have to</a:t>
            </a:r>
            <a:r>
              <a:rPr lang="en-US" sz="2800" dirty="0">
                <a:solidFill>
                  <a:schemeClr val="accent1"/>
                </a:solidFill>
              </a:rPr>
              <a:t> go to school.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Her teacher doesn’t give homework. She </a:t>
            </a:r>
            <a:r>
              <a:rPr lang="en-US" sz="2800" u="sng" dirty="0">
                <a:solidFill>
                  <a:schemeClr val="accent1"/>
                </a:solidFill>
              </a:rPr>
              <a:t>doesn’t have to</a:t>
            </a:r>
            <a:r>
              <a:rPr lang="en-US" sz="2800" dirty="0">
                <a:solidFill>
                  <a:schemeClr val="accent1"/>
                </a:solidFill>
              </a:rPr>
              <a:t> do homework today.</a:t>
            </a:r>
          </a:p>
        </p:txBody>
      </p:sp>
      <p:sp>
        <p:nvSpPr>
          <p:cNvPr id="4" name="Right Arrow 10"/>
          <p:cNvSpPr/>
          <p:nvPr/>
        </p:nvSpPr>
        <p:spPr>
          <a:xfrm>
            <a:off x="124836" y="3258182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625" y="5188232"/>
            <a:ext cx="8514347" cy="9972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3113" y="3954016"/>
            <a:ext cx="9054466" cy="10805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1"/>
                </a:solidFill>
              </a:rPr>
              <a:t>They/ We/ You/ I + …………………………….… + bare infinitive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He/ She/ Alan      + ………………………………. + bare infinitive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9844" y="3940304"/>
            <a:ext cx="23975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don’t have to 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4202405" y="4370946"/>
            <a:ext cx="26523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doesn’t have to</a:t>
            </a:r>
            <a:endParaRPr lang="en-US" sz="3000" dirty="0"/>
          </a:p>
        </p:txBody>
      </p:sp>
      <p:sp>
        <p:nvSpPr>
          <p:cNvPr id="10" name="Right Arrow 10"/>
          <p:cNvSpPr/>
          <p:nvPr/>
        </p:nvSpPr>
        <p:spPr>
          <a:xfrm>
            <a:off x="1417452" y="5529866"/>
            <a:ext cx="981823" cy="34163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0185" y="3092135"/>
            <a:ext cx="8932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Complete the rules: </a:t>
            </a:r>
            <a:r>
              <a:rPr lang="en-US" sz="3200" b="1" i="1" dirty="0">
                <a:solidFill>
                  <a:srgbClr val="FF0000"/>
                </a:solidFill>
              </a:rPr>
              <a:t>don’t have to </a:t>
            </a:r>
            <a:r>
              <a:rPr lang="en-US" sz="3200" i="1" dirty="0">
                <a:solidFill>
                  <a:schemeClr val="accent1"/>
                </a:solidFill>
              </a:rPr>
              <a:t>or </a:t>
            </a:r>
            <a:r>
              <a:rPr lang="en-US" sz="3200" b="1" i="1" dirty="0">
                <a:solidFill>
                  <a:srgbClr val="FF0000"/>
                </a:solidFill>
              </a:rPr>
              <a:t>doesn’t have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/>
      <p:bldP spid="9" grpId="0"/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925</Words>
  <Application>Microsoft Office PowerPoint</Application>
  <PresentationFormat>Widescreen</PresentationFormat>
  <Paragraphs>119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116</cp:revision>
  <dcterms:created xsi:type="dcterms:W3CDTF">2022-05-09T08:01:00Z</dcterms:created>
  <dcterms:modified xsi:type="dcterms:W3CDTF">2023-07-26T15:46:13Z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27AC93C300154271AC721481E4A2AFEF</vt:lpwstr>
  </property>
  <property fmtid="{D5CDD505-2E9C-101B-9397-08002B2CF9AE}" pid="3" name="KSOProductBuildVer">
    <vt:lpwstr>1033-11.2.0.11486</vt:lpwstr>
  </property>
</Properties>
</file>