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2"/>
  </p:notesMasterIdLst>
  <p:sldIdLst>
    <p:sldId id="313" r:id="rId2"/>
    <p:sldId id="257" r:id="rId3"/>
    <p:sldId id="332" r:id="rId4"/>
    <p:sldId id="333" r:id="rId5"/>
    <p:sldId id="334" r:id="rId6"/>
    <p:sldId id="335" r:id="rId7"/>
    <p:sldId id="336" r:id="rId8"/>
    <p:sldId id="337" r:id="rId9"/>
    <p:sldId id="338" r:id="rId10"/>
    <p:sldId id="339" r:id="rId11"/>
    <p:sldId id="340" r:id="rId12"/>
    <p:sldId id="341" r:id="rId13"/>
    <p:sldId id="318" r:id="rId14"/>
    <p:sldId id="331" r:id="rId15"/>
    <p:sldId id="322" r:id="rId16"/>
    <p:sldId id="323" r:id="rId17"/>
    <p:sldId id="324" r:id="rId18"/>
    <p:sldId id="325" r:id="rId19"/>
    <p:sldId id="326" r:id="rId20"/>
    <p:sldId id="30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9457" autoAdjust="0"/>
  </p:normalViewPr>
  <p:slideViewPr>
    <p:cSldViewPr>
      <p:cViewPr>
        <p:scale>
          <a:sx n="73" d="100"/>
          <a:sy n="73" d="100"/>
        </p:scale>
        <p:origin x="-1902" y="-4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BD532-B2E0-437B-9004-125957C3FA17}"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85848C-981C-415A-ACA9-F109B1632099}" type="slidenum">
              <a:rPr lang="en-US" smtClean="0"/>
              <a:pPr/>
              <a:t>‹#›</a:t>
            </a:fld>
            <a:endParaRPr lang="en-US"/>
          </a:p>
        </p:txBody>
      </p:sp>
    </p:spTree>
    <p:extLst>
      <p:ext uri="{BB962C8B-B14F-4D97-AF65-F5344CB8AC3E}">
        <p14:creationId xmlns:p14="http://schemas.microsoft.com/office/powerpoint/2010/main" xmlns="" val="148279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259996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35514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173823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90425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BCB0C2-5B51-45F5-A960-563D50C573B4}"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281538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64099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BCB0C2-5B51-45F5-A960-563D50C573B4}"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2283800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BCB0C2-5B51-45F5-A960-563D50C573B4}"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373098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CB0C2-5B51-45F5-A960-563D50C573B4}" type="datetimeFigureOut">
              <a:rPr lang="en-US" smtClean="0"/>
              <a:pPr/>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1529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398126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BCB0C2-5B51-45F5-A960-563D50C573B4}"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219720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CB0C2-5B51-45F5-A960-563D50C573B4}" type="datetimeFigureOut">
              <a:rPr lang="en-US" smtClean="0"/>
              <a:pPr/>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2C63D-C944-432A-AAB3-0BC4DD080801}" type="slidenum">
              <a:rPr lang="en-US" smtClean="0"/>
              <a:pPr/>
              <a:t>‹#›</a:t>
            </a:fld>
            <a:endParaRPr lang="en-US"/>
          </a:p>
        </p:txBody>
      </p:sp>
    </p:spTree>
    <p:extLst>
      <p:ext uri="{BB962C8B-B14F-4D97-AF65-F5344CB8AC3E}">
        <p14:creationId xmlns:p14="http://schemas.microsoft.com/office/powerpoint/2010/main" xmlns="" val="34886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76200" y="76200"/>
            <a:ext cx="2362200" cy="2362200"/>
            <a:chOff x="48" y="1632"/>
            <a:chExt cx="3072" cy="2640"/>
          </a:xfrm>
        </p:grpSpPr>
        <p:pic>
          <p:nvPicPr>
            <p:cNvPr id="5"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6"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7"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8"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9"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grpSp>
        <p:nvGrpSpPr>
          <p:cNvPr id="3" name="Group 2"/>
          <p:cNvGrpSpPr>
            <a:grpSpLocks/>
          </p:cNvGrpSpPr>
          <p:nvPr/>
        </p:nvGrpSpPr>
        <p:grpSpPr bwMode="auto">
          <a:xfrm rot="10800000">
            <a:off x="6172200" y="152400"/>
            <a:ext cx="2858804" cy="2193120"/>
            <a:chOff x="48" y="1632"/>
            <a:chExt cx="3072" cy="2640"/>
          </a:xfrm>
        </p:grpSpPr>
        <p:pic>
          <p:nvPicPr>
            <p:cNvPr id="11"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12"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13"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14"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15"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sp>
        <p:nvSpPr>
          <p:cNvPr id="27" name="Rectangle 26"/>
          <p:cNvSpPr/>
          <p:nvPr/>
        </p:nvSpPr>
        <p:spPr>
          <a:xfrm>
            <a:off x="228600" y="228600"/>
            <a:ext cx="8915400" cy="5414141"/>
          </a:xfrm>
          <a:prstGeom prst="rect">
            <a:avLst/>
          </a:prstGeom>
          <a:noFill/>
        </p:spPr>
        <p:txBody>
          <a:bodyPr wrap="none" lIns="91440" tIns="45720" rIns="91440" bIns="45720">
            <a:prstTxWarp prst="textArchUpPour">
              <a:avLst>
                <a:gd name="adj1" fmla="val 9037428"/>
                <a:gd name="adj2" fmla="val 36712"/>
              </a:avLst>
            </a:prstTxWarp>
            <a:spAutoFit/>
          </a:bodyPr>
          <a:lstStyle/>
          <a:p>
            <a:pPr algn="ctr"/>
            <a:r>
              <a:rPr lang="en-US" sz="5400" b="1" dirty="0">
                <a:ln w="11430"/>
                <a:solidFill>
                  <a:srgbClr val="FF0000"/>
                </a:solidFill>
                <a:effectLst>
                  <a:outerShdw blurRad="80000" dist="40000" dir="5040000" algn="tl">
                    <a:srgbClr val="000000">
                      <a:alpha val="30000"/>
                    </a:srgbClr>
                  </a:outerShdw>
                </a:effectLst>
              </a:rPr>
              <a:t>Welcome to </a:t>
            </a:r>
            <a:r>
              <a:rPr lang="en-US" sz="5400" b="1" dirty="0" smtClean="0">
                <a:ln w="11430"/>
                <a:solidFill>
                  <a:srgbClr val="FF0000"/>
                </a:solidFill>
                <a:effectLst>
                  <a:outerShdw blurRad="80000" dist="40000" dir="5040000" algn="tl">
                    <a:srgbClr val="000000">
                      <a:alpha val="30000"/>
                    </a:srgbClr>
                  </a:outerShdw>
                </a:effectLst>
              </a:rPr>
              <a:t>English Class7</a:t>
            </a:r>
          </a:p>
          <a:p>
            <a:pPr algn="ctr"/>
            <a:endParaRPr lang="en-US" sz="5400" dirty="0">
              <a:solidFill>
                <a:srgbClr val="FF0000"/>
              </a:solidFill>
            </a:endParaRPr>
          </a:p>
        </p:txBody>
      </p:sp>
      <p:pic>
        <p:nvPicPr>
          <p:cNvPr id="28" name="Picture 27" descr="http://kenhtuyensinh.vn/images/2013/Hoc-tieng-anh-giao-tiep.jpg"/>
          <p:cNvPicPr/>
          <p:nvPr/>
        </p:nvPicPr>
        <p:blipFill>
          <a:blip r:embed="rId4">
            <a:extLst>
              <a:ext uri="{28A0092B-C50C-407E-A947-70E740481C1C}">
                <a14:useLocalDpi xmlns:a14="http://schemas.microsoft.com/office/drawing/2010/main" xmlns="" val="0"/>
              </a:ext>
            </a:extLst>
          </a:blip>
          <a:srcRect/>
          <a:stretch>
            <a:fillRect/>
          </a:stretch>
        </p:blipFill>
        <p:spPr bwMode="auto">
          <a:xfrm>
            <a:off x="2895600" y="1219200"/>
            <a:ext cx="36576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 name="Picture 28" descr="https://encrypted-tbn2.gstatic.com/images?q=tbn:ANd9GcQongWViEbyQJxN3XvuAs_9QTa6Zk_AME-p8RkYClltpKUlvg7D"/>
          <p:cNvPicPr/>
          <p:nvPr/>
        </p:nvPicPr>
        <p:blipFill>
          <a:blip r:embed="rId5">
            <a:extLst>
              <a:ext uri="{28A0092B-C50C-407E-A947-70E740481C1C}">
                <a14:useLocalDpi xmlns:a14="http://schemas.microsoft.com/office/drawing/2010/main" xmlns="" val="0"/>
              </a:ext>
            </a:extLst>
          </a:blip>
          <a:srcRect/>
          <a:stretch>
            <a:fillRect/>
          </a:stretch>
        </p:blipFill>
        <p:spPr bwMode="auto">
          <a:xfrm>
            <a:off x="6477000" y="5181600"/>
            <a:ext cx="2381250" cy="1332230"/>
          </a:xfrm>
          <a:prstGeom prst="rect">
            <a:avLst/>
          </a:prstGeom>
          <a:ln/>
        </p:spPr>
        <p:style>
          <a:lnRef idx="1">
            <a:schemeClr val="accent3"/>
          </a:lnRef>
          <a:fillRef idx="2">
            <a:schemeClr val="accent3"/>
          </a:fillRef>
          <a:effectRef idx="1">
            <a:schemeClr val="accent3"/>
          </a:effectRef>
          <a:fontRef idx="minor">
            <a:schemeClr val="dk1"/>
          </a:fontRef>
        </p:style>
      </p:pic>
      <p:sp>
        <p:nvSpPr>
          <p:cNvPr id="30" name="Cloud Callout 29"/>
          <p:cNvSpPr/>
          <p:nvPr/>
        </p:nvSpPr>
        <p:spPr>
          <a:xfrm>
            <a:off x="1447800" y="4572000"/>
            <a:ext cx="4204855" cy="1393875"/>
          </a:xfrm>
          <a:prstGeom prst="cloudCallout">
            <a:avLst>
              <a:gd name="adj1" fmla="val 58762"/>
              <a:gd name="adj2" fmla="val 36245"/>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smtClean="0">
                <a:solidFill>
                  <a:srgbClr val="002060"/>
                </a:solidFill>
              </a:rPr>
              <a:t>Let’s learn English !</a:t>
            </a:r>
            <a:endParaRPr lang="en-US" sz="3200" b="1" dirty="0">
              <a:solidFill>
                <a:srgbClr val="002060"/>
              </a:solidFill>
            </a:endParaRPr>
          </a:p>
        </p:txBody>
      </p:sp>
      <p:sp>
        <p:nvSpPr>
          <p:cNvPr id="31" name="TextBox 30"/>
          <p:cNvSpPr txBox="1"/>
          <p:nvPr/>
        </p:nvSpPr>
        <p:spPr>
          <a:xfrm>
            <a:off x="1676400" y="3581400"/>
            <a:ext cx="6324600" cy="954107"/>
          </a:xfrm>
          <a:prstGeom prst="rect">
            <a:avLst/>
          </a:prstGeom>
          <a:noFill/>
        </p:spPr>
        <p:txBody>
          <a:bodyPr wrap="square" rtlCol="0">
            <a:spAutoFit/>
          </a:bodyPr>
          <a:lstStyle/>
          <a:p>
            <a:pPr algn="ctr"/>
            <a:r>
              <a:rPr lang="en-US" sz="2800" b="1" dirty="0" smtClean="0">
                <a:solidFill>
                  <a:srgbClr val="FF0000"/>
                </a:solidFill>
              </a:rPr>
              <a:t>Unit 11: SCIENCE AND TECHNOLOGY</a:t>
            </a:r>
          </a:p>
          <a:p>
            <a:pPr algn="ctr"/>
            <a:r>
              <a:rPr lang="en-US" sz="2800" b="1" dirty="0" smtClean="0">
                <a:solidFill>
                  <a:srgbClr val="0070C0"/>
                </a:solidFill>
              </a:rPr>
              <a:t>(A CLOSER LOOK1)</a:t>
            </a:r>
            <a:endParaRPr lang="en-US" sz="2800" b="1" dirty="0">
              <a:solidFill>
                <a:srgbClr val="0070C0"/>
              </a:solidFill>
            </a:endParaRPr>
          </a:p>
        </p:txBody>
      </p:sp>
      <p:pic>
        <p:nvPicPr>
          <p:cNvPr id="32" name="Picture 14" descr="Picture Sao bay"/>
          <p:cNvPicPr>
            <a:picLocks noChangeAspect="1" noChangeArrowheads="1" noCrop="1"/>
          </p:cNvPicPr>
          <p:nvPr/>
        </p:nvPicPr>
        <p:blipFill>
          <a:blip r:embed="rId6"/>
          <a:srcRect/>
          <a:stretch>
            <a:fillRect/>
          </a:stretch>
        </p:blipFill>
        <p:spPr bwMode="auto">
          <a:xfrm rot="3847082">
            <a:off x="7424482" y="3619540"/>
            <a:ext cx="389859" cy="487100"/>
          </a:xfrm>
          <a:prstGeom prst="rect">
            <a:avLst/>
          </a:prstGeom>
          <a:noFill/>
          <a:ln w="9525">
            <a:noFill/>
            <a:miter lim="800000"/>
            <a:headEnd/>
            <a:tailEnd/>
          </a:ln>
        </p:spPr>
      </p:pic>
      <p:pic>
        <p:nvPicPr>
          <p:cNvPr id="33" name="Picture 14" descr="Picture Sao bay"/>
          <p:cNvPicPr>
            <a:picLocks noChangeAspect="1" noChangeArrowheads="1" noCrop="1"/>
          </p:cNvPicPr>
          <p:nvPr/>
        </p:nvPicPr>
        <p:blipFill>
          <a:blip r:embed="rId6"/>
          <a:srcRect/>
          <a:stretch>
            <a:fillRect/>
          </a:stretch>
        </p:blipFill>
        <p:spPr bwMode="auto">
          <a:xfrm rot="3847082">
            <a:off x="8620099" y="324466"/>
            <a:ext cx="386561" cy="547408"/>
          </a:xfrm>
          <a:prstGeom prst="rect">
            <a:avLst/>
          </a:prstGeom>
          <a:noFill/>
          <a:ln w="9525">
            <a:noFill/>
            <a:miter lim="800000"/>
            <a:headEnd/>
            <a:tailEnd/>
          </a:ln>
        </p:spPr>
      </p:pic>
      <p:pic>
        <p:nvPicPr>
          <p:cNvPr id="34" name="Picture 14" descr="Picture Sao bay"/>
          <p:cNvPicPr>
            <a:picLocks noChangeAspect="1" noChangeArrowheads="1" noCrop="1"/>
          </p:cNvPicPr>
          <p:nvPr/>
        </p:nvPicPr>
        <p:blipFill>
          <a:blip r:embed="rId6"/>
          <a:srcRect/>
          <a:stretch>
            <a:fillRect/>
          </a:stretch>
        </p:blipFill>
        <p:spPr bwMode="auto">
          <a:xfrm rot="3847082">
            <a:off x="865816" y="330220"/>
            <a:ext cx="370357" cy="462734"/>
          </a:xfrm>
          <a:prstGeom prst="rect">
            <a:avLst/>
          </a:prstGeom>
          <a:noFill/>
          <a:ln w="9525">
            <a:noFill/>
            <a:miter lim="800000"/>
            <a:headEnd/>
            <a:tailEnd/>
          </a:ln>
        </p:spPr>
      </p:pic>
      <p:pic>
        <p:nvPicPr>
          <p:cNvPr id="36" name="Picture 14" descr="Picture Sao bay"/>
          <p:cNvPicPr>
            <a:picLocks noChangeAspect="1" noChangeArrowheads="1" noCrop="1"/>
          </p:cNvPicPr>
          <p:nvPr/>
        </p:nvPicPr>
        <p:blipFill>
          <a:blip r:embed="rId6"/>
          <a:srcRect/>
          <a:stretch>
            <a:fillRect/>
          </a:stretch>
        </p:blipFill>
        <p:spPr bwMode="auto">
          <a:xfrm rot="3847082">
            <a:off x="1281485" y="4798690"/>
            <a:ext cx="524192" cy="654939"/>
          </a:xfrm>
          <a:prstGeom prst="rect">
            <a:avLst/>
          </a:prstGeom>
          <a:noFill/>
          <a:ln w="9525">
            <a:noFill/>
            <a:miter lim="800000"/>
            <a:headEnd/>
            <a:tailEnd/>
          </a:ln>
        </p:spPr>
      </p:pic>
      <p:pic>
        <p:nvPicPr>
          <p:cNvPr id="37" name="Picture 14" descr="Picture Sao bay"/>
          <p:cNvPicPr>
            <a:picLocks noChangeAspect="1" noChangeArrowheads="1" noCrop="1"/>
          </p:cNvPicPr>
          <p:nvPr/>
        </p:nvPicPr>
        <p:blipFill>
          <a:blip r:embed="rId6"/>
          <a:srcRect/>
          <a:stretch>
            <a:fillRect/>
          </a:stretch>
        </p:blipFill>
        <p:spPr bwMode="auto">
          <a:xfrm rot="3847082">
            <a:off x="1752525" y="2804592"/>
            <a:ext cx="590502" cy="73778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par>
                                <p:cTn id="8" presetID="6" presetClass="entr" presetSubtype="16"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 grpId="0" animBg="1"/>
      <p:bldP spid="3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8600" y="457200"/>
            <a:ext cx="8763000" cy="954107"/>
          </a:xfrm>
          <a:prstGeom prst="rect">
            <a:avLst/>
          </a:prstGeom>
        </p:spPr>
        <p:txBody>
          <a:bodyPr wrap="square">
            <a:spAutoFit/>
          </a:bodyPr>
          <a:lstStyle/>
          <a:p>
            <a:pPr lvl="0" fontAlgn="base">
              <a:spcBef>
                <a:spcPct val="0"/>
              </a:spcBef>
              <a:spcAft>
                <a:spcPct val="0"/>
              </a:spcAft>
            </a:pPr>
            <a:r>
              <a:rPr lang="en-US" sz="2800" dirty="0" smtClean="0">
                <a:solidFill>
                  <a:srgbClr val="000000"/>
                </a:solidFill>
                <a:latin typeface="Times New Roman" pitchFamily="18" charset="0"/>
                <a:ea typeface="Courier New" pitchFamily="49" charset="0"/>
                <a:cs typeface="Times New Roman" pitchFamily="18" charset="0"/>
              </a:rPr>
              <a:t>1 . </a:t>
            </a:r>
            <a:r>
              <a:rPr lang="en-US" sz="2800" u="sng" dirty="0" smtClean="0">
                <a:solidFill>
                  <a:srgbClr val="000000"/>
                </a:solidFill>
                <a:latin typeface="Times New Roman" pitchFamily="18" charset="0"/>
                <a:ea typeface="Courier New" pitchFamily="49" charset="0"/>
                <a:cs typeface="Times New Roman" pitchFamily="18" charset="0"/>
              </a:rPr>
              <a:t>Match the first halves of the sentences (A) with the second halves (B).</a:t>
            </a:r>
            <a:endParaRPr lang="en-US" sz="1400" u="sng" dirty="0" smtClean="0">
              <a:latin typeface="Arial" pitchFamily="34" charset="0"/>
              <a:cs typeface="Arial" pitchFamily="34" charset="0"/>
            </a:endParaRPr>
          </a:p>
        </p:txBody>
      </p:sp>
      <p:graphicFrame>
        <p:nvGraphicFramePr>
          <p:cNvPr id="13" name="Table 12"/>
          <p:cNvGraphicFramePr>
            <a:graphicFrameLocks noGrp="1"/>
          </p:cNvGraphicFramePr>
          <p:nvPr/>
        </p:nvGraphicFramePr>
        <p:xfrm>
          <a:off x="152400" y="1645920"/>
          <a:ext cx="8915400" cy="5120640"/>
        </p:xfrm>
        <a:graphic>
          <a:graphicData uri="http://schemas.openxmlformats.org/drawingml/2006/table">
            <a:tbl>
              <a:tblPr/>
              <a:tblGrid>
                <a:gridCol w="3657600"/>
                <a:gridCol w="5257800"/>
              </a:tblGrid>
              <a:tr h="484505">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1. Although they are not Christian,</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a. the first person to step into your house in the new year should be a man.</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1960">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2. It's the custom</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b. making sponge cakes for the Mid-Autumn Festival instead of </a:t>
                      </a:r>
                      <a:r>
                        <a:rPr lang="en-US" sz="2400" dirty="0" err="1">
                          <a:solidFill>
                            <a:srgbClr val="0070C0"/>
                          </a:solidFill>
                          <a:latin typeface="Times New Roman"/>
                          <a:ea typeface="Courier New"/>
                          <a:cs typeface="Times New Roman"/>
                        </a:rPr>
                        <a:t>mooncakes</a:t>
                      </a:r>
                      <a:r>
                        <a:rPr lang="en-US" sz="2400" dirty="0">
                          <a:solidFill>
                            <a:srgbClr val="0070C0"/>
                          </a:solidFill>
                          <a:latin typeface="Times New Roman"/>
                          <a:ea typeface="Courier New"/>
                          <a:cs typeface="Times New Roman"/>
                        </a:rPr>
                        <a:t>.</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4800">
                <a:tc>
                  <a:txBody>
                    <a:bodyPr/>
                    <a:lstStyle/>
                    <a:p>
                      <a:pPr marL="0" marR="0" algn="just">
                        <a:spcBef>
                          <a:spcPts val="0"/>
                        </a:spcBef>
                        <a:spcAft>
                          <a:spcPts val="0"/>
                        </a:spcAft>
                      </a:pPr>
                      <a:r>
                        <a:rPr lang="en-US" sz="2400">
                          <a:solidFill>
                            <a:srgbClr val="FF0000"/>
                          </a:solidFill>
                          <a:latin typeface="Times New Roman"/>
                          <a:ea typeface="Courier New"/>
                          <a:cs typeface="Times New Roman"/>
                        </a:rPr>
                        <a:t>3. According to tradition,</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c. the tradition of living with their parents</a:t>
                      </a:r>
                      <a:r>
                        <a:rPr lang="en-US" sz="2400" dirty="0" smtClean="0">
                          <a:solidFill>
                            <a:srgbClr val="0070C0"/>
                          </a:solidFill>
                          <a:latin typeface="Times New Roman"/>
                          <a:ea typeface="Courier New"/>
                          <a:cs typeface="Times New Roman"/>
                        </a:rPr>
                        <a:t>.</a:t>
                      </a:r>
                    </a:p>
                    <a:p>
                      <a:pPr marL="0" marR="0" algn="just">
                        <a:spcBef>
                          <a:spcPts val="0"/>
                        </a:spcBef>
                        <a:spcAft>
                          <a:spcPts val="0"/>
                        </a:spcAft>
                      </a:pP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8785">
                <a:tc>
                  <a:txBody>
                    <a:bodyPr/>
                    <a:lstStyle/>
                    <a:p>
                      <a:pPr marL="0" marR="0" algn="just">
                        <a:spcBef>
                          <a:spcPts val="0"/>
                        </a:spcBef>
                        <a:spcAft>
                          <a:spcPts val="0"/>
                        </a:spcAft>
                      </a:pPr>
                      <a:r>
                        <a:rPr lang="en-US" sz="2400">
                          <a:solidFill>
                            <a:srgbClr val="FF0000"/>
                          </a:solidFill>
                          <a:latin typeface="Times New Roman"/>
                          <a:ea typeface="Courier New"/>
                          <a:cs typeface="Times New Roman"/>
                        </a:rPr>
                        <a:t>4. There is a tradition in our school that</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d. in that country for women to get married in white.</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1960">
                <a:tc>
                  <a:txBody>
                    <a:bodyPr/>
                    <a:lstStyle/>
                    <a:p>
                      <a:pPr marL="0" marR="0" algn="just">
                        <a:spcBef>
                          <a:spcPts val="0"/>
                        </a:spcBef>
                        <a:spcAft>
                          <a:spcPts val="0"/>
                        </a:spcAft>
                      </a:pPr>
                      <a:r>
                        <a:rPr lang="en-US" sz="2400">
                          <a:solidFill>
                            <a:srgbClr val="FF0000"/>
                          </a:solidFill>
                          <a:latin typeface="Times New Roman"/>
                          <a:ea typeface="Courier New"/>
                          <a:cs typeface="Times New Roman"/>
                        </a:rPr>
                        <a:t>5. They broke with tradition by</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e. the family has the custom of giving presents at Christmas.</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4800">
                <a:tc>
                  <a:txBody>
                    <a:bodyPr/>
                    <a:lstStyle/>
                    <a:p>
                      <a:pPr marL="0" marR="0" algn="just">
                        <a:spcBef>
                          <a:spcPts val="0"/>
                        </a:spcBef>
                        <a:spcAft>
                          <a:spcPts val="0"/>
                        </a:spcAft>
                      </a:pPr>
                      <a:r>
                        <a:rPr lang="en-US" sz="2400">
                          <a:solidFill>
                            <a:srgbClr val="FF0000"/>
                          </a:solidFill>
                          <a:latin typeface="Times New Roman"/>
                          <a:ea typeface="Courier New"/>
                          <a:cs typeface="Times New Roman"/>
                        </a:rPr>
                        <a:t>6. Many young</a:t>
                      </a:r>
                      <a:endParaRPr lang="en-US" sz="2400">
                        <a:solidFill>
                          <a:srgbClr val="FF0000"/>
                        </a:solidFill>
                        <a:latin typeface="Courier New"/>
                        <a:ea typeface="Courier New"/>
                        <a:cs typeface="Times New Roman"/>
                      </a:endParaRPr>
                    </a:p>
                    <a:p>
                      <a:pPr marL="0" marR="0" algn="just">
                        <a:spcBef>
                          <a:spcPts val="0"/>
                        </a:spcBef>
                        <a:spcAft>
                          <a:spcPts val="0"/>
                        </a:spcAft>
                      </a:pPr>
                      <a:r>
                        <a:rPr lang="en-US" sz="2400">
                          <a:solidFill>
                            <a:srgbClr val="FF0000"/>
                          </a:solidFill>
                          <a:latin typeface="Times New Roman"/>
                          <a:ea typeface="Courier New"/>
                          <a:cs typeface="Times New Roman"/>
                        </a:rPr>
                        <a:t>people do not follow</a:t>
                      </a:r>
                      <a:endParaRPr lang="en-US" sz="240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f. morning exercise at 5 a.m.</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1150">
                <a:tc>
                  <a:txBody>
                    <a:bodyPr/>
                    <a:lstStyle/>
                    <a:p>
                      <a:pPr marL="0" marR="0" algn="just">
                        <a:spcBef>
                          <a:spcPts val="0"/>
                        </a:spcBef>
                        <a:spcAft>
                          <a:spcPts val="0"/>
                        </a:spcAft>
                      </a:pPr>
                      <a:r>
                        <a:rPr lang="en-US" sz="2400" dirty="0">
                          <a:solidFill>
                            <a:srgbClr val="FF0000"/>
                          </a:solidFill>
                          <a:latin typeface="Times New Roman"/>
                          <a:ea typeface="Courier New"/>
                          <a:cs typeface="Times New Roman"/>
                        </a:rPr>
                        <a:t>7. In my family there is a custom of doing</a:t>
                      </a:r>
                      <a:endParaRPr lang="en-US" sz="2400" dirty="0">
                        <a:solidFill>
                          <a:srgbClr val="FF000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2400" dirty="0">
                          <a:solidFill>
                            <a:srgbClr val="0070C0"/>
                          </a:solidFill>
                          <a:latin typeface="Times New Roman"/>
                          <a:ea typeface="Courier New"/>
                          <a:cs typeface="Times New Roman"/>
                        </a:rPr>
                        <a:t>g. girls should wear </a:t>
                      </a:r>
                      <a:r>
                        <a:rPr lang="en-US" sz="2400" dirty="0" err="1">
                          <a:solidFill>
                            <a:srgbClr val="0070C0"/>
                          </a:solidFill>
                          <a:latin typeface="Times New Roman"/>
                          <a:ea typeface="Courier New"/>
                          <a:cs typeface="Times New Roman"/>
                        </a:rPr>
                        <a:t>ao</a:t>
                      </a:r>
                      <a:r>
                        <a:rPr lang="en-US" sz="2400" dirty="0">
                          <a:solidFill>
                            <a:srgbClr val="0070C0"/>
                          </a:solidFill>
                          <a:latin typeface="Times New Roman"/>
                          <a:ea typeface="Courier New"/>
                          <a:cs typeface="Times New Roman"/>
                        </a:rPr>
                        <a:t> </a:t>
                      </a:r>
                      <a:r>
                        <a:rPr lang="en-US" sz="2400" dirty="0" err="1">
                          <a:solidFill>
                            <a:srgbClr val="0070C0"/>
                          </a:solidFill>
                          <a:latin typeface="Times New Roman"/>
                          <a:ea typeface="Courier New"/>
                          <a:cs typeface="Times New Roman"/>
                        </a:rPr>
                        <a:t>dai</a:t>
                      </a:r>
                      <a:r>
                        <a:rPr lang="en-US" sz="2400" dirty="0">
                          <a:solidFill>
                            <a:srgbClr val="0070C0"/>
                          </a:solidFill>
                          <a:latin typeface="Times New Roman"/>
                          <a:ea typeface="Courier New"/>
                          <a:cs typeface="Times New Roman"/>
                        </a:rPr>
                        <a:t> on the first day of school.</a:t>
                      </a:r>
                      <a:endParaRPr lang="en-US" sz="2400" dirty="0">
                        <a:solidFill>
                          <a:srgbClr val="0070C0"/>
                        </a:solidFill>
                        <a:latin typeface="Courier New"/>
                        <a:ea typeface="Courier New"/>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Flowchart: Connector 6"/>
          <p:cNvSpPr/>
          <p:nvPr/>
        </p:nvSpPr>
        <p:spPr>
          <a:xfrm>
            <a:off x="3352800" y="19812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e</a:t>
            </a:r>
            <a:endParaRPr lang="en-US" sz="2800" b="1" dirty="0">
              <a:solidFill>
                <a:srgbClr val="0070C0"/>
              </a:solidFill>
            </a:endParaRPr>
          </a:p>
        </p:txBody>
      </p:sp>
      <p:sp>
        <p:nvSpPr>
          <p:cNvPr id="8" name="Flowchart: Connector 7"/>
          <p:cNvSpPr/>
          <p:nvPr/>
        </p:nvSpPr>
        <p:spPr>
          <a:xfrm>
            <a:off x="3352800" y="2514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d</a:t>
            </a:r>
            <a:endParaRPr lang="en-US" sz="2800" b="1" dirty="0">
              <a:solidFill>
                <a:srgbClr val="0070C0"/>
              </a:solidFill>
            </a:endParaRPr>
          </a:p>
        </p:txBody>
      </p:sp>
      <p:sp>
        <p:nvSpPr>
          <p:cNvPr id="9" name="Flowchart: Connector 8"/>
          <p:cNvSpPr/>
          <p:nvPr/>
        </p:nvSpPr>
        <p:spPr>
          <a:xfrm>
            <a:off x="3352800" y="3276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a</a:t>
            </a:r>
            <a:endParaRPr lang="en-US" sz="2800" b="1" dirty="0">
              <a:solidFill>
                <a:srgbClr val="0070C0"/>
              </a:solidFill>
            </a:endParaRPr>
          </a:p>
        </p:txBody>
      </p:sp>
      <p:sp>
        <p:nvSpPr>
          <p:cNvPr id="12" name="Flowchart: Connector 11"/>
          <p:cNvSpPr/>
          <p:nvPr/>
        </p:nvSpPr>
        <p:spPr>
          <a:xfrm>
            <a:off x="3352800" y="4038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g</a:t>
            </a:r>
            <a:endParaRPr lang="en-US" sz="2800" b="1" dirty="0">
              <a:solidFill>
                <a:srgbClr val="0070C0"/>
              </a:solidFill>
            </a:endParaRPr>
          </a:p>
        </p:txBody>
      </p:sp>
      <p:sp>
        <p:nvSpPr>
          <p:cNvPr id="14" name="Flowchart: Connector 13"/>
          <p:cNvSpPr/>
          <p:nvPr/>
        </p:nvSpPr>
        <p:spPr>
          <a:xfrm>
            <a:off x="3352800" y="4800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b</a:t>
            </a:r>
            <a:endParaRPr lang="en-US" sz="2800" b="1" dirty="0">
              <a:solidFill>
                <a:srgbClr val="0070C0"/>
              </a:solidFill>
            </a:endParaRPr>
          </a:p>
        </p:txBody>
      </p:sp>
      <p:sp>
        <p:nvSpPr>
          <p:cNvPr id="15" name="Flowchart: Connector 14"/>
          <p:cNvSpPr/>
          <p:nvPr/>
        </p:nvSpPr>
        <p:spPr>
          <a:xfrm>
            <a:off x="3352800" y="54864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16" name="Flowchart: Connector 15"/>
          <p:cNvSpPr/>
          <p:nvPr/>
        </p:nvSpPr>
        <p:spPr>
          <a:xfrm>
            <a:off x="3352800" y="6248400"/>
            <a:ext cx="381000" cy="3810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f</a:t>
            </a:r>
            <a:endParaRPr lang="en-US" sz="2800" b="1" dirty="0">
              <a:solidFill>
                <a:srgbClr val="0070C0"/>
              </a:solidFill>
            </a:endParaRPr>
          </a:p>
        </p:txBody>
      </p:sp>
      <p:sp>
        <p:nvSpPr>
          <p:cNvPr id="17" name="Rectangle 16"/>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edg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camera.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camera.wav"/>
                                        </p:tgtEl>
                                      </p:cMediaNode>
                                    </p:audio>
                                  </p:sub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animBg="1"/>
      <p:bldP spid="8" grpId="0" animBg="1"/>
      <p:bldP spid="9" grpId="0" animBg="1"/>
      <p:bldP spid="12"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8600" y="457200"/>
            <a:ext cx="8763000" cy="954107"/>
          </a:xfrm>
          <a:prstGeom prst="rect">
            <a:avLst/>
          </a:prstGeom>
        </p:spPr>
        <p:txBody>
          <a:bodyPr wrap="square">
            <a:spAutoFit/>
          </a:bodyPr>
          <a:lstStyle/>
          <a:p>
            <a:pPr lvl="0" fontAlgn="base">
              <a:spcBef>
                <a:spcPct val="0"/>
              </a:spcBef>
              <a:spcAft>
                <a:spcPct val="0"/>
              </a:spcAft>
            </a:pPr>
            <a:r>
              <a:rPr lang="en-US" sz="2800" dirty="0" smtClean="0">
                <a:solidFill>
                  <a:srgbClr val="000000"/>
                </a:solidFill>
                <a:latin typeface="Times New Roman" pitchFamily="18" charset="0"/>
                <a:ea typeface="Courier New" pitchFamily="49" charset="0"/>
                <a:cs typeface="Times New Roman" pitchFamily="18" charset="0"/>
              </a:rPr>
              <a:t> </a:t>
            </a:r>
            <a:r>
              <a:rPr lang="en-US" sz="2800" u="sng" dirty="0" smtClean="0">
                <a:solidFill>
                  <a:srgbClr val="000000"/>
                </a:solidFill>
                <a:latin typeface="Times New Roman" pitchFamily="18" charset="0"/>
                <a:ea typeface="Courier New" pitchFamily="49" charset="0"/>
                <a:cs typeface="Times New Roman" pitchFamily="18" charset="0"/>
              </a:rPr>
              <a:t>The “</a:t>
            </a:r>
            <a:r>
              <a:rPr lang="en-US" sz="2800" u="sng" dirty="0" err="1" smtClean="0">
                <a:solidFill>
                  <a:srgbClr val="000000"/>
                </a:solidFill>
                <a:latin typeface="Times New Roman" pitchFamily="18" charset="0"/>
                <a:ea typeface="Courier New" pitchFamily="49" charset="0"/>
                <a:cs typeface="Times New Roman" pitchFamily="18" charset="0"/>
              </a:rPr>
              <a:t>custome</a:t>
            </a:r>
            <a:r>
              <a:rPr lang="en-US" sz="2800" u="sng" dirty="0" smtClean="0">
                <a:solidFill>
                  <a:srgbClr val="000000"/>
                </a:solidFill>
                <a:latin typeface="Times New Roman" pitchFamily="18" charset="0"/>
                <a:ea typeface="Courier New" pitchFamily="49" charset="0"/>
                <a:cs typeface="Times New Roman" pitchFamily="18" charset="0"/>
              </a:rPr>
              <a:t>” or “</a:t>
            </a:r>
            <a:r>
              <a:rPr lang="en-US" sz="2800" u="sng" dirty="0" err="1" smtClean="0">
                <a:solidFill>
                  <a:srgbClr val="000000"/>
                </a:solidFill>
                <a:latin typeface="Times New Roman" pitchFamily="18" charset="0"/>
                <a:ea typeface="Courier New" pitchFamily="49" charset="0"/>
                <a:cs typeface="Times New Roman" pitchFamily="18" charset="0"/>
              </a:rPr>
              <a:t>tradition”could</a:t>
            </a:r>
            <a:r>
              <a:rPr lang="en-US" sz="2800" u="sng" dirty="0" smtClean="0">
                <a:solidFill>
                  <a:srgbClr val="000000"/>
                </a:solidFill>
                <a:latin typeface="Times New Roman" pitchFamily="18" charset="0"/>
                <a:ea typeface="Courier New" pitchFamily="49" charset="0"/>
                <a:cs typeface="Times New Roman" pitchFamily="18" charset="0"/>
              </a:rPr>
              <a:t> be  </a:t>
            </a:r>
            <a:r>
              <a:rPr lang="en-US" sz="2800" u="sng" dirty="0" smtClean="0">
                <a:solidFill>
                  <a:srgbClr val="FF0000"/>
                </a:solidFill>
                <a:latin typeface="Times New Roman" pitchFamily="18" charset="0"/>
                <a:ea typeface="Courier New" pitchFamily="49" charset="0"/>
                <a:cs typeface="Times New Roman" pitchFamily="18" charset="0"/>
              </a:rPr>
              <a:t>countable </a:t>
            </a:r>
            <a:r>
              <a:rPr lang="en-US" sz="2800" u="sng" dirty="0" smtClean="0">
                <a:solidFill>
                  <a:srgbClr val="000000"/>
                </a:solidFill>
                <a:latin typeface="Times New Roman" pitchFamily="18" charset="0"/>
                <a:ea typeface="Courier New" pitchFamily="49" charset="0"/>
                <a:cs typeface="Times New Roman" pitchFamily="18" charset="0"/>
              </a:rPr>
              <a:t>or </a:t>
            </a:r>
            <a:r>
              <a:rPr lang="en-US" sz="2800" u="sng" dirty="0" smtClean="0">
                <a:solidFill>
                  <a:srgbClr val="FF0000"/>
                </a:solidFill>
                <a:latin typeface="Times New Roman" pitchFamily="18" charset="0"/>
                <a:ea typeface="Courier New" pitchFamily="49" charset="0"/>
                <a:cs typeface="Times New Roman" pitchFamily="18" charset="0"/>
              </a:rPr>
              <a:t>uncountable</a:t>
            </a:r>
            <a:r>
              <a:rPr lang="en-US" sz="2800" u="sng" dirty="0" smtClean="0">
                <a:solidFill>
                  <a:srgbClr val="000000"/>
                </a:solidFill>
                <a:latin typeface="Times New Roman" pitchFamily="18" charset="0"/>
                <a:ea typeface="Courier New" pitchFamily="49" charset="0"/>
                <a:cs typeface="Times New Roman" pitchFamily="18" charset="0"/>
              </a:rPr>
              <a:t>.</a:t>
            </a:r>
            <a:endParaRPr lang="en-US" sz="1400" u="sng" dirty="0" smtClean="0">
              <a:latin typeface="Arial" pitchFamily="34" charset="0"/>
              <a:cs typeface="Arial" pitchFamily="34" charset="0"/>
            </a:endParaRPr>
          </a:p>
        </p:txBody>
      </p:sp>
      <p:sp>
        <p:nvSpPr>
          <p:cNvPr id="17" name="TextBox 16"/>
          <p:cNvSpPr txBox="1"/>
          <p:nvPr/>
        </p:nvSpPr>
        <p:spPr>
          <a:xfrm>
            <a:off x="152400" y="1371600"/>
            <a:ext cx="8458200" cy="5262979"/>
          </a:xfrm>
          <a:prstGeom prst="rect">
            <a:avLst/>
          </a:prstGeom>
          <a:noFill/>
        </p:spPr>
        <p:txBody>
          <a:bodyPr wrap="square" rtlCol="0">
            <a:spAutoFit/>
          </a:bodyPr>
          <a:lstStyle/>
          <a:p>
            <a:pPr algn="just"/>
            <a:r>
              <a:rPr lang="en-US" sz="2400" dirty="0" smtClean="0">
                <a:solidFill>
                  <a:srgbClr val="FF0000"/>
                </a:solidFill>
                <a:latin typeface="Times New Roman"/>
                <a:ea typeface="Courier New"/>
                <a:cs typeface="Times New Roman"/>
              </a:rPr>
              <a:t>1. Although they are not Christian,</a:t>
            </a:r>
            <a:r>
              <a:rPr lang="en-US" sz="2400" dirty="0" smtClean="0">
                <a:solidFill>
                  <a:srgbClr val="0070C0"/>
                </a:solidFill>
                <a:latin typeface="Times New Roman"/>
                <a:ea typeface="Courier New"/>
                <a:cs typeface="Times New Roman"/>
              </a:rPr>
              <a:t> the family has the custom of giving presents at Christmas.</a:t>
            </a:r>
          </a:p>
          <a:p>
            <a:pPr algn="just"/>
            <a:r>
              <a:rPr lang="en-US" sz="2400" dirty="0" smtClean="0">
                <a:solidFill>
                  <a:srgbClr val="FF0000"/>
                </a:solidFill>
                <a:latin typeface="Times New Roman"/>
                <a:ea typeface="Courier New"/>
                <a:cs typeface="Times New Roman"/>
              </a:rPr>
              <a:t>2. It's the custom, </a:t>
            </a:r>
            <a:r>
              <a:rPr lang="en-US" sz="2400" dirty="0" smtClean="0">
                <a:solidFill>
                  <a:srgbClr val="0070C0"/>
                </a:solidFill>
                <a:latin typeface="Times New Roman"/>
                <a:ea typeface="Courier New"/>
                <a:cs typeface="Times New Roman"/>
              </a:rPr>
              <a:t>in that country for women to get married in white.</a:t>
            </a:r>
          </a:p>
          <a:p>
            <a:pPr algn="just"/>
            <a:r>
              <a:rPr lang="en-US" sz="2400" dirty="0" smtClean="0">
                <a:solidFill>
                  <a:srgbClr val="FF0000"/>
                </a:solidFill>
                <a:latin typeface="Times New Roman"/>
                <a:ea typeface="Courier New"/>
                <a:cs typeface="Times New Roman"/>
              </a:rPr>
              <a:t>3. According to tradition, </a:t>
            </a:r>
            <a:r>
              <a:rPr lang="en-US" sz="2400" dirty="0" smtClean="0">
                <a:solidFill>
                  <a:srgbClr val="0070C0"/>
                </a:solidFill>
                <a:latin typeface="Times New Roman"/>
                <a:ea typeface="Courier New"/>
                <a:cs typeface="Times New Roman"/>
              </a:rPr>
              <a:t>the first person to step into your house in the new year should be a man.</a:t>
            </a:r>
          </a:p>
          <a:p>
            <a:pPr algn="just"/>
            <a:r>
              <a:rPr lang="en-US" sz="2400" dirty="0" smtClean="0">
                <a:solidFill>
                  <a:srgbClr val="FF0000"/>
                </a:solidFill>
                <a:latin typeface="Times New Roman"/>
                <a:ea typeface="Courier New"/>
                <a:cs typeface="Times New Roman"/>
              </a:rPr>
              <a:t>4. There is a tradition in our school that, </a:t>
            </a:r>
            <a:r>
              <a:rPr lang="en-US" sz="2400" dirty="0" smtClean="0">
                <a:solidFill>
                  <a:srgbClr val="0070C0"/>
                </a:solidFill>
                <a:latin typeface="Times New Roman"/>
                <a:ea typeface="Courier New"/>
                <a:cs typeface="Times New Roman"/>
              </a:rPr>
              <a:t>girls should wear </a:t>
            </a:r>
            <a:r>
              <a:rPr lang="en-US" sz="2400" dirty="0" err="1" smtClean="0">
                <a:solidFill>
                  <a:srgbClr val="0070C0"/>
                </a:solidFill>
                <a:latin typeface="Times New Roman"/>
                <a:ea typeface="Courier New"/>
                <a:cs typeface="Times New Roman"/>
              </a:rPr>
              <a:t>ao</a:t>
            </a:r>
            <a:r>
              <a:rPr lang="en-US" sz="2400" dirty="0" smtClean="0">
                <a:solidFill>
                  <a:srgbClr val="0070C0"/>
                </a:solidFill>
                <a:latin typeface="Times New Roman"/>
                <a:ea typeface="Courier New"/>
                <a:cs typeface="Times New Roman"/>
              </a:rPr>
              <a:t> </a:t>
            </a:r>
            <a:r>
              <a:rPr lang="en-US" sz="2400" dirty="0" err="1" smtClean="0">
                <a:solidFill>
                  <a:srgbClr val="0070C0"/>
                </a:solidFill>
                <a:latin typeface="Times New Roman"/>
                <a:ea typeface="Courier New"/>
                <a:cs typeface="Times New Roman"/>
              </a:rPr>
              <a:t>dai</a:t>
            </a:r>
            <a:r>
              <a:rPr lang="en-US" sz="2400" dirty="0" smtClean="0">
                <a:solidFill>
                  <a:srgbClr val="0070C0"/>
                </a:solidFill>
                <a:latin typeface="Times New Roman"/>
                <a:ea typeface="Courier New"/>
                <a:cs typeface="Times New Roman"/>
              </a:rPr>
              <a:t> on the first day of school.</a:t>
            </a:r>
          </a:p>
          <a:p>
            <a:pPr algn="just"/>
            <a:r>
              <a:rPr lang="en-US" sz="2400" dirty="0" smtClean="0">
                <a:solidFill>
                  <a:srgbClr val="FF0000"/>
                </a:solidFill>
                <a:latin typeface="Times New Roman"/>
                <a:ea typeface="Courier New"/>
                <a:cs typeface="Times New Roman"/>
              </a:rPr>
              <a:t>5. They broke with tradition by</a:t>
            </a:r>
            <a:r>
              <a:rPr lang="en-US" sz="2400" dirty="0" smtClean="0">
                <a:solidFill>
                  <a:srgbClr val="0070C0"/>
                </a:solidFill>
                <a:latin typeface="Times New Roman"/>
                <a:ea typeface="Courier New"/>
                <a:cs typeface="Times New Roman"/>
              </a:rPr>
              <a:t> making sponge cakes for the Mid-Autumn Festival instead of </a:t>
            </a:r>
            <a:r>
              <a:rPr lang="en-US" sz="2400" dirty="0" err="1" smtClean="0">
                <a:solidFill>
                  <a:srgbClr val="0070C0"/>
                </a:solidFill>
                <a:latin typeface="Times New Roman"/>
                <a:ea typeface="Courier New"/>
                <a:cs typeface="Times New Roman"/>
              </a:rPr>
              <a:t>mooncakes</a:t>
            </a:r>
            <a:endParaRPr lang="en-US" sz="2400" dirty="0" smtClean="0">
              <a:solidFill>
                <a:srgbClr val="0070C0"/>
              </a:solidFill>
              <a:latin typeface="Times New Roman"/>
              <a:ea typeface="Courier New"/>
              <a:cs typeface="Times New Roman"/>
            </a:endParaRPr>
          </a:p>
          <a:p>
            <a:pPr algn="just"/>
            <a:r>
              <a:rPr lang="en-US" sz="2400" dirty="0" smtClean="0">
                <a:solidFill>
                  <a:srgbClr val="FF0000"/>
                </a:solidFill>
                <a:latin typeface="Times New Roman"/>
                <a:ea typeface="Courier New"/>
                <a:cs typeface="Times New Roman"/>
              </a:rPr>
              <a:t>6. Many young</a:t>
            </a:r>
            <a:r>
              <a:rPr lang="en-US" sz="2400" dirty="0" smtClean="0">
                <a:solidFill>
                  <a:srgbClr val="FF0000"/>
                </a:solidFill>
                <a:latin typeface="Courier New"/>
                <a:ea typeface="Courier New"/>
                <a:cs typeface="Times New Roman"/>
              </a:rPr>
              <a:t> </a:t>
            </a:r>
            <a:r>
              <a:rPr lang="en-US" sz="2400" dirty="0" smtClean="0">
                <a:solidFill>
                  <a:srgbClr val="FF0000"/>
                </a:solidFill>
                <a:latin typeface="Times New Roman"/>
                <a:ea typeface="Courier New"/>
                <a:cs typeface="Times New Roman"/>
              </a:rPr>
              <a:t>people do not follow</a:t>
            </a:r>
            <a:r>
              <a:rPr lang="en-US" sz="2400" dirty="0" smtClean="0">
                <a:solidFill>
                  <a:srgbClr val="0070C0"/>
                </a:solidFill>
                <a:latin typeface="Times New Roman"/>
                <a:ea typeface="Courier New"/>
                <a:cs typeface="Times New Roman"/>
              </a:rPr>
              <a:t> the tradition of living with their parents</a:t>
            </a:r>
          </a:p>
          <a:p>
            <a:pPr algn="just"/>
            <a:r>
              <a:rPr lang="en-US" sz="2400" dirty="0" smtClean="0">
                <a:solidFill>
                  <a:srgbClr val="FF0000"/>
                </a:solidFill>
                <a:latin typeface="Times New Roman"/>
                <a:ea typeface="Courier New"/>
                <a:cs typeface="Times New Roman"/>
              </a:rPr>
              <a:t>7. In my family there is a custom of doing</a:t>
            </a:r>
            <a:r>
              <a:rPr lang="en-US" sz="2400" dirty="0" smtClean="0">
                <a:solidFill>
                  <a:srgbClr val="0070C0"/>
                </a:solidFill>
                <a:latin typeface="Times New Roman"/>
                <a:ea typeface="Courier New"/>
                <a:cs typeface="Times New Roman"/>
              </a:rPr>
              <a:t> morning exercise at 5 a.m.</a:t>
            </a:r>
            <a:endParaRPr lang="en-US" sz="2400" dirty="0"/>
          </a:p>
        </p:txBody>
      </p:sp>
      <p:sp>
        <p:nvSpPr>
          <p:cNvPr id="18" name="Flowchart: Connector 17"/>
          <p:cNvSpPr/>
          <p:nvPr/>
        </p:nvSpPr>
        <p:spPr>
          <a:xfrm>
            <a:off x="8686800" y="1447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19" name="Flowchart: Connector 18"/>
          <p:cNvSpPr/>
          <p:nvPr/>
        </p:nvSpPr>
        <p:spPr>
          <a:xfrm>
            <a:off x="8686800" y="2209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0" name="Flowchart: Connector 19"/>
          <p:cNvSpPr/>
          <p:nvPr/>
        </p:nvSpPr>
        <p:spPr>
          <a:xfrm>
            <a:off x="8686800" y="2971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u</a:t>
            </a:r>
            <a:endParaRPr lang="en-US" sz="2800" b="1" dirty="0">
              <a:solidFill>
                <a:srgbClr val="0070C0"/>
              </a:solidFill>
            </a:endParaRPr>
          </a:p>
        </p:txBody>
      </p:sp>
      <p:sp>
        <p:nvSpPr>
          <p:cNvPr id="21" name="Flowchart: Connector 20"/>
          <p:cNvSpPr/>
          <p:nvPr/>
        </p:nvSpPr>
        <p:spPr>
          <a:xfrm>
            <a:off x="8686800" y="37338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2" name="Flowchart: Connector 21"/>
          <p:cNvSpPr/>
          <p:nvPr/>
        </p:nvSpPr>
        <p:spPr>
          <a:xfrm>
            <a:off x="8686800" y="44196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u</a:t>
            </a:r>
            <a:endParaRPr lang="en-US" sz="2800" b="1" dirty="0">
              <a:solidFill>
                <a:srgbClr val="0070C0"/>
              </a:solidFill>
            </a:endParaRPr>
          </a:p>
        </p:txBody>
      </p:sp>
      <p:sp>
        <p:nvSpPr>
          <p:cNvPr id="23" name="Flowchart: Connector 22"/>
          <p:cNvSpPr/>
          <p:nvPr/>
        </p:nvSpPr>
        <p:spPr>
          <a:xfrm>
            <a:off x="8686800" y="51054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4" name="Flowchart: Connector 23"/>
          <p:cNvSpPr/>
          <p:nvPr/>
        </p:nvSpPr>
        <p:spPr>
          <a:xfrm>
            <a:off x="8686800" y="5791200"/>
            <a:ext cx="457200" cy="457200"/>
          </a:xfrm>
          <a:prstGeom prst="flowChartConnector">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smtClean="0">
                <a:solidFill>
                  <a:srgbClr val="0070C0"/>
                </a:solidFill>
              </a:rPr>
              <a:t>c</a:t>
            </a:r>
            <a:endParaRPr lang="en-US" sz="2800" b="1" dirty="0">
              <a:solidFill>
                <a:srgbClr val="0070C0"/>
              </a:solidFill>
            </a:endParaRPr>
          </a:p>
        </p:txBody>
      </p:sp>
      <p:sp>
        <p:nvSpPr>
          <p:cNvPr id="25" name="Rectangle 2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heel(4)">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camera.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camera.wav"/>
                                        </p:tgtEl>
                                      </p:cMediaNode>
                                    </p:audio>
                                  </p:sub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P spid="18" grpId="0" animBg="1"/>
      <p:bldP spid="19" grpId="0" animBg="1"/>
      <p:bldP spid="20" grpId="0" animBg="1"/>
      <p:bldP spid="21" grpId="0" animBg="1"/>
      <p:bldP spid="22" grpId="0" animBg="1"/>
      <p:bldP spid="23"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33400"/>
            <a:ext cx="9144000" cy="1077218"/>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2. </a:t>
            </a:r>
            <a:r>
              <a:rPr lang="en-US" sz="3200" u="sng" dirty="0" smtClean="0">
                <a:solidFill>
                  <a:srgbClr val="C00000"/>
                </a:solidFill>
                <a:latin typeface="Times New Roman" pitchFamily="18" charset="0"/>
                <a:ea typeface="Courier New" pitchFamily="49" charset="0"/>
                <a:cs typeface="Times New Roman" pitchFamily="18" charset="0"/>
              </a:rPr>
              <a:t>Read the full sentences in 1 again and complete the expressions below</a:t>
            </a:r>
            <a:r>
              <a:rPr lang="en-US" sz="3200" dirty="0" smtClean="0">
                <a:solidFill>
                  <a:srgbClr val="C00000"/>
                </a:solidFill>
                <a:latin typeface="Times New Roman" pitchFamily="18" charset="0"/>
                <a:ea typeface="Courier New" pitchFamily="49" charset="0"/>
                <a:cs typeface="Times New Roman" pitchFamily="18" charset="0"/>
              </a:rPr>
              <a:t>.</a:t>
            </a:r>
            <a:endParaRPr lang="en-US" sz="3200" dirty="0">
              <a:solidFill>
                <a:srgbClr val="C00000"/>
              </a:solidFill>
            </a:endParaRPr>
          </a:p>
        </p:txBody>
      </p:sp>
      <p:sp>
        <p:nvSpPr>
          <p:cNvPr id="10241" name="Rectangle 1"/>
          <p:cNvSpPr>
            <a:spLocks noChangeArrowheads="1"/>
          </p:cNvSpPr>
          <p:nvPr/>
        </p:nvSpPr>
        <p:spPr bwMode="auto">
          <a:xfrm>
            <a:off x="0" y="1647885"/>
            <a:ext cx="9144000" cy="452431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1.</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i</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t's the ..........	For</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somebody</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to</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do</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lvl="0" eaLnBrk="0" fontAlgn="base" hangingPunct="0">
              <a:spcBef>
                <a:spcPct val="0"/>
              </a:spcBef>
              <a:spcAft>
                <a:spcPct val="0"/>
              </a:spcAft>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2.</a:t>
            </a:r>
            <a:r>
              <a:rPr lang="en-US" sz="3600" dirty="0" smtClean="0">
                <a:solidFill>
                  <a:srgbClr val="0070C0"/>
                </a:solidFill>
                <a:latin typeface="Times New Roman" pitchFamily="18" charset="0"/>
                <a:ea typeface="Courier New" pitchFamily="49" charset="0"/>
                <a:cs typeface="Times New Roman" pitchFamily="18" charset="0"/>
              </a:rPr>
              <a:t> t</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here's </a:t>
            </a:r>
            <a:r>
              <a:rPr lang="en-US" sz="3600" dirty="0" smtClean="0">
                <a:solidFill>
                  <a:srgbClr val="0070C0"/>
                </a:solidFill>
                <a:latin typeface="Times New Roman" pitchFamily="18" charset="0"/>
                <a:ea typeface="Courier New" pitchFamily="49" charset="0"/>
                <a:cs typeface="Times New Roman" pitchFamily="18" charset="0"/>
              </a:rPr>
              <a:t>a .....................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that + clause</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3.	</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 ...to tradition, + clause</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4. follow the .............. </a:t>
            </a:r>
            <a:r>
              <a:rPr lang="en-US" sz="3600" dirty="0" smtClean="0">
                <a:solidFill>
                  <a:srgbClr val="0070C0"/>
                </a:solidFill>
                <a:latin typeface="Times New Roman" pitchFamily="18" charset="0"/>
                <a:ea typeface="Courier New" pitchFamily="49" charset="0"/>
                <a:cs typeface="Times New Roman" pitchFamily="18" charset="0"/>
              </a:rPr>
              <a:t> o</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f</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doing</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5.</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break	 ............... tradition</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by doing 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6.</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have the custom </a:t>
            </a:r>
            <a:r>
              <a:rPr kumimoji="0" lang="en-US" sz="3600" b="0" i="0" u="none" strike="noStrike" cap="none" normalizeH="0" dirty="0" smtClean="0">
                <a:ln>
                  <a:noFill/>
                </a:ln>
                <a:solidFill>
                  <a:srgbClr val="0070C0"/>
                </a:solidFill>
                <a:effectLst/>
                <a:latin typeface="Times New Roman" pitchFamily="18" charset="0"/>
                <a:ea typeface="Courier New" pitchFamily="49" charset="0"/>
                <a:cs typeface="Times New Roman" pitchFamily="18" charset="0"/>
              </a:rPr>
              <a:t> .................. </a:t>
            </a:r>
            <a:r>
              <a:rPr lang="en-US" sz="3600" dirty="0" smtClean="0">
                <a:solidFill>
                  <a:srgbClr val="0070C0"/>
                </a:solidFill>
                <a:latin typeface="Times New Roman" pitchFamily="18" charset="0"/>
                <a:ea typeface="Courier New" pitchFamily="49" charset="0"/>
                <a:cs typeface="Times New Roman" pitchFamily="18" charset="0"/>
              </a:rPr>
              <a:t>d</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oing</a:t>
            </a:r>
            <a:r>
              <a:rPr lang="en-US" sz="3600" dirty="0" smtClean="0">
                <a:solidFill>
                  <a:srgbClr val="0070C0"/>
                </a:solidFill>
                <a:latin typeface="Times New Roman" pitchFamily="18" charset="0"/>
                <a:ea typeface="Courier New" pitchFamily="49"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something</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763" algn="l"/>
                <a:tab pos="2028825" algn="ctr"/>
              </a:tabLst>
            </a:pPr>
            <a:r>
              <a:rPr kumimoji="0" lang="en-US" sz="3600" b="0" i="0" u="none" strike="noStrike" cap="none" normalizeH="0" baseline="0" dirty="0" smtClean="0">
                <a:ln>
                  <a:noFill/>
                </a:ln>
                <a:solidFill>
                  <a:srgbClr val="0070C0"/>
                </a:solidFill>
                <a:effectLst/>
                <a:latin typeface="Times New Roman" pitchFamily="18" charset="0"/>
                <a:ea typeface="Courier New" pitchFamily="49" charset="0"/>
                <a:cs typeface="Times New Roman" pitchFamily="18" charset="0"/>
              </a:rPr>
              <a:t>7.	 there is a custom of ................ something</a:t>
            </a:r>
            <a:endParaRPr kumimoji="0" lang="en-US" sz="4800" b="0" i="0" u="none" strike="noStrike" cap="none" normalizeH="0" baseline="0" dirty="0" smtClean="0">
              <a:ln>
                <a:noFill/>
              </a:ln>
              <a:solidFill>
                <a:srgbClr val="0070C0"/>
              </a:solidFill>
              <a:effectLst/>
              <a:latin typeface="Arial" pitchFamily="34" charset="0"/>
              <a:cs typeface="Arial" pitchFamily="34" charset="0"/>
            </a:endParaRPr>
          </a:p>
        </p:txBody>
      </p:sp>
      <p:sp>
        <p:nvSpPr>
          <p:cNvPr id="6" name="TextBox 5"/>
          <p:cNvSpPr txBox="1"/>
          <p:nvPr/>
        </p:nvSpPr>
        <p:spPr>
          <a:xfrm>
            <a:off x="1905000" y="1676400"/>
            <a:ext cx="2209800" cy="584775"/>
          </a:xfrm>
          <a:prstGeom prst="rect">
            <a:avLst/>
          </a:prstGeom>
          <a:noFill/>
        </p:spPr>
        <p:txBody>
          <a:bodyPr wrap="square" rtlCol="0">
            <a:spAutoFit/>
          </a:bodyPr>
          <a:lstStyle/>
          <a:p>
            <a:r>
              <a:rPr lang="en-US" sz="3200" dirty="0" smtClean="0">
                <a:solidFill>
                  <a:srgbClr val="C00000"/>
                </a:solidFill>
              </a:rPr>
              <a:t>custom</a:t>
            </a:r>
            <a:endParaRPr lang="en-US" sz="3200" dirty="0">
              <a:solidFill>
                <a:srgbClr val="C00000"/>
              </a:solidFill>
            </a:endParaRPr>
          </a:p>
        </p:txBody>
      </p:sp>
      <p:sp>
        <p:nvSpPr>
          <p:cNvPr id="7" name="TextBox 6"/>
          <p:cNvSpPr txBox="1"/>
          <p:nvPr/>
        </p:nvSpPr>
        <p:spPr>
          <a:xfrm>
            <a:off x="2514600" y="2743200"/>
            <a:ext cx="2209800" cy="584775"/>
          </a:xfrm>
          <a:prstGeom prst="rect">
            <a:avLst/>
          </a:prstGeom>
          <a:noFill/>
        </p:spPr>
        <p:txBody>
          <a:bodyPr wrap="square" rtlCol="0">
            <a:spAutoFit/>
          </a:bodyPr>
          <a:lstStyle/>
          <a:p>
            <a:r>
              <a:rPr lang="en-US" sz="3200" dirty="0" smtClean="0">
                <a:solidFill>
                  <a:srgbClr val="C00000"/>
                </a:solidFill>
              </a:rPr>
              <a:t>tradition</a:t>
            </a:r>
            <a:endParaRPr lang="en-US" sz="3200" dirty="0">
              <a:solidFill>
                <a:srgbClr val="C00000"/>
              </a:solidFill>
            </a:endParaRPr>
          </a:p>
        </p:txBody>
      </p:sp>
      <p:sp>
        <p:nvSpPr>
          <p:cNvPr id="8" name="TextBox 7"/>
          <p:cNvSpPr txBox="1"/>
          <p:nvPr/>
        </p:nvSpPr>
        <p:spPr>
          <a:xfrm>
            <a:off x="533400" y="3276600"/>
            <a:ext cx="2209800" cy="584775"/>
          </a:xfrm>
          <a:prstGeom prst="rect">
            <a:avLst/>
          </a:prstGeom>
          <a:noFill/>
        </p:spPr>
        <p:txBody>
          <a:bodyPr wrap="square" rtlCol="0">
            <a:spAutoFit/>
          </a:bodyPr>
          <a:lstStyle/>
          <a:p>
            <a:r>
              <a:rPr lang="en-US" sz="3200" dirty="0" smtClean="0">
                <a:solidFill>
                  <a:srgbClr val="C00000"/>
                </a:solidFill>
              </a:rPr>
              <a:t>According</a:t>
            </a:r>
            <a:endParaRPr lang="en-US" sz="3200" dirty="0">
              <a:solidFill>
                <a:srgbClr val="C00000"/>
              </a:solidFill>
            </a:endParaRPr>
          </a:p>
        </p:txBody>
      </p:sp>
      <p:sp>
        <p:nvSpPr>
          <p:cNvPr id="9" name="TextBox 8"/>
          <p:cNvSpPr txBox="1"/>
          <p:nvPr/>
        </p:nvSpPr>
        <p:spPr>
          <a:xfrm>
            <a:off x="2514600" y="3834825"/>
            <a:ext cx="2209800" cy="584775"/>
          </a:xfrm>
          <a:prstGeom prst="rect">
            <a:avLst/>
          </a:prstGeom>
          <a:noFill/>
        </p:spPr>
        <p:txBody>
          <a:bodyPr wrap="square" rtlCol="0">
            <a:spAutoFit/>
          </a:bodyPr>
          <a:lstStyle/>
          <a:p>
            <a:r>
              <a:rPr lang="en-US" sz="3200" dirty="0" smtClean="0">
                <a:solidFill>
                  <a:srgbClr val="C00000"/>
                </a:solidFill>
              </a:rPr>
              <a:t>tradition</a:t>
            </a:r>
            <a:endParaRPr lang="en-US" sz="3200" dirty="0">
              <a:solidFill>
                <a:srgbClr val="C00000"/>
              </a:solidFill>
            </a:endParaRPr>
          </a:p>
        </p:txBody>
      </p:sp>
      <p:sp>
        <p:nvSpPr>
          <p:cNvPr id="12" name="TextBox 11"/>
          <p:cNvSpPr txBox="1"/>
          <p:nvPr/>
        </p:nvSpPr>
        <p:spPr>
          <a:xfrm>
            <a:off x="1828800" y="4368225"/>
            <a:ext cx="2209800" cy="584775"/>
          </a:xfrm>
          <a:prstGeom prst="rect">
            <a:avLst/>
          </a:prstGeom>
          <a:noFill/>
        </p:spPr>
        <p:txBody>
          <a:bodyPr wrap="square" rtlCol="0">
            <a:spAutoFit/>
          </a:bodyPr>
          <a:lstStyle/>
          <a:p>
            <a:r>
              <a:rPr lang="en-US" sz="3200" dirty="0" smtClean="0">
                <a:solidFill>
                  <a:srgbClr val="C00000"/>
                </a:solidFill>
              </a:rPr>
              <a:t>with</a:t>
            </a:r>
            <a:endParaRPr lang="en-US" sz="3200" dirty="0">
              <a:solidFill>
                <a:srgbClr val="C00000"/>
              </a:solidFill>
            </a:endParaRPr>
          </a:p>
        </p:txBody>
      </p:sp>
      <p:sp>
        <p:nvSpPr>
          <p:cNvPr id="13" name="TextBox 12"/>
          <p:cNvSpPr txBox="1"/>
          <p:nvPr/>
        </p:nvSpPr>
        <p:spPr>
          <a:xfrm>
            <a:off x="3733800" y="4953000"/>
            <a:ext cx="2209800" cy="584775"/>
          </a:xfrm>
          <a:prstGeom prst="rect">
            <a:avLst/>
          </a:prstGeom>
          <a:noFill/>
        </p:spPr>
        <p:txBody>
          <a:bodyPr wrap="square" rtlCol="0">
            <a:spAutoFit/>
          </a:bodyPr>
          <a:lstStyle/>
          <a:p>
            <a:r>
              <a:rPr lang="en-US" sz="3200" dirty="0" smtClean="0">
                <a:solidFill>
                  <a:srgbClr val="C00000"/>
                </a:solidFill>
              </a:rPr>
              <a:t>of</a:t>
            </a:r>
            <a:endParaRPr lang="en-US" sz="3200" dirty="0">
              <a:solidFill>
                <a:srgbClr val="C00000"/>
              </a:solidFill>
            </a:endParaRPr>
          </a:p>
        </p:txBody>
      </p:sp>
      <p:sp>
        <p:nvSpPr>
          <p:cNvPr id="14" name="TextBox 13"/>
          <p:cNvSpPr txBox="1"/>
          <p:nvPr/>
        </p:nvSpPr>
        <p:spPr>
          <a:xfrm>
            <a:off x="4267200" y="5562600"/>
            <a:ext cx="2209800" cy="584775"/>
          </a:xfrm>
          <a:prstGeom prst="rect">
            <a:avLst/>
          </a:prstGeom>
          <a:noFill/>
        </p:spPr>
        <p:txBody>
          <a:bodyPr wrap="square" rtlCol="0">
            <a:spAutoFit/>
          </a:bodyPr>
          <a:lstStyle/>
          <a:p>
            <a:r>
              <a:rPr lang="en-US" sz="3200" dirty="0" smtClean="0">
                <a:solidFill>
                  <a:srgbClr val="C00000"/>
                </a:solidFill>
              </a:rPr>
              <a:t>doing</a:t>
            </a:r>
            <a:endParaRPr lang="en-US" sz="3200" dirty="0">
              <a:solidFill>
                <a:srgbClr val="C00000"/>
              </a:solidFill>
            </a:endParaRPr>
          </a:p>
        </p:txBody>
      </p:sp>
      <p:sp>
        <p:nvSpPr>
          <p:cNvPr id="15" name="Rectangle 1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1"/>
                                        </p:tgtEl>
                                        <p:attrNameLst>
                                          <p:attrName>style.visibility</p:attrName>
                                        </p:attrNameLst>
                                      </p:cBhvr>
                                      <p:to>
                                        <p:strVal val="visible"/>
                                      </p:to>
                                    </p:set>
                                    <p:anim calcmode="lin" valueType="num">
                                      <p:cBhvr additive="base">
                                        <p:cTn id="12" dur="500" fill="hold"/>
                                        <p:tgtEl>
                                          <p:spTgt spid="10241"/>
                                        </p:tgtEl>
                                        <p:attrNameLst>
                                          <p:attrName>ppt_x</p:attrName>
                                        </p:attrNameLst>
                                      </p:cBhvr>
                                      <p:tavLst>
                                        <p:tav tm="0">
                                          <p:val>
                                            <p:strVal val="#ppt_x"/>
                                          </p:val>
                                        </p:tav>
                                        <p:tav tm="100000">
                                          <p:val>
                                            <p:strVal val="#ppt_x"/>
                                          </p:val>
                                        </p:tav>
                                      </p:tavLst>
                                    </p:anim>
                                    <p:anim calcmode="lin" valueType="num">
                                      <p:cBhvr additive="base">
                                        <p:cTn id="13" dur="500" fill="hold"/>
                                        <p:tgtEl>
                                          <p:spTgt spid="1024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oin.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oin.wav"/>
                                        </p:tgtEl>
                                      </p:cMediaNode>
                                    </p:audio>
                                  </p:sub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oin.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oin.wav"/>
                                        </p:tgtEl>
                                      </p:cMediaNode>
                                    </p:audio>
                                  </p:sub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2" name="coin.wav"/>
                                        </p:tgtEl>
                                      </p:cMediaNode>
                                    </p:audio>
                                  </p:sub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oin.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ppt_x"/>
                                          </p:val>
                                        </p:tav>
                                        <p:tav tm="100000">
                                          <p:val>
                                            <p:strVal val="#ppt_x"/>
                                          </p:val>
                                        </p:tav>
                                      </p:tavLst>
                                    </p:anim>
                                    <p:anim calcmode="lin" valueType="num">
                                      <p:cBhvr additive="base">
                                        <p:cTn id="55"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2"/>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241" grpId="0" animBg="1"/>
      <p:bldP spid="6" grpId="0"/>
      <p:bldP spid="7" grpId="0"/>
      <p:bldP spid="8" grpId="0"/>
      <p:bldP spid="9" grpId="0"/>
      <p:bldP spid="12" grpId="0"/>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33400"/>
            <a:ext cx="9144000" cy="2062103"/>
          </a:xfrm>
          <a:prstGeom prst="rect">
            <a:avLst/>
          </a:prstGeom>
        </p:spPr>
        <p:txBody>
          <a:bodyPr wrap="square">
            <a:spAutoFit/>
          </a:bodyPr>
          <a:lstStyle/>
          <a:p>
            <a:pPr algn="just"/>
            <a:r>
              <a:rPr lang="en-US" sz="3200" dirty="0" smtClean="0">
                <a:solidFill>
                  <a:srgbClr val="000000"/>
                </a:solidFill>
                <a:latin typeface="Times New Roman" pitchFamily="18" charset="0"/>
                <a:ea typeface="Courier New" pitchFamily="49" charset="0"/>
                <a:cs typeface="Times New Roman" pitchFamily="18" charset="0"/>
              </a:rPr>
              <a:t>3. Read the following customs and traditions. Make sentences to say if you have these in your province or area, using the expressions in 2. Remember to change the verb tense if necessary.</a:t>
            </a:r>
            <a:endParaRPr lang="en-US" sz="1600" dirty="0" smtClean="0">
              <a:latin typeface="Arial" pitchFamily="34" charset="0"/>
              <a:cs typeface="Arial" pitchFamily="34" charset="0"/>
            </a:endParaRPr>
          </a:p>
        </p:txBody>
      </p:sp>
      <p:sp>
        <p:nvSpPr>
          <p:cNvPr id="4097" name="Rectangle 1"/>
          <p:cNvSpPr>
            <a:spLocks noChangeArrowheads="1"/>
          </p:cNvSpPr>
          <p:nvPr/>
        </p:nvSpPr>
        <p:spPr bwMode="auto">
          <a:xfrm>
            <a:off x="304800" y="5638800"/>
            <a:ext cx="22313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65113" algn="l"/>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5113"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ounded Rectangular Callout 5"/>
          <p:cNvSpPr/>
          <p:nvPr/>
        </p:nvSpPr>
        <p:spPr>
          <a:xfrm>
            <a:off x="457200" y="3124200"/>
            <a:ext cx="4343400" cy="1524000"/>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lvl="0" eaLnBrk="0" fontAlgn="base" hangingPunct="0">
              <a:spcBef>
                <a:spcPct val="0"/>
              </a:spcBef>
              <a:spcAft>
                <a:spcPct val="0"/>
              </a:spcAft>
              <a:tabLst>
                <a:tab pos="265113" algn="l"/>
              </a:tabLst>
            </a:pPr>
            <a:r>
              <a:rPr lang="en-US" sz="3200" dirty="0" smtClean="0">
                <a:solidFill>
                  <a:srgbClr val="0070C0"/>
                </a:solidFill>
                <a:latin typeface="Times New Roman" pitchFamily="18" charset="0"/>
                <a:ea typeface="Courier New" pitchFamily="49" charset="0"/>
                <a:cs typeface="Times New Roman" pitchFamily="18" charset="0"/>
              </a:rPr>
              <a:t>According to tradition, we have fireworks on New Year's Eve.</a:t>
            </a:r>
            <a:endParaRPr lang="en-US" sz="1600" dirty="0" smtClean="0">
              <a:solidFill>
                <a:srgbClr val="0070C0"/>
              </a:solidFill>
              <a:latin typeface="Arial" pitchFamily="34" charset="0"/>
              <a:cs typeface="Arial" pitchFamily="34" charset="0"/>
            </a:endParaRPr>
          </a:p>
        </p:txBody>
      </p:sp>
      <p:sp>
        <p:nvSpPr>
          <p:cNvPr id="7" name="Rounded Rectangular Callout 6"/>
          <p:cNvSpPr/>
          <p:nvPr/>
        </p:nvSpPr>
        <p:spPr>
          <a:xfrm>
            <a:off x="5105400" y="3505200"/>
            <a:ext cx="3886200" cy="1752600"/>
          </a:xfrm>
          <a:prstGeom prst="wedgeRound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dirty="0" smtClean="0">
                <a:solidFill>
                  <a:srgbClr val="000000"/>
                </a:solidFill>
                <a:latin typeface="Times New Roman" pitchFamily="18" charset="0"/>
                <a:ea typeface="Courier New" pitchFamily="49" charset="0"/>
                <a:cs typeface="Times New Roman" pitchFamily="18" charset="0"/>
              </a:rPr>
              <a:t>My area broke with tradition by not having firecrackers, on New Year's Eve</a:t>
            </a:r>
            <a:endParaRPr lang="en-US" sz="2800" dirty="0"/>
          </a:p>
        </p:txBody>
      </p:sp>
      <p:sp>
        <p:nvSpPr>
          <p:cNvPr id="8" name="Rounded Rectangular Callout 7"/>
          <p:cNvSpPr/>
          <p:nvPr/>
        </p:nvSpPr>
        <p:spPr>
          <a:xfrm>
            <a:off x="381000" y="4876800"/>
            <a:ext cx="5486400" cy="1371600"/>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dirty="0" smtClean="0">
                <a:solidFill>
                  <a:srgbClr val="000000"/>
                </a:solidFill>
                <a:latin typeface="Times New Roman" pitchFamily="18" charset="0"/>
                <a:ea typeface="Courier New" pitchFamily="49" charset="0"/>
                <a:cs typeface="Times New Roman" pitchFamily="18" charset="0"/>
              </a:rPr>
              <a:t>There's a tradition in our province of having fireworks on New Year's Eve.)</a:t>
            </a:r>
            <a:endParaRPr lang="en-US" sz="3200" dirty="0"/>
          </a:p>
        </p:txBody>
      </p:sp>
      <p:sp>
        <p:nvSpPr>
          <p:cNvPr id="9" name="Rectangle 8"/>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12" name="TextBox 11"/>
          <p:cNvSpPr txBox="1"/>
          <p:nvPr/>
        </p:nvSpPr>
        <p:spPr>
          <a:xfrm>
            <a:off x="533400" y="2514600"/>
            <a:ext cx="2667000" cy="584775"/>
          </a:xfrm>
          <a:prstGeom prst="rect">
            <a:avLst/>
          </a:prstGeom>
          <a:noFill/>
        </p:spPr>
        <p:txBody>
          <a:bodyPr wrap="square" rtlCol="0">
            <a:spAutoFit/>
          </a:bodyPr>
          <a:lstStyle/>
          <a:p>
            <a:r>
              <a:rPr lang="en-US" sz="3200" u="sng" dirty="0" smtClean="0">
                <a:solidFill>
                  <a:srgbClr val="FF0000"/>
                </a:solidFill>
              </a:rPr>
              <a:t>Example</a:t>
            </a:r>
            <a:endParaRPr lang="en-US" sz="3200"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camera.wav"/>
                                        </p:tgtEl>
                                      </p:cMediaNode>
                                    </p:audio>
                                  </p:sub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4)">
                                      <p:cBhvr>
                                        <p:cTn id="24" dur="2000"/>
                                        <p:tgtEl>
                                          <p:spTgt spid="7"/>
                                        </p:tgtEl>
                                      </p:cBhvr>
                                    </p:animEffect>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P spid="7" grpId="0" animBg="1"/>
      <p:bldP spid="8"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533400" y="609600"/>
            <a:ext cx="8077200" cy="267765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342900" indent="-342900">
              <a:buAutoNum type="arabicPeriod"/>
            </a:pPr>
            <a:r>
              <a:rPr lang="en-US" sz="2800" dirty="0" smtClean="0"/>
              <a:t>Having firework on New Year’s Eve</a:t>
            </a:r>
          </a:p>
          <a:p>
            <a:pPr marL="342900" indent="-342900">
              <a:buAutoNum type="arabicPeriod"/>
            </a:pPr>
            <a:r>
              <a:rPr lang="en-US" sz="2800" dirty="0" smtClean="0"/>
              <a:t>Waiting until the guess finish eating before leaving the dinner table.</a:t>
            </a:r>
          </a:p>
          <a:p>
            <a:pPr marL="342900" indent="-342900">
              <a:buAutoNum type="arabicPeriod"/>
            </a:pPr>
            <a:r>
              <a:rPr lang="en-US" sz="2800" dirty="0" smtClean="0"/>
              <a:t>Touching children’s head</a:t>
            </a:r>
          </a:p>
          <a:p>
            <a:pPr marL="342900" indent="-342900">
              <a:buAutoNum type="arabicPeriod"/>
            </a:pPr>
            <a:r>
              <a:rPr lang="en-US" sz="2800" dirty="0" smtClean="0"/>
              <a:t>Decorating the house on special occasion.</a:t>
            </a:r>
          </a:p>
          <a:p>
            <a:pPr marL="342900" indent="-342900">
              <a:buAutoNum type="arabicPeriod"/>
            </a:pPr>
            <a:r>
              <a:rPr lang="en-US" sz="2800" dirty="0" smtClean="0"/>
              <a:t>Women shaking stranger’s hand</a:t>
            </a:r>
            <a:endParaRPr lang="en-US" sz="2800" dirty="0"/>
          </a:p>
        </p:txBody>
      </p:sp>
      <p:sp>
        <p:nvSpPr>
          <p:cNvPr id="7" name="Rectangle 6"/>
          <p:cNvSpPr/>
          <p:nvPr/>
        </p:nvSpPr>
        <p:spPr>
          <a:xfrm>
            <a:off x="0" y="3286780"/>
            <a:ext cx="9144000" cy="523220"/>
          </a:xfrm>
          <a:prstGeom prst="rect">
            <a:avLst/>
          </a:prstGeom>
        </p:spPr>
        <p:txBody>
          <a:bodyPr wrap="square">
            <a:spAutoFit/>
          </a:bodyPr>
          <a:lstStyle/>
          <a:p>
            <a:r>
              <a:rPr lang="en-US" sz="2800" dirty="0" smtClean="0">
                <a:solidFill>
                  <a:srgbClr val="C00000"/>
                </a:solidFill>
                <a:latin typeface="Times New Roman" pitchFamily="18" charset="0"/>
                <a:ea typeface="Courier New" pitchFamily="49" charset="0"/>
                <a:cs typeface="Times New Roman" pitchFamily="18" charset="0"/>
              </a:rPr>
              <a:t>4. </a:t>
            </a:r>
            <a:r>
              <a:rPr lang="en-US" sz="2800" u="sng" dirty="0" smtClean="0">
                <a:solidFill>
                  <a:srgbClr val="C00000"/>
                </a:solidFill>
                <a:latin typeface="Times New Roman" pitchFamily="18" charset="0"/>
                <a:ea typeface="Courier New" pitchFamily="49" charset="0"/>
                <a:cs typeface="Times New Roman" pitchFamily="18" charset="0"/>
              </a:rPr>
              <a:t>Now complete the following sentences with your own ideas</a:t>
            </a:r>
            <a:endParaRPr lang="en-US" sz="2800" u="sng" dirty="0">
              <a:solidFill>
                <a:srgbClr val="C00000"/>
              </a:solidFill>
            </a:endParaRPr>
          </a:p>
        </p:txBody>
      </p:sp>
      <p:sp>
        <p:nvSpPr>
          <p:cNvPr id="8" name="TextBox 7"/>
          <p:cNvSpPr txBox="1"/>
          <p:nvPr/>
        </p:nvSpPr>
        <p:spPr>
          <a:xfrm>
            <a:off x="152400" y="3925431"/>
            <a:ext cx="8839200"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buAutoNum type="arabicPeriod"/>
            </a:pPr>
            <a:r>
              <a:rPr lang="en-US" sz="3200" dirty="0" smtClean="0"/>
              <a:t>It’s the custom in my country that...</a:t>
            </a:r>
          </a:p>
          <a:p>
            <a:pPr marL="342900" indent="-342900">
              <a:buAutoNum type="arabicPeriod"/>
            </a:pPr>
            <a:r>
              <a:rPr lang="en-US" sz="3200" dirty="0" smtClean="0"/>
              <a:t>We broke with tradition by ...</a:t>
            </a:r>
          </a:p>
          <a:p>
            <a:pPr marL="342900" indent="-342900">
              <a:buAutoNum type="arabicPeriod"/>
            </a:pPr>
            <a:r>
              <a:rPr lang="en-US" sz="3200" dirty="0" smtClean="0"/>
              <a:t>There is a tradition in my family that ...</a:t>
            </a:r>
          </a:p>
          <a:p>
            <a:pPr marL="342900" indent="-342900">
              <a:buAutoNum type="arabicPeriod"/>
            </a:pPr>
            <a:r>
              <a:rPr lang="en-US" sz="3200" dirty="0" smtClean="0"/>
              <a:t>We have a custom of ...</a:t>
            </a:r>
          </a:p>
          <a:p>
            <a:pPr marL="342900" indent="-342900">
              <a:buAutoNum type="arabicPeriod"/>
            </a:pPr>
            <a:r>
              <a:rPr lang="en-US" sz="3200" dirty="0" smtClean="0"/>
              <a:t>According to tradition, ....</a:t>
            </a:r>
            <a:endParaRPr lang="en-US" sz="3200" dirty="0"/>
          </a:p>
        </p:txBody>
      </p:sp>
      <p:sp>
        <p:nvSpPr>
          <p:cNvPr id="9" name="Rectangle 8"/>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2400" y="533400"/>
            <a:ext cx="2743200" cy="461665"/>
          </a:xfrm>
          <a:prstGeom prst="rect">
            <a:avLst/>
          </a:prstGeom>
        </p:spPr>
        <p:txBody>
          <a:bodyPr wrap="square">
            <a:spAutoFit/>
          </a:bodyPr>
          <a:lstStyle/>
          <a:p>
            <a:r>
              <a:rPr lang="en-US" sz="2400" b="1" dirty="0" smtClean="0">
                <a:solidFill>
                  <a:srgbClr val="C00000"/>
                </a:solidFill>
                <a:latin typeface="Times New Roman" pitchFamily="18" charset="0"/>
                <a:cs typeface="Times New Roman" pitchFamily="18" charset="0"/>
              </a:rPr>
              <a:t>PRONUCIATION</a:t>
            </a:r>
            <a:endParaRPr lang="en-US" sz="2400" b="1" dirty="0">
              <a:solidFill>
                <a:srgbClr val="C00000"/>
              </a:solidFill>
            </a:endParaRPr>
          </a:p>
        </p:txBody>
      </p:sp>
      <p:pic>
        <p:nvPicPr>
          <p:cNvPr id="2051" name="Picture 3"/>
          <p:cNvPicPr>
            <a:picLocks noChangeAspect="1" noChangeArrowheads="1"/>
          </p:cNvPicPr>
          <p:nvPr/>
        </p:nvPicPr>
        <p:blipFill>
          <a:blip r:embed="rId3"/>
          <a:srcRect/>
          <a:stretch>
            <a:fillRect/>
          </a:stretch>
        </p:blipFill>
        <p:spPr bwMode="auto">
          <a:xfrm>
            <a:off x="152400" y="1676400"/>
            <a:ext cx="2286000" cy="4191001"/>
          </a:xfrm>
          <a:prstGeom prst="rect">
            <a:avLst/>
          </a:prstGeom>
          <a:noFill/>
        </p:spPr>
      </p:pic>
      <p:pic>
        <p:nvPicPr>
          <p:cNvPr id="2050" name="Picture 2"/>
          <p:cNvPicPr>
            <a:picLocks noChangeAspect="1" noChangeArrowheads="1"/>
          </p:cNvPicPr>
          <p:nvPr/>
        </p:nvPicPr>
        <p:blipFill>
          <a:blip r:embed="rId4"/>
          <a:srcRect/>
          <a:stretch>
            <a:fillRect/>
          </a:stretch>
        </p:blipFill>
        <p:spPr bwMode="auto">
          <a:xfrm>
            <a:off x="3352800" y="1676400"/>
            <a:ext cx="2362200" cy="2819400"/>
          </a:xfrm>
          <a:prstGeom prst="rect">
            <a:avLst/>
          </a:prstGeom>
          <a:noFill/>
        </p:spPr>
      </p:pic>
      <p:pic>
        <p:nvPicPr>
          <p:cNvPr id="2049" name="Picture 1"/>
          <p:cNvPicPr>
            <a:picLocks noChangeAspect="1" noChangeArrowheads="1"/>
          </p:cNvPicPr>
          <p:nvPr/>
        </p:nvPicPr>
        <p:blipFill>
          <a:blip r:embed="rId5"/>
          <a:srcRect/>
          <a:stretch>
            <a:fillRect/>
          </a:stretch>
        </p:blipFill>
        <p:spPr bwMode="auto">
          <a:xfrm>
            <a:off x="6248400" y="1676401"/>
            <a:ext cx="2381250" cy="2667000"/>
          </a:xfrm>
          <a:prstGeom prst="rect">
            <a:avLst/>
          </a:prstGeom>
          <a:noFill/>
        </p:spPr>
      </p:pic>
      <p:sp>
        <p:nvSpPr>
          <p:cNvPr id="2052" name="Rectangle 4"/>
          <p:cNvSpPr>
            <a:spLocks noChangeArrowheads="1"/>
          </p:cNvSpPr>
          <p:nvPr/>
        </p:nvSpPr>
        <p:spPr bwMode="auto">
          <a:xfrm>
            <a:off x="0" y="190500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0" y="838200"/>
            <a:ext cx="9144000" cy="830997"/>
          </a:xfrm>
          <a:prstGeom prst="rect">
            <a:avLst/>
          </a:prstGeom>
        </p:spPr>
        <p:txBody>
          <a:bodyPr wrap="square">
            <a:spAutoFit/>
          </a:bodyPr>
          <a:lstStyle/>
          <a:p>
            <a:r>
              <a:rPr lang="en-US" sz="2400" dirty="0" smtClean="0">
                <a:solidFill>
                  <a:srgbClr val="C00000"/>
                </a:solidFill>
                <a:latin typeface="Times New Roman" pitchFamily="18" charset="0"/>
                <a:ea typeface="Courier New" pitchFamily="49" charset="0"/>
                <a:cs typeface="Times New Roman" pitchFamily="18" charset="0"/>
              </a:rPr>
              <a:t>5.Complete the words under the pictures with </a:t>
            </a:r>
            <a:r>
              <a:rPr lang="en-US" sz="2400" dirty="0" err="1" smtClean="0">
                <a:solidFill>
                  <a:srgbClr val="C00000"/>
                </a:solidFill>
                <a:latin typeface="Times New Roman" pitchFamily="18" charset="0"/>
                <a:ea typeface="Courier New" pitchFamily="49" charset="0"/>
                <a:cs typeface="Times New Roman" pitchFamily="18" charset="0"/>
              </a:rPr>
              <a:t>spr</a:t>
            </a:r>
            <a:r>
              <a:rPr lang="en-US" sz="2400" dirty="0" smtClean="0">
                <a:solidFill>
                  <a:srgbClr val="C00000"/>
                </a:solidFill>
                <a:latin typeface="Times New Roman" pitchFamily="18" charset="0"/>
                <a:ea typeface="Courier New" pitchFamily="49" charset="0"/>
                <a:cs typeface="Times New Roman" pitchFamily="18" charset="0"/>
              </a:rPr>
              <a:t> or str. Then listen and repeat.</a:t>
            </a:r>
            <a:endParaRPr lang="en-US" sz="2400" dirty="0">
              <a:solidFill>
                <a:srgbClr val="C00000"/>
              </a:solidFill>
            </a:endParaRPr>
          </a:p>
        </p:txBody>
      </p:sp>
      <p:sp>
        <p:nvSpPr>
          <p:cNvPr id="9" name="Rectangle 8"/>
          <p:cNvSpPr/>
          <p:nvPr/>
        </p:nvSpPr>
        <p:spPr>
          <a:xfrm>
            <a:off x="2895600" y="533400"/>
            <a:ext cx="3810000" cy="461665"/>
          </a:xfrm>
          <a:prstGeom prst="rect">
            <a:avLst/>
          </a:prstGeom>
        </p:spPr>
        <p:txBody>
          <a:bodyPr wrap="square">
            <a:spAutoFit/>
          </a:bodyPr>
          <a:lstStyle/>
          <a:p>
            <a:r>
              <a:rPr lang="en-US" sz="2400" b="1" dirty="0" smtClean="0">
                <a:solidFill>
                  <a:srgbClr val="0070C0"/>
                </a:solidFill>
                <a:latin typeface="Times New Roman" pitchFamily="18" charset="0"/>
                <a:cs typeface="Times New Roman" pitchFamily="18" charset="0"/>
              </a:rPr>
              <a:t>Cluster:</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spr</a:t>
            </a:r>
            <a:r>
              <a:rPr lang="en-US" sz="2400" b="1" dirty="0" smtClean="0">
                <a:solidFill>
                  <a:srgbClr val="C00000"/>
                </a:solidFill>
                <a:latin typeface="Times New Roman" pitchFamily="18" charset="0"/>
                <a:cs typeface="Times New Roman" pitchFamily="18" charset="0"/>
              </a:rPr>
              <a:t> / and / </a:t>
            </a:r>
            <a:r>
              <a:rPr lang="en-US" sz="2400" b="1" dirty="0" err="1" smtClean="0">
                <a:solidFill>
                  <a:srgbClr val="C00000"/>
                </a:solidFill>
                <a:latin typeface="Times New Roman" pitchFamily="18" charset="0"/>
                <a:cs typeface="Times New Roman" pitchFamily="18" charset="0"/>
              </a:rPr>
              <a:t>str</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endParaRPr>
          </a:p>
        </p:txBody>
      </p:sp>
      <p:sp>
        <p:nvSpPr>
          <p:cNvPr id="12" name="TextBox 11"/>
          <p:cNvSpPr txBox="1"/>
          <p:nvPr/>
        </p:nvSpPr>
        <p:spPr>
          <a:xfrm>
            <a:off x="5715000" y="4724400"/>
            <a:ext cx="1752600" cy="461665"/>
          </a:xfrm>
          <a:prstGeom prst="rect">
            <a:avLst/>
          </a:prstGeom>
          <a:noFill/>
        </p:spPr>
        <p:txBody>
          <a:bodyPr wrap="square" rtlCol="0">
            <a:spAutoFit/>
          </a:bodyPr>
          <a:lstStyle/>
          <a:p>
            <a:r>
              <a:rPr lang="en-US" sz="2400" dirty="0" smtClean="0">
                <a:solidFill>
                  <a:srgbClr val="C00000"/>
                </a:solidFill>
              </a:rPr>
              <a:t>e</a:t>
            </a:r>
            <a:r>
              <a:rPr lang="en-US" sz="2400" u="sng" dirty="0" smtClean="0">
                <a:solidFill>
                  <a:srgbClr val="C00000"/>
                </a:solidFill>
              </a:rPr>
              <a:t>spr</a:t>
            </a:r>
            <a:r>
              <a:rPr lang="en-US" sz="2400" dirty="0" smtClean="0">
                <a:solidFill>
                  <a:srgbClr val="C00000"/>
                </a:solidFill>
              </a:rPr>
              <a:t>esso</a:t>
            </a:r>
            <a:endParaRPr lang="en-US" sz="2400" dirty="0">
              <a:solidFill>
                <a:srgbClr val="C00000"/>
              </a:solidFill>
            </a:endParaRPr>
          </a:p>
        </p:txBody>
      </p:sp>
      <p:sp>
        <p:nvSpPr>
          <p:cNvPr id="13" name="TextBox 12"/>
          <p:cNvSpPr txBox="1"/>
          <p:nvPr/>
        </p:nvSpPr>
        <p:spPr>
          <a:xfrm>
            <a:off x="609600" y="2662535"/>
            <a:ext cx="1447800" cy="461665"/>
          </a:xfrm>
          <a:prstGeom prst="rect">
            <a:avLst/>
          </a:prstGeom>
          <a:noFill/>
        </p:spPr>
        <p:txBody>
          <a:bodyPr wrap="square" rtlCol="0">
            <a:spAutoFit/>
          </a:bodyPr>
          <a:lstStyle/>
          <a:p>
            <a:r>
              <a:rPr lang="en-US" sz="2400" dirty="0" err="1" smtClean="0">
                <a:solidFill>
                  <a:srgbClr val="C00000"/>
                </a:solidFill>
              </a:rPr>
              <a:t>str</a:t>
            </a:r>
            <a:endParaRPr lang="en-US" sz="2400" dirty="0">
              <a:solidFill>
                <a:srgbClr val="C00000"/>
              </a:solidFill>
            </a:endParaRPr>
          </a:p>
        </p:txBody>
      </p:sp>
      <p:sp>
        <p:nvSpPr>
          <p:cNvPr id="14" name="TextBox 13"/>
          <p:cNvSpPr txBox="1"/>
          <p:nvPr/>
        </p:nvSpPr>
        <p:spPr>
          <a:xfrm>
            <a:off x="561704" y="4140926"/>
            <a:ext cx="1447800" cy="461665"/>
          </a:xfrm>
          <a:prstGeom prst="rect">
            <a:avLst/>
          </a:prstGeom>
          <a:noFill/>
        </p:spPr>
        <p:txBody>
          <a:bodyPr wrap="square" rtlCol="0">
            <a:spAutoFit/>
          </a:bodyPr>
          <a:lstStyle/>
          <a:p>
            <a:r>
              <a:rPr lang="en-US" sz="2400" dirty="0" err="1" smtClean="0">
                <a:solidFill>
                  <a:srgbClr val="C00000"/>
                </a:solidFill>
              </a:rPr>
              <a:t>spr</a:t>
            </a:r>
            <a:endParaRPr lang="en-US" sz="2400" dirty="0">
              <a:solidFill>
                <a:srgbClr val="C00000"/>
              </a:solidFill>
            </a:endParaRPr>
          </a:p>
        </p:txBody>
      </p:sp>
      <p:sp>
        <p:nvSpPr>
          <p:cNvPr id="15" name="TextBox 14"/>
          <p:cNvSpPr txBox="1"/>
          <p:nvPr/>
        </p:nvSpPr>
        <p:spPr>
          <a:xfrm>
            <a:off x="228600" y="5791200"/>
            <a:ext cx="1981200" cy="461665"/>
          </a:xfrm>
          <a:prstGeom prst="rect">
            <a:avLst/>
          </a:prstGeom>
          <a:noFill/>
        </p:spPr>
        <p:txBody>
          <a:bodyPr wrap="square" rtlCol="0">
            <a:spAutoFit/>
          </a:bodyPr>
          <a:lstStyle/>
          <a:p>
            <a:r>
              <a:rPr lang="en-US" sz="2400" dirty="0" err="1" smtClean="0">
                <a:solidFill>
                  <a:srgbClr val="C00000"/>
                </a:solidFill>
              </a:rPr>
              <a:t>astronaunt</a:t>
            </a:r>
            <a:endParaRPr lang="en-US" sz="2400" dirty="0">
              <a:solidFill>
                <a:srgbClr val="C00000"/>
              </a:solidFill>
            </a:endParaRPr>
          </a:p>
        </p:txBody>
      </p:sp>
      <p:sp>
        <p:nvSpPr>
          <p:cNvPr id="16" name="TextBox 15"/>
          <p:cNvSpPr txBox="1"/>
          <p:nvPr/>
        </p:nvSpPr>
        <p:spPr>
          <a:xfrm>
            <a:off x="4395652" y="2394746"/>
            <a:ext cx="1447800" cy="461665"/>
          </a:xfrm>
          <a:prstGeom prst="rect">
            <a:avLst/>
          </a:prstGeom>
          <a:noFill/>
        </p:spPr>
        <p:txBody>
          <a:bodyPr wrap="square" rtlCol="0">
            <a:spAutoFit/>
          </a:bodyPr>
          <a:lstStyle/>
          <a:p>
            <a:r>
              <a:rPr lang="en-US" sz="2400" dirty="0" err="1" smtClean="0">
                <a:solidFill>
                  <a:srgbClr val="C00000"/>
                </a:solidFill>
              </a:rPr>
              <a:t>str</a:t>
            </a:r>
            <a:endParaRPr lang="en-US" sz="2400" dirty="0">
              <a:solidFill>
                <a:srgbClr val="C00000"/>
              </a:solidFill>
            </a:endParaRPr>
          </a:p>
        </p:txBody>
      </p:sp>
      <p:sp>
        <p:nvSpPr>
          <p:cNvPr id="17" name="TextBox 16"/>
          <p:cNvSpPr txBox="1"/>
          <p:nvPr/>
        </p:nvSpPr>
        <p:spPr>
          <a:xfrm>
            <a:off x="4267200" y="4201180"/>
            <a:ext cx="1447800" cy="461665"/>
          </a:xfrm>
          <a:prstGeom prst="rect">
            <a:avLst/>
          </a:prstGeom>
          <a:noFill/>
        </p:spPr>
        <p:txBody>
          <a:bodyPr wrap="square" rtlCol="0">
            <a:spAutoFit/>
          </a:bodyPr>
          <a:lstStyle/>
          <a:p>
            <a:r>
              <a:rPr lang="en-US" sz="2400" dirty="0" smtClean="0">
                <a:solidFill>
                  <a:srgbClr val="C00000"/>
                </a:solidFill>
              </a:rPr>
              <a:t>spray</a:t>
            </a:r>
            <a:endParaRPr lang="en-US" sz="2400" dirty="0">
              <a:solidFill>
                <a:srgbClr val="C00000"/>
              </a:solidFill>
            </a:endParaRPr>
          </a:p>
        </p:txBody>
      </p:sp>
      <p:sp>
        <p:nvSpPr>
          <p:cNvPr id="18" name="TextBox 17"/>
          <p:cNvSpPr txBox="1"/>
          <p:nvPr/>
        </p:nvSpPr>
        <p:spPr>
          <a:xfrm>
            <a:off x="7543800" y="2647890"/>
            <a:ext cx="1447800" cy="400110"/>
          </a:xfrm>
          <a:prstGeom prst="rect">
            <a:avLst/>
          </a:prstGeom>
          <a:noFill/>
        </p:spPr>
        <p:txBody>
          <a:bodyPr wrap="square" rtlCol="0">
            <a:spAutoFit/>
          </a:bodyPr>
          <a:lstStyle/>
          <a:p>
            <a:r>
              <a:rPr lang="en-US" sz="2000" smtClean="0">
                <a:solidFill>
                  <a:srgbClr val="C00000"/>
                </a:solidFill>
              </a:rPr>
              <a:t>spr</a:t>
            </a:r>
            <a:endParaRPr lang="en-US" sz="2000" dirty="0">
              <a:solidFill>
                <a:srgbClr val="C00000"/>
              </a:solidFill>
            </a:endParaRPr>
          </a:p>
        </p:txBody>
      </p:sp>
      <p:sp>
        <p:nvSpPr>
          <p:cNvPr id="19" name="TextBox 18"/>
          <p:cNvSpPr txBox="1"/>
          <p:nvPr/>
        </p:nvSpPr>
        <p:spPr>
          <a:xfrm>
            <a:off x="7733211" y="3982479"/>
            <a:ext cx="762000" cy="400110"/>
          </a:xfrm>
          <a:prstGeom prst="rect">
            <a:avLst/>
          </a:prstGeom>
          <a:noFill/>
        </p:spPr>
        <p:txBody>
          <a:bodyPr wrap="square" rtlCol="0">
            <a:spAutoFit/>
          </a:bodyPr>
          <a:lstStyle/>
          <a:p>
            <a:r>
              <a:rPr lang="en-US" sz="2000" dirty="0" err="1" smtClean="0">
                <a:solidFill>
                  <a:srgbClr val="C00000"/>
                </a:solidFill>
              </a:rPr>
              <a:t>spr</a:t>
            </a:r>
            <a:endParaRPr lang="en-US" sz="2000" dirty="0">
              <a:solidFill>
                <a:srgbClr val="C00000"/>
              </a:solidFill>
            </a:endParaRPr>
          </a:p>
        </p:txBody>
      </p:sp>
      <p:sp>
        <p:nvSpPr>
          <p:cNvPr id="20" name="Rectangle 19"/>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pic>
        <p:nvPicPr>
          <p:cNvPr id="21" name="CD Audio 20">
            <a:hlinkClick r:id="" action="ppaction://media"/>
          </p:cNvPr>
          <p:cNvPicPr>
            <a:picLocks noRot="1" noChangeAspect="1"/>
          </p:cNvPicPr>
          <p:nvPr>
            <a:audioCd>
              <a:st track="27"/>
              <a:end track="27" time="85"/>
            </a:audioCd>
          </p:nvPr>
        </p:nvPicPr>
        <p:blipFill>
          <a:blip r:embed="rId6"/>
          <a:stretch>
            <a:fillRect/>
          </a:stretch>
        </p:blipFill>
        <p:spPr>
          <a:xfrm>
            <a:off x="8610600" y="457200"/>
            <a:ext cx="5334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Left)">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2" name="coin.wav"/>
                                        </p:tgtEl>
                                      </p:cMediaNode>
                                    </p:audio>
                                  </p:sub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wheel(4)">
                                      <p:cBhvr>
                                        <p:cTn id="22" dur="2000"/>
                                        <p:tgtEl>
                                          <p:spTgt spid="2051"/>
                                        </p:tgtEl>
                                      </p:cBhvr>
                                    </p:animEffect>
                                  </p:childTnLst>
                                </p:cTn>
                              </p:par>
                              <p:par>
                                <p:cTn id="23" presetID="21" presetClass="entr" presetSubtype="4" fill="hold" nodeType="withEffect">
                                  <p:stCondLst>
                                    <p:cond delay="0"/>
                                  </p:stCondLst>
                                  <p:childTnLst>
                                    <p:set>
                                      <p:cBhvr>
                                        <p:cTn id="24" dur="1" fill="hold">
                                          <p:stCondLst>
                                            <p:cond delay="0"/>
                                          </p:stCondLst>
                                        </p:cTn>
                                        <p:tgtEl>
                                          <p:spTgt spid="2050"/>
                                        </p:tgtEl>
                                        <p:attrNameLst>
                                          <p:attrName>style.visibility</p:attrName>
                                        </p:attrNameLst>
                                      </p:cBhvr>
                                      <p:to>
                                        <p:strVal val="visible"/>
                                      </p:to>
                                    </p:set>
                                    <p:animEffect transition="in" filter="wheel(4)">
                                      <p:cBhvr>
                                        <p:cTn id="25" dur="2000"/>
                                        <p:tgtEl>
                                          <p:spTgt spid="2050"/>
                                        </p:tgtEl>
                                      </p:cBhvr>
                                    </p:animEffect>
                                  </p:childTnLst>
                                </p:cTn>
                              </p:par>
                              <p:par>
                                <p:cTn id="26" presetID="21" presetClass="entr" presetSubtype="4" fill="hold" nodeType="withEffect">
                                  <p:stCondLst>
                                    <p:cond delay="0"/>
                                  </p:stCondLst>
                                  <p:childTnLst>
                                    <p:set>
                                      <p:cBhvr>
                                        <p:cTn id="27" dur="1" fill="hold">
                                          <p:stCondLst>
                                            <p:cond delay="0"/>
                                          </p:stCondLst>
                                        </p:cTn>
                                        <p:tgtEl>
                                          <p:spTgt spid="2049"/>
                                        </p:tgtEl>
                                        <p:attrNameLst>
                                          <p:attrName>style.visibility</p:attrName>
                                        </p:attrNameLst>
                                      </p:cBhvr>
                                      <p:to>
                                        <p:strVal val="visible"/>
                                      </p:to>
                                    </p:set>
                                    <p:animEffect transition="in" filter="wheel(4)">
                                      <p:cBhvr>
                                        <p:cTn id="28" dur="2000"/>
                                        <p:tgtEl>
                                          <p:spTgt spid="2049"/>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coin.wav"/>
                                        </p:tgtEl>
                                      </p:cMediaNode>
                                    </p:audio>
                                  </p:sub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2" name="coin.wav"/>
                                        </p:tgtEl>
                                      </p:cMediaNode>
                                    </p:audio>
                                  </p:sub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2" name="coin.wav"/>
                                        </p:tgtEl>
                                      </p:cMediaNode>
                                    </p:audio>
                                  </p:sub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2" name="coin.wav"/>
                                        </p:tgtEl>
                                      </p:cMediaNode>
                                    </p:audio>
                                  </p:sub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5"/>
                                            </p:cond>
                                          </p:stCondLst>
                                          <p:endCondLst>
                                            <p:cond evt="onStopAudio" delay="0">
                                              <p:tgtEl>
                                                <p:sldTgt/>
                                              </p:tgtEl>
                                            </p:cond>
                                          </p:endCondLst>
                                        </p:cTn>
                                        <p:tgtEl>
                                          <p:sndTgt r:embed="rId2" name="coin.wav"/>
                                        </p:tgtEl>
                                      </p:cMediaNode>
                                    </p:audio>
                                  </p:sub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2" name="coin.wav"/>
                                        </p:tgtEl>
                                      </p:cMediaNode>
                                    </p:audio>
                                  </p:sub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ppt_x"/>
                                          </p:val>
                                        </p:tav>
                                        <p:tav tm="100000">
                                          <p:val>
                                            <p:strVal val="#ppt_x"/>
                                          </p:val>
                                        </p:tav>
                                      </p:tavLst>
                                    </p:anim>
                                    <p:anim calcmode="lin" valueType="num">
                                      <p:cBhvr additive="base">
                                        <p:cTn id="70" dur="500" fill="hold"/>
                                        <p:tgtEl>
                                          <p:spTgt spid="1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7"/>
                                            </p:cond>
                                          </p:stCondLst>
                                          <p:endCondLst>
                                            <p:cond evt="onStopAudio" delay="0">
                                              <p:tgtEl>
                                                <p:sldTgt/>
                                              </p:tgtEl>
                                            </p:cond>
                                          </p:endCondLst>
                                        </p:cTn>
                                        <p:tgtEl>
                                          <p:sndTgt r:embed="rId2" name="coin.wav"/>
                                        </p:tgtEl>
                                      </p:cMediaNode>
                                    </p:audio>
                                  </p:sub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500" fill="hold"/>
                                        <p:tgtEl>
                                          <p:spTgt spid="19"/>
                                        </p:tgtEl>
                                        <p:attrNameLst>
                                          <p:attrName>ppt_x</p:attrName>
                                        </p:attrNameLst>
                                      </p:cBhvr>
                                      <p:tavLst>
                                        <p:tav tm="0">
                                          <p:val>
                                            <p:strVal val="#ppt_x"/>
                                          </p:val>
                                        </p:tav>
                                        <p:tav tm="100000">
                                          <p:val>
                                            <p:strVal val="#ppt_x"/>
                                          </p:val>
                                        </p:tav>
                                      </p:tavLst>
                                    </p:anim>
                                    <p:anim calcmode="lin" valueType="num">
                                      <p:cBhvr additive="base">
                                        <p:cTn id="76" dur="500" fill="hold"/>
                                        <p:tgtEl>
                                          <p:spTgt spid="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73"/>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77" restart="whenNotActive" fill="hold" evtFilter="cancelBubble" nodeType="interactiveSeq">
                <p:stCondLst>
                  <p:cond evt="onClick" delay="0">
                    <p:tgtEl>
                      <p:spTgt spid="21"/>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 fill="hold"/>
                                        <p:tgtEl>
                                          <p:spTgt spid="21"/>
                                        </p:tgtEl>
                                      </p:cBhvr>
                                    </p:cmd>
                                  </p:childTnLst>
                                </p:cTn>
                              </p:par>
                            </p:childTnLst>
                          </p:cTn>
                        </p:par>
                      </p:childTnLst>
                    </p:cTn>
                  </p:par>
                </p:childTnLst>
              </p:cTn>
              <p:nextCondLst>
                <p:cond evt="onClick" delay="0">
                  <p:tgtEl>
                    <p:spTgt spid="21"/>
                  </p:tgtEl>
                </p:cond>
              </p:nextCondLst>
            </p:seq>
            <p:audio>
              <p:cMediaNode>
                <p:cTn id="82" fill="hold" display="0">
                  <p:stCondLst>
                    <p:cond delay="indefinite"/>
                  </p:stCondLst>
                  <p:endCondLst>
                    <p:cond evt="onNext" delay="0">
                      <p:tgtEl>
                        <p:sldTgt/>
                      </p:tgtEl>
                    </p:cond>
                    <p:cond evt="onPrev" delay="0">
                      <p:tgtEl>
                        <p:sldTgt/>
                      </p:tgtEl>
                    </p:cond>
                    <p:cond evt="onStopAudio" delay="0">
                      <p:tgtEl>
                        <p:sldTgt/>
                      </p:tgtEl>
                    </p:cond>
                  </p:endCondLst>
                </p:cTn>
                <p:tgtEl>
                  <p:spTgt spid="21"/>
                </p:tgtEl>
              </p:cMediaNode>
            </p:audio>
          </p:childTnLst>
        </p:cTn>
      </p:par>
    </p:tnLst>
    <p:bldLst>
      <p:bldP spid="10" grpId="0"/>
      <p:bldP spid="8" grpId="0"/>
      <p:bldP spid="9" grpId="0"/>
      <p:bldP spid="12" grpId="0"/>
      <p:bldP spid="13" grpId="0"/>
      <p:bldP spid="14" grpId="0"/>
      <p:bldP spid="15" grpId="0"/>
      <p:bldP spid="16" grpId="0"/>
      <p:bldP spid="17" grpId="0"/>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04800" y="381000"/>
            <a:ext cx="8839200" cy="954107"/>
          </a:xfrm>
          <a:prstGeom prst="rect">
            <a:avLst/>
          </a:prstGeom>
        </p:spPr>
        <p:txBody>
          <a:bodyPr wrap="square">
            <a:spAutoFit/>
          </a:bodyPr>
          <a:lstStyle/>
          <a:p>
            <a:r>
              <a:rPr lang="en-US" sz="2800" dirty="0" smtClean="0">
                <a:solidFill>
                  <a:srgbClr val="C00000"/>
                </a:solidFill>
                <a:latin typeface="Times New Roman" pitchFamily="18" charset="0"/>
                <a:ea typeface="Courier New" pitchFamily="49" charset="0"/>
                <a:cs typeface="Times New Roman" pitchFamily="18" charset="0"/>
              </a:rPr>
              <a:t>6. Listen and circle the words with /</a:t>
            </a:r>
            <a:r>
              <a:rPr lang="en-US" sz="2800" dirty="0" err="1" smtClean="0">
                <a:solidFill>
                  <a:srgbClr val="C00000"/>
                </a:solidFill>
                <a:latin typeface="Times New Roman" pitchFamily="18" charset="0"/>
                <a:ea typeface="Courier New" pitchFamily="49" charset="0"/>
                <a:cs typeface="Times New Roman" pitchFamily="18" charset="0"/>
              </a:rPr>
              <a:t>spr</a:t>
            </a:r>
            <a:r>
              <a:rPr lang="en-US" sz="2800" dirty="0" smtClean="0">
                <a:solidFill>
                  <a:srgbClr val="C00000"/>
                </a:solidFill>
                <a:latin typeface="Times New Roman" pitchFamily="18" charset="0"/>
                <a:ea typeface="Courier New" pitchFamily="49" charset="0"/>
                <a:cs typeface="Times New Roman" pitchFamily="18" charset="0"/>
              </a:rPr>
              <a:t>/ and underline the words with /</a:t>
            </a:r>
            <a:r>
              <a:rPr lang="en-US" sz="2800" dirty="0" err="1" smtClean="0">
                <a:solidFill>
                  <a:srgbClr val="C00000"/>
                </a:solidFill>
                <a:latin typeface="Times New Roman" pitchFamily="18" charset="0"/>
                <a:ea typeface="Courier New" pitchFamily="49" charset="0"/>
                <a:cs typeface="Times New Roman" pitchFamily="18" charset="0"/>
              </a:rPr>
              <a:t>str</a:t>
            </a:r>
            <a:r>
              <a:rPr lang="en-US" sz="2800" dirty="0" smtClean="0">
                <a:solidFill>
                  <a:srgbClr val="C00000"/>
                </a:solidFill>
                <a:latin typeface="Times New Roman" pitchFamily="18" charset="0"/>
                <a:ea typeface="Courier New" pitchFamily="49" charset="0"/>
                <a:cs typeface="Times New Roman" pitchFamily="18" charset="0"/>
              </a:rPr>
              <a:t>/. Then say the sentences.</a:t>
            </a:r>
            <a:endParaRPr lang="en-US" sz="1400" dirty="0" smtClean="0">
              <a:solidFill>
                <a:srgbClr val="C00000"/>
              </a:solidFill>
              <a:latin typeface="Arial" pitchFamily="34" charset="0"/>
              <a:cs typeface="Arial" pitchFamily="34" charset="0"/>
            </a:endParaRPr>
          </a:p>
        </p:txBody>
      </p:sp>
      <p:sp>
        <p:nvSpPr>
          <p:cNvPr id="1025" name="Rectangle 1"/>
          <p:cNvSpPr>
            <a:spLocks noChangeArrowheads="1"/>
          </p:cNvSpPr>
          <p:nvPr/>
        </p:nvSpPr>
        <p:spPr bwMode="auto">
          <a:xfrm>
            <a:off x="228600" y="1447800"/>
            <a:ext cx="8763000" cy="501675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1.In my family, all the traditions of our ancestors are strictly followed.</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2.The custom of saying hello to strangers has spread through our community.</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3.In our district, it's the custom for residents to sweep the streets on Saturday mornings.</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4.That filmstrip really highlighted our customs and traditions.</a:t>
            </a:r>
            <a:endParaRPr kumimoji="0" lang="en-US"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7813" algn="l"/>
              </a:tabLst>
            </a:pPr>
            <a:r>
              <a:rPr kumimoji="0" lang="en-US" sz="3200" b="0" i="0" u="none" strike="noStrike" cap="none" normalizeH="0" baseline="0" dirty="0" smtClean="0">
                <a:ln>
                  <a:noFill/>
                </a:ln>
                <a:solidFill>
                  <a:srgbClr val="002060"/>
                </a:solidFill>
                <a:effectLst/>
                <a:latin typeface="Times New Roman" pitchFamily="18" charset="0"/>
                <a:ea typeface="Courier New" pitchFamily="49" charset="0"/>
                <a:cs typeface="Times New Roman" pitchFamily="18" charset="0"/>
              </a:rPr>
              <a:t>5.Parents usually want their offspring to follow the family traditions.</a:t>
            </a:r>
            <a:endParaRPr kumimoji="0" lang="en-US" sz="4400" b="0" i="0" u="none" strike="noStrike" cap="none" normalizeH="0" baseline="0" dirty="0" smtClean="0">
              <a:ln>
                <a:noFill/>
              </a:ln>
              <a:solidFill>
                <a:srgbClr val="002060"/>
              </a:solidFill>
              <a:effectLst/>
              <a:latin typeface="Arial" pitchFamily="34" charset="0"/>
              <a:cs typeface="Arial" pitchFamily="34" charset="0"/>
            </a:endParaRPr>
          </a:p>
        </p:txBody>
      </p:sp>
      <p:sp>
        <p:nvSpPr>
          <p:cNvPr id="5" name="Minus 4"/>
          <p:cNvSpPr/>
          <p:nvPr/>
        </p:nvSpPr>
        <p:spPr>
          <a:xfrm>
            <a:off x="228600" y="23622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6" name="Minus 5"/>
          <p:cNvSpPr/>
          <p:nvPr/>
        </p:nvSpPr>
        <p:spPr>
          <a:xfrm>
            <a:off x="5486400" y="28194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7" name="Minus 6"/>
          <p:cNvSpPr/>
          <p:nvPr/>
        </p:nvSpPr>
        <p:spPr>
          <a:xfrm>
            <a:off x="1905000" y="42672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8" name="Minus 7"/>
          <p:cNvSpPr/>
          <p:nvPr/>
        </p:nvSpPr>
        <p:spPr>
          <a:xfrm>
            <a:off x="2057400" y="4876800"/>
            <a:ext cx="6096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3" name="Minus 12"/>
          <p:cNvSpPr/>
          <p:nvPr/>
        </p:nvSpPr>
        <p:spPr>
          <a:xfrm>
            <a:off x="7620000" y="2895600"/>
            <a:ext cx="1219200" cy="2286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4" name="Minus 13"/>
          <p:cNvSpPr/>
          <p:nvPr/>
        </p:nvSpPr>
        <p:spPr>
          <a:xfrm>
            <a:off x="5029200" y="5791200"/>
            <a:ext cx="1371600" cy="152400"/>
          </a:xfrm>
          <a:prstGeom prst="mathMinu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5" name="Rectangle 1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pic>
        <p:nvPicPr>
          <p:cNvPr id="16" name="CD Audio 15">
            <a:hlinkClick r:id="" action="ppaction://media"/>
          </p:cNvPr>
          <p:cNvPicPr>
            <a:picLocks noRot="1" noChangeAspect="1"/>
          </p:cNvPicPr>
          <p:nvPr>
            <a:audioCd>
              <a:st track="28"/>
              <a:end track="28" time="96"/>
            </a:audioCd>
          </p:nvPr>
        </p:nvPicPr>
        <p:blipFill>
          <a:blip r:embed="rId3"/>
          <a:stretch>
            <a:fillRect/>
          </a:stretch>
        </p:blipFill>
        <p:spPr>
          <a:xfrm>
            <a:off x="8610600" y="685800"/>
            <a:ext cx="5334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 calcmode="lin" valueType="num">
                                      <p:cBhvr additive="base">
                                        <p:cTn id="12" dur="500" fill="hold"/>
                                        <p:tgtEl>
                                          <p:spTgt spid="1025"/>
                                        </p:tgtEl>
                                        <p:attrNameLst>
                                          <p:attrName>ppt_x</p:attrName>
                                        </p:attrNameLst>
                                      </p:cBhvr>
                                      <p:tavLst>
                                        <p:tav tm="0">
                                          <p:val>
                                            <p:strVal val="#ppt_x"/>
                                          </p:val>
                                        </p:tav>
                                        <p:tav tm="100000">
                                          <p:val>
                                            <p:strVal val="#ppt_x"/>
                                          </p:val>
                                        </p:tav>
                                      </p:tavLst>
                                    </p:anim>
                                    <p:anim calcmode="lin" valueType="num">
                                      <p:cBhvr additive="base">
                                        <p:cTn id="13" dur="500" fill="hold"/>
                                        <p:tgtEl>
                                          <p:spTgt spid="102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oin.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oin.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oin.wav"/>
                                        </p:tgtEl>
                                      </p:cMediaNode>
                                    </p:audio>
                                  </p:sub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oin.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oin.wav"/>
                                        </p:tgtEl>
                                      </p:cMediaNode>
                                    </p:audio>
                                  </p:sub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ppt_x"/>
                                          </p:val>
                                        </p:tav>
                                        <p:tav tm="100000">
                                          <p:val>
                                            <p:strVal val="#ppt_x"/>
                                          </p:val>
                                        </p:tav>
                                      </p:tavLst>
                                    </p:anim>
                                    <p:anim calcmode="lin" valueType="num">
                                      <p:cBhvr additive="base">
                                        <p:cTn id="43"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2" name="coin.wav"/>
                                        </p:tgtEl>
                                      </p:cMediaNode>
                                    </p:audio>
                                  </p:sub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1" presetClass="mediacall" presetSubtype="0" fill="hold" nodeType="clickEffect">
                                  <p:stCondLst>
                                    <p:cond delay="0"/>
                                  </p:stCondLst>
                                  <p:childTnLst>
                                    <p:cmd type="call" cmd="playFrom(0.0)">
                                      <p:cBhvr>
                                        <p:cTn id="54" dur="1" fill="hold"/>
                                        <p:tgtEl>
                                          <p:spTgt spid="16"/>
                                        </p:tgtEl>
                                      </p:cBhvr>
                                    </p:cmd>
                                  </p:childTnLst>
                                </p:cTn>
                              </p:par>
                            </p:childTnLst>
                          </p:cTn>
                        </p:par>
                      </p:childTnLst>
                    </p:cTn>
                  </p:par>
                </p:childTnLst>
              </p:cTn>
              <p:nextCondLst>
                <p:cond evt="onClick" delay="0">
                  <p:tgtEl>
                    <p:spTgt spid="16"/>
                  </p:tgtEl>
                </p:cond>
              </p:nextCondLst>
            </p:seq>
            <p:audio>
              <p:cMediaNode>
                <p:cTn id="55" fill="hold" display="0">
                  <p:stCondLst>
                    <p:cond delay="indefinite"/>
                  </p:stCondLst>
                  <p:endCondLst>
                    <p:cond evt="onNext" delay="0">
                      <p:tgtEl>
                        <p:sldTgt/>
                      </p:tgtEl>
                    </p:cond>
                    <p:cond evt="onPrev" delay="0">
                      <p:tgtEl>
                        <p:sldTgt/>
                      </p:tgtEl>
                    </p:cond>
                    <p:cond evt="onStopAudio" delay="0">
                      <p:tgtEl>
                        <p:sldTgt/>
                      </p:tgtEl>
                    </p:cond>
                  </p:endCondLst>
                </p:cTn>
                <p:tgtEl>
                  <p:spTgt spid="16"/>
                </p:tgtEl>
              </p:cMediaNode>
            </p:audio>
          </p:childTnLst>
        </p:cTn>
      </p:par>
    </p:tnLst>
    <p:bldLst>
      <p:bldP spid="10" grpId="0"/>
      <p:bldP spid="1025" grpId="0" animBg="1"/>
      <p:bldP spid="5" grpId="0" animBg="1"/>
      <p:bldP spid="6" grpId="0" animBg="1"/>
      <p:bldP spid="7" grpId="0" animBg="1"/>
      <p:bldP spid="8"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4578" name="Picture 2" descr="https://encrypted-tbn2.gstatic.com/images?q=tbn:ANd9GcQqhKlsl9IG6vD1kjr0O_1fuxbs9d3Bv4AI0xOJ-_qFhjfSwwWW"/>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561917" cy="67056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4114800" y="1219200"/>
            <a:ext cx="2438400" cy="830997"/>
          </a:xfrm>
          <a:prstGeom prst="rect">
            <a:avLst/>
          </a:prstGeom>
          <a:noFill/>
        </p:spPr>
        <p:txBody>
          <a:bodyPr wrap="square" rtlCol="0">
            <a:spAutoFit/>
          </a:bodyPr>
          <a:lstStyle/>
          <a:p>
            <a:r>
              <a:rPr lang="en-US" sz="4800" b="1" u="sng" dirty="0" smtClean="0">
                <a:solidFill>
                  <a:srgbClr val="FFFF00"/>
                </a:solidFill>
              </a:rPr>
              <a:t>Unit 11:</a:t>
            </a:r>
            <a:endParaRPr lang="en-US" sz="4800" b="1" u="sng" dirty="0">
              <a:solidFill>
                <a:srgbClr val="FFFF00"/>
              </a:solidFill>
            </a:endParaRPr>
          </a:p>
        </p:txBody>
      </p:sp>
      <p:sp>
        <p:nvSpPr>
          <p:cNvPr id="8" name="Rectangle 7"/>
          <p:cNvSpPr/>
          <p:nvPr/>
        </p:nvSpPr>
        <p:spPr>
          <a:xfrm>
            <a:off x="1828800" y="2057400"/>
            <a:ext cx="6823670"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OUR CUSTOMS AND TRADITIONS</a:t>
            </a:r>
            <a:endPar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TextBox 8"/>
          <p:cNvSpPr txBox="1"/>
          <p:nvPr/>
        </p:nvSpPr>
        <p:spPr>
          <a:xfrm>
            <a:off x="2819400" y="3962400"/>
            <a:ext cx="5029200" cy="830997"/>
          </a:xfrm>
          <a:prstGeom prst="rect">
            <a:avLst/>
          </a:prstGeom>
          <a:noFill/>
        </p:spPr>
        <p:txBody>
          <a:bodyPr wrap="square" rtlCol="0">
            <a:spAutoFit/>
          </a:bodyPr>
          <a:lstStyle/>
          <a:p>
            <a:r>
              <a:rPr lang="en-US" sz="4800" dirty="0" smtClean="0">
                <a:solidFill>
                  <a:schemeClr val="bg1"/>
                </a:solidFill>
              </a:rPr>
              <a:t>A Closer look 1</a:t>
            </a:r>
            <a:endParaRPr lang="en-US" dirty="0">
              <a:solidFill>
                <a:schemeClr val="bg1"/>
              </a:solidFill>
            </a:endParaRPr>
          </a:p>
        </p:txBody>
      </p:sp>
    </p:spTree>
    <p:extLst>
      <p:ext uri="{BB962C8B-B14F-4D97-AF65-F5344CB8AC3E}">
        <p14:creationId xmlns:p14="http://schemas.microsoft.com/office/powerpoint/2010/main" xmlns="" val="159320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par>
                                <p:cTn id="10" presetID="21" presetClass="entr" presetSubtype="1" fill="hold" grpId="0" nodeType="withEffect">
                                  <p:stCondLst>
                                    <p:cond delay="200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par>
                                <p:cTn id="13" presetID="21" presetClass="entr" presetSubtype="1" fill="hold" grpId="0" nodeType="withEffect">
                                  <p:stCondLst>
                                    <p:cond delay="200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1143000"/>
            <a:ext cx="5715000" cy="2677656"/>
          </a:xfrm>
          <a:prstGeom prst="rect">
            <a:avLst/>
          </a:prstGeom>
          <a:noFill/>
        </p:spPr>
        <p:txBody>
          <a:bodyPr wrap="square" rtlCol="0">
            <a:spAutoFit/>
          </a:bodyPr>
          <a:lstStyle/>
          <a:p>
            <a:r>
              <a:rPr lang="en-US" sz="2800" dirty="0" smtClean="0">
                <a:solidFill>
                  <a:srgbClr val="0070C0"/>
                </a:solidFill>
              </a:rPr>
              <a:t>* </a:t>
            </a:r>
            <a:r>
              <a:rPr lang="en-US" sz="2800" b="1" u="sng" dirty="0" smtClean="0">
                <a:solidFill>
                  <a:srgbClr val="0070C0"/>
                </a:solidFill>
              </a:rPr>
              <a:t>Homework:</a:t>
            </a:r>
            <a:endParaRPr lang="en-US" sz="2800" dirty="0" smtClean="0">
              <a:solidFill>
                <a:srgbClr val="0070C0"/>
              </a:solidFill>
            </a:endParaRPr>
          </a:p>
          <a:p>
            <a:r>
              <a:rPr lang="en-US" sz="2800" dirty="0" smtClean="0">
                <a:solidFill>
                  <a:srgbClr val="0070C0"/>
                </a:solidFill>
              </a:rPr>
              <a:t>- Learn vocabulary by heart and rewrite them in sentences.</a:t>
            </a:r>
          </a:p>
          <a:p>
            <a:r>
              <a:rPr lang="en-US" sz="2800" dirty="0" smtClean="0">
                <a:solidFill>
                  <a:srgbClr val="0070C0"/>
                </a:solidFill>
              </a:rPr>
              <a:t>- Redo the exercise in your notebook.</a:t>
            </a:r>
          </a:p>
          <a:p>
            <a:r>
              <a:rPr lang="en-US" sz="2800" dirty="0" smtClean="0">
                <a:solidFill>
                  <a:srgbClr val="0070C0"/>
                </a:solidFill>
              </a:rPr>
              <a:t>- Prepare for a closer look 2</a:t>
            </a:r>
          </a:p>
          <a:p>
            <a:endParaRPr lang="en-US" sz="2800" dirty="0">
              <a:solidFill>
                <a:srgbClr val="0070C0"/>
              </a:solidFill>
            </a:endParaRPr>
          </a:p>
        </p:txBody>
      </p:sp>
      <p:sp>
        <p:nvSpPr>
          <p:cNvPr id="4"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4: OUR CUSTOMS AND TRADITIONS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3073"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33400" y="838200"/>
            <a:ext cx="8229600" cy="1077218"/>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b="1" dirty="0" smtClean="0">
              <a:solidFill>
                <a:srgbClr val="FF0000"/>
              </a:solidFill>
            </a:endParaRPr>
          </a:p>
          <a:p>
            <a:endParaRPr lang="en-US" sz="3200" dirty="0" smtClean="0"/>
          </a:p>
        </p:txBody>
      </p:sp>
      <p:sp>
        <p:nvSpPr>
          <p:cNvPr id="5" name="Rectangle 4"/>
          <p:cNvSpPr/>
          <p:nvPr/>
        </p:nvSpPr>
        <p:spPr>
          <a:xfrm>
            <a:off x="533400" y="1676400"/>
            <a:ext cx="8001000" cy="2677656"/>
          </a:xfrm>
          <a:prstGeom prst="rect">
            <a:avLst/>
          </a:prstGeom>
        </p:spPr>
        <p:txBody>
          <a:bodyPr wrap="square">
            <a:spAutoFit/>
          </a:bodyPr>
          <a:lstStyle/>
          <a:p>
            <a:r>
              <a:rPr lang="en-US" sz="2400" b="1" dirty="0" smtClean="0"/>
              <a:t>Look out!</a:t>
            </a:r>
          </a:p>
          <a:p>
            <a:r>
              <a:rPr lang="en-US" sz="2400" b="1" dirty="0" smtClean="0"/>
              <a:t>We add </a:t>
            </a:r>
            <a:r>
              <a:rPr lang="en-US" sz="2400" b="1" i="1" dirty="0" smtClean="0"/>
              <a:t>-</a:t>
            </a:r>
            <a:r>
              <a:rPr lang="en-US" sz="2400" b="1" i="1" dirty="0" err="1" smtClean="0"/>
              <a:t>er</a:t>
            </a:r>
            <a:r>
              <a:rPr lang="en-US" sz="2400" b="1" i="1" dirty="0" smtClean="0"/>
              <a:t>, -or, or -</a:t>
            </a:r>
            <a:r>
              <a:rPr lang="en-US" sz="2400" b="1" i="1" dirty="0" err="1" smtClean="0"/>
              <a:t>ist</a:t>
            </a:r>
            <a:r>
              <a:rPr lang="en-US" sz="2400" b="1" i="1" dirty="0" smtClean="0"/>
              <a:t> to a verb or noun to</a:t>
            </a:r>
          </a:p>
          <a:p>
            <a:r>
              <a:rPr lang="en-US" sz="2400" b="1" dirty="0" smtClean="0"/>
              <a:t>form a noun indicating people.</a:t>
            </a:r>
          </a:p>
          <a:p>
            <a:r>
              <a:rPr lang="en-US" sz="2400" i="1" dirty="0" smtClean="0"/>
              <a:t>Example: </a:t>
            </a:r>
          </a:p>
          <a:p>
            <a:r>
              <a:rPr lang="en-US" sz="2400" i="1" dirty="0" smtClean="0"/>
              <a:t>- to learn → learn</a:t>
            </a:r>
            <a:r>
              <a:rPr lang="en-US" sz="2400" b="1" i="1" dirty="0" smtClean="0"/>
              <a:t>er</a:t>
            </a:r>
          </a:p>
          <a:p>
            <a:r>
              <a:rPr lang="en-US" sz="2400" dirty="0" smtClean="0"/>
              <a:t>- to invent → invent</a:t>
            </a:r>
            <a:r>
              <a:rPr lang="en-US" sz="2400" b="1" dirty="0" smtClean="0"/>
              <a:t>or</a:t>
            </a:r>
          </a:p>
          <a:p>
            <a:r>
              <a:rPr lang="en-US" sz="2400" dirty="0" smtClean="0"/>
              <a:t>- science → scient</a:t>
            </a:r>
            <a:r>
              <a:rPr lang="en-US" sz="2400" b="1" dirty="0" smtClean="0"/>
              <a:t>ist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smtClean="0"/>
              <a:t>1. A person who gives</a:t>
            </a:r>
          </a:p>
          <a:p>
            <a:r>
              <a:rPr lang="en-US" dirty="0" smtClean="0"/>
              <a:t>advice is an _______.</a:t>
            </a:r>
          </a:p>
          <a:p>
            <a:r>
              <a:rPr lang="en-US" b="1" dirty="0" smtClean="0"/>
              <a:t>2. A scientist who</a:t>
            </a:r>
          </a:p>
          <a:p>
            <a:r>
              <a:rPr lang="en-US" dirty="0" smtClean="0"/>
              <a:t>studies chemistry is a</a:t>
            </a:r>
          </a:p>
          <a:p>
            <a:r>
              <a:rPr lang="en-US" dirty="0" smtClean="0"/>
              <a:t>_______.</a:t>
            </a:r>
          </a:p>
          <a:p>
            <a:r>
              <a:rPr lang="en-US" b="1" dirty="0" smtClean="0"/>
              <a:t>3. A person whose job</a:t>
            </a:r>
          </a:p>
          <a:p>
            <a:r>
              <a:rPr lang="en-US" dirty="0" smtClean="0"/>
              <a:t>is to design things is</a:t>
            </a:r>
          </a:p>
          <a:p>
            <a:r>
              <a:rPr lang="en-US" dirty="0" smtClean="0"/>
              <a:t>a _______.</a:t>
            </a:r>
          </a:p>
          <a:p>
            <a:r>
              <a:rPr lang="en-US" b="1" dirty="0" smtClean="0"/>
              <a:t>4. A person whose job is</a:t>
            </a:r>
          </a:p>
          <a:p>
            <a:r>
              <a:rPr lang="en-US" dirty="0" smtClean="0"/>
              <a:t>writing </a:t>
            </a:r>
            <a:r>
              <a:rPr lang="en-US" dirty="0" err="1" smtClean="0"/>
              <a:t>programmes</a:t>
            </a:r>
            <a:endParaRPr lang="en-US" dirty="0" smtClean="0"/>
          </a:p>
          <a:p>
            <a:r>
              <a:rPr lang="en-US" dirty="0" smtClean="0"/>
              <a:t>for computers is a</a:t>
            </a:r>
          </a:p>
          <a:p>
            <a:r>
              <a:rPr lang="en-US" dirty="0" smtClean="0"/>
              <a:t>_______.</a:t>
            </a:r>
          </a:p>
          <a:p>
            <a:r>
              <a:rPr lang="en-US" b="1" dirty="0" smtClean="0"/>
              <a:t>5. A marine _______ is a</a:t>
            </a:r>
          </a:p>
          <a:p>
            <a:r>
              <a:rPr lang="en-US" dirty="0" smtClean="0"/>
              <a:t>scientist who studies</a:t>
            </a:r>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
        <p:nvSpPr>
          <p:cNvPr id="6" name="Rectangle 5"/>
          <p:cNvSpPr/>
          <p:nvPr/>
        </p:nvSpPr>
        <p:spPr>
          <a:xfrm>
            <a:off x="2438400" y="838200"/>
            <a:ext cx="4572000" cy="646331"/>
          </a:xfrm>
          <a:prstGeom prst="rect">
            <a:avLst/>
          </a:prstGeom>
        </p:spPr>
        <p:txBody>
          <a:bodyPr>
            <a:spAutoFit/>
          </a:bodyPr>
          <a:lstStyle/>
          <a:p>
            <a:r>
              <a:rPr lang="en-US" b="1" dirty="0" smtClean="0"/>
              <a:t>Complete the following sentences with nouns</a:t>
            </a:r>
          </a:p>
          <a:p>
            <a:r>
              <a:rPr lang="en-US" b="1" dirty="0" smtClean="0"/>
              <a:t>indicating people.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1447800"/>
            <a:ext cx="8229600" cy="1569660"/>
          </a:xfrm>
          <a:prstGeom prst="rect">
            <a:avLst/>
          </a:prstGeom>
        </p:spPr>
        <p:txBody>
          <a:bodyPr wrap="square">
            <a:spAutoFit/>
          </a:bodyPr>
          <a:lstStyle/>
          <a:p>
            <a:r>
              <a:rPr lang="en-US" sz="3200" dirty="0" smtClean="0"/>
              <a:t>doctor chemist physicist</a:t>
            </a:r>
          </a:p>
          <a:p>
            <a:r>
              <a:rPr lang="en-US" sz="3200" dirty="0" smtClean="0"/>
              <a:t>archeologist explorer engineer</a:t>
            </a:r>
          </a:p>
          <a:p>
            <a:r>
              <a:rPr lang="en-US" sz="3200" dirty="0" smtClean="0"/>
              <a:t>software developer conservationist</a:t>
            </a:r>
          </a:p>
        </p:txBody>
      </p:sp>
      <p:pic>
        <p:nvPicPr>
          <p:cNvPr id="2050" name="Picture 2"/>
          <p:cNvPicPr>
            <a:picLocks noChangeAspect="1" noChangeArrowheads="1"/>
          </p:cNvPicPr>
          <p:nvPr/>
        </p:nvPicPr>
        <p:blipFill>
          <a:blip r:embed="rId3"/>
          <a:srcRect/>
          <a:stretch>
            <a:fillRect/>
          </a:stretch>
        </p:blipFill>
        <p:spPr bwMode="auto">
          <a:xfrm>
            <a:off x="838200" y="3200400"/>
            <a:ext cx="1562100" cy="10382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3124200" y="3276600"/>
            <a:ext cx="1562100" cy="1066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067800" cy="523220"/>
          </a:xfrm>
          <a:prstGeom prst="rect">
            <a:avLst/>
          </a:prstGeom>
          <a:solidFill>
            <a:srgbClr val="00B050"/>
          </a:solidFill>
          <a:ln>
            <a:solidFill>
              <a:srgbClr val="FF0000"/>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Unit 11: SCIENCE AND TECHNOLOGY – </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Close look 1</a:t>
            </a:r>
            <a:endParaRPr lang="en-US" sz="2800" b="1" dirty="0"/>
          </a:p>
        </p:txBody>
      </p:sp>
      <p:sp>
        <p:nvSpPr>
          <p:cNvPr id="5" name="Rectangle 4"/>
          <p:cNvSpPr/>
          <p:nvPr/>
        </p:nvSpPr>
        <p:spPr>
          <a:xfrm>
            <a:off x="381000" y="609600"/>
            <a:ext cx="8229600" cy="584775"/>
          </a:xfrm>
          <a:prstGeom prst="rect">
            <a:avLst/>
          </a:prstGeom>
        </p:spPr>
        <p:txBody>
          <a:bodyPr wrap="square">
            <a:spAutoFit/>
          </a:bodyPr>
          <a:lstStyle/>
          <a:p>
            <a:r>
              <a:rPr lang="en-US" sz="3200" dirty="0" smtClean="0">
                <a:solidFill>
                  <a:srgbClr val="C00000"/>
                </a:solidFill>
                <a:latin typeface="Times New Roman" pitchFamily="18" charset="0"/>
                <a:ea typeface="Courier New" pitchFamily="49" charset="0"/>
                <a:cs typeface="Times New Roman" pitchFamily="18" charset="0"/>
              </a:rPr>
              <a:t> </a:t>
            </a:r>
            <a:r>
              <a:rPr lang="en-US" sz="3200" b="1" u="sng" dirty="0" smtClean="0">
                <a:solidFill>
                  <a:srgbClr val="FF0000"/>
                </a:solidFill>
                <a:latin typeface="Times New Roman" pitchFamily="18" charset="0"/>
                <a:ea typeface="Courier New" pitchFamily="49" charset="0"/>
                <a:cs typeface="Times New Roman" pitchFamily="18" charset="0"/>
              </a:rPr>
              <a:t>Vocabulary</a:t>
            </a:r>
            <a:r>
              <a:rPr lang="en-US" sz="3200" b="1" dirty="0" smtClean="0">
                <a:solidFill>
                  <a:srgbClr val="FF0000"/>
                </a:solidFill>
                <a:latin typeface="Times New Roman" pitchFamily="18" charset="0"/>
                <a:ea typeface="Courier New" pitchFamily="49" charset="0"/>
                <a:cs typeface="Times New Roman" pitchFamily="18" charset="0"/>
              </a:rPr>
              <a:t>:</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2564</TotalTime>
  <Words>1039</Words>
  <Application>Microsoft Office PowerPoint</Application>
  <PresentationFormat>On-screen Show (4:3)</PresentationFormat>
  <Paragraphs>153</Paragraphs>
  <Slides>20</Slides>
  <Notes>0</Notes>
  <HiddenSlides>0</HiddenSlides>
  <MMClips>2</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cp:lastModifiedBy>
  <cp:revision>237</cp:revision>
  <dcterms:created xsi:type="dcterms:W3CDTF">2015-06-22T02:35:54Z</dcterms:created>
  <dcterms:modified xsi:type="dcterms:W3CDTF">2020-02-03T14:03:10Z</dcterms:modified>
</cp:coreProperties>
</file>