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8" r:id="rId2"/>
  </p:sldMasterIdLst>
  <p:notesMasterIdLst>
    <p:notesMasterId r:id="rId23"/>
  </p:notesMasterIdLst>
  <p:sldIdLst>
    <p:sldId id="385" r:id="rId3"/>
    <p:sldId id="280" r:id="rId4"/>
    <p:sldId id="343" r:id="rId5"/>
    <p:sldId id="345" r:id="rId6"/>
    <p:sldId id="370" r:id="rId7"/>
    <p:sldId id="371" r:id="rId8"/>
    <p:sldId id="373" r:id="rId9"/>
    <p:sldId id="374" r:id="rId10"/>
    <p:sldId id="375" r:id="rId11"/>
    <p:sldId id="376" r:id="rId12"/>
    <p:sldId id="378" r:id="rId13"/>
    <p:sldId id="377" r:id="rId14"/>
    <p:sldId id="379" r:id="rId15"/>
    <p:sldId id="366" r:id="rId16"/>
    <p:sldId id="367" r:id="rId17"/>
    <p:sldId id="306" r:id="rId18"/>
    <p:sldId id="381" r:id="rId19"/>
    <p:sldId id="382" r:id="rId20"/>
    <p:sldId id="384" r:id="rId21"/>
    <p:sldId id="3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00"/>
    <a:srgbClr val="00FF00"/>
    <a:srgbClr val="FFFFFF"/>
    <a:srgbClr val="FFFF47"/>
    <a:srgbClr val="FF9900"/>
    <a:srgbClr val="F3CEFE"/>
    <a:srgbClr val="00A4DE"/>
    <a:srgbClr val="A1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25B7-C94E-4DB5-938B-A79D5A46C05E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25D2-9317-44A3-8E01-A0371534F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83181-DF01-4129-93FB-A6C716907CB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FD679-3D59-4878-AECB-0B17FDD11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0587A3-5C28-439A-BCC0-64B3027F480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D44114-EF4A-44C0-807A-6BA96589E14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0D2047-BFC0-4058-AFB6-98720128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36956B-B754-4EC9-97AF-C1B325B1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779ABA-C93A-4495-8BFF-E324B97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30641E-75D8-45E2-BF3D-F97DD85F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2335B2-E8B0-4DEC-8B4A-EE674C4B8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F44E-19FA-48A3-8EC5-27A42E3E9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02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5D58-FA14-40E9-8CF4-06B7E6089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D99F-3A25-4BDC-B664-4FE42E572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24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5795-D499-4A28-BB0A-3192A58C4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6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2AAB-1FFD-4807-B902-E38EF2ADE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370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867BD-B2C4-4744-8CC7-2618AC78B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41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FD12-E4B2-4D37-A688-EDFE5FC7D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4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F8CA-76D7-4E07-8E6D-845480699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69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C16F-CB78-4C07-88AD-A5F2BFA09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3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9CE1-A7E6-45B9-BC76-4CE3CA790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79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93B6-F1AA-45E8-AAA7-84ABF40EF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1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03F9-10B6-4796-B4E7-BE99FC1FE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30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45CF-5FAD-4F31-9157-9214C3C53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94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18D1-108C-414A-B8E5-A70BE4007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6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029BD30-BD82-4CDA-BC1C-B7538B8F4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53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Casio%20fx-570VN%20PLUS/Casio%20fx570vn%20plus.exe" TargetMode="Externa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9.png"/><Relationship Id="rId4" Type="http://schemas.openxmlformats.org/officeDocument/2006/relationships/hyperlink" Target="Casio%20fx-570VN%20PLUS/Casio%20fx570vn%20plus.exe" TargetMode="Externa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3.emf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.emf"/><Relationship Id="rId7" Type="http://schemas.openxmlformats.org/officeDocument/2006/relationships/image" Target="../media/image56.png"/><Relationship Id="rId2" Type="http://schemas.openxmlformats.org/officeDocument/2006/relationships/hyperlink" Target="B&#192;I%20T&#194;P%2037%20TR%2094.gs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openxmlformats.org/officeDocument/2006/relationships/image" Target="../media/image530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1.emf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2.emf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12801" y="-58738"/>
            <a:ext cx="10528300" cy="8620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  <a:cs typeface="Arial" pitchFamily="34" charset="0"/>
              </a:rPr>
              <a:t>PHÒNG GIÁO DỤC - ĐÀO TẠO TRÀ CÚ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20410" r="3088" b="2563"/>
          <a:stretch>
            <a:fillRect/>
          </a:stretch>
        </p:blipFill>
        <p:spPr bwMode="auto">
          <a:xfrm>
            <a:off x="0" y="-15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274485" y="5465764"/>
            <a:ext cx="6174316" cy="7397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LÊ KIM TIẾN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anose="03030302030807070C03" pitchFamily="66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anose="03030302030807070C03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889251" y="5919788"/>
            <a:ext cx="7270749" cy="7159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NGỌC BIÊN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anose="03030302030807070C03" pitchFamily="66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anose="03030302030807070C03" pitchFamily="66" charset="0"/>
              <a:cs typeface="Arial" panose="020B0604020202020204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84" y="866776"/>
            <a:ext cx="9895416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28184" y="144463"/>
            <a:ext cx="9895416" cy="7159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&amp; ĐÀO TẠO TRÀ CÚ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 Chu truyen thong" panose="03030302030807070C03" pitchFamily="66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 Chu truyen thong" panose="03030302030807070C03" pitchFamily="66" charset="0"/>
              <a:cs typeface="Arial" panose="020B0604020202020204" pitchFamily="34" charset="0"/>
            </a:endParaRPr>
          </a:p>
        </p:txBody>
      </p:sp>
      <p:pic>
        <p:nvPicPr>
          <p:cNvPr id="3081" name="Picture 27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688"/>
            <a:ext cx="713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7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85" y="0"/>
            <a:ext cx="713316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7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" y="0"/>
            <a:ext cx="71543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85" y="6332539"/>
            <a:ext cx="713316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501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\unded Corners 2">
            <a:extLst>
              <a:ext uri="{FF2B5EF4-FFF2-40B4-BE49-F238E27FC236}">
                <a16:creationId xmlns:a16="http://schemas.microsoft.com/office/drawing/2014/main" xmlns="" id="{444DE613-22A9-4371-9545-5F81C2313CDB}"/>
              </a:ext>
            </a:extLst>
          </p:cNvPr>
          <p:cNvSpPr/>
          <p:nvPr/>
        </p:nvSpPr>
        <p:spPr>
          <a:xfrm>
            <a:off x="574897" y="1635364"/>
            <a:ext cx="11042205" cy="10270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4543425" algn="l"/>
              </a:tabLst>
            </a:pPr>
            <a:r>
              <a:rPr lang="en-US" altLang="en-US" sz="32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nl-NL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tam giác ABC vuông tại A có BC = 5cm, C  = 30</a:t>
            </a:r>
            <a:r>
              <a:rPr lang="nl-NL" sz="3200" b="1" baseline="300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Trường hợp  nào sau đây là đúng ?</a:t>
            </a:r>
            <a:endParaRPr lang="en-US" altLang="en-US" sz="32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xmlns="" id="{2DEC10EF-63DB-4E59-A85A-B1E78DDB7EC5}"/>
                  </a:ext>
                </a:extLst>
              </p:cNvPr>
              <p:cNvSpPr/>
              <p:nvPr/>
            </p:nvSpPr>
            <p:spPr>
              <a:xfrm>
                <a:off x="947536" y="3367407"/>
                <a:ext cx="2450997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A.  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id="{2DEC10EF-63DB-4E59-A85A-B1E78DDB7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36" y="3367407"/>
                <a:ext cx="2450997" cy="825475"/>
              </a:xfrm>
              <a:prstGeom prst="round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xmlns="" id="{585A042F-7D11-456A-80F9-550E1972DD9D}"/>
                  </a:ext>
                </a:extLst>
              </p:cNvPr>
              <p:cNvSpPr/>
              <p:nvPr/>
            </p:nvSpPr>
            <p:spPr>
              <a:xfrm>
                <a:off x="4341543" y="3367407"/>
                <a:ext cx="2450996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B.  AC =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id="{585A042F-7D11-456A-80F9-550E1972D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543" y="3367407"/>
                <a:ext cx="2450996" cy="825475"/>
              </a:xfrm>
              <a:prstGeom prst="round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xmlns="" id="{23633BD1-BEA0-4B95-9A3F-5F183504688A}"/>
                  </a:ext>
                </a:extLst>
              </p:cNvPr>
              <p:cNvSpPr/>
              <p:nvPr/>
            </p:nvSpPr>
            <p:spPr>
              <a:xfrm>
                <a:off x="4341543" y="4853883"/>
                <a:ext cx="2483417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D.  AB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id="{23633BD1-BEA0-4B95-9A3F-5F1835046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543" y="4853883"/>
                <a:ext cx="2483417" cy="825475"/>
              </a:xfrm>
              <a:prstGeom prst="round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52" y="3266639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58" y="3266639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36" y="4853883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xmlns="" id="{9A756297-036E-4401-994B-DE3018B6C8C9}"/>
              </a:ext>
            </a:extLst>
          </p:cNvPr>
          <p:cNvSpPr/>
          <p:nvPr/>
        </p:nvSpPr>
        <p:spPr>
          <a:xfrm>
            <a:off x="951258" y="4914647"/>
            <a:ext cx="2443551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C. AB = 2,5 </a:t>
            </a:r>
            <a:endParaRPr lang="en-US" altLang="en-US" sz="2800" b="1" baseline="30000">
              <a:solidFill>
                <a:schemeClr val="bg1"/>
              </a:solidFill>
            </a:endParaRPr>
          </a:p>
        </p:txBody>
      </p:sp>
      <p:pic>
        <p:nvPicPr>
          <p:cNvPr id="16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61" y="5110832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4543425" algn="l"/>
              </a:tabLst>
            </a:pP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3261" y="2864866"/>
            <a:ext cx="4213841" cy="24625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856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8078" y="1299075"/>
            <a:ext cx="7937531" cy="120032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Bài 28/89.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Một cột đèn cao 7m có bóng trên mặt đất dài 4m. Hãy tính góc (làm tròn đến phút) mà tia sáng mặt trời tạo với mặt đất (góc </a:t>
            </a:r>
            <a:r>
              <a:rPr lang="el-GR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31)</a:t>
            </a:r>
            <a:endParaRPr lang="el-GR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673255" y="2515808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Giải</a:t>
            </a:r>
          </a:p>
        </p:txBody>
      </p:sp>
      <p:sp>
        <p:nvSpPr>
          <p:cNvPr id="46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070488" y="3139388"/>
            <a:ext cx="3757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Ta có: tan</a:t>
            </a:r>
            <a:r>
              <a:rPr lang="el-GR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α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23464"/>
              </p:ext>
            </p:extLst>
          </p:nvPr>
        </p:nvGraphicFramePr>
        <p:xfrm>
          <a:off x="2787586" y="3006493"/>
          <a:ext cx="342900" cy="75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86" y="3006493"/>
                        <a:ext cx="342900" cy="75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477609" y="4340201"/>
            <a:ext cx="6918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  Vậy tia nắng mặt trời tạo với mặt đất một góc 60</a:t>
            </a:r>
            <a:r>
              <a:rPr lang="en-US" altLang="en-US" sz="2400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15’ </a:t>
            </a:r>
          </a:p>
        </p:txBody>
      </p:sp>
      <p:graphicFrame>
        <p:nvGraphicFramePr>
          <p:cNvPr id="4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62538"/>
              </p:ext>
            </p:extLst>
          </p:nvPr>
        </p:nvGraphicFramePr>
        <p:xfrm>
          <a:off x="1241928" y="3786882"/>
          <a:ext cx="1960562" cy="46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3" name="Equation" r:id="rId6" imgW="863280" imgH="203040" progId="Equation.DSMT4">
                  <p:embed/>
                </p:oleObj>
              </mc:Choice>
              <mc:Fallback>
                <p:oleObj name="Equation" r:id="rId6" imgW="863280" imgH="203040" progId="Equation.DSMT4">
                  <p:embed/>
                  <p:pic>
                    <p:nvPicPr>
                      <p:cNvPr id="7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928" y="3786882"/>
                        <a:ext cx="1960562" cy="46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7395729" y="873968"/>
            <a:ext cx="2514600" cy="3633859"/>
            <a:chOff x="4921470" y="1293157"/>
            <a:chExt cx="2514600" cy="3633859"/>
          </a:xfrm>
        </p:grpSpPr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4921470" y="1293157"/>
              <a:ext cx="2514600" cy="3208338"/>
              <a:chOff x="3936" y="91"/>
              <a:chExt cx="1584" cy="2021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3936" y="91"/>
                <a:ext cx="1584" cy="2021"/>
                <a:chOff x="3936" y="91"/>
                <a:chExt cx="1584" cy="2021"/>
              </a:xfrm>
            </p:grpSpPr>
            <p:grpSp>
              <p:nvGrpSpPr>
                <p:cNvPr id="18" name="Group 37"/>
                <p:cNvGrpSpPr>
                  <a:grpSpLocks/>
                </p:cNvGrpSpPr>
                <p:nvPr/>
              </p:nvGrpSpPr>
              <p:grpSpPr bwMode="auto">
                <a:xfrm>
                  <a:off x="3936" y="91"/>
                  <a:ext cx="1584" cy="2021"/>
                  <a:chOff x="3840" y="163"/>
                  <a:chExt cx="1776" cy="2463"/>
                </a:xfrm>
              </p:grpSpPr>
              <p:grpSp>
                <p:nvGrpSpPr>
                  <p:cNvPr id="2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840" y="649"/>
                    <a:ext cx="1372" cy="1751"/>
                    <a:chOff x="3456" y="240"/>
                    <a:chExt cx="1584" cy="1744"/>
                  </a:xfrm>
                </p:grpSpPr>
                <p:sp>
                  <p:nvSpPr>
                    <p:cNvPr id="33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36" y="240"/>
                      <a:ext cx="1059" cy="17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2D05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34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456"/>
                      <a:ext cx="1584" cy="1528"/>
                      <a:chOff x="3456" y="456"/>
                      <a:chExt cx="1584" cy="1528"/>
                    </a:xfrm>
                  </p:grpSpPr>
                  <p:sp>
                    <p:nvSpPr>
                      <p:cNvPr id="35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968"/>
                        <a:ext cx="1584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2D05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grpSp>
                    <p:nvGrpSpPr>
                      <p:cNvPr id="36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52" y="456"/>
                        <a:ext cx="216" cy="1528"/>
                        <a:chOff x="4752" y="456"/>
                        <a:chExt cx="216" cy="1528"/>
                      </a:xfrm>
                    </p:grpSpPr>
                    <p:grpSp>
                      <p:nvGrpSpPr>
                        <p:cNvPr id="37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56" y="744"/>
                          <a:ext cx="0" cy="1240"/>
                          <a:chOff x="4776" y="744"/>
                          <a:chExt cx="0" cy="1240"/>
                        </a:xfrm>
                      </p:grpSpPr>
                      <p:sp>
                        <p:nvSpPr>
                          <p:cNvPr id="43" name="Line 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76" y="744"/>
                            <a:ext cx="0" cy="984"/>
                          </a:xfrm>
                          <a:prstGeom prst="line">
                            <a:avLst/>
                          </a:prstGeom>
                          <a:noFill/>
                          <a:ln w="107950" cmpd="dbl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Line 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76" y="1408"/>
                            <a:ext cx="0" cy="576"/>
                          </a:xfrm>
                          <a:prstGeom prst="line">
                            <a:avLst/>
                          </a:prstGeom>
                          <a:noFill/>
                          <a:ln w="12700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52" y="456"/>
                          <a:ext cx="216" cy="312"/>
                          <a:chOff x="4584" y="456"/>
                          <a:chExt cx="384" cy="312"/>
                        </a:xfrm>
                      </p:grpSpPr>
                      <p:sp>
                        <p:nvSpPr>
                          <p:cNvPr id="39" name="AutoShape 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6" y="560"/>
                            <a:ext cx="240" cy="192"/>
                          </a:xfrm>
                          <a:prstGeom prst="hexagon">
                            <a:avLst>
                              <a:gd name="adj" fmla="val 31250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26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0" name="AutoShap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84" y="456"/>
                            <a:ext cx="384" cy="192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en-US" altLang="en-US" sz="26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1" name="Freeform 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6" y="472"/>
                            <a:ext cx="16" cy="176"/>
                          </a:xfrm>
                          <a:custGeom>
                            <a:avLst/>
                            <a:gdLst>
                              <a:gd name="T0" fmla="*/ 0 w 16"/>
                              <a:gd name="T1" fmla="*/ 0 h 176"/>
                              <a:gd name="T2" fmla="*/ 16 w 16"/>
                              <a:gd name="T3" fmla="*/ 176 h 176"/>
                              <a:gd name="T4" fmla="*/ 0 60000 65536"/>
                              <a:gd name="T5" fmla="*/ 0 60000 65536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6" h="176">
                                <a:moveTo>
                                  <a:pt x="0" y="0"/>
                                </a:moveTo>
                                <a:lnTo>
                                  <a:pt x="16" y="176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Freeform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68" y="648"/>
                            <a:ext cx="24" cy="120"/>
                          </a:xfrm>
                          <a:custGeom>
                            <a:avLst/>
                            <a:gdLst>
                              <a:gd name="T0" fmla="*/ 24 w 24"/>
                              <a:gd name="T1" fmla="*/ 0 h 120"/>
                              <a:gd name="T2" fmla="*/ 0 w 24"/>
                              <a:gd name="T3" fmla="*/ 120 h 120"/>
                              <a:gd name="T4" fmla="*/ 0 60000 65536"/>
                              <a:gd name="T5" fmla="*/ 0 60000 65536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24" h="120">
                                <a:moveTo>
                                  <a:pt x="24" y="0"/>
                                </a:moveTo>
                                <a:lnTo>
                                  <a:pt x="0" y="12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5161" y="163"/>
                    <a:ext cx="455" cy="437"/>
                    <a:chOff x="4981" y="307"/>
                    <a:chExt cx="451" cy="371"/>
                  </a:xfrm>
                </p:grpSpPr>
                <p:sp>
                  <p:nvSpPr>
                    <p:cNvPr id="25" name="Oval 24"/>
                    <p:cNvSpPr>
                      <a:spLocks noChangeArrowheads="1"/>
                    </p:cNvSpPr>
                    <p:nvPr/>
                  </p:nvSpPr>
                  <p:spPr bwMode="auto">
                    <a:xfrm rot="-1085910">
                      <a:off x="5117" y="406"/>
                      <a:ext cx="177" cy="15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6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" name="Line 25"/>
                    <p:cNvSpPr>
                      <a:spLocks noChangeShapeType="1"/>
                    </p:cNvSpPr>
                    <p:nvPr/>
                  </p:nvSpPr>
                  <p:spPr bwMode="auto">
                    <a:xfrm rot="20514090" flipV="1">
                      <a:off x="5224" y="307"/>
                      <a:ext cx="59" cy="77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7" name="Line 26"/>
                    <p:cNvSpPr>
                      <a:spLocks noChangeShapeType="1"/>
                    </p:cNvSpPr>
                    <p:nvPr/>
                  </p:nvSpPr>
                  <p:spPr bwMode="auto">
                    <a:xfrm rot="20514090" flipV="1">
                      <a:off x="5133" y="319"/>
                      <a:ext cx="0" cy="77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8" name="Line 27"/>
                    <p:cNvSpPr>
                      <a:spLocks noChangeShapeType="1"/>
                    </p:cNvSpPr>
                    <p:nvPr/>
                  </p:nvSpPr>
                  <p:spPr bwMode="auto">
                    <a:xfrm rot="-1085910">
                      <a:off x="4981" y="483"/>
                      <a:ext cx="118" cy="26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Line 28"/>
                    <p:cNvSpPr>
                      <a:spLocks noChangeShapeType="1"/>
                    </p:cNvSpPr>
                    <p:nvPr/>
                  </p:nvSpPr>
                  <p:spPr bwMode="auto">
                    <a:xfrm rot="20514090" flipV="1">
                      <a:off x="5020" y="572"/>
                      <a:ext cx="113" cy="59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0" name="Line 29"/>
                    <p:cNvSpPr>
                      <a:spLocks noChangeShapeType="1"/>
                    </p:cNvSpPr>
                    <p:nvPr/>
                  </p:nvSpPr>
                  <p:spPr bwMode="auto">
                    <a:xfrm rot="20514090" flipV="1">
                      <a:off x="5191" y="575"/>
                      <a:ext cx="29" cy="103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Line 30"/>
                    <p:cNvSpPr>
                      <a:spLocks noChangeShapeType="1"/>
                    </p:cNvSpPr>
                    <p:nvPr/>
                  </p:nvSpPr>
                  <p:spPr bwMode="auto">
                    <a:xfrm rot="-1085910">
                      <a:off x="5295" y="522"/>
                      <a:ext cx="89" cy="77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2" name="Line 31"/>
                    <p:cNvSpPr>
                      <a:spLocks noChangeShapeType="1"/>
                    </p:cNvSpPr>
                    <p:nvPr/>
                  </p:nvSpPr>
                  <p:spPr bwMode="auto">
                    <a:xfrm rot="-1085910">
                      <a:off x="5314" y="428"/>
                      <a:ext cx="118" cy="0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  <a:extLst/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7" y="1262"/>
                    <a:ext cx="480" cy="2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7m</a:t>
                    </a:r>
                  </a:p>
                </p:txBody>
              </p:sp>
              <p:sp>
                <p:nvSpPr>
                  <p:cNvPr id="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2345"/>
                    <a:ext cx="479" cy="2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4m</a:t>
                    </a:r>
                  </a:p>
                </p:txBody>
              </p:sp>
            </p:grpSp>
            <p:sp>
              <p:nvSpPr>
                <p:cNvPr id="19" name="Arc 38"/>
                <p:cNvSpPr>
                  <a:spLocks/>
                </p:cNvSpPr>
                <p:nvPr/>
              </p:nvSpPr>
              <p:spPr bwMode="auto">
                <a:xfrm>
                  <a:off x="4392" y="1768"/>
                  <a:ext cx="96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 39"/>
                <p:cNvSpPr>
                  <a:spLocks noChangeArrowheads="1"/>
                </p:cNvSpPr>
                <p:nvPr/>
              </p:nvSpPr>
              <p:spPr bwMode="auto">
                <a:xfrm>
                  <a:off x="4432" y="1624"/>
                  <a:ext cx="232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n-US" sz="26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α</a:t>
                  </a:r>
                  <a:endParaRPr lang="en-US" altLang="en-US" sz="2600" b="1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4896" y="1816"/>
                <a:ext cx="96" cy="96"/>
              </a:xfrm>
              <a:prstGeom prst="rect">
                <a:avLst/>
              </a:prstGeom>
              <a:noFill/>
              <a:ln w="22225">
                <a:solidFill>
                  <a:srgbClr val="92D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5992548" y="4557684"/>
              <a:ext cx="934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31</a:t>
              </a:r>
              <a:endParaRPr lang="en-US" i="1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Callout 50"/>
              <p:cNvSpPr/>
              <p:nvPr/>
            </p:nvSpPr>
            <p:spPr>
              <a:xfrm>
                <a:off x="6514602" y="4918724"/>
                <a:ext cx="4343399" cy="1333036"/>
              </a:xfrm>
              <a:prstGeom prst="wedgeEllipseCallout">
                <a:avLst>
                  <a:gd name="adj1" fmla="val -11021"/>
                  <a:gd name="adj2" fmla="val -12588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>
                    <a:solidFill>
                      <a:schemeClr val="bg1"/>
                    </a:solidFill>
                  </a:rPr>
                  <a:t>tan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ạ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đố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ạ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ề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Oval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602" y="4918724"/>
                <a:ext cx="4343399" cy="1333036"/>
              </a:xfrm>
              <a:prstGeom prst="wedgeEllipseCallout">
                <a:avLst>
                  <a:gd name="adj1" fmla="val -11021"/>
                  <a:gd name="adj2" fmla="val -12588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0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401034" y="1181188"/>
                <a:ext cx="7000227" cy="1323439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Bài 28/89. </a:t>
                </a:r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Một khúc song rộng khoảng </a:t>
                </a:r>
                <a:r>
                  <a:rPr lang="en-US" altLang="en-US" sz="200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250m</a:t>
                </a:r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. Một chiếc đò chèo qua song bị dòng nước đẩy xiên nên phải chèo khoảng </a:t>
                </a:r>
                <a:r>
                  <a:rPr lang="en-US" altLang="en-US" sz="200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320m</a:t>
                </a:r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mới sang được bờ bên kia. Hỏi dòng nước đã đẩy chiếc đò lệch đi một góc bằng bao nhiêu độ (góc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trong hình 32) </a:t>
                </a:r>
                <a:endParaRPr lang="el-GR" altLang="en-US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34" y="1181188"/>
                <a:ext cx="7000227" cy="1323439"/>
              </a:xfrm>
              <a:prstGeom prst="rect">
                <a:avLst/>
              </a:prstGeom>
              <a:blipFill>
                <a:blip r:embed="rId3"/>
                <a:stretch>
                  <a:fillRect l="-870" t="-2283" r="-783" b="-6849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76075" y="2601381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Giải</a:t>
            </a:r>
          </a:p>
        </p:txBody>
      </p:sp>
      <p:sp>
        <p:nvSpPr>
          <p:cNvPr id="6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776723" y="3246885"/>
            <a:ext cx="1944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cos 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14603"/>
              </p:ext>
            </p:extLst>
          </p:nvPr>
        </p:nvGraphicFramePr>
        <p:xfrm>
          <a:off x="3578584" y="3101445"/>
          <a:ext cx="685801" cy="75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4" name="Equation" r:id="rId5" imgW="304560" imgH="393480" progId="Equation.DSMT4">
                  <p:embed/>
                </p:oleObj>
              </mc:Choice>
              <mc:Fallback>
                <p:oleObj name="Equation" r:id="rId5" imgW="304560" imgH="393480" progId="Equation.DSMT4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584" y="3101445"/>
                        <a:ext cx="685801" cy="755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53628" y="4626923"/>
            <a:ext cx="7007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Vậy dòng nước đã đẩy chiếc đò lệch đi một góc 38</a:t>
            </a:r>
            <a:r>
              <a:rPr lang="en-US" altLang="en-US" sz="2400" baseline="30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37’</a:t>
            </a:r>
          </a:p>
        </p:txBody>
      </p:sp>
      <p:graphicFrame>
        <p:nvGraphicFramePr>
          <p:cNvPr id="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4469"/>
              </p:ext>
            </p:extLst>
          </p:nvPr>
        </p:nvGraphicFramePr>
        <p:xfrm>
          <a:off x="2157308" y="3937549"/>
          <a:ext cx="19891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5" name="Equation" r:id="rId7" imgW="876240" imgH="203040" progId="Equation.DSMT4">
                  <p:embed/>
                </p:oleObj>
              </mc:Choice>
              <mc:Fallback>
                <p:oleObj name="Equation" r:id="rId7" imgW="876240" imgH="203040" progId="Equation.DSMT4">
                  <p:embed/>
                  <p:pic>
                    <p:nvPicPr>
                      <p:cNvPr id="7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308" y="3937549"/>
                        <a:ext cx="19891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568302" y="1144024"/>
            <a:ext cx="3529325" cy="2598907"/>
            <a:chOff x="5169346" y="2085539"/>
            <a:chExt cx="3529325" cy="25989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69346" y="2085539"/>
              <a:ext cx="3529325" cy="259890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88494" y="4203801"/>
              <a:ext cx="934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32</a:t>
              </a:r>
              <a:endParaRPr lang="en-US" i="1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Callout 10"/>
              <p:cNvSpPr/>
              <p:nvPr/>
            </p:nvSpPr>
            <p:spPr>
              <a:xfrm>
                <a:off x="7161264" y="4110666"/>
                <a:ext cx="4343399" cy="1333036"/>
              </a:xfrm>
              <a:prstGeom prst="wedgeEllipseCallout">
                <a:avLst>
                  <a:gd name="adj1" fmla="val -11021"/>
                  <a:gd name="adj2" fmla="val -8714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h𝑢𝑦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Oval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64" y="4110666"/>
                <a:ext cx="4343399" cy="1333036"/>
              </a:xfrm>
              <a:prstGeom prst="wedgeEllipseCallout">
                <a:avLst>
                  <a:gd name="adj1" fmla="val -11021"/>
                  <a:gd name="adj2" fmla="val -87146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7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565" y="1247887"/>
            <a:ext cx="6652633" cy="120032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38/95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5" name="Picture 2" descr="https://img.loigiaihay.com/picture/2017/0328/hinh-48-bai-38-trang-95-toan-9-ta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4" y="913191"/>
            <a:ext cx="3842610" cy="41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174" y="1706617"/>
            <a:ext cx="1488113" cy="2885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174" y="2914941"/>
            <a:ext cx="1488113" cy="16770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47595" y="2544664"/>
            <a:ext cx="10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FF00"/>
                </a:solidFill>
              </a:rPr>
              <a:t>GIẢI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034" y="2861084"/>
            <a:ext cx="593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264" y="3244334"/>
            <a:ext cx="8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01677" y="3247007"/>
                <a:ext cx="2571077" cy="93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IB = </a:t>
                </a:r>
                <a:r>
                  <a:rPr lang="en-US" dirty="0" err="1">
                    <a:solidFill>
                      <a:schemeClr val="bg1"/>
                    </a:solidFill>
                  </a:rPr>
                  <a:t>IK.tan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𝐼𝐾𝐵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bg1"/>
                    </a:solidFill>
                  </a:rPr>
                  <a:t>IB = 380.tan(50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 + 15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bg1"/>
                    </a:solidFill>
                  </a:rPr>
                  <a:t>IB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814,9 (m)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77" y="3247007"/>
                <a:ext cx="2571077" cy="930511"/>
              </a:xfrm>
              <a:prstGeom prst="rect">
                <a:avLst/>
              </a:prstGeom>
              <a:blipFill>
                <a:blip r:embed="rId5"/>
                <a:stretch>
                  <a:fillRect l="-2138" t="-2632" r="-1425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3702" y="4095978"/>
            <a:ext cx="593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264" y="4558220"/>
            <a:ext cx="8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01676" y="4561758"/>
                <a:ext cx="2571077" cy="9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IA = </a:t>
                </a:r>
                <a:r>
                  <a:rPr lang="en-US" dirty="0" err="1">
                    <a:solidFill>
                      <a:schemeClr val="bg1"/>
                    </a:solidFill>
                  </a:rPr>
                  <a:t>IK.tan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𝐼𝐾𝐴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bg1"/>
                    </a:solidFill>
                  </a:rPr>
                  <a:t>IA = 380.tan 50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bg1"/>
                    </a:solidFill>
                  </a:rPr>
                  <a:t>IA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452,9 (m)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76" y="4561758"/>
                <a:ext cx="2571077" cy="932371"/>
              </a:xfrm>
              <a:prstGeom prst="rect">
                <a:avLst/>
              </a:prstGeom>
              <a:blipFill>
                <a:blip r:embed="rId6"/>
                <a:stretch>
                  <a:fillRect l="-2138" t="-196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34915" y="553407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IB – IA ≈ 814,9 – 452,9 = 362 (m).</a:t>
            </a:r>
          </a:p>
        </p:txBody>
      </p:sp>
    </p:spTree>
    <p:extLst>
      <p:ext uri="{BB962C8B-B14F-4D97-AF65-F5344CB8AC3E}">
        <p14:creationId xmlns:p14="http://schemas.microsoft.com/office/powerpoint/2010/main" val="13981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564" y="1107006"/>
            <a:ext cx="5630657" cy="707886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39/95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khoảng cách giữa hai cọc để căng dây vượt qua vực trong hình 49 (làm tròn đến mét)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2308" y="2348240"/>
                <a:ext cx="4025570" cy="211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 MN//AC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(vì cùng vuông với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AB)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𝑀𝑁𝐵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đồng vị).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ABC 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AB =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AC.tan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=&gt; AB </a:t>
                </a:r>
                <a:r>
                  <a:rPr lang="vi-V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20.tan 50</a:t>
                </a:r>
                <a:r>
                  <a:rPr lang="en-US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8" y="2348240"/>
                <a:ext cx="4025570" cy="2111475"/>
              </a:xfrm>
              <a:prstGeom prst="rect">
                <a:avLst/>
              </a:prstGeom>
              <a:blipFill>
                <a:blip r:embed="rId2"/>
                <a:stretch>
                  <a:fillRect l="-1364" t="-1441" b="-3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4957" y="4780205"/>
                <a:ext cx="2237928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BM = AB − AM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23,84 − 5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≈ 18,84 m.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57" y="4780205"/>
                <a:ext cx="2237928" cy="1231106"/>
              </a:xfrm>
              <a:prstGeom prst="rect">
                <a:avLst/>
              </a:prstGeom>
              <a:blipFill>
                <a:blip r:embed="rId3"/>
                <a:stretch>
                  <a:fillRect l="-2452" t="-2475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2" name="Picture 2" descr="https://img.loigiaihay.com/picture/2017/0328/hinh-49-bai-39-trang-95-toan-9-ta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60" y="723927"/>
            <a:ext cx="3867466" cy="46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127346" y="723927"/>
            <a:ext cx="3637654" cy="1929371"/>
            <a:chOff x="7799056" y="723927"/>
            <a:chExt cx="3637654" cy="1929371"/>
          </a:xfrm>
        </p:grpSpPr>
        <p:sp>
          <p:nvSpPr>
            <p:cNvPr id="18" name="TextBox 17"/>
            <p:cNvSpPr txBox="1"/>
            <p:nvPr/>
          </p:nvSpPr>
          <p:spPr>
            <a:xfrm>
              <a:off x="11189284" y="1060288"/>
              <a:ext cx="247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37120" y="2191633"/>
              <a:ext cx="247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99056" y="799233"/>
              <a:ext cx="247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98535" y="723927"/>
              <a:ext cx="247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76400" y="1595604"/>
              <a:ext cx="247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7564" y="54542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663372" y="1729072"/>
            <a:ext cx="3348254" cy="2437953"/>
            <a:chOff x="4663372" y="1565296"/>
            <a:chExt cx="3348254" cy="243795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372" y="1565296"/>
              <a:ext cx="3348254" cy="243795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937900" y="1826820"/>
              <a:ext cx="61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5m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4903510">
              <a:off x="4464724" y="2839366"/>
              <a:ext cx="833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20m</a:t>
              </a:r>
            </a:p>
          </p:txBody>
        </p:sp>
      </p:grpSp>
      <p:cxnSp>
        <p:nvCxnSpPr>
          <p:cNvPr id="81920" name="Straight Connector 81919"/>
          <p:cNvCxnSpPr/>
          <p:nvPr/>
        </p:nvCxnSpPr>
        <p:spPr>
          <a:xfrm>
            <a:off x="4057942" y="2387823"/>
            <a:ext cx="0" cy="4538771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921" name="Rectangle 81920"/>
              <p:cNvSpPr/>
              <p:nvPr/>
            </p:nvSpPr>
            <p:spPr>
              <a:xfrm>
                <a:off x="4094918" y="4256265"/>
                <a:ext cx="4196483" cy="2386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BMN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 ta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=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BN.sin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𝑀𝑁𝐵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𝑀𝑁𝐵</m:t>
                            </m:r>
                          </m:e>
                        </m:acc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cọc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24,59 m.</a:t>
                </a:r>
                <a:b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21" name="Rectangle 819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18" y="4256265"/>
                <a:ext cx="4196483" cy="2386102"/>
              </a:xfrm>
              <a:prstGeom prst="rect">
                <a:avLst/>
              </a:prstGeom>
              <a:blipFill>
                <a:blip r:embed="rId6"/>
                <a:stretch>
                  <a:fillRect l="-1308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6" name="TextBox 81925"/>
          <p:cNvSpPr txBox="1"/>
          <p:nvPr/>
        </p:nvSpPr>
        <p:spPr>
          <a:xfrm>
            <a:off x="1773591" y="1914804"/>
            <a:ext cx="75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FF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Rectangle 81926"/>
              <p:cNvSpPr/>
              <p:nvPr/>
            </p:nvSpPr>
            <p:spPr>
              <a:xfrm>
                <a:off x="428050" y="4435294"/>
                <a:ext cx="20760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AB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23,84 m</a:t>
                </a:r>
                <a:endParaRPr lang="en-US"/>
              </a:p>
            </p:txBody>
          </p:sp>
        </mc:Choice>
        <mc:Fallback xmlns="">
          <p:sp>
            <p:nvSpPr>
              <p:cNvPr id="81927" name="Rectangle 819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4435294"/>
                <a:ext cx="2076073" cy="369332"/>
              </a:xfrm>
              <a:prstGeom prst="rect">
                <a:avLst/>
              </a:prstGeom>
              <a:blipFill>
                <a:blip r:embed="rId7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Rectangle 81927"/>
              <p:cNvSpPr/>
              <p:nvPr/>
            </p:nvSpPr>
            <p:spPr>
              <a:xfrm>
                <a:off x="5911389" y="5054015"/>
                <a:ext cx="233192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18,84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24,95 m</a:t>
                </a:r>
                <a:endParaRPr lang="en-US" dirty="0"/>
              </a:p>
            </p:txBody>
          </p:sp>
        </mc:Choice>
        <mc:Fallback xmlns="">
          <p:sp>
            <p:nvSpPr>
              <p:cNvPr id="81928" name="Rectangle 819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89" y="5054015"/>
                <a:ext cx="2331920" cy="616964"/>
              </a:xfrm>
              <a:prstGeom prst="rect">
                <a:avLst/>
              </a:prstGeom>
              <a:blipFill>
                <a:blip r:embed="rId8"/>
                <a:stretch>
                  <a:fillRect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400"/>
                                        <p:tgtEl>
                                          <p:spTgt spid="8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64" y="1013076"/>
            <a:ext cx="11429511" cy="523220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40/95.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chiều cao của cây trong hình 50 (làm tròn đến đề - xi – mét)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7564" y="2124097"/>
                <a:ext cx="5314950" cy="330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AC =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AB.tan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 algn="just">
                  <a:buFont typeface="Symbol" panose="05050102010706020507" pitchFamily="18" charset="2"/>
                  <a:buChar char="Þ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30.tan 35</a:t>
                </a:r>
                <a:r>
                  <a:rPr lang="en-US" sz="28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marL="457200" indent="-457200" algn="just">
                  <a:buFont typeface="Symbol" panose="05050102010706020507" pitchFamily="18" charset="2"/>
                  <a:buChar char="Þ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≈ 21m</a:t>
                </a: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A′C = AA′ + AC</a:t>
                </a:r>
              </a:p>
              <a:p>
                <a:pPr marL="342900" indent="-342900" algn="just">
                  <a:buFont typeface="Symbol" panose="05050102010706020507" pitchFamily="18" charset="2"/>
                  <a:buChar char="Þ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A’C ≈ 1,7 + 21 = 22,7m  </a:t>
                </a:r>
              </a:p>
              <a:p>
                <a:pPr marL="342900" indent="-342900" algn="just">
                  <a:buFont typeface="Symbol" panose="05050102010706020507" pitchFamily="18" charset="2"/>
                  <a:buChar char="Þ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A’C ≈ 227dm.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4" y="2124097"/>
                <a:ext cx="5314950" cy="3304751"/>
              </a:xfrm>
              <a:prstGeom prst="rect">
                <a:avLst/>
              </a:prstGeom>
              <a:blipFill>
                <a:blip r:embed="rId2"/>
                <a:stretch>
                  <a:fillRect l="-2408" t="-1473" b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562A47-A949-44F7-8B4A-B444BA94819E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1D9998-897D-40FF-9B0F-FCAD6FBDE56B}"/>
              </a:ext>
            </a:extLst>
          </p:cNvPr>
          <p:cNvSpPr txBox="1"/>
          <p:nvPr/>
        </p:nvSpPr>
        <p:spPr>
          <a:xfrm>
            <a:off x="307564" y="54542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435882-5A8A-4C9D-B728-1D42BC268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115" y="1767324"/>
            <a:ext cx="4023699" cy="32445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E1F7FAD-CEDC-409E-B50D-1CE79601825D}"/>
              </a:ext>
            </a:extLst>
          </p:cNvPr>
          <p:cNvGrpSpPr/>
          <p:nvPr/>
        </p:nvGrpSpPr>
        <p:grpSpPr>
          <a:xfrm>
            <a:off x="7226047" y="1867013"/>
            <a:ext cx="4934457" cy="3054046"/>
            <a:chOff x="7226047" y="1867013"/>
            <a:chExt cx="4934457" cy="3054046"/>
          </a:xfrm>
        </p:grpSpPr>
        <p:pic>
          <p:nvPicPr>
            <p:cNvPr id="88068" name="Picture 4" descr="LỜI GIẢI] Tính chiều cao của cây trong hình vẽ bên Làm tròn đến c - Tự Học  365">
              <a:extLst>
                <a:ext uri="{FF2B5EF4-FFF2-40B4-BE49-F238E27FC236}">
                  <a16:creationId xmlns:a16="http://schemas.microsoft.com/office/drawing/2014/main" xmlns="" id="{D8CABE6C-A9B0-402F-A199-ACA09A7A5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814" y="2024462"/>
              <a:ext cx="4834690" cy="2843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85ED31D-62C3-440C-A1CA-AD7B23680BDF}"/>
                </a:ext>
              </a:extLst>
            </p:cNvPr>
            <p:cNvSpPr txBox="1"/>
            <p:nvPr/>
          </p:nvSpPr>
          <p:spPr>
            <a:xfrm>
              <a:off x="11039667" y="1867013"/>
              <a:ext cx="474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945EAE3-310E-464D-AB77-99D8486AD589}"/>
                </a:ext>
              </a:extLst>
            </p:cNvPr>
            <p:cNvSpPr txBox="1"/>
            <p:nvPr/>
          </p:nvSpPr>
          <p:spPr>
            <a:xfrm>
              <a:off x="11039667" y="4397839"/>
              <a:ext cx="59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9C0ADC-0EAF-4AA9-B3E4-F76139FFE2BA}"/>
                </a:ext>
              </a:extLst>
            </p:cNvPr>
            <p:cNvSpPr txBox="1"/>
            <p:nvPr/>
          </p:nvSpPr>
          <p:spPr>
            <a:xfrm>
              <a:off x="11108674" y="3841598"/>
              <a:ext cx="474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EB01F5E-D952-40AD-B37E-91048C0302F7}"/>
                </a:ext>
              </a:extLst>
            </p:cNvPr>
            <p:cNvSpPr txBox="1"/>
            <p:nvPr/>
          </p:nvSpPr>
          <p:spPr>
            <a:xfrm>
              <a:off x="7226047" y="3673277"/>
              <a:ext cx="698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7E9102-1031-4DB9-AB75-511BA4C4136C}"/>
              </a:ext>
            </a:extLst>
          </p:cNvPr>
          <p:cNvSpPr/>
          <p:nvPr/>
        </p:nvSpPr>
        <p:spPr>
          <a:xfrm>
            <a:off x="9144000" y="4632153"/>
            <a:ext cx="594292" cy="208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B88EEF-5F60-4CB9-8C1C-BF68A8440D2D}"/>
              </a:ext>
            </a:extLst>
          </p:cNvPr>
          <p:cNvSpPr txBox="1"/>
          <p:nvPr/>
        </p:nvSpPr>
        <p:spPr>
          <a:xfrm>
            <a:off x="9144000" y="4551961"/>
            <a:ext cx="8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DA1B92-3F33-4B65-81A5-ED908F3D7D46}"/>
              </a:ext>
            </a:extLst>
          </p:cNvPr>
          <p:cNvSpPr txBox="1"/>
          <p:nvPr/>
        </p:nvSpPr>
        <p:spPr>
          <a:xfrm>
            <a:off x="2254980" y="1701047"/>
            <a:ext cx="10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936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D92C8D7C-1146-4F55-9C50-DC921F96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9" y="2524241"/>
            <a:ext cx="7082824" cy="3899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ở 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Paris,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do Gustave Eiffel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lãm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1889,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kỷ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Pháp</a:t>
            </a:r>
            <a:endParaRPr lang="en-US" altLang="en-US" sz="23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3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3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”,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0805C8-33ED-4CA9-A78C-1AD59712C73A}"/>
              </a:ext>
            </a:extLst>
          </p:cNvPr>
          <p:cNvSpPr/>
          <p:nvPr/>
        </p:nvSpPr>
        <p:spPr>
          <a:xfrm>
            <a:off x="307564" y="1019617"/>
            <a:ext cx="9527437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172m.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50CFC3-C064-4CC7-8ED5-3E2C2319A9CA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0EA979-7413-4E73-A04D-85B185925D3E}"/>
              </a:ext>
            </a:extLst>
          </p:cNvPr>
          <p:cNvSpPr txBox="1"/>
          <p:nvPr/>
        </p:nvSpPr>
        <p:spPr>
          <a:xfrm>
            <a:off x="307564" y="54542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4C48769-973F-4A73-B3A3-0D06D48E7A18}"/>
              </a:ext>
            </a:extLst>
          </p:cNvPr>
          <p:cNvGrpSpPr/>
          <p:nvPr/>
        </p:nvGrpSpPr>
        <p:grpSpPr>
          <a:xfrm>
            <a:off x="7390388" y="378732"/>
            <a:ext cx="4059490" cy="6362899"/>
            <a:chOff x="6639756" y="378732"/>
            <a:chExt cx="4059490" cy="6362899"/>
          </a:xfrm>
        </p:grpSpPr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xmlns="" id="{674FD1E6-161D-4A03-9E00-D9C594505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2141" y="5700092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FF00"/>
                  </a:solidFill>
                </a:rPr>
                <a:t>62</a:t>
              </a:r>
              <a:r>
                <a:rPr lang="en-US" altLang="en-US" sz="2400" b="1" baseline="30000" dirty="0">
                  <a:solidFill>
                    <a:srgbClr val="00FF00"/>
                  </a:solidFill>
                </a:rPr>
                <a:t>0</a:t>
              </a: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B08A7564-2C7F-421C-AF23-E3FD23F8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011" y="5864088"/>
              <a:ext cx="177800" cy="381000"/>
            </a:xfrm>
            <a:custGeom>
              <a:avLst/>
              <a:gdLst>
                <a:gd name="T0" fmla="*/ 96 w 112"/>
                <a:gd name="T1" fmla="*/ 240 h 240"/>
                <a:gd name="T2" fmla="*/ 96 w 112"/>
                <a:gd name="T3" fmla="*/ 96 h 240"/>
                <a:gd name="T4" fmla="*/ 0 w 11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40">
                  <a:moveTo>
                    <a:pt x="96" y="240"/>
                  </a:moveTo>
                  <a:cubicBezTo>
                    <a:pt x="104" y="188"/>
                    <a:pt x="112" y="136"/>
                    <a:pt x="96" y="96"/>
                  </a:cubicBezTo>
                  <a:cubicBezTo>
                    <a:pt x="80" y="56"/>
                    <a:pt x="40" y="28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xmlns="" id="{85742C69-C233-4931-8797-43379DF18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271" y="2537792"/>
              <a:ext cx="2439988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6">
              <a:extLst>
                <a:ext uri="{FF2B5EF4-FFF2-40B4-BE49-F238E27FC236}">
                  <a16:creationId xmlns:a16="http://schemas.microsoft.com/office/drawing/2014/main" xmlns="" id="{946A8A17-CF84-4680-B5CA-813D10558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672" y="6271592"/>
              <a:ext cx="210661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xmlns="" id="{249B724B-4035-448D-B312-8DB18CF27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53472" y="2537792"/>
              <a:ext cx="2182813" cy="3733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xmlns="" id="{21C008E6-FA76-4777-8E4F-252F29D3D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8659" y="2645743"/>
              <a:ext cx="0" cy="3656013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xmlns="" id="{2DBF8005-D904-45E8-8DDF-6E06B505A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4369" y="6218411"/>
              <a:ext cx="2936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FF00"/>
                  </a:solidFill>
                </a:rPr>
                <a:t>A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DC614830-104D-4192-A109-73A4A9C3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3271" y="2461592"/>
              <a:ext cx="4572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>
                  <a:solidFill>
                    <a:srgbClr val="00FF00"/>
                  </a:solidFill>
                </a:rPr>
                <a:t>B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xmlns="" id="{E2076CB9-2487-4199-B8C2-62C2243DD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756" y="5928692"/>
              <a:ext cx="3270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FF00"/>
                  </a:solidFill>
                </a:rPr>
                <a:t>C</a:t>
              </a:r>
            </a:p>
          </p:txBody>
        </p:sp>
        <p:sp>
          <p:nvSpPr>
            <p:cNvPr id="20" name="AutoShape 12">
              <a:extLst>
                <a:ext uri="{FF2B5EF4-FFF2-40B4-BE49-F238E27FC236}">
                  <a16:creationId xmlns:a16="http://schemas.microsoft.com/office/drawing/2014/main" xmlns="" id="{38DC755F-DFC9-42AE-B4DB-8878513E2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91387">
              <a:off x="9779922" y="378732"/>
              <a:ext cx="919324" cy="1037273"/>
            </a:xfrm>
            <a:prstGeom prst="sun">
              <a:avLst>
                <a:gd name="adj" fmla="val 25000"/>
              </a:avLst>
            </a:prstGeom>
            <a:solidFill>
              <a:srgbClr val="FFFF47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dirty="0">
                <a:highlight>
                  <a:srgbClr val="FFFF00"/>
                </a:highlight>
                <a:latin typeface=".VnArial" panose="020B7200000000000000" pitchFamily="34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xmlns="" id="{7E533050-4AEC-484B-8A1E-4467C6041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7071" y="1394792"/>
              <a:ext cx="731838" cy="12509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xmlns="" id="{69E6BFB8-CFAC-4B79-9F2D-1D324EAA0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400" y="6244209"/>
              <a:ext cx="838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FF00"/>
                  </a:solidFill>
                </a:rPr>
                <a:t>172m</a:t>
              </a:r>
            </a:p>
          </p:txBody>
        </p: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xmlns="" id="{F4776F68-4548-4A74-8D6B-8C34923C8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8471" y="6042992"/>
              <a:ext cx="228600" cy="228600"/>
              <a:chOff x="4224" y="3648"/>
              <a:chExt cx="144" cy="144"/>
            </a:xfrm>
          </p:grpSpPr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xmlns="" id="{7AF8CADF-4C9E-4BC4-B0A2-11EABDCAA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xmlns="" id="{437B5C3C-D452-4CA1-9DA2-A70B16B5D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64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xmlns="" id="{A05BF452-15D4-4404-9FFA-8558D1F0B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5671" y="4168156"/>
              <a:ext cx="53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?</a:t>
              </a:r>
              <a:endParaRPr lang="vi-VN" altLang="en-US" sz="3200" b="1" dirty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1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0805C8-33ED-4CA9-A78C-1AD59712C73A}"/>
              </a:ext>
            </a:extLst>
          </p:cNvPr>
          <p:cNvSpPr/>
          <p:nvPr/>
        </p:nvSpPr>
        <p:spPr>
          <a:xfrm>
            <a:off x="307564" y="1019617"/>
            <a:ext cx="9527437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172m.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50CFC3-C064-4CC7-8ED5-3E2C2319A9CA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0EA979-7413-4E73-A04D-85B185925D3E}"/>
              </a:ext>
            </a:extLst>
          </p:cNvPr>
          <p:cNvSpPr txBox="1"/>
          <p:nvPr/>
        </p:nvSpPr>
        <p:spPr>
          <a:xfrm>
            <a:off x="307564" y="54542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4C48769-973F-4A73-B3A3-0D06D48E7A18}"/>
              </a:ext>
            </a:extLst>
          </p:cNvPr>
          <p:cNvGrpSpPr/>
          <p:nvPr/>
        </p:nvGrpSpPr>
        <p:grpSpPr>
          <a:xfrm>
            <a:off x="7390388" y="378732"/>
            <a:ext cx="4059490" cy="6362899"/>
            <a:chOff x="6639756" y="378732"/>
            <a:chExt cx="4059490" cy="6362899"/>
          </a:xfrm>
        </p:grpSpPr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xmlns="" id="{674FD1E6-161D-4A03-9E00-D9C594505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2141" y="5700092"/>
              <a:ext cx="68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FF00"/>
                  </a:solidFill>
                </a:rPr>
                <a:t>62</a:t>
              </a:r>
              <a:r>
                <a:rPr lang="en-US" altLang="en-US" sz="2400" b="1" baseline="30000" dirty="0">
                  <a:solidFill>
                    <a:srgbClr val="00FF00"/>
                  </a:solidFill>
                </a:rPr>
                <a:t>0</a:t>
              </a: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B08A7564-2C7F-421C-AF23-E3FD23F8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011" y="5864088"/>
              <a:ext cx="177800" cy="381000"/>
            </a:xfrm>
            <a:custGeom>
              <a:avLst/>
              <a:gdLst>
                <a:gd name="T0" fmla="*/ 96 w 112"/>
                <a:gd name="T1" fmla="*/ 240 h 240"/>
                <a:gd name="T2" fmla="*/ 96 w 112"/>
                <a:gd name="T3" fmla="*/ 96 h 240"/>
                <a:gd name="T4" fmla="*/ 0 w 11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40">
                  <a:moveTo>
                    <a:pt x="96" y="240"/>
                  </a:moveTo>
                  <a:cubicBezTo>
                    <a:pt x="104" y="188"/>
                    <a:pt x="112" y="136"/>
                    <a:pt x="96" y="96"/>
                  </a:cubicBezTo>
                  <a:cubicBezTo>
                    <a:pt x="80" y="56"/>
                    <a:pt x="40" y="28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xmlns="" id="{85742C69-C233-4931-8797-43379DF18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271" y="2537792"/>
              <a:ext cx="2439988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6">
              <a:extLst>
                <a:ext uri="{FF2B5EF4-FFF2-40B4-BE49-F238E27FC236}">
                  <a16:creationId xmlns:a16="http://schemas.microsoft.com/office/drawing/2014/main" xmlns="" id="{946A8A17-CF84-4680-B5CA-813D10558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672" y="6271592"/>
              <a:ext cx="210661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xmlns="" id="{249B724B-4035-448D-B312-8DB18CF27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53472" y="2537792"/>
              <a:ext cx="2182813" cy="37338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xmlns="" id="{21C008E6-FA76-4777-8E4F-252F29D3D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8659" y="2645743"/>
              <a:ext cx="0" cy="3656013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xmlns="" id="{2DBF8005-D904-45E8-8DDF-6E06B505A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4369" y="6218411"/>
              <a:ext cx="2936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FF00"/>
                  </a:solidFill>
                </a:rPr>
                <a:t>A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DC614830-104D-4192-A109-73A4A9C3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3271" y="2461592"/>
              <a:ext cx="4572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>
                  <a:solidFill>
                    <a:srgbClr val="00FF00"/>
                  </a:solidFill>
                </a:rPr>
                <a:t>B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xmlns="" id="{E2076CB9-2487-4199-B8C2-62C2243DD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756" y="5928692"/>
              <a:ext cx="3270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FF00"/>
                  </a:solidFill>
                </a:rPr>
                <a:t>C</a:t>
              </a:r>
            </a:p>
          </p:txBody>
        </p:sp>
        <p:sp>
          <p:nvSpPr>
            <p:cNvPr id="20" name="AutoShape 12">
              <a:extLst>
                <a:ext uri="{FF2B5EF4-FFF2-40B4-BE49-F238E27FC236}">
                  <a16:creationId xmlns:a16="http://schemas.microsoft.com/office/drawing/2014/main" xmlns="" id="{38DC755F-DFC9-42AE-B4DB-8878513E2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91387">
              <a:off x="9779922" y="378732"/>
              <a:ext cx="919324" cy="1037273"/>
            </a:xfrm>
            <a:prstGeom prst="sun">
              <a:avLst>
                <a:gd name="adj" fmla="val 25000"/>
              </a:avLst>
            </a:prstGeom>
            <a:solidFill>
              <a:srgbClr val="FFFF47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dirty="0">
                <a:highlight>
                  <a:srgbClr val="FFFF00"/>
                </a:highlight>
                <a:latin typeface=".VnArial" panose="020B7200000000000000" pitchFamily="34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xmlns="" id="{7E533050-4AEC-484B-8A1E-4467C6041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7071" y="1394792"/>
              <a:ext cx="731838" cy="12509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xmlns="" id="{69E6BFB8-CFAC-4B79-9F2D-1D324EAA0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400" y="6244209"/>
              <a:ext cx="838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FF00"/>
                  </a:solidFill>
                </a:rPr>
                <a:t>172m</a:t>
              </a:r>
            </a:p>
          </p:txBody>
        </p: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xmlns="" id="{F4776F68-4548-4A74-8D6B-8C34923C8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8471" y="6042992"/>
              <a:ext cx="228600" cy="228600"/>
              <a:chOff x="4224" y="3648"/>
              <a:chExt cx="144" cy="144"/>
            </a:xfrm>
          </p:grpSpPr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xmlns="" id="{7AF8CADF-4C9E-4BC4-B0A2-11EABDCAA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xmlns="" id="{437B5C3C-D452-4CA1-9DA2-A70B16B5D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648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xmlns="" id="{A05BF452-15D4-4404-9FFA-8558D1F0B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5671" y="4168156"/>
              <a:ext cx="53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?</a:t>
              </a:r>
              <a:endParaRPr lang="vi-VN" altLang="en-US" sz="3200" b="1" dirty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0BA7D90-970F-4C9B-96F8-D9C1C20D6A9D}"/>
                  </a:ext>
                </a:extLst>
              </p:cNvPr>
              <p:cNvSpPr/>
              <p:nvPr/>
            </p:nvSpPr>
            <p:spPr>
              <a:xfrm>
                <a:off x="1050515" y="3209650"/>
                <a:ext cx="503718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Xét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tam </a:t>
                </a:r>
                <a:r>
                  <a:rPr lang="en-US" alt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giác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ABC </a:t>
                </a:r>
                <a:r>
                  <a:rPr lang="en-US" alt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tại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A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: AB = </a:t>
                </a:r>
                <a:r>
                  <a:rPr lang="en-US" alt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AC.tan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C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    =&gt; AB = 172.tan 62</a:t>
                </a:r>
                <a:r>
                  <a:rPr lang="en-US" altLang="en-US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0</a:t>
                </a:r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323,48 (m)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0BA7D90-970F-4C9B-96F8-D9C1C20D6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15" y="3209650"/>
                <a:ext cx="5037189" cy="1569660"/>
              </a:xfrm>
              <a:prstGeom prst="rect">
                <a:avLst/>
              </a:prstGeom>
              <a:blipFill>
                <a:blip r:embed="rId3"/>
                <a:stretch>
                  <a:fillRect l="-1814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B3F21C-800A-47DE-A7E9-133A89D2ADBF}"/>
              </a:ext>
            </a:extLst>
          </p:cNvPr>
          <p:cNvSpPr txBox="1"/>
          <p:nvPr/>
        </p:nvSpPr>
        <p:spPr>
          <a:xfrm>
            <a:off x="3569110" y="2461592"/>
            <a:ext cx="112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FF00"/>
                </a:solidFill>
              </a:rPr>
              <a:t>Giải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6CD2A3-D5F4-4B44-B539-E12D091F845C}"/>
              </a:ext>
            </a:extLst>
          </p:cNvPr>
          <p:cNvSpPr txBox="1"/>
          <p:nvPr/>
        </p:nvSpPr>
        <p:spPr>
          <a:xfrm>
            <a:off x="849822" y="4801085"/>
            <a:ext cx="642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Eiffel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323,48 (m)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8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BCE236-074B-4582-8183-33414BD43023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AB646C-3646-49B8-8E00-480A5141A043}"/>
              </a:ext>
            </a:extLst>
          </p:cNvPr>
          <p:cNvSpPr txBox="1"/>
          <p:nvPr/>
        </p:nvSpPr>
        <p:spPr>
          <a:xfrm>
            <a:off x="307564" y="54542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353ECF-1DDB-4EBB-A492-85AFCEE40AC4}"/>
              </a:ext>
            </a:extLst>
          </p:cNvPr>
          <p:cNvSpPr txBox="1"/>
          <p:nvPr/>
        </p:nvSpPr>
        <p:spPr>
          <a:xfrm>
            <a:off x="191729" y="1007094"/>
            <a:ext cx="6238568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36/94.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có một góc bằng 45°. Đường cao chia một cạnh kề với góc đó thành các phần 20cm và 21cm. Tính cạnh lớn trong hai cạnh còn lại (lưu ý có hai trường hợp hình 46 và hình 47)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436037-4405-430A-B2A2-3E07FAE4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97" y="758877"/>
            <a:ext cx="2551470" cy="1801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4C9661-0848-48A0-8BA2-72EFEB10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922" y="599985"/>
            <a:ext cx="2551469" cy="1955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C84BF58E-7DE0-44F8-A619-8ACF0566A4C8}"/>
                  </a:ext>
                </a:extLst>
              </p:cNvPr>
              <p:cNvSpPr/>
              <p:nvPr/>
            </p:nvSpPr>
            <p:spPr>
              <a:xfrm>
                <a:off x="692849" y="2725420"/>
                <a:ext cx="6096000" cy="382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hình 46, </a:t>
                </a:r>
                <a:r>
                  <a:rPr lang="en-US" sz="2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endParaRPr lang="vi-VN" sz="2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21)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 (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xiên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chiếu)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AC.</a:t>
                </a:r>
                <a:endParaRPr lang="vi-VN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∆HAB vuông tại H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∆HAB vuông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HB = HA = 20 cm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-ta-go, ta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</a:t>
                </a:r>
                <a:r>
                  <a:rPr lang="en-US" sz="2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+ 21</a:t>
                </a:r>
                <a:r>
                  <a:rPr lang="en-US" sz="2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841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= 29 </a:t>
                </a:r>
              </a:p>
              <a:p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AC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  <a:r>
                  <a: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4BF58E-7DE0-44F8-A619-8ACF0566A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49" y="2725420"/>
                <a:ext cx="6096000" cy="3825663"/>
              </a:xfrm>
              <a:prstGeom prst="rect">
                <a:avLst/>
              </a:prstGeom>
              <a:blipFill>
                <a:blip r:embed="rId4"/>
                <a:stretch>
                  <a:fillRect l="-1300" t="-1115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60F6F7-E666-4E9F-BBAD-F9F0AFE682C5}"/>
              </a:ext>
            </a:extLst>
          </p:cNvPr>
          <p:cNvSpPr txBox="1"/>
          <p:nvPr/>
        </p:nvSpPr>
        <p:spPr>
          <a:xfrm>
            <a:off x="7234268" y="2356088"/>
            <a:ext cx="9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46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F21D82-653C-4C6D-BD26-779D7099E31F}"/>
              </a:ext>
            </a:extLst>
          </p:cNvPr>
          <p:cNvSpPr txBox="1"/>
          <p:nvPr/>
        </p:nvSpPr>
        <p:spPr>
          <a:xfrm>
            <a:off x="10030708" y="2398957"/>
            <a:ext cx="9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47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942102-D833-4820-98EE-A4D255B3C292}"/>
              </a:ext>
            </a:extLst>
          </p:cNvPr>
          <p:cNvSpPr txBox="1"/>
          <p:nvPr/>
        </p:nvSpPr>
        <p:spPr>
          <a:xfrm>
            <a:off x="2501197" y="2391267"/>
            <a:ext cx="104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GIẢI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C191C57-96D8-4A65-8CC7-FAACA9152429}"/>
              </a:ext>
            </a:extLst>
          </p:cNvPr>
          <p:cNvGrpSpPr/>
          <p:nvPr/>
        </p:nvGrpSpPr>
        <p:grpSpPr>
          <a:xfrm>
            <a:off x="6439386" y="3310107"/>
            <a:ext cx="3122986" cy="2098116"/>
            <a:chOff x="6439386" y="3310107"/>
            <a:chExt cx="3122986" cy="20981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7C95434-1508-4FF9-8512-51196C67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5452" y="3606726"/>
              <a:ext cx="2551470" cy="180149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C91D859-9E7A-40F5-9F21-585886D6CF90}"/>
                </a:ext>
              </a:extLst>
            </p:cNvPr>
            <p:cNvSpPr txBox="1"/>
            <p:nvPr/>
          </p:nvSpPr>
          <p:spPr>
            <a:xfrm>
              <a:off x="7715121" y="3310107"/>
              <a:ext cx="472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29038AB-4EA8-45FD-8DE0-F5B17B57D318}"/>
                </a:ext>
              </a:extLst>
            </p:cNvPr>
            <p:cNvSpPr txBox="1"/>
            <p:nvPr/>
          </p:nvSpPr>
          <p:spPr>
            <a:xfrm>
              <a:off x="6439386" y="4579253"/>
              <a:ext cx="472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E863FB0-4B49-4B98-BF0C-B2C41A0885E7}"/>
                </a:ext>
              </a:extLst>
            </p:cNvPr>
            <p:cNvSpPr txBox="1"/>
            <p:nvPr/>
          </p:nvSpPr>
          <p:spPr>
            <a:xfrm>
              <a:off x="9090240" y="4579253"/>
              <a:ext cx="472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47EA05F-C9DA-4CB5-BB5B-A24BBA9FC79D}"/>
                </a:ext>
              </a:extLst>
            </p:cNvPr>
            <p:cNvSpPr txBox="1"/>
            <p:nvPr/>
          </p:nvSpPr>
          <p:spPr>
            <a:xfrm>
              <a:off x="7737214" y="4818124"/>
              <a:ext cx="472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3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  <a:extLst>
              <a:ext uri="{FF2B5EF4-FFF2-40B4-BE49-F238E27FC236}">
                <a16:creationId xmlns:a16="http://schemas.microsoft.com/office/drawing/2014/main" xmlns="" id="{199C73BF-25FB-4214-9E53-5375660387D1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DD1B87-2EB4-43A5-9A12-1EB230F98264}"/>
              </a:ext>
            </a:extLst>
          </p:cNvPr>
          <p:cNvSpPr txBox="1"/>
          <p:nvPr/>
        </p:nvSpPr>
        <p:spPr>
          <a:xfrm>
            <a:off x="307564" y="54542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TỰ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88CBB-4BEC-4E2F-9808-FAEF6F123396}"/>
              </a:ext>
            </a:extLst>
          </p:cNvPr>
          <p:cNvSpPr txBox="1"/>
          <p:nvPr/>
        </p:nvSpPr>
        <p:spPr>
          <a:xfrm>
            <a:off x="423080" y="1017906"/>
            <a:ext cx="10495129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37/94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tam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6cm, AC = 4,5cm, BC = 7,5cm.</a:t>
            </a: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Chứng minh tam giác ABC vuông tại A. Tính các góc B, C và đường cao AH của tam giác đó.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Hỏi rằng điểm M mà diện tích tam giác MBC bằng diện tích tam giác ABC nằm trên đường nào?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09CDC-3D33-4C6A-8615-21CAD735CA71}"/>
              </a:ext>
            </a:extLst>
          </p:cNvPr>
          <p:cNvSpPr txBox="1"/>
          <p:nvPr/>
        </p:nvSpPr>
        <p:spPr>
          <a:xfrm>
            <a:off x="627797" y="2455751"/>
            <a:ext cx="86253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tam giác ABC vuông tại A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AC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BC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7,5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56,25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b="1" dirty="0">
                <a:solidFill>
                  <a:schemeClr val="bg1"/>
                </a:solidFill>
              </a:rPr>
              <a:t>BC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=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AC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ABC vuông tại 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-ta-go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A6CFF2-3F46-4288-B514-BB009403D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62" y="1948256"/>
            <a:ext cx="3593732" cy="22172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8AC9-850D-4836-AB57-3CAE2C4E96A5}"/>
              </a:ext>
            </a:extLst>
          </p:cNvPr>
          <p:cNvSpPr/>
          <p:nvPr/>
        </p:nvSpPr>
        <p:spPr>
          <a:xfrm>
            <a:off x="627797" y="448891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góc B</a:t>
            </a:r>
            <a:endParaRPr lang="en-US" b="1" u="sng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1715E24-B6E3-40CE-8089-0FF1B21E789A}"/>
                  </a:ext>
                </a:extLst>
              </p:cNvPr>
              <p:cNvSpPr txBox="1"/>
              <p:nvPr/>
            </p:nvSpPr>
            <p:spPr>
              <a:xfrm>
                <a:off x="750985" y="4699955"/>
                <a:ext cx="5010006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tan B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715E24-B6E3-40CE-8089-0FF1B21E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85" y="4699955"/>
                <a:ext cx="5010006" cy="710451"/>
              </a:xfrm>
              <a:prstGeom prst="rect">
                <a:avLst/>
              </a:prstGeom>
              <a:blipFill>
                <a:blip r:embed="rId4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3501F1-4916-42AD-892A-E5492F4EC7FE}"/>
              </a:ext>
            </a:extLst>
          </p:cNvPr>
          <p:cNvSpPr/>
          <p:nvPr/>
        </p:nvSpPr>
        <p:spPr>
          <a:xfrm>
            <a:off x="627797" y="526513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góc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u="sng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D921F33-BB28-4968-9FF0-97A74FC53E43}"/>
                  </a:ext>
                </a:extLst>
              </p:cNvPr>
              <p:cNvSpPr txBox="1"/>
              <p:nvPr/>
            </p:nvSpPr>
            <p:spPr>
              <a:xfrm>
                <a:off x="742435" y="5662586"/>
                <a:ext cx="4339988" cy="37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Ta </a:t>
                </a:r>
                <a:r>
                  <a:rPr lang="en-US" dirty="0" err="1">
                    <a:solidFill>
                      <a:schemeClr val="bg1"/>
                    </a:solidFill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90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 -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90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 – 37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 = 53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0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921F33-BB28-4968-9FF0-97A74FC5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35" y="5662586"/>
                <a:ext cx="4339988" cy="378758"/>
              </a:xfrm>
              <a:prstGeom prst="rect">
                <a:avLst/>
              </a:prstGeom>
              <a:blipFill>
                <a:blip r:embed="rId5"/>
                <a:stretch>
                  <a:fillRect l="-1264" t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49F2BA-9901-4977-ADD0-EA2AE4FE1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833" y="1948256"/>
            <a:ext cx="3593732" cy="2351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4B7F68F-23D7-4E64-A37B-9A2B1BA69C53}"/>
                  </a:ext>
                </a:extLst>
              </p:cNvPr>
              <p:cNvSpPr/>
              <p:nvPr/>
            </p:nvSpPr>
            <p:spPr>
              <a:xfrm>
                <a:off x="6219188" y="4080234"/>
                <a:ext cx="5010006" cy="2660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AH . BC = AB . AC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Þ"/>
                </a:pP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 . 7,5 = 6 . 4,5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Þ"/>
                </a:pP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= 3,6 cm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B7F68F-23D7-4E64-A37B-9A2B1BA69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88" y="4080234"/>
                <a:ext cx="5010006" cy="2660344"/>
              </a:xfrm>
              <a:prstGeom prst="rect">
                <a:avLst/>
              </a:prstGeom>
              <a:blipFill>
                <a:blip r:embed="rId7"/>
                <a:stretch>
                  <a:fillRect l="-973" t="-1144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EF7F40-2809-41B7-8666-E992B53494BD}"/>
              </a:ext>
            </a:extLst>
          </p:cNvPr>
          <p:cNvSpPr txBox="1"/>
          <p:nvPr/>
        </p:nvSpPr>
        <p:spPr>
          <a:xfrm>
            <a:off x="2501197" y="2077325"/>
            <a:ext cx="667358" cy="37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GIẢI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C636BA2-96DA-4A3F-9AD2-3DA4D1E20B57}"/>
              </a:ext>
            </a:extLst>
          </p:cNvPr>
          <p:cNvSpPr/>
          <p:nvPr/>
        </p:nvSpPr>
        <p:spPr>
          <a:xfrm>
            <a:off x="2501197" y="289191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+ 4,5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6CFC7-9937-47BF-AC1A-B93FC587EB53}"/>
              </a:ext>
            </a:extLst>
          </p:cNvPr>
          <p:cNvSpPr/>
          <p:nvPr/>
        </p:nvSpPr>
        <p:spPr>
          <a:xfrm>
            <a:off x="3541951" y="2927015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56,25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2DCBB10-13CE-48FA-A63F-EB23992F75B5}"/>
                  </a:ext>
                </a:extLst>
              </p:cNvPr>
              <p:cNvSpPr/>
              <p:nvPr/>
            </p:nvSpPr>
            <p:spPr>
              <a:xfrm>
                <a:off x="2795727" y="4699954"/>
                <a:ext cx="2795702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tan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2DCBB10-13CE-48FA-A63F-EB23992F7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727" y="4699954"/>
                <a:ext cx="2795702" cy="710451"/>
              </a:xfrm>
              <a:prstGeom prst="rect">
                <a:avLst/>
              </a:prstGeom>
              <a:blipFill>
                <a:blip r:embed="rId8"/>
                <a:stretch>
                  <a:fillRect l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90F21C9-74BD-4C23-BD75-CF6EDB8922A8}"/>
              </a:ext>
            </a:extLst>
          </p:cNvPr>
          <p:cNvCxnSpPr/>
          <p:nvPr/>
        </p:nvCxnSpPr>
        <p:spPr>
          <a:xfrm>
            <a:off x="5864227" y="4080234"/>
            <a:ext cx="0" cy="2777766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7943" y="2144486"/>
            <a:ext cx="10493828" cy="25690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ÔN TẬP CHƯƠNG I </a:t>
            </a:r>
            <a:r>
              <a:rPr lang="en-GB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GB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42FE640B-0197-4180-945D-920D9DDA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75" y="1551224"/>
            <a:ext cx="100720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C0277-AE03-42BF-9B1C-C98D78C18CA7}"/>
              </a:ext>
            </a:extLst>
          </p:cNvPr>
          <p:cNvSpPr txBox="1"/>
          <p:nvPr/>
        </p:nvSpPr>
        <p:spPr>
          <a:xfrm>
            <a:off x="3564340" y="423081"/>
            <a:ext cx="506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HỌC TẬP</a:t>
            </a:r>
          </a:p>
        </p:txBody>
      </p:sp>
    </p:spTree>
    <p:extLst>
      <p:ext uri="{BB962C8B-B14F-4D97-AF65-F5344CB8AC3E}">
        <p14:creationId xmlns:p14="http://schemas.microsoft.com/office/powerpoint/2010/main" val="293635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8" y="2025142"/>
            <a:ext cx="2286570" cy="20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3" y="2025142"/>
            <a:ext cx="2559340" cy="10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6" y="1159837"/>
            <a:ext cx="2250173" cy="10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8" y="137080"/>
            <a:ext cx="2380966" cy="206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53" y="843906"/>
            <a:ext cx="4087909" cy="333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23" y="1965723"/>
            <a:ext cx="3046366" cy="16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05" y="1985238"/>
            <a:ext cx="2526835" cy="74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00" y="1397320"/>
            <a:ext cx="2371058" cy="6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653" y="319804"/>
            <a:ext cx="2677171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55" y="731052"/>
            <a:ext cx="4235296" cy="34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CD261F-D47C-4C11-9A15-35872A6A6AAF}"/>
              </a:ext>
            </a:extLst>
          </p:cNvPr>
          <p:cNvGrpSpPr/>
          <p:nvPr/>
        </p:nvGrpSpPr>
        <p:grpSpPr>
          <a:xfrm>
            <a:off x="5381007" y="3604302"/>
            <a:ext cx="6695913" cy="3092860"/>
            <a:chOff x="5447127" y="3512203"/>
            <a:chExt cx="6695913" cy="3092860"/>
          </a:xfrm>
        </p:grpSpPr>
        <p:pic>
          <p:nvPicPr>
            <p:cNvPr id="13326" name="Picture 14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127" y="3512203"/>
              <a:ext cx="3810000" cy="292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5931096-B7E6-46D1-BBF5-7DA7FE62F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56715" y="3738038"/>
              <a:ext cx="4886325" cy="2867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FD5D35C-ED4B-426D-A878-57ABE3A392A9}"/>
                </a:ext>
              </a:extLst>
            </p:cNvPr>
            <p:cNvSpPr txBox="1"/>
            <p:nvPr/>
          </p:nvSpPr>
          <p:spPr>
            <a:xfrm>
              <a:off x="7279163" y="3751064"/>
              <a:ext cx="2952466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MỘT SỐ HỆ THỨC VỀ CẠNH VÀ GÓC TRONG T/G VUÔNG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0C6F702-4684-43DC-BB33-C4BF107C9650}"/>
              </a:ext>
            </a:extLst>
          </p:cNvPr>
          <p:cNvSpPr/>
          <p:nvPr/>
        </p:nvSpPr>
        <p:spPr>
          <a:xfrm>
            <a:off x="4559167" y="2904684"/>
            <a:ext cx="2481513" cy="139923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TRONG TAM GIÁC VUÔNG</a:t>
            </a:r>
          </a:p>
        </p:txBody>
      </p:sp>
    </p:spTree>
    <p:extLst>
      <p:ext uri="{BB962C8B-B14F-4D97-AF65-F5344CB8AC3E}">
        <p14:creationId xmlns:p14="http://schemas.microsoft.com/office/powerpoint/2010/main" val="23252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1584FD-4B97-4D47-861D-F4B8AAFE6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027" y="3142731"/>
            <a:ext cx="3635409" cy="2338747"/>
          </a:xfrm>
          <a:prstGeom prst="rect">
            <a:avLst/>
          </a:prstGeom>
        </p:spPr>
      </p:pic>
      <p:sp>
        <p:nvSpPr>
          <p:cNvPr id="5" name="\unded Corners 2">
            <a:extLst>
              <a:ext uri="{FF2B5EF4-FFF2-40B4-BE49-F238E27FC236}">
                <a16:creationId xmlns:a16="http://schemas.microsoft.com/office/drawing/2014/main" xmlns="" id="{444DE613-22A9-4371-9545-5F81C2313CDB}"/>
              </a:ext>
            </a:extLst>
          </p:cNvPr>
          <p:cNvSpPr/>
          <p:nvPr/>
        </p:nvSpPr>
        <p:spPr>
          <a:xfrm>
            <a:off x="737419" y="1477072"/>
            <a:ext cx="10837299" cy="10270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2DEC10EF-63DB-4E59-A85A-B1E78DDB7EC5}"/>
              </a:ext>
            </a:extLst>
          </p:cNvPr>
          <p:cNvSpPr/>
          <p:nvPr/>
        </p:nvSpPr>
        <p:spPr>
          <a:xfrm>
            <a:off x="307564" y="340797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A.  MH</a:t>
            </a:r>
            <a:r>
              <a:rPr lang="en-US" alt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</a:rPr>
              <a:t> = NH . NP</a:t>
            </a: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585A042F-7D11-456A-80F9-550E1972DD9D}"/>
              </a:ext>
            </a:extLst>
          </p:cNvPr>
          <p:cNvSpPr/>
          <p:nvPr/>
        </p:nvSpPr>
        <p:spPr>
          <a:xfrm>
            <a:off x="4409035" y="3407973"/>
            <a:ext cx="3494070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B.  MH</a:t>
            </a:r>
            <a:r>
              <a:rPr lang="en-US" alt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</a:rPr>
              <a:t> = MN</a:t>
            </a:r>
            <a:r>
              <a:rPr lang="en-US" alt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</a:rPr>
              <a:t> + MP</a:t>
            </a:r>
            <a:r>
              <a:rPr lang="en-US" altLang="en-US" sz="28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xmlns="" id="{9A756297-036E-4401-994B-DE3018B6C8C9}"/>
              </a:ext>
            </a:extLst>
          </p:cNvPr>
          <p:cNvSpPr/>
          <p:nvPr/>
        </p:nvSpPr>
        <p:spPr>
          <a:xfrm>
            <a:off x="307564" y="458985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C. MN</a:t>
            </a:r>
            <a:r>
              <a:rPr lang="en-US" alt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</a:rPr>
              <a:t> = NH . NP</a:t>
            </a: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xmlns="" id="{23633BD1-BEA0-4B95-9A3F-5F183504688A}"/>
              </a:ext>
            </a:extLst>
          </p:cNvPr>
          <p:cNvSpPr/>
          <p:nvPr/>
        </p:nvSpPr>
        <p:spPr>
          <a:xfrm>
            <a:off x="4409034" y="4656003"/>
            <a:ext cx="3494071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D. MN . MP = NH . HP</a:t>
            </a:r>
            <a:endParaRPr lang="en-US" altLang="en-US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41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3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3" y="4656003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62" y="4487032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637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\unded Corners 2">
            <a:extLst>
              <a:ext uri="{FF2B5EF4-FFF2-40B4-BE49-F238E27FC236}">
                <a16:creationId xmlns:a16="http://schemas.microsoft.com/office/drawing/2014/main" xmlns="" id="{444DE613-22A9-4371-9545-5F81C2313CDB}"/>
              </a:ext>
            </a:extLst>
          </p:cNvPr>
          <p:cNvSpPr/>
          <p:nvPr/>
        </p:nvSpPr>
        <p:spPr>
          <a:xfrm>
            <a:off x="737419" y="1477072"/>
            <a:ext cx="10837299" cy="10270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Trong hình vẽ, ta có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2DEC10EF-63DB-4E59-A85A-B1E78DDB7EC5}"/>
              </a:ext>
            </a:extLst>
          </p:cNvPr>
          <p:cNvSpPr/>
          <p:nvPr/>
        </p:nvSpPr>
        <p:spPr>
          <a:xfrm>
            <a:off x="716368" y="340797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A</a:t>
            </a:r>
            <a:r>
              <a:rPr lang="en-US" altLang="en-US" sz="2800" b="1">
                <a:solidFill>
                  <a:schemeClr val="bg1"/>
                </a:solidFill>
              </a:rPr>
              <a:t>. EI . EF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585A042F-7D11-456A-80F9-550E1972DD9D}"/>
              </a:ext>
            </a:extLst>
          </p:cNvPr>
          <p:cNvSpPr/>
          <p:nvPr/>
        </p:nvSpPr>
        <p:spPr>
          <a:xfrm>
            <a:off x="716368" y="465600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C</a:t>
            </a:r>
            <a:r>
              <a:rPr lang="en-US" altLang="en-US" sz="2800" b="1">
                <a:solidFill>
                  <a:schemeClr val="bg1"/>
                </a:solidFill>
              </a:rPr>
              <a:t>. DE . DF</a:t>
            </a:r>
            <a:endParaRPr lang="en-US" alt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xmlns="" id="{23633BD1-BEA0-4B95-9A3F-5F183504688A}"/>
              </a:ext>
            </a:extLst>
          </p:cNvPr>
          <p:cNvSpPr/>
          <p:nvPr/>
        </p:nvSpPr>
        <p:spPr>
          <a:xfrm>
            <a:off x="4817839" y="4656003"/>
            <a:ext cx="2798590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D</a:t>
            </a:r>
            <a:r>
              <a:rPr lang="en-US" altLang="en-US" sz="2800" b="1">
                <a:solidFill>
                  <a:schemeClr val="bg1"/>
                </a:solidFill>
              </a:rPr>
              <a:t>. DE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 + DF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5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3" y="455523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4656003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598" y="2704454"/>
            <a:ext cx="3926748" cy="2298623"/>
          </a:xfrm>
          <a:prstGeom prst="rect">
            <a:avLst/>
          </a:prstGeom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xmlns="" id="{9A756297-036E-4401-994B-DE3018B6C8C9}"/>
              </a:ext>
            </a:extLst>
          </p:cNvPr>
          <p:cNvSpPr/>
          <p:nvPr/>
        </p:nvSpPr>
        <p:spPr>
          <a:xfrm>
            <a:off x="4817838" y="3407971"/>
            <a:ext cx="2798590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B</a:t>
            </a:r>
            <a:r>
              <a:rPr lang="en-US" altLang="en-US" sz="2800" b="1">
                <a:solidFill>
                  <a:schemeClr val="bg1"/>
                </a:solidFill>
              </a:rPr>
              <a:t>. EI . IF</a:t>
            </a:r>
            <a:endParaRPr lang="en-US" altLang="en-US" sz="2800" b="1" baseline="30000">
              <a:solidFill>
                <a:schemeClr val="bg1"/>
              </a:solidFill>
            </a:endParaRPr>
          </a:p>
        </p:txBody>
      </p:sp>
      <p:pic>
        <p:nvPicPr>
          <p:cNvPr id="16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4" y="3298794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298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\unded Corners 2">
            <a:extLst>
              <a:ext uri="{FF2B5EF4-FFF2-40B4-BE49-F238E27FC236}">
                <a16:creationId xmlns:a16="http://schemas.microsoft.com/office/drawing/2014/main" xmlns="" id="{444DE613-22A9-4371-9545-5F81C2313CDB}"/>
              </a:ext>
            </a:extLst>
          </p:cNvPr>
          <p:cNvSpPr/>
          <p:nvPr/>
        </p:nvSpPr>
        <p:spPr>
          <a:xfrm>
            <a:off x="737419" y="1477072"/>
            <a:ext cx="10837299" cy="10270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Trong hình vẽ, ta có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2DEC10EF-63DB-4E59-A85A-B1E78DDB7EC5}"/>
              </a:ext>
            </a:extLst>
          </p:cNvPr>
          <p:cNvSpPr/>
          <p:nvPr/>
        </p:nvSpPr>
        <p:spPr>
          <a:xfrm>
            <a:off x="716368" y="340797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A</a:t>
            </a:r>
            <a:r>
              <a:rPr lang="en-US" altLang="en-US" sz="2800" b="1">
                <a:solidFill>
                  <a:schemeClr val="bg1"/>
                </a:solidFill>
              </a:rPr>
              <a:t>. EI . EF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585A042F-7D11-456A-80F9-550E1972DD9D}"/>
              </a:ext>
            </a:extLst>
          </p:cNvPr>
          <p:cNvSpPr/>
          <p:nvPr/>
        </p:nvSpPr>
        <p:spPr>
          <a:xfrm>
            <a:off x="716368" y="465600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C. DE . DF</a:t>
            </a:r>
            <a:endParaRPr lang="en-US" alt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xmlns="" id="{23633BD1-BEA0-4B95-9A3F-5F183504688A}"/>
              </a:ext>
            </a:extLst>
          </p:cNvPr>
          <p:cNvSpPr/>
          <p:nvPr/>
        </p:nvSpPr>
        <p:spPr>
          <a:xfrm>
            <a:off x="4817839" y="4656003"/>
            <a:ext cx="2798590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D</a:t>
            </a:r>
            <a:r>
              <a:rPr lang="en-US" altLang="en-US" sz="2800" b="1">
                <a:solidFill>
                  <a:schemeClr val="bg1"/>
                </a:solidFill>
              </a:rPr>
              <a:t>. DE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 + DF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5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3" y="455523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4656003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598" y="2704454"/>
            <a:ext cx="3926748" cy="2298623"/>
          </a:xfrm>
          <a:prstGeom prst="rect">
            <a:avLst/>
          </a:prstGeom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xmlns="" id="{9A756297-036E-4401-994B-DE3018B6C8C9}"/>
              </a:ext>
            </a:extLst>
          </p:cNvPr>
          <p:cNvSpPr/>
          <p:nvPr/>
        </p:nvSpPr>
        <p:spPr>
          <a:xfrm>
            <a:off x="4817838" y="3407971"/>
            <a:ext cx="2798590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</a:rPr>
              <a:t>B</a:t>
            </a:r>
            <a:r>
              <a:rPr lang="en-US" altLang="en-US" sz="2800" b="1">
                <a:solidFill>
                  <a:schemeClr val="bg1"/>
                </a:solidFill>
              </a:rPr>
              <a:t>. EI . IF</a:t>
            </a:r>
            <a:endParaRPr lang="en-US" altLang="en-US" sz="2800" b="1" baseline="30000">
              <a:solidFill>
                <a:schemeClr val="bg1"/>
              </a:solidFill>
            </a:endParaRPr>
          </a:p>
        </p:txBody>
      </p:sp>
      <p:pic>
        <p:nvPicPr>
          <p:cNvPr id="16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4" y="3298794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0683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\unded Corners 2">
            <a:extLst>
              <a:ext uri="{FF2B5EF4-FFF2-40B4-BE49-F238E27FC236}">
                <a16:creationId xmlns:a16="http://schemas.microsoft.com/office/drawing/2014/main" xmlns="" id="{444DE613-22A9-4371-9545-5F81C2313CDB}"/>
              </a:ext>
            </a:extLst>
          </p:cNvPr>
          <p:cNvSpPr/>
          <p:nvPr/>
        </p:nvSpPr>
        <p:spPr>
          <a:xfrm>
            <a:off x="737419" y="1477072"/>
            <a:ext cx="10837299" cy="10270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Trong hình vẽ, ta có </a:t>
            </a: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2DEC10EF-63DB-4E59-A85A-B1E78DDB7EC5}"/>
              </a:ext>
            </a:extLst>
          </p:cNvPr>
          <p:cNvSpPr/>
          <p:nvPr/>
        </p:nvSpPr>
        <p:spPr>
          <a:xfrm>
            <a:off x="716368" y="3407973"/>
            <a:ext cx="3159774" cy="825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A.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</a:rPr>
              <a:t> = 8 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xmlns="" id="{585A042F-7D11-456A-80F9-550E1972DD9D}"/>
                  </a:ext>
                </a:extLst>
              </p:cNvPr>
              <p:cNvSpPr/>
              <p:nvPr/>
            </p:nvSpPr>
            <p:spPr>
              <a:xfrm>
                <a:off x="716368" y="4656003"/>
                <a:ext cx="3159774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id="{585A042F-7D11-456A-80F9-550E1972D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" y="4656003"/>
                <a:ext cx="3159774" cy="825475"/>
              </a:xfrm>
              <a:prstGeom prst="roundRect">
                <a:avLst/>
              </a:prstGeom>
              <a:blipFill>
                <a:blip r:embed="rId4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xmlns="" id="{23633BD1-BEA0-4B95-9A3F-5F183504688A}"/>
                  </a:ext>
                </a:extLst>
              </p:cNvPr>
              <p:cNvSpPr/>
              <p:nvPr/>
            </p:nvSpPr>
            <p:spPr>
              <a:xfrm>
                <a:off x="4817839" y="4656003"/>
                <a:ext cx="2798590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</a:rPr>
                  <a:t>D</a:t>
                </a:r>
                <a:r>
                  <a:rPr lang="en-US" altLang="en-US" sz="2800" b="1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id="{23633BD1-BEA0-4B95-9A3F-5F1835046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39" y="4656003"/>
                <a:ext cx="2798590" cy="825475"/>
              </a:xfrm>
              <a:prstGeom prst="roundRect">
                <a:avLst/>
              </a:prstGeom>
              <a:blipFill>
                <a:blip r:embed="rId5"/>
                <a:stretch>
                  <a:fillRect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5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3" y="455523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4656003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>
                <a:extLst>
                  <a:ext uri="{FF2B5EF4-FFF2-40B4-BE49-F238E27FC236}">
                    <a16:creationId xmlns:a16="http://schemas.microsoft.com/office/drawing/2014/main" xmlns="" id="{9A756297-036E-4401-994B-DE3018B6C8C9}"/>
                  </a:ext>
                </a:extLst>
              </p:cNvPr>
              <p:cNvSpPr/>
              <p:nvPr/>
            </p:nvSpPr>
            <p:spPr>
              <a:xfrm>
                <a:off x="4817838" y="3407971"/>
                <a:ext cx="2798590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 dirty="0">
                    <a:solidFill>
                      <a:schemeClr val="bg1"/>
                    </a:solidFill>
                  </a:rPr>
                  <a:t>B</a:t>
                </a:r>
                <a:r>
                  <a:rPr lang="en-US" altLang="en-US" sz="2800" b="1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">
                <a:extLst>
                  <a:ext uri="{FF2B5EF4-FFF2-40B4-BE49-F238E27FC236}">
                    <a16:creationId xmlns:a16="http://schemas.microsoft.com/office/drawing/2014/main" id="{9A756297-036E-4401-994B-DE3018B6C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38" y="3407971"/>
                <a:ext cx="2798590" cy="825475"/>
              </a:xfrm>
              <a:prstGeom prst="roundRect">
                <a:avLst/>
              </a:prstGeom>
              <a:blipFill>
                <a:blip r:embed="rId7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42" y="3298794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6240" y="3164211"/>
            <a:ext cx="4095665" cy="23975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1267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\unded Corners 2">
                <a:extLst>
                  <a:ext uri="{FF2B5EF4-FFF2-40B4-BE49-F238E27FC236}">
                    <a16:creationId xmlns:a16="http://schemas.microsoft.com/office/drawing/2014/main" xmlns="" id="{444DE613-22A9-4371-9545-5F81C2313CDB}"/>
                  </a:ext>
                </a:extLst>
              </p:cNvPr>
              <p:cNvSpPr/>
              <p:nvPr/>
            </p:nvSpPr>
            <p:spPr>
              <a:xfrm>
                <a:off x="737419" y="1477072"/>
                <a:ext cx="10837299" cy="1027009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endParaRPr lang="en-US" alt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\unded Corners 2">
                <a:extLst>
                  <a:ext uri="{FF2B5EF4-FFF2-40B4-BE49-F238E27FC236}">
                    <a16:creationId xmlns:a16="http://schemas.microsoft.com/office/drawing/2014/main" id="{444DE613-22A9-4371-9545-5F81C2313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" y="1477072"/>
                <a:ext cx="10837299" cy="102700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xmlns="" id="{2DEC10EF-63DB-4E59-A85A-B1E78DDB7EC5}"/>
                  </a:ext>
                </a:extLst>
              </p:cNvPr>
              <p:cNvSpPr/>
              <p:nvPr/>
            </p:nvSpPr>
            <p:spPr>
              <a:xfrm>
                <a:off x="716368" y="3407973"/>
                <a:ext cx="3159774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id="{2DEC10EF-63DB-4E59-A85A-B1E78DDB7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" y="3407973"/>
                <a:ext cx="3159774" cy="825475"/>
              </a:xfrm>
              <a:prstGeom prst="roundRect">
                <a:avLst/>
              </a:prstGeom>
              <a:blipFill>
                <a:blip r:embed="rId5"/>
                <a:stretch>
                  <a:fillRect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xmlns="" id="{585A042F-7D11-456A-80F9-550E1972DD9D}"/>
                  </a:ext>
                </a:extLst>
              </p:cNvPr>
              <p:cNvSpPr/>
              <p:nvPr/>
            </p:nvSpPr>
            <p:spPr>
              <a:xfrm>
                <a:off x="716368" y="4656003"/>
                <a:ext cx="3159774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C.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id="{585A042F-7D11-456A-80F9-550E1972D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" y="4656003"/>
                <a:ext cx="3159774" cy="825475"/>
              </a:xfrm>
              <a:prstGeom prst="roundRect">
                <a:avLst/>
              </a:prstGeom>
              <a:blipFill>
                <a:blip r:embed="rId6"/>
                <a:stretch>
                  <a:fillRect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xmlns="" id="{23633BD1-BEA0-4B95-9A3F-5F183504688A}"/>
                  </a:ext>
                </a:extLst>
              </p:cNvPr>
              <p:cNvSpPr/>
              <p:nvPr/>
            </p:nvSpPr>
            <p:spPr>
              <a:xfrm>
                <a:off x="4723003" y="3392115"/>
                <a:ext cx="2798590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id="{23633BD1-BEA0-4B95-9A3F-5F1835046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03" y="3392115"/>
                <a:ext cx="2798590" cy="825475"/>
              </a:xfrm>
              <a:prstGeom prst="roundRect">
                <a:avLst/>
              </a:prstGeom>
              <a:blipFill>
                <a:blip r:embed="rId7"/>
                <a:stretch>
                  <a:fillRect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5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3" y="455523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78" y="339211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>
                <a:extLst>
                  <a:ext uri="{FF2B5EF4-FFF2-40B4-BE49-F238E27FC236}">
                    <a16:creationId xmlns:a16="http://schemas.microsoft.com/office/drawing/2014/main" xmlns="" id="{9A756297-036E-4401-994B-DE3018B6C8C9}"/>
                  </a:ext>
                </a:extLst>
              </p:cNvPr>
              <p:cNvSpPr/>
              <p:nvPr/>
            </p:nvSpPr>
            <p:spPr>
              <a:xfrm>
                <a:off x="4723003" y="4666102"/>
                <a:ext cx="2798590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D.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">
                <a:extLst>
                  <a:ext uri="{FF2B5EF4-FFF2-40B4-BE49-F238E27FC236}">
                    <a16:creationId xmlns:a16="http://schemas.microsoft.com/office/drawing/2014/main" id="{9A756297-036E-4401-994B-DE3018B6C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03" y="4666102"/>
                <a:ext cx="2798590" cy="825475"/>
              </a:xfrm>
              <a:prstGeom prst="roundRect">
                <a:avLst/>
              </a:prstGeom>
              <a:blipFill>
                <a:blip r:embed="rId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07" y="4556925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3839" y="2655463"/>
            <a:ext cx="2003464" cy="251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75805" y="5027225"/>
            <a:ext cx="6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1306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97A85-F083-4194-8F60-637F54BCA560}"/>
              </a:ext>
            </a:extLst>
          </p:cNvPr>
          <p:cNvSpPr/>
          <p:nvPr/>
        </p:nvSpPr>
        <p:spPr>
          <a:xfrm>
            <a:off x="3168555" y="36030"/>
            <a:ext cx="6524721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ÔN TẬP CH</a:t>
            </a:r>
            <a:r>
              <a:rPr lang="vi-VN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 (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\unded Corners 2">
            <a:extLst>
              <a:ext uri="{FF2B5EF4-FFF2-40B4-BE49-F238E27FC236}">
                <a16:creationId xmlns:a16="http://schemas.microsoft.com/office/drawing/2014/main" xmlns="" id="{444DE613-22A9-4371-9545-5F81C2313CDB}"/>
              </a:ext>
            </a:extLst>
          </p:cNvPr>
          <p:cNvSpPr/>
          <p:nvPr/>
        </p:nvSpPr>
        <p:spPr>
          <a:xfrm>
            <a:off x="737419" y="1477072"/>
            <a:ext cx="10837299" cy="102700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Q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xmlns="" id="{2DEC10EF-63DB-4E59-A85A-B1E78DDB7EC5}"/>
                  </a:ext>
                </a:extLst>
              </p:cNvPr>
              <p:cNvSpPr/>
              <p:nvPr/>
            </p:nvSpPr>
            <p:spPr>
              <a:xfrm>
                <a:off x="716368" y="3407973"/>
                <a:ext cx="3159774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𝑷𝑹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𝑹𝑺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id="{2DEC10EF-63DB-4E59-A85A-B1E78DDB7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" y="3407973"/>
                <a:ext cx="3159774" cy="825475"/>
              </a:xfrm>
              <a:prstGeom prst="roundRect">
                <a:avLst/>
              </a:prstGeom>
              <a:blipFill>
                <a:blip r:embed="rId4"/>
                <a:stretch>
                  <a:fillRect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xmlns="" id="{585A042F-7D11-456A-80F9-550E1972DD9D}"/>
                  </a:ext>
                </a:extLst>
              </p:cNvPr>
              <p:cNvSpPr/>
              <p:nvPr/>
            </p:nvSpPr>
            <p:spPr>
              <a:xfrm>
                <a:off x="716368" y="4656003"/>
                <a:ext cx="3159774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C.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𝑷𝑺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𝑺𝑹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id="{585A042F-7D11-456A-80F9-550E1972D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" y="4656003"/>
                <a:ext cx="3159774" cy="825475"/>
              </a:xfrm>
              <a:prstGeom prst="roundRect">
                <a:avLst/>
              </a:prstGeom>
              <a:blipFill>
                <a:blip r:embed="rId5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xmlns="" id="{23633BD1-BEA0-4B95-9A3F-5F183504688A}"/>
                  </a:ext>
                </a:extLst>
              </p:cNvPr>
              <p:cNvSpPr/>
              <p:nvPr/>
            </p:nvSpPr>
            <p:spPr>
              <a:xfrm>
                <a:off x="4723003" y="3392115"/>
                <a:ext cx="2798590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𝑷𝑹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𝑸𝑹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id="{23633BD1-BEA0-4B95-9A3F-5F1835046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03" y="3392115"/>
                <a:ext cx="2798590" cy="8254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5F9F5671-A451-4049-94CD-E85E94EE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5" y="330720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94BEF09C-C4B8-4807-93B9-30B1C4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3" y="455523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Đại Lý Giao Nước Bình Bidrico 20L Tận Trần Trọng Cung Quận 7 (028)73006166  - GIA THÀNH LỘC - ĐẠI LÝ NƯỚC UỐNG TINH KHIẾT (028) 7300 6166">
            <a:extLst>
              <a:ext uri="{FF2B5EF4-FFF2-40B4-BE49-F238E27FC236}">
                <a16:creationId xmlns:a16="http://schemas.microsoft.com/office/drawing/2014/main" xmlns="" id="{E18BCD54-5C8A-4E79-8528-CFF8DD1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78" y="3392115"/>
            <a:ext cx="898633" cy="10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>
                <a:extLst>
                  <a:ext uri="{FF2B5EF4-FFF2-40B4-BE49-F238E27FC236}">
                    <a16:creationId xmlns:a16="http://schemas.microsoft.com/office/drawing/2014/main" xmlns="" id="{9A756297-036E-4401-994B-DE3018B6C8C9}"/>
                  </a:ext>
                </a:extLst>
              </p:cNvPr>
              <p:cNvSpPr/>
              <p:nvPr/>
            </p:nvSpPr>
            <p:spPr>
              <a:xfrm>
                <a:off x="4723003" y="4666102"/>
                <a:ext cx="2798590" cy="825475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800" b="1">
                    <a:solidFill>
                      <a:schemeClr val="bg1"/>
                    </a:solidFill>
                  </a:rPr>
                  <a:t>D.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𝑺𝑹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𝑸𝑹</m:t>
                        </m:r>
                      </m:den>
                    </m:f>
                  </m:oMath>
                </a14:m>
                <a:endParaRPr lang="en-US" altLang="en-US" sz="2800" b="1" baseline="30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">
                <a:extLst>
                  <a:ext uri="{FF2B5EF4-FFF2-40B4-BE49-F238E27FC236}">
                    <a16:creationId xmlns:a16="http://schemas.microsoft.com/office/drawing/2014/main" id="{9A756297-036E-4401-994B-DE3018B6C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03" y="4666102"/>
                <a:ext cx="2798590" cy="82547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Đánh Dấu Kiểm - Miễn Phí vector hình ảnh trên Pixabay">
            <a:extLst>
              <a:ext uri="{FF2B5EF4-FFF2-40B4-BE49-F238E27FC236}">
                <a16:creationId xmlns:a16="http://schemas.microsoft.com/office/drawing/2014/main" xmlns="" id="{547B84DE-14B2-409A-AC51-746D8A8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07" y="4556925"/>
            <a:ext cx="991874" cy="9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3551" y="3101354"/>
            <a:ext cx="3281167" cy="23801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564" y="682359"/>
            <a:ext cx="43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863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3570</TotalTime>
  <Words>1576</Words>
  <Application>Microsoft Office PowerPoint</Application>
  <PresentationFormat>Custom</PresentationFormat>
  <Paragraphs>211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1_Default Design</vt:lpstr>
      <vt:lpstr>Equation</vt:lpstr>
      <vt:lpstr>PHÒNG GIÁO DỤC - ĐÀO TẠO TRÀ CÚ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thispc</dc:creator>
  <cp:lastModifiedBy>Tiến</cp:lastModifiedBy>
  <cp:revision>599</cp:revision>
  <dcterms:created xsi:type="dcterms:W3CDTF">2020-04-22T04:38:50Z</dcterms:created>
  <dcterms:modified xsi:type="dcterms:W3CDTF">2021-11-10T23:03:58Z</dcterms:modified>
</cp:coreProperties>
</file>