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13" r:id="rId3"/>
    <p:sldId id="335" r:id="rId4"/>
    <p:sldId id="351" r:id="rId5"/>
    <p:sldId id="322" r:id="rId6"/>
    <p:sldId id="336" r:id="rId7"/>
    <p:sldId id="337" r:id="rId8"/>
    <p:sldId id="338" r:id="rId9"/>
    <p:sldId id="339" r:id="rId10"/>
    <p:sldId id="340" r:id="rId11"/>
    <p:sldId id="341" r:id="rId12"/>
    <p:sldId id="342" r:id="rId13"/>
    <p:sldId id="343" r:id="rId14"/>
    <p:sldId id="344" r:id="rId15"/>
    <p:sldId id="346" r:id="rId16"/>
    <p:sldId id="347" r:id="rId17"/>
    <p:sldId id="345" r:id="rId18"/>
    <p:sldId id="348" r:id="rId19"/>
    <p:sldId id="349" r:id="rId20"/>
    <p:sldId id="350"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F2F2F2"/>
    <a:srgbClr val="FF0000"/>
    <a:srgbClr val="FF00FF"/>
    <a:srgbClr val="D33E03"/>
    <a:srgbClr val="D35C03"/>
    <a:srgbClr val="BFD303"/>
    <a:srgbClr val="CDA309"/>
    <a:srgbClr val="C70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35" autoAdjust="0"/>
    <p:restoredTop sz="94139" autoAdjust="0"/>
  </p:normalViewPr>
  <p:slideViewPr>
    <p:cSldViewPr>
      <p:cViewPr varScale="1">
        <p:scale>
          <a:sx n="37" d="100"/>
          <a:sy n="37" d="100"/>
        </p:scale>
        <p:origin x="86" y="67"/>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8705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888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99870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1187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79426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71730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0572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86999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33861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1579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78736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40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20915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69720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48995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244185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80856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23201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6/16/2022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6/16/2022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829801" y="1677698"/>
            <a:ext cx="13944600" cy="11181523"/>
            <a:chOff x="9831592" y="2126503"/>
            <a:chExt cx="13944600" cy="10940660"/>
          </a:xfrm>
        </p:grpSpPr>
        <p:grpSp>
          <p:nvGrpSpPr>
            <p:cNvPr id="8" name="Group 7"/>
            <p:cNvGrpSpPr/>
            <p:nvPr/>
          </p:nvGrpSpPr>
          <p:grpSpPr>
            <a:xfrm>
              <a:off x="9831592" y="2126503"/>
              <a:ext cx="13944600" cy="10940660"/>
              <a:chOff x="1320104" y="3448230"/>
              <a:chExt cx="13944600" cy="10940660"/>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20104" y="3448230"/>
                <a:ext cx="13944600" cy="10940660"/>
                <a:chOff x="1320104" y="3448230"/>
                <a:chExt cx="13944600" cy="10940660"/>
              </a:xfrm>
            </p:grpSpPr>
            <p:sp>
              <p:nvSpPr>
                <p:cNvPr id="12" name="Rounded Rectangle 11"/>
                <p:cNvSpPr/>
                <p:nvPr/>
              </p:nvSpPr>
              <p:spPr>
                <a:xfrm>
                  <a:off x="1320104" y="3455209"/>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9831592" y="2164809"/>
              <a:ext cx="13944600" cy="179940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306720"/>
              <a:ext cx="12629605" cy="8407099"/>
            </a:xfrm>
            <a:prstGeom prst="rect">
              <a:avLst/>
            </a:prstGeom>
            <a:noFill/>
            <a:ln w="9525">
              <a:noFill/>
              <a:miter lim="800000"/>
              <a:headEnd/>
              <a:tailEnd/>
            </a:ln>
            <a:effectLst/>
          </p:spPr>
          <p:txBody>
            <a:bodyPr/>
            <a:lstStyle/>
            <a:p>
              <a:pPr algn="just">
                <a:lnSpc>
                  <a:spcPct val="150000"/>
                </a:lnSpc>
                <a:spcBef>
                  <a:spcPct val="20000"/>
                </a:spcBef>
                <a:defRPr/>
              </a:pPr>
              <a:r>
                <a:rPr lang="en-US" sz="4800" b="1">
                  <a:solidFill>
                    <a:srgbClr val="0000FF"/>
                  </a:solidFill>
                  <a:latin typeface="Tahoma" panose="020B0604030504040204" pitchFamily="34" charset="0"/>
                  <a:ea typeface="Tahoma" panose="020B0604030504040204" pitchFamily="34" charset="0"/>
                  <a:cs typeface="Tahoma" panose="020B0604030504040204" pitchFamily="34" charset="0"/>
                </a:rPr>
                <a:t>§19. PHƯƠNG TRÌNH ĐƯỜNG THẲNG </a:t>
              </a:r>
            </a:p>
            <a:p>
              <a:pPr algn="just">
                <a:lnSpc>
                  <a:spcPct val="150000"/>
                </a:lnSpc>
                <a:spcBef>
                  <a:spcPct val="20000"/>
                </a:spcBef>
                <a:defRPr/>
              </a:pPr>
              <a:r>
                <a:rPr lang="en-US" sz="4800" b="1">
                  <a:solidFill>
                    <a:srgbClr val="0000FF"/>
                  </a:solidFill>
                  <a:latin typeface="Tahoma" panose="020B0604030504040204" pitchFamily="34" charset="0"/>
                  <a:ea typeface="Tahoma" panose="020B0604030504040204" pitchFamily="34" charset="0"/>
                  <a:cs typeface="Tahoma" panose="020B0604030504040204" pitchFamily="34" charset="0"/>
                </a:rPr>
                <a:t>§20. VỊ TRÍ TƯƠNG ĐỐI GIỮA HAI ĐƯỜNG THẲNG. GÓC VÀ KHOẢNG CÁCH</a:t>
              </a:r>
              <a:endPar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4800" b="1">
                  <a:solidFill>
                    <a:srgbClr val="0000FF"/>
                  </a:solidFill>
                  <a:latin typeface="Tahoma" panose="020B0604030504040204" pitchFamily="34" charset="0"/>
                  <a:ea typeface="Tahoma" panose="020B0604030504040204" pitchFamily="34" charset="0"/>
                  <a:cs typeface="Tahoma" panose="020B0604030504040204" pitchFamily="34" charset="0"/>
                </a:rPr>
                <a:t>§21. ĐƯỜNG TRÒN TRONG MẶT PHẲNG TỌA ĐỘ</a:t>
              </a:r>
            </a:p>
            <a:p>
              <a:pPr algn="just">
                <a:lnSpc>
                  <a:spcPct val="150000"/>
                </a:lnSpc>
                <a:spcBef>
                  <a:spcPct val="20000"/>
                </a:spcBef>
                <a:defRPr/>
              </a:pPr>
              <a:r>
                <a:rPr lang="en-US" sz="4800" b="1">
                  <a:solidFill>
                    <a:srgbClr val="0000FF"/>
                  </a:solidFill>
                  <a:latin typeface="Tahoma" panose="020B0604030504040204" pitchFamily="34" charset="0"/>
                  <a:ea typeface="Tahoma" panose="020B0604030504040204" pitchFamily="34" charset="0"/>
                  <a:cs typeface="Tahoma" panose="020B0604030504040204" pitchFamily="34" charset="0"/>
                </a:rPr>
                <a:t>§22. BA ĐƯỜNG CONIC</a:t>
              </a:r>
            </a:p>
            <a:p>
              <a:pPr algn="just">
                <a:lnSpc>
                  <a:spcPct val="150000"/>
                </a:lnSpc>
                <a:spcBef>
                  <a:spcPct val="20000"/>
                </a:spcBef>
                <a:defRPr/>
              </a:pPr>
              <a:r>
                <a:rPr lang="en-US" sz="4800" b="1">
                  <a:solidFill>
                    <a:srgbClr val="0000FF"/>
                  </a:solidFill>
                  <a:latin typeface="Tahoma" panose="020B0604030504040204" pitchFamily="34" charset="0"/>
                  <a:ea typeface="Tahoma" panose="020B0604030504040204" pitchFamily="34" charset="0"/>
                  <a:cs typeface="Tahoma" panose="020B0604030504040204" pitchFamily="34" charset="0"/>
                </a:rPr>
                <a:t>BÀI TẬP CUỐI CHƯƠNG VII</a:t>
              </a:r>
            </a:p>
            <a:p>
              <a:pPr algn="just">
                <a:lnSpc>
                  <a:spcPct val="150000"/>
                </a:lnSpc>
                <a:spcBef>
                  <a:spcPct val="20000"/>
                </a:spcBef>
                <a:defRPr/>
              </a:pPr>
              <a:endPar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1912449" y="2428363"/>
              <a:ext cx="11578537" cy="1535848"/>
            </a:xfrm>
            <a:prstGeom prst="rect">
              <a:avLst/>
            </a:prstGeom>
            <a:noFill/>
          </p:spPr>
          <p:txBody>
            <a:bodyPr wrap="square" rtlCol="0">
              <a:spAutoFit/>
            </a:bodyPr>
            <a:lstStyle/>
            <a:p>
              <a:pPr algn="ct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VI</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I.</a:t>
              </a:r>
              <a:r>
                <a:rPr lang="en-US" sz="4800" b="1">
                  <a:solidFill>
                    <a:srgbClr val="ED7D3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PHƯƠNG PHÁP TỌA ĐỘ TRONG MẶT PHẲNG</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2988"/>
            <a:ext cx="9360377" cy="11628212"/>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04800" y="1879601"/>
            <a:ext cx="236982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04800" y="3139441"/>
                <a:ext cx="23698200" cy="1027176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defTabSz="2177278">
                  <a:lnSpc>
                    <a:spcPct val="107000"/>
                  </a:lnSpc>
                  <a:spcBef>
                    <a:spcPts val="0"/>
                  </a:spcBef>
                  <a:spcAft>
                    <a:spcPts val="800"/>
                  </a:spcAft>
                  <a:buNone/>
                </a:pP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Trong</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mặt</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phẳng</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tọa</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độ</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lập</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phương</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trình</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đường</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thẳng</a:t>
                </a:r>
                <a:r>
                  <a:rPr lang="en-US" b="1" dirty="0">
                    <a:solidFill>
                      <a:prstClr val="black"/>
                    </a:solidFill>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đi</a:t>
                </a:r>
                <a:r>
                  <a:rPr lang="en-US" b="1" dirty="0">
                    <a:solidFill>
                      <a:prstClr val="black"/>
                    </a:solidFill>
                    <a:ea typeface="Tahoma" panose="020B0604030504040204" pitchFamily="34" charset="0"/>
                    <a:cs typeface="Tahoma" panose="020B0604030504040204" pitchFamily="34" charset="0"/>
                  </a:rPr>
                  <a:t> qua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d>
                  </m:oMath>
                </a14:m>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và</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có</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vectơ</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pháp</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tuyến</a:t>
                </a:r>
                <a:r>
                  <a:rPr lang="en-US" b="1" dirty="0">
                    <a:solidFill>
                      <a:prstClr val="black"/>
                    </a:solidFill>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với</a:t>
                </a:r>
                <a:r>
                  <a:rPr lang="en-US" b="1" dirty="0">
                    <a:solidFill>
                      <a:prstClr val="black"/>
                    </a:solidFill>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oMath>
                </a14:m>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là</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các</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số</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thực</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cho</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trước</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Hãy</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chỉ</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ra</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mối</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liên</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hệ</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giữa</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đường</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thẳng</a:t>
                </a:r>
                <a:r>
                  <a:rPr lang="en-US" b="1" dirty="0">
                    <a:solidFill>
                      <a:prstClr val="black"/>
                    </a:solidFill>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với</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đồ</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thị</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hàm</a:t>
                </a:r>
                <a:r>
                  <a:rPr lang="en-US" b="1" dirty="0">
                    <a:solidFill>
                      <a:prstClr val="black"/>
                    </a:solidFill>
                    <a:ea typeface="Tahoma" panose="020B0604030504040204" pitchFamily="34" charset="0"/>
                    <a:cs typeface="Tahoma" panose="020B0604030504040204" pitchFamily="34" charset="0"/>
                  </a:rPr>
                  <a:t> </a:t>
                </a:r>
                <a:r>
                  <a:rPr lang="en-US" b="1" dirty="0" err="1">
                    <a:solidFill>
                      <a:prstClr val="black"/>
                    </a:solidFill>
                    <a:ea typeface="Tahoma" panose="020B0604030504040204" pitchFamily="34" charset="0"/>
                    <a:cs typeface="Tahoma" panose="020B0604030504040204" pitchFamily="34" charset="0"/>
                  </a:rPr>
                  <a:t>số</a:t>
                </a:r>
                <a:r>
                  <a:rPr lang="en-US" b="1" dirty="0">
                    <a:solidFill>
                      <a:prstClr val="black"/>
                    </a:solidFill>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oMath>
                </a14:m>
                <a:r>
                  <a:rPr lang="en-US" b="1" dirty="0">
                    <a:solidFill>
                      <a:prstClr val="black"/>
                    </a:solidFill>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ea typeface="Tahoma" panose="020B0604030504040204" pitchFamily="34" charset="0"/>
                    <a:cs typeface="Tahoma" panose="020B0604030504040204" pitchFamily="34" charset="0"/>
                  </a:rPr>
                  <a:t>Giải</a:t>
                </a:r>
                <a:endParaRPr lang="en-US" b="1" u="sng" dirty="0">
                  <a:solidFill>
                    <a:srgbClr val="FF0000"/>
                  </a:solidFill>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ea typeface="Tahoma" panose="020B0604030504040204" pitchFamily="34" charset="0"/>
                    <a:cs typeface="Tahoma" panose="020B0604030504040204" pitchFamily="34" charset="0"/>
                  </a:rPr>
                  <a:t>Đường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thẳng</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phương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trình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ea typeface="Tahoma" panose="020B0604030504040204" pitchFamily="34" charset="0"/>
                    <a:cs typeface="Tahoma" panose="020B0604030504040204" pitchFamily="34" charset="0"/>
                  </a:rPr>
                  <a:t> hay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ea typeface="Tahoma" panose="020B0604030504040204" pitchFamily="34" charset="0"/>
                    <a:cs typeface="Tahoma" panose="020B0604030504040204" pitchFamily="34" charset="0"/>
                  </a:rPr>
                  <a:t>.</a:t>
                </a:r>
              </a:p>
              <a:p>
                <a:pPr marL="0" indent="0">
                  <a:lnSpc>
                    <a:spcPct val="107000"/>
                  </a:lnSpc>
                  <a:spcAft>
                    <a:spcPts val="800"/>
                  </a:spcAft>
                  <a:buNone/>
                </a:pPr>
                <a:r>
                  <a:rPr lang="en-US" b="1" dirty="0" err="1">
                    <a:ea typeface="Tahoma" panose="020B0604030504040204" pitchFamily="34" charset="0"/>
                    <a:cs typeface="Tahoma" panose="020B0604030504040204" pitchFamily="34" charset="0"/>
                  </a:rPr>
                  <a:t>Đường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thẳng</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tập</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hợp</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những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điểm</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thỏa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mãn</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ea typeface="Tahoma" panose="020B0604030504040204" pitchFamily="34" charset="0"/>
                    <a:cs typeface="Tahoma" panose="020B0604030504040204" pitchFamily="34" charset="0"/>
                  </a:rPr>
                  <a:t>, </a:t>
                </a:r>
              </a:p>
              <a:p>
                <a:pPr marL="0" indent="0">
                  <a:lnSpc>
                    <a:spcPct val="107000"/>
                  </a:lnSpc>
                  <a:spcAft>
                    <a:spcPts val="800"/>
                  </a:spcAft>
                  <a:buNone/>
                </a:pPr>
                <a:r>
                  <a:rPr lang="en-US" b="1" dirty="0">
                    <a:ea typeface="Tahoma" panose="020B0604030504040204" pitchFamily="34" charset="0"/>
                    <a:cs typeface="Tahoma" panose="020B0604030504040204" pitchFamily="34" charset="0"/>
                  </a:rPr>
                  <a:t>hay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oMath>
                </a14:m>
                <a:r>
                  <a:rPr lang="en-US" b="1" dirty="0">
                    <a:ea typeface="Tahoma" panose="020B0604030504040204" pitchFamily="34" charset="0"/>
                    <a:cs typeface="Tahoma" panose="020B0604030504040204" pitchFamily="34" charset="0"/>
                  </a:rPr>
                  <a:t>.</a:t>
                </a:r>
              </a:p>
              <a:p>
                <a:pPr marL="0" indent="0">
                  <a:lnSpc>
                    <a:spcPct val="107000"/>
                  </a:lnSpc>
                  <a:spcAft>
                    <a:spcPts val="800"/>
                  </a:spcAft>
                  <a:buNone/>
                </a:pPr>
                <a:r>
                  <a:rPr lang="en-US" b="1" dirty="0">
                    <a:ea typeface="Tahoma" panose="020B0604030504040204" pitchFamily="34" charset="0"/>
                    <a:cs typeface="Tahoma" panose="020B0604030504040204" pitchFamily="34" charset="0"/>
                  </a:rPr>
                  <a:t>Do </a:t>
                </a:r>
                <a:r>
                  <a:rPr lang="en-US" b="1" dirty="0" err="1">
                    <a:ea typeface="Tahoma" panose="020B0604030504040204" pitchFamily="34" charset="0"/>
                    <a:cs typeface="Tahoma" panose="020B0604030504040204" pitchFamily="34" charset="0"/>
                  </a:rPr>
                  <a:t>đó</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đường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thẳng</a:t>
                </a:r>
                <a:r>
                  <a:rPr lang="en-US" b="1" dirty="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chính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đồ</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hàm</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oMath>
                </a14:m>
                <a:r>
                  <a:rPr lang="en-US" b="1" dirty="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3139441"/>
                <a:ext cx="23698200" cy="10271760"/>
              </a:xfrm>
              <a:prstGeom prst="rect">
                <a:avLst/>
              </a:prstGeom>
              <a:blipFill>
                <a:blip r:embed="rId3"/>
                <a:stretch>
                  <a:fillRect l="-1131" t="-1126" r="-1105"/>
                </a:stretch>
              </a:blipFill>
              <a:ln>
                <a:solidFill>
                  <a:srgbClr val="00B0F0"/>
                </a:solidFill>
              </a:ln>
            </p:spPr>
            <p:txBody>
              <a:bodyPr/>
              <a:lstStyle/>
              <a:p>
                <a:r>
                  <a:rPr lang="en-US">
                    <a:noFill/>
                  </a:rPr>
                  <a:t> </a:t>
                </a:r>
              </a:p>
            </p:txBody>
          </p:sp>
        </mc:Fallback>
      </mc:AlternateContent>
      <p:grpSp>
        <p:nvGrpSpPr>
          <p:cNvPr id="12" name="Group 11"/>
          <p:cNvGrpSpPr/>
          <p:nvPr/>
        </p:nvGrpSpPr>
        <p:grpSpPr>
          <a:xfrm>
            <a:off x="309465" y="3079103"/>
            <a:ext cx="3119535" cy="846967"/>
            <a:chOff x="27395" y="60714"/>
            <a:chExt cx="1260580" cy="157054"/>
          </a:xfrm>
        </p:grpSpPr>
        <p:grpSp>
          <p:nvGrpSpPr>
            <p:cNvPr id="13" name="Group 12"/>
            <p:cNvGrpSpPr/>
            <p:nvPr/>
          </p:nvGrpSpPr>
          <p:grpSpPr>
            <a:xfrm>
              <a:off x="27395" y="60714"/>
              <a:ext cx="1260580" cy="157054"/>
              <a:chOff x="38544" y="62041"/>
              <a:chExt cx="1773659" cy="194361"/>
            </a:xfrm>
          </p:grpSpPr>
          <p:sp>
            <p:nvSpPr>
              <p:cNvPr id="15"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7"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4"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a:t>
              </a:r>
              <a:r>
                <a:rPr lang="en-US" sz="4800" b="1">
                  <a:solidFill>
                    <a:srgbClr val="0000CC"/>
                  </a:solidFill>
                  <a:latin typeface="Tomaho"/>
                  <a:ea typeface="Calibri" panose="020F0502020204030204" pitchFamily="34" charset="0"/>
                  <a:cs typeface="Times New Roman" panose="02020603050405020304" pitchFamily="18" charset="0"/>
                </a:rPr>
                <a:t>3</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996024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fade">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fade">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fade">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endParaRPr lang="en-US" sz="48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23622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pháp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tuyến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xét</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𝒂𝒙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𝒄</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00000"/>
                  </a:lnSpc>
                  <a:spcAft>
                    <a:spcPts val="0"/>
                  </a:spcAft>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𝒃</m:t>
                    </m:r>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𝒙</m:t>
                    </m:r>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𝒎</m:t>
                    </m:r>
                  </m:oMath>
                </a14:m>
                <a:r>
                  <a:rPr lang="en-US" b="1" dirty="0">
                    <a:latin typeface="Tahoma" panose="020B0604030504040204" pitchFamily="34" charset="0"/>
                    <a:ea typeface="Tahoma" panose="020B0604030504040204" pitchFamily="34" charset="0"/>
                    <a:cs typeface="Tahoma" panose="020B0604030504040204" pitchFamily="34" charset="0"/>
                  </a:rPr>
                  <a:t>(</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𝒎</m:t>
                    </m:r>
                    <m:r>
                      <a:rPr lang="en-US" b="1" i="1" smtClean="0">
                        <a:latin typeface="Cambria Math" panose="02040503050406030204" pitchFamily="18" charset="0"/>
                        <a:ea typeface="Calibri" panose="020F0502020204030204" pitchFamily="34" charset="0"/>
                      </a:rPr>
                      <m:t>=−</m:t>
                    </m:r>
                    <m:f>
                      <m:fPr>
                        <m:ctrlPr>
                          <a:rPr lang="en-US" b="1" i="1">
                            <a:latin typeface="Cambria Math" panose="02040503050406030204" pitchFamily="18" charset="0"/>
                            <a:ea typeface="Calibri" panose="020F0502020204030204" pitchFamily="34" charset="0"/>
                          </a:rPr>
                        </m:ctrlPr>
                      </m:fPr>
                      <m:num>
                        <m:r>
                          <a:rPr lang="en-US" b="1" i="1" smtClean="0">
                            <a:latin typeface="Cambria Math" panose="02040503050406030204" pitchFamily="18" charset="0"/>
                            <a:ea typeface="Calibri" panose="020F0502020204030204" pitchFamily="34" charset="0"/>
                          </a:rPr>
                          <m:t>𝒄</m:t>
                        </m:r>
                      </m:num>
                      <m:den>
                        <m:r>
                          <a:rPr lang="en-US" b="1" i="1" smtClean="0">
                            <a:latin typeface="Cambria Math" panose="02040503050406030204" pitchFamily="18" charset="0"/>
                            <a:ea typeface="Calibri" panose="020F0502020204030204" pitchFamily="34" charset="0"/>
                          </a:rPr>
                          <m:t>𝒂</m:t>
                        </m:r>
                      </m:den>
                    </m:f>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0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vuông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𝑶𝒙</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00000"/>
                  </a:lnSpc>
                  <a:spcAft>
                    <a:spcPts val="0"/>
                  </a:spcAft>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𝒃</m:t>
                    </m:r>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rPr>
                      <m:t>𝒚</m:t>
                    </m:r>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𝒏𝒙</m:t>
                    </m:r>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𝒑</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0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14:m>
                  <m:oMath xmlns:m="http://schemas.openxmlformats.org/officeDocument/2006/math">
                    <m:r>
                      <a:rPr lang="en-US" b="1" i="0" smtClean="0">
                        <a:latin typeface="Cambria Math" panose="02040503050406030204" pitchFamily="18" charset="0"/>
                        <a:ea typeface="Calibri" panose="020F0502020204030204" pitchFamily="34" charset="0"/>
                      </a:rPr>
                      <m:t> </m:t>
                    </m:r>
                    <m:r>
                      <a:rPr lang="en-US" b="1" i="1" smtClean="0">
                        <a:latin typeface="Cambria Math" panose="02040503050406030204" pitchFamily="18" charset="0"/>
                        <a:ea typeface="Calibri" panose="020F0502020204030204" pitchFamily="34" charset="0"/>
                      </a:rPr>
                      <m:t>𝒏</m:t>
                    </m:r>
                    <m:r>
                      <a:rPr lang="en-US" b="1" i="1" smtClean="0">
                        <a:latin typeface="Cambria Math" panose="02040503050406030204" pitchFamily="18" charset="0"/>
                        <a:ea typeface="Calibri" panose="020F0502020204030204" pitchFamily="34" charset="0"/>
                      </a:rPr>
                      <m:t>=−</m:t>
                    </m:r>
                    <m:f>
                      <m:fPr>
                        <m:ctrlPr>
                          <a:rPr lang="en-US" b="1" i="1">
                            <a:latin typeface="Cambria Math" panose="02040503050406030204" pitchFamily="18" charset="0"/>
                            <a:ea typeface="Calibri" panose="020F0502020204030204" pitchFamily="34" charset="0"/>
                          </a:rPr>
                        </m:ctrlPr>
                      </m:fPr>
                      <m:num>
                        <m:r>
                          <a:rPr lang="en-US" b="1" i="1" smtClean="0">
                            <a:latin typeface="Cambria Math" panose="02040503050406030204" pitchFamily="18" charset="0"/>
                            <a:ea typeface="Calibri" panose="020F0502020204030204" pitchFamily="34" charset="0"/>
                          </a:rPr>
                          <m:t>𝒂</m:t>
                        </m:r>
                      </m:num>
                      <m:den>
                        <m:r>
                          <a:rPr lang="en-US" b="1" i="1" smtClean="0">
                            <a:latin typeface="Cambria Math" panose="02040503050406030204" pitchFamily="18" charset="0"/>
                            <a:ea typeface="Calibri" panose="020F0502020204030204" pitchFamily="34" charset="0"/>
                          </a:rPr>
                          <m:t>𝒃</m:t>
                        </m:r>
                      </m:den>
                    </m:f>
                    <m:r>
                      <a:rPr lang="en-US" b="1" i="1" smtClean="0">
                        <a:latin typeface="Cambria Math" panose="02040503050406030204" pitchFamily="18" charset="0"/>
                        <a:ea typeface="Calibri" panose="020F0502020204030204" pitchFamily="34" charset="0"/>
                      </a:rPr>
                      <m:t>,</m:t>
                    </m:r>
                    <m:r>
                      <a:rPr lang="en-US" b="1" i="1" smtClean="0">
                        <a:latin typeface="Cambria Math" panose="02040503050406030204" pitchFamily="18" charset="0"/>
                        <a:ea typeface="Calibri" panose="020F0502020204030204" pitchFamily="34" charset="0"/>
                      </a:rPr>
                      <m:t>𝒑</m:t>
                    </m:r>
                    <m:r>
                      <a:rPr lang="en-US" b="1" i="1" smtClean="0">
                        <a:latin typeface="Cambria Math" panose="02040503050406030204" pitchFamily="18" charset="0"/>
                        <a:ea typeface="Calibri" panose="020F0502020204030204" pitchFamily="34" charset="0"/>
                      </a:rPr>
                      <m:t>=−</m:t>
                    </m:r>
                    <m:f>
                      <m:fPr>
                        <m:ctrlPr>
                          <a:rPr lang="en-US" b="1" i="1">
                            <a:latin typeface="Cambria Math" panose="02040503050406030204" pitchFamily="18" charset="0"/>
                            <a:ea typeface="Calibri" panose="020F0502020204030204" pitchFamily="34" charset="0"/>
                          </a:rPr>
                        </m:ctrlPr>
                      </m:fPr>
                      <m:num>
                        <m:r>
                          <a:rPr lang="en-US" b="1" i="1" smtClean="0">
                            <a:latin typeface="Cambria Math" panose="02040503050406030204" pitchFamily="18" charset="0"/>
                            <a:ea typeface="Calibri" panose="020F0502020204030204" pitchFamily="34" charset="0"/>
                          </a:rPr>
                          <m:t>𝒄</m:t>
                        </m:r>
                      </m:num>
                      <m:den>
                        <m:r>
                          <a:rPr lang="en-US" b="1" i="1" smtClean="0">
                            <a:latin typeface="Cambria Math" panose="02040503050406030204" pitchFamily="18" charset="0"/>
                            <a:ea typeface="Calibri" panose="020F0502020204030204" pitchFamily="34" charset="0"/>
                          </a:rPr>
                          <m:t>𝒃</m:t>
                        </m:r>
                      </m:den>
                    </m:f>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23622000" cy="10363199"/>
              </a:xfrm>
              <a:prstGeom prst="rect">
                <a:avLst/>
              </a:prstGeom>
              <a:blipFill>
                <a:blip r:embed="rId3"/>
                <a:stretch>
                  <a:fillRect l="-1161" t="-1469" r="-413"/>
                </a:stretch>
              </a:blipFill>
              <a:ln>
                <a:solidFill>
                  <a:srgbClr val="00B0F0"/>
                </a:solidFill>
              </a:ln>
            </p:spPr>
            <p:txBody>
              <a:bodyPr/>
              <a:lstStyle/>
              <a:p>
                <a:r>
                  <a:rPr lang="en-US">
                    <a:noFill/>
                  </a:rPr>
                  <a:t> </a:t>
                </a:r>
              </a:p>
            </p:txBody>
          </p:sp>
        </mc:Fallback>
      </mc:AlternateContent>
      <p:grpSp>
        <p:nvGrpSpPr>
          <p:cNvPr id="13" name="Group 12"/>
          <p:cNvGrpSpPr/>
          <p:nvPr/>
        </p:nvGrpSpPr>
        <p:grpSpPr>
          <a:xfrm>
            <a:off x="381001" y="3048001"/>
            <a:ext cx="4114800" cy="865123"/>
            <a:chOff x="1219200" y="1883409"/>
            <a:chExt cx="4234636" cy="865123"/>
          </a:xfrm>
        </p:grpSpPr>
        <p:grpSp>
          <p:nvGrpSpPr>
            <p:cNvPr id="14" name="Group 13"/>
            <p:cNvGrpSpPr/>
            <p:nvPr/>
          </p:nvGrpSpPr>
          <p:grpSpPr>
            <a:xfrm>
              <a:off x="1219200" y="1883409"/>
              <a:ext cx="4234636" cy="865123"/>
              <a:chOff x="10025696" y="6718934"/>
              <a:chExt cx="4234636" cy="865123"/>
            </a:xfrm>
          </p:grpSpPr>
          <p:sp>
            <p:nvSpPr>
              <p:cNvPr id="16" name="Arrow: Pentagon 33"/>
              <p:cNvSpPr/>
              <p:nvPr/>
            </p:nvSpPr>
            <p:spPr>
              <a:xfrm>
                <a:off x="10429865" y="6752717"/>
                <a:ext cx="3810953" cy="80670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34"/>
              <p:cNvSpPr/>
              <p:nvPr/>
            </p:nvSpPr>
            <p:spPr>
              <a:xfrm>
                <a:off x="10025696" y="6773546"/>
                <a:ext cx="273620" cy="80670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8" name="TextBox 56"/>
              <p:cNvSpPr txBox="1"/>
              <p:nvPr/>
            </p:nvSpPr>
            <p:spPr>
              <a:xfrm>
                <a:off x="10582965" y="6718934"/>
                <a:ext cx="3677367" cy="865123"/>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omaho"/>
                    <a:ea typeface="Calibri" panose="020F0502020204030204" pitchFamily="34" charset="0"/>
                    <a:cs typeface="Times New Roman" panose="02020603050405020304" pitchFamily="18" charset="0"/>
                  </a:rPr>
                  <a:t>Luyện</a:t>
                </a:r>
                <a:r>
                  <a:rPr lang="en-US" sz="4800" b="1" kern="1200" dirty="0">
                    <a:solidFill>
                      <a:srgbClr val="0000CC"/>
                    </a:solidFill>
                    <a:effectLst/>
                    <a:latin typeface="Tomaho"/>
                    <a:ea typeface="Calibri" panose="020F0502020204030204" pitchFamily="34" charset="0"/>
                    <a:cs typeface="Times New Roman" panose="02020603050405020304" pitchFamily="18" charset="0"/>
                  </a:rPr>
                  <a:t> </a:t>
                </a:r>
                <a:r>
                  <a:rPr lang="en-US" sz="4800" b="1" kern="1200" dirty="0" err="1">
                    <a:solidFill>
                      <a:srgbClr val="0000CC"/>
                    </a:solidFill>
                    <a:effectLst/>
                    <a:latin typeface="Tomaho"/>
                    <a:ea typeface="Calibri" panose="020F0502020204030204" pitchFamily="34" charset="0"/>
                    <a:cs typeface="Times New Roman" panose="02020603050405020304" pitchFamily="18" charset="0"/>
                  </a:rPr>
                  <a:t>tập</a:t>
                </a:r>
                <a:r>
                  <a:rPr lang="en-US" sz="4800" b="1" kern="1200" dirty="0">
                    <a:solidFill>
                      <a:srgbClr val="0000CC"/>
                    </a:solidFill>
                    <a:effectLst/>
                    <a:latin typeface="Tomaho"/>
                    <a:ea typeface="Calibri" panose="020F0502020204030204" pitchFamily="34" charset="0"/>
                    <a:cs typeface="Times New Roman" panose="02020603050405020304" pitchFamily="18" charset="0"/>
                  </a:rPr>
                  <a:t> 2.</a:t>
                </a:r>
                <a:endParaRPr lang="en-US" sz="4800" b="1" dirty="0">
                  <a:effectLst/>
                  <a:latin typeface="Tomaho"/>
                  <a:ea typeface="Calibri" panose="020F0502020204030204" pitchFamily="34" charset="0"/>
                  <a:cs typeface="Times New Roman" panose="02020603050405020304" pitchFamily="18" charset="0"/>
                </a:endParaRPr>
              </a:p>
            </p:txBody>
          </p:sp>
        </p:grpSp>
        <p:sp>
          <p:nvSpPr>
            <p:cNvPr id="15" name="Arrow: Chevron 35"/>
            <p:cNvSpPr/>
            <p:nvPr/>
          </p:nvSpPr>
          <p:spPr>
            <a:xfrm>
              <a:off x="1349749" y="1935480"/>
              <a:ext cx="296171" cy="80670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E11AB10-AEF3-8E01-24EC-00E868706558}"/>
                  </a:ext>
                </a:extLst>
              </p:cNvPr>
              <p:cNvSpPr txBox="1"/>
              <p:nvPr/>
            </p:nvSpPr>
            <p:spPr>
              <a:xfrm>
                <a:off x="2133600" y="4197740"/>
                <a:ext cx="12195110" cy="819968"/>
              </a:xfrm>
              <a:prstGeom prst="rect">
                <a:avLst/>
              </a:prstGeom>
              <a:noFill/>
            </p:spPr>
            <p:txBody>
              <a:bodyPr wrap="square">
                <a:sp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𝟎</m:t>
                    </m:r>
                  </m:oMath>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TextBox 10">
                <a:extLst>
                  <a:ext uri="{FF2B5EF4-FFF2-40B4-BE49-F238E27FC236}">
                    <a16:creationId xmlns:a16="http://schemas.microsoft.com/office/drawing/2014/main" id="{0E11AB10-AEF3-8E01-24EC-00E868706558}"/>
                  </a:ext>
                </a:extLst>
              </p:cNvPr>
              <p:cNvSpPr txBox="1">
                <a:spLocks noRot="1" noChangeAspect="1" noMove="1" noResize="1" noEditPoints="1" noAdjustHandles="1" noChangeArrowheads="1" noChangeShapeType="1" noTextEdit="1"/>
              </p:cNvSpPr>
              <p:nvPr/>
            </p:nvSpPr>
            <p:spPr>
              <a:xfrm>
                <a:off x="2133600" y="4197740"/>
                <a:ext cx="12195110" cy="819968"/>
              </a:xfrm>
              <a:prstGeom prst="rect">
                <a:avLst/>
              </a:prstGeom>
              <a:blipFill>
                <a:blip r:embed="rId4"/>
                <a:stretch>
                  <a:fillRect l="-2249" t="-19403" b="-38060"/>
                </a:stretch>
              </a:blipFill>
            </p:spPr>
            <p:txBody>
              <a:bodyPr/>
              <a:lstStyle/>
              <a:p>
                <a:r>
                  <a:rPr lang="en-US">
                    <a:noFill/>
                  </a:rPr>
                  <a:t> </a:t>
                </a:r>
              </a:p>
            </p:txBody>
          </p:sp>
        </mc:Fallback>
      </mc:AlternateContent>
    </p:spTree>
    <p:extLst>
      <p:ext uri="{BB962C8B-B14F-4D97-AF65-F5344CB8AC3E}">
        <p14:creationId xmlns:p14="http://schemas.microsoft.com/office/powerpoint/2010/main" val="299041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Effect transition="in" filter="fade">
                                      <p:cBhvr>
                                        <p:cTn id="37" dur="500"/>
                                        <p:tgtEl>
                                          <p:spTgt spid="2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xEl>
                                              <p:pRg st="3" end="3"/>
                                            </p:txEl>
                                          </p:spTgt>
                                        </p:tgtEl>
                                        <p:attrNameLst>
                                          <p:attrName>style.visibility</p:attrName>
                                        </p:attrNameLst>
                                      </p:cBhvr>
                                      <p:to>
                                        <p:strVal val="visible"/>
                                      </p:to>
                                    </p:set>
                                    <p:animEffect transition="in" filter="fade">
                                      <p:cBhvr>
                                        <p:cTn id="42" dur="500"/>
                                        <p:tgtEl>
                                          <p:spTgt spid="2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xEl>
                                              <p:pRg st="4" end="4"/>
                                            </p:txEl>
                                          </p:spTgt>
                                        </p:tgtEl>
                                        <p:attrNameLst>
                                          <p:attrName>style.visibility</p:attrName>
                                        </p:attrNameLst>
                                      </p:cBhvr>
                                      <p:to>
                                        <p:strVal val="visible"/>
                                      </p:to>
                                    </p:set>
                                    <p:animEffect transition="in" filter="fade">
                                      <p:cBhvr>
                                        <p:cTn id="47" dur="500"/>
                                        <p:tgtEl>
                                          <p:spTgt spid="2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xEl>
                                              <p:pRg st="5" end="5"/>
                                            </p:txEl>
                                          </p:spTgt>
                                        </p:tgtEl>
                                        <p:attrNameLst>
                                          <p:attrName>style.visibility</p:attrName>
                                        </p:attrNameLst>
                                      </p:cBhvr>
                                      <p:to>
                                        <p:strVal val="visible"/>
                                      </p:to>
                                    </p:set>
                                    <p:animEffect transition="in" filter="fade">
                                      <p:cBhvr>
                                        <p:cTn id="52" dur="500"/>
                                        <p:tgtEl>
                                          <p:spTgt spid="2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6" end="6"/>
                                            </p:txEl>
                                          </p:spTgt>
                                        </p:tgtEl>
                                        <p:attrNameLst>
                                          <p:attrName>style.visibility</p:attrName>
                                        </p:attrNameLst>
                                      </p:cBhvr>
                                      <p:to>
                                        <p:strVal val="visible"/>
                                      </p:to>
                                    </p:set>
                                    <p:animEffect transition="in" filter="fade">
                                      <p:cBhvr>
                                        <p:cTn id="57" dur="500"/>
                                        <p:tgtEl>
                                          <p:spTgt spid="2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xEl>
                                              <p:pRg st="7" end="7"/>
                                            </p:txEl>
                                          </p:spTgt>
                                        </p:tgtEl>
                                        <p:attrNameLst>
                                          <p:attrName>style.visibility</p:attrName>
                                        </p:attrNameLst>
                                      </p:cBhvr>
                                      <p:to>
                                        <p:strVal val="visible"/>
                                      </p:to>
                                    </p:set>
                                    <p:animEffect transition="in" filter="fade">
                                      <p:cBhvr>
                                        <p:cTn id="62"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23622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7.2a,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𝒗</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di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𝒗</m:t>
                        </m:r>
                      </m:e>
                    </m:acc>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di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𝜟</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23622000" cy="10363199"/>
              </a:xfrm>
              <a:prstGeom prst="rect">
                <a:avLst/>
              </a:prstGeom>
              <a:blipFill>
                <a:blip r:embed="rId3"/>
                <a:stretch>
                  <a:fillRect l="-1161"/>
                </a:stretch>
              </a:blipFill>
              <a:ln>
                <a:solidFill>
                  <a:srgbClr val="00B0F0"/>
                </a:solidFill>
              </a:ln>
            </p:spPr>
            <p:txBody>
              <a:bodyPr/>
              <a:lstStyle/>
              <a:p>
                <a:r>
                  <a:rPr lang="en-US">
                    <a:noFill/>
                  </a:rPr>
                  <a:t> </a:t>
                </a:r>
              </a:p>
            </p:txBody>
          </p:sp>
        </mc:Fallback>
      </mc:AlternateContent>
      <p:grpSp>
        <p:nvGrpSpPr>
          <p:cNvPr id="11" name="Group 10"/>
          <p:cNvGrpSpPr/>
          <p:nvPr/>
        </p:nvGrpSpPr>
        <p:grpSpPr>
          <a:xfrm>
            <a:off x="1066800" y="3299665"/>
            <a:ext cx="2792159" cy="838199"/>
            <a:chOff x="853445" y="3032647"/>
            <a:chExt cx="2792159" cy="838199"/>
          </a:xfrm>
        </p:grpSpPr>
        <p:grpSp>
          <p:nvGrpSpPr>
            <p:cNvPr id="12" name="Group 11"/>
            <p:cNvGrpSpPr/>
            <p:nvPr/>
          </p:nvGrpSpPr>
          <p:grpSpPr>
            <a:xfrm>
              <a:off x="853445" y="3032647"/>
              <a:ext cx="2792159" cy="838199"/>
              <a:chOff x="-3796694" y="945148"/>
              <a:chExt cx="5297364" cy="1862095"/>
            </a:xfrm>
          </p:grpSpPr>
          <p:sp>
            <p:nvSpPr>
              <p:cNvPr id="20" name="TextBox 321"/>
              <p:cNvSpPr txBox="1"/>
              <p:nvPr/>
            </p:nvSpPr>
            <p:spPr>
              <a:xfrm>
                <a:off x="-1984442" y="945148"/>
                <a:ext cx="3485112" cy="1862095"/>
              </a:xfrm>
              <a:prstGeom prst="rect">
                <a:avLst/>
              </a:prstGeom>
              <a:noFill/>
            </p:spPr>
            <p:txBody>
              <a:bodyPr wrap="square" rtlCol="0">
                <a:noAutofit/>
              </a:bodyPr>
              <a:lstStyle/>
              <a:p>
                <a:pPr>
                  <a:lnSpc>
                    <a:spcPct val="107000"/>
                  </a:lnSpc>
                  <a:spcAft>
                    <a:spcPts val="800"/>
                  </a:spcAft>
                </a:pPr>
                <a:r>
                  <a:rPr lang="en-US" sz="4800" b="1" kern="1200">
                    <a:solidFill>
                      <a:srgbClr val="D33E03"/>
                    </a:solidFill>
                    <a:effectLst/>
                    <a:latin typeface="Tomaho"/>
                    <a:ea typeface="Tahoma" panose="020B0604030504040204" pitchFamily="34" charset="0"/>
                    <a:cs typeface="Tahoma" panose="020B0604030504040204" pitchFamily="34" charset="0"/>
                  </a:rPr>
                  <a:t>HĐ3: </a:t>
                </a:r>
                <a:endParaRPr lang="en-US" sz="4800" b="1">
                  <a:solidFill>
                    <a:srgbClr val="D33E03"/>
                  </a:solidFill>
                  <a:effectLst/>
                  <a:latin typeface="Tomaho"/>
                  <a:ea typeface="Tahoma" panose="020B0604030504040204" pitchFamily="34" charset="0"/>
                  <a:cs typeface="Tahoma" panose="020B0604030504040204" pitchFamily="34" charset="0"/>
                </a:endParaRPr>
              </a:p>
            </p:txBody>
          </p:sp>
          <p:grpSp>
            <p:nvGrpSpPr>
              <p:cNvPr id="21" name="Group 20"/>
              <p:cNvGrpSpPr/>
              <p:nvPr/>
            </p:nvGrpSpPr>
            <p:grpSpPr>
              <a:xfrm>
                <a:off x="-3796694" y="1332427"/>
                <a:ext cx="1945947" cy="1087543"/>
                <a:chOff x="-3484263" y="1332427"/>
                <a:chExt cx="1785816" cy="1087543"/>
              </a:xfrm>
            </p:grpSpPr>
            <p:grpSp>
              <p:nvGrpSpPr>
                <p:cNvPr id="22" name="Group 21"/>
                <p:cNvGrpSpPr/>
                <p:nvPr/>
              </p:nvGrpSpPr>
              <p:grpSpPr>
                <a:xfrm>
                  <a:off x="-3484263" y="1332427"/>
                  <a:ext cx="1785816" cy="1087543"/>
                  <a:chOff x="-3902278" y="1992271"/>
                  <a:chExt cx="2000062" cy="1666211"/>
                </a:xfrm>
              </p:grpSpPr>
              <p:sp>
                <p:nvSpPr>
                  <p:cNvPr id="26" name="Arrow: Pentagon 6"/>
                  <p:cNvSpPr/>
                  <p:nvPr/>
                </p:nvSpPr>
                <p:spPr>
                  <a:xfrm>
                    <a:off x="-3902278" y="1992274"/>
                    <a:ext cx="1599070" cy="166620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7" name="Arrow: Chevron 11"/>
                  <p:cNvSpPr/>
                  <p:nvPr/>
                </p:nvSpPr>
                <p:spPr>
                  <a:xfrm>
                    <a:off x="-2759185" y="1992271"/>
                    <a:ext cx="856969" cy="1666208"/>
                  </a:xfrm>
                  <a:prstGeom prst="chevron">
                    <a:avLst>
                      <a:gd name="adj" fmla="val 66014"/>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23" name="Flowchart: Terminator 22"/>
                <p:cNvSpPr/>
                <p:nvPr/>
              </p:nvSpPr>
              <p:spPr>
                <a:xfrm>
                  <a:off x="-3367925" y="1476518"/>
                  <a:ext cx="995711" cy="799363"/>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5" name="Oval 24"/>
                <p:cNvSpPr/>
                <p:nvPr/>
              </p:nvSpPr>
              <p:spPr>
                <a:xfrm>
                  <a:off x="-3028523" y="1518566"/>
                  <a:ext cx="611269" cy="737968"/>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grpSp>
        </p:grpSp>
        <p:sp>
          <p:nvSpPr>
            <p:cNvPr id="19" name="Arrow: Chevron 12"/>
            <p:cNvSpPr/>
            <p:nvPr/>
          </p:nvSpPr>
          <p:spPr>
            <a:xfrm flipV="1">
              <a:off x="1457568" y="3206977"/>
              <a:ext cx="287623" cy="489543"/>
            </a:xfrm>
            <a:prstGeom prst="chevron">
              <a:avLst>
                <a:gd name="adj" fmla="val 83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pic>
        <p:nvPicPr>
          <p:cNvPr id="29" name="Picture 28"/>
          <p:cNvPicPr/>
          <p:nvPr/>
        </p:nvPicPr>
        <p:blipFill>
          <a:blip r:embed="rId4"/>
          <a:stretch>
            <a:fillRect/>
          </a:stretch>
        </p:blipFill>
        <p:spPr>
          <a:xfrm>
            <a:off x="16459200" y="5323608"/>
            <a:ext cx="7391400" cy="7858991"/>
          </a:xfrm>
          <a:prstGeom prst="rect">
            <a:avLst/>
          </a:prstGeom>
        </p:spPr>
      </p:pic>
    </p:spTree>
    <p:extLst>
      <p:ext uri="{BB962C8B-B14F-4D97-AF65-F5344CB8AC3E}">
        <p14:creationId xmlns:p14="http://schemas.microsoft.com/office/powerpoint/2010/main" val="1197640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500"/>
                                        <p:tgtEl>
                                          <p:spTgt spid="24">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fade">
                                      <p:cBhvr>
                                        <p:cTn id="35" dur="500"/>
                                        <p:tgtEl>
                                          <p:spTgt spid="24">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endParaRPr lang="en-US" sz="48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23622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lvl="0" indent="-342900" algn="just">
                  <a:lnSpc>
                    <a:spcPct val="150000"/>
                  </a:lnSpc>
                  <a:spcAft>
                    <a:spcPts val="0"/>
                  </a:spcAft>
                  <a:buFont typeface="Symbol" panose="05050102010706020507" pitchFamily="18" charset="2"/>
                  <a:buChar char=""/>
                </a:pPr>
                <a:endParaRPr lang="en-US" b="1"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spcAft>
                    <a:spcPts val="600"/>
                  </a:spcAft>
                  <a:buNone/>
                </a:pPr>
                <a:endParaRPr lang="en-US" b="1" dirty="0">
                  <a:solidFill>
                    <a:srgbClr val="ED7D31"/>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spcAft>
                    <a:spcPts val="6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xét</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lvl="0" algn="just">
                  <a:lnSpc>
                    <a:spcPct val="100000"/>
                  </a:lnSpc>
                  <a:spcBef>
                    <a:spcPts val="600"/>
                  </a:spcBef>
                  <a:spcAft>
                    <a:spcPts val="600"/>
                  </a:spcAft>
                  <a:buFont typeface="Wingdings" panose="05000000000000000000" pitchFamily="2" charset="2"/>
                  <a:buChar char="§"/>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rPr>
                        </m:ctrlPr>
                      </m:accPr>
                      <m:e>
                        <m:r>
                          <a:rPr lang="en-US" b="1" i="1">
                            <a:latin typeface="Cambria Math" panose="02040503050406030204" pitchFamily="18" charset="0"/>
                            <a:ea typeface="Calibri" panose="020F0502020204030204" pitchFamily="34" charset="0"/>
                          </a:rPr>
                          <m:t>𝒖</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00000"/>
                  </a:lnSpc>
                  <a:spcBef>
                    <a:spcPts val="600"/>
                  </a:spcBef>
                  <a:spcAft>
                    <a:spcPts val="600"/>
                  </a:spcAft>
                  <a:buNone/>
                </a:pPr>
                <a:r>
                  <a:rPr lang="en-US" b="1" dirty="0">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r>
                      <a:rPr lang="en-US" b="1" i="1">
                        <a:latin typeface="Cambria Math" panose="02040503050406030204" pitchFamily="18" charset="0"/>
                        <a:ea typeface="Calibri" panose="020F0502020204030204" pitchFamily="34" charset="0"/>
                      </a:rPr>
                      <m:t>𝒌</m:t>
                    </m:r>
                    <m:acc>
                      <m:accPr>
                        <m:chr m:val="⃗"/>
                        <m:ctrlPr>
                          <a:rPr lang="en-US" b="1" i="1">
                            <a:latin typeface="Cambria Math" panose="02040503050406030204" pitchFamily="18" charset="0"/>
                            <a:ea typeface="Calibri" panose="020F0502020204030204" pitchFamily="34" charset="0"/>
                          </a:rPr>
                        </m:ctrlPr>
                      </m:accPr>
                      <m:e>
                        <m:r>
                          <a:rPr lang="en-US" b="1" i="1">
                            <a:latin typeface="Cambria Math" panose="02040503050406030204" pitchFamily="18" charset="0"/>
                            <a:ea typeface="Calibri" panose="020F0502020204030204" pitchFamily="34" charset="0"/>
                          </a:rPr>
                          <m:t>𝒖</m:t>
                        </m:r>
                      </m:e>
                    </m:acc>
                    <m:d>
                      <m:dPr>
                        <m:ctrlPr>
                          <a:rPr lang="en-US" b="1" i="1">
                            <a:latin typeface="Cambria Math" panose="02040503050406030204" pitchFamily="18" charset="0"/>
                            <a:ea typeface="Calibri" panose="020F0502020204030204" pitchFamily="34" charset="0"/>
                          </a:rPr>
                        </m:ctrlPr>
                      </m:dPr>
                      <m:e>
                        <m:r>
                          <a:rPr lang="en-US" b="1" i="1">
                            <a:latin typeface="Cambria Math" panose="02040503050406030204" pitchFamily="18" charset="0"/>
                            <a:ea typeface="Calibri" panose="020F0502020204030204" pitchFamily="34" charset="0"/>
                          </a:rPr>
                          <m:t>𝒌</m:t>
                        </m:r>
                        <m:r>
                          <a:rPr lang="en-US" b="1" i="1">
                            <a:latin typeface="Cambria Math" panose="02040503050406030204" pitchFamily="18" charset="0"/>
                            <a:ea typeface="Calibri" panose="020F0502020204030204" pitchFamily="34" charset="0"/>
                          </a:rPr>
                          <m:t>≠</m:t>
                        </m:r>
                        <m:r>
                          <a:rPr lang="en-US" b="1" i="1">
                            <a:latin typeface="Cambria Math" panose="02040503050406030204" pitchFamily="18" charset="0"/>
                            <a:ea typeface="Calibri" panose="020F0502020204030204" pitchFamily="34" charset="0"/>
                          </a:rPr>
                          <m:t>𝟎</m:t>
                        </m:r>
                      </m:e>
                    </m:d>
                  </m:oMath>
                </a14:m>
                <a:r>
                  <a:rPr lang="en-US" b="1" dirty="0">
                    <a:latin typeface="Tahoma" panose="020B0604030504040204" pitchFamily="34" charset="0"/>
                    <a:ea typeface="Tahoma" panose="020B0604030504040204" pitchFamily="34" charset="0"/>
                    <a:cs typeface="Tahoma" panose="020B0604030504040204" pitchFamily="34" charset="0"/>
                  </a:rPr>
                  <a:t> cũng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a:t>
                </a:r>
              </a:p>
              <a:p>
                <a:pPr lvl="0" algn="just">
                  <a:lnSpc>
                    <a:spcPct val="100000"/>
                  </a:lnSpc>
                  <a:spcBef>
                    <a:spcPts val="600"/>
                  </a:spcBef>
                  <a:spcAft>
                    <a:spcPts val="600"/>
                  </a:spcAft>
                  <a:buFont typeface="Wingdings" panose="05000000000000000000" pitchFamily="2" charset="2"/>
                  <a:buChar char="§"/>
                </a:pP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hoàn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toàn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00000"/>
                  </a:lnSpc>
                  <a:spcBef>
                    <a:spcPts val="600"/>
                  </a:spcBef>
                  <a:spcAft>
                    <a:spcPts val="600"/>
                  </a:spcAft>
                  <a:buNone/>
                </a:pP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600"/>
                  </a:spcBef>
                  <a:spcAft>
                    <a:spcPts val="600"/>
                  </a:spcAft>
                  <a:buFont typeface="Wingdings" panose="05000000000000000000" pitchFamily="2" charset="2"/>
                  <a:buChar char="§"/>
                </a:pPr>
                <a:r>
                  <a:rPr lang="en-US" b="1" dirty="0" err="1">
                    <a:latin typeface="Tahoma" panose="020B0604030504040204" pitchFamily="34" charset="0"/>
                    <a:ea typeface="Tahoma" panose="020B0604030504040204" pitchFamily="34" charset="0"/>
                    <a:cs typeface="Tahoma" panose="020B0604030504040204" pitchFamily="34" charset="0"/>
                  </a:rPr>
                  <a:t>Vec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effectLst/>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𝒃</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vuông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b="1" i="1">
                            <a:effectLst/>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𝒃</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𝒂</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𝒗</m:t>
                        </m:r>
                      </m:e>
                    </m:acc>
                    <m:d>
                      <m:dPr>
                        <m:ctrlPr>
                          <a:rPr lang="en-US" b="1" i="1">
                            <a:effectLst/>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𝒃</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𝒂</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𝒏</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𝒖</m:t>
                        </m:r>
                      </m:e>
                    </m:acc>
                    <m:r>
                      <a:rPr lang="en-US"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effectLst/>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𝒗</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23622000" cy="10363199"/>
              </a:xfrm>
              <a:prstGeom prst="rect">
                <a:avLst/>
              </a:prstGeom>
              <a:blipFill>
                <a:blip r:embed="rId3"/>
                <a:stretch>
                  <a:fillRect l="-1161" r="-1135" b="-705"/>
                </a:stretch>
              </a:blipFill>
              <a:ln>
                <a:solidFill>
                  <a:srgbClr val="00B0F0"/>
                </a:solidFill>
              </a:ln>
            </p:spPr>
            <p:txBody>
              <a:bodyPr/>
              <a:lstStyle/>
              <a:p>
                <a:r>
                  <a:rPr lang="en-US">
                    <a:noFill/>
                  </a:rPr>
                  <a:t> </a:t>
                </a:r>
              </a:p>
            </p:txBody>
          </p:sp>
        </mc:Fallback>
      </mc:AlternateContent>
      <p:pic>
        <p:nvPicPr>
          <p:cNvPr id="30" name="Picture 29"/>
          <p:cNvPicPr/>
          <p:nvPr/>
        </p:nvPicPr>
        <p:blipFill>
          <a:blip r:embed="rId4"/>
          <a:stretch>
            <a:fillRect/>
          </a:stretch>
        </p:blipFill>
        <p:spPr>
          <a:xfrm>
            <a:off x="17207692" y="3276600"/>
            <a:ext cx="6795308" cy="5867400"/>
          </a:xfrm>
          <a:prstGeom prst="rect">
            <a:avLst/>
          </a:prstGeom>
        </p:spPr>
      </p:pic>
      <mc:AlternateContent xmlns:mc="http://schemas.openxmlformats.org/markup-compatibility/2006">
        <mc:Choice xmlns:a14="http://schemas.microsoft.com/office/drawing/2010/main" Requires="a14">
          <p:sp>
            <p:nvSpPr>
              <p:cNvPr id="4" name="Rounded Rectangle 3"/>
              <p:cNvSpPr/>
              <p:nvPr/>
            </p:nvSpPr>
            <p:spPr>
              <a:xfrm>
                <a:off x="609600" y="3276600"/>
                <a:ext cx="16383000" cy="2971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𝒖</m:t>
                        </m:r>
                      </m:e>
                    </m:acc>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khác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được gọi là </a:t>
                </a:r>
                <a:r>
                  <a:rPr lang="en-US" sz="4800" b="1">
                    <a:solidFill>
                      <a:srgbClr val="C00000"/>
                    </a:solidFill>
                    <a:effectLst/>
                    <a:latin typeface="Tahoma" panose="020B0604030504040204" pitchFamily="34" charset="0"/>
                    <a:ea typeface="Tahoma" panose="020B0604030504040204" pitchFamily="34" charset="0"/>
                    <a:cs typeface="Tahoma" panose="020B0604030504040204" pitchFamily="34" charset="0"/>
                  </a:rPr>
                  <a:t>vectơ chỉ phương </a:t>
                </a: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của đường thẳng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nếu giá của nó song song hoặc trùng với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609600" y="3276600"/>
                <a:ext cx="16383000" cy="2971800"/>
              </a:xfrm>
              <a:prstGeom prst="roundRect">
                <a:avLst/>
              </a:prstGeom>
              <a:blipFill>
                <a:blip r:embed="rId5"/>
                <a:stretch>
                  <a:fillRect l="-781" r="-743" b="-409"/>
                </a:stretch>
              </a:blipFill>
            </p:spPr>
            <p:txBody>
              <a:bodyPr/>
              <a:lstStyle/>
              <a:p>
                <a:r>
                  <a:rPr lang="en-US">
                    <a:noFill/>
                  </a:rPr>
                  <a:t> </a:t>
                </a:r>
              </a:p>
            </p:txBody>
          </p:sp>
        </mc:Fallback>
      </mc:AlternateContent>
    </p:spTree>
    <p:extLst>
      <p:ext uri="{BB962C8B-B14F-4D97-AF65-F5344CB8AC3E}">
        <p14:creationId xmlns:p14="http://schemas.microsoft.com/office/powerpoint/2010/main" val="3589500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animEffect transition="in" filter="fade">
                                      <p:cBhvr>
                                        <p:cTn id="30" dur="500"/>
                                        <p:tgtEl>
                                          <p:spTgt spid="2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xEl>
                                              <p:pRg st="5" end="5"/>
                                            </p:txEl>
                                          </p:spTgt>
                                        </p:tgtEl>
                                        <p:attrNameLst>
                                          <p:attrName>style.visibility</p:attrName>
                                        </p:attrNameLst>
                                      </p:cBhvr>
                                      <p:to>
                                        <p:strVal val="visible"/>
                                      </p:to>
                                    </p:set>
                                    <p:animEffect transition="in" filter="fade">
                                      <p:cBhvr>
                                        <p:cTn id="33" dur="500"/>
                                        <p:tgtEl>
                                          <p:spTgt spid="2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6" end="6"/>
                                            </p:txEl>
                                          </p:spTgt>
                                        </p:tgtEl>
                                        <p:attrNameLst>
                                          <p:attrName>style.visibility</p:attrName>
                                        </p:attrNameLst>
                                      </p:cBhvr>
                                      <p:to>
                                        <p:strVal val="visible"/>
                                      </p:to>
                                    </p:set>
                                    <p:animEffect transition="in" filter="fade">
                                      <p:cBhvr>
                                        <p:cTn id="38" dur="500"/>
                                        <p:tgtEl>
                                          <p:spTgt spid="2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xEl>
                                              <p:pRg st="7" end="7"/>
                                            </p:txEl>
                                          </p:spTgt>
                                        </p:tgtEl>
                                        <p:attrNameLst>
                                          <p:attrName>style.visibility</p:attrName>
                                        </p:attrNameLst>
                                      </p:cBhvr>
                                      <p:to>
                                        <p:strVal val="visible"/>
                                      </p:to>
                                    </p:set>
                                    <p:animEffect transition="in" filter="fade">
                                      <p:cBhvr>
                                        <p:cTn id="43" dur="500"/>
                                        <p:tgtEl>
                                          <p:spTgt spid="2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xEl>
                                              <p:pRg st="8" end="8"/>
                                            </p:txEl>
                                          </p:spTgt>
                                        </p:tgtEl>
                                        <p:attrNameLst>
                                          <p:attrName>style.visibility</p:attrName>
                                        </p:attrNameLst>
                                      </p:cBhvr>
                                      <p:to>
                                        <p:strVal val="visible"/>
                                      </p:to>
                                    </p:set>
                                    <p:animEffect transition="in" filter="fade">
                                      <p:cBhvr>
                                        <p:cTn id="48"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57200" y="1879601"/>
            <a:ext cx="235458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lvl="0" defTabSz="2177278">
              <a:lnSpc>
                <a:spcPct val="107000"/>
              </a:lnSpc>
              <a:spcBef>
                <a:spcPts val="0"/>
              </a:spcBef>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endParaRPr lang="en-US" sz="48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457200" y="3048001"/>
                <a:ext cx="115824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e>
                    </m:d>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𝟒</m:t>
                        </m:r>
                      </m:e>
                    </m:d>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Hãy</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chỉ</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ra</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hai</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vectơ</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chỉ</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phương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của</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đường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thẳng</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effectLst/>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nhận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𝟔</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US" b="1" i="1" smtClean="0">
                            <a:latin typeface="Cambria Math" panose="02040503050406030204" pitchFamily="18" charset="0"/>
                            <a:ea typeface="Calibri" panose="020F0502020204030204" pitchFamily="34" charset="0"/>
                            <a:cs typeface="Times New Roman" panose="02020603050405020304" pitchFamily="18" charset="0"/>
                          </a:rPr>
                          <m:t>𝟐</m:t>
                        </m:r>
                      </m:den>
                    </m:f>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cũng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57200" y="3048001"/>
                <a:ext cx="11582400" cy="10363199"/>
              </a:xfrm>
              <a:prstGeom prst="rect">
                <a:avLst/>
              </a:prstGeom>
              <a:blipFill>
                <a:blip r:embed="rId3"/>
                <a:stretch>
                  <a:fillRect l="-2313" t="-1469" r="-2313"/>
                </a:stretch>
              </a:blipFill>
              <a:ln>
                <a:solidFill>
                  <a:srgbClr val="00B0F0"/>
                </a:solidFill>
              </a:ln>
            </p:spPr>
            <p:txBody>
              <a:bodyPr/>
              <a:lstStyle/>
              <a:p>
                <a:r>
                  <a:rPr lang="en-US">
                    <a:noFill/>
                  </a:rPr>
                  <a:t> </a:t>
                </a:r>
              </a:p>
            </p:txBody>
          </p:sp>
        </mc:Fallback>
      </mc:AlternateContent>
      <p:grpSp>
        <p:nvGrpSpPr>
          <p:cNvPr id="13" name="Group 12"/>
          <p:cNvGrpSpPr/>
          <p:nvPr/>
        </p:nvGrpSpPr>
        <p:grpSpPr>
          <a:xfrm>
            <a:off x="718458" y="3041244"/>
            <a:ext cx="3640182" cy="846967"/>
            <a:chOff x="27395" y="60714"/>
            <a:chExt cx="1260580" cy="157054"/>
          </a:xfrm>
        </p:grpSpPr>
        <p:grpSp>
          <p:nvGrpSpPr>
            <p:cNvPr id="14" name="Group 13"/>
            <p:cNvGrpSpPr/>
            <p:nvPr/>
          </p:nvGrpSpPr>
          <p:grpSpPr>
            <a:xfrm>
              <a:off x="27395" y="60714"/>
              <a:ext cx="1260580" cy="157054"/>
              <a:chOff x="38544" y="62041"/>
              <a:chExt cx="1773659" cy="194361"/>
            </a:xfrm>
          </p:grpSpPr>
          <p:sp>
            <p:nvSpPr>
              <p:cNvPr id="16"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8"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5"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a:t>
              </a:r>
              <a:r>
                <a:rPr lang="en-US" sz="4800" b="1">
                  <a:solidFill>
                    <a:srgbClr val="0000CC"/>
                  </a:solidFill>
                  <a:latin typeface="Tomaho"/>
                  <a:ea typeface="Calibri" panose="020F0502020204030204" pitchFamily="34" charset="0"/>
                  <a:cs typeface="Times New Roman" panose="02020603050405020304" pitchFamily="18" charset="0"/>
                </a:rPr>
                <a:t>4</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14822BB7-DB89-4357-87F0-6E511FC44A6A}"/>
                  </a:ext>
                </a:extLst>
              </p:cNvPr>
              <p:cNvSpPr txBox="1">
                <a:spLocks/>
              </p:cNvSpPr>
              <p:nvPr/>
            </p:nvSpPr>
            <p:spPr>
              <a:xfrm>
                <a:off x="12192000" y="3086964"/>
                <a:ext cx="11811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192000" y="3086964"/>
                <a:ext cx="11811000" cy="10363199"/>
              </a:xfrm>
              <a:prstGeom prst="rect">
                <a:avLst/>
              </a:prstGeom>
              <a:blipFill>
                <a:blip r:embed="rId4"/>
                <a:stretch>
                  <a:fillRect l="-2268" t="-1469" r="-2216"/>
                </a:stretch>
              </a:blipFill>
              <a:ln>
                <a:solidFill>
                  <a:srgbClr val="00B0F0"/>
                </a:solidFill>
              </a:ln>
            </p:spPr>
            <p:txBody>
              <a:bodyPr/>
              <a:lstStyle/>
              <a:p>
                <a:r>
                  <a:rPr lang="en-US">
                    <a:noFill/>
                  </a:rPr>
                  <a:t> </a:t>
                </a:r>
              </a:p>
            </p:txBody>
          </p:sp>
        </mc:Fallback>
      </mc:AlternateContent>
      <p:grpSp>
        <p:nvGrpSpPr>
          <p:cNvPr id="20" name="Group 19"/>
          <p:cNvGrpSpPr/>
          <p:nvPr/>
        </p:nvGrpSpPr>
        <p:grpSpPr>
          <a:xfrm>
            <a:off x="12073190" y="3048001"/>
            <a:ext cx="4538410" cy="865123"/>
            <a:chOff x="1219200" y="1883409"/>
            <a:chExt cx="4234636" cy="865123"/>
          </a:xfrm>
        </p:grpSpPr>
        <p:grpSp>
          <p:nvGrpSpPr>
            <p:cNvPr id="21" name="Group 20"/>
            <p:cNvGrpSpPr/>
            <p:nvPr/>
          </p:nvGrpSpPr>
          <p:grpSpPr>
            <a:xfrm>
              <a:off x="1219200" y="1883409"/>
              <a:ext cx="4234636" cy="865123"/>
              <a:chOff x="10025696" y="6718934"/>
              <a:chExt cx="4234636" cy="865123"/>
            </a:xfrm>
          </p:grpSpPr>
          <p:sp>
            <p:nvSpPr>
              <p:cNvPr id="23" name="Arrow: Pentagon 33"/>
              <p:cNvSpPr/>
              <p:nvPr/>
            </p:nvSpPr>
            <p:spPr>
              <a:xfrm>
                <a:off x="10429865" y="6752717"/>
                <a:ext cx="3810953" cy="80670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34"/>
              <p:cNvSpPr/>
              <p:nvPr/>
            </p:nvSpPr>
            <p:spPr>
              <a:xfrm>
                <a:off x="10025696" y="6773546"/>
                <a:ext cx="273620" cy="80670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26" name="TextBox 56"/>
              <p:cNvSpPr txBox="1"/>
              <p:nvPr/>
            </p:nvSpPr>
            <p:spPr>
              <a:xfrm>
                <a:off x="10582965" y="6718934"/>
                <a:ext cx="3677367" cy="865123"/>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Luyện tập </a:t>
                </a:r>
                <a:r>
                  <a:rPr lang="en-US" sz="4800" b="1">
                    <a:solidFill>
                      <a:srgbClr val="0000CC"/>
                    </a:solidFill>
                    <a:latin typeface="Tomaho"/>
                    <a:ea typeface="Calibri" panose="020F0502020204030204" pitchFamily="34" charset="0"/>
                    <a:cs typeface="Times New Roman" panose="02020603050405020304" pitchFamily="18" charset="0"/>
                  </a:rPr>
                  <a:t>3</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p:sp>
          <p:nvSpPr>
            <p:cNvPr id="22" name="Arrow: Chevron 35"/>
            <p:cNvSpPr/>
            <p:nvPr/>
          </p:nvSpPr>
          <p:spPr>
            <a:xfrm>
              <a:off x="1349749" y="1935480"/>
              <a:ext cx="296171" cy="80670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Tree>
    <p:extLst>
      <p:ext uri="{BB962C8B-B14F-4D97-AF65-F5344CB8AC3E}">
        <p14:creationId xmlns:p14="http://schemas.microsoft.com/office/powerpoint/2010/main" val="4109246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500"/>
                                        <p:tgtEl>
                                          <p:spTgt spid="1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500"/>
                                        <p:tgtEl>
                                          <p:spTgt spid="1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fade">
                                      <p:cBhvr>
                                        <p:cTn id="50" dur="500"/>
                                        <p:tgtEl>
                                          <p:spTgt spid="1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xEl>
                                              <p:pRg st="1" end="1"/>
                                            </p:txEl>
                                          </p:spTgt>
                                        </p:tgtEl>
                                        <p:attrNameLst>
                                          <p:attrName>style.visibility</p:attrName>
                                        </p:attrNameLst>
                                      </p:cBhvr>
                                      <p:to>
                                        <p:strVal val="visible"/>
                                      </p:to>
                                    </p:set>
                                    <p:animEffect transition="in" filter="fade">
                                      <p:cBhvr>
                                        <p:cTn id="55" dur="500"/>
                                        <p:tgtEl>
                                          <p:spTgt spid="1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xEl>
                                              <p:pRg st="2" end="2"/>
                                            </p:txEl>
                                          </p:spTgt>
                                        </p:tgtEl>
                                        <p:attrNameLst>
                                          <p:attrName>style.visibility</p:attrName>
                                        </p:attrNameLst>
                                      </p:cBhvr>
                                      <p:to>
                                        <p:strVal val="visible"/>
                                      </p:to>
                                    </p:set>
                                    <p:animEffect transition="in" filter="fade">
                                      <p:cBhvr>
                                        <p:cTn id="60" dur="500"/>
                                        <p:tgtEl>
                                          <p:spTgt spid="19">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xEl>
                                              <p:pRg st="3" end="3"/>
                                            </p:txEl>
                                          </p:spTgt>
                                        </p:tgtEl>
                                        <p:attrNameLst>
                                          <p:attrName>style.visibility</p:attrName>
                                        </p:attrNameLst>
                                      </p:cBhvr>
                                      <p:to>
                                        <p:strVal val="visible"/>
                                      </p:to>
                                    </p:set>
                                    <p:animEffect transition="in" filter="fade">
                                      <p:cBhvr>
                                        <p:cTn id="6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2"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04800" y="1879601"/>
            <a:ext cx="236982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04800" y="3048001"/>
                <a:ext cx="236982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khởi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tốc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𝒗</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Hỏi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Chứng</a:t>
                </a:r>
                <a:r>
                  <a:rPr lang="en-US" b="1" dirty="0">
                    <a:latin typeface="Tahoma" panose="020B0604030504040204" pitchFamily="34" charset="0"/>
                    <a:ea typeface="Tahoma" panose="020B0604030504040204" pitchFamily="34" charset="0"/>
                    <a:cs typeface="Tahoma" panose="020B0604030504040204" pitchFamily="34" charset="0"/>
                  </a:rPr>
                  <a:t> minh </a:t>
                </a:r>
                <a:r>
                  <a:rPr lang="en-US" b="1" dirty="0" err="1">
                    <a:latin typeface="Tahoma" panose="020B0604030504040204" pitchFamily="34" charset="0"/>
                    <a:ea typeface="Tahoma" panose="020B0604030504040204" pitchFamily="34" charset="0"/>
                    <a:cs typeface="Tahoma" panose="020B0604030504040204" pitchFamily="34" charset="0"/>
                  </a:rPr>
                  <a:t>rằng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𝒕</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r>
                      <a:rPr lang="en-US" b="1" i="1" smtClean="0">
                        <a:latin typeface="Cambria Math" panose="02040503050406030204" pitchFamily="18" charset="0"/>
                        <a:ea typeface="Calibri" panose="020F0502020204030204" pitchFamily="34" charset="0"/>
                        <a:cs typeface="Times New Roman" panose="02020603050405020304" pitchFamily="18" charset="0"/>
                      </a:rPr>
                      <m:t>&gt;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r>
                      <a:rPr lang="en-US" b="1"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khởi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chuyển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nhận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𝒗</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Giả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𝒕</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r>
                      <a:rPr lang="en-US" b="1" i="1" smtClean="0">
                        <a:latin typeface="Cambria Math" panose="02040503050406030204" pitchFamily="18" charset="0"/>
                        <a:ea typeface="Calibri" panose="020F0502020204030204" pitchFamily="34" charset="0"/>
                        <a:cs typeface="Times New Roman" panose="02020603050405020304" pitchFamily="18" charset="0"/>
                      </a:rPr>
                      <m:t>&gt;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r>
                      <a:rPr lang="en-US" b="1"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khởi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thuộc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điểm</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nhận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𝒗</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𝑨𝑴</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𝑨𝑴</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3048001"/>
                <a:ext cx="23698200" cy="10363199"/>
              </a:xfrm>
              <a:prstGeom prst="rect">
                <a:avLst/>
              </a:prstGeom>
              <a:blipFill>
                <a:blip r:embed="rId3"/>
                <a:stretch>
                  <a:fillRect l="-1131" t="-1351" r="-720" b="-999"/>
                </a:stretch>
              </a:blipFill>
              <a:ln>
                <a:solidFill>
                  <a:srgbClr val="00B0F0"/>
                </a:solidFill>
              </a:ln>
            </p:spPr>
            <p:txBody>
              <a:bodyPr/>
              <a:lstStyle/>
              <a:p>
                <a:r>
                  <a:rPr lang="en-US">
                    <a:noFill/>
                  </a:rPr>
                  <a:t> </a:t>
                </a:r>
              </a:p>
            </p:txBody>
          </p:sp>
        </mc:Fallback>
      </mc:AlternateContent>
      <p:grpSp>
        <p:nvGrpSpPr>
          <p:cNvPr id="6" name="Group 5"/>
          <p:cNvGrpSpPr/>
          <p:nvPr/>
        </p:nvGrpSpPr>
        <p:grpSpPr>
          <a:xfrm>
            <a:off x="381000" y="3048001"/>
            <a:ext cx="2856452" cy="838199"/>
            <a:chOff x="853445" y="3032647"/>
            <a:chExt cx="2792159" cy="838199"/>
          </a:xfrm>
        </p:grpSpPr>
        <p:grpSp>
          <p:nvGrpSpPr>
            <p:cNvPr id="7" name="Group 6"/>
            <p:cNvGrpSpPr/>
            <p:nvPr/>
          </p:nvGrpSpPr>
          <p:grpSpPr>
            <a:xfrm>
              <a:off x="853445" y="3032647"/>
              <a:ext cx="2792159" cy="838199"/>
              <a:chOff x="-3796694" y="945148"/>
              <a:chExt cx="5297364" cy="1862095"/>
            </a:xfrm>
          </p:grpSpPr>
          <p:sp>
            <p:nvSpPr>
              <p:cNvPr id="9" name="TextBox 321"/>
              <p:cNvSpPr txBox="1"/>
              <p:nvPr/>
            </p:nvSpPr>
            <p:spPr>
              <a:xfrm>
                <a:off x="-1984442" y="945148"/>
                <a:ext cx="3485112" cy="1862095"/>
              </a:xfrm>
              <a:prstGeom prst="rect">
                <a:avLst/>
              </a:prstGeom>
              <a:noFill/>
            </p:spPr>
            <p:txBody>
              <a:bodyPr wrap="square" rtlCol="0">
                <a:noAutofit/>
              </a:bodyPr>
              <a:lstStyle/>
              <a:p>
                <a:pPr>
                  <a:lnSpc>
                    <a:spcPct val="107000"/>
                  </a:lnSpc>
                  <a:spcAft>
                    <a:spcPts val="800"/>
                  </a:spcAft>
                </a:pPr>
                <a:r>
                  <a:rPr lang="en-US" sz="4800" b="1" kern="1200">
                    <a:solidFill>
                      <a:srgbClr val="D33E03"/>
                    </a:solidFill>
                    <a:effectLst/>
                    <a:latin typeface="Tomaho"/>
                    <a:ea typeface="Tahoma" panose="020B0604030504040204" pitchFamily="34" charset="0"/>
                    <a:cs typeface="Tahoma" panose="020B0604030504040204" pitchFamily="34" charset="0"/>
                  </a:rPr>
                  <a:t>HĐ4:</a:t>
                </a:r>
                <a:endParaRPr lang="en-US" sz="4800" b="1">
                  <a:solidFill>
                    <a:srgbClr val="D33E03"/>
                  </a:solidFill>
                  <a:effectLst/>
                  <a:latin typeface="Tomaho"/>
                  <a:ea typeface="Tahoma" panose="020B0604030504040204" pitchFamily="34" charset="0"/>
                  <a:cs typeface="Tahoma" panose="020B0604030504040204" pitchFamily="34" charset="0"/>
                </a:endParaRPr>
              </a:p>
            </p:txBody>
          </p:sp>
          <p:grpSp>
            <p:nvGrpSpPr>
              <p:cNvPr id="10" name="Group 9"/>
              <p:cNvGrpSpPr/>
              <p:nvPr/>
            </p:nvGrpSpPr>
            <p:grpSpPr>
              <a:xfrm>
                <a:off x="-3796694" y="1332427"/>
                <a:ext cx="1945947" cy="1087543"/>
                <a:chOff x="-3484263" y="1332427"/>
                <a:chExt cx="1785816" cy="1087543"/>
              </a:xfrm>
            </p:grpSpPr>
            <p:grpSp>
              <p:nvGrpSpPr>
                <p:cNvPr id="11" name="Group 10"/>
                <p:cNvGrpSpPr/>
                <p:nvPr/>
              </p:nvGrpSpPr>
              <p:grpSpPr>
                <a:xfrm>
                  <a:off x="-3484263" y="1332427"/>
                  <a:ext cx="1785816" cy="1087543"/>
                  <a:chOff x="-3902278" y="1992271"/>
                  <a:chExt cx="2000062" cy="1666211"/>
                </a:xfrm>
              </p:grpSpPr>
              <p:sp>
                <p:nvSpPr>
                  <p:cNvPr id="14" name="Arrow: Pentagon 6"/>
                  <p:cNvSpPr/>
                  <p:nvPr/>
                </p:nvSpPr>
                <p:spPr>
                  <a:xfrm>
                    <a:off x="-3902278" y="1992274"/>
                    <a:ext cx="1599070" cy="166620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5" name="Arrow: Chevron 11"/>
                  <p:cNvSpPr/>
                  <p:nvPr/>
                </p:nvSpPr>
                <p:spPr>
                  <a:xfrm>
                    <a:off x="-2759185" y="1992271"/>
                    <a:ext cx="856969" cy="1666208"/>
                  </a:xfrm>
                  <a:prstGeom prst="chevron">
                    <a:avLst>
                      <a:gd name="adj" fmla="val 66014"/>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2" name="Flowchart: Terminator 11"/>
                <p:cNvSpPr/>
                <p:nvPr/>
              </p:nvSpPr>
              <p:spPr>
                <a:xfrm>
                  <a:off x="-3367925" y="1476518"/>
                  <a:ext cx="995711" cy="799363"/>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3" name="Oval 12"/>
                <p:cNvSpPr/>
                <p:nvPr/>
              </p:nvSpPr>
              <p:spPr>
                <a:xfrm>
                  <a:off x="-3028523" y="1518566"/>
                  <a:ext cx="611269" cy="737968"/>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grpSp>
        </p:grpSp>
        <p:sp>
          <p:nvSpPr>
            <p:cNvPr id="8" name="Arrow: Chevron 12"/>
            <p:cNvSpPr/>
            <p:nvPr/>
          </p:nvSpPr>
          <p:spPr>
            <a:xfrm flipV="1">
              <a:off x="1457568" y="3206977"/>
              <a:ext cx="287623" cy="489543"/>
            </a:xfrm>
            <a:prstGeom prst="chevron">
              <a:avLst>
                <a:gd name="adj" fmla="val 83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Tree>
    <p:extLst>
      <p:ext uri="{BB962C8B-B14F-4D97-AF65-F5344CB8AC3E}">
        <p14:creationId xmlns:p14="http://schemas.microsoft.com/office/powerpoint/2010/main" val="4264012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500"/>
                                        <p:tgtEl>
                                          <p:spTgt spid="2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500"/>
                                        <p:tgtEl>
                                          <p:spTgt spid="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fade">
                                      <p:cBhvr>
                                        <p:cTn id="33" dur="500"/>
                                        <p:tgtEl>
                                          <p:spTgt spid="24">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xEl>
                                              <p:pRg st="4" end="4"/>
                                            </p:txEl>
                                          </p:spTgt>
                                        </p:tgtEl>
                                        <p:attrNameLst>
                                          <p:attrName>style.visibility</p:attrName>
                                        </p:attrNameLst>
                                      </p:cBhvr>
                                      <p:to>
                                        <p:strVal val="visible"/>
                                      </p:to>
                                    </p:set>
                                    <p:animEffect transition="in" filter="fade">
                                      <p:cBhvr>
                                        <p:cTn id="36" dur="500"/>
                                        <p:tgtEl>
                                          <p:spTgt spid="2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5" end="5"/>
                                            </p:txEl>
                                          </p:spTgt>
                                        </p:tgtEl>
                                        <p:attrNameLst>
                                          <p:attrName>style.visibility</p:attrName>
                                        </p:attrNameLst>
                                      </p:cBhvr>
                                      <p:to>
                                        <p:strVal val="visible"/>
                                      </p:to>
                                    </p:set>
                                    <p:animEffect transition="in" filter="fade">
                                      <p:cBhvr>
                                        <p:cTn id="41"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04800" y="1879601"/>
            <a:ext cx="23698200" cy="9397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04800" y="3048001"/>
                <a:ext cx="236982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𝑨𝑴</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𝑨𝑴</m:t>
                        </m:r>
                      </m:e>
                    </m:acc>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𝒖</m:t>
                        </m:r>
                      </m:e>
                    </m:acc>
                    <m:r>
                      <a:rPr lang="en-US" b="1"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b="1" i="1">
                                <a:latin typeface="Cambria Math" panose="02040503050406030204" pitchFamily="18" charset="0"/>
                                <a:ea typeface="Calibri" panose="020F0502020204030204" pitchFamily="34" charset="0"/>
                                <a:cs typeface="Times New Roman" panose="02020603050405020304" pitchFamily="18" charset="0"/>
                              </a:rPr>
                            </m:ctrlPr>
                          </m:eqArrPr>
                          <m:e>
                            <m:r>
                              <a:rPr lang="en-US" b="1" i="1">
                                <a:latin typeface="Cambria Math" panose="02040503050406030204" pitchFamily="18" charset="0"/>
                                <a:ea typeface="Calibri" panose="020F0502020204030204" pitchFamily="34" charset="0"/>
                                <a:cs typeface="Times New Roman" panose="02020603050405020304" pitchFamily="18" charset="0"/>
                              </a:rPr>
                              <m:t>&amp;</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𝒕</m:t>
                            </m:r>
                          </m:e>
                          <m:e>
                            <m:r>
                              <a:rPr lang="en-US" b="1" i="1">
                                <a:latin typeface="Cambria Math" panose="02040503050406030204" pitchFamily="18" charset="0"/>
                                <a:ea typeface="Calibri" panose="020F0502020204030204" pitchFamily="34" charset="0"/>
                                <a:cs typeface="Times New Roman" panose="02020603050405020304" pitchFamily="18" charset="0"/>
                              </a:rPr>
                              <m:t>&amp;</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𝒕</m:t>
                            </m:r>
                          </m:e>
                        </m:eqArr>
                      </m:e>
                    </m:d>
                    <m:r>
                      <a:rPr lang="en-US" b="1"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b="1" i="1">
                                <a:latin typeface="Cambria Math" panose="02040503050406030204" pitchFamily="18" charset="0"/>
                                <a:ea typeface="Calibri" panose="020F0502020204030204" pitchFamily="34" charset="0"/>
                                <a:cs typeface="Times New Roman" panose="02020603050405020304" pitchFamily="18" charset="0"/>
                              </a:rPr>
                            </m:ctrlPr>
                          </m:eqArrPr>
                          <m:e>
                            <m:r>
                              <a:rPr lang="en-US" b="1" i="1">
                                <a:latin typeface="Cambria Math" panose="02040503050406030204" pitchFamily="18" charset="0"/>
                                <a:ea typeface="Calibri" panose="020F0502020204030204" pitchFamily="34" charset="0"/>
                                <a:cs typeface="Times New Roman" panose="02020603050405020304" pitchFamily="18" charset="0"/>
                              </a:rPr>
                              <m:t>&amp;</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𝒕</m:t>
                            </m:r>
                          </m:e>
                          <m:e>
                            <m:r>
                              <a:rPr lang="en-US" b="1" i="1">
                                <a:latin typeface="Cambria Math" panose="02040503050406030204" pitchFamily="18" charset="0"/>
                                <a:ea typeface="Calibri" panose="020F0502020204030204" pitchFamily="34" charset="0"/>
                                <a:cs typeface="Times New Roman" panose="02020603050405020304" pitchFamily="18" charset="0"/>
                              </a:rPr>
                              <m:t>&amp;</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𝒕</m:t>
                            </m:r>
                          </m:e>
                        </m:eqArr>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effectLst/>
                            <a:latin typeface="Cambria Math" panose="02040503050406030204" pitchFamily="18"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𝒕</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Cambria Math" panose="020405030504060302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ℝ</m:t>
                    </m: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3048001"/>
                <a:ext cx="23698200" cy="10363199"/>
              </a:xfrm>
              <a:prstGeom prst="rect">
                <a:avLst/>
              </a:prstGeom>
              <a:blipFill>
                <a:blip r:embed="rId3"/>
                <a:stretch>
                  <a:fillRect l="-386" t="-470"/>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ounded Rectangle 1"/>
              <p:cNvSpPr/>
              <p:nvPr/>
            </p:nvSpPr>
            <p:spPr>
              <a:xfrm>
                <a:off x="304800" y="7162800"/>
                <a:ext cx="23698200" cy="6248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spcAft>
                    <a:spcPts val="0"/>
                  </a:spcAft>
                </a:pP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Cho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cs typeface="Times New Roman" panose="02020603050405020304" pitchFamily="18" charset="0"/>
                      </a:rPr>
                      <m:t>𝜟</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qaua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điểm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cs typeface="Times New Roman" panose="02020603050405020304" pitchFamily="18" charset="0"/>
                      </a:rPr>
                      <m:t>𝑨</m:t>
                    </m:r>
                    <m:d>
                      <m:dPr>
                        <m:ctrlPr>
                          <a:rPr lang="en-US" sz="4800" b="1" i="1">
                            <a:solidFill>
                              <a:schemeClr val="tx1"/>
                            </a:solidFill>
                            <a:effectLst/>
                            <a:latin typeface="Cambria Math" panose="02040503050406030204" pitchFamily="18" charset="0"/>
                            <a:cs typeface="Times New Roman" panose="02020603050405020304" pitchFamily="18" charset="0"/>
                          </a:rPr>
                        </m:ctrlPr>
                      </m:dPr>
                      <m:e>
                        <m:sSub>
                          <m:sSubPr>
                            <m:ctrlPr>
                              <a:rPr lang="en-US" sz="4800" b="1" i="1">
                                <a:solidFill>
                                  <a:schemeClr val="tx1"/>
                                </a:solidFill>
                                <a:effectLst/>
                                <a:latin typeface="Cambria Math" panose="02040503050406030204" pitchFamily="18" charset="0"/>
                                <a:cs typeface="Times New Roman" panose="02020603050405020304" pitchFamily="18" charset="0"/>
                              </a:rPr>
                            </m:ctrlPr>
                          </m:sSubPr>
                          <m:e>
                            <m:r>
                              <a:rPr lang="en-US" sz="4800" b="1" i="1">
                                <a:solidFill>
                                  <a:schemeClr val="tx1"/>
                                </a:solidFill>
                                <a:effectLst/>
                                <a:latin typeface="Cambria Math" panose="02040503050406030204" pitchFamily="18" charset="0"/>
                                <a:cs typeface="Times New Roman" panose="02020603050405020304" pitchFamily="18" charset="0"/>
                              </a:rPr>
                              <m:t>𝒙</m:t>
                            </m:r>
                          </m:e>
                          <m:sub>
                            <m:r>
                              <a:rPr lang="en-US" sz="4800" b="1" i="1">
                                <a:solidFill>
                                  <a:schemeClr val="tx1"/>
                                </a:solidFill>
                                <a:effectLst/>
                                <a:latin typeface="Cambria Math" panose="02040503050406030204" pitchFamily="18" charset="0"/>
                                <a:cs typeface="Times New Roman" panose="02020603050405020304" pitchFamily="18" charset="0"/>
                              </a:rPr>
                              <m:t>𝟎</m:t>
                            </m:r>
                          </m:sub>
                        </m:sSub>
                        <m:r>
                          <a:rPr lang="en-US" sz="4800" b="1" i="1">
                            <a:solidFill>
                              <a:schemeClr val="tx1"/>
                            </a:solidFill>
                            <a:effectLst/>
                            <a:latin typeface="Cambria Math" panose="02040503050406030204" pitchFamily="18" charset="0"/>
                            <a:cs typeface="Times New Roman" panose="02020603050405020304" pitchFamily="18" charset="0"/>
                          </a:rPr>
                          <m:t>;</m:t>
                        </m:r>
                        <m:sSub>
                          <m:sSubPr>
                            <m:ctrlPr>
                              <a:rPr lang="en-US" sz="4800" b="1" i="1">
                                <a:solidFill>
                                  <a:schemeClr val="tx1"/>
                                </a:solidFill>
                                <a:effectLst/>
                                <a:latin typeface="Cambria Math" panose="02040503050406030204" pitchFamily="18" charset="0"/>
                                <a:cs typeface="Times New Roman" panose="02020603050405020304" pitchFamily="18" charset="0"/>
                              </a:rPr>
                            </m:ctrlPr>
                          </m:sSubPr>
                          <m:e>
                            <m:r>
                              <a:rPr lang="en-US" sz="4800" b="1" i="1">
                                <a:solidFill>
                                  <a:schemeClr val="tx1"/>
                                </a:solidFill>
                                <a:effectLst/>
                                <a:latin typeface="Cambria Math" panose="02040503050406030204" pitchFamily="18" charset="0"/>
                                <a:cs typeface="Times New Roman" panose="02020603050405020304" pitchFamily="18" charset="0"/>
                              </a:rPr>
                              <m:t>𝒚</m:t>
                            </m:r>
                          </m:e>
                          <m:sub>
                            <m:r>
                              <a:rPr lang="en-US" sz="4800" b="1" i="1">
                                <a:solidFill>
                                  <a:schemeClr val="tx1"/>
                                </a:solidFill>
                                <a:effectLst/>
                                <a:latin typeface="Cambria Math" panose="02040503050406030204" pitchFamily="18" charset="0"/>
                                <a:cs typeface="Times New Roman" panose="02020603050405020304" pitchFamily="18" charset="0"/>
                              </a:rPr>
                              <m:t>𝟎</m:t>
                            </m:r>
                          </m:sub>
                        </m:sSub>
                      </m:e>
                    </m:d>
                  </m:oMath>
                </a14:m>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vectơ</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cs typeface="Times New Roman" panose="02020603050405020304" pitchFamily="18" charset="0"/>
                          </a:rPr>
                          <m:t>𝒖</m:t>
                        </m:r>
                      </m:e>
                    </m:acc>
                    <m:d>
                      <m:dPr>
                        <m:ctrlPr>
                          <a:rPr lang="en-US" sz="4800" b="1" i="1">
                            <a:solidFill>
                              <a:schemeClr val="tx1"/>
                            </a:solidFill>
                            <a:effectLst/>
                            <a:latin typeface="Cambria Math" panose="02040503050406030204" pitchFamily="18" charset="0"/>
                            <a:cs typeface="Times New Roman" panose="02020603050405020304" pitchFamily="18" charset="0"/>
                          </a:rPr>
                        </m:ctrlPr>
                      </m:dPr>
                      <m:e>
                        <m:r>
                          <a:rPr lang="en-US" sz="4800" b="1" i="1">
                            <a:solidFill>
                              <a:schemeClr val="tx1"/>
                            </a:solidFill>
                            <a:effectLst/>
                            <a:latin typeface="Cambria Math" panose="02040503050406030204" pitchFamily="18" charset="0"/>
                            <a:cs typeface="Times New Roman" panose="02020603050405020304" pitchFamily="18" charset="0"/>
                          </a:rPr>
                          <m:t>𝒂</m:t>
                        </m:r>
                        <m:r>
                          <a:rPr lang="en-US" sz="4800" b="1" i="1">
                            <a:solidFill>
                              <a:schemeClr val="tx1"/>
                            </a:solidFill>
                            <a:effectLst/>
                            <a:latin typeface="Cambria Math" panose="02040503050406030204" pitchFamily="18" charset="0"/>
                            <a:cs typeface="Times New Roman" panose="02020603050405020304" pitchFamily="18" charset="0"/>
                          </a:rPr>
                          <m:t>;</m:t>
                        </m:r>
                        <m:r>
                          <a:rPr lang="en-US" sz="4800" b="1" i="1">
                            <a:solidFill>
                              <a:schemeClr val="tx1"/>
                            </a:solidFill>
                            <a:effectLst/>
                            <a:latin typeface="Cambria Math" panose="02040503050406030204" pitchFamily="18" charset="0"/>
                            <a:cs typeface="Times New Roman" panose="02020603050405020304" pitchFamily="18" charset="0"/>
                          </a:rPr>
                          <m:t>𝒃</m:t>
                        </m:r>
                      </m:e>
                    </m:d>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điểm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cs typeface="Times New Roman" panose="02020603050405020304" pitchFamily="18" charset="0"/>
                      </a:rPr>
                      <m:t>𝑴</m:t>
                    </m:r>
                    <m:d>
                      <m:dPr>
                        <m:ctrlPr>
                          <a:rPr lang="en-US" sz="4800" b="1" i="1">
                            <a:solidFill>
                              <a:schemeClr val="tx1"/>
                            </a:solidFill>
                            <a:effectLst/>
                            <a:latin typeface="Cambria Math" panose="02040503050406030204" pitchFamily="18" charset="0"/>
                            <a:cs typeface="Times New Roman" panose="02020603050405020304" pitchFamily="18" charset="0"/>
                          </a:rPr>
                        </m:ctrlPr>
                      </m:dPr>
                      <m:e>
                        <m:r>
                          <a:rPr lang="en-US" sz="4800" b="1" i="1">
                            <a:solidFill>
                              <a:schemeClr val="tx1"/>
                            </a:solidFill>
                            <a:effectLst/>
                            <a:latin typeface="Cambria Math" panose="02040503050406030204" pitchFamily="18" charset="0"/>
                            <a:cs typeface="Times New Roman" panose="02020603050405020304" pitchFamily="18" charset="0"/>
                          </a:rPr>
                          <m:t>𝒙</m:t>
                        </m:r>
                        <m:r>
                          <a:rPr lang="en-US" sz="4800" b="1" i="1">
                            <a:solidFill>
                              <a:schemeClr val="tx1"/>
                            </a:solidFill>
                            <a:effectLst/>
                            <a:latin typeface="Cambria Math" panose="02040503050406030204" pitchFamily="18" charset="0"/>
                            <a:cs typeface="Times New Roman" panose="02020603050405020304" pitchFamily="18" charset="0"/>
                          </a:rPr>
                          <m:t>;</m:t>
                        </m:r>
                        <m:r>
                          <a:rPr lang="en-US" sz="4800" b="1" i="1">
                            <a:solidFill>
                              <a:schemeClr val="tx1"/>
                            </a:solidFill>
                            <a:effectLst/>
                            <a:latin typeface="Cambria Math" panose="02040503050406030204" pitchFamily="18" charset="0"/>
                            <a:cs typeface="Times New Roman" panose="02020603050405020304" pitchFamily="18" charset="0"/>
                          </a:rPr>
                          <m:t>𝒚</m:t>
                        </m:r>
                      </m:e>
                    </m:d>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thuộc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thẳng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cs typeface="Times New Roman" panose="02020603050405020304" pitchFamily="18" charset="0"/>
                      </a:rPr>
                      <m:t>𝜟</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tồn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tại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cs typeface="Times New Roman" panose="02020603050405020304" pitchFamily="18" charset="0"/>
                      </a:rPr>
                      <m:t>𝒕</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sao</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6000"/>
                  </a:lnSpc>
                  <a:spcAft>
                    <a:spcPts val="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cs typeface="Times New Roman" panose="02020603050405020304" pitchFamily="18" charset="0"/>
                          </a:rPr>
                          <m:t>𝑨𝑴</m:t>
                        </m:r>
                      </m:e>
                    </m:acc>
                    <m:r>
                      <a:rPr lang="en-US" sz="4800" b="1" i="1">
                        <a:solidFill>
                          <a:schemeClr val="tx1"/>
                        </a:solidFill>
                        <a:effectLst/>
                        <a:latin typeface="Cambria Math" panose="02040503050406030204" pitchFamily="18" charset="0"/>
                        <a:cs typeface="Times New Roman" panose="02020603050405020304" pitchFamily="18" charset="0"/>
                      </a:rPr>
                      <m:t>=</m:t>
                    </m:r>
                    <m:r>
                      <a:rPr lang="en-US" sz="4800" b="1" i="1">
                        <a:solidFill>
                          <a:schemeClr val="tx1"/>
                        </a:solidFill>
                        <a:effectLst/>
                        <a:latin typeface="Cambria Math" panose="02040503050406030204" pitchFamily="18" charset="0"/>
                        <a:cs typeface="Times New Roman" panose="02020603050405020304" pitchFamily="18" charset="0"/>
                      </a:rPr>
                      <m:t>𝒕</m:t>
                    </m:r>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cs typeface="Times New Roman" panose="02020603050405020304" pitchFamily="18" charset="0"/>
                          </a:rPr>
                          <m:t>𝒖</m:t>
                        </m:r>
                      </m:e>
                    </m:acc>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hay </a:t>
                </a:r>
              </a:p>
              <a:p>
                <a:pPr algn="just">
                  <a:lnSpc>
                    <a:spcPct val="106000"/>
                  </a:lnSpc>
                  <a:spcAft>
                    <a:spcPts val="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schemeClr val="tx1"/>
                            </a:solidFill>
                            <a:effectLst/>
                            <a:latin typeface="Cambria Math" panose="02040503050406030204" pitchFamily="18" charset="0"/>
                            <a:cs typeface="Times New Roman" panose="02020603050405020304" pitchFamily="18" charset="0"/>
                          </a:rPr>
                        </m:ctrlPr>
                      </m:dPr>
                      <m:e>
                        <m:eqArr>
                          <m:eqArrPr>
                            <m:ctrlPr>
                              <a:rPr lang="en-US" sz="4800" b="1" i="1">
                                <a:solidFill>
                                  <a:schemeClr val="tx1"/>
                                </a:solidFill>
                                <a:effectLst/>
                                <a:latin typeface="Cambria Math" panose="02040503050406030204" pitchFamily="18" charset="0"/>
                                <a:cs typeface="Times New Roman" panose="02020603050405020304" pitchFamily="18" charset="0"/>
                              </a:rPr>
                            </m:ctrlPr>
                          </m:eqArrPr>
                          <m:e>
                            <m:r>
                              <a:rPr lang="en-US" sz="4800" b="1" i="1">
                                <a:solidFill>
                                  <a:schemeClr val="tx1"/>
                                </a:solidFill>
                                <a:effectLst/>
                                <a:latin typeface="Cambria Math" panose="02040503050406030204" pitchFamily="18" charset="0"/>
                                <a:cs typeface="Times New Roman" panose="02020603050405020304" pitchFamily="18" charset="0"/>
                              </a:rPr>
                              <m:t>𝒙</m:t>
                            </m:r>
                            <m:r>
                              <a:rPr lang="en-US" sz="4800" b="1" i="1">
                                <a:solidFill>
                                  <a:schemeClr val="tx1"/>
                                </a:solidFill>
                                <a:effectLst/>
                                <a:latin typeface="Cambria Math" panose="02040503050406030204" pitchFamily="18" charset="0"/>
                                <a:cs typeface="Times New Roman" panose="02020603050405020304" pitchFamily="18" charset="0"/>
                              </a:rPr>
                              <m:t>=</m:t>
                            </m:r>
                            <m:sSub>
                              <m:sSubPr>
                                <m:ctrlPr>
                                  <a:rPr lang="en-US" sz="4800" b="1" i="1">
                                    <a:solidFill>
                                      <a:schemeClr val="tx1"/>
                                    </a:solidFill>
                                    <a:effectLst/>
                                    <a:latin typeface="Cambria Math" panose="02040503050406030204" pitchFamily="18" charset="0"/>
                                    <a:cs typeface="Times New Roman" panose="02020603050405020304" pitchFamily="18" charset="0"/>
                                  </a:rPr>
                                </m:ctrlPr>
                              </m:sSubPr>
                              <m:e>
                                <m:r>
                                  <a:rPr lang="en-US" sz="4800" b="1" i="1">
                                    <a:solidFill>
                                      <a:schemeClr val="tx1"/>
                                    </a:solidFill>
                                    <a:effectLst/>
                                    <a:latin typeface="Cambria Math" panose="02040503050406030204" pitchFamily="18" charset="0"/>
                                    <a:cs typeface="Times New Roman" panose="02020603050405020304" pitchFamily="18" charset="0"/>
                                  </a:rPr>
                                  <m:t>𝒙</m:t>
                                </m:r>
                              </m:e>
                              <m:sub>
                                <m:r>
                                  <a:rPr lang="en-US" sz="4800" b="1" i="1">
                                    <a:solidFill>
                                      <a:schemeClr val="tx1"/>
                                    </a:solidFill>
                                    <a:effectLst/>
                                    <a:latin typeface="Cambria Math" panose="02040503050406030204" pitchFamily="18" charset="0"/>
                                    <a:cs typeface="Times New Roman" panose="02020603050405020304" pitchFamily="18" charset="0"/>
                                  </a:rPr>
                                  <m:t>𝟎</m:t>
                                </m:r>
                              </m:sub>
                            </m:sSub>
                            <m:r>
                              <a:rPr lang="en-US" sz="4800" b="1" i="1">
                                <a:solidFill>
                                  <a:schemeClr val="tx1"/>
                                </a:solidFill>
                                <a:effectLst/>
                                <a:latin typeface="Cambria Math" panose="02040503050406030204" pitchFamily="18" charset="0"/>
                                <a:cs typeface="Times New Roman" panose="02020603050405020304" pitchFamily="18" charset="0"/>
                              </a:rPr>
                              <m:t>+</m:t>
                            </m:r>
                            <m:r>
                              <a:rPr lang="en-US" sz="4800" b="1" i="1">
                                <a:solidFill>
                                  <a:schemeClr val="tx1"/>
                                </a:solidFill>
                                <a:effectLst/>
                                <a:latin typeface="Cambria Math" panose="02040503050406030204" pitchFamily="18" charset="0"/>
                                <a:cs typeface="Times New Roman" panose="02020603050405020304" pitchFamily="18" charset="0"/>
                              </a:rPr>
                              <m:t>𝒂𝒕</m:t>
                            </m:r>
                          </m:e>
                          <m:e>
                            <m:r>
                              <a:rPr lang="en-US" sz="4800" b="1" i="1">
                                <a:solidFill>
                                  <a:schemeClr val="tx1"/>
                                </a:solidFill>
                                <a:effectLst/>
                                <a:latin typeface="Cambria Math" panose="02040503050406030204" pitchFamily="18" charset="0"/>
                                <a:cs typeface="Times New Roman" panose="02020603050405020304" pitchFamily="18" charset="0"/>
                              </a:rPr>
                              <m:t>𝒚</m:t>
                            </m:r>
                            <m:r>
                              <a:rPr lang="en-US" sz="4800" b="1" i="1">
                                <a:solidFill>
                                  <a:schemeClr val="tx1"/>
                                </a:solidFill>
                                <a:effectLst/>
                                <a:latin typeface="Cambria Math" panose="02040503050406030204" pitchFamily="18" charset="0"/>
                                <a:cs typeface="Times New Roman" panose="02020603050405020304" pitchFamily="18" charset="0"/>
                              </a:rPr>
                              <m:t>=</m:t>
                            </m:r>
                            <m:sSub>
                              <m:sSubPr>
                                <m:ctrlPr>
                                  <a:rPr lang="en-US" sz="4800" b="1" i="1">
                                    <a:solidFill>
                                      <a:schemeClr val="tx1"/>
                                    </a:solidFill>
                                    <a:effectLst/>
                                    <a:latin typeface="Cambria Math" panose="02040503050406030204" pitchFamily="18" charset="0"/>
                                    <a:cs typeface="Times New Roman" panose="02020603050405020304" pitchFamily="18" charset="0"/>
                                  </a:rPr>
                                </m:ctrlPr>
                              </m:sSubPr>
                              <m:e>
                                <m:r>
                                  <a:rPr lang="en-US" sz="4800" b="1" i="1">
                                    <a:solidFill>
                                      <a:schemeClr val="tx1"/>
                                    </a:solidFill>
                                    <a:effectLst/>
                                    <a:latin typeface="Cambria Math" panose="02040503050406030204" pitchFamily="18" charset="0"/>
                                    <a:cs typeface="Times New Roman" panose="02020603050405020304" pitchFamily="18" charset="0"/>
                                  </a:rPr>
                                  <m:t>𝒚</m:t>
                                </m:r>
                              </m:e>
                              <m:sub>
                                <m:r>
                                  <a:rPr lang="en-US" sz="4800" b="1" i="1">
                                    <a:solidFill>
                                      <a:schemeClr val="tx1"/>
                                    </a:solidFill>
                                    <a:effectLst/>
                                    <a:latin typeface="Cambria Math" panose="02040503050406030204" pitchFamily="18" charset="0"/>
                                    <a:cs typeface="Times New Roman" panose="02020603050405020304" pitchFamily="18" charset="0"/>
                                  </a:rPr>
                                  <m:t>𝟎</m:t>
                                </m:r>
                              </m:sub>
                            </m:sSub>
                            <m:r>
                              <a:rPr lang="en-US" sz="4800" b="1" i="1">
                                <a:solidFill>
                                  <a:schemeClr val="tx1"/>
                                </a:solidFill>
                                <a:effectLst/>
                                <a:latin typeface="Cambria Math" panose="02040503050406030204" pitchFamily="18" charset="0"/>
                                <a:cs typeface="Times New Roman" panose="02020603050405020304" pitchFamily="18" charset="0"/>
                              </a:rPr>
                              <m:t>+</m:t>
                            </m:r>
                            <m:r>
                              <a:rPr lang="en-US" sz="4800" b="1" i="1">
                                <a:solidFill>
                                  <a:schemeClr val="tx1"/>
                                </a:solidFill>
                                <a:effectLst/>
                                <a:latin typeface="Cambria Math" panose="02040503050406030204" pitchFamily="18" charset="0"/>
                                <a:cs typeface="Times New Roman" panose="02020603050405020304" pitchFamily="18" charset="0"/>
                              </a:rPr>
                              <m:t>𝒃𝒕</m:t>
                            </m:r>
                          </m:e>
                        </m:eqArr>
                      </m:e>
                    </m:d>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(2)</a:t>
                </a:r>
              </a:p>
              <a:p>
                <a:pPr algn="just"/>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Hệ</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gọi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thẳng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304800" y="7162800"/>
                <a:ext cx="23698200" cy="6248400"/>
              </a:xfrm>
              <a:prstGeom prst="roundRect">
                <a:avLst/>
              </a:prstGeom>
              <a:blipFill>
                <a:blip r:embed="rId4"/>
                <a:stretch>
                  <a:fillRect b="-974"/>
                </a:stretch>
              </a:blipFill>
            </p:spPr>
            <p:txBody>
              <a:bodyPr/>
              <a:lstStyle/>
              <a:p>
                <a:r>
                  <a:rPr lang="en-US">
                    <a:noFill/>
                  </a:rPr>
                  <a:t> </a:t>
                </a:r>
              </a:p>
            </p:txBody>
          </p:sp>
        </mc:Fallback>
      </mc:AlternateContent>
    </p:spTree>
    <p:extLst>
      <p:ext uri="{BB962C8B-B14F-4D97-AF65-F5344CB8AC3E}">
        <p14:creationId xmlns:p14="http://schemas.microsoft.com/office/powerpoint/2010/main" val="3278977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fade">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lvl="0" defTabSz="2177278">
              <a:lnSpc>
                <a:spcPct val="107000"/>
              </a:lnSpc>
              <a:spcBef>
                <a:spcPts val="0"/>
              </a:spcBef>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1099692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đi</a:t>
                </a:r>
                <a:r>
                  <a:rPr lang="en-US" b="1" dirty="0">
                    <a:effectLst/>
                    <a:latin typeface="Tahoma" panose="020B0604030504040204" pitchFamily="34" charset="0"/>
                    <a:ea typeface="Tahoma" panose="020B0604030504040204" pitchFamily="34" charset="0"/>
                    <a:cs typeface="Tahoma" panose="020B0604030504040204" pitchFamily="34" charset="0"/>
                  </a:rPr>
                  <a:t> qua </a:t>
                </a:r>
                <a:r>
                  <a:rPr lang="en-US" b="1" dirty="0" err="1">
                    <a:effectLst/>
                    <a:latin typeface="Tahoma" panose="020B0604030504040204" pitchFamily="34" charset="0"/>
                    <a:ea typeface="Tahoma" panose="020B0604030504040204" pitchFamily="34" charset="0"/>
                    <a:cs typeface="Tahoma" panose="020B0604030504040204" pitchFamily="34" charset="0"/>
                  </a:rPr>
                  <a:t>điểm</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b="1" dirty="0" err="1">
                    <a:effectLst/>
                    <a:latin typeface="Tahoma" panose="020B0604030504040204" pitchFamily="34" charset="0"/>
                    <a:ea typeface="Tahoma" panose="020B0604030504040204" pitchFamily="34" charset="0"/>
                    <a:cs typeface="Tahoma" panose="020B0604030504040204" pitchFamily="34" charset="0"/>
                  </a:rPr>
                  <a:t>và</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có</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vectơ</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chỉ</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phương</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effectLst/>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là</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b="1" dirty="0">
                    <a:ea typeface="Calibri" panose="020F0502020204030204" pitchFamily="34" charset="0"/>
                    <a:cs typeface="Cambria Math" panose="02040503050406030204"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Cambria Math" panose="02040503050406030204" pitchFamily="18" charset="0"/>
                      </a:rPr>
                      <m:t>⇔ </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b="1" i="1">
                                <a:latin typeface="Cambria Math" panose="02040503050406030204" pitchFamily="18" charset="0"/>
                                <a:ea typeface="Calibri" panose="020F0502020204030204" pitchFamily="34" charset="0"/>
                                <a:cs typeface="Times New Roman" panose="02020603050405020304" pitchFamily="18" charset="0"/>
                              </a:rPr>
                            </m:ctrlPr>
                          </m:eqArrPr>
                          <m:e>
                            <m:r>
                              <a:rPr lang="en-US" b="1" i="1" smtClean="0">
                                <a:latin typeface="Cambria Math" panose="02040503050406030204" pitchFamily="18" charset="0"/>
                                <a:ea typeface="Calibri" panose="020F0502020204030204" pitchFamily="34" charset="0"/>
                                <a:cs typeface="Times New Roman" panose="02020603050405020304" pitchFamily="18" charset="0"/>
                              </a:rPr>
                              <m:t>&amp;</m:t>
                            </m:r>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
                            <m:r>
                              <a:rPr lang="en-US" b="1" i="1" smtClean="0">
                                <a:latin typeface="Cambria Math" panose="02040503050406030204" pitchFamily="18" charset="0"/>
                                <a:ea typeface="Calibri" panose="020F0502020204030204" pitchFamily="34" charset="0"/>
                                <a:cs typeface="Times New Roman" panose="02020603050405020304" pitchFamily="18" charset="0"/>
                              </a:rPr>
                              <m:t>&amp;</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10996920" cy="10363199"/>
              </a:xfrm>
              <a:prstGeom prst="rect">
                <a:avLst/>
              </a:prstGeom>
              <a:blipFill>
                <a:blip r:embed="rId3"/>
                <a:stretch>
                  <a:fillRect l="-2493" t="-1469"/>
                </a:stretch>
              </a:blipFill>
              <a:ln>
                <a:solidFill>
                  <a:srgbClr val="00B0F0"/>
                </a:solidFill>
              </a:ln>
            </p:spPr>
            <p:txBody>
              <a:bodyPr/>
              <a:lstStyle/>
              <a:p>
                <a:r>
                  <a:rPr lang="en-US">
                    <a:noFill/>
                  </a:rPr>
                  <a:t> </a:t>
                </a:r>
              </a:p>
            </p:txBody>
          </p:sp>
        </mc:Fallback>
      </mc:AlternateContent>
      <p:grpSp>
        <p:nvGrpSpPr>
          <p:cNvPr id="13" name="Group 12"/>
          <p:cNvGrpSpPr/>
          <p:nvPr/>
        </p:nvGrpSpPr>
        <p:grpSpPr>
          <a:xfrm>
            <a:off x="692021" y="3015118"/>
            <a:ext cx="3346580" cy="846967"/>
            <a:chOff x="27395" y="60714"/>
            <a:chExt cx="1260580" cy="157054"/>
          </a:xfrm>
        </p:grpSpPr>
        <p:grpSp>
          <p:nvGrpSpPr>
            <p:cNvPr id="14" name="Group 13"/>
            <p:cNvGrpSpPr/>
            <p:nvPr/>
          </p:nvGrpSpPr>
          <p:grpSpPr>
            <a:xfrm>
              <a:off x="27395" y="60714"/>
              <a:ext cx="1260580" cy="157054"/>
              <a:chOff x="38544" y="62041"/>
              <a:chExt cx="1773659" cy="194361"/>
            </a:xfrm>
          </p:grpSpPr>
          <p:sp>
            <p:nvSpPr>
              <p:cNvPr id="16"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8"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5"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a:t>
              </a:r>
              <a:r>
                <a:rPr lang="en-US" sz="4800" b="1">
                  <a:solidFill>
                    <a:srgbClr val="0000CC"/>
                  </a:solidFill>
                  <a:latin typeface="Tomaho"/>
                  <a:ea typeface="Calibri" panose="020F0502020204030204" pitchFamily="34" charset="0"/>
                  <a:cs typeface="Times New Roman" panose="02020603050405020304" pitchFamily="18" charset="0"/>
                </a:rPr>
                <a:t>5</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14822BB7-DB89-4357-87F0-6E511FC44A6A}"/>
                  </a:ext>
                </a:extLst>
              </p:cNvPr>
              <p:cNvSpPr txBox="1">
                <a:spLocks/>
              </p:cNvSpPr>
              <p:nvPr/>
            </p:nvSpPr>
            <p:spPr>
              <a:xfrm>
                <a:off x="11539296" y="3086964"/>
                <a:ext cx="12463705"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e>
                    </m:d>
                  </m:oMath>
                </a14:m>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song </a:t>
                </a:r>
                <a:r>
                  <a:rPr lang="en-US" b="1" dirty="0" err="1">
                    <a:latin typeface="Tahoma" panose="020B0604030504040204" pitchFamily="34" charset="0"/>
                    <a:ea typeface="Tahoma" panose="020B0604030504040204" pitchFamily="34" charset="0"/>
                    <a:cs typeface="Tahoma" panose="020B0604030504040204" pitchFamily="34" charset="0"/>
                  </a:rPr>
                  <a:t>song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𝒅</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US" sz="4600" b="1" dirty="0" err="1">
                    <a:latin typeface="Tahoma" panose="020B0604030504040204" pitchFamily="34" charset="0"/>
                    <a:ea typeface="Tahoma" panose="020B0604030504040204" pitchFamily="34" charset="0"/>
                    <a:cs typeface="Tahoma" panose="020B0604030504040204" pitchFamily="34" charset="0"/>
                  </a:rPr>
                  <a:t>Đường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thẳng</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𝒅</m:t>
                    </m:r>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có</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một</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vectơ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pháp</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tuyến</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600" b="1" i="1">
                            <a:latin typeface="Cambria Math" panose="02040503050406030204" pitchFamily="18" charset="0"/>
                            <a:ea typeface="Calibri" panose="020F0502020204030204" pitchFamily="34" charset="0"/>
                            <a:cs typeface="Times New Roman" panose="02020603050405020304" pitchFamily="18" charset="0"/>
                          </a:rPr>
                        </m:ctrlPr>
                      </m:acc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sz="4600" b="1" i="1">
                            <a:latin typeface="Cambria Math" panose="02040503050406030204" pitchFamily="18" charset="0"/>
                            <a:ea typeface="Calibri" panose="020F0502020204030204" pitchFamily="34" charset="0"/>
                            <a:cs typeface="Times New Roman" panose="02020603050405020304" pitchFamily="18" charset="0"/>
                          </a:rPr>
                        </m:ctrlPr>
                      </m:d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𝟑</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4600"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sz="4600" b="1" dirty="0" err="1">
                    <a:latin typeface="Tahoma" panose="020B0604030504040204" pitchFamily="34" charset="0"/>
                    <a:ea typeface="Tahoma" panose="020B0604030504040204" pitchFamily="34" charset="0"/>
                    <a:cs typeface="Tahoma" panose="020B0604030504040204" pitchFamily="34" charset="0"/>
                  </a:rPr>
                  <a:t>Đường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thẳng</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sz="4600" b="1" dirty="0">
                    <a:latin typeface="Tahoma" panose="020B0604030504040204" pitchFamily="34" charset="0"/>
                    <a:ea typeface="Tahoma" panose="020B0604030504040204" pitchFamily="34" charset="0"/>
                    <a:cs typeface="Tahoma" panose="020B0604030504040204" pitchFamily="34" charset="0"/>
                  </a:rPr>
                  <a:t> song </a:t>
                </a:r>
                <a:r>
                  <a:rPr lang="en-US" sz="4600" b="1" dirty="0" err="1">
                    <a:latin typeface="Tahoma" panose="020B0604030504040204" pitchFamily="34" charset="0"/>
                    <a:ea typeface="Tahoma" panose="020B0604030504040204" pitchFamily="34" charset="0"/>
                    <a:cs typeface="Tahoma" panose="020B0604030504040204" pitchFamily="34" charset="0"/>
                  </a:rPr>
                  <a:t>song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với</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đường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thẳng</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𝒅</m:t>
                    </m:r>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nên</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𝒅</m:t>
                    </m:r>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nhận</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600" b="1" i="1">
                            <a:latin typeface="Cambria Math" panose="02040503050406030204" pitchFamily="18" charset="0"/>
                            <a:ea typeface="Calibri" panose="020F0502020204030204" pitchFamily="34" charset="0"/>
                            <a:cs typeface="Times New Roman" panose="02020603050405020304" pitchFamily="18" charset="0"/>
                          </a:rPr>
                        </m:ctrlPr>
                      </m:acc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sz="4600" b="1" i="1">
                            <a:latin typeface="Cambria Math" panose="02040503050406030204" pitchFamily="18" charset="0"/>
                            <a:ea typeface="Calibri" panose="020F0502020204030204" pitchFamily="34" charset="0"/>
                            <a:cs typeface="Times New Roman" panose="02020603050405020304" pitchFamily="18" charset="0"/>
                          </a:rPr>
                        </m:ctrlPr>
                      </m:d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𝟑</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làm</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vectơ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pháp</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tuyến</a:t>
                </a:r>
                <a:r>
                  <a:rPr lang="en-US" sz="4600" b="1" dirty="0">
                    <a:latin typeface="Tahoma" panose="020B0604030504040204" pitchFamily="34" charset="0"/>
                    <a:ea typeface="Tahoma" panose="020B0604030504040204" pitchFamily="34" charset="0"/>
                    <a:cs typeface="Tahoma" panose="020B0604030504040204" pitchFamily="34" charset="0"/>
                  </a:rPr>
                  <a:t>, do </a:t>
                </a:r>
                <a:r>
                  <a:rPr lang="en-US" sz="4600" b="1" dirty="0" err="1">
                    <a:latin typeface="Tahoma" panose="020B0604030504040204" pitchFamily="34" charset="0"/>
                    <a:ea typeface="Tahoma" panose="020B0604030504040204" pitchFamily="34" charset="0"/>
                    <a:cs typeface="Tahoma" panose="020B0604030504040204" pitchFamily="34" charset="0"/>
                  </a:rPr>
                  <a:t>đó</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𝒅</m:t>
                    </m:r>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có</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vectơ</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chỉ</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phương</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600" b="1" i="1">
                            <a:latin typeface="Cambria Math" panose="02040503050406030204" pitchFamily="18" charset="0"/>
                            <a:ea typeface="Calibri" panose="020F0502020204030204" pitchFamily="34" charset="0"/>
                            <a:cs typeface="Times New Roman" panose="02020603050405020304" pitchFamily="18" charset="0"/>
                          </a:rPr>
                        </m:ctrlPr>
                      </m:acc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sz="4600" b="1" i="1">
                            <a:latin typeface="Cambria Math" panose="02040503050406030204" pitchFamily="18" charset="0"/>
                            <a:ea typeface="Calibri" panose="020F0502020204030204" pitchFamily="34" charset="0"/>
                            <a:cs typeface="Times New Roman" panose="02020603050405020304" pitchFamily="18" charset="0"/>
                          </a:rPr>
                        </m:ctrlPr>
                      </m:dPr>
                      <m:e>
                        <m:r>
                          <a:rPr lang="en-US" sz="4600" b="1" i="1" smtClean="0">
                            <a:latin typeface="Cambria Math" panose="02040503050406030204" pitchFamily="18" charset="0"/>
                            <a:ea typeface="Calibri" panose="020F0502020204030204" pitchFamily="34" charset="0"/>
                            <a:cs typeface="Times New Roman" panose="02020603050405020304" pitchFamily="18" charset="0"/>
                          </a:rPr>
                          <m:t>𝟒</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4600"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sz="4600" b="1" dirty="0" err="1">
                    <a:latin typeface="Tahoma" panose="020B0604030504040204" pitchFamily="34" charset="0"/>
                    <a:ea typeface="Tahoma" panose="020B0604030504040204" pitchFamily="34" charset="0"/>
                    <a:cs typeface="Tahoma" panose="020B0604030504040204" pitchFamily="34" charset="0"/>
                  </a:rPr>
                  <a:t>Phương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trình</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tham</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số</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của</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đường</a:t>
                </a:r>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thẳng</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sz="4600" b="1" dirty="0">
                    <a:latin typeface="Tahoma" panose="020B0604030504040204" pitchFamily="34" charset="0"/>
                    <a:ea typeface="Tahoma" panose="020B0604030504040204" pitchFamily="34" charset="0"/>
                    <a:cs typeface="Tahoma" panose="020B0604030504040204" pitchFamily="34" charset="0"/>
                  </a:rPr>
                  <a:t> </a:t>
                </a:r>
                <a:r>
                  <a:rPr lang="en-US" sz="4600" b="1" dirty="0" err="1">
                    <a:latin typeface="Tahoma" panose="020B0604030504040204" pitchFamily="34" charset="0"/>
                    <a:ea typeface="Tahoma" panose="020B0604030504040204" pitchFamily="34" charset="0"/>
                    <a:cs typeface="Tahoma" panose="020B0604030504040204" pitchFamily="34" charset="0"/>
                  </a:rPr>
                  <a:t>là</a:t>
                </a:r>
                <a:r>
                  <a:rPr lang="en-US"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600"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600" b="1" i="1">
                                <a:latin typeface="Cambria Math" panose="02040503050406030204" pitchFamily="18" charset="0"/>
                                <a:ea typeface="Calibri" panose="020F0502020204030204" pitchFamily="34" charset="0"/>
                                <a:cs typeface="Times New Roman" panose="02020603050405020304" pitchFamily="18" charset="0"/>
                              </a:rPr>
                            </m:ctrlPr>
                          </m:eqArrPr>
                          <m:e>
                            <m:r>
                              <a:rPr lang="en-US" sz="4600" b="1" i="1" smtClean="0">
                                <a:latin typeface="Cambria Math" panose="02040503050406030204" pitchFamily="18" charset="0"/>
                                <a:ea typeface="Calibri" panose="020F0502020204030204" pitchFamily="34" charset="0"/>
                                <a:cs typeface="Times New Roman" panose="02020603050405020304" pitchFamily="18" charset="0"/>
                              </a:rPr>
                              <m:t>&amp;</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𝒙</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𝟏</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𝟒</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𝒕</m:t>
                            </m:r>
                          </m:e>
                          <m:e>
                            <m:r>
                              <a:rPr lang="en-US" sz="4600" b="1" i="1" smtClean="0">
                                <a:latin typeface="Cambria Math" panose="02040503050406030204" pitchFamily="18" charset="0"/>
                                <a:ea typeface="Calibri" panose="020F0502020204030204" pitchFamily="34" charset="0"/>
                                <a:cs typeface="Times New Roman" panose="02020603050405020304" pitchFamily="18" charset="0"/>
                              </a:rPr>
                              <m:t>&amp;</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𝒚</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𝟐</m:t>
                            </m:r>
                            <m:r>
                              <a:rPr lang="en-US" sz="4600" b="1" i="1" smtClean="0">
                                <a:latin typeface="Cambria Math" panose="02040503050406030204" pitchFamily="18" charset="0"/>
                                <a:ea typeface="Calibri" panose="020F0502020204030204" pitchFamily="34" charset="0"/>
                                <a:cs typeface="Times New Roman" panose="02020603050405020304" pitchFamily="18" charset="0"/>
                              </a:rPr>
                              <m:t>+</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𝟑</m:t>
                            </m:r>
                            <m:r>
                              <a:rPr lang="en-US" sz="4600" b="1" i="1" smtClean="0">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sz="4600"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1539296" y="3086964"/>
                <a:ext cx="12463705" cy="10363199"/>
              </a:xfrm>
              <a:prstGeom prst="rect">
                <a:avLst/>
              </a:prstGeom>
              <a:blipFill>
                <a:blip r:embed="rId4"/>
                <a:stretch>
                  <a:fillRect l="-2198" t="-1469" r="-2101" b="-1175"/>
                </a:stretch>
              </a:blipFill>
              <a:ln>
                <a:solidFill>
                  <a:srgbClr val="00B0F0"/>
                </a:solidFill>
              </a:ln>
            </p:spPr>
            <p:txBody>
              <a:bodyPr/>
              <a:lstStyle/>
              <a:p>
                <a:r>
                  <a:rPr lang="en-US">
                    <a:noFill/>
                  </a:rPr>
                  <a:t> </a:t>
                </a:r>
              </a:p>
            </p:txBody>
          </p:sp>
        </mc:Fallback>
      </mc:AlternateContent>
      <p:grpSp>
        <p:nvGrpSpPr>
          <p:cNvPr id="20" name="Group 19"/>
          <p:cNvGrpSpPr/>
          <p:nvPr/>
        </p:nvGrpSpPr>
        <p:grpSpPr>
          <a:xfrm>
            <a:off x="11573932" y="3054777"/>
            <a:ext cx="3970868" cy="865123"/>
            <a:chOff x="1219200" y="1883409"/>
            <a:chExt cx="4234636" cy="865123"/>
          </a:xfrm>
        </p:grpSpPr>
        <p:grpSp>
          <p:nvGrpSpPr>
            <p:cNvPr id="21" name="Group 20"/>
            <p:cNvGrpSpPr/>
            <p:nvPr/>
          </p:nvGrpSpPr>
          <p:grpSpPr>
            <a:xfrm>
              <a:off x="1219200" y="1883409"/>
              <a:ext cx="4234636" cy="865123"/>
              <a:chOff x="10025696" y="6718934"/>
              <a:chExt cx="4234636" cy="865123"/>
            </a:xfrm>
          </p:grpSpPr>
          <p:sp>
            <p:nvSpPr>
              <p:cNvPr id="23" name="Arrow: Pentagon 33"/>
              <p:cNvSpPr/>
              <p:nvPr/>
            </p:nvSpPr>
            <p:spPr>
              <a:xfrm>
                <a:off x="10429865" y="6752717"/>
                <a:ext cx="3810953" cy="80670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34"/>
              <p:cNvSpPr/>
              <p:nvPr/>
            </p:nvSpPr>
            <p:spPr>
              <a:xfrm>
                <a:off x="10025696" y="6773546"/>
                <a:ext cx="273620" cy="80670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26" name="TextBox 56"/>
              <p:cNvSpPr txBox="1"/>
              <p:nvPr/>
            </p:nvSpPr>
            <p:spPr>
              <a:xfrm>
                <a:off x="10582965" y="6718934"/>
                <a:ext cx="3677367" cy="865123"/>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Luyện tập </a:t>
                </a:r>
                <a:r>
                  <a:rPr lang="en-US" sz="4800" b="1">
                    <a:solidFill>
                      <a:srgbClr val="0000CC"/>
                    </a:solidFill>
                    <a:latin typeface="Tomaho"/>
                    <a:ea typeface="Calibri" panose="020F0502020204030204" pitchFamily="34" charset="0"/>
                    <a:cs typeface="Times New Roman" panose="02020603050405020304" pitchFamily="18" charset="0"/>
                  </a:rPr>
                  <a:t>4</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p:sp>
          <p:nvSpPr>
            <p:cNvPr id="22" name="Arrow: Chevron 35"/>
            <p:cNvSpPr/>
            <p:nvPr/>
          </p:nvSpPr>
          <p:spPr>
            <a:xfrm>
              <a:off x="1349749" y="1935480"/>
              <a:ext cx="296171" cy="80670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FC1A061-5BCE-CA81-3273-A0879B9F6D9F}"/>
                  </a:ext>
                </a:extLst>
              </p:cNvPr>
              <p:cNvSpPr txBox="1"/>
              <p:nvPr/>
            </p:nvSpPr>
            <p:spPr>
              <a:xfrm>
                <a:off x="3505200" y="8839200"/>
                <a:ext cx="6019800" cy="1568378"/>
              </a:xfrm>
              <a:prstGeom prst="rect">
                <a:avLst/>
              </a:prstGeom>
              <a:noFill/>
            </p:spPr>
            <p:txBody>
              <a:bodyPr wrap="square">
                <a:spAutoFit/>
              </a:bodyPr>
              <a:lstStyle/>
              <a:p>
                <a14:m>
                  <m:oMath xmlns:m="http://schemas.openxmlformats.org/officeDocument/2006/math">
                    <m:d>
                      <m:dPr>
                        <m:begChr m:val="{"/>
                        <m:endChr m:val=""/>
                        <m:ctrlP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n-US" b="1">
                                <a:latin typeface="Cambria Math" panose="02040503050406030204" pitchFamily="18" charset="0"/>
                                <a:ea typeface="Calibri" panose="020F0502020204030204" pitchFamily="34" charset="0"/>
                                <a:cs typeface="Times New Roman" panose="02020603050405020304" pitchFamily="18" charset="0"/>
                              </a:rPr>
                              <m:t>𝒒𝒖𝒂</m:t>
                            </m:r>
                            <m:r>
                              <m:rPr>
                                <m:nor/>
                              </m:rPr>
                              <a:rPr lang="en-US" b="1">
                                <a:latin typeface="Cambria Math" panose="02040503050406030204" pitchFamily="18" charset="0"/>
                                <a:ea typeface="Calibri" panose="020F0502020204030204" pitchFamily="34" charset="0"/>
                                <a:cs typeface="Times New Roman" panose="02020603050405020304" pitchFamily="18" charset="0"/>
                              </a:rPr>
                              <m:t> </m:t>
                            </m:r>
                            <m:r>
                              <m:rPr>
                                <m:nor/>
                              </m:rPr>
                              <a:rPr lang="en-US" b="1">
                                <a:latin typeface="Cambria Math" panose="02040503050406030204" pitchFamily="18" charset="0"/>
                                <a:ea typeface="Calibri" panose="020F0502020204030204" pitchFamily="34" charset="0"/>
                                <a:cs typeface="Times New Roman" panose="02020603050405020304" pitchFamily="18" charset="0"/>
                              </a:rPr>
                              <m:t>𝑨</m:t>
                            </m:r>
                            <m:r>
                              <m:rPr>
                                <m:nor/>
                              </m:rPr>
                              <a:rPr lang="en-US" b="1">
                                <a:latin typeface="Cambria Math" panose="02040503050406030204" pitchFamily="18" charset="0"/>
                                <a:cs typeface="Times New Roman" panose="02020603050405020304" pitchFamily="18" charset="0"/>
                              </a:rPr>
                              <m:t>(</m:t>
                            </m:r>
                            <m:r>
                              <m:rPr>
                                <m:nor/>
                              </m:rPr>
                              <a:rPr lang="en-US" b="1">
                                <a:latin typeface="Cambria Math" panose="02040503050406030204" pitchFamily="18" charset="0"/>
                                <a:ea typeface="Calibri" panose="020F0502020204030204" pitchFamily="34" charset="0"/>
                                <a:cs typeface="Times New Roman" panose="02020603050405020304" pitchFamily="18" charset="0"/>
                              </a:rPr>
                              <m:t>𝟐</m:t>
                            </m:r>
                            <m:r>
                              <m:rPr>
                                <m:nor/>
                              </m:rPr>
                              <a:rPr lang="en-US" b="1">
                                <a:latin typeface="Cambria Math" panose="02040503050406030204" pitchFamily="18" charset="0"/>
                                <a:ea typeface="Calibri" panose="020F0502020204030204" pitchFamily="34" charset="0"/>
                                <a:cs typeface="Times New Roman" panose="02020603050405020304" pitchFamily="18" charset="0"/>
                              </a:rPr>
                              <m:t>; - </m:t>
                            </m:r>
                            <m:r>
                              <m:rPr>
                                <m:nor/>
                              </m:rPr>
                              <a:rPr lang="en-US" b="1">
                                <a:latin typeface="Cambria Math" panose="02040503050406030204" pitchFamily="18" charset="0"/>
                                <a:ea typeface="Calibri" panose="020F0502020204030204" pitchFamily="34" charset="0"/>
                                <a:cs typeface="Times New Roman" panose="02020603050405020304" pitchFamily="18" charset="0"/>
                              </a:rPr>
                              <m:t>𝟑</m:t>
                            </m:r>
                            <m:r>
                              <m:rPr>
                                <m:nor/>
                              </m:rPr>
                              <a:rPr lang="en-US" b="1">
                                <a:latin typeface="Cambria Math" panose="02040503050406030204" pitchFamily="18" charset="0"/>
                                <a:ea typeface="Calibri" panose="020F0502020204030204" pitchFamily="34" charset="0"/>
                                <a:cs typeface="Times New Roman" panose="02020603050405020304" pitchFamily="18" charset="0"/>
                              </a:rPr>
                              <m:t>)</m:t>
                            </m:r>
                          </m:e>
                          <m:e>
                            <m:r>
                              <m:rPr>
                                <m:nor/>
                              </m:rPr>
                              <a:rPr lang="en-US" b="1" i="0" dirty="0" smtClean="0">
                                <a:latin typeface="Tahoma" panose="020B0604030504040204" pitchFamily="34" charset="0"/>
                                <a:ea typeface="Tahoma" panose="020B0604030504040204" pitchFamily="34" charset="0"/>
                                <a:cs typeface="Tahoma" panose="020B0604030504040204" pitchFamily="34" charset="0"/>
                              </a:rPr>
                              <m:t>vtcp</m:t>
                            </m:r>
                            <m:r>
                              <m:rPr>
                                <m:nor/>
                              </m:rPr>
                              <a:rPr lang="en-US" b="1" i="0" dirty="0" smtClean="0">
                                <a:latin typeface="Tahoma" panose="020B0604030504040204" pitchFamily="34" charset="0"/>
                                <a:ea typeface="Tahoma" panose="020B0604030504040204" pitchFamily="34" charset="0"/>
                                <a:cs typeface="Tahoma" panose="020B0604030504040204" pitchFamily="34" charset="0"/>
                              </a:rPr>
                              <m:t> </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e>
                        </m:eqArr>
                      </m:e>
                    </m:d>
                  </m:oMath>
                </a14:m>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dirty="0"/>
              </a:p>
            </p:txBody>
          </p:sp>
        </mc:Choice>
        <mc:Fallback>
          <p:sp>
            <p:nvSpPr>
              <p:cNvPr id="24" name="TextBox 23">
                <a:extLst>
                  <a:ext uri="{FF2B5EF4-FFF2-40B4-BE49-F238E27FC236}">
                    <a16:creationId xmlns:a16="http://schemas.microsoft.com/office/drawing/2014/main" id="{4FC1A061-5BCE-CA81-3273-A0879B9F6D9F}"/>
                  </a:ext>
                </a:extLst>
              </p:cNvPr>
              <p:cNvSpPr txBox="1">
                <a:spLocks noRot="1" noChangeAspect="1" noMove="1" noResize="1" noEditPoints="1" noAdjustHandles="1" noChangeArrowheads="1" noChangeShapeType="1" noTextEdit="1"/>
              </p:cNvSpPr>
              <p:nvPr/>
            </p:nvSpPr>
            <p:spPr>
              <a:xfrm>
                <a:off x="3505200" y="8839200"/>
                <a:ext cx="6019800" cy="15683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5700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fade">
                                      <p:cBhvr>
                                        <p:cTn id="47" dur="500"/>
                                        <p:tgtEl>
                                          <p:spTgt spid="1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500"/>
                                        <p:tgtEl>
                                          <p:spTgt spid="19">
                                            <p:txEl>
                                              <p:pRg st="1" end="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
                                            <p:txEl>
                                              <p:pRg st="2" end="2"/>
                                            </p:txEl>
                                          </p:spTgt>
                                        </p:tgtEl>
                                        <p:attrNameLst>
                                          <p:attrName>style.visibility</p:attrName>
                                        </p:attrNameLst>
                                      </p:cBhvr>
                                      <p:to>
                                        <p:strVal val="visible"/>
                                      </p:to>
                                    </p:set>
                                    <p:animEffect transition="in" filter="fade">
                                      <p:cBhvr>
                                        <p:cTn id="65" dur="500"/>
                                        <p:tgtEl>
                                          <p:spTgt spid="19">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
                                            <p:txEl>
                                              <p:pRg st="3" end="3"/>
                                            </p:txEl>
                                          </p:spTgt>
                                        </p:tgtEl>
                                        <p:attrNameLst>
                                          <p:attrName>style.visibility</p:attrName>
                                        </p:attrNameLst>
                                      </p:cBhvr>
                                      <p:to>
                                        <p:strVal val="visible"/>
                                      </p:to>
                                    </p:set>
                                    <p:animEffect transition="in" filter="fade">
                                      <p:cBhvr>
                                        <p:cTn id="70" dur="500"/>
                                        <p:tgtEl>
                                          <p:spTgt spid="19">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
                                            <p:txEl>
                                              <p:pRg st="4" end="4"/>
                                            </p:txEl>
                                          </p:spTgt>
                                        </p:tgtEl>
                                        <p:attrNameLst>
                                          <p:attrName>style.visibility</p:attrName>
                                        </p:attrNameLst>
                                      </p:cBhvr>
                                      <p:to>
                                        <p:strVal val="visible"/>
                                      </p:to>
                                    </p:set>
                                    <p:animEffect transition="in" filter="fade">
                                      <p:cBhvr>
                                        <p:cTn id="75"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2" grpId="0" animBg="1"/>
      <p:bldP spid="19"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endParaRPr lang="en-US">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23622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𝟓</m:t>
                        </m: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b="1" i="1">
                                <a:latin typeface="Cambria Math" panose="02040503050406030204" pitchFamily="18" charset="0"/>
                                <a:ea typeface="Calibri" panose="020F0502020204030204" pitchFamily="34" charset="0"/>
                                <a:cs typeface="Times New Roman" panose="02020603050405020304" pitchFamily="18" charset="0"/>
                              </a:rPr>
                            </m:ctrlPr>
                          </m:eqArr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23622000" cy="10363199"/>
              </a:xfrm>
              <a:prstGeom prst="rect">
                <a:avLst/>
              </a:prstGeom>
              <a:blipFill>
                <a:blip r:embed="rId3"/>
                <a:stretch>
                  <a:fillRect l="-1161" t="-1469"/>
                </a:stretch>
              </a:blipFill>
              <a:ln>
                <a:solidFill>
                  <a:srgbClr val="00B0F0"/>
                </a:solidFill>
              </a:ln>
            </p:spPr>
            <p:txBody>
              <a:bodyPr/>
              <a:lstStyle/>
              <a:p>
                <a:r>
                  <a:rPr lang="en-US">
                    <a:noFill/>
                  </a:rPr>
                  <a:t> </a:t>
                </a:r>
              </a:p>
            </p:txBody>
          </p:sp>
        </mc:Fallback>
      </mc:AlternateContent>
      <p:grpSp>
        <p:nvGrpSpPr>
          <p:cNvPr id="5" name="Group 4"/>
          <p:cNvGrpSpPr/>
          <p:nvPr/>
        </p:nvGrpSpPr>
        <p:grpSpPr>
          <a:xfrm>
            <a:off x="768117" y="3019472"/>
            <a:ext cx="3118084" cy="846967"/>
            <a:chOff x="27395" y="60714"/>
            <a:chExt cx="1260580" cy="157054"/>
          </a:xfrm>
        </p:grpSpPr>
        <p:grpSp>
          <p:nvGrpSpPr>
            <p:cNvPr id="6" name="Group 5"/>
            <p:cNvGrpSpPr/>
            <p:nvPr/>
          </p:nvGrpSpPr>
          <p:grpSpPr>
            <a:xfrm>
              <a:off x="27395" y="60714"/>
              <a:ext cx="1260580" cy="157054"/>
              <a:chOff x="38544" y="62041"/>
              <a:chExt cx="1773659" cy="194361"/>
            </a:xfrm>
          </p:grpSpPr>
          <p:sp>
            <p:nvSpPr>
              <p:cNvPr id="8"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0"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7"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a:t>
              </a:r>
              <a:r>
                <a:rPr lang="en-US" sz="4800" b="1">
                  <a:solidFill>
                    <a:srgbClr val="0000CC"/>
                  </a:solidFill>
                  <a:latin typeface="Tomaho"/>
                  <a:ea typeface="Calibri" panose="020F0502020204030204" pitchFamily="34" charset="0"/>
                  <a:cs typeface="Times New Roman" panose="02020603050405020304" pitchFamily="18" charset="0"/>
                </a:rPr>
                <a:t>6</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F0CEAC8-1F30-D011-F36B-1FBEDD637F92}"/>
                  </a:ext>
                </a:extLst>
              </p:cNvPr>
              <p:cNvSpPr txBox="1"/>
              <p:nvPr/>
            </p:nvSpPr>
            <p:spPr>
              <a:xfrm>
                <a:off x="8458200" y="6661764"/>
                <a:ext cx="6019800" cy="1811009"/>
              </a:xfrm>
              <a:prstGeom prst="rect">
                <a:avLst/>
              </a:prstGeom>
              <a:noFill/>
            </p:spPr>
            <p:txBody>
              <a:bodyPr wrap="square">
                <a:spAutoFit/>
              </a:bodyPr>
              <a:lstStyle/>
              <a:p>
                <a14:m>
                  <m:oMath xmlns:m="http://schemas.openxmlformats.org/officeDocument/2006/math">
                    <m:r>
                      <a:rPr lang="en-US" b="1" i="1">
                        <a:latin typeface="Cambria Math" panose="02040503050406030204" pitchFamily="18" charset="0"/>
                        <a:ea typeface="Calibri" panose="020F0502020204030204" pitchFamily="34" charset="0"/>
                        <a:cs typeface="Cambria Math" panose="02040503050406030204" pitchFamily="18" charset="0"/>
                      </a:rPr>
                      <m:t>⇔ </m:t>
                    </m:r>
                    <m:d>
                      <m:dPr>
                        <m:begChr m:val="{"/>
                        <m:endChr m:val=""/>
                        <m:ctrlP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n-US" b="1">
                                <a:latin typeface="Cambria Math" panose="02040503050406030204" pitchFamily="18" charset="0"/>
                                <a:ea typeface="Calibri" panose="020F0502020204030204" pitchFamily="34" charset="0"/>
                                <a:cs typeface="Times New Roman" panose="02020603050405020304" pitchFamily="18" charset="0"/>
                              </a:rPr>
                              <m:t>𝒒𝒖𝒂</m:t>
                            </m:r>
                            <m:r>
                              <m:rPr>
                                <m:nor/>
                              </m:rPr>
                              <a:rPr lang="en-US" b="1">
                                <a:latin typeface="Cambria Math" panose="02040503050406030204" pitchFamily="18" charset="0"/>
                                <a:ea typeface="Calibri" panose="020F0502020204030204" pitchFamily="34" charset="0"/>
                                <a:cs typeface="Times New Roman" panose="02020603050405020304" pitchFamily="18" charset="0"/>
                              </a:rPr>
                              <m:t> </m:t>
                            </m:r>
                            <m:r>
                              <m:rPr>
                                <m:nor/>
                              </m:rPr>
                              <a:rPr lang="en-US" b="1">
                                <a:latin typeface="Cambria Math" panose="02040503050406030204" pitchFamily="18" charset="0"/>
                                <a:ea typeface="Calibri" panose="020F0502020204030204" pitchFamily="34" charset="0"/>
                                <a:cs typeface="Times New Roman" panose="02020603050405020304" pitchFamily="18" charset="0"/>
                              </a:rPr>
                              <m:t>𝑨</m:t>
                            </m:r>
                            <m:r>
                              <m:rPr>
                                <m:nor/>
                              </m:rPr>
                              <a:rPr lang="en-US" b="1">
                                <a:latin typeface="Cambria Math" panose="02040503050406030204" pitchFamily="18" charset="0"/>
                                <a:cs typeface="Times New Roman" panose="02020603050405020304" pitchFamily="18" charset="0"/>
                              </a:rPr>
                              <m:t>(</m:t>
                            </m:r>
                            <m:r>
                              <m:rPr>
                                <m:nor/>
                              </m:rPr>
                              <a:rPr lang="en-US" b="1">
                                <a:latin typeface="Cambria Math" panose="02040503050406030204" pitchFamily="18" charset="0"/>
                                <a:ea typeface="Calibri" panose="020F0502020204030204" pitchFamily="34" charset="0"/>
                                <a:cs typeface="Times New Roman" panose="02020603050405020304" pitchFamily="18" charset="0"/>
                              </a:rPr>
                              <m:t>𝟐</m:t>
                            </m:r>
                            <m:r>
                              <m:rPr>
                                <m:nor/>
                              </m:rPr>
                              <a:rPr lang="en-US" b="1">
                                <a:latin typeface="Cambria Math" panose="02040503050406030204" pitchFamily="18" charset="0"/>
                                <a:ea typeface="Calibri" panose="020F0502020204030204" pitchFamily="34" charset="0"/>
                                <a:cs typeface="Times New Roman" panose="02020603050405020304" pitchFamily="18" charset="0"/>
                              </a:rPr>
                              <m:t>;</m:t>
                            </m:r>
                            <m:r>
                              <m:rPr>
                                <m:nor/>
                              </m:rPr>
                              <a:rPr lang="en-US" b="1">
                                <a:latin typeface="Cambria Math" panose="02040503050406030204" pitchFamily="18" charset="0"/>
                                <a:ea typeface="Calibri" panose="020F0502020204030204" pitchFamily="34" charset="0"/>
                                <a:cs typeface="Times New Roman" panose="02020603050405020304" pitchFamily="18" charset="0"/>
                              </a:rPr>
                              <m:t>𝟑</m:t>
                            </m:r>
                            <m:r>
                              <m:rPr>
                                <m:nor/>
                              </m:rPr>
                              <a:rPr lang="en-US" b="1">
                                <a:latin typeface="Cambria Math" panose="02040503050406030204" pitchFamily="18" charset="0"/>
                                <a:ea typeface="Calibri" panose="020F0502020204030204" pitchFamily="34" charset="0"/>
                                <a:cs typeface="Times New Roman" panose="02020603050405020304" pitchFamily="18" charset="0"/>
                              </a:rPr>
                              <m:t>)</m:t>
                            </m:r>
                          </m:e>
                          <m:e>
                            <m:r>
                              <m:rPr>
                                <m:nor/>
                              </m:rPr>
                              <a:rPr lang="en-US" b="1" i="0" dirty="0" smtClean="0">
                                <a:latin typeface="Tahoma" panose="020B0604030504040204" pitchFamily="34" charset="0"/>
                                <a:ea typeface="Tahoma" panose="020B0604030504040204" pitchFamily="34" charset="0"/>
                                <a:cs typeface="Tahoma" panose="020B0604030504040204" pitchFamily="34" charset="0"/>
                              </a:rPr>
                              <m:t>vtcp</m:t>
                            </m:r>
                            <m:r>
                              <m:rPr>
                                <m:nor/>
                              </m:rPr>
                              <a:rPr lang="en-US" b="1" i="0" dirty="0" smtClean="0">
                                <a:latin typeface="Tahoma" panose="020B0604030504040204" pitchFamily="34" charset="0"/>
                                <a:ea typeface="Tahoma" panose="020B0604030504040204" pitchFamily="34" charset="0"/>
                                <a:cs typeface="Tahoma" panose="020B0604030504040204" pitchFamily="34" charset="0"/>
                              </a:rPr>
                              <m:t> </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d>
                          </m:e>
                        </m:eqArr>
                      </m:e>
                    </m:d>
                  </m:oMath>
                </a14:m>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dirty="0"/>
              </a:p>
            </p:txBody>
          </p:sp>
        </mc:Choice>
        <mc:Fallback>
          <p:sp>
            <p:nvSpPr>
              <p:cNvPr id="11" name="TextBox 10">
                <a:extLst>
                  <a:ext uri="{FF2B5EF4-FFF2-40B4-BE49-F238E27FC236}">
                    <a16:creationId xmlns:a16="http://schemas.microsoft.com/office/drawing/2014/main" id="{DF0CEAC8-1F30-D011-F36B-1FBEDD637F92}"/>
                  </a:ext>
                </a:extLst>
              </p:cNvPr>
              <p:cNvSpPr txBox="1">
                <a:spLocks noRot="1" noChangeAspect="1" noMove="1" noResize="1" noEditPoints="1" noAdjustHandles="1" noChangeArrowheads="1" noChangeShapeType="1" noTextEdit="1"/>
              </p:cNvSpPr>
              <p:nvPr/>
            </p:nvSpPr>
            <p:spPr>
              <a:xfrm>
                <a:off x="8458200" y="6661764"/>
                <a:ext cx="6019800" cy="18110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C8BA0EB-594E-408B-E57C-1FC737037AFD}"/>
                  </a:ext>
                </a:extLst>
              </p:cNvPr>
              <p:cNvSpPr txBox="1"/>
              <p:nvPr/>
            </p:nvSpPr>
            <p:spPr>
              <a:xfrm>
                <a:off x="2971800" y="4830491"/>
                <a:ext cx="12708082" cy="1568378"/>
              </a:xfrm>
              <a:prstGeom prst="rect">
                <a:avLst/>
              </a:prstGeom>
              <a:noFill/>
            </p:spPr>
            <p:txBody>
              <a:bodyPr wrap="square">
                <a:spAutoFit/>
              </a:bodyPr>
              <a:lstStyle/>
              <a:p>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Đường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thẳng</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𝑨𝑩</m:t>
                    </m:r>
                  </m:oMath>
                </a14:m>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3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a:t>
                </a:r>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qua</a:t>
                </a:r>
                <a:r>
                  <a:rPr kumimoji="0" lang="en-US" sz="43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𝒒𝒖𝒂</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d>
                              <m:d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e>
                            </m:d>
                          </m:e>
                          <m:e>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𝒒𝒖𝒂</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a14:m>
                <a:endParaRPr lang="en-US" dirty="0"/>
              </a:p>
            </p:txBody>
          </p:sp>
        </mc:Choice>
        <mc:Fallback>
          <p:sp>
            <p:nvSpPr>
              <p:cNvPr id="13" name="TextBox 12">
                <a:extLst>
                  <a:ext uri="{FF2B5EF4-FFF2-40B4-BE49-F238E27FC236}">
                    <a16:creationId xmlns:a16="http://schemas.microsoft.com/office/drawing/2014/main" id="{CC8BA0EB-594E-408B-E57C-1FC737037AFD}"/>
                  </a:ext>
                </a:extLst>
              </p:cNvPr>
              <p:cNvSpPr txBox="1">
                <a:spLocks noRot="1" noChangeAspect="1" noMove="1" noResize="1" noEditPoints="1" noAdjustHandles="1" noChangeArrowheads="1" noChangeShapeType="1" noTextEdit="1"/>
              </p:cNvSpPr>
              <p:nvPr/>
            </p:nvSpPr>
            <p:spPr>
              <a:xfrm>
                <a:off x="2971800" y="4830491"/>
                <a:ext cx="12708082" cy="1568378"/>
              </a:xfrm>
              <a:prstGeom prst="rect">
                <a:avLst/>
              </a:prstGeom>
              <a:blipFill>
                <a:blip r:embed="rId5"/>
                <a:stretch>
                  <a:fillRect l="-19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64040B4-B902-8A84-73CF-111F058BB34F}"/>
                  </a:ext>
                </a:extLst>
              </p:cNvPr>
              <p:cNvSpPr txBox="1"/>
              <p:nvPr/>
            </p:nvSpPr>
            <p:spPr>
              <a:xfrm>
                <a:off x="8323118" y="8856984"/>
                <a:ext cx="12708082" cy="1568378"/>
              </a:xfrm>
              <a:prstGeom prst="rect">
                <a:avLst/>
              </a:prstGeom>
              <a:noFill/>
            </p:spPr>
            <p:txBody>
              <a:bodyPr wrap="square">
                <a:spAutoFit/>
              </a:bodyPr>
              <a:lstStyle/>
              <a:p>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e>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kumimoji="0" lang="en-US" sz="4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dirty="0"/>
              </a:p>
            </p:txBody>
          </p:sp>
        </mc:Choice>
        <mc:Fallback>
          <p:sp>
            <p:nvSpPr>
              <p:cNvPr id="15" name="TextBox 14">
                <a:extLst>
                  <a:ext uri="{FF2B5EF4-FFF2-40B4-BE49-F238E27FC236}">
                    <a16:creationId xmlns:a16="http://schemas.microsoft.com/office/drawing/2014/main" id="{D64040B4-B902-8A84-73CF-111F058BB34F}"/>
                  </a:ext>
                </a:extLst>
              </p:cNvPr>
              <p:cNvSpPr txBox="1">
                <a:spLocks noRot="1" noChangeAspect="1" noMove="1" noResize="1" noEditPoints="1" noAdjustHandles="1" noChangeArrowheads="1" noChangeShapeType="1" noTextEdit="1"/>
              </p:cNvSpPr>
              <p:nvPr/>
            </p:nvSpPr>
            <p:spPr>
              <a:xfrm>
                <a:off x="8323118" y="8856984"/>
                <a:ext cx="12708082" cy="156837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6474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xEl>
                                              <p:pRg st="6" end="6"/>
                                            </p:txEl>
                                          </p:spTgt>
                                        </p:tgtEl>
                                        <p:attrNameLst>
                                          <p:attrName>style.visibility</p:attrName>
                                        </p:attrNameLst>
                                      </p:cBhvr>
                                      <p:to>
                                        <p:strVal val="visible"/>
                                      </p:to>
                                    </p:set>
                                    <p:animEffect transition="in" filter="fade">
                                      <p:cBhvr>
                                        <p:cTn id="4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7744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2. PHƯƠNG TRÌNH THAM SỐ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228600" y="3048001"/>
                <a:ext cx="237744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tổng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biệt</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Giải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Bef>
                    <a:spcPts val="0"/>
                  </a:spcBef>
                  <a:buNone/>
                </a:pPr>
                <a:r>
                  <a:rPr lang="en-US" b="1" dirty="0">
                    <a:ea typeface="Calibri" panose="020F0502020204030204" pitchFamily="34" charset="0"/>
                    <a:cs typeface="Times New Roman" panose="02020603050405020304" pitchFamily="18"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oMath>
                </a14:m>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tham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b="1" i="1">
                                <a:latin typeface="Cambria Math" panose="02040503050406030204" pitchFamily="18" charset="0"/>
                                <a:ea typeface="Calibri" panose="020F0502020204030204" pitchFamily="34" charset="0"/>
                                <a:cs typeface="Times New Roman" panose="02020603050405020304" pitchFamily="18" charset="0"/>
                              </a:rPr>
                            </m:ctrlPr>
                          </m:eqArr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𝒕</m:t>
                            </m:r>
                          </m:e>
                        </m:eqArr>
                      </m:e>
                    </m:d>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tổng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ctr">
                  <a:lnSpc>
                    <a:spcPct val="107000"/>
                  </a:lnSpc>
                  <a:spcAft>
                    <a:spcPts val="800"/>
                  </a:spcAft>
                  <a:buNone/>
                </a:pPr>
                <a14:m>
                  <m:oMath xmlns:m="http://schemas.openxmlformats.org/officeDocument/2006/math">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𝟏</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𝟐</m:t>
                            </m:r>
                          </m:sub>
                        </m:sSub>
                      </m:e>
                    </m:d>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07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3048001"/>
                <a:ext cx="23774400" cy="10363199"/>
              </a:xfrm>
              <a:prstGeom prst="rect">
                <a:avLst/>
              </a:prstGeom>
              <a:blipFill>
                <a:blip r:embed="rId3"/>
                <a:stretch>
                  <a:fillRect l="-1153" t="-1469"/>
                </a:stretch>
              </a:blipFill>
              <a:ln>
                <a:solidFill>
                  <a:srgbClr val="00B0F0"/>
                </a:solidFill>
              </a:ln>
            </p:spPr>
            <p:txBody>
              <a:bodyPr/>
              <a:lstStyle/>
              <a:p>
                <a:r>
                  <a:rPr lang="en-US">
                    <a:noFill/>
                  </a:rPr>
                  <a:t> </a:t>
                </a:r>
              </a:p>
            </p:txBody>
          </p:sp>
        </mc:Fallback>
      </mc:AlternateContent>
      <p:grpSp>
        <p:nvGrpSpPr>
          <p:cNvPr id="11" name="Group 10"/>
          <p:cNvGrpSpPr/>
          <p:nvPr/>
        </p:nvGrpSpPr>
        <p:grpSpPr>
          <a:xfrm>
            <a:off x="718440" y="2992883"/>
            <a:ext cx="3853560" cy="885952"/>
            <a:chOff x="1219200" y="1858771"/>
            <a:chExt cx="4215122" cy="885952"/>
          </a:xfrm>
        </p:grpSpPr>
        <p:grpSp>
          <p:nvGrpSpPr>
            <p:cNvPr id="12" name="Group 11"/>
            <p:cNvGrpSpPr/>
            <p:nvPr/>
          </p:nvGrpSpPr>
          <p:grpSpPr>
            <a:xfrm>
              <a:off x="1219200" y="1858771"/>
              <a:ext cx="4215122" cy="885952"/>
              <a:chOff x="10025696" y="6694296"/>
              <a:chExt cx="4215122" cy="885952"/>
            </a:xfrm>
          </p:grpSpPr>
          <p:sp>
            <p:nvSpPr>
              <p:cNvPr id="14" name="Arrow: Pentagon 33"/>
              <p:cNvSpPr/>
              <p:nvPr/>
            </p:nvSpPr>
            <p:spPr>
              <a:xfrm>
                <a:off x="10429865" y="6752717"/>
                <a:ext cx="3810953" cy="80670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34"/>
              <p:cNvSpPr/>
              <p:nvPr/>
            </p:nvSpPr>
            <p:spPr>
              <a:xfrm>
                <a:off x="10025696" y="6773546"/>
                <a:ext cx="273620" cy="80670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6" name="TextBox 56"/>
              <p:cNvSpPr txBox="1"/>
              <p:nvPr/>
            </p:nvSpPr>
            <p:spPr>
              <a:xfrm>
                <a:off x="10354833" y="6694296"/>
                <a:ext cx="3677367" cy="865123"/>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Luyện tập </a:t>
                </a:r>
                <a:r>
                  <a:rPr lang="en-US" sz="4800" b="1">
                    <a:solidFill>
                      <a:srgbClr val="0000CC"/>
                    </a:solidFill>
                    <a:latin typeface="Tomaho"/>
                    <a:ea typeface="Calibri" panose="020F0502020204030204" pitchFamily="34" charset="0"/>
                    <a:cs typeface="Times New Roman" panose="02020603050405020304" pitchFamily="18" charset="0"/>
                  </a:rPr>
                  <a:t>5</a:t>
                </a:r>
                <a:r>
                  <a:rPr lang="en-US" sz="4800" b="1" kern="1200">
                    <a:solidFill>
                      <a:srgbClr val="0000CC"/>
                    </a:solidFill>
                    <a:effectLst/>
                    <a:latin typeface="Tomaho"/>
                    <a:ea typeface="Calibri" panose="020F0502020204030204" pitchFamily="34" charset="0"/>
                    <a:cs typeface="Times New Roman" panose="02020603050405020304" pitchFamily="18" charset="0"/>
                  </a:rPr>
                  <a:t>.</a:t>
                </a:r>
                <a:endParaRPr lang="en-US" sz="4800" b="1">
                  <a:effectLst/>
                  <a:latin typeface="Tomaho"/>
                  <a:ea typeface="Calibri" panose="020F0502020204030204" pitchFamily="34" charset="0"/>
                  <a:cs typeface="Times New Roman" panose="02020603050405020304" pitchFamily="18" charset="0"/>
                </a:endParaRPr>
              </a:p>
            </p:txBody>
          </p:sp>
        </p:grpSp>
        <p:sp>
          <p:nvSpPr>
            <p:cNvPr id="13" name="Arrow: Chevron 35"/>
            <p:cNvSpPr/>
            <p:nvPr/>
          </p:nvSpPr>
          <p:spPr>
            <a:xfrm>
              <a:off x="1349749" y="1935480"/>
              <a:ext cx="296171" cy="80670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Tree>
    <p:extLst>
      <p:ext uri="{BB962C8B-B14F-4D97-AF65-F5344CB8AC3E}">
        <p14:creationId xmlns:p14="http://schemas.microsoft.com/office/powerpoint/2010/main" val="2345209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fade">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Effect transition="in" filter="fade">
                                      <p:cBhvr>
                                        <p:cTn id="37" dur="500"/>
                                        <p:tgtEl>
                                          <p:spTgt spid="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xEl>
                                              <p:pRg st="6" end="6"/>
                                            </p:txEl>
                                          </p:spTgt>
                                        </p:tgtEl>
                                        <p:attrNameLst>
                                          <p:attrName>style.visibility</p:attrName>
                                        </p:attrNameLst>
                                      </p:cBhvr>
                                      <p:to>
                                        <p:strVal val="visible"/>
                                      </p:to>
                                    </p:set>
                                    <p:animEffect transition="in" filter="fade">
                                      <p:cBhvr>
                                        <p:cTn id="42" dur="500"/>
                                        <p:tgtEl>
                                          <p:spTgt spid="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animEffect transition="in" filter="fade">
                                      <p:cBhvr>
                                        <p:cTn id="47"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587985" y="1420367"/>
            <a:ext cx="22699886" cy="11891477"/>
            <a:chOff x="1771230" y="1641544"/>
            <a:chExt cx="22699886" cy="11891477"/>
          </a:xfrm>
        </p:grpSpPr>
        <p:grpSp>
          <p:nvGrpSpPr>
            <p:cNvPr id="2" name="Group 1">
              <a:extLst>
                <a:ext uri="{FF2B5EF4-FFF2-40B4-BE49-F238E27FC236}">
                  <a16:creationId xmlns:a16="http://schemas.microsoft.com/office/drawing/2014/main" id="{E17C9077-2F0E-4830-9CBB-2CF87E745444}"/>
                </a:ext>
              </a:extLst>
            </p:cNvPr>
            <p:cNvGrpSpPr/>
            <p:nvPr/>
          </p:nvGrpSpPr>
          <p:grpSpPr>
            <a:xfrm>
              <a:off x="1771230" y="1641544"/>
              <a:ext cx="22699886" cy="11891477"/>
              <a:chOff x="1771230" y="1641544"/>
              <a:chExt cx="22699886" cy="11891477"/>
            </a:xfrm>
          </p:grpSpPr>
          <p:grpSp>
            <p:nvGrpSpPr>
              <p:cNvPr id="69" name="Group 68"/>
              <p:cNvGrpSpPr/>
              <p:nvPr/>
            </p:nvGrpSpPr>
            <p:grpSpPr>
              <a:xfrm>
                <a:off x="1798482" y="1797127"/>
                <a:ext cx="22672634" cy="11735894"/>
                <a:chOff x="-3316346" y="3448230"/>
                <a:chExt cx="22672634" cy="11735894"/>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316346" y="3448230"/>
                  <a:ext cx="22672634" cy="11735894"/>
                  <a:chOff x="-3316346" y="3448230"/>
                  <a:chExt cx="22672634" cy="11735894"/>
                </a:xfrm>
              </p:grpSpPr>
              <p:sp>
                <p:nvSpPr>
                  <p:cNvPr id="72" name="Rounded Rectangle 71"/>
                  <p:cNvSpPr/>
                  <p:nvPr/>
                </p:nvSpPr>
                <p:spPr>
                  <a:xfrm>
                    <a:off x="-3316346" y="3654338"/>
                    <a:ext cx="2267263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4112612" y="1641544"/>
                <a:ext cx="18367703"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798482" y="6628125"/>
                <a:ext cx="511679"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sp>
            <p:nvSpPr>
              <p:cNvPr id="80" name="TextBox 79"/>
              <p:cNvSpPr txBox="1"/>
              <p:nvPr/>
            </p:nvSpPr>
            <p:spPr>
              <a:xfrm>
                <a:off x="2059571" y="9368832"/>
                <a:ext cx="184730"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958848" y="3050092"/>
              <a:ext cx="5111480"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44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HÌNH HỌC  </a:t>
              </a:r>
              <a:endParaRPr sz="44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7887873" y="2812039"/>
              <a:ext cx="1316269" cy="1323399"/>
              <a:chOff x="8348849" y="1834068"/>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8412157" y="1885883"/>
                <a:ext cx="1175009" cy="1143519"/>
                <a:chOff x="8412157" y="1885882"/>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8412157" y="1885882"/>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8479052" y="1929674"/>
                  <a:ext cx="1091111" cy="1068078"/>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8348849" y="1834068"/>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4069993" y="3946296"/>
            <a:ext cx="16410941" cy="1407307"/>
            <a:chOff x="71819" y="148683"/>
            <a:chExt cx="6395438" cy="82409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906944" y="245792"/>
              <a:ext cx="5040506" cy="595896"/>
            </a:xfrm>
            <a:prstGeom prst="rect">
              <a:avLst/>
            </a:prstGeom>
            <a:noFill/>
          </p:spPr>
          <p:txBody>
            <a:bodyPr wrap="square" rtlCol="0">
              <a:noAutofit/>
            </a:bodyPr>
            <a:lstStyle/>
            <a:p>
              <a:pPr marL="0" marR="0" algn="ctr">
                <a:lnSpc>
                  <a:spcPct val="106000"/>
                </a:lnSpc>
                <a:spcBef>
                  <a:spcPts val="0"/>
                </a:spcBef>
                <a:spcAft>
                  <a:spcPts val="800"/>
                </a:spcAft>
              </a:pPr>
              <a:r>
                <a:rPr lang="en-US" sz="4800" b="1">
                  <a:solidFill>
                    <a:srgbClr val="FCFFEF"/>
                  </a:solidFill>
                  <a:latin typeface="Tahoma" panose="020B0604030504040204" pitchFamily="34" charset="0"/>
                  <a:ea typeface="Tahoma" panose="020B0604030504040204" pitchFamily="34" charset="0"/>
                  <a:cs typeface="Tahoma" panose="020B0604030504040204" pitchFamily="34" charset="0"/>
                </a:rPr>
                <a:t>PHƯƠNG TRÌNH ĐƯỜNG THẲNG</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44885" y="191948"/>
              <a:ext cx="666790" cy="214594"/>
            </a:xfrm>
            <a:prstGeom prst="rect">
              <a:avLst/>
            </a:prstGeom>
            <a:noFill/>
          </p:spPr>
          <p:txBody>
            <a:bodyPr wrap="square" rtlCol="0">
              <a:noAutofit/>
            </a:bodyPr>
            <a:lstStyle/>
            <a:p>
              <a:pPr marL="0" marR="0" algn="ctr">
                <a:lnSpc>
                  <a:spcPct val="106000"/>
                </a:lnSpc>
                <a:spcBef>
                  <a:spcPts val="0"/>
                </a:spcBef>
                <a:spcAft>
                  <a:spcPts val="800"/>
                </a:spcAft>
              </a:pPr>
              <a:r>
                <a:rPr lang="en-US" sz="4800" b="1">
                  <a:solidFill>
                    <a:srgbClr val="FFFFFF"/>
                  </a:solidFill>
                  <a:latin typeface="Calibri" panose="020F0502020204030204" pitchFamily="34" charset="0"/>
                  <a:ea typeface="Calibri" panose="020F0502020204030204" pitchFamily="34" charset="0"/>
                  <a:cs typeface="Times New Roman" panose="02020603050405020304" pitchFamily="18" charset="0"/>
                </a:rPr>
                <a:t>19</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7" name="TextBox 96"/>
          <p:cNvSpPr txBox="1"/>
          <p:nvPr/>
        </p:nvSpPr>
        <p:spPr>
          <a:xfrm>
            <a:off x="960442" y="6545680"/>
            <a:ext cx="51168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sp>
        <p:nvSpPr>
          <p:cNvPr id="54" name="TextBox 53"/>
          <p:cNvSpPr txBox="1"/>
          <p:nvPr/>
        </p:nvSpPr>
        <p:spPr>
          <a:xfrm>
            <a:off x="3397893" y="1730809"/>
            <a:ext cx="19293577" cy="830997"/>
          </a:xfrm>
          <a:prstGeom prst="rect">
            <a:avLst/>
          </a:prstGeom>
          <a:noFill/>
        </p:spPr>
        <p:txBody>
          <a:bodyPr wrap="square" rtlCol="0">
            <a:spAutoFit/>
          </a:bodyPr>
          <a:lstStyle/>
          <a:p>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VI</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I.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PHƯƠNG PHÁP TỌA ĐỘ TRONG MẶT PHẲNG</a:t>
            </a:r>
            <a:endPar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ounded Rectangle 54"/>
          <p:cNvSpPr/>
          <p:nvPr/>
        </p:nvSpPr>
        <p:spPr>
          <a:xfrm>
            <a:off x="1601178" y="6114283"/>
            <a:ext cx="21348573" cy="5648175"/>
          </a:xfrm>
          <a:prstGeom prst="roundRect">
            <a:avLst>
              <a:gd name="adj" fmla="val 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64" name="Group 60"/>
          <p:cNvGrpSpPr/>
          <p:nvPr/>
        </p:nvGrpSpPr>
        <p:grpSpPr>
          <a:xfrm>
            <a:off x="1624686" y="6694122"/>
            <a:ext cx="17190061" cy="922573"/>
            <a:chOff x="7459670" y="7086600"/>
            <a:chExt cx="17192053" cy="922680"/>
          </a:xfrm>
        </p:grpSpPr>
        <p:sp>
          <p:nvSpPr>
            <p:cNvPr id="65" name="Rectangle 64"/>
            <p:cNvSpPr/>
            <p:nvPr/>
          </p:nvSpPr>
          <p:spPr>
            <a:xfrm>
              <a:off x="9092456" y="7178187"/>
              <a:ext cx="15559267" cy="831093"/>
            </a:xfrm>
            <a:prstGeom prst="rect">
              <a:avLst/>
            </a:prstGeom>
          </p:spPr>
          <p:txBody>
            <a:bodyPr wrap="none">
              <a:spAutoFit/>
            </a:bodyPr>
            <a:lstStyle/>
            <a:p>
              <a:pPr>
                <a:lnSpc>
                  <a:spcPct val="100000"/>
                </a:lnSpc>
                <a:spcBef>
                  <a:spcPct val="0"/>
                </a:spcBef>
                <a:buFontTx/>
                <a:buNone/>
                <a:defRPr/>
              </a:pPr>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PHƯƠNG TRÌNH TỔNG QUÁT CỦA ĐƯỜNG THẲNG</a:t>
              </a:r>
              <a:endPar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26"/>
            <p:cNvGrpSpPr/>
            <p:nvPr/>
          </p:nvGrpSpPr>
          <p:grpSpPr>
            <a:xfrm>
              <a:off x="7459670" y="7086600"/>
              <a:ext cx="1392615" cy="872846"/>
              <a:chOff x="7459669" y="7543800"/>
              <a:chExt cx="1381118" cy="872846"/>
            </a:xfrm>
          </p:grpSpPr>
          <p:sp>
            <p:nvSpPr>
              <p:cNvPr id="6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8" name="Group 28"/>
              <p:cNvGrpSpPr/>
              <p:nvPr/>
            </p:nvGrpSpPr>
            <p:grpSpPr>
              <a:xfrm>
                <a:off x="7469187" y="7685126"/>
                <a:ext cx="1371600" cy="731520"/>
                <a:chOff x="7469187" y="7685126"/>
                <a:chExt cx="1371600" cy="731520"/>
              </a:xfrm>
            </p:grpSpPr>
            <p:sp>
              <p:nvSpPr>
                <p:cNvPr id="81" name="Round Same Side Corner Rectangle 8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TextBox 81"/>
                <p:cNvSpPr txBox="1"/>
                <p:nvPr/>
              </p:nvSpPr>
              <p:spPr>
                <a:xfrm>
                  <a:off x="7958808" y="7688759"/>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83" name="Group 60"/>
          <p:cNvGrpSpPr/>
          <p:nvPr/>
        </p:nvGrpSpPr>
        <p:grpSpPr>
          <a:xfrm>
            <a:off x="1624686" y="8678587"/>
            <a:ext cx="16332454" cy="922573"/>
            <a:chOff x="7459670" y="7086600"/>
            <a:chExt cx="16334347" cy="922680"/>
          </a:xfrm>
        </p:grpSpPr>
        <p:sp>
          <p:nvSpPr>
            <p:cNvPr id="84" name="Rectangle 83"/>
            <p:cNvSpPr/>
            <p:nvPr/>
          </p:nvSpPr>
          <p:spPr>
            <a:xfrm>
              <a:off x="9092456" y="7178187"/>
              <a:ext cx="14701561" cy="831093"/>
            </a:xfrm>
            <a:prstGeom prst="rect">
              <a:avLst/>
            </a:prstGeom>
          </p:spPr>
          <p:txBody>
            <a:bodyPr wrap="none">
              <a:spAutoFit/>
            </a:bodyPr>
            <a:lstStyle/>
            <a:p>
              <a:pPr>
                <a:lnSpc>
                  <a:spcPct val="100000"/>
                </a:lnSpc>
                <a:spcBef>
                  <a:spcPct val="0"/>
                </a:spcBef>
                <a:buNone/>
                <a:defRPr/>
              </a:pPr>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800" b="1">
                  <a:solidFill>
                    <a:srgbClr val="385623"/>
                  </a:solidFill>
                  <a:latin typeface="Tahoma" panose="020B0604030504040204" pitchFamily="34" charset="0"/>
                  <a:ea typeface="Tahoma" panose="020B0604030504040204" pitchFamily="34" charset="0"/>
                  <a:cs typeface="Tahoma" panose="020B0604030504040204" pitchFamily="34" charset="0"/>
                </a:rPr>
                <a:t> </a:t>
              </a:r>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TRÌNH THAM SỐ CỦA ĐƯỜNG THẲNG</a:t>
              </a:r>
              <a:endPar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26"/>
            <p:cNvGrpSpPr/>
            <p:nvPr/>
          </p:nvGrpSpPr>
          <p:grpSpPr>
            <a:xfrm>
              <a:off x="7459670" y="7086600"/>
              <a:ext cx="1392615" cy="872846"/>
              <a:chOff x="7459669" y="7543800"/>
              <a:chExt cx="1381118" cy="872846"/>
            </a:xfrm>
          </p:grpSpPr>
          <p:sp>
            <p:nvSpPr>
              <p:cNvPr id="86"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8" name="Group 28"/>
              <p:cNvGrpSpPr/>
              <p:nvPr/>
            </p:nvGrpSpPr>
            <p:grpSpPr>
              <a:xfrm>
                <a:off x="7469187" y="7685126"/>
                <a:ext cx="1371600" cy="731520"/>
                <a:chOff x="7469187" y="7685126"/>
                <a:chExt cx="1371600" cy="731520"/>
              </a:xfrm>
            </p:grpSpPr>
            <p:sp>
              <p:nvSpPr>
                <p:cNvPr id="89" name="Round Same Side Corner Rectangle 8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89"/>
                <p:cNvSpPr txBox="1"/>
                <p:nvPr/>
              </p:nvSpPr>
              <p:spPr>
                <a:xfrm>
                  <a:off x="7958808"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630474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circle(in)">
                                      <p:cBhvr>
                                        <p:cTn id="7" dur="2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623047" y="10210800"/>
            <a:ext cx="23164800" cy="3200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7000"/>
              </a:lnSpc>
              <a:spcAft>
                <a:spcPts val="800"/>
              </a:spcAft>
            </a:pPr>
            <a:r>
              <a:rPr lang="en-US" sz="4600" b="1">
                <a:solidFill>
                  <a:srgbClr val="C00000"/>
                </a:solidFill>
                <a:latin typeface="Tahoma" panose="020B0604030504040204" pitchFamily="34" charset="0"/>
                <a:ea typeface="Tahoma" panose="020B0604030504040204" pitchFamily="34" charset="0"/>
                <a:cs typeface="Tahoma" panose="020B0604030504040204" pitchFamily="34" charset="0"/>
              </a:rPr>
              <a:t>Đường thẳng </a:t>
            </a:r>
            <a:r>
              <a:rPr lang="en-US" sz="4600" b="1">
                <a:latin typeface="Tahoma" panose="020B0604030504040204" pitchFamily="34" charset="0"/>
                <a:ea typeface="Tahoma" panose="020B0604030504040204" pitchFamily="34" charset="0"/>
                <a:cs typeface="Tahoma" panose="020B0604030504040204" pitchFamily="34" charset="0"/>
              </a:rPr>
              <a:t>là một tập hợp điểm, được xác định bởi tính chất đặc trưng của các điểm thuộc đường thẳng đó. Do vậy, ta có thể đại số hóa đường thẳng bằng cách thể hiện tính chất đặc trưng đó bởi điều kiện đại số đối với tọa độ của các điểm tương ứng.</a:t>
            </a:r>
            <a:endParaRPr lang="en-US" sz="4600" b="1">
              <a:effectLst/>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609600" y="1752601"/>
            <a:ext cx="8458200" cy="845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7000"/>
              </a:lnSpc>
              <a:spcAft>
                <a:spcPts val="800"/>
              </a:spcAft>
              <a:buNone/>
            </a:pPr>
            <a:r>
              <a:rPr lang="en-US" sz="4600" b="1">
                <a:solidFill>
                  <a:srgbClr val="C00000"/>
                </a:solidFill>
                <a:latin typeface="Tahoma" panose="020B0604030504040204" pitchFamily="34" charset="0"/>
                <a:ea typeface="Tahoma" panose="020B0604030504040204" pitchFamily="34" charset="0"/>
                <a:cs typeface="Tahoma" panose="020B0604030504040204" pitchFamily="34" charset="0"/>
              </a:rPr>
              <a:t>THUẬT NGỮ</a:t>
            </a:r>
          </a:p>
          <a:p>
            <a:pPr marL="342900" lvl="0" indent="-342900" algn="just">
              <a:lnSpc>
                <a:spcPct val="150000"/>
              </a:lnSpc>
              <a:spcAft>
                <a:spcPts val="0"/>
              </a:spcAft>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 Vectơ chỉ phương </a:t>
            </a:r>
          </a:p>
          <a:p>
            <a:pPr marL="342900" lvl="0" indent="-342900" algn="just">
              <a:lnSpc>
                <a:spcPct val="150000"/>
              </a:lnSpc>
              <a:spcAft>
                <a:spcPts val="0"/>
              </a:spcAft>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Vectơ pháp tuyến</a:t>
            </a:r>
          </a:p>
          <a:p>
            <a:pPr marL="342900" lvl="0" indent="-342900" algn="just">
              <a:lnSpc>
                <a:spcPct val="150000"/>
              </a:lnSpc>
              <a:spcAft>
                <a:spcPts val="0"/>
              </a:spcAft>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Phương trình tổng quát</a:t>
            </a:r>
          </a:p>
          <a:p>
            <a:pPr marL="342900" lvl="0" indent="-342900" algn="just">
              <a:lnSpc>
                <a:spcPct val="150000"/>
              </a:lnSpc>
              <a:spcAft>
                <a:spcPts val="0"/>
              </a:spcAft>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Phương trình tham số</a:t>
            </a:r>
          </a:p>
        </p:txBody>
      </p:sp>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9099176" y="1748119"/>
            <a:ext cx="14706599" cy="84626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spcBef>
                <a:spcPts val="0"/>
              </a:spcBef>
              <a:buNone/>
            </a:pPr>
            <a:r>
              <a:rPr lang="en-US" sz="4600" b="1">
                <a:solidFill>
                  <a:srgbClr val="C00000"/>
                </a:solidFill>
                <a:latin typeface="Tahoma" panose="020B0604030504040204" pitchFamily="34" charset="0"/>
                <a:ea typeface="Tahoma" panose="020B0604030504040204" pitchFamily="34" charset="0"/>
                <a:cs typeface="Tahoma" panose="020B0604030504040204" pitchFamily="34" charset="0"/>
              </a:rPr>
              <a:t>KIẾN THỨC, KĨ NĂNG</a:t>
            </a:r>
          </a:p>
          <a:p>
            <a:pPr marL="342900" lvl="0" indent="-342900" algn="just">
              <a:lnSpc>
                <a:spcPct val="100000"/>
              </a:lnSpc>
              <a:spcBef>
                <a:spcPts val="0"/>
              </a:spcBef>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Mô tả được phương trình tổng quát và phương trình tham số của đường thẳng.</a:t>
            </a:r>
          </a:p>
          <a:p>
            <a:pPr marL="342900" lvl="0" indent="-342900" algn="just">
              <a:lnSpc>
                <a:spcPct val="100000"/>
              </a:lnSpc>
              <a:spcBef>
                <a:spcPts val="0"/>
              </a:spcBef>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Lập phương trình của đường thẳng khi biết một điểm và một</a:t>
            </a:r>
          </a:p>
          <a:p>
            <a:pPr algn="just">
              <a:lnSpc>
                <a:spcPct val="100000"/>
              </a:lnSpc>
              <a:spcBef>
                <a:spcPts val="0"/>
              </a:spcBef>
            </a:pPr>
            <a:r>
              <a:rPr lang="en-US" sz="4600" b="1">
                <a:latin typeface="Tahoma" panose="020B0604030504040204" pitchFamily="34" charset="0"/>
                <a:ea typeface="Tahoma" panose="020B0604030504040204" pitchFamily="34" charset="0"/>
                <a:cs typeface="Tahoma" panose="020B0604030504040204" pitchFamily="34" charset="0"/>
              </a:rPr>
              <a:t>vectơ pháp tuyến hoặc một điểm và một vectơ chỉ phương hoặc hai điểm.</a:t>
            </a:r>
          </a:p>
          <a:p>
            <a:pPr marL="342900" lvl="0" indent="-342900" algn="just">
              <a:lnSpc>
                <a:spcPct val="100000"/>
              </a:lnSpc>
              <a:spcBef>
                <a:spcPts val="0"/>
              </a:spcBef>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Giải thích mối liên hệ giữa đồ thị hàm bậc nhất và đường thẳng.</a:t>
            </a:r>
          </a:p>
          <a:p>
            <a:pPr marL="342900" lvl="0" indent="-342900" algn="just">
              <a:lnSpc>
                <a:spcPct val="100000"/>
              </a:lnSpc>
              <a:spcBef>
                <a:spcPts val="0"/>
              </a:spcBef>
              <a:buFont typeface="Symbol" panose="05050102010706020507" pitchFamily="18" charset="2"/>
              <a:buChar char=""/>
            </a:pPr>
            <a:r>
              <a:rPr lang="en-US" sz="4600" b="1">
                <a:latin typeface="Tahoma" panose="020B0604030504040204" pitchFamily="34" charset="0"/>
                <a:ea typeface="Tahoma" panose="020B0604030504040204" pitchFamily="34" charset="0"/>
                <a:cs typeface="Tahoma" panose="020B0604030504040204" pitchFamily="34" charset="0"/>
              </a:rPr>
              <a:t>Vận dụng kiến thức về phương trình đường thẳng để giải một số bài toán có liên quan đến thực tế.</a:t>
            </a:r>
          </a:p>
          <a:p>
            <a:pPr algn="just">
              <a:lnSpc>
                <a:spcPct val="150000"/>
              </a:lnSpc>
            </a:pPr>
            <a:endParaRPr lang="en-US" sz="4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8412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fade">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fade">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fade">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5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fade">
                                      <p:cBhvr>
                                        <p:cTn id="57" dur="5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fade">
                                      <p:cBhvr>
                                        <p:cTn id="62" dur="500"/>
                                        <p:tgtEl>
                                          <p:spTgt spid="1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animEffect transition="in" filter="fade">
                                      <p:cBhvr>
                                        <p:cTn id="67" dur="500"/>
                                        <p:tgtEl>
                                          <p:spTgt spid="1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up)">
                                      <p:cBhvr>
                                        <p:cTn id="7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244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3440" y="3154681"/>
                <a:ext cx="23180040" cy="414528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               Cho vectơ </a:t>
                </a:r>
                <a14:m>
                  <m:oMath xmlns:m="http://schemas.openxmlformats.org/officeDocument/2006/math">
                    <m:acc>
                      <m:accPr>
                        <m:chr m:val="⃗"/>
                        <m:ctrlPr>
                          <a:rPr lang="en-US" b="1" i="1">
                            <a:latin typeface="Cambria Math" panose="02040503050406030204" pitchFamily="18" charset="0"/>
                            <a:ea typeface="Cascadia Mono"/>
                            <a:cs typeface="Times New Roman" panose="02020603050405020304" pitchFamily="18" charset="0"/>
                          </a:rPr>
                        </m:ctrlPr>
                      </m:accPr>
                      <m:e>
                        <m:r>
                          <a:rPr lang="en-US" b="1" i="1">
                            <a:latin typeface="Cambria Math" panose="02040503050406030204" pitchFamily="18" charset="0"/>
                            <a:ea typeface="Cascadia Mono"/>
                            <a:cs typeface="Times New Roman" panose="02020603050405020304" pitchFamily="18" charset="0"/>
                          </a:rPr>
                          <m:t>𝒏</m:t>
                        </m:r>
                      </m:e>
                    </m:acc>
                    <m:r>
                      <a:rPr lang="en-US" b="1" i="1">
                        <a:latin typeface="Cambria Math" panose="02040503050406030204" pitchFamily="18" charset="0"/>
                        <a:ea typeface="Cascadia Mono"/>
                        <a:cs typeface="Times New Roman" panose="02020603050405020304" pitchFamily="18" charset="0"/>
                      </a:rPr>
                      <m:t>≠</m:t>
                    </m:r>
                    <m:acc>
                      <m:accPr>
                        <m:chr m:val="⃗"/>
                        <m:ctrlPr>
                          <a:rPr lang="en-US" b="1" i="1">
                            <a:latin typeface="Cambria Math" panose="02040503050406030204" pitchFamily="18" charset="0"/>
                            <a:ea typeface="Cascadia Mono"/>
                            <a:cs typeface="Times New Roman" panose="02020603050405020304" pitchFamily="18" charset="0"/>
                          </a:rPr>
                        </m:ctrlPr>
                      </m:accPr>
                      <m:e>
                        <m:r>
                          <a:rPr lang="en-US" b="1" i="1">
                            <a:latin typeface="Cambria Math" panose="02040503050406030204" pitchFamily="18" charset="0"/>
                            <a:ea typeface="Cascadia Mono"/>
                            <a:cs typeface="Times New Roman" panose="02020603050405020304" pitchFamily="18" charset="0"/>
                          </a:rPr>
                          <m:t>𝟎</m:t>
                        </m:r>
                      </m:e>
                    </m:acc>
                  </m:oMath>
                </a14:m>
                <a:r>
                  <a:rPr lang="en-US" b="1">
                    <a:latin typeface="Tahoma" panose="020B0604030504040204" pitchFamily="34" charset="0"/>
                    <a:ea typeface="Tahoma" panose="020B0604030504040204" pitchFamily="34" charset="0"/>
                    <a:cs typeface="Tahoma" panose="020B0604030504040204" pitchFamily="34" charset="0"/>
                  </a:rPr>
                  <a:t> và điểm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Tìm tập hợp những </a:t>
                </a:r>
              </a:p>
              <a:p>
                <a:pPr marL="0" indent="0">
                  <a:lnSpc>
                    <a:spcPct val="107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sao cho </a:t>
                </a:r>
                <a14:m>
                  <m:oMath xmlns:m="http://schemas.openxmlformats.org/officeDocument/2006/math">
                    <m:acc>
                      <m:accPr>
                        <m:chr m:val="⃗"/>
                        <m:ctrlPr>
                          <a:rPr lang="en-US" b="1" i="1">
                            <a:latin typeface="Cambria Math" panose="02040503050406030204" pitchFamily="18" charset="0"/>
                            <a:ea typeface="Cascadia Mono"/>
                            <a:cs typeface="Times New Roman" panose="02020603050405020304" pitchFamily="18" charset="0"/>
                          </a:rPr>
                        </m:ctrlPr>
                      </m:accPr>
                      <m:e>
                        <m:r>
                          <a:rPr lang="en-US" b="1" i="1">
                            <a:latin typeface="Cambria Math" panose="02040503050406030204" pitchFamily="18" charset="0"/>
                            <a:ea typeface="Cascadia Mono"/>
                            <a:cs typeface="Times New Roman" panose="02020603050405020304" pitchFamily="18" charset="0"/>
                          </a:rPr>
                          <m:t>𝑨𝑴</m:t>
                        </m:r>
                      </m:e>
                    </m:acc>
                  </m:oMath>
                </a14:m>
                <a:r>
                  <a:rPr lang="en-US" b="1">
                    <a:latin typeface="Tahoma" panose="020B0604030504040204" pitchFamily="34" charset="0"/>
                    <a:ea typeface="Tahoma" panose="020B0604030504040204" pitchFamily="34" charset="0"/>
                    <a:cs typeface="Tahoma" panose="020B0604030504040204" pitchFamily="34" charset="0"/>
                  </a:rPr>
                  <a:t> vuông góc với  </a:t>
                </a:r>
                <a14:m>
                  <m:oMath xmlns:m="http://schemas.openxmlformats.org/officeDocument/2006/math">
                    <m:acc>
                      <m:accPr>
                        <m:chr m:val="⃗"/>
                        <m:ctrlPr>
                          <a:rPr lang="en-US" b="1" i="1">
                            <a:latin typeface="Cambria Math" panose="02040503050406030204" pitchFamily="18" charset="0"/>
                            <a:ea typeface="Cascadia Mono"/>
                            <a:cs typeface="Times New Roman" panose="02020603050405020304" pitchFamily="18" charset="0"/>
                          </a:rPr>
                        </m:ctrlPr>
                      </m:accPr>
                      <m:e>
                        <m:r>
                          <a:rPr lang="en-US" b="1" i="1">
                            <a:latin typeface="Cambria Math" panose="02040503050406030204" pitchFamily="18" charset="0"/>
                            <a:ea typeface="Cascadia Mono"/>
                            <a:cs typeface="Times New Roman" panose="02020603050405020304" pitchFamily="18" charset="0"/>
                          </a:rPr>
                          <m:t>𝒏</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3440" y="3154681"/>
                <a:ext cx="23180040" cy="4145280"/>
              </a:xfrm>
              <a:prstGeom prst="rect">
                <a:avLst/>
              </a:prstGeom>
              <a:blipFill>
                <a:blip r:embed="rId3"/>
                <a:stretch>
                  <a:fillRect l="-1156" t="-1760"/>
                </a:stretch>
              </a:blipFill>
              <a:ln>
                <a:solidFill>
                  <a:srgbClr val="00B0F0"/>
                </a:solidFill>
              </a:ln>
            </p:spPr>
            <p:txBody>
              <a:bodyPr/>
              <a:lstStyle/>
              <a:p>
                <a:r>
                  <a:rPr lang="en-US">
                    <a:noFill/>
                  </a:rPr>
                  <a:t> </a:t>
                </a:r>
              </a:p>
            </p:txBody>
          </p:sp>
        </mc:Fallback>
      </mc:AlternateContent>
      <p:grpSp>
        <p:nvGrpSpPr>
          <p:cNvPr id="5" name="Group 4"/>
          <p:cNvGrpSpPr/>
          <p:nvPr/>
        </p:nvGrpSpPr>
        <p:grpSpPr>
          <a:xfrm>
            <a:off x="1066800" y="3208225"/>
            <a:ext cx="2792159" cy="838199"/>
            <a:chOff x="853445" y="3032647"/>
            <a:chExt cx="2792159" cy="838199"/>
          </a:xfrm>
        </p:grpSpPr>
        <p:grpSp>
          <p:nvGrpSpPr>
            <p:cNvPr id="15" name="Group 14"/>
            <p:cNvGrpSpPr/>
            <p:nvPr/>
          </p:nvGrpSpPr>
          <p:grpSpPr>
            <a:xfrm>
              <a:off x="853445" y="3032647"/>
              <a:ext cx="2792159" cy="838199"/>
              <a:chOff x="-3796694" y="945148"/>
              <a:chExt cx="5297364" cy="1862095"/>
            </a:xfrm>
          </p:grpSpPr>
          <p:sp>
            <p:nvSpPr>
              <p:cNvPr id="16" name="TextBox 321"/>
              <p:cNvSpPr txBox="1"/>
              <p:nvPr/>
            </p:nvSpPr>
            <p:spPr>
              <a:xfrm>
                <a:off x="-1984442" y="945148"/>
                <a:ext cx="3485112" cy="1862095"/>
              </a:xfrm>
              <a:prstGeom prst="rect">
                <a:avLst/>
              </a:prstGeom>
              <a:noFill/>
            </p:spPr>
            <p:txBody>
              <a:bodyPr wrap="square" rtlCol="0">
                <a:noAutofit/>
              </a:bodyPr>
              <a:lstStyle/>
              <a:p>
                <a:pPr>
                  <a:lnSpc>
                    <a:spcPct val="107000"/>
                  </a:lnSpc>
                  <a:spcAft>
                    <a:spcPts val="800"/>
                  </a:spcAft>
                </a:pPr>
                <a:r>
                  <a:rPr lang="en-US" sz="4800" b="1" kern="1200">
                    <a:solidFill>
                      <a:srgbClr val="D33E03"/>
                    </a:solidFill>
                    <a:effectLst/>
                    <a:latin typeface="Tahoma" panose="020B0604030504040204" pitchFamily="34" charset="0"/>
                    <a:ea typeface="Tahoma" panose="020B0604030504040204" pitchFamily="34" charset="0"/>
                    <a:cs typeface="Tahoma" panose="020B0604030504040204" pitchFamily="34" charset="0"/>
                  </a:rPr>
                  <a:t>HĐ1:</a:t>
                </a:r>
                <a:endParaRPr lang="en-US" sz="4800" b="1">
                  <a:solidFill>
                    <a:srgbClr val="D33E03"/>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3796694" y="1332427"/>
                <a:ext cx="1945947" cy="1087543"/>
                <a:chOff x="-3484263" y="1332427"/>
                <a:chExt cx="1785816" cy="1087543"/>
              </a:xfrm>
            </p:grpSpPr>
            <p:grpSp>
              <p:nvGrpSpPr>
                <p:cNvPr id="18" name="Group 17"/>
                <p:cNvGrpSpPr/>
                <p:nvPr/>
              </p:nvGrpSpPr>
              <p:grpSpPr>
                <a:xfrm>
                  <a:off x="-3484263" y="1332427"/>
                  <a:ext cx="1785816" cy="1087543"/>
                  <a:chOff x="-3902278" y="1992271"/>
                  <a:chExt cx="2000062" cy="1666211"/>
                </a:xfrm>
              </p:grpSpPr>
              <p:sp>
                <p:nvSpPr>
                  <p:cNvPr id="21" name="Arrow: Pentagon 6"/>
                  <p:cNvSpPr/>
                  <p:nvPr/>
                </p:nvSpPr>
                <p:spPr>
                  <a:xfrm>
                    <a:off x="-3902278" y="1992274"/>
                    <a:ext cx="1599070" cy="166620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2" name="Arrow: Chevron 11"/>
                  <p:cNvSpPr/>
                  <p:nvPr/>
                </p:nvSpPr>
                <p:spPr>
                  <a:xfrm>
                    <a:off x="-2759185" y="1992271"/>
                    <a:ext cx="856969" cy="1666208"/>
                  </a:xfrm>
                  <a:prstGeom prst="chevron">
                    <a:avLst>
                      <a:gd name="adj" fmla="val 66014"/>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9" name="Flowchart: Terminator 18"/>
                <p:cNvSpPr/>
                <p:nvPr/>
              </p:nvSpPr>
              <p:spPr>
                <a:xfrm>
                  <a:off x="-3367925" y="1476518"/>
                  <a:ext cx="995711" cy="799363"/>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0" name="Oval 19"/>
                <p:cNvSpPr/>
                <p:nvPr/>
              </p:nvSpPr>
              <p:spPr>
                <a:xfrm>
                  <a:off x="-3028523" y="1518566"/>
                  <a:ext cx="611269" cy="737968"/>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grpSp>
        </p:grpSp>
        <p:sp>
          <p:nvSpPr>
            <p:cNvPr id="23" name="Arrow: Chevron 12"/>
            <p:cNvSpPr/>
            <p:nvPr/>
          </p:nvSpPr>
          <p:spPr>
            <a:xfrm flipV="1">
              <a:off x="1457568" y="3206977"/>
              <a:ext cx="287623" cy="489543"/>
            </a:xfrm>
            <a:prstGeom prst="chevron">
              <a:avLst>
                <a:gd name="adj" fmla="val 83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18288000" y="3144417"/>
            <a:ext cx="4572000" cy="4114800"/>
          </a:xfrm>
          <a:prstGeom prst="rect">
            <a:avLst/>
          </a:prstGeom>
        </p:spPr>
      </p:pic>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838200" y="7303861"/>
                <a:ext cx="23164800" cy="61835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Giải:</a:t>
                </a:r>
              </a:p>
              <a:p>
                <a:pPr marL="0" indent="0">
                  <a:lnSpc>
                    <a:spcPct val="107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Từ hình vẽ 7.1a, ta thấy tập hợp những điểm </a:t>
                </a:r>
                <a14:m>
                  <m:oMath xmlns:m="http://schemas.openxmlformats.org/officeDocument/2006/math">
                    <m:r>
                      <a:rPr lang="en-US" b="1" i="1">
                        <a:latin typeface="Cambria Math" panose="02040503050406030204" pitchFamily="18" charset="0"/>
                        <a:ea typeface="Cascadia Mono" panose="020B0609020000020004"/>
                        <a:cs typeface="Times New Roman" panose="020206030504050203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sao cho </a:t>
                </a:r>
                <a14:m>
                  <m:oMath xmlns:m="http://schemas.openxmlformats.org/officeDocument/2006/math">
                    <m:acc>
                      <m:accPr>
                        <m:chr m:val="⃗"/>
                        <m:ctrlPr>
                          <a:rPr lang="en-US" b="1" i="1">
                            <a:latin typeface="Cambria Math" panose="02040503050406030204" pitchFamily="18" charset="0"/>
                            <a:ea typeface="Cascadia Mono" panose="020B0609020000020004"/>
                            <a:cs typeface="Times New Roman" panose="02020603050405020304" pitchFamily="18" charset="0"/>
                          </a:rPr>
                        </m:ctrlPr>
                      </m:accPr>
                      <m:e>
                        <m:r>
                          <a:rPr lang="en-US" b="1" i="1">
                            <a:latin typeface="Cambria Math" panose="02040503050406030204" pitchFamily="18" charset="0"/>
                            <a:ea typeface="Cascadia Mono" panose="020B0609020000020004"/>
                            <a:cs typeface="Times New Roman" panose="02020603050405020304" pitchFamily="18" charset="0"/>
                          </a:rPr>
                          <m:t>𝑨𝑴</m:t>
                        </m:r>
                      </m:e>
                    </m:acc>
                  </m:oMath>
                </a14:m>
                <a:r>
                  <a:rPr lang="en-US" b="1">
                    <a:latin typeface="Tahoma" panose="020B0604030504040204" pitchFamily="34" charset="0"/>
                    <a:ea typeface="Tahoma" panose="020B0604030504040204" pitchFamily="34" charset="0"/>
                    <a:cs typeface="Tahoma" panose="020B0604030504040204" pitchFamily="34" charset="0"/>
                  </a:rPr>
                  <a:t> vuông góc với  </a:t>
                </a:r>
                <a14:m>
                  <m:oMath xmlns:m="http://schemas.openxmlformats.org/officeDocument/2006/math">
                    <m:acc>
                      <m:accPr>
                        <m:chr m:val="⃗"/>
                        <m:ctrlPr>
                          <a:rPr lang="en-US" b="1" i="1">
                            <a:latin typeface="Cambria Math" panose="02040503050406030204" pitchFamily="18" charset="0"/>
                            <a:ea typeface="Cascadia Mono" panose="020B0609020000020004"/>
                            <a:cs typeface="Times New Roman" panose="02020603050405020304" pitchFamily="18" charset="0"/>
                          </a:rPr>
                        </m:ctrlPr>
                      </m:accPr>
                      <m:e>
                        <m:r>
                          <a:rPr lang="en-US" b="1" i="1">
                            <a:latin typeface="Cambria Math" panose="02040503050406030204" pitchFamily="18" charset="0"/>
                            <a:ea typeface="Cascadia Mono" panose="020B0609020000020004"/>
                            <a:cs typeface="Times New Roman" panose="02020603050405020304" pitchFamily="18" charset="0"/>
                          </a:rPr>
                          <m:t>𝒏</m:t>
                        </m:r>
                      </m:e>
                    </m:acc>
                  </m:oMath>
                </a14:m>
                <a:r>
                  <a:rPr lang="en-US" b="1">
                    <a:latin typeface="Tahoma" panose="020B0604030504040204" pitchFamily="34" charset="0"/>
                    <a:ea typeface="Tahoma" panose="020B0604030504040204" pitchFamily="34" charset="0"/>
                    <a:cs typeface="Tahoma" panose="020B0604030504040204" pitchFamily="34" charset="0"/>
                  </a:rPr>
                  <a:t>  thuộc đường thẳng đi qua điểm </a:t>
                </a:r>
                <a14:m>
                  <m:oMath xmlns:m="http://schemas.openxmlformats.org/officeDocument/2006/math">
                    <m:r>
                      <a:rPr lang="en-US" b="1" i="1">
                        <a:latin typeface="Cambria Math" panose="02040503050406030204" pitchFamily="18" charset="0"/>
                        <a:ea typeface="Cascadia Mono" panose="020B0609020000020004"/>
                        <a:cs typeface="Times New Roman" panose="020206030504050203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vuông góc với giá của vectơ </a:t>
                </a:r>
                <a14:m>
                  <m:oMath xmlns:m="http://schemas.openxmlformats.org/officeDocument/2006/math">
                    <m:acc>
                      <m:accPr>
                        <m:chr m:val="⃗"/>
                        <m:ctrlPr>
                          <a:rPr lang="en-US" b="1" i="1">
                            <a:latin typeface="Cambria Math" panose="02040503050406030204" pitchFamily="18" charset="0"/>
                            <a:ea typeface="Cascadia Mono" panose="020B0609020000020004"/>
                            <a:cs typeface="Times New Roman" panose="02020603050405020304" pitchFamily="18" charset="0"/>
                          </a:rPr>
                        </m:ctrlPr>
                      </m:accPr>
                      <m:e>
                        <m:r>
                          <a:rPr lang="en-US" b="1" i="1">
                            <a:latin typeface="Cambria Math" panose="02040503050406030204" pitchFamily="18" charset="0"/>
                            <a:ea typeface="Cascadia Mono" panose="020B0609020000020004"/>
                            <a:cs typeface="Times New Roman" panose="02020603050405020304" pitchFamily="18" charset="0"/>
                          </a:rPr>
                          <m:t>𝒏</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7303861"/>
                <a:ext cx="23164800" cy="6183539"/>
              </a:xfrm>
              <a:prstGeom prst="rect">
                <a:avLst/>
              </a:prstGeom>
              <a:blipFill>
                <a:blip r:embed="rId5"/>
                <a:stretch>
                  <a:fillRect l="-1184" t="-2458" r="-50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4151265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968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838200" y="7848599"/>
                <a:ext cx="23164800" cy="56388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a:solidFill>
                      <a:srgbClr val="ED7D31"/>
                    </a:solidFill>
                    <a:latin typeface="Tahoma" panose="020B0604030504040204" pitchFamily="34" charset="0"/>
                    <a:ea typeface="Tahoma" panose="020B0604030504040204" pitchFamily="34" charset="0"/>
                    <a:cs typeface="Tahoma" panose="020B0604030504040204" pitchFamily="34" charset="0"/>
                  </a:rPr>
                  <a:t>Nhận xét </a:t>
                </a:r>
                <a:endParaRPr lang="en-US" b="1">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r>
                  <a:rPr lang="en-US" b="1">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acc>
                      <m:accPr>
                        <m:chr m:val="⃗"/>
                        <m:ctrlPr>
                          <a:rPr lang="en-US" b="1" i="1">
                            <a:latin typeface="Cambria Math" panose="02040503050406030204" pitchFamily="18" charset="0"/>
                            <a:ea typeface="Calibri" panose="020F0502020204030204" pitchFamily="34" charset="0"/>
                          </a:rPr>
                        </m:ctrlPr>
                      </m:accPr>
                      <m:e>
                        <m:r>
                          <a:rPr lang="en-US" b="1" i="1">
                            <a:latin typeface="Cambria Math" panose="02040503050406030204" pitchFamily="18" charset="0"/>
                            <a:ea typeface="Calibri" panose="020F0502020204030204" pitchFamily="34" charset="0"/>
                          </a:rPr>
                          <m:t>𝒏</m:t>
                        </m:r>
                      </m:e>
                    </m:acc>
                  </m:oMath>
                </a14:m>
                <a:r>
                  <a:rPr lang="en-US" b="1">
                    <a:latin typeface="Tahoma" panose="020B0604030504040204" pitchFamily="34" charset="0"/>
                    <a:ea typeface="Tahoma" panose="020B0604030504040204" pitchFamily="34" charset="0"/>
                    <a:cs typeface="Tahoma" panose="020B0604030504040204" pitchFamily="34" charset="0"/>
                  </a:rPr>
                  <a:t> là vectơ pháp tuyến của đường thẳng </a:t>
                </a:r>
                <a14:m>
                  <m:oMath xmlns:m="http://schemas.openxmlformats.org/officeDocument/2006/math">
                    <m:r>
                      <a:rPr lang="en-US" b="1" i="1">
                        <a:latin typeface="Cambria Math" panose="02040503050406030204" pitchFamily="18" charset="0"/>
                        <a:ea typeface="Calibri" panose="020F0502020204030204" pitchFamily="34" charset="0"/>
                      </a:rPr>
                      <m:t>𝜟</m:t>
                    </m:r>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ea typeface="Calibri" panose="020F0502020204030204" pitchFamily="34" charset="0"/>
                      </a:rPr>
                      <m:t>𝒌</m:t>
                    </m:r>
                    <m:acc>
                      <m:accPr>
                        <m:chr m:val="⃗"/>
                        <m:ctrlPr>
                          <a:rPr lang="en-US" b="1" i="1">
                            <a:latin typeface="Cambria Math" panose="02040503050406030204" pitchFamily="18" charset="0"/>
                            <a:ea typeface="Calibri" panose="020F0502020204030204" pitchFamily="34" charset="0"/>
                          </a:rPr>
                        </m:ctrlPr>
                      </m:accPr>
                      <m:e>
                        <m:r>
                          <a:rPr lang="en-US" b="1" i="1">
                            <a:latin typeface="Cambria Math" panose="02040503050406030204" pitchFamily="18" charset="0"/>
                            <a:ea typeface="Calibri" panose="020F0502020204030204" pitchFamily="34" charset="0"/>
                          </a:rPr>
                          <m:t>𝒏</m:t>
                        </m:r>
                      </m:e>
                    </m:acc>
                    <m:r>
                      <a:rPr lang="en-US" b="1" i="1" smtClean="0">
                        <a:latin typeface="Cambria Math" panose="02040503050406030204" pitchFamily="18" charset="0"/>
                        <a:ea typeface="Calibri" panose="020F0502020204030204" pitchFamily="34" charset="0"/>
                      </a:rPr>
                      <m:t> </m:t>
                    </m:r>
                    <m:d>
                      <m:dPr>
                        <m:ctrlPr>
                          <a:rPr lang="en-US" b="1" i="1">
                            <a:latin typeface="Cambria Math" panose="02040503050406030204" pitchFamily="18" charset="0"/>
                            <a:ea typeface="Calibri" panose="020F0502020204030204" pitchFamily="34" charset="0"/>
                          </a:rPr>
                        </m:ctrlPr>
                      </m:dPr>
                      <m:e>
                        <m:r>
                          <a:rPr lang="en-US" b="1" i="1">
                            <a:latin typeface="Cambria Math" panose="02040503050406030204" pitchFamily="18" charset="0"/>
                            <a:ea typeface="Calibri" panose="020F0502020204030204" pitchFamily="34" charset="0"/>
                          </a:rPr>
                          <m:t>𝒌</m:t>
                        </m:r>
                        <m:r>
                          <a:rPr lang="en-US" b="1" i="1">
                            <a:latin typeface="Cambria Math" panose="02040503050406030204" pitchFamily="18" charset="0"/>
                            <a:ea typeface="Calibri" panose="020F0502020204030204" pitchFamily="34" charset="0"/>
                          </a:rPr>
                          <m:t>≠</m:t>
                        </m:r>
                        <m:r>
                          <a:rPr lang="en-US" b="1" i="1">
                            <a:latin typeface="Cambria Math" panose="02040503050406030204" pitchFamily="18" charset="0"/>
                            <a:ea typeface="Calibri" panose="020F0502020204030204" pitchFamily="34" charset="0"/>
                          </a:rPr>
                          <m:t>𝟎</m:t>
                        </m:r>
                      </m:e>
                    </m:d>
                  </m:oMath>
                </a14:m>
                <a:r>
                  <a:rPr lang="en-US" b="1">
                    <a:latin typeface="Tahoma" panose="020B0604030504040204" pitchFamily="34" charset="0"/>
                    <a:ea typeface="Tahoma" panose="020B0604030504040204" pitchFamily="34" charset="0"/>
                    <a:cs typeface="Tahoma" panose="020B0604030504040204" pitchFamily="34" charset="0"/>
                  </a:rPr>
                  <a:t> cũng là vectơ pháp tuyến của </a:t>
                </a:r>
                <a14:m>
                  <m:oMath xmlns:m="http://schemas.openxmlformats.org/officeDocument/2006/math">
                    <m:r>
                      <a:rPr lang="en-US" b="1" i="1">
                        <a:latin typeface="Cambria Math" panose="02040503050406030204" pitchFamily="18" charset="0"/>
                        <a:ea typeface="Calibri" panose="020F0502020204030204" pitchFamily="34" charset="0"/>
                      </a:rPr>
                      <m:t>𝜟</m:t>
                    </m:r>
                  </m:oMath>
                </a14:m>
                <a:endParaRPr lang="en-US" b="1">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Aft>
                    <a:spcPts val="0"/>
                  </a:spcAft>
                  <a:buFont typeface="Symbol" panose="05050102010706020507" pitchFamily="18" charset="2"/>
                  <a:buChar char=""/>
                </a:pPr>
                <a:r>
                  <a:rPr lang="en-US" b="1">
                    <a:latin typeface="Tahoma" panose="020B0604030504040204" pitchFamily="34" charset="0"/>
                    <a:ea typeface="Tahoma" panose="020B0604030504040204" pitchFamily="34" charset="0"/>
                    <a:cs typeface="Tahoma" panose="020B0604030504040204" pitchFamily="34" charset="0"/>
                  </a:rPr>
                  <a:t>Đường thẳng hoàn toàn xác định nếu biết một điểm và một vectơ pháp tuyến của nó.</a:t>
                </a:r>
              </a:p>
              <a:p>
                <a:pPr marL="0" indent="0">
                  <a:lnSpc>
                    <a:spcPct val="107000"/>
                  </a:lnSpc>
                  <a:spcAft>
                    <a:spcPts val="800"/>
                  </a:spcAft>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7848599"/>
                <a:ext cx="23164800" cy="5638801"/>
              </a:xfrm>
              <a:prstGeom prst="rect">
                <a:avLst/>
              </a:prstGeom>
              <a:blipFill>
                <a:blip r:embed="rId3"/>
                <a:stretch>
                  <a:fillRect l="-1210" t="-2586" r="-1157" b="-7004"/>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ounded Rectangle 1"/>
              <p:cNvSpPr/>
              <p:nvPr/>
            </p:nvSpPr>
            <p:spPr>
              <a:xfrm>
                <a:off x="868680" y="3200400"/>
                <a:ext cx="16123920" cy="3200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e>
                    </m:acc>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khác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được gọi là </a:t>
                </a:r>
                <a:r>
                  <a:rPr lang="en-US" sz="4800" b="1">
                    <a:solidFill>
                      <a:srgbClr val="C00000"/>
                    </a:solidFill>
                    <a:effectLst/>
                    <a:latin typeface="Tahoma" panose="020B0604030504040204" pitchFamily="34" charset="0"/>
                    <a:ea typeface="Tahoma" panose="020B0604030504040204" pitchFamily="34" charset="0"/>
                    <a:cs typeface="Tahoma" panose="020B0604030504040204" pitchFamily="34" charset="0"/>
                  </a:rPr>
                  <a:t>vectơ pháp tuyến </a:t>
                </a: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của đường thẳng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nếu giá của nó vuông góc với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𝜟</m:t>
                    </m:r>
                  </m:oMath>
                </a14:m>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868680" y="3200400"/>
                <a:ext cx="16123920" cy="3200400"/>
              </a:xfrm>
              <a:prstGeom prst="roundRect">
                <a:avLst/>
              </a:prstGeom>
              <a:blipFill>
                <a:blip r:embed="rId4"/>
                <a:stretch>
                  <a:fillRect l="-718" r="-718"/>
                </a:stretch>
              </a:blipFill>
            </p:spPr>
            <p:txBody>
              <a:bodyPr/>
              <a:lstStyle/>
              <a:p>
                <a:r>
                  <a:rPr lang="en-US">
                    <a:noFill/>
                  </a:rPr>
                  <a:t> </a:t>
                </a:r>
              </a:p>
            </p:txBody>
          </p:sp>
        </mc:Fallback>
      </mc:AlternateContent>
      <p:pic>
        <p:nvPicPr>
          <p:cNvPr id="26" name="Picture 25"/>
          <p:cNvPicPr/>
          <p:nvPr/>
        </p:nvPicPr>
        <p:blipFill>
          <a:blip r:embed="rId5">
            <a:extLst>
              <a:ext uri="{28A0092B-C50C-407E-A947-70E740481C1C}">
                <a14:useLocalDpi xmlns:a14="http://schemas.microsoft.com/office/drawing/2010/main" val="0"/>
              </a:ext>
            </a:extLst>
          </a:blip>
          <a:stretch>
            <a:fillRect/>
          </a:stretch>
        </p:blipFill>
        <p:spPr>
          <a:xfrm>
            <a:off x="17297400" y="2057400"/>
            <a:ext cx="6477000" cy="5791199"/>
          </a:xfrm>
          <a:prstGeom prst="rect">
            <a:avLst/>
          </a:prstGeom>
        </p:spPr>
      </p:pic>
    </p:spTree>
    <p:extLst>
      <p:ext uri="{BB962C8B-B14F-4D97-AF65-F5344CB8AC3E}">
        <p14:creationId xmlns:p14="http://schemas.microsoft.com/office/powerpoint/2010/main" val="2034512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838200" y="3048001"/>
                <a:ext cx="115824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5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đỉnh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𝑪</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𝑨𝑩</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048001"/>
                <a:ext cx="11582400" cy="10363199"/>
              </a:xfrm>
              <a:prstGeom prst="rect">
                <a:avLst/>
              </a:prstGeom>
              <a:blipFill>
                <a:blip r:embed="rId3"/>
                <a:stretch>
                  <a:fillRect l="-2366" r="-2313"/>
                </a:stretch>
              </a:blipFill>
              <a:ln>
                <a:solidFill>
                  <a:srgbClr val="00B0F0"/>
                </a:solidFill>
              </a:ln>
            </p:spPr>
            <p:txBody>
              <a:bodyPr/>
              <a:lstStyle/>
              <a:p>
                <a:r>
                  <a:rPr lang="en-US">
                    <a:noFill/>
                  </a:rPr>
                  <a:t> </a:t>
                </a:r>
              </a:p>
            </p:txBody>
          </p:sp>
        </mc:Fallback>
      </mc:AlternateContent>
      <p:grpSp>
        <p:nvGrpSpPr>
          <p:cNvPr id="6" name="Group 5"/>
          <p:cNvGrpSpPr/>
          <p:nvPr/>
        </p:nvGrpSpPr>
        <p:grpSpPr>
          <a:xfrm>
            <a:off x="838200" y="3193644"/>
            <a:ext cx="3657600" cy="846967"/>
            <a:chOff x="27395" y="60714"/>
            <a:chExt cx="1260580" cy="157054"/>
          </a:xfrm>
        </p:grpSpPr>
        <p:grpSp>
          <p:nvGrpSpPr>
            <p:cNvPr id="7" name="Group 6"/>
            <p:cNvGrpSpPr/>
            <p:nvPr/>
          </p:nvGrpSpPr>
          <p:grpSpPr>
            <a:xfrm>
              <a:off x="27395" y="60714"/>
              <a:ext cx="1260580" cy="157054"/>
              <a:chOff x="38544" y="62041"/>
              <a:chExt cx="1773659" cy="194361"/>
            </a:xfrm>
          </p:grpSpPr>
          <p:sp>
            <p:nvSpPr>
              <p:cNvPr id="9"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1"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8"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1.</a:t>
              </a:r>
              <a:endParaRPr lang="en-US" sz="4800" b="1">
                <a:effectLst/>
                <a:latin typeface="Tomaho"/>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12559152" y="3063241"/>
                <a:ext cx="11443847" cy="1034795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Giải:</a:t>
                </a:r>
              </a:p>
              <a:p>
                <a:pPr marL="0" indent="0" algn="just">
                  <a:lnSpc>
                    <a:spcPct val="150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Đường trung trực của đoạn thẳng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𝑨𝑩</m:t>
                    </m:r>
                  </m:oMath>
                </a14:m>
                <a:r>
                  <a:rPr lang="en-US" b="1">
                    <a:latin typeface="Tahoma" panose="020B0604030504040204" pitchFamily="34" charset="0"/>
                    <a:ea typeface="Tahoma" panose="020B0604030504040204" pitchFamily="34" charset="0"/>
                    <a:cs typeface="Tahoma" panose="020B0604030504040204" pitchFamily="34" charset="0"/>
                  </a:rPr>
                  <a:t> vuông góc với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𝑨𝑩</m:t>
                    </m:r>
                  </m:oMath>
                </a14:m>
                <a:r>
                  <a:rPr lang="en-US" b="1">
                    <a:latin typeface="Tahoma" panose="020B0604030504040204" pitchFamily="34" charset="0"/>
                    <a:ea typeface="Tahoma" panose="020B0604030504040204" pitchFamily="34" charset="0"/>
                    <a:cs typeface="Tahoma" panose="020B0604030504040204" pitchFamily="34" charset="0"/>
                  </a:rPr>
                  <a:t> nên có một vectơ pháp tuyến là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𝑨𝑩</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800"/>
                  </a:spcAft>
                  <a:buNone/>
                </a:pPr>
                <a:r>
                  <a:rPr lang="en-US" b="1">
                    <a:latin typeface="Tahoma" panose="020B0604030504040204" pitchFamily="34" charset="0"/>
                    <a:ea typeface="Tahoma" panose="020B0604030504040204" pitchFamily="34" charset="0"/>
                    <a:cs typeface="Tahoma" panose="020B0604030504040204" pitchFamily="34" charset="0"/>
                  </a:rPr>
                  <a:t>Đường cao kẻ từ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của tam giác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𝑨𝑩𝑪</m:t>
                    </m:r>
                  </m:oMath>
                </a14:m>
                <a:r>
                  <a:rPr lang="en-US" b="1">
                    <a:latin typeface="Tahoma" panose="020B0604030504040204" pitchFamily="34" charset="0"/>
                    <a:ea typeface="Tahoma" panose="020B0604030504040204" pitchFamily="34" charset="0"/>
                    <a:cs typeface="Tahoma" panose="020B0604030504040204" pitchFamily="34" charset="0"/>
                  </a:rPr>
                  <a:t> vuông góc với </a:t>
                </a:r>
                <a14:m>
                  <m:oMath xmlns:m="http://schemas.openxmlformats.org/officeDocument/2006/math">
                    <m:r>
                      <a:rPr lang="en-US" b="1" i="1">
                        <a:latin typeface="Cambria Math" panose="02040503050406030204" pitchFamily="18" charset="0"/>
                        <a:ea typeface="Cascadia Mono"/>
                        <a:cs typeface="Times New Roman" panose="02020603050405020304" pitchFamily="18" charset="0"/>
                      </a:rPr>
                      <m:t>𝑩𝑪</m:t>
                    </m:r>
                  </m:oMath>
                </a14:m>
                <a:r>
                  <a:rPr lang="en-US" b="1">
                    <a:latin typeface="Tahoma" panose="020B0604030504040204" pitchFamily="34" charset="0"/>
                    <a:ea typeface="Tahoma" panose="020B0604030504040204" pitchFamily="34" charset="0"/>
                    <a:cs typeface="Tahoma" panose="020B0604030504040204" pitchFamily="34" charset="0"/>
                  </a:rPr>
                  <a:t> nên có một vectơ pháp tuyến là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𝑩𝑪</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e>
                    </m:d>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559152" y="3063241"/>
                <a:ext cx="11443847" cy="10347959"/>
              </a:xfrm>
              <a:prstGeom prst="rect">
                <a:avLst/>
              </a:prstGeom>
              <a:blipFill>
                <a:blip r:embed="rId4"/>
                <a:stretch>
                  <a:fillRect l="-2342" t="-1471" r="-2395"/>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619246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fade">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04800" y="1833881"/>
            <a:ext cx="237744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04800" y="3002281"/>
                <a:ext cx="237744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𝒂</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minh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err="1">
                    <a:latin typeface="Tahoma" panose="020B0604030504040204" pitchFamily="34" charset="0"/>
                    <a:ea typeface="Tahoma" panose="020B0604030504040204" pitchFamily="34" charset="0"/>
                    <a:cs typeface="Tahoma" panose="020B0604030504040204" pitchFamily="34" charset="0"/>
                  </a:rPr>
                  <a:t>thuộc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ctr">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𝟎</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Ta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𝑨𝑴</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vẽ</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thấy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thuộc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𝑨𝑴</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vuông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𝒂</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Cambria Math" panose="02040503050406030204" pitchFamily="18" charset="0"/>
                      </a:rPr>
                      <m:t>⇔</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𝑨𝑴</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latin typeface="Cambria Math" panose="02040503050406030204" pitchFamily="18" charset="0"/>
                            <a:ea typeface="Calibri" panose="020F0502020204030204" pitchFamily="34" charset="0"/>
                            <a:cs typeface="Times New Roman" panose="02020603050405020304" pitchFamily="18" charset="0"/>
                          </a:rPr>
                          <m:t>𝒏</m:t>
                        </m:r>
                      </m:e>
                    </m:acc>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r>
                      <a:rPr lang="en-US" b="1" i="1" smtClean="0">
                        <a:latin typeface="Cambria Math" panose="02040503050406030204" pitchFamily="18" charset="0"/>
                        <a:ea typeface="Calibri" panose="020F0502020204030204" pitchFamily="34" charset="0"/>
                        <a:cs typeface="Cambria Math" panose="020405030504060302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𝒂</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thuộc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𝒐</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𝒃</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e>
                          <m:sub>
                            <m:r>
                              <a:rPr lang="en-US" b="1" i="1" smtClean="0">
                                <a:latin typeface="Cambria Math" panose="02040503050406030204" pitchFamily="18" charset="0"/>
                                <a:ea typeface="Calibri" panose="020F0502020204030204" pitchFamily="34" charset="0"/>
                                <a:cs typeface="Times New Roman" panose="02020603050405020304" pitchFamily="18" charset="0"/>
                              </a:rPr>
                              <m:t>𝟎</m:t>
                            </m:r>
                          </m:sub>
                        </m:sSub>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ctr">
                  <a:lnSpc>
                    <a:spcPct val="10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3002281"/>
                <a:ext cx="23774400" cy="10363199"/>
              </a:xfrm>
              <a:prstGeom prst="rect">
                <a:avLst/>
              </a:prstGeom>
              <a:blipFill>
                <a:blip r:embed="rId3"/>
                <a:stretch>
                  <a:fillRect l="-1128" t="-1351" b="-3584"/>
                </a:stretch>
              </a:blipFill>
              <a:ln>
                <a:solidFill>
                  <a:srgbClr val="00B0F0"/>
                </a:solidFill>
              </a:ln>
            </p:spPr>
            <p:txBody>
              <a:bodyPr/>
              <a:lstStyle/>
              <a:p>
                <a:r>
                  <a:rPr lang="en-US">
                    <a:noFill/>
                  </a:rPr>
                  <a:t> </a:t>
                </a:r>
              </a:p>
            </p:txBody>
          </p:sp>
        </mc:Fallback>
      </mc:AlternateContent>
      <p:grpSp>
        <p:nvGrpSpPr>
          <p:cNvPr id="13" name="Group 12"/>
          <p:cNvGrpSpPr/>
          <p:nvPr/>
        </p:nvGrpSpPr>
        <p:grpSpPr>
          <a:xfrm>
            <a:off x="533400" y="3040585"/>
            <a:ext cx="2792159" cy="838199"/>
            <a:chOff x="853445" y="3032647"/>
            <a:chExt cx="2792159" cy="838199"/>
          </a:xfrm>
        </p:grpSpPr>
        <p:grpSp>
          <p:nvGrpSpPr>
            <p:cNvPr id="14" name="Group 13"/>
            <p:cNvGrpSpPr/>
            <p:nvPr/>
          </p:nvGrpSpPr>
          <p:grpSpPr>
            <a:xfrm>
              <a:off x="853445" y="3032647"/>
              <a:ext cx="2792159" cy="838199"/>
              <a:chOff x="-3796694" y="945148"/>
              <a:chExt cx="5297364" cy="1862095"/>
            </a:xfrm>
          </p:grpSpPr>
          <p:sp>
            <p:nvSpPr>
              <p:cNvPr id="16" name="TextBox 321"/>
              <p:cNvSpPr txBox="1"/>
              <p:nvPr/>
            </p:nvSpPr>
            <p:spPr>
              <a:xfrm>
                <a:off x="-1984442" y="945148"/>
                <a:ext cx="3485112" cy="1862095"/>
              </a:xfrm>
              <a:prstGeom prst="rect">
                <a:avLst/>
              </a:prstGeom>
              <a:noFill/>
            </p:spPr>
            <p:txBody>
              <a:bodyPr wrap="square" rtlCol="0">
                <a:noAutofit/>
              </a:bodyPr>
              <a:lstStyle/>
              <a:p>
                <a:pPr>
                  <a:lnSpc>
                    <a:spcPct val="107000"/>
                  </a:lnSpc>
                  <a:spcAft>
                    <a:spcPts val="800"/>
                  </a:spcAft>
                </a:pPr>
                <a:r>
                  <a:rPr lang="en-US" sz="4800" b="1" kern="1200">
                    <a:solidFill>
                      <a:srgbClr val="D33E03"/>
                    </a:solidFill>
                    <a:effectLst/>
                    <a:latin typeface="Tahoma" panose="020B0604030504040204" pitchFamily="34" charset="0"/>
                    <a:ea typeface="Tahoma" panose="020B0604030504040204" pitchFamily="34" charset="0"/>
                    <a:cs typeface="Tahoma" panose="020B0604030504040204" pitchFamily="34" charset="0"/>
                  </a:rPr>
                  <a:t>HĐ2:</a:t>
                </a:r>
                <a:endParaRPr lang="en-US" sz="4800" b="1">
                  <a:solidFill>
                    <a:srgbClr val="D33E03"/>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p:cNvGrpSpPr/>
              <p:nvPr/>
            </p:nvGrpSpPr>
            <p:grpSpPr>
              <a:xfrm>
                <a:off x="-3796694" y="1332427"/>
                <a:ext cx="1945947" cy="1087543"/>
                <a:chOff x="-3484263" y="1332427"/>
                <a:chExt cx="1785816" cy="1087543"/>
              </a:xfrm>
            </p:grpSpPr>
            <p:grpSp>
              <p:nvGrpSpPr>
                <p:cNvPr id="18" name="Group 17"/>
                <p:cNvGrpSpPr/>
                <p:nvPr/>
              </p:nvGrpSpPr>
              <p:grpSpPr>
                <a:xfrm>
                  <a:off x="-3484263" y="1332427"/>
                  <a:ext cx="1785816" cy="1087543"/>
                  <a:chOff x="-3902278" y="1992271"/>
                  <a:chExt cx="2000062" cy="1666211"/>
                </a:xfrm>
              </p:grpSpPr>
              <p:sp>
                <p:nvSpPr>
                  <p:cNvPr id="21" name="Arrow: Pentagon 6"/>
                  <p:cNvSpPr/>
                  <p:nvPr/>
                </p:nvSpPr>
                <p:spPr>
                  <a:xfrm>
                    <a:off x="-3902278" y="1992274"/>
                    <a:ext cx="1599070" cy="166620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2" name="Arrow: Chevron 11"/>
                  <p:cNvSpPr/>
                  <p:nvPr/>
                </p:nvSpPr>
                <p:spPr>
                  <a:xfrm>
                    <a:off x="-2759185" y="1992271"/>
                    <a:ext cx="856969" cy="1666208"/>
                  </a:xfrm>
                  <a:prstGeom prst="chevron">
                    <a:avLst>
                      <a:gd name="adj" fmla="val 66014"/>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9" name="Flowchart: Terminator 18"/>
                <p:cNvSpPr/>
                <p:nvPr/>
              </p:nvSpPr>
              <p:spPr>
                <a:xfrm>
                  <a:off x="-3367925" y="1476518"/>
                  <a:ext cx="995711" cy="799363"/>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0" name="Oval 19"/>
                <p:cNvSpPr/>
                <p:nvPr/>
              </p:nvSpPr>
              <p:spPr>
                <a:xfrm>
                  <a:off x="-3028523" y="1518566"/>
                  <a:ext cx="611269" cy="737968"/>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p>
              </p:txBody>
            </p:sp>
          </p:grpSp>
        </p:grpSp>
        <p:sp>
          <p:nvSpPr>
            <p:cNvPr id="15" name="Arrow: Chevron 12"/>
            <p:cNvSpPr/>
            <p:nvPr/>
          </p:nvSpPr>
          <p:spPr>
            <a:xfrm flipV="1">
              <a:off x="1457568" y="3206977"/>
              <a:ext cx="287623" cy="489543"/>
            </a:xfrm>
            <a:prstGeom prst="chevron">
              <a:avLst>
                <a:gd name="adj" fmla="val 83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pic>
        <p:nvPicPr>
          <p:cNvPr id="23" name="Picture 22"/>
          <p:cNvPicPr/>
          <p:nvPr/>
        </p:nvPicPr>
        <p:blipFill>
          <a:blip r:embed="rId4"/>
          <a:stretch>
            <a:fillRect/>
          </a:stretch>
        </p:blipFill>
        <p:spPr>
          <a:xfrm>
            <a:off x="17145000" y="4823770"/>
            <a:ext cx="6781800" cy="7215830"/>
          </a:xfrm>
          <a:prstGeom prst="rect">
            <a:avLst/>
          </a:prstGeom>
        </p:spPr>
      </p:pic>
    </p:spTree>
    <p:extLst>
      <p:ext uri="{BB962C8B-B14F-4D97-AF65-F5344CB8AC3E}">
        <p14:creationId xmlns:p14="http://schemas.microsoft.com/office/powerpoint/2010/main" val="5250910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fade">
                                      <p:cBhvr>
                                        <p:cTn id="35" dur="500"/>
                                        <p:tgtEl>
                                          <p:spTgt spid="24">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fade">
                                      <p:cBhvr>
                                        <p:cTn id="43" dur="500"/>
                                        <p:tgtEl>
                                          <p:spTgt spid="24">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xEl>
                                              <p:pRg st="5" end="5"/>
                                            </p:txEl>
                                          </p:spTgt>
                                        </p:tgtEl>
                                        <p:attrNameLst>
                                          <p:attrName>style.visibility</p:attrName>
                                        </p:attrNameLst>
                                      </p:cBhvr>
                                      <p:to>
                                        <p:strVal val="visible"/>
                                      </p:to>
                                    </p:set>
                                    <p:animEffect transition="in" filter="fade">
                                      <p:cBhvr>
                                        <p:cTn id="46" dur="500"/>
                                        <p:tgtEl>
                                          <p:spTgt spid="2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xEl>
                                              <p:pRg st="6" end="6"/>
                                            </p:txEl>
                                          </p:spTgt>
                                        </p:tgtEl>
                                        <p:attrNameLst>
                                          <p:attrName>style.visibility</p:attrName>
                                        </p:attrNameLst>
                                      </p:cBhvr>
                                      <p:to>
                                        <p:strVal val="visible"/>
                                      </p:to>
                                    </p:set>
                                    <p:animEffect transition="in" filter="fade">
                                      <p:cBhvr>
                                        <p:cTn id="51" dur="500"/>
                                        <p:tgtEl>
                                          <p:spTgt spid="2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1. PHƯƠNG TRÌNH TỔNG QUÁT CỦA ĐƯỜNG THẲNG</a:t>
            </a:r>
          </a:p>
        </p:txBody>
      </p:sp>
      <mc:AlternateContent xmlns:mc="http://schemas.openxmlformats.org/markup-compatibility/2006">
        <mc:Choice xmlns:a14="http://schemas.microsoft.com/office/drawing/2010/main" Requires="a14">
          <p:sp>
            <p:nvSpPr>
              <p:cNvPr id="24" name="Content Placeholder 2">
                <a:extLst>
                  <a:ext uri="{FF2B5EF4-FFF2-40B4-BE49-F238E27FC236}">
                    <a16:creationId xmlns:a16="http://schemas.microsoft.com/office/drawing/2014/main" id="{14822BB7-DB89-4357-87F0-6E511FC44A6A}"/>
                  </a:ext>
                </a:extLst>
              </p:cNvPr>
              <p:cNvSpPr txBox="1">
                <a:spLocks/>
              </p:cNvSpPr>
              <p:nvPr/>
            </p:nvSpPr>
            <p:spPr>
              <a:xfrm>
                <a:off x="381000" y="3048001"/>
                <a:ext cx="23622000"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err="1">
                    <a:solidFill>
                      <a:srgbClr val="ED7D31"/>
                    </a:solidFill>
                    <a:latin typeface="Tahoma" panose="020B0604030504040204" pitchFamily="34" charset="0"/>
                    <a:ea typeface="Tahoma" panose="020B0604030504040204" pitchFamily="34" charset="0"/>
                    <a:cs typeface="Tahoma" panose="020B0604030504040204" pitchFamily="34" charset="0"/>
                  </a:rPr>
                  <a:t>Nhận</a:t>
                </a:r>
                <a:r>
                  <a:rPr lang="en-US" b="1" dirty="0">
                    <a:solidFill>
                      <a:srgbClr val="ED7D3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ED7D31"/>
                    </a:solidFill>
                    <a:latin typeface="Tahoma" panose="020B0604030504040204" pitchFamily="34" charset="0"/>
                    <a:ea typeface="Tahoma" panose="020B0604030504040204" pitchFamily="34" charset="0"/>
                    <a:cs typeface="Tahoma" panose="020B0604030504040204" pitchFamily="34" charset="0"/>
                  </a:rPr>
                  <a:t>xét</a:t>
                </a:r>
                <a:r>
                  <a:rPr lang="en-US" b="1" dirty="0">
                    <a:solidFill>
                      <a:srgbClr val="ED7D31"/>
                    </a:solidFill>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HĐ2,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đặt</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𝒄</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𝒙</m:t>
                        </m:r>
                      </m:e>
                      <m:sub>
                        <m:r>
                          <a:rPr lang="en-US" b="1" i="1">
                            <a:latin typeface="Cambria Math" panose="02040503050406030204" pitchFamily="18" charset="0"/>
                            <a:ea typeface="Calibri" panose="020F0502020204030204" pitchFamily="34" charset="0"/>
                            <a:cs typeface="Times New Roman" panose="02020603050405020304" pitchFamily="18" charset="0"/>
                          </a:rPr>
                          <m:t>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𝒃</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𝒚</m:t>
                        </m:r>
                      </m:e>
                      <m:sub>
                        <m:r>
                          <a:rPr lang="en-US" b="1" i="1">
                            <a:latin typeface="Cambria Math" panose="02040503050406030204" pitchFamily="18" charset="0"/>
                            <a:ea typeface="Calibri" panose="020F0502020204030204" pitchFamily="34" charset="0"/>
                            <a:cs typeface="Times New Roman" panose="02020603050405020304" pitchFamily="18" charset="0"/>
                          </a:rPr>
                          <m:t>𝒐</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𝒃𝒚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𝒄</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FF0000"/>
                    </a:solidFill>
                    <a:latin typeface="Tahoma" panose="020B0604030504040204" pitchFamily="34" charset="0"/>
                    <a:ea typeface="Tahoma" panose="020B0604030504040204" pitchFamily="34" charset="0"/>
                    <a:cs typeface="Tahoma" panose="020B0604030504040204" pitchFamily="34" charset="0"/>
                  </a:rPr>
                  <a:t>trình</a:t>
                </a:r>
                <a:r>
                  <a:rPr lang="en-US"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FF0000"/>
                    </a:solidFill>
                    <a:latin typeface="Tahoma" panose="020B0604030504040204" pitchFamily="34" charset="0"/>
                    <a:ea typeface="Tahoma" panose="020B0604030504040204" pitchFamily="34" charset="0"/>
                    <a:cs typeface="Tahoma" panose="020B0604030504040204" pitchFamily="34" charset="0"/>
                  </a:rPr>
                  <a:t>tổng</a:t>
                </a:r>
                <a:r>
                  <a:rPr lang="en-US"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rgbClr val="FF0000"/>
                    </a:solidFill>
                    <a:latin typeface="Tahoma" panose="020B0604030504040204" pitchFamily="34" charset="0"/>
                    <a:ea typeface="Tahoma" panose="020B0604030504040204" pitchFamily="34" charset="0"/>
                    <a:cs typeface="Tahoma" panose="020B0604030504040204" pitchFamily="34" charset="0"/>
                  </a:rPr>
                  <a:t>quát</a:t>
                </a:r>
                <a:r>
                  <a:rPr lang="en-US"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thuộc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thỏa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mãn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tổng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048001"/>
                <a:ext cx="23622000" cy="10363199"/>
              </a:xfrm>
              <a:prstGeom prst="rect">
                <a:avLst/>
              </a:prstGeom>
              <a:blipFill>
                <a:blip r:embed="rId3"/>
                <a:stretch>
                  <a:fillRect l="-1161" t="-1469" r="-129"/>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ounded Rectangle 1"/>
              <p:cNvSpPr/>
              <p:nvPr/>
            </p:nvSpPr>
            <p:spPr>
              <a:xfrm>
                <a:off x="533400" y="7848600"/>
                <a:ext cx="23241000" cy="5181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trình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tổng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quát</a:t>
                </a:r>
                <a:r>
                  <a:rPr lang="en-US" sz="48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𝒂</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𝒃</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thời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𝟎</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𝒂</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𝒃</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thời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Cascadia Mono"/>
                        <a:cs typeface="Times New Roman" panose="02020603050405020304" pitchFamily="18" charset="0"/>
                      </a:rPr>
                      <m:t>𝟎</m:t>
                    </m:r>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thẳng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nhận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schemeClr val="tx1"/>
                            </a:solidFill>
                            <a:effectLst/>
                            <a:latin typeface="Cambria Math" panose="02040503050406030204" pitchFamily="18" charset="0"/>
                            <a:cs typeface="Times New Roman" panose="02020603050405020304" pitchFamily="18" charset="0"/>
                          </a:rPr>
                        </m:ctrlPr>
                      </m:acc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sz="4800" b="1" i="1">
                            <a:solidFill>
                              <a:schemeClr val="tx1"/>
                            </a:solidFill>
                            <a:effectLst/>
                            <a:latin typeface="Cambria Math" panose="02040503050406030204" pitchFamily="18" charset="0"/>
                            <a:cs typeface="Times New Roman" panose="02020603050405020304" pitchFamily="18" charset="0"/>
                          </a:rPr>
                        </m:ctrlPr>
                      </m:dPr>
                      <m:e>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m:t>
                        </m:r>
                      </m:e>
                    </m:d>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vectơ</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tuyến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533400" y="7848600"/>
                <a:ext cx="23241000" cy="5181600"/>
              </a:xfrm>
              <a:prstGeom prst="roundRect">
                <a:avLst/>
              </a:prstGeom>
              <a:blipFill>
                <a:blip r:embed="rId4"/>
                <a:stretch>
                  <a:fillRect l="-105" r="-52"/>
                </a:stretch>
              </a:blipFill>
            </p:spPr>
            <p:txBody>
              <a:bodyPr/>
              <a:lstStyle/>
              <a:p>
                <a:r>
                  <a:rPr lang="en-US">
                    <a:noFill/>
                  </a:rPr>
                  <a:t> </a:t>
                </a:r>
              </a:p>
            </p:txBody>
          </p:sp>
        </mc:Fallback>
      </mc:AlternateContent>
    </p:spTree>
    <p:extLst>
      <p:ext uri="{BB962C8B-B14F-4D97-AF65-F5344CB8AC3E}">
        <p14:creationId xmlns:p14="http://schemas.microsoft.com/office/powerpoint/2010/main" val="3529548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500"/>
                                        <p:tgtEl>
                                          <p:spTgt spid="2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fade">
                                      <p:cBhvr>
                                        <p:cTn id="23" dur="500"/>
                                        <p:tgtEl>
                                          <p:spTgt spid="2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57200" y="1879601"/>
            <a:ext cx="23545800" cy="1168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TRÌNH TỔNG QUÁT CỦA ĐƯỜNG THẲNG</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457200" y="3048001"/>
                <a:ext cx="11624065"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lập</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tổng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quát</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oMath>
                </a14:m>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sz="47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7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𝒏</m:t>
                        </m:r>
                      </m:e>
                    </m:acc>
                    <m:d>
                      <m:dPr>
                        <m:ctrlPr>
                          <a:rPr lang="en-US" sz="47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7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pháp</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700" b="1" dirty="0" err="1">
                    <a:solidFill>
                      <a:prstClr val="black"/>
                    </a:solidFill>
                    <a:latin typeface="Tahoma" panose="020B0604030504040204" pitchFamily="34" charset="0"/>
                    <a:ea typeface="Tahoma" panose="020B0604030504040204" pitchFamily="34" charset="0"/>
                    <a:cs typeface="Tahoma" panose="020B0604030504040204" pitchFamily="34" charset="0"/>
                  </a:rPr>
                  <a:t>tuyến</a:t>
                </a:r>
                <a:r>
                  <a:rPr lang="en-US" sz="47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4700"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𝜟</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𝟑</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m:t>
                        </m:r>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e>
                    </m:d>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𝟑</m:t>
                    </m:r>
                    <m:r>
                      <a:rPr lang="en-US" b="1" i="1" smtClean="0">
                        <a:latin typeface="Cambria Math" panose="02040503050406030204" pitchFamily="18" charset="0"/>
                        <a:ea typeface="Calibri" panose="020F0502020204030204" pitchFamily="34" charset="0"/>
                        <a:cs typeface="Times New Roman" panose="02020603050405020304" pitchFamily="18" charset="0"/>
                      </a:rPr>
                      <m:t>𝒙</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𝟒</m:t>
                    </m:r>
                    <m:r>
                      <a:rPr lang="en-US" b="1" i="1" smtClean="0">
                        <a:latin typeface="Cambria Math" panose="02040503050406030204" pitchFamily="18" charset="0"/>
                        <a:ea typeface="Calibri" panose="020F0502020204030204" pitchFamily="34" charset="0"/>
                        <a:cs typeface="Times New Roman" panose="02020603050405020304" pitchFamily="18" charset="0"/>
                      </a:rPr>
                      <m:t>𝒚</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𝟏𝟎</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800"/>
                  </a:spcAf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57200" y="3048001"/>
                <a:ext cx="11624065" cy="10363199"/>
              </a:xfrm>
              <a:prstGeom prst="rect">
                <a:avLst/>
              </a:prstGeom>
              <a:blipFill>
                <a:blip r:embed="rId3"/>
                <a:stretch>
                  <a:fillRect l="-2305" r="-2252"/>
                </a:stretch>
              </a:blipFill>
              <a:ln>
                <a:solidFill>
                  <a:srgbClr val="00B0F0"/>
                </a:solidFill>
              </a:ln>
            </p:spPr>
            <p:txBody>
              <a:bodyPr/>
              <a:lstStyle/>
              <a:p>
                <a:r>
                  <a:rPr lang="en-US">
                    <a:noFill/>
                  </a:rPr>
                  <a:t> </a:t>
                </a:r>
              </a:p>
            </p:txBody>
          </p:sp>
        </mc:Fallback>
      </mc:AlternateContent>
      <p:grpSp>
        <p:nvGrpSpPr>
          <p:cNvPr id="13" name="Group 12"/>
          <p:cNvGrpSpPr/>
          <p:nvPr/>
        </p:nvGrpSpPr>
        <p:grpSpPr>
          <a:xfrm>
            <a:off x="721162" y="3132684"/>
            <a:ext cx="3165038" cy="846967"/>
            <a:chOff x="27395" y="60714"/>
            <a:chExt cx="1260580" cy="157054"/>
          </a:xfrm>
        </p:grpSpPr>
        <p:grpSp>
          <p:nvGrpSpPr>
            <p:cNvPr id="14" name="Group 13"/>
            <p:cNvGrpSpPr/>
            <p:nvPr/>
          </p:nvGrpSpPr>
          <p:grpSpPr>
            <a:xfrm>
              <a:off x="27395" y="60714"/>
              <a:ext cx="1260580" cy="157054"/>
              <a:chOff x="38544" y="62041"/>
              <a:chExt cx="1773659" cy="194361"/>
            </a:xfrm>
          </p:grpSpPr>
          <p:sp>
            <p:nvSpPr>
              <p:cNvPr id="16" name="Arrow: Pentagon 25"/>
              <p:cNvSpPr/>
              <p:nvPr/>
            </p:nvSpPr>
            <p:spPr>
              <a:xfrm>
                <a:off x="204585" y="62041"/>
                <a:ext cx="1607618" cy="19429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Arrow: Chevron 26"/>
              <p:cNvSpPr/>
              <p:nvPr/>
            </p:nvSpPr>
            <p:spPr>
              <a:xfrm>
                <a:off x="38544" y="62041"/>
                <a:ext cx="155658" cy="19436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8" name="Arrow: Chevron 27"/>
              <p:cNvSpPr/>
              <p:nvPr/>
            </p:nvSpPr>
            <p:spPr>
              <a:xfrm>
                <a:off x="115330" y="62041"/>
                <a:ext cx="177710" cy="19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5" name="TextBox 56"/>
            <p:cNvSpPr txBox="1"/>
            <p:nvPr/>
          </p:nvSpPr>
          <p:spPr>
            <a:xfrm>
              <a:off x="250984" y="68068"/>
              <a:ext cx="884516" cy="13953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Ví dụ 2.</a:t>
              </a:r>
              <a:endParaRPr lang="en-US" sz="4800" b="1">
                <a:effectLst/>
                <a:latin typeface="Tomaho"/>
                <a:ea typeface="Calibri" panose="020F0502020204030204"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14822BB7-DB89-4357-87F0-6E511FC44A6A}"/>
                  </a:ext>
                </a:extLst>
              </p:cNvPr>
              <p:cNvSpPr txBox="1">
                <a:spLocks/>
              </p:cNvSpPr>
              <p:nvPr/>
            </p:nvSpPr>
            <p:spPr>
              <a:xfrm>
                <a:off x="12263861" y="3086964"/>
                <a:ext cx="11739139" cy="103631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đỉnh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𝟓</m:t>
                        </m:r>
                      </m:e>
                    </m:d>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𝑩</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𝟑</m:t>
                        </m:r>
                      </m:e>
                    </m:d>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𝑪</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𝟔</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Lập</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phương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trình</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tổng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quát</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của</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đường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cao</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kẻ</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từ</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của</a:t>
                </a:r>
                <a:r>
                  <a:rPr lang="en-US" b="1" dirty="0">
                    <a:effectLst/>
                    <a:latin typeface="Tahoma" panose="020B0604030504040204" pitchFamily="34" charset="0"/>
                    <a:ea typeface="Tahoma" panose="020B0604030504040204" pitchFamily="34" charset="0"/>
                    <a:cs typeface="Tahoma" panose="020B0604030504040204" pitchFamily="34" charset="0"/>
                  </a:rPr>
                  <a:t> tam </a:t>
                </a:r>
                <a:r>
                  <a:rPr lang="en-US" b="1" dirty="0" err="1">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a:effectLst/>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kẻ</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effectLst/>
                    <a:latin typeface="Tahoma" panose="020B0604030504040204" pitchFamily="34" charset="0"/>
                    <a:ea typeface="Tahoma" panose="020B0604030504040204" pitchFamily="34" charset="0"/>
                    <a:cs typeface="Tahoma" panose="020B0604030504040204" pitchFamily="34" charset="0"/>
                  </a:rPr>
                  <a:t> 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tam </a:t>
                </a:r>
                <a:r>
                  <a:rPr lang="en-US" b="1" dirty="0" err="1">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vuông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góc</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với</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𝑩𝑪</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nên</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có</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một</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vectơ</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pháp</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tuyến</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là</a:t>
                </a: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𝑩𝑪</m:t>
                        </m:r>
                      </m:e>
                    </m:acc>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b="1" dirty="0">
                    <a:effectLst/>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0"/>
                  </a:spcBef>
                  <a:buNone/>
                </a:pPr>
                <a:r>
                  <a:rPr lang="en-US" b="1" dirty="0" err="1">
                    <a:effectLst/>
                    <a:latin typeface="Tahoma" panose="020B0604030504040204" pitchFamily="34" charset="0"/>
                    <a:ea typeface="Tahoma" panose="020B0604030504040204" pitchFamily="34" charset="0"/>
                    <a:cs typeface="Tahoma" panose="020B0604030504040204" pitchFamily="34" charset="0"/>
                  </a:rPr>
                  <a:t>Đường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cao</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kẻ</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từ</a:t>
                </a:r>
                <a14:m>
                  <m:oMath xmlns:m="http://schemas.openxmlformats.org/officeDocument/2006/math">
                    <m:r>
                      <a:rPr lang="en-US"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của</a:t>
                </a:r>
                <a:r>
                  <a:rPr lang="en-US" b="1" dirty="0">
                    <a:effectLst/>
                    <a:latin typeface="Tahoma" panose="020B0604030504040204" pitchFamily="34" charset="0"/>
                    <a:ea typeface="Tahoma" panose="020B0604030504040204" pitchFamily="34" charset="0"/>
                    <a:cs typeface="Tahoma" panose="020B0604030504040204" pitchFamily="34" charset="0"/>
                  </a:rPr>
                  <a:t> tam </a:t>
                </a:r>
                <a:r>
                  <a:rPr lang="en-US" b="1" dirty="0" err="1">
                    <a:effectLst/>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b="1" dirty="0" err="1">
                    <a:effectLst/>
                    <a:latin typeface="Tahoma" panose="020B0604030504040204" pitchFamily="34" charset="0"/>
                    <a:ea typeface="Tahoma" panose="020B0604030504040204" pitchFamily="34" charset="0"/>
                    <a:cs typeface="Tahoma" panose="020B0604030504040204" pitchFamily="34" charset="0"/>
                  </a:rPr>
                  <a:t>có</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phương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trình</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tổng</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quát</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b="1" dirty="0" err="1">
                    <a:effectLst/>
                    <a:latin typeface="Tahoma" panose="020B0604030504040204" pitchFamily="34" charset="0"/>
                    <a:ea typeface="Tahoma" panose="020B0604030504040204" pitchFamily="34" charset="0"/>
                    <a:cs typeface="Tahoma" panose="020B0604030504040204" pitchFamily="34" charset="0"/>
                  </a:rPr>
                  <a:t>là</a:t>
                </a: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0"/>
                  </a:spcBef>
                  <a:buNone/>
                </a:pPr>
                <a:r>
                  <a:rPr lang="en-US"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𝟒</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m:t>
                        </m:r>
                      </m:e>
                    </m:d>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d>
                      <m:d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𝒚</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𝟓</m:t>
                        </m:r>
                      </m:e>
                    </m:d>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effectLst/>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Bef>
                    <a:spcPts val="0"/>
                  </a:spcBef>
                  <a:buNone/>
                </a:pPr>
                <a:r>
                  <a:rPr lang="en-US" b="1" dirty="0">
                    <a:effectLst/>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𝒚</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𝟏𝟒</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b="1" i="1" smtClean="0">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263861" y="3086964"/>
                <a:ext cx="11739139" cy="10363199"/>
              </a:xfrm>
              <a:prstGeom prst="rect">
                <a:avLst/>
              </a:prstGeom>
              <a:blipFill>
                <a:blip r:embed="rId4"/>
                <a:stretch>
                  <a:fillRect l="-2334" t="-1293" r="-2282"/>
                </a:stretch>
              </a:blipFill>
              <a:ln>
                <a:solidFill>
                  <a:srgbClr val="00B0F0"/>
                </a:solidFill>
              </a:ln>
            </p:spPr>
            <p:txBody>
              <a:bodyPr/>
              <a:lstStyle/>
              <a:p>
                <a:r>
                  <a:rPr lang="en-US">
                    <a:noFill/>
                  </a:rPr>
                  <a:t> </a:t>
                </a:r>
              </a:p>
            </p:txBody>
          </p:sp>
        </mc:Fallback>
      </mc:AlternateContent>
      <p:grpSp>
        <p:nvGrpSpPr>
          <p:cNvPr id="20" name="Group 19"/>
          <p:cNvGrpSpPr/>
          <p:nvPr/>
        </p:nvGrpSpPr>
        <p:grpSpPr>
          <a:xfrm>
            <a:off x="12475528" y="3059710"/>
            <a:ext cx="3983672" cy="865123"/>
            <a:chOff x="1219200" y="1883409"/>
            <a:chExt cx="4234636" cy="865123"/>
          </a:xfrm>
        </p:grpSpPr>
        <p:grpSp>
          <p:nvGrpSpPr>
            <p:cNvPr id="21" name="Group 20"/>
            <p:cNvGrpSpPr/>
            <p:nvPr/>
          </p:nvGrpSpPr>
          <p:grpSpPr>
            <a:xfrm>
              <a:off x="1219200" y="1883409"/>
              <a:ext cx="4234636" cy="865123"/>
              <a:chOff x="10025696" y="6718934"/>
              <a:chExt cx="4234636" cy="865123"/>
            </a:xfrm>
          </p:grpSpPr>
          <p:sp>
            <p:nvSpPr>
              <p:cNvPr id="23" name="Arrow: Pentagon 33"/>
              <p:cNvSpPr/>
              <p:nvPr/>
            </p:nvSpPr>
            <p:spPr>
              <a:xfrm>
                <a:off x="10429865" y="6752717"/>
                <a:ext cx="3810953" cy="80670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34"/>
              <p:cNvSpPr/>
              <p:nvPr/>
            </p:nvSpPr>
            <p:spPr>
              <a:xfrm>
                <a:off x="10025696" y="6773546"/>
                <a:ext cx="273620" cy="80670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26" name="TextBox 56"/>
              <p:cNvSpPr txBox="1"/>
              <p:nvPr/>
            </p:nvSpPr>
            <p:spPr>
              <a:xfrm>
                <a:off x="10582965" y="6718934"/>
                <a:ext cx="3677367" cy="865123"/>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omaho"/>
                    <a:ea typeface="Calibri" panose="020F0502020204030204" pitchFamily="34" charset="0"/>
                    <a:cs typeface="Times New Roman" panose="02020603050405020304" pitchFamily="18" charset="0"/>
                  </a:rPr>
                  <a:t>Luyện tập 1.</a:t>
                </a:r>
                <a:endParaRPr lang="en-US" sz="4800" b="1">
                  <a:effectLst/>
                  <a:latin typeface="Tomaho"/>
                  <a:ea typeface="Calibri" panose="020F0502020204030204" pitchFamily="34" charset="0"/>
                  <a:cs typeface="Times New Roman" panose="02020603050405020304" pitchFamily="18" charset="0"/>
                </a:endParaRPr>
              </a:p>
            </p:txBody>
          </p:sp>
        </p:grpSp>
        <p:sp>
          <p:nvSpPr>
            <p:cNvPr id="22" name="Arrow: Chevron 35"/>
            <p:cNvSpPr/>
            <p:nvPr/>
          </p:nvSpPr>
          <p:spPr>
            <a:xfrm>
              <a:off x="1349749" y="1935480"/>
              <a:ext cx="296171" cy="80670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Tree>
    <p:extLst>
      <p:ext uri="{BB962C8B-B14F-4D97-AF65-F5344CB8AC3E}">
        <p14:creationId xmlns:p14="http://schemas.microsoft.com/office/powerpoint/2010/main" val="1038069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500"/>
                                        <p:tgtEl>
                                          <p:spTgt spid="12">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500"/>
                                        <p:tgtEl>
                                          <p:spTgt spid="12">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500"/>
                                        <p:tgtEl>
                                          <p:spTgt spid="1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xEl>
                                              <p:pRg st="1" end="1"/>
                                            </p:txEl>
                                          </p:spTgt>
                                        </p:tgtEl>
                                        <p:attrNameLst>
                                          <p:attrName>style.visibility</p:attrName>
                                        </p:attrNameLst>
                                      </p:cBhvr>
                                      <p:to>
                                        <p:strVal val="visible"/>
                                      </p:to>
                                    </p:set>
                                    <p:animEffect transition="in" filter="fade">
                                      <p:cBhvr>
                                        <p:cTn id="56" dur="500"/>
                                        <p:tgtEl>
                                          <p:spTgt spid="19">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xEl>
                                              <p:pRg st="2" end="2"/>
                                            </p:txEl>
                                          </p:spTgt>
                                        </p:tgtEl>
                                        <p:attrNameLst>
                                          <p:attrName>style.visibility</p:attrName>
                                        </p:attrNameLst>
                                      </p:cBhvr>
                                      <p:to>
                                        <p:strVal val="visible"/>
                                      </p:to>
                                    </p:set>
                                    <p:animEffect transition="in" filter="fade">
                                      <p:cBhvr>
                                        <p:cTn id="61" dur="500"/>
                                        <p:tgtEl>
                                          <p:spTgt spid="1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xEl>
                                              <p:pRg st="3" end="3"/>
                                            </p:txEl>
                                          </p:spTgt>
                                        </p:tgtEl>
                                        <p:attrNameLst>
                                          <p:attrName>style.visibility</p:attrName>
                                        </p:attrNameLst>
                                      </p:cBhvr>
                                      <p:to>
                                        <p:strVal val="visible"/>
                                      </p:to>
                                    </p:set>
                                    <p:animEffect transition="in" filter="fade">
                                      <p:cBhvr>
                                        <p:cTn id="66" dur="500"/>
                                        <p:tgtEl>
                                          <p:spTgt spid="19">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xEl>
                                              <p:pRg st="4" end="4"/>
                                            </p:txEl>
                                          </p:spTgt>
                                        </p:tgtEl>
                                        <p:attrNameLst>
                                          <p:attrName>style.visibility</p:attrName>
                                        </p:attrNameLst>
                                      </p:cBhvr>
                                      <p:to>
                                        <p:strVal val="visible"/>
                                      </p:to>
                                    </p:set>
                                    <p:animEffect transition="in" filter="fade">
                                      <p:cBhvr>
                                        <p:cTn id="71" dur="500"/>
                                        <p:tgtEl>
                                          <p:spTgt spid="19">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xEl>
                                              <p:pRg st="5" end="5"/>
                                            </p:txEl>
                                          </p:spTgt>
                                        </p:tgtEl>
                                        <p:attrNameLst>
                                          <p:attrName>style.visibility</p:attrName>
                                        </p:attrNameLst>
                                      </p:cBhvr>
                                      <p:to>
                                        <p:strVal val="visible"/>
                                      </p:to>
                                    </p:set>
                                    <p:animEffect transition="in" filter="fade">
                                      <p:cBhvr>
                                        <p:cTn id="76"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2"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4073</TotalTime>
  <Words>2196</Words>
  <PresentationFormat>Custom</PresentationFormat>
  <Paragraphs>208</Paragraphs>
  <Slides>19</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Yu Gothic UI Semilight</vt:lpstr>
      <vt:lpstr>Arial</vt:lpstr>
      <vt:lpstr>Calibri</vt:lpstr>
      <vt:lpstr>Calibri Light</vt:lpstr>
      <vt:lpstr>Cambria Math</vt:lpstr>
      <vt:lpstr>Symbol</vt:lpstr>
      <vt:lpstr>Tahoma</vt:lpstr>
      <vt:lpstr>Times New Roman</vt:lpstr>
      <vt:lpstr>Tomaho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2022-06-16T09:03:37Z</dcterms:modified>
</cp:coreProperties>
</file>