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notesMasterIdLst>
    <p:notesMasterId r:id="rId34"/>
  </p:notesMasterIdLst>
  <p:sldIdLst>
    <p:sldId id="256" r:id="rId3"/>
    <p:sldId id="308" r:id="rId4"/>
    <p:sldId id="309" r:id="rId5"/>
    <p:sldId id="310" r:id="rId6"/>
    <p:sldId id="311" r:id="rId7"/>
    <p:sldId id="261" r:id="rId8"/>
    <p:sldId id="269" r:id="rId9"/>
    <p:sldId id="312" r:id="rId10"/>
    <p:sldId id="293" r:id="rId11"/>
    <p:sldId id="313" r:id="rId12"/>
    <p:sldId id="294" r:id="rId13"/>
    <p:sldId id="314" r:id="rId14"/>
    <p:sldId id="295" r:id="rId15"/>
    <p:sldId id="315" r:id="rId16"/>
    <p:sldId id="257" r:id="rId17"/>
    <p:sldId id="316" r:id="rId18"/>
    <p:sldId id="322" r:id="rId19"/>
    <p:sldId id="317" r:id="rId20"/>
    <p:sldId id="318" r:id="rId21"/>
    <p:sldId id="323" r:id="rId22"/>
    <p:sldId id="321" r:id="rId23"/>
    <p:sldId id="265" r:id="rId24"/>
    <p:sldId id="324" r:id="rId25"/>
    <p:sldId id="262" r:id="rId26"/>
    <p:sldId id="275" r:id="rId27"/>
    <p:sldId id="287" r:id="rId28"/>
    <p:sldId id="288" r:id="rId29"/>
    <p:sldId id="290" r:id="rId30"/>
    <p:sldId id="303" r:id="rId31"/>
    <p:sldId id="264" r:id="rId32"/>
    <p:sldId id="266" r:id="rId33"/>
  </p:sldIdLst>
  <p:sldSz cx="18288000" cy="10287000"/>
  <p:notesSz cx="6858000" cy="9144000"/>
  <p:embeddedFontLst>
    <p:embeddedFont>
      <p:font typeface="Calibri" panose="020F0502020204030204" pitchFamily="34" charset="0"/>
      <p:regular r:id="rId35"/>
      <p:bold r:id="rId36"/>
      <p:italic r:id="rId37"/>
      <p:boldItalic r:id="rId38"/>
    </p:embeddedFont>
    <p:embeddedFont>
      <p:font typeface="Calibri Light" panose="020F0302020204030204" pitchFamily="34" charset="0"/>
      <p:regular r:id="rId39"/>
      <p:italic r:id="rId40"/>
    </p:embeddedFont>
    <p:embeddedFont>
      <p:font typeface="Cambria Math" panose="02040503050406030204" pitchFamily="18" charset="0"/>
      <p:regular r:id="rId41"/>
    </p:embeddedFont>
    <p:embeddedFont>
      <p:font typeface="Merriweather" panose="00000500000000000000" pitchFamily="2" charset="0"/>
      <p:regular r:id="rId4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2" d="100"/>
          <a:sy n="72" d="100"/>
        </p:scale>
        <p:origin x="654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5.fntdata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42" Type="http://schemas.openxmlformats.org/officeDocument/2006/relationships/font" Target="fonts/font8.fntdata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font" Target="fonts/font3.fntdata"/><Relationship Id="rId40" Type="http://schemas.openxmlformats.org/officeDocument/2006/relationships/font" Target="fonts/font6.fntdata"/><Relationship Id="rId45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font" Target="fonts/font2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font" Target="fonts/font1.fntdata"/><Relationship Id="rId43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font" Target="fonts/font4.fntdata"/><Relationship Id="rId46" Type="http://schemas.openxmlformats.org/officeDocument/2006/relationships/tableStyles" Target="tableStyles.xml"/><Relationship Id="rId20" Type="http://schemas.openxmlformats.org/officeDocument/2006/relationships/slide" Target="slides/slide18.xml"/><Relationship Id="rId41" Type="http://schemas.openxmlformats.org/officeDocument/2006/relationships/font" Target="fonts/font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40CEFE-1981-41B4-AF42-E5C4BB9CA3C4}" type="datetimeFigureOut">
              <a:rPr lang="en-US" smtClean="0"/>
              <a:t>10/27/2023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30FF4A-C438-41FD-81CB-AF4E0F5A1A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5014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4DD517-68FC-4A63-A08E-FD122F82A9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70931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4DD517-68FC-4A63-A08E-FD122F82A9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8545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4DD517-68FC-4A63-A08E-FD122F82A9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54796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4DD517-68FC-4A63-A08E-FD122F82A9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4155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57A3E7-939A-4CF6-9EF9-8A8C4D902BB0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42075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417C81-300A-4938-B8BA-BF8074D48A0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89729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1683545"/>
            <a:ext cx="13716000" cy="35814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A566AC-12EB-4B55-8058-097675A35D66}" type="datetimeFigureOut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27/10/2023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C2F455-7829-48CA-B591-2F95A544C203}" type="slidenum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07724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A566AC-12EB-4B55-8058-097675A35D66}" type="datetimeFigureOut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27/10/2023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C2F455-7829-48CA-B591-2F95A544C203}" type="slidenum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79891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7775" y="2564608"/>
            <a:ext cx="15773400" cy="4279106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7775" y="6884195"/>
            <a:ext cx="15773400" cy="2250281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A566AC-12EB-4B55-8058-097675A35D66}" type="datetimeFigureOut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27/10/2023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C2F455-7829-48CA-B591-2F95A544C203}" type="slidenum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59968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772400" cy="65270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58300" y="2738438"/>
            <a:ext cx="7772400" cy="65270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A566AC-12EB-4B55-8058-097675A35D66}" type="datetimeFigureOut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27/10/2023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C2F455-7829-48CA-B591-2F95A544C203}" type="slidenum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03915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2" y="547688"/>
            <a:ext cx="15773400" cy="198834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9683" y="2521745"/>
            <a:ext cx="7736681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9683" y="3757613"/>
            <a:ext cx="7736681" cy="55268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58300" y="2521745"/>
            <a:ext cx="7774782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4782" cy="55268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A566AC-12EB-4B55-8058-097675A35D66}" type="datetimeFigureOut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27/10/2023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C2F455-7829-48CA-B591-2F95A544C203}" type="slidenum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1937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A566AC-12EB-4B55-8058-097675A35D66}" type="datetimeFigureOut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27/10/2023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C2F455-7829-48CA-B591-2F95A544C203}" type="slidenum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60859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A566AC-12EB-4B55-8058-097675A35D66}" type="datetimeFigureOut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27/10/2023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C2F455-7829-48CA-B591-2F95A544C203}" type="slidenum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63961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A566AC-12EB-4B55-8058-097675A35D66}" type="datetimeFigureOut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27/10/2023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C2F455-7829-48CA-B591-2F95A544C203}" type="slidenum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87884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A566AC-12EB-4B55-8058-097675A35D66}" type="datetimeFigureOut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27/10/2023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C2F455-7829-48CA-B591-2F95A544C203}" type="slidenum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54825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A566AC-12EB-4B55-8058-097675A35D66}" type="datetimeFigureOut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27/10/2023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C2F455-7829-48CA-B591-2F95A544C203}" type="slidenum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73083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775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01450" cy="871775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A566AC-12EB-4B55-8058-097675A35D66}" type="datetimeFigureOut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27/10/2023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C2F455-7829-48CA-B591-2F95A544C203}" type="slidenum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89477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A566AC-12EB-4B55-8058-097675A35D66}" type="datetimeFigureOut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27/10/2023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C2F455-7829-48CA-B591-2F95A544C203}" type="slidenum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7944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7" Type="http://schemas.openxmlformats.org/officeDocument/2006/relationships/image" Target="../media/image12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8.svg"/><Relationship Id="rId10" Type="http://schemas.openxmlformats.org/officeDocument/2006/relationships/image" Target="../media/image12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7" Type="http://schemas.openxmlformats.org/officeDocument/2006/relationships/image" Target="../media/image12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8.svg"/><Relationship Id="rId10" Type="http://schemas.openxmlformats.org/officeDocument/2006/relationships/image" Target="../media/image140.pn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svg"/><Relationship Id="rId7" Type="http://schemas.openxmlformats.org/officeDocument/2006/relationships/image" Target="../media/image22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image" Target="../media/image26.svg"/><Relationship Id="rId5" Type="http://schemas.openxmlformats.org/officeDocument/2006/relationships/image" Target="../media/image20.sv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4.png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8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svg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svg"/><Relationship Id="rId19" Type="http://schemas.openxmlformats.org/officeDocument/2006/relationships/image" Target="../media/image280.png"/><Relationship Id="rId4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svg"/><Relationship Id="rId19" Type="http://schemas.openxmlformats.org/officeDocument/2006/relationships/image" Target="../media/image290.png"/><Relationship Id="rId4" Type="http://schemas.openxmlformats.org/officeDocument/2006/relationships/image" Target="../media/image3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svg"/><Relationship Id="rId21" Type="http://schemas.openxmlformats.org/officeDocument/2006/relationships/image" Target="../media/image35.png"/><Relationship Id="rId2" Type="http://schemas.openxmlformats.org/officeDocument/2006/relationships/image" Target="../media/image32.png"/><Relationship Id="rId20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svg"/><Relationship Id="rId19" Type="http://schemas.openxmlformats.org/officeDocument/2006/relationships/image" Target="../media/image300.png"/><Relationship Id="rId4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6.png"/><Relationship Id="rId3" Type="http://schemas.openxmlformats.org/officeDocument/2006/relationships/image" Target="../media/image12.svg"/><Relationship Id="rId12" Type="http://schemas.openxmlformats.org/officeDocument/2006/relationships/image" Target="../media/image350.png"/><Relationship Id="rId2" Type="http://schemas.openxmlformats.org/officeDocument/2006/relationships/image" Target="../media/image11.png"/><Relationship Id="rId16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340.png"/><Relationship Id="rId15" Type="http://schemas.openxmlformats.org/officeDocument/2006/relationships/image" Target="../media/image38.png"/><Relationship Id="rId10" Type="http://schemas.openxmlformats.org/officeDocument/2006/relationships/image" Target="../media/image33.png"/><Relationship Id="rId14" Type="http://schemas.openxmlformats.org/officeDocument/2006/relationships/image" Target="../media/image37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1.svg"/><Relationship Id="rId7" Type="http://schemas.openxmlformats.org/officeDocument/2006/relationships/image" Target="../media/image43.sv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41.svg"/><Relationship Id="rId4" Type="http://schemas.openxmlformats.org/officeDocument/2006/relationships/image" Target="../media/image40.png"/><Relationship Id="rId9" Type="http://schemas.openxmlformats.org/officeDocument/2006/relationships/image" Target="../media/image4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7" Type="http://schemas.openxmlformats.org/officeDocument/2006/relationships/image" Target="../media/image43.sv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11" Type="http://schemas.openxmlformats.org/officeDocument/2006/relationships/image" Target="../media/image44.png"/><Relationship Id="rId5" Type="http://schemas.openxmlformats.org/officeDocument/2006/relationships/image" Target="../media/image41.svg"/><Relationship Id="rId10" Type="http://schemas.openxmlformats.org/officeDocument/2006/relationships/image" Target="../media/image46.png"/><Relationship Id="rId4" Type="http://schemas.openxmlformats.org/officeDocument/2006/relationships/image" Target="../media/image40.png"/></Relationships>
</file>

<file path=ppt/slides/_rels/slide28.xml.rels><?xml version="1.0" encoding="UTF-8" standalone="yes"?>
<Relationships xmlns="http://schemas.openxmlformats.org/package/2006/relationships"><Relationship Id="rId26" Type="http://schemas.openxmlformats.org/officeDocument/2006/relationships/image" Target="../media/image50.png"/><Relationship Id="rId3" Type="http://schemas.openxmlformats.org/officeDocument/2006/relationships/image" Target="../media/image48.svg"/><Relationship Id="rId7" Type="http://schemas.openxmlformats.org/officeDocument/2006/relationships/image" Target="../media/image52.sv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5" Type="http://schemas.openxmlformats.org/officeDocument/2006/relationships/image" Target="../media/image50.svg"/><Relationship Id="rId4" Type="http://schemas.openxmlformats.org/officeDocument/2006/relationships/image" Target="../media/image49.png"/><Relationship Id="rId27" Type="http://schemas.openxmlformats.org/officeDocument/2006/relationships/image" Target="../media/image51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53.png"/><Relationship Id="rId10" Type="http://schemas.openxmlformats.org/officeDocument/2006/relationships/image" Target="../media/image5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sv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svg"/><Relationship Id="rId7" Type="http://schemas.openxmlformats.org/officeDocument/2006/relationships/image" Target="../media/image57.sv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png"/><Relationship Id="rId5" Type="http://schemas.openxmlformats.org/officeDocument/2006/relationships/image" Target="../media/image33.svg"/><Relationship Id="rId4" Type="http://schemas.openxmlformats.org/officeDocument/2006/relationships/image" Target="../media/image32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59.svg"/><Relationship Id="rId7" Type="http://schemas.openxmlformats.org/officeDocument/2006/relationships/image" Target="../media/image50.sv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5" Type="http://schemas.openxmlformats.org/officeDocument/2006/relationships/image" Target="../media/image61.svg"/><Relationship Id="rId4" Type="http://schemas.openxmlformats.org/officeDocument/2006/relationships/image" Target="../media/image60.png"/><Relationship Id="rId9" Type="http://schemas.openxmlformats.org/officeDocument/2006/relationships/image" Target="../media/image55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7" Type="http://schemas.openxmlformats.org/officeDocument/2006/relationships/image" Target="../media/image12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7" Type="http://schemas.openxmlformats.org/officeDocument/2006/relationships/image" Target="../media/image12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8.png"/><Relationship Id="rId5" Type="http://schemas.openxmlformats.org/officeDocument/2006/relationships/image" Target="../media/image8.svg"/><Relationship Id="rId10" Type="http://schemas.openxmlformats.org/officeDocument/2006/relationships/image" Target="../media/image70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7" Type="http://schemas.openxmlformats.org/officeDocument/2006/relationships/image" Target="../media/image12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8.svg"/><Relationship Id="rId10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64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28700" y="1558013"/>
            <a:ext cx="16230600" cy="717097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028700" y="292034"/>
            <a:ext cx="3772950" cy="846988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5620208" y="6287908"/>
            <a:ext cx="2050864" cy="1530457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4191000" y="2380325"/>
            <a:ext cx="10653878" cy="52860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sz="75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nton"/>
              </a:rPr>
              <a:t>CHÀO MỪNG CÁC EM </a:t>
            </a:r>
          </a:p>
          <a:p>
            <a:pPr lvl="0" algn="ctr">
              <a:lnSpc>
                <a:spcPct val="150000"/>
              </a:lnSpc>
            </a:pPr>
            <a:r>
              <a:rPr lang="en-US" sz="75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nton"/>
              </a:rPr>
              <a:t>ĐẾN VỚI TIẾT HỌC </a:t>
            </a:r>
          </a:p>
          <a:p>
            <a:pPr lvl="0" algn="ctr">
              <a:lnSpc>
                <a:spcPct val="150000"/>
              </a:lnSpc>
            </a:pPr>
            <a:r>
              <a:rPr lang="en-US" sz="75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nton"/>
              </a:rPr>
              <a:t>HÔM NAY!</a:t>
            </a:r>
            <a:endParaRPr lang="en-US" sz="75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ircle/>
      </p:transition>
    </mc:Choice>
    <mc:Fallback xmlns="">
      <p:transition spd="med">
        <p:circl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409700"/>
            <a:ext cx="16154400" cy="8763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143000" y="315833"/>
            <a:ext cx="4267200" cy="101566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lang="nl-NL" sz="4000" b="1" kern="0">
                <a:solidFill>
                  <a:srgbClr val="F3F3F3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Sơ đồ Nhóm 2</a:t>
            </a:r>
            <a:endParaRPr lang="en-US" kern="0" dirty="0">
              <a:solidFill>
                <a:srgbClr val="F3F3F3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30947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4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914400" y="1943100"/>
            <a:ext cx="16383000" cy="77724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3444531" y="5982236"/>
            <a:ext cx="4029808" cy="34290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5997253" y="1424974"/>
            <a:ext cx="1147747" cy="211832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2057400" y="2583389"/>
                <a:ext cx="14173200" cy="62939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>
                    <a:solidFill>
                      <a:schemeClr val="bg1"/>
                    </a:solidFill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Nhân 2 đơn thức: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0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en-US" sz="40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0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y</m:t>
                        </m:r>
                      </m:e>
                      <m:sup>
                        <m:r>
                          <a:rPr lang="en-US" sz="40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40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.2</m:t>
                    </m:r>
                    <m:r>
                      <m:rPr>
                        <m:sty m:val="p"/>
                      </m:rPr>
                      <a:rPr lang="en-US" sz="40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xy</m:t>
                    </m:r>
                    <m:r>
                      <a:rPr lang="en-US" sz="40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=2</m:t>
                    </m:r>
                    <m:sSup>
                      <m:sSupPr>
                        <m:ctrlP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0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en-US" sz="40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sSup>
                      <m:sSupPr>
                        <m:ctrlP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0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y</m:t>
                        </m:r>
                      </m:e>
                      <m:sup>
                        <m:r>
                          <a:rPr lang="en-US" sz="40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US" sz="400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Nhân đơn thức với đa thức:</a:t>
                </a:r>
                <a:endParaRPr lang="en-US" sz="400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2</m:t>
                      </m:r>
                      <m:r>
                        <m:rPr>
                          <m:sty m:val="p"/>
                        </m:rPr>
                        <a:rPr lang="en-US" sz="40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xy</m:t>
                      </m:r>
                      <m:r>
                        <a:rPr lang="en-US" sz="40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.</m:t>
                      </m:r>
                      <m:d>
                        <m:dPr>
                          <m:ctrlPr>
                            <a:rPr lang="en-US" sz="40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0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5</m:t>
                          </m:r>
                          <m:r>
                            <m:rPr>
                              <m:sty m:val="p"/>
                            </m:rPr>
                            <a:rPr lang="en-US" sz="40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x</m:t>
                          </m:r>
                          <m:r>
                            <a:rPr lang="en-US" sz="40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40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400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  <m:t>x</m:t>
                              </m:r>
                            </m:e>
                            <m:sup>
                              <m:r>
                                <a:rPr lang="en-US" sz="400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40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400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  <m:t>y</m:t>
                              </m:r>
                            </m:e>
                            <m:sup>
                              <m:r>
                                <a:rPr lang="en-US" sz="400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sz="40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=10</m:t>
                      </m:r>
                      <m:sSup>
                        <m:sSupPr>
                          <m:ctrlPr>
                            <a:rPr lang="en-US" sz="40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40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x</m:t>
                          </m:r>
                        </m:e>
                        <m:sup>
                          <m:r>
                            <a:rPr lang="en-US" sz="40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en-US" sz="40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y</m:t>
                      </m:r>
                      <m:r>
                        <a:rPr lang="en-US" sz="40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+2</m:t>
                      </m:r>
                      <m:sSup>
                        <m:sSupPr>
                          <m:ctrlPr>
                            <a:rPr lang="en-US" sz="40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40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x</m:t>
                          </m:r>
                        </m:e>
                        <m:sup>
                          <m:r>
                            <a:rPr lang="en-US" sz="40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</m:sSup>
                      <m:sSup>
                        <m:sSupPr>
                          <m:ctrlPr>
                            <a:rPr lang="en-US" sz="40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40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y</m:t>
                          </m:r>
                        </m:e>
                        <m:sup>
                          <m:r>
                            <a:rPr lang="en-US" sz="40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sz="400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Nhân đa thức với đa thức:</a:t>
                </a:r>
                <a:endParaRPr lang="en-US" sz="400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40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40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xy</m:t>
                          </m:r>
                          <m:r>
                            <a:rPr lang="en-US" sz="40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40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400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  <m:t>x</m:t>
                              </m:r>
                            </m:e>
                            <m:sup>
                              <m:r>
                                <a:rPr lang="en-US" sz="400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lang="en-US" sz="40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y</m:t>
                          </m:r>
                        </m:e>
                      </m:d>
                      <m:r>
                        <a:rPr lang="en-US" sz="40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.</m:t>
                      </m:r>
                      <m:d>
                        <m:dPr>
                          <m:ctrlPr>
                            <a:rPr lang="en-US" sz="40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0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1+</m:t>
                          </m:r>
                          <m:r>
                            <m:rPr>
                              <m:sty m:val="p"/>
                            </m:rPr>
                            <a:rPr lang="en-US" sz="40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xy</m:t>
                          </m:r>
                        </m:e>
                      </m:d>
                    </m:oMath>
                  </m:oMathPara>
                </a14:m>
                <a:endParaRPr lang="en-US" sz="400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40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xy</m:t>
                      </m:r>
                      <m:r>
                        <a:rPr lang="en-US" sz="40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0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40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x</m:t>
                          </m:r>
                        </m:e>
                        <m:sup>
                          <m:r>
                            <a:rPr lang="en-US" sz="40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sz="40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40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y</m:t>
                          </m:r>
                        </m:e>
                        <m:sup>
                          <m:r>
                            <a:rPr lang="en-US" sz="40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40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0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40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x</m:t>
                          </m:r>
                        </m:e>
                        <m:sup>
                          <m:r>
                            <a:rPr lang="en-US" sz="40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en-US" sz="40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y</m:t>
                      </m:r>
                      <m:r>
                        <a:rPr lang="en-US" sz="40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0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40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x</m:t>
                          </m:r>
                        </m:e>
                        <m:sup>
                          <m:r>
                            <a:rPr lang="en-US" sz="40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</m:sSup>
                      <m:sSup>
                        <m:sSupPr>
                          <m:ctrlPr>
                            <a:rPr lang="en-US" sz="40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40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y</m:t>
                          </m:r>
                        </m:e>
                        <m:sup>
                          <m:r>
                            <a:rPr lang="en-US" sz="40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400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7400" y="2583389"/>
                <a:ext cx="14173200" cy="6293911"/>
              </a:xfrm>
              <a:prstGeom prst="rect">
                <a:avLst/>
              </a:prstGeom>
              <a:blipFill>
                <a:blip r:embed="rId10"/>
                <a:stretch>
                  <a:fillRect l="-15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/>
          <p:cNvSpPr/>
          <p:nvPr/>
        </p:nvSpPr>
        <p:spPr>
          <a:xfrm>
            <a:off x="914400" y="571500"/>
            <a:ext cx="2667000" cy="101566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1" i="0" u="none" strike="noStrike" kern="0" cap="none" spc="0" normalizeH="0" baseline="0" noProof="0">
                <a:ln>
                  <a:noFill/>
                </a:ln>
                <a:solidFill>
                  <a:srgbClr val="F3F3F3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NHÓM</a:t>
            </a:r>
            <a:r>
              <a:rPr kumimoji="0" lang="nl-NL" sz="4000" b="1" i="0" u="none" strike="noStrike" kern="0" cap="none" spc="0" normalizeH="0" noProof="0">
                <a:ln>
                  <a:noFill/>
                </a:ln>
                <a:solidFill>
                  <a:srgbClr val="F3F3F3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3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3F3F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4329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 dir="r"/>
      </p:transition>
    </mc:Choice>
    <mc:Fallback xmlns="">
      <p:transition spd="med">
        <p:pull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1333500"/>
            <a:ext cx="13716000" cy="879454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33400" y="495300"/>
            <a:ext cx="4038600" cy="101566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lang="vi-VN" sz="4000" b="1" kern="0">
                <a:solidFill>
                  <a:srgbClr val="F3F3F3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Sơ đồ Nhóm </a:t>
            </a:r>
            <a:r>
              <a:rPr lang="en-US" sz="4000" b="1" kern="0">
                <a:solidFill>
                  <a:srgbClr val="F3F3F3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3</a:t>
            </a:r>
            <a:endParaRPr lang="vi-VN" sz="4000" b="1" kern="0">
              <a:solidFill>
                <a:srgbClr val="F3F3F3"/>
              </a:solidFill>
              <a:latin typeface="Arial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97098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4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914400" y="2019300"/>
            <a:ext cx="16383000" cy="65532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934453" y="5017294"/>
            <a:ext cx="4029808" cy="34290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5913768" y="3162300"/>
            <a:ext cx="1403685" cy="259069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914400" y="571500"/>
            <a:ext cx="2743200" cy="101566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1" i="0" u="none" strike="noStrike" kern="0" cap="none" spc="0" normalizeH="0" baseline="0" noProof="0">
                <a:ln>
                  <a:noFill/>
                </a:ln>
                <a:solidFill>
                  <a:srgbClr val="F3F3F3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NHÓM</a:t>
            </a:r>
            <a:r>
              <a:rPr kumimoji="0" lang="nl-NL" sz="4000" b="1" i="0" u="none" strike="noStrike" kern="0" cap="none" spc="0" normalizeH="0" noProof="0">
                <a:ln>
                  <a:noFill/>
                </a:ln>
                <a:solidFill>
                  <a:srgbClr val="F3F3F3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4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3F3F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572000" y="3290872"/>
            <a:ext cx="631294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4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Chia đa thức cho đơn thức</a:t>
            </a:r>
            <a:endParaRPr lang="en-US" sz="40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4953000" y="4333861"/>
                <a:ext cx="9144000" cy="208121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>
                  <a:lnSpc>
                    <a:spcPct val="150000"/>
                  </a:lnSpc>
                  <a:spcBef>
                    <a:spcPts val="120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4000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0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4</m:t>
                          </m:r>
                          <m:sSup>
                            <m:sSupPr>
                              <m:ctrlPr>
                                <a:rPr lang="en-US" sz="40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400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  <m:t>x</m:t>
                              </m:r>
                            </m:e>
                            <m:sup>
                              <m:r>
                                <a:rPr lang="en-US" sz="400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40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400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  <m:t>y</m:t>
                              </m:r>
                            </m:e>
                            <m:sup>
                              <m:r>
                                <a:rPr lang="en-US" sz="400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40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40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lang="en-US" sz="40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400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  <m:t>x</m:t>
                              </m:r>
                            </m:e>
                            <m:sup>
                              <m:r>
                                <a:rPr lang="en-US" sz="400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40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400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  <m:t>y</m:t>
                              </m:r>
                            </m:e>
                            <m:sup>
                              <m:r>
                                <a:rPr lang="en-US" sz="400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40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en-US" sz="40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xy</m:t>
                          </m:r>
                        </m:e>
                      </m:d>
                      <m:r>
                        <a:rPr lang="en-US" sz="40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:</m:t>
                      </m:r>
                      <m:r>
                        <m:rPr>
                          <m:sty m:val="p"/>
                        </m:rPr>
                        <a:rPr lang="en-US" sz="40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xy</m:t>
                      </m:r>
                    </m:oMath>
                  </m:oMathPara>
                </a14:m>
                <a:endParaRPr lang="en-US" sz="400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>
                  <a:lnSpc>
                    <a:spcPct val="150000"/>
                  </a:lnSpc>
                  <a:spcBef>
                    <a:spcPts val="120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40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=4</m:t>
                    </m:r>
                    <m:sSup>
                      <m:sSupPr>
                        <m:ctrlP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0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en-US" sz="40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sty m:val="p"/>
                      </m:rPr>
                      <a:rPr lang="en-US" sz="40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y</m:t>
                    </m:r>
                    <m:r>
                      <a:rPr lang="en-US" sz="4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0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2</m:t>
                    </m:r>
                    <m:r>
                      <m:rPr>
                        <m:sty m:val="p"/>
                      </m:rPr>
                      <a:rPr lang="en-US" sz="40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xy</m:t>
                    </m:r>
                    <m:r>
                      <a:rPr lang="en-US" sz="40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+1</m:t>
                    </m:r>
                  </m:oMath>
                </a14:m>
                <a:r>
                  <a:rPr lang="en-US" sz="400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.</a:t>
                </a:r>
                <a:endParaRPr lang="en-US" sz="400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3000" y="4333861"/>
                <a:ext cx="9144000" cy="2081211"/>
              </a:xfrm>
              <a:prstGeom prst="rect">
                <a:avLst/>
              </a:prstGeom>
              <a:blipFill>
                <a:blip r:embed="rId10"/>
                <a:stretch>
                  <a:fillRect b="-11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87801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 dir="r"/>
      </p:transition>
    </mc:Choice>
    <mc:Fallback xmlns="">
      <p:transition spd="med">
        <p:pull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800100"/>
            <a:ext cx="14772498" cy="90678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09600" y="647700"/>
            <a:ext cx="4267200" cy="101566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lang="vi-VN" sz="4000" b="1" kern="0">
                <a:solidFill>
                  <a:srgbClr val="F3F3F3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Sơ đồ Nhóm </a:t>
            </a:r>
            <a:r>
              <a:rPr lang="en-US" sz="4000" b="1" kern="0">
                <a:solidFill>
                  <a:srgbClr val="F3F3F3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4</a:t>
            </a:r>
            <a:endParaRPr lang="vi-VN" sz="4000" b="1" kern="0">
              <a:solidFill>
                <a:srgbClr val="F3F3F3"/>
              </a:solidFill>
              <a:latin typeface="Arial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96973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4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9601200" y="9237650"/>
            <a:ext cx="2579260" cy="1486592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15621000" y="5866869"/>
            <a:ext cx="2209800" cy="420550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6899053">
            <a:off x="-71224" y="-292051"/>
            <a:ext cx="2017149" cy="264150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5400000">
            <a:off x="13793789" y="-353353"/>
            <a:ext cx="4140858" cy="484756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5400000" flipH="1" flipV="1">
            <a:off x="353353" y="5792789"/>
            <a:ext cx="4140858" cy="484756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164045" y="7969620"/>
            <a:ext cx="2519474" cy="1378839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-448560" y="1638300"/>
            <a:ext cx="18956520" cy="1710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vi-VN" sz="8000" b="1" kern="0">
                <a:solidFill>
                  <a:srgbClr val="F2C2AB">
                    <a:lumMod val="50000"/>
                  </a:srgbClr>
                </a:solidFill>
                <a:cs typeface="Arial"/>
                <a:sym typeface="Arial"/>
              </a:rPr>
              <a:t>CHƯƠNG I. ĐA THỨC</a:t>
            </a:r>
            <a:endParaRPr lang="vi-VN" sz="8000" b="1" kern="0" dirty="0">
              <a:solidFill>
                <a:srgbClr val="F2C2AB">
                  <a:lumMod val="50000"/>
                </a:srgbClr>
              </a:solidFill>
              <a:cs typeface="Arial"/>
              <a:sym typeface="Arial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352800" y="4169422"/>
            <a:ext cx="11963400" cy="16097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nl-NL" sz="7500" b="1" kern="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BÀI TẬP CUỐI </a:t>
            </a:r>
            <a:r>
              <a:rPr lang="nl-NL" sz="7500" b="1" ker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CHƯƠNG I</a:t>
            </a:r>
            <a:endParaRPr lang="en-US" sz="7500" b="1" kern="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13332716" y="1071344"/>
            <a:ext cx="1064526" cy="1064526"/>
            <a:chOff x="8625386" y="109182"/>
            <a:chExt cx="709684" cy="709684"/>
          </a:xfrm>
        </p:grpSpPr>
        <p:sp>
          <p:nvSpPr>
            <p:cNvPr id="8" name="Oval 7"/>
            <p:cNvSpPr/>
            <p:nvPr/>
          </p:nvSpPr>
          <p:spPr>
            <a:xfrm>
              <a:off x="8625386" y="109182"/>
              <a:ext cx="709684" cy="709684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89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575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631107" y="279358"/>
              <a:ext cx="65317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50:50</a:t>
              </a:r>
              <a:endParaRPr kumimoji="0" lang="vi-VN" sz="2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5252117" y="1071344"/>
            <a:ext cx="1064526" cy="1064526"/>
            <a:chOff x="11169555" y="109182"/>
            <a:chExt cx="709684" cy="709684"/>
          </a:xfrm>
        </p:grpSpPr>
        <p:sp>
          <p:nvSpPr>
            <p:cNvPr id="10" name="Oval 9"/>
            <p:cNvSpPr/>
            <p:nvPr/>
          </p:nvSpPr>
          <p:spPr>
            <a:xfrm>
              <a:off x="11169555" y="109182"/>
              <a:ext cx="709684" cy="709684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85672" y="284644"/>
              <a:ext cx="217581" cy="280448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4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50843" y="284644"/>
              <a:ext cx="217581" cy="280448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4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18258" y="355515"/>
              <a:ext cx="217581" cy="28044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84292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100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306707"/>
          </a:xfrm>
          <a:prstGeom prst="rect">
            <a:avLst/>
          </a:prstGeom>
        </p:spPr>
      </p:pic>
      <p:sp>
        <p:nvSpPr>
          <p:cNvPr id="9" name="Flowchart: Terminator 6"/>
          <p:cNvSpPr/>
          <p:nvPr/>
        </p:nvSpPr>
        <p:spPr>
          <a:xfrm>
            <a:off x="2304516" y="1914477"/>
            <a:ext cx="13678967" cy="3354173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" name="Flowchart: Terminator 6"/>
          <p:cNvSpPr/>
          <p:nvPr/>
        </p:nvSpPr>
        <p:spPr>
          <a:xfrm>
            <a:off x="10134600" y="6134100"/>
            <a:ext cx="6470299" cy="1344458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3" name="Flowchart: Terminator 6"/>
          <p:cNvSpPr/>
          <p:nvPr/>
        </p:nvSpPr>
        <p:spPr>
          <a:xfrm>
            <a:off x="10135583" y="8422373"/>
            <a:ext cx="6469316" cy="1265066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4" name="Flowchart: Terminator 6"/>
          <p:cNvSpPr/>
          <p:nvPr/>
        </p:nvSpPr>
        <p:spPr>
          <a:xfrm>
            <a:off x="1828800" y="8191500"/>
            <a:ext cx="6472514" cy="1347353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Flowchart: Terminator 6"/>
          <p:cNvSpPr/>
          <p:nvPr/>
        </p:nvSpPr>
        <p:spPr>
          <a:xfrm>
            <a:off x="1831998" y="6210300"/>
            <a:ext cx="6469316" cy="1374603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14741814" y="456330"/>
            <a:ext cx="1064526" cy="1064526"/>
            <a:chOff x="8625386" y="109182"/>
            <a:chExt cx="709684" cy="709684"/>
          </a:xfrm>
        </p:grpSpPr>
        <p:sp>
          <p:nvSpPr>
            <p:cNvPr id="18" name="Oval 17"/>
            <p:cNvSpPr/>
            <p:nvPr/>
          </p:nvSpPr>
          <p:spPr>
            <a:xfrm>
              <a:off x="8625386" y="109182"/>
              <a:ext cx="709684" cy="709684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89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575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8631107" y="279358"/>
              <a:ext cx="65317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50:50</a:t>
              </a:r>
              <a:endParaRPr kumimoji="0" lang="vi-VN" sz="2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6246098" y="482076"/>
            <a:ext cx="1064526" cy="1064526"/>
            <a:chOff x="11169555" y="109182"/>
            <a:chExt cx="709684" cy="709684"/>
          </a:xfrm>
        </p:grpSpPr>
        <p:sp>
          <p:nvSpPr>
            <p:cNvPr id="22" name="Oval 21"/>
            <p:cNvSpPr/>
            <p:nvPr/>
          </p:nvSpPr>
          <p:spPr>
            <a:xfrm>
              <a:off x="11169555" y="109182"/>
              <a:ext cx="709684" cy="709684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4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85672" y="284644"/>
              <a:ext cx="217581" cy="280448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4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50843" y="284644"/>
              <a:ext cx="217581" cy="280448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4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18258" y="355515"/>
              <a:ext cx="217581" cy="280448"/>
            </a:xfrm>
            <a:prstGeom prst="rect">
              <a:avLst/>
            </a:prstGeom>
          </p:spPr>
        </p:pic>
      </p:grpSp>
      <p:grpSp>
        <p:nvGrpSpPr>
          <p:cNvPr id="37" name="Group 36"/>
          <p:cNvGrpSpPr/>
          <p:nvPr/>
        </p:nvGrpSpPr>
        <p:grpSpPr>
          <a:xfrm>
            <a:off x="1162827" y="427557"/>
            <a:ext cx="1341524" cy="1341524"/>
            <a:chOff x="2461777" y="117916"/>
            <a:chExt cx="894349" cy="894349"/>
          </a:xfrm>
        </p:grpSpPr>
        <p:sp>
          <p:nvSpPr>
            <p:cNvPr id="34" name="Oval 33"/>
            <p:cNvSpPr/>
            <p:nvPr/>
          </p:nvSpPr>
          <p:spPr>
            <a:xfrm>
              <a:off x="2461777" y="117916"/>
              <a:ext cx="894349" cy="89434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2570074" y="307850"/>
              <a:ext cx="642270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2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>
                      <a:lumMod val="40000"/>
                      <a:lumOff val="6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Key</a:t>
              </a:r>
              <a:endParaRPr kumimoji="0" lang="vi-VN" sz="42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3221986" y="2135448"/>
                <a:ext cx="11528410" cy="24746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R="30480"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kumimoji="0" lang="en-US" sz="4500" b="1" i="0" u="none" strike="noStrike" kern="120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Câu 1.</a:t>
                </a:r>
                <a:r>
                  <a:rPr kumimoji="0" lang="en-US" sz="4500" b="0" i="0" u="none" strike="noStrike" kern="120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500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Các đơn thức </a:t>
                </a:r>
                <a14:m>
                  <m:oMath xmlns:m="http://schemas.openxmlformats.org/officeDocument/2006/math">
                    <m:r>
                      <a:rPr lang="fr-FR" sz="45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r>
                      <a:rPr lang="fr-FR" sz="45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10;</m:t>
                    </m:r>
                    <m:f>
                      <m:fPr>
                        <m:ctrlPr>
                          <a:rPr lang="en-US" sz="45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45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fr-FR" sz="45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m:rPr>
                        <m:sty m:val="p"/>
                      </m:rPr>
                      <a:rPr lang="fr-FR" sz="45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x</m:t>
                    </m:r>
                    <m:r>
                      <a:rPr lang="fr-FR" sz="45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;2</m:t>
                    </m:r>
                    <m:sSup>
                      <m:sSupPr>
                        <m:ctrlPr>
                          <a:rPr lang="en-US" sz="45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fr-FR" sz="45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fr-FR" sz="45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sty m:val="p"/>
                      </m:rPr>
                      <a:rPr lang="fr-FR" sz="45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y</m:t>
                    </m:r>
                    <m:r>
                      <a:rPr lang="fr-FR" sz="45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;5</m:t>
                    </m:r>
                    <m:sSup>
                      <m:sSupPr>
                        <m:ctrlPr>
                          <a:rPr lang="en-US" sz="45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fr-FR" sz="45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fr-FR" sz="45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fr-FR" sz="45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  <m:sSup>
                      <m:sSupPr>
                        <m:ctrlPr>
                          <a:rPr lang="en-US" sz="45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fr-FR" sz="45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fr-FR" sz="45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fr-FR" sz="450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có bậc lần lượt là?</a:t>
                </a:r>
                <a:endParaRPr lang="en-US" sz="450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1986" y="2135448"/>
                <a:ext cx="11528410" cy="2474652"/>
              </a:xfrm>
              <a:prstGeom prst="rect">
                <a:avLst/>
              </a:prstGeom>
              <a:blipFill>
                <a:blip r:embed="rId5"/>
                <a:stretch>
                  <a:fillRect l="-2221" b="-115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/>
          <p:cNvSpPr/>
          <p:nvPr/>
        </p:nvSpPr>
        <p:spPr>
          <a:xfrm>
            <a:off x="3251294" y="6372790"/>
            <a:ext cx="3236784" cy="9015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50000"/>
              </a:lnSpc>
              <a:spcAft>
                <a:spcPts val="800"/>
              </a:spcAft>
              <a:defRPr/>
            </a:pPr>
            <a:r>
              <a:rPr lang="en-US" sz="400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A. 0 ; 1 ; 3 ; 4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661838" y="6268086"/>
            <a:ext cx="3265638" cy="9015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50000"/>
              </a:lnSpc>
              <a:spcAft>
                <a:spcPts val="800"/>
              </a:spcAft>
              <a:defRPr/>
            </a:pPr>
            <a:r>
              <a:rPr lang="en-US" sz="400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C. 0 ; 1 ; 2 ; 3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19729" y="8332460"/>
            <a:ext cx="3236784" cy="9015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50000"/>
              </a:lnSpc>
              <a:spcAft>
                <a:spcPts val="800"/>
              </a:spcAft>
              <a:defRPr/>
            </a:pPr>
            <a:r>
              <a:rPr lang="en-US" sz="400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B. 0 ; 3 ; 1 ; 4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697933" y="8509107"/>
            <a:ext cx="3265638" cy="9015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50000"/>
              </a:lnSpc>
              <a:spcAft>
                <a:spcPts val="800"/>
              </a:spcAft>
              <a:defRPr/>
            </a:pPr>
            <a:r>
              <a:rPr lang="en-US" sz="400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D. 0 ; 1 ; 3 ; 2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16263866" y="472545"/>
            <a:ext cx="1064526" cy="1064526"/>
            <a:chOff x="11169555" y="109182"/>
            <a:chExt cx="709684" cy="709684"/>
          </a:xfrm>
        </p:grpSpPr>
        <p:sp>
          <p:nvSpPr>
            <p:cNvPr id="27" name="Oval 26"/>
            <p:cNvSpPr/>
            <p:nvPr/>
          </p:nvSpPr>
          <p:spPr>
            <a:xfrm>
              <a:off x="11169555" y="109182"/>
              <a:ext cx="709684" cy="709684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85672" y="284644"/>
              <a:ext cx="217581" cy="280448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50843" y="284644"/>
              <a:ext cx="217581" cy="280448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18258" y="355515"/>
              <a:ext cx="217581" cy="28044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96900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8D08D"/>
                                      </p:to>
                                    </p:animClr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8D08D"/>
                                      </p:to>
                                    </p:animClr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5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5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393"/>
            <a:ext cx="18288000" cy="10306707"/>
          </a:xfrm>
          <a:prstGeom prst="rect">
            <a:avLst/>
          </a:prstGeom>
        </p:spPr>
      </p:pic>
      <p:sp>
        <p:nvSpPr>
          <p:cNvPr id="9" name="Flowchart: Terminator 6"/>
          <p:cNvSpPr/>
          <p:nvPr/>
        </p:nvSpPr>
        <p:spPr>
          <a:xfrm>
            <a:off x="685800" y="1790700"/>
            <a:ext cx="16840199" cy="2171469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" name="Flowchart: Terminator 6"/>
          <p:cNvSpPr/>
          <p:nvPr/>
        </p:nvSpPr>
        <p:spPr>
          <a:xfrm>
            <a:off x="685800" y="4250562"/>
            <a:ext cx="16840200" cy="1273938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3" name="Flowchart: Terminator 6"/>
          <p:cNvSpPr/>
          <p:nvPr/>
        </p:nvSpPr>
        <p:spPr>
          <a:xfrm>
            <a:off x="685800" y="5829300"/>
            <a:ext cx="16840200" cy="1193618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4" name="Flowchart: Terminator 6"/>
          <p:cNvSpPr/>
          <p:nvPr/>
        </p:nvSpPr>
        <p:spPr>
          <a:xfrm>
            <a:off x="685800" y="8829605"/>
            <a:ext cx="16840200" cy="1114495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Flowchart: Terminator 6"/>
          <p:cNvSpPr/>
          <p:nvPr/>
        </p:nvSpPr>
        <p:spPr>
          <a:xfrm>
            <a:off x="685800" y="7353300"/>
            <a:ext cx="16840200" cy="1180287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14741814" y="219273"/>
            <a:ext cx="1064526" cy="1064526"/>
            <a:chOff x="8625386" y="109182"/>
            <a:chExt cx="709684" cy="709684"/>
          </a:xfrm>
        </p:grpSpPr>
        <p:sp>
          <p:nvSpPr>
            <p:cNvPr id="18" name="Oval 17"/>
            <p:cNvSpPr/>
            <p:nvPr/>
          </p:nvSpPr>
          <p:spPr>
            <a:xfrm>
              <a:off x="8625386" y="109182"/>
              <a:ext cx="709684" cy="709684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89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575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8631107" y="279358"/>
              <a:ext cx="65317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50:50</a:t>
              </a:r>
              <a:endParaRPr kumimoji="0" lang="vi-VN" sz="2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6246098" y="482076"/>
            <a:ext cx="1064526" cy="1064526"/>
            <a:chOff x="11169555" y="109182"/>
            <a:chExt cx="709684" cy="709684"/>
          </a:xfrm>
        </p:grpSpPr>
        <p:sp>
          <p:nvSpPr>
            <p:cNvPr id="22" name="Oval 21"/>
            <p:cNvSpPr/>
            <p:nvPr/>
          </p:nvSpPr>
          <p:spPr>
            <a:xfrm>
              <a:off x="11169555" y="109182"/>
              <a:ext cx="709684" cy="709684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4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85672" y="284644"/>
              <a:ext cx="217581" cy="280448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4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50843" y="284644"/>
              <a:ext cx="217581" cy="280448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4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18258" y="355515"/>
              <a:ext cx="217581" cy="280448"/>
            </a:xfrm>
            <a:prstGeom prst="rect">
              <a:avLst/>
            </a:prstGeom>
          </p:spPr>
        </p:pic>
      </p:grpSp>
      <p:grpSp>
        <p:nvGrpSpPr>
          <p:cNvPr id="37" name="Group 36"/>
          <p:cNvGrpSpPr/>
          <p:nvPr/>
        </p:nvGrpSpPr>
        <p:grpSpPr>
          <a:xfrm>
            <a:off x="1162827" y="190500"/>
            <a:ext cx="1341524" cy="1341524"/>
            <a:chOff x="2461777" y="117916"/>
            <a:chExt cx="894349" cy="894349"/>
          </a:xfrm>
        </p:grpSpPr>
        <p:sp>
          <p:nvSpPr>
            <p:cNvPr id="34" name="Oval 33"/>
            <p:cNvSpPr/>
            <p:nvPr/>
          </p:nvSpPr>
          <p:spPr>
            <a:xfrm>
              <a:off x="2461777" y="117916"/>
              <a:ext cx="894349" cy="89434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2570074" y="307850"/>
              <a:ext cx="642270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2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>
                      <a:lumMod val="40000"/>
                      <a:lumOff val="6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Key</a:t>
              </a:r>
              <a:endParaRPr kumimoji="0" lang="vi-VN" sz="42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965279" y="4386208"/>
            <a:ext cx="18846721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30480" algn="just">
              <a:lnSpc>
                <a:spcPct val="150000"/>
              </a:lnSpc>
              <a:spcAft>
                <a:spcPts val="0"/>
              </a:spcAft>
            </a:pPr>
            <a:r>
              <a:rPr lang="en-US" sz="380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A. x = −1 là nghiệm của đa thức A(x) nhưng không phải là nghiệm của B(x)              </a:t>
            </a:r>
            <a:endParaRPr lang="en-US" sz="380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902779" y="7429500"/>
            <a:ext cx="1212066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30480" algn="just">
              <a:lnSpc>
                <a:spcPct val="150000"/>
              </a:lnSpc>
              <a:spcAft>
                <a:spcPts val="0"/>
              </a:spcAft>
            </a:pPr>
            <a:r>
              <a:rPr lang="en-US" sz="400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C. A(x) có hai nghiệm là x = −1 và x = −2            </a:t>
            </a:r>
            <a:endParaRPr lang="en-US" sz="360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902779" y="5905500"/>
            <a:ext cx="7701467" cy="9694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30480" algn="just">
              <a:lnSpc>
                <a:spcPct val="150000"/>
              </a:lnSpc>
              <a:spcAft>
                <a:spcPts val="0"/>
              </a:spcAft>
            </a:pPr>
            <a:r>
              <a:rPr lang="en-US" sz="380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B. B(x) không có nghiệm                </a:t>
            </a:r>
            <a:endParaRPr lang="en-US" sz="380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902779" y="8908493"/>
            <a:ext cx="976184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30480" algn="just">
              <a:lnSpc>
                <a:spcPct val="150000"/>
              </a:lnSpc>
              <a:spcAft>
                <a:spcPts val="0"/>
              </a:spcAft>
            </a:pPr>
            <a:r>
              <a:rPr lang="en-US" sz="400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D. B(x) có hai nghiệm là x = −2 và x = 2.</a:t>
            </a:r>
            <a:endParaRPr lang="en-US" sz="360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16263866" y="235488"/>
            <a:ext cx="1064526" cy="1064526"/>
            <a:chOff x="11169555" y="109182"/>
            <a:chExt cx="709684" cy="709684"/>
          </a:xfrm>
        </p:grpSpPr>
        <p:sp>
          <p:nvSpPr>
            <p:cNvPr id="27" name="Oval 26"/>
            <p:cNvSpPr/>
            <p:nvPr/>
          </p:nvSpPr>
          <p:spPr>
            <a:xfrm>
              <a:off x="11169555" y="109182"/>
              <a:ext cx="709684" cy="709684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85672" y="284644"/>
              <a:ext cx="217581" cy="280448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50843" y="284644"/>
              <a:ext cx="217581" cy="280448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18258" y="355515"/>
              <a:ext cx="217581" cy="280448"/>
            </a:xfrm>
            <a:prstGeom prst="rect">
              <a:avLst/>
            </a:prstGeom>
          </p:spPr>
        </p:pic>
      </p:grpSp>
      <p:sp>
        <p:nvSpPr>
          <p:cNvPr id="12" name="Rectangle 11"/>
          <p:cNvSpPr/>
          <p:nvPr/>
        </p:nvSpPr>
        <p:spPr>
          <a:xfrm>
            <a:off x="1422479" y="1905092"/>
            <a:ext cx="14841061" cy="1843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lvl="0" algn="just">
              <a:lnSpc>
                <a:spcPct val="150000"/>
              </a:lnSpc>
            </a:pPr>
            <a:r>
              <a:rPr kumimoji="0" lang="vi-VN" sz="40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Times New Roman" panose="02020603050405020304" pitchFamily="18" charset="0"/>
              </a:rPr>
              <a:t>Câu </a:t>
            </a: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kumimoji="0" lang="vi-VN" sz="40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en-US" sz="400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Cho hai đa thức: A(x) = x</a:t>
            </a:r>
            <a:r>
              <a:rPr lang="en-US" sz="4000" baseline="3000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00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 + 3x + 2 và B(x) = x</a:t>
            </a:r>
            <a:r>
              <a:rPr lang="en-US" sz="4000" baseline="3000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00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 + 4. Chọn phát biểu </a:t>
            </a:r>
            <a:r>
              <a:rPr lang="en-US" sz="4000" b="1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sai</a:t>
            </a:r>
            <a:r>
              <a:rPr lang="en-US" sz="400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:</a:t>
            </a:r>
            <a:endParaRPr kumimoji="0" lang="en-US" sz="40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783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8D08D"/>
                                      </p:to>
                                    </p:animClr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8D08D"/>
                                      </p:to>
                                    </p:animClr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5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  <p:bldP spid="2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393"/>
            <a:ext cx="18288000" cy="10306707"/>
          </a:xfrm>
          <a:prstGeom prst="rect">
            <a:avLst/>
          </a:prstGeom>
        </p:spPr>
      </p:pic>
      <p:sp>
        <p:nvSpPr>
          <p:cNvPr id="9" name="Flowchart: Terminator 6"/>
          <p:cNvSpPr/>
          <p:nvPr/>
        </p:nvSpPr>
        <p:spPr>
          <a:xfrm>
            <a:off x="990600" y="2247900"/>
            <a:ext cx="16396224" cy="3255607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" name="Flowchart: Terminator 6"/>
          <p:cNvSpPr/>
          <p:nvPr/>
        </p:nvSpPr>
        <p:spPr>
          <a:xfrm>
            <a:off x="1906473" y="5993641"/>
            <a:ext cx="6469316" cy="1664459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3" name="Flowchart: Terminator 6"/>
          <p:cNvSpPr/>
          <p:nvPr/>
        </p:nvSpPr>
        <p:spPr>
          <a:xfrm>
            <a:off x="9789188" y="8205158"/>
            <a:ext cx="6469316" cy="1646066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4" name="Flowchart: Terminator 6"/>
          <p:cNvSpPr/>
          <p:nvPr/>
        </p:nvSpPr>
        <p:spPr>
          <a:xfrm>
            <a:off x="9753600" y="5941910"/>
            <a:ext cx="6469316" cy="1646066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Flowchart: Terminator 6"/>
          <p:cNvSpPr/>
          <p:nvPr/>
        </p:nvSpPr>
        <p:spPr>
          <a:xfrm>
            <a:off x="1905000" y="8219894"/>
            <a:ext cx="6469316" cy="1664458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14741814" y="456330"/>
            <a:ext cx="1064526" cy="1064526"/>
            <a:chOff x="8625386" y="109182"/>
            <a:chExt cx="709684" cy="709684"/>
          </a:xfrm>
        </p:grpSpPr>
        <p:sp>
          <p:nvSpPr>
            <p:cNvPr id="18" name="Oval 17"/>
            <p:cNvSpPr/>
            <p:nvPr/>
          </p:nvSpPr>
          <p:spPr>
            <a:xfrm>
              <a:off x="8625386" y="109182"/>
              <a:ext cx="709684" cy="709684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89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575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8631107" y="279358"/>
              <a:ext cx="65317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50:50</a:t>
              </a:r>
              <a:endParaRPr kumimoji="0" lang="vi-VN" sz="2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6246098" y="482076"/>
            <a:ext cx="1064526" cy="1064526"/>
            <a:chOff x="11169555" y="109182"/>
            <a:chExt cx="709684" cy="709684"/>
          </a:xfrm>
        </p:grpSpPr>
        <p:sp>
          <p:nvSpPr>
            <p:cNvPr id="22" name="Oval 21"/>
            <p:cNvSpPr/>
            <p:nvPr/>
          </p:nvSpPr>
          <p:spPr>
            <a:xfrm>
              <a:off x="11169555" y="109182"/>
              <a:ext cx="709684" cy="709684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5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85672" y="284644"/>
              <a:ext cx="217581" cy="280448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5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50843" y="284644"/>
              <a:ext cx="217581" cy="280448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5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18258" y="355515"/>
              <a:ext cx="217581" cy="280448"/>
            </a:xfrm>
            <a:prstGeom prst="rect">
              <a:avLst/>
            </a:prstGeom>
          </p:spPr>
        </p:pic>
      </p:grpSp>
      <p:grpSp>
        <p:nvGrpSpPr>
          <p:cNvPr id="37" name="Group 36"/>
          <p:cNvGrpSpPr/>
          <p:nvPr/>
        </p:nvGrpSpPr>
        <p:grpSpPr>
          <a:xfrm>
            <a:off x="1162827" y="427557"/>
            <a:ext cx="1341524" cy="1341524"/>
            <a:chOff x="2461777" y="117916"/>
            <a:chExt cx="894349" cy="894349"/>
          </a:xfrm>
        </p:grpSpPr>
        <p:sp>
          <p:nvSpPr>
            <p:cNvPr id="34" name="Oval 33"/>
            <p:cNvSpPr/>
            <p:nvPr/>
          </p:nvSpPr>
          <p:spPr>
            <a:xfrm>
              <a:off x="2461777" y="117916"/>
              <a:ext cx="894349" cy="89434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2570074" y="307850"/>
              <a:ext cx="642270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2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>
                      <a:lumMod val="40000"/>
                      <a:lumOff val="6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Key</a:t>
              </a:r>
              <a:endParaRPr kumimoji="0" lang="vi-VN" sz="42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3615599" y="6311249"/>
            <a:ext cx="2870016" cy="9015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50000"/>
              </a:lnSpc>
              <a:spcAft>
                <a:spcPts val="600"/>
              </a:spcAft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A. </a:t>
            </a:r>
            <a:r>
              <a:rPr lang="en-US" sz="400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 = 4400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615599" y="8012607"/>
            <a:ext cx="3071354" cy="14585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250000"/>
              </a:lnSpc>
              <a:spcAft>
                <a:spcPts val="800"/>
              </a:spcAft>
              <a:defRPr/>
            </a:pPr>
            <a:r>
              <a: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sz="4300">
                <a:solidFill>
                  <a:prstClr val="white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P = 2200</a:t>
            </a:r>
            <a:endParaRPr kumimoji="0" lang="en-US" sz="43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420444" y="7910347"/>
            <a:ext cx="3286156" cy="14585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250000"/>
              </a:lnSpc>
              <a:spcAft>
                <a:spcPts val="800"/>
              </a:spcAft>
              <a:defRPr/>
            </a:pPr>
            <a:r>
              <a: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D. </a:t>
            </a:r>
            <a:r>
              <a:rPr lang="en-US" sz="4300">
                <a:solidFill>
                  <a:prstClr val="white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P = -2200</a:t>
            </a:r>
            <a:endParaRPr kumimoji="0" lang="en-US" sz="43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353800" y="6184576"/>
            <a:ext cx="3540030" cy="10849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defRPr/>
            </a:pPr>
            <a:r>
              <a: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en-US" sz="4300">
                <a:solidFill>
                  <a:prstClr val="white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P = 2020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16263866" y="472545"/>
            <a:ext cx="1064526" cy="1064526"/>
            <a:chOff x="11169555" y="109182"/>
            <a:chExt cx="709684" cy="709684"/>
          </a:xfrm>
        </p:grpSpPr>
        <p:sp>
          <p:nvSpPr>
            <p:cNvPr id="27" name="Oval 26"/>
            <p:cNvSpPr/>
            <p:nvPr/>
          </p:nvSpPr>
          <p:spPr>
            <a:xfrm>
              <a:off x="11169555" y="109182"/>
              <a:ext cx="709684" cy="709684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5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85672" y="284644"/>
              <a:ext cx="217581" cy="280448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5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50843" y="284644"/>
              <a:ext cx="217581" cy="280448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5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18258" y="355515"/>
              <a:ext cx="217581" cy="280448"/>
            </a:xfrm>
            <a:prstGeom prst="rect">
              <a:avLst/>
            </a:prstGeom>
          </p:spPr>
        </p:pic>
      </p:grpSp>
      <p:sp>
        <p:nvSpPr>
          <p:cNvPr id="12" name="Rectangle 11"/>
          <p:cNvSpPr/>
          <p:nvPr/>
        </p:nvSpPr>
        <p:spPr>
          <a:xfrm>
            <a:off x="1524000" y="2289070"/>
            <a:ext cx="15422630" cy="30700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30480" algn="just">
              <a:lnSpc>
                <a:spcPct val="150000"/>
              </a:lnSpc>
              <a:spcAft>
                <a:spcPts val="0"/>
              </a:spcAft>
            </a:pPr>
            <a:r>
              <a:rPr kumimoji="0" lang="en-US" sz="43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Câu 3. </a:t>
            </a:r>
            <a:r>
              <a:rPr lang="en-US" sz="430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Cho a, b, c là những hằng số và a + 2b + 3c = 2200. Tính giá trị của đa thức </a:t>
            </a:r>
          </a:p>
          <a:p>
            <a:pPr marR="30480" algn="ctr">
              <a:lnSpc>
                <a:spcPct val="150000"/>
              </a:lnSpc>
              <a:spcAft>
                <a:spcPts val="0"/>
              </a:spcAft>
            </a:pPr>
            <a:r>
              <a:rPr lang="en-US" sz="430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 = ax</a:t>
            </a:r>
            <a:r>
              <a:rPr lang="en-US" sz="4300" baseline="3000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en-US" sz="430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</a:t>
            </a:r>
            <a:r>
              <a:rPr lang="en-US" sz="4300" baseline="3000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en-US" sz="430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- 2bx</a:t>
            </a:r>
            <a:r>
              <a:rPr lang="en-US" sz="4300" baseline="3000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</a:t>
            </a:r>
            <a:r>
              <a:rPr lang="en-US" sz="430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</a:t>
            </a:r>
            <a:r>
              <a:rPr lang="en-US" sz="4300" baseline="3000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</a:t>
            </a:r>
            <a:r>
              <a:rPr lang="en-US" sz="430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+ 3cx</a:t>
            </a:r>
            <a:r>
              <a:rPr lang="en-US" sz="4300" baseline="3000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en-US" sz="430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 tại x = -1; y = 1</a:t>
            </a:r>
            <a:endParaRPr lang="en-US" sz="430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9508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8D08D"/>
                                      </p:to>
                                    </p:animClr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8D08D"/>
                                      </p:to>
                                    </p:animClr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5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  <p:bldP spid="2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A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762000" y="1638300"/>
            <a:ext cx="16687800" cy="8915400"/>
            <a:chOff x="0" y="0"/>
            <a:chExt cx="6038063" cy="6076340"/>
          </a:xfrm>
        </p:grpSpPr>
        <p:sp>
          <p:nvSpPr>
            <p:cNvPr id="5" name="Freeform 5"/>
            <p:cNvSpPr/>
            <p:nvPr/>
          </p:nvSpPr>
          <p:spPr>
            <a:xfrm>
              <a:off x="31750" y="31750"/>
              <a:ext cx="5974562" cy="6012840"/>
            </a:xfrm>
            <a:custGeom>
              <a:avLst/>
              <a:gdLst/>
              <a:ahLst/>
              <a:cxnLst/>
              <a:rect l="l" t="t" r="r" b="b"/>
              <a:pathLst>
                <a:path w="5974562" h="6012840">
                  <a:moveTo>
                    <a:pt x="5881853" y="6012840"/>
                  </a:moveTo>
                  <a:lnTo>
                    <a:pt x="92710" y="6012840"/>
                  </a:lnTo>
                  <a:cubicBezTo>
                    <a:pt x="41910" y="6012840"/>
                    <a:pt x="0" y="5970931"/>
                    <a:pt x="0" y="5920131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5880583" y="0"/>
                  </a:lnTo>
                  <a:cubicBezTo>
                    <a:pt x="5931383" y="0"/>
                    <a:pt x="5973292" y="41910"/>
                    <a:pt x="5973292" y="92710"/>
                  </a:cubicBezTo>
                  <a:lnTo>
                    <a:pt x="5973292" y="5918860"/>
                  </a:lnTo>
                  <a:cubicBezTo>
                    <a:pt x="5974562" y="5970931"/>
                    <a:pt x="5932653" y="6012840"/>
                    <a:pt x="5881853" y="6012840"/>
                  </a:cubicBezTo>
                  <a:close/>
                </a:path>
              </a:pathLst>
            </a:custGeom>
            <a:solidFill>
              <a:schemeClr val="bg1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6038062" cy="6076340"/>
            </a:xfrm>
            <a:custGeom>
              <a:avLst/>
              <a:gdLst/>
              <a:ahLst/>
              <a:cxnLst/>
              <a:rect l="l" t="t" r="r" b="b"/>
              <a:pathLst>
                <a:path w="6038062" h="6076340">
                  <a:moveTo>
                    <a:pt x="5913603" y="59690"/>
                  </a:moveTo>
                  <a:cubicBezTo>
                    <a:pt x="5949162" y="59690"/>
                    <a:pt x="5978372" y="88900"/>
                    <a:pt x="5978372" y="124460"/>
                  </a:cubicBezTo>
                  <a:lnTo>
                    <a:pt x="5978372" y="5951881"/>
                  </a:lnTo>
                  <a:cubicBezTo>
                    <a:pt x="5978372" y="5987440"/>
                    <a:pt x="5949162" y="6016651"/>
                    <a:pt x="5913603" y="6016651"/>
                  </a:cubicBezTo>
                  <a:lnTo>
                    <a:pt x="124460" y="6016651"/>
                  </a:lnTo>
                  <a:cubicBezTo>
                    <a:pt x="88900" y="6016651"/>
                    <a:pt x="59690" y="5987440"/>
                    <a:pt x="59690" y="595188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5913603" y="59690"/>
                  </a:lnTo>
                  <a:moveTo>
                    <a:pt x="5913603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5951881"/>
                  </a:lnTo>
                  <a:cubicBezTo>
                    <a:pt x="0" y="6020460"/>
                    <a:pt x="55880" y="6076340"/>
                    <a:pt x="124460" y="6076340"/>
                  </a:cubicBezTo>
                  <a:lnTo>
                    <a:pt x="5913603" y="6076340"/>
                  </a:lnTo>
                  <a:cubicBezTo>
                    <a:pt x="5982183" y="6076340"/>
                    <a:pt x="6038062" y="6020460"/>
                    <a:pt x="6038062" y="5951881"/>
                  </a:cubicBezTo>
                  <a:lnTo>
                    <a:pt x="6038062" y="124460"/>
                  </a:lnTo>
                  <a:cubicBezTo>
                    <a:pt x="6038062" y="55880"/>
                    <a:pt x="5982183" y="0"/>
                    <a:pt x="5913603" y="0"/>
                  </a:cubicBezTo>
                  <a:close/>
                </a:path>
              </a:pathLst>
            </a:custGeom>
            <a:solidFill>
              <a:srgbClr val="4C5270"/>
            </a:solidFill>
          </p:spPr>
        </p:sp>
      </p:grpSp>
      <p:grpSp>
        <p:nvGrpSpPr>
          <p:cNvPr id="9" name="Group 8"/>
          <p:cNvGrpSpPr/>
          <p:nvPr/>
        </p:nvGrpSpPr>
        <p:grpSpPr>
          <a:xfrm>
            <a:off x="5562600" y="264142"/>
            <a:ext cx="7541291" cy="1108694"/>
            <a:chOff x="6019800" y="377206"/>
            <a:chExt cx="9206251" cy="1108694"/>
          </a:xfrm>
        </p:grpSpPr>
        <p:grpSp>
          <p:nvGrpSpPr>
            <p:cNvPr id="10" name="Group 4"/>
            <p:cNvGrpSpPr/>
            <p:nvPr/>
          </p:nvGrpSpPr>
          <p:grpSpPr>
            <a:xfrm>
              <a:off x="6019800" y="377206"/>
              <a:ext cx="9113229" cy="1108694"/>
              <a:chOff x="0" y="0"/>
              <a:chExt cx="8836922" cy="6076340"/>
            </a:xfrm>
          </p:grpSpPr>
          <p:sp>
            <p:nvSpPr>
              <p:cNvPr id="12" name="Freeform 5"/>
              <p:cNvSpPr/>
              <p:nvPr/>
            </p:nvSpPr>
            <p:spPr>
              <a:xfrm>
                <a:off x="31750" y="31749"/>
                <a:ext cx="8805172" cy="6012841"/>
              </a:xfrm>
              <a:custGeom>
                <a:avLst/>
                <a:gdLst/>
                <a:ahLst/>
                <a:cxnLst/>
                <a:rect l="l" t="t" r="r" b="b"/>
                <a:pathLst>
                  <a:path w="5974562" h="6012840">
                    <a:moveTo>
                      <a:pt x="5881853" y="6012840"/>
                    </a:moveTo>
                    <a:lnTo>
                      <a:pt x="92710" y="6012840"/>
                    </a:lnTo>
                    <a:cubicBezTo>
                      <a:pt x="41910" y="6012840"/>
                      <a:pt x="0" y="5970931"/>
                      <a:pt x="0" y="5920131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5880583" y="0"/>
                    </a:lnTo>
                    <a:cubicBezTo>
                      <a:pt x="5931383" y="0"/>
                      <a:pt x="5973292" y="41910"/>
                      <a:pt x="5973292" y="92710"/>
                    </a:cubicBezTo>
                    <a:lnTo>
                      <a:pt x="5973292" y="5918860"/>
                    </a:lnTo>
                    <a:cubicBezTo>
                      <a:pt x="5974562" y="5970931"/>
                      <a:pt x="5932653" y="6012840"/>
                      <a:pt x="5881853" y="6012840"/>
                    </a:cubicBezTo>
                    <a:close/>
                  </a:path>
                </a:pathLst>
              </a:custGeom>
              <a:solidFill>
                <a:srgbClr val="FBF6F3"/>
              </a:solidFill>
            </p:spPr>
          </p:sp>
          <p:sp>
            <p:nvSpPr>
              <p:cNvPr id="13" name="Freeform 6"/>
              <p:cNvSpPr/>
              <p:nvPr/>
            </p:nvSpPr>
            <p:spPr>
              <a:xfrm>
                <a:off x="0" y="0"/>
                <a:ext cx="8836922" cy="6076340"/>
              </a:xfrm>
              <a:custGeom>
                <a:avLst/>
                <a:gdLst/>
                <a:ahLst/>
                <a:cxnLst/>
                <a:rect l="l" t="t" r="r" b="b"/>
                <a:pathLst>
                  <a:path w="6038062" h="6076340">
                    <a:moveTo>
                      <a:pt x="5913603" y="59690"/>
                    </a:moveTo>
                    <a:cubicBezTo>
                      <a:pt x="5949162" y="59690"/>
                      <a:pt x="5978372" y="88900"/>
                      <a:pt x="5978372" y="124460"/>
                    </a:cubicBezTo>
                    <a:lnTo>
                      <a:pt x="5978372" y="5951881"/>
                    </a:lnTo>
                    <a:cubicBezTo>
                      <a:pt x="5978372" y="5987440"/>
                      <a:pt x="5949162" y="6016651"/>
                      <a:pt x="5913603" y="6016651"/>
                    </a:cubicBezTo>
                    <a:lnTo>
                      <a:pt x="124460" y="6016651"/>
                    </a:lnTo>
                    <a:cubicBezTo>
                      <a:pt x="88900" y="6016651"/>
                      <a:pt x="59690" y="5987440"/>
                      <a:pt x="59690" y="5951881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5913603" y="59690"/>
                    </a:lnTo>
                    <a:moveTo>
                      <a:pt x="5913603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951881"/>
                    </a:lnTo>
                    <a:cubicBezTo>
                      <a:pt x="0" y="6020460"/>
                      <a:pt x="55880" y="6076340"/>
                      <a:pt x="124460" y="6076340"/>
                    </a:cubicBezTo>
                    <a:lnTo>
                      <a:pt x="5913603" y="6076340"/>
                    </a:lnTo>
                    <a:cubicBezTo>
                      <a:pt x="5982183" y="6076340"/>
                      <a:pt x="6038062" y="6020460"/>
                      <a:pt x="6038062" y="5951881"/>
                    </a:cubicBezTo>
                    <a:lnTo>
                      <a:pt x="6038062" y="124460"/>
                    </a:lnTo>
                    <a:cubicBezTo>
                      <a:pt x="6038062" y="55880"/>
                      <a:pt x="5982183" y="0"/>
                      <a:pt x="5913603" y="0"/>
                    </a:cubicBezTo>
                    <a:close/>
                  </a:path>
                </a:pathLst>
              </a:custGeom>
              <a:solidFill>
                <a:srgbClr val="4C5270"/>
              </a:solidFill>
            </p:spPr>
          </p:sp>
        </p:grpSp>
        <p:sp>
          <p:nvSpPr>
            <p:cNvPr id="11" name="TextBox 10"/>
            <p:cNvSpPr txBox="1"/>
            <p:nvPr/>
          </p:nvSpPr>
          <p:spPr>
            <a:xfrm>
              <a:off x="6466228" y="560084"/>
              <a:ext cx="8759823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BÀI TẬP TRẮC NGHIỆM</a:t>
              </a:r>
            </a:p>
          </p:txBody>
        </p:sp>
      </p:grpSp>
      <p:pic>
        <p:nvPicPr>
          <p:cNvPr id="15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flipH="1">
            <a:off x="1240947" y="7505700"/>
            <a:ext cx="2882619" cy="2452847"/>
          </a:xfrm>
          <a:prstGeom prst="rect">
            <a:avLst/>
          </a:prstGeom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505200" y="4773860"/>
            <a:ext cx="5096267" cy="3112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rtl="0" eaLnBrk="0" fontAlgn="base" latinLnBrk="0" hangingPunct="0">
              <a:lnSpc>
                <a:spcPct val="2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3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A. Hệ số −2, bậc 8.</a:t>
            </a:r>
            <a:endParaRPr kumimoji="0" lang="en-US" altLang="en-US" sz="43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2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3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B. Hệ số −2</a:t>
            </a:r>
            <a:r>
              <a:rPr kumimoji="0" lang="en-US" altLang="en-US" sz="4300" b="0" i="0" u="none" strike="noStrike" cap="none" normalizeH="0" baseline="3000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3</a:t>
            </a:r>
            <a:r>
              <a:rPr kumimoji="0" lang="en-US" altLang="en-US" sz="43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, bậc 5.</a:t>
            </a:r>
            <a:endParaRPr kumimoji="0" lang="en-US" altLang="en-US" sz="43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005595" y="4659061"/>
            <a:ext cx="5791200" cy="3112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lnSpc>
                <a:spcPct val="2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4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Hệ số −1, bậc 9.</a:t>
            </a:r>
            <a:endParaRPr lang="en-US" altLang="en-US" sz="430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eaLnBrk="0" fontAlgn="base" hangingPunct="0">
              <a:lnSpc>
                <a:spcPct val="2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4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Hệ số −2</a:t>
            </a:r>
            <a:r>
              <a:rPr lang="en-US" altLang="en-US" sz="43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altLang="en-US" sz="4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bậc 6.</a:t>
            </a:r>
            <a:endParaRPr lang="en-US" altLang="en-US" sz="430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733800" y="2630817"/>
            <a:ext cx="10613803" cy="152208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0" fontAlgn="base" hangingPunct="0">
              <a:lnSpc>
                <a:spcPct val="2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45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1.39 (Sgk – tr27) </a:t>
            </a:r>
            <a:r>
              <a:rPr lang="en-US" altLang="en-US" sz="4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Đơn thức −2</a:t>
            </a:r>
            <a:r>
              <a:rPr lang="en-US" altLang="en-US" sz="45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altLang="en-US" sz="4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altLang="en-US" sz="45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en-US" sz="4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yz</a:t>
            </a:r>
            <a:r>
              <a:rPr lang="en-US" altLang="en-US" sz="45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altLang="en-US" sz="4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có</a:t>
            </a:r>
            <a:endParaRPr lang="en-US" altLang="en-US" sz="450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9752207" y="6972300"/>
            <a:ext cx="990600" cy="9144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4628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 dir="d"/>
      </p:transition>
    </mc:Choice>
    <mc:Fallback xmlns="">
      <p:transition spd="med">
        <p:pull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306707"/>
          </a:xfrm>
          <a:prstGeom prst="rect">
            <a:avLst/>
          </a:prstGeom>
        </p:spPr>
      </p:pic>
      <p:sp>
        <p:nvSpPr>
          <p:cNvPr id="9" name="Flowchart: Terminator 6"/>
          <p:cNvSpPr/>
          <p:nvPr/>
        </p:nvSpPr>
        <p:spPr>
          <a:xfrm>
            <a:off x="2304516" y="1914477"/>
            <a:ext cx="13678967" cy="3354173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" name="Flowchart: Terminator 6"/>
          <p:cNvSpPr/>
          <p:nvPr/>
        </p:nvSpPr>
        <p:spPr>
          <a:xfrm>
            <a:off x="10134600" y="6134100"/>
            <a:ext cx="6470299" cy="1344458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3" name="Flowchart: Terminator 6"/>
          <p:cNvSpPr/>
          <p:nvPr/>
        </p:nvSpPr>
        <p:spPr>
          <a:xfrm>
            <a:off x="10135583" y="8422373"/>
            <a:ext cx="6469316" cy="1265066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4" name="Flowchart: Terminator 6"/>
          <p:cNvSpPr/>
          <p:nvPr/>
        </p:nvSpPr>
        <p:spPr>
          <a:xfrm>
            <a:off x="1828800" y="8191500"/>
            <a:ext cx="6472514" cy="1347353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Flowchart: Terminator 6"/>
          <p:cNvSpPr/>
          <p:nvPr/>
        </p:nvSpPr>
        <p:spPr>
          <a:xfrm>
            <a:off x="1831998" y="6210300"/>
            <a:ext cx="6469316" cy="1374603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14741814" y="456330"/>
            <a:ext cx="1064526" cy="1064526"/>
            <a:chOff x="8625386" y="109182"/>
            <a:chExt cx="709684" cy="709684"/>
          </a:xfrm>
        </p:grpSpPr>
        <p:sp>
          <p:nvSpPr>
            <p:cNvPr id="18" name="Oval 17"/>
            <p:cNvSpPr/>
            <p:nvPr/>
          </p:nvSpPr>
          <p:spPr>
            <a:xfrm>
              <a:off x="8625386" y="109182"/>
              <a:ext cx="709684" cy="709684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89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575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8631107" y="279358"/>
              <a:ext cx="65317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50:50</a:t>
              </a:r>
              <a:endParaRPr kumimoji="0" lang="vi-VN" sz="2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6246098" y="482076"/>
            <a:ext cx="1064526" cy="1064526"/>
            <a:chOff x="11169555" y="109182"/>
            <a:chExt cx="709684" cy="709684"/>
          </a:xfrm>
        </p:grpSpPr>
        <p:sp>
          <p:nvSpPr>
            <p:cNvPr id="22" name="Oval 21"/>
            <p:cNvSpPr/>
            <p:nvPr/>
          </p:nvSpPr>
          <p:spPr>
            <a:xfrm>
              <a:off x="11169555" y="109182"/>
              <a:ext cx="709684" cy="709684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4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85672" y="284644"/>
              <a:ext cx="217581" cy="280448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4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50843" y="284644"/>
              <a:ext cx="217581" cy="280448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4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18258" y="355515"/>
              <a:ext cx="217581" cy="280448"/>
            </a:xfrm>
            <a:prstGeom prst="rect">
              <a:avLst/>
            </a:prstGeom>
          </p:spPr>
        </p:pic>
      </p:grpSp>
      <p:grpSp>
        <p:nvGrpSpPr>
          <p:cNvPr id="37" name="Group 36"/>
          <p:cNvGrpSpPr/>
          <p:nvPr/>
        </p:nvGrpSpPr>
        <p:grpSpPr>
          <a:xfrm>
            <a:off x="1162827" y="427557"/>
            <a:ext cx="1341524" cy="1341524"/>
            <a:chOff x="2461777" y="117916"/>
            <a:chExt cx="894349" cy="894349"/>
          </a:xfrm>
        </p:grpSpPr>
        <p:sp>
          <p:nvSpPr>
            <p:cNvPr id="34" name="Oval 33"/>
            <p:cNvSpPr/>
            <p:nvPr/>
          </p:nvSpPr>
          <p:spPr>
            <a:xfrm>
              <a:off x="2461777" y="117916"/>
              <a:ext cx="894349" cy="89434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2570074" y="307850"/>
              <a:ext cx="642270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2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>
                      <a:lumMod val="40000"/>
                      <a:lumOff val="6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Key</a:t>
              </a:r>
              <a:endParaRPr kumimoji="0" lang="vi-VN" sz="42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2917459" y="2392322"/>
            <a:ext cx="12322814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30480" lvl="0" algn="just">
              <a:lnSpc>
                <a:spcPct val="150000"/>
              </a:lnSpc>
            </a:pPr>
            <a:r>
              <a:rPr kumimoji="0" lang="en-US" sz="45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Câu 4.</a:t>
            </a:r>
            <a:r>
              <a:rPr kumimoji="0" lang="en-US" sz="45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50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Gọi x là giá trị thỏa mãn: (3x – 4)(x – 2) = 3x(x – 9) – 3. Khi đó</a:t>
            </a:r>
            <a:endParaRPr kumimoji="0" lang="en-US" sz="4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829176" y="6372790"/>
            <a:ext cx="2081019" cy="9015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50000"/>
              </a:lnSpc>
              <a:spcAft>
                <a:spcPts val="800"/>
              </a:spcAft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A. </a:t>
            </a:r>
            <a:r>
              <a:rPr lang="en-US" sz="400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 &lt; 0 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239720" y="6268086"/>
            <a:ext cx="2109873" cy="9015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50000"/>
              </a:lnSpc>
              <a:spcAft>
                <a:spcPts val="800"/>
              </a:spcAft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C. </a:t>
            </a:r>
            <a:r>
              <a:rPr lang="en-US" sz="400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 &gt; 2 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29176" y="8255936"/>
            <a:ext cx="2252540" cy="9015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50000"/>
              </a:lnSpc>
              <a:spcAft>
                <a:spcPts val="800"/>
              </a:spcAft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B. </a:t>
            </a:r>
            <a:r>
              <a:rPr lang="en-US" sz="400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 &lt; -1 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239720" y="8496300"/>
            <a:ext cx="1967205" cy="9015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50000"/>
              </a:lnSpc>
              <a:spcAft>
                <a:spcPts val="800"/>
              </a:spcAft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D. </a:t>
            </a:r>
            <a:r>
              <a:rPr lang="en-US" sz="400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 &gt; 0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16263866" y="472545"/>
            <a:ext cx="1064526" cy="1064526"/>
            <a:chOff x="11169555" y="109182"/>
            <a:chExt cx="709684" cy="709684"/>
          </a:xfrm>
        </p:grpSpPr>
        <p:sp>
          <p:nvSpPr>
            <p:cNvPr id="27" name="Oval 26"/>
            <p:cNvSpPr/>
            <p:nvPr/>
          </p:nvSpPr>
          <p:spPr>
            <a:xfrm>
              <a:off x="11169555" y="109182"/>
              <a:ext cx="709684" cy="709684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85672" y="284644"/>
              <a:ext cx="217581" cy="280448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50843" y="284644"/>
              <a:ext cx="217581" cy="280448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18258" y="355515"/>
              <a:ext cx="217581" cy="28044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88573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8D08D"/>
                                      </p:to>
                                    </p:animClr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8D08D"/>
                                      </p:to>
                                    </p:animClr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5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5" grpId="0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393"/>
            <a:ext cx="18288000" cy="10306707"/>
          </a:xfrm>
          <a:prstGeom prst="rect">
            <a:avLst/>
          </a:prstGeom>
        </p:spPr>
      </p:pic>
      <p:sp>
        <p:nvSpPr>
          <p:cNvPr id="9" name="Flowchart: Terminator 6"/>
          <p:cNvSpPr/>
          <p:nvPr/>
        </p:nvSpPr>
        <p:spPr>
          <a:xfrm>
            <a:off x="2195484" y="2400299"/>
            <a:ext cx="14608230" cy="3033553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" name="Flowchart: Terminator 6"/>
          <p:cNvSpPr/>
          <p:nvPr/>
        </p:nvSpPr>
        <p:spPr>
          <a:xfrm>
            <a:off x="2195484" y="5993641"/>
            <a:ext cx="6469316" cy="1664459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3" name="Flowchart: Terminator 6"/>
          <p:cNvSpPr/>
          <p:nvPr/>
        </p:nvSpPr>
        <p:spPr>
          <a:xfrm>
            <a:off x="2141284" y="8191500"/>
            <a:ext cx="6469316" cy="1646066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4" name="Flowchart: Terminator 6"/>
          <p:cNvSpPr/>
          <p:nvPr/>
        </p:nvSpPr>
        <p:spPr>
          <a:xfrm>
            <a:off x="10241742" y="5941910"/>
            <a:ext cx="6469316" cy="1646066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Flowchart: Terminator 6"/>
          <p:cNvSpPr/>
          <p:nvPr/>
        </p:nvSpPr>
        <p:spPr>
          <a:xfrm>
            <a:off x="10229710" y="8124309"/>
            <a:ext cx="6469316" cy="1664458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14741814" y="456330"/>
            <a:ext cx="1064526" cy="1064526"/>
            <a:chOff x="8625386" y="109182"/>
            <a:chExt cx="709684" cy="709684"/>
          </a:xfrm>
        </p:grpSpPr>
        <p:sp>
          <p:nvSpPr>
            <p:cNvPr id="18" name="Oval 17"/>
            <p:cNvSpPr/>
            <p:nvPr/>
          </p:nvSpPr>
          <p:spPr>
            <a:xfrm>
              <a:off x="8625386" y="109182"/>
              <a:ext cx="709684" cy="709684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89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575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8631107" y="279358"/>
              <a:ext cx="65317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50:50</a:t>
              </a:r>
              <a:endParaRPr kumimoji="0" lang="vi-VN" sz="2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6246098" y="482076"/>
            <a:ext cx="1064526" cy="1064526"/>
            <a:chOff x="11169555" y="109182"/>
            <a:chExt cx="709684" cy="709684"/>
          </a:xfrm>
        </p:grpSpPr>
        <p:sp>
          <p:nvSpPr>
            <p:cNvPr id="22" name="Oval 21"/>
            <p:cNvSpPr/>
            <p:nvPr/>
          </p:nvSpPr>
          <p:spPr>
            <a:xfrm>
              <a:off x="11169555" y="109182"/>
              <a:ext cx="709684" cy="709684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4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85672" y="284644"/>
              <a:ext cx="217581" cy="280448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4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50843" y="284644"/>
              <a:ext cx="217581" cy="280448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4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18258" y="355515"/>
              <a:ext cx="217581" cy="280448"/>
            </a:xfrm>
            <a:prstGeom prst="rect">
              <a:avLst/>
            </a:prstGeom>
          </p:spPr>
        </p:pic>
      </p:grpSp>
      <p:grpSp>
        <p:nvGrpSpPr>
          <p:cNvPr id="37" name="Group 36"/>
          <p:cNvGrpSpPr/>
          <p:nvPr/>
        </p:nvGrpSpPr>
        <p:grpSpPr>
          <a:xfrm>
            <a:off x="1162827" y="427557"/>
            <a:ext cx="1341524" cy="1341524"/>
            <a:chOff x="2461777" y="117916"/>
            <a:chExt cx="894349" cy="894349"/>
          </a:xfrm>
        </p:grpSpPr>
        <p:sp>
          <p:nvSpPr>
            <p:cNvPr id="34" name="Oval 33"/>
            <p:cNvSpPr/>
            <p:nvPr/>
          </p:nvSpPr>
          <p:spPr>
            <a:xfrm>
              <a:off x="2461777" y="117916"/>
              <a:ext cx="894349" cy="89434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2570074" y="307850"/>
              <a:ext cx="642270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2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>
                      <a:lumMod val="40000"/>
                      <a:lumOff val="6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Key</a:t>
              </a:r>
              <a:endParaRPr kumimoji="0" lang="vi-VN" sz="42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3970493" y="6311249"/>
            <a:ext cx="2738250" cy="9015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50000"/>
              </a:lnSpc>
              <a:spcAft>
                <a:spcPts val="600"/>
              </a:spcAft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A. </a:t>
            </a:r>
            <a:r>
              <a:rPr lang="en-US" sz="400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 = {4;5}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559387" y="8432907"/>
            <a:ext cx="376577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50000"/>
              </a:lnSpc>
              <a:spcAft>
                <a:spcPts val="600"/>
              </a:spcAft>
              <a:defRPr/>
            </a:pPr>
            <a:r>
              <a:rPr lang="en-US" sz="400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D. n = {3;4;5;6} 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627084" y="7962448"/>
            <a:ext cx="3606115" cy="14585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0480" marR="30480" lvl="0" algn="just">
              <a:lnSpc>
                <a:spcPct val="250000"/>
              </a:lnSpc>
              <a:spcAft>
                <a:spcPts val="1200"/>
              </a:spcAft>
              <a:defRPr/>
            </a:pPr>
            <a:r>
              <a: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B. </a:t>
            </a:r>
            <a:r>
              <a:rPr lang="en-US" sz="430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 = {4;5;6} </a:t>
            </a:r>
            <a:endParaRPr kumimoji="0" lang="en-US" sz="43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604230" y="6197179"/>
            <a:ext cx="493117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defRPr/>
            </a:pPr>
            <a:r>
              <a:rPr lang="en-US" sz="400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C. n = {1;2;3;4;5;6} 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16263866" y="472545"/>
            <a:ext cx="1064526" cy="1064526"/>
            <a:chOff x="11169555" y="109182"/>
            <a:chExt cx="709684" cy="709684"/>
          </a:xfrm>
        </p:grpSpPr>
        <p:sp>
          <p:nvSpPr>
            <p:cNvPr id="27" name="Oval 26"/>
            <p:cNvSpPr/>
            <p:nvPr/>
          </p:nvSpPr>
          <p:spPr>
            <a:xfrm>
              <a:off x="11169555" y="109182"/>
              <a:ext cx="709684" cy="709684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85672" y="284644"/>
              <a:ext cx="217581" cy="280448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50843" y="284644"/>
              <a:ext cx="217581" cy="280448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18258" y="355515"/>
              <a:ext cx="217581" cy="280448"/>
            </a:xfrm>
            <a:prstGeom prst="rect">
              <a:avLst/>
            </a:prstGeom>
          </p:spPr>
        </p:pic>
      </p:grpSp>
      <p:sp>
        <p:nvSpPr>
          <p:cNvPr id="12" name="Rectangle 11"/>
          <p:cNvSpPr/>
          <p:nvPr/>
        </p:nvSpPr>
        <p:spPr>
          <a:xfrm>
            <a:off x="2790275" y="2781300"/>
            <a:ext cx="13745125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30480" algn="just">
              <a:lnSpc>
                <a:spcPct val="150000"/>
              </a:lnSpc>
              <a:spcAft>
                <a:spcPts val="0"/>
              </a:spcAft>
            </a:pPr>
            <a:r>
              <a:rPr kumimoji="0" lang="en-US" sz="45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Dotum" panose="020B0600000101010101" pitchFamily="34" charset="-127"/>
                <a:cs typeface="Arial" panose="020B0604020202020204" pitchFamily="34" charset="0"/>
              </a:rPr>
              <a:t>Câu 5. </a:t>
            </a:r>
            <a:r>
              <a:rPr lang="en-US" sz="450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Cho A = x</a:t>
            </a:r>
            <a:r>
              <a:rPr lang="en-US" sz="4500" baseline="3000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5</a:t>
            </a:r>
            <a:r>
              <a:rPr lang="en-US" sz="450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</a:t>
            </a:r>
            <a:r>
              <a:rPr lang="en-US" sz="4500" baseline="3000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</a:t>
            </a:r>
            <a:r>
              <a:rPr lang="en-US" sz="450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– 12x</a:t>
            </a:r>
            <a:r>
              <a:rPr lang="en-US" sz="4500" baseline="3000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n+1</a:t>
            </a:r>
            <a:r>
              <a:rPr lang="en-US" sz="450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</a:t>
            </a:r>
            <a:r>
              <a:rPr lang="en-US" sz="4500" baseline="3000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</a:t>
            </a:r>
            <a:r>
              <a:rPr lang="en-US" sz="450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 B = 24x</a:t>
            </a:r>
            <a:r>
              <a:rPr lang="en-US" sz="4500" baseline="3000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n-1</a:t>
            </a:r>
            <a:r>
              <a:rPr lang="en-US" sz="450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</a:t>
            </a:r>
            <a:r>
              <a:rPr lang="en-US" sz="4500" baseline="3000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</a:t>
            </a:r>
            <a:r>
              <a:rPr lang="en-US" sz="450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marR="30480">
              <a:lnSpc>
                <a:spcPct val="150000"/>
              </a:lnSpc>
              <a:spcAft>
                <a:spcPts val="0"/>
              </a:spcAft>
            </a:pPr>
            <a:r>
              <a:rPr lang="en-US" sz="450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Tìm số tự nhiên n &gt; 0 để A ⁝ B</a:t>
            </a:r>
            <a:endParaRPr lang="en-US" sz="450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3203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8D08D"/>
                                      </p:to>
                                    </p:animClr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8D08D"/>
                                      </p:to>
                                    </p:animClr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5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  <p:bldP spid="2" grpId="0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4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6687800" y="8801100"/>
            <a:ext cx="1295400" cy="1166396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810631" y="525363"/>
            <a:ext cx="628729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000" b="1" err="1">
                <a:solidFill>
                  <a:schemeClr val="accent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Bài</a:t>
            </a:r>
            <a:r>
              <a:rPr lang="fr-FR" sz="4000" b="1">
                <a:solidFill>
                  <a:schemeClr val="accent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1.43 (SGK </a:t>
            </a:r>
            <a:r>
              <a:rPr lang="fr-FR" sz="4000" b="1" dirty="0">
                <a:solidFill>
                  <a:schemeClr val="accent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– </a:t>
            </a:r>
            <a:r>
              <a:rPr lang="fr-FR" sz="4000" b="1" err="1">
                <a:solidFill>
                  <a:schemeClr val="accent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trang</a:t>
            </a:r>
            <a:r>
              <a:rPr lang="fr-FR" sz="4000" b="1">
                <a:solidFill>
                  <a:schemeClr val="accent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27)</a:t>
            </a:r>
            <a:endParaRPr lang="en-US" sz="4000" dirty="0">
              <a:solidFill>
                <a:schemeClr val="accent2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842877" y="1385649"/>
            <a:ext cx="11958723" cy="40626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  <a:spcAft>
                <a:spcPts val="1200"/>
              </a:spcAft>
            </a:pPr>
            <a:r>
              <a:rPr lang="en-US" sz="380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Một đa thức hai biến bậc hai thu gọn có thể nhiều nhất</a:t>
            </a:r>
          </a:p>
          <a:p>
            <a:pPr lvl="0">
              <a:lnSpc>
                <a:spcPct val="150000"/>
              </a:lnSpc>
              <a:spcAft>
                <a:spcPts val="1200"/>
              </a:spcAft>
            </a:pPr>
            <a:r>
              <a:rPr lang="en-US" sz="380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a) Bao nhiêu hạng tử bậc hai? Cho ví dụ.</a:t>
            </a:r>
          </a:p>
          <a:p>
            <a:pPr lvl="0">
              <a:lnSpc>
                <a:spcPct val="150000"/>
              </a:lnSpc>
              <a:spcAft>
                <a:spcPts val="1200"/>
              </a:spcAft>
            </a:pPr>
            <a:r>
              <a:rPr lang="en-US" sz="380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b) Bao nhiêu hạng tử bậc nhất? Cho ví dụ.</a:t>
            </a:r>
          </a:p>
          <a:p>
            <a:pPr lvl="0">
              <a:lnSpc>
                <a:spcPct val="150000"/>
              </a:lnSpc>
              <a:spcAft>
                <a:spcPts val="1200"/>
              </a:spcAft>
            </a:pPr>
            <a:r>
              <a:rPr lang="en-US" sz="380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c) Bao nhiêu hạng tử khác 0? Cho ví dụ.</a:t>
            </a:r>
            <a:endParaRPr lang="en-US" sz="38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3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771032" y="0"/>
            <a:ext cx="1330396" cy="124672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304134" y="975776"/>
            <a:ext cx="4450466" cy="4450466"/>
          </a:xfrm>
          <a:prstGeom prst="rect">
            <a:avLst/>
          </a:prstGeom>
        </p:spPr>
      </p:pic>
      <p:sp>
        <p:nvSpPr>
          <p:cNvPr id="21" name="Oval Callout 20"/>
          <p:cNvSpPr/>
          <p:nvPr/>
        </p:nvSpPr>
        <p:spPr>
          <a:xfrm>
            <a:off x="8305800" y="5717312"/>
            <a:ext cx="1683043" cy="873988"/>
          </a:xfrm>
          <a:prstGeom prst="wedgeEllipseCallout">
            <a:avLst/>
          </a:prstGeom>
          <a:solidFill>
            <a:srgbClr val="D9997D">
              <a:lumMod val="75000"/>
            </a:srgbClr>
          </a:solidFill>
          <a:ln w="38100" cap="flat" cmpd="sng" algn="ctr">
            <a:solidFill>
              <a:srgbClr val="F3F3F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3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842877" y="6896100"/>
                <a:ext cx="16840200" cy="27238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nl-NL" sz="380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a) Một đa thức hai biến bậc hai thu gọn có thể nhiều nhất 3 hạng tử bậc hai.</a:t>
                </a:r>
                <a:endParaRPr lang="en-US" sz="380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38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VD : </a:t>
                </a:r>
                <a14:m>
                  <m:oMath xmlns:m="http://schemas.openxmlformats.org/officeDocument/2006/math">
                    <m:r>
                      <a:rPr lang="fr-FR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sSup>
                      <m:s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fr-FR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fr-FR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fr-FR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+2</m:t>
                    </m:r>
                    <m:sSup>
                      <m:s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fr-FR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y</m:t>
                        </m:r>
                      </m:e>
                      <m:sup>
                        <m:r>
                          <a:rPr lang="fr-FR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fr-FR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fr-FR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7</m:t>
                    </m:r>
                    <m:r>
                      <m:rPr>
                        <m:sty m:val="p"/>
                      </m:rPr>
                      <a:rPr lang="fr-FR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xy</m:t>
                    </m:r>
                    <m:r>
                      <a:rPr lang="fr-FR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+6</m:t>
                    </m:r>
                  </m:oMath>
                </a14:m>
                <a:endParaRPr lang="en-US" sz="380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38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Đa thức này có 3 hạng tử bậc hai là: </a:t>
                </a:r>
                <a14:m>
                  <m:oMath xmlns:m="http://schemas.openxmlformats.org/officeDocument/2006/math">
                    <m:r>
                      <a:rPr lang="fr-FR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sSup>
                      <m:s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fr-FR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fr-FR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fr-FR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 2</m:t>
                    </m:r>
                    <m:sSup>
                      <m:s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fr-FR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y</m:t>
                        </m:r>
                      </m:e>
                      <m:sup>
                        <m:r>
                          <a:rPr lang="fr-FR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fr-FR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fr-FR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fr-FR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7</m:t>
                    </m:r>
                    <m:r>
                      <m:rPr>
                        <m:sty m:val="p"/>
                      </m:rPr>
                      <a:rPr lang="fr-FR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xy</m:t>
                    </m:r>
                  </m:oMath>
                </a14:m>
                <a:r>
                  <a:rPr lang="fr-FR" sz="38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US" sz="380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2877" y="6896100"/>
                <a:ext cx="16840200" cy="2723823"/>
              </a:xfrm>
              <a:prstGeom prst="rect">
                <a:avLst/>
              </a:prstGeom>
              <a:blipFill>
                <a:blip r:embed="rId19"/>
                <a:stretch>
                  <a:fillRect l="-1194" b="-42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0" grpId="0"/>
      <p:bldP spid="2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4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4837018">
            <a:off x="16656204" y="324283"/>
            <a:ext cx="1891618" cy="1703239"/>
          </a:xfrm>
          <a:prstGeom prst="rect">
            <a:avLst/>
          </a:prstGeom>
        </p:spPr>
      </p:pic>
      <p:pic>
        <p:nvPicPr>
          <p:cNvPr id="23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625092" y="8801100"/>
            <a:ext cx="1330396" cy="124672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927179" y="7285121"/>
            <a:ext cx="3360821" cy="2979821"/>
          </a:xfrm>
          <a:prstGeom prst="rect">
            <a:avLst/>
          </a:prstGeom>
        </p:spPr>
      </p:pic>
      <p:sp>
        <p:nvSpPr>
          <p:cNvPr id="21" name="Oval Callout 20"/>
          <p:cNvSpPr/>
          <p:nvPr/>
        </p:nvSpPr>
        <p:spPr>
          <a:xfrm>
            <a:off x="1066800" y="611912"/>
            <a:ext cx="1683043" cy="873988"/>
          </a:xfrm>
          <a:prstGeom prst="wedgeEllipseCallout">
            <a:avLst/>
          </a:prstGeom>
          <a:solidFill>
            <a:srgbClr val="D9997D">
              <a:lumMod val="75000"/>
            </a:srgbClr>
          </a:solidFill>
          <a:ln w="38100" cap="flat" cmpd="sng" algn="ctr">
            <a:solidFill>
              <a:srgbClr val="F3F3F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3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1315453" y="2018084"/>
                <a:ext cx="15392400" cy="71096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3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b) Một đa thức hai biến bậc hai thu gọn có thể nhiều nhất 2 hạng tử bậc nhất.</a:t>
                </a:r>
                <a:endParaRPr kumimoji="0" lang="en-US" sz="3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3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VD: </a:t>
                </a:r>
                <a14:m>
                  <m:oMath xmlns:m="http://schemas.openxmlformats.org/officeDocument/2006/math">
                    <m:r>
                      <a:rPr kumimoji="0" lang="fr-FR" sz="3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8</m:t>
                    </m:r>
                    <m:r>
                      <m:rPr>
                        <m:sty m:val="p"/>
                      </m:rPr>
                      <a:rPr kumimoji="0" lang="fr-FR" sz="3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xy</m:t>
                    </m:r>
                    <m:r>
                      <a:rPr kumimoji="0" lang="fr-FR" sz="3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+2</m:t>
                    </m:r>
                    <m:r>
                      <m:rPr>
                        <m:sty m:val="p"/>
                      </m:rPr>
                      <a:rPr kumimoji="0" lang="fr-FR" sz="3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x</m:t>
                    </m:r>
                    <m:r>
                      <a:rPr kumimoji="0" lang="fr-FR" sz="3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kumimoji="0" lang="fr-FR" sz="3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y</m:t>
                    </m:r>
                  </m:oMath>
                </a14:m>
                <a:endParaRPr kumimoji="0" lang="en-US" sz="3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3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Đa thức này có 2 hạng tử bậc nhất là: 2x và y.</a:t>
                </a:r>
                <a:endParaRPr kumimoji="0" lang="en-US" sz="3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3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c) Một đa thức hai biến bậc hai thu gọn có thể nhiều nhất 5 hạng tử khác 0</a:t>
                </a:r>
                <a:endParaRPr kumimoji="0" lang="en-US" sz="3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3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VD: </a:t>
                </a:r>
                <a14:m>
                  <m:oMath xmlns:m="http://schemas.openxmlformats.org/officeDocument/2006/math">
                    <m:r>
                      <a:rPr kumimoji="0" lang="fr-FR" sz="3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8</m:t>
                    </m:r>
                    <m:sSup>
                      <m:sSupPr>
                        <m:ctrlPr>
                          <a:rPr kumimoji="0" lang="en-US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kumimoji="0" lang="fr-FR" sz="3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kumimoji="0" lang="fr-FR" sz="3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kumimoji="0" lang="fr-FR" sz="3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+4</m:t>
                    </m:r>
                    <m:sSup>
                      <m:sSupPr>
                        <m:ctrlPr>
                          <a:rPr kumimoji="0" lang="en-US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kumimoji="0" lang="fr-FR" sz="3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y</m:t>
                        </m:r>
                      </m:e>
                      <m:sup>
                        <m:r>
                          <a:rPr kumimoji="0" lang="fr-FR" sz="3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kumimoji="0" lang="fr-FR" sz="3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kumimoji="0" lang="fr-FR" sz="3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xy</m:t>
                    </m:r>
                    <m:r>
                      <a:rPr kumimoji="0" lang="fr-FR" sz="3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kumimoji="0" lang="fr-FR" sz="3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5</m:t>
                    </m:r>
                    <m:r>
                      <m:rPr>
                        <m:sty m:val="p"/>
                      </m:rPr>
                      <a:rPr kumimoji="0" lang="fr-FR" sz="3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x</m:t>
                    </m:r>
                    <m:r>
                      <a:rPr kumimoji="0" lang="fr-FR" sz="3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kumimoji="0" lang="fr-FR" sz="3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y</m:t>
                    </m:r>
                    <m:r>
                      <a:rPr kumimoji="0" lang="fr-FR" sz="3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kumimoji="0" lang="fr-FR" sz="3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endParaRPr kumimoji="0" lang="en-US" sz="3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fr-FR" sz="380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</a:t>
                </a:r>
                <a:r>
                  <a:rPr kumimoji="0" lang="fr-FR" sz="3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 thức này có 5 hạng tử khác 0 là: </a:t>
                </a:r>
                <a14:m>
                  <m:oMath xmlns:m="http://schemas.openxmlformats.org/officeDocument/2006/math">
                    <m:r>
                      <a:rPr kumimoji="0" lang="fr-FR" sz="3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8</m:t>
                    </m:r>
                    <m:sSup>
                      <m:sSupPr>
                        <m:ctrlPr>
                          <a:rPr kumimoji="0" lang="en-US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kumimoji="0" lang="fr-FR" sz="3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kumimoji="0" lang="fr-FR" sz="3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kumimoji="0" lang="fr-FR" sz="3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;4</m:t>
                    </m:r>
                    <m:sSup>
                      <m:sSupPr>
                        <m:ctrlPr>
                          <a:rPr kumimoji="0" lang="en-US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kumimoji="0" lang="fr-FR" sz="3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y</m:t>
                        </m:r>
                      </m:e>
                      <m:sup>
                        <m:r>
                          <a:rPr kumimoji="0" lang="fr-FR" sz="3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kumimoji="0" lang="fr-FR" sz="3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kumimoji="0" lang="fr-FR" sz="3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kumimoji="0" lang="fr-FR" sz="3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xy</m:t>
                    </m:r>
                    <m:r>
                      <a:rPr kumimoji="0" lang="fr-FR" sz="3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kumimoji="0" lang="fr-FR" sz="3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kumimoji="0" lang="fr-FR" sz="3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5</m:t>
                    </m:r>
                    <m:r>
                      <m:rPr>
                        <m:sty m:val="p"/>
                      </m:rPr>
                      <a:rPr kumimoji="0" lang="fr-FR" sz="3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x</m:t>
                    </m:r>
                    <m:r>
                      <a:rPr kumimoji="0" lang="fr-FR" sz="3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m:rPr>
                        <m:sty m:val="p"/>
                      </m:rPr>
                      <a:rPr kumimoji="0" lang="fr-FR" sz="3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y</m:t>
                    </m:r>
                  </m:oMath>
                </a14:m>
                <a:r>
                  <a:rPr kumimoji="0" lang="fr-FR" sz="3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kumimoji="0" lang="en-US" sz="3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5453" y="2018084"/>
                <a:ext cx="15392400" cy="7109639"/>
              </a:xfrm>
              <a:prstGeom prst="rect">
                <a:avLst/>
              </a:prstGeom>
              <a:blipFill>
                <a:blip r:embed="rId19"/>
                <a:stretch>
                  <a:fillRect l="-1307" r="-1307" b="-10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83013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64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6840200" y="-621136"/>
            <a:ext cx="2067774" cy="2139999"/>
          </a:xfrm>
          <a:prstGeom prst="rect">
            <a:avLst/>
          </a:prstGeom>
        </p:spPr>
      </p:pic>
      <p:sp>
        <p:nvSpPr>
          <p:cNvPr id="10" name="Oval Callout 9"/>
          <p:cNvSpPr/>
          <p:nvPr/>
        </p:nvSpPr>
        <p:spPr>
          <a:xfrm>
            <a:off x="8452873" y="4531522"/>
            <a:ext cx="1683043" cy="873988"/>
          </a:xfrm>
          <a:prstGeom prst="wedgeEllipseCallout">
            <a:avLst/>
          </a:prstGeom>
          <a:solidFill>
            <a:srgbClr val="D9997D">
              <a:lumMod val="75000"/>
            </a:srgbClr>
          </a:solidFill>
          <a:ln w="38100" cap="flat" cmpd="sng" algn="ctr">
            <a:solidFill>
              <a:srgbClr val="F3F3F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5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838200" y="4457700"/>
            <a:ext cx="1981200" cy="747963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295400" y="1218995"/>
            <a:ext cx="628729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000" b="1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Bài 1.44 (SGK – trang 27)</a:t>
            </a:r>
            <a:endParaRPr lang="fr-FR" sz="4000" b="1" dirty="0" err="1">
              <a:solidFill>
                <a:srgbClr val="FFFF00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303421" y="2124448"/>
                <a:ext cx="11987128" cy="17998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380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a) Rút gọn biểu thức đã cho.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380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b) Tính giá trị của biểu thức đã cho nếu biết 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8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p>
                        <m:r>
                          <a:rPr lang="en-US" sz="3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sup>
                    </m:sSup>
                    <m:r>
                      <a:rPr lang="en-US" sz="3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3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3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sup>
                    </m:sSup>
                    <m:rad>
                      <m:radPr>
                        <m:degHide m:val="on"/>
                        <m:ctrlPr>
                          <a:rPr lang="en-US" sz="3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3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e>
                    </m:rad>
                  </m:oMath>
                </a14:m>
                <a:endParaRPr lang="en-US" sz="3800" b="0" i="0"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3421" y="2124448"/>
                <a:ext cx="11987128" cy="1799852"/>
              </a:xfrm>
              <a:prstGeom prst="rect">
                <a:avLst/>
              </a:prstGeom>
              <a:blipFill>
                <a:blip r:embed="rId19"/>
                <a:stretch>
                  <a:fillRect l="-1679"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7494028" y="1088190"/>
            <a:ext cx="8888972" cy="9694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US" sz="38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 biểu thức 3x</a:t>
            </a:r>
            <a:r>
              <a:rPr lang="en-US" sz="3800" baseline="300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38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(x</a:t>
            </a:r>
            <a:r>
              <a:rPr lang="en-US" sz="3800" baseline="300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38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– y</a:t>
            </a:r>
            <a:r>
              <a:rPr lang="en-US" sz="3800" baseline="300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38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+ y</a:t>
            </a:r>
            <a:r>
              <a:rPr lang="en-US" sz="3800" baseline="300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38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(3x</a:t>
            </a:r>
            <a:r>
              <a:rPr lang="en-US" sz="3800" baseline="300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38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– y</a:t>
            </a:r>
            <a:r>
              <a:rPr lang="en-US" sz="3800" baseline="300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38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331495" y="5981700"/>
                <a:ext cx="15925800" cy="36041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1800"/>
                  </a:spcBef>
                  <a:spcAft>
                    <a:spcPts val="0"/>
                  </a:spcAft>
                </a:pPr>
                <a:r>
                  <a:rPr lang="fr-FR" sz="380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fr-FR" sz="3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3</m:t>
                    </m:r>
                    <m:sSup>
                      <m:sSupPr>
                        <m:ctrlPr>
                          <a:rPr lang="en-US" sz="3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fr-FR" sz="38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fr-FR" sz="38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d>
                      <m:dPr>
                        <m:ctrlPr>
                          <a:rPr lang="en-US" sz="3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8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fr-FR" sz="38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</m:e>
                          <m:sup>
                            <m:r>
                              <a:rPr lang="fr-FR" sz="38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</m:sup>
                        </m:sSup>
                        <m:r>
                          <a:rPr lang="fr-FR" sz="3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38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fr-FR" sz="38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y</m:t>
                            </m:r>
                          </m:e>
                          <m:sup>
                            <m:r>
                              <a:rPr lang="fr-FR" sz="38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</m:sup>
                        </m:sSup>
                      </m:e>
                    </m:d>
                    <m:r>
                      <a:rPr lang="fr-FR" sz="3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3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fr-FR" sz="38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y</m:t>
                        </m:r>
                      </m:e>
                      <m:sup>
                        <m:r>
                          <a:rPr lang="fr-FR" sz="38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sup>
                    </m:sSup>
                    <m:d>
                      <m:dPr>
                        <m:ctrlPr>
                          <a:rPr lang="en-US" sz="3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fr-FR" sz="38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  <m:sSup>
                          <m:sSupPr>
                            <m:ctrlPr>
                              <a:rPr lang="en-US" sz="38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fr-FR" sz="38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</m:e>
                          <m:sup>
                            <m:r>
                              <a:rPr lang="fr-FR" sz="38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fr-FR" sz="3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38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fr-FR" sz="38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y</m:t>
                            </m:r>
                          </m:e>
                          <m:sup>
                            <m:r>
                              <a:rPr lang="fr-FR" sz="38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p>
                        </m:sSup>
                      </m:e>
                    </m:d>
                    <m:r>
                      <a:rPr lang="fr-FR" sz="3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=3</m:t>
                    </m:r>
                    <m:sSup>
                      <m:sSupPr>
                        <m:ctrlPr>
                          <a:rPr lang="en-US" sz="3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fr-FR" sz="38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fr-FR" sz="38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8</m:t>
                        </m:r>
                      </m:sup>
                    </m:sSup>
                    <m:r>
                      <a:rPr lang="fr-FR" sz="3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fr-FR" sz="3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3</m:t>
                    </m:r>
                    <m:sSup>
                      <m:sSupPr>
                        <m:ctrlPr>
                          <a:rPr lang="en-US" sz="3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fr-FR" sz="38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fr-FR" sz="38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sSup>
                      <m:sSupPr>
                        <m:ctrlPr>
                          <a:rPr lang="en-US" sz="3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fr-FR" sz="38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y</m:t>
                        </m:r>
                      </m:e>
                      <m:sup>
                        <m:r>
                          <a:rPr lang="fr-FR" sz="38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sup>
                    </m:sSup>
                    <m:r>
                      <a:rPr lang="fr-FR" sz="3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+3</m:t>
                    </m:r>
                    <m:sSup>
                      <m:sSupPr>
                        <m:ctrlPr>
                          <a:rPr lang="en-US" sz="3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fr-FR" sz="38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fr-FR" sz="38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sSup>
                      <m:sSupPr>
                        <m:ctrlPr>
                          <a:rPr lang="en-US" sz="3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fr-FR" sz="38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y</m:t>
                        </m:r>
                      </m:e>
                      <m:sup>
                        <m:r>
                          <a:rPr lang="fr-FR" sz="38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sup>
                    </m:sSup>
                    <m:r>
                      <a:rPr lang="fr-FR" sz="3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sSup>
                      <m:sSupPr>
                        <m:ctrlPr>
                          <a:rPr lang="en-US" sz="3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fr-FR" sz="38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y</m:t>
                        </m:r>
                      </m:e>
                      <m:sup>
                        <m:r>
                          <a:rPr lang="fr-FR" sz="38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8</m:t>
                        </m:r>
                      </m:sup>
                    </m:sSup>
                    <m:r>
                      <a:rPr lang="fr-FR" sz="3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=3</m:t>
                    </m:r>
                    <m:sSup>
                      <m:sSupPr>
                        <m:ctrlPr>
                          <a:rPr lang="en-US" sz="3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fr-FR" sz="38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fr-FR" sz="38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8</m:t>
                        </m:r>
                      </m:sup>
                    </m:sSup>
                    <m:r>
                      <a:rPr lang="fr-FR" sz="3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sSup>
                      <m:sSupPr>
                        <m:ctrlPr>
                          <a:rPr lang="en-US" sz="3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fr-FR" sz="38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y</m:t>
                        </m:r>
                      </m:e>
                      <m:sup>
                        <m:r>
                          <a:rPr lang="fr-FR" sz="38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8</m:t>
                        </m:r>
                      </m:sup>
                    </m:sSup>
                  </m:oMath>
                </a14:m>
                <a:endParaRPr lang="en-US" sz="380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1800"/>
                  </a:spcBef>
                  <a:spcAft>
                    <a:spcPts val="0"/>
                  </a:spcAft>
                </a:pPr>
                <a:r>
                  <a:rPr lang="fr-FR" sz="380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fr-FR" sz="3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3</m:t>
                    </m:r>
                    <m:sSup>
                      <m:sSupPr>
                        <m:ctrlPr>
                          <a:rPr lang="en-US" sz="3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fr-FR" sz="38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fr-FR" sz="38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8</m:t>
                        </m:r>
                      </m:sup>
                    </m:sSup>
                    <m:r>
                      <a:rPr lang="fr-FR" sz="3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sSup>
                      <m:sSupPr>
                        <m:ctrlPr>
                          <a:rPr lang="en-US" sz="3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fr-FR" sz="38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y</m:t>
                        </m:r>
                      </m:e>
                      <m:sup>
                        <m:r>
                          <a:rPr lang="fr-FR" sz="38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8</m:t>
                        </m:r>
                      </m:sup>
                    </m:sSup>
                    <m:r>
                      <a:rPr lang="fr-FR" sz="3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3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8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3800" i="1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fr-FR" sz="3800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x</m:t>
                                </m:r>
                              </m:e>
                              <m:sup>
                                <m:r>
                                  <a:rPr lang="fr-FR" sz="3800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4</m:t>
                                </m:r>
                              </m:sup>
                            </m:sSup>
                            <m:rad>
                              <m:radPr>
                                <m:degHide m:val="on"/>
                                <m:ctrlPr>
                                  <a:rPr lang="en-US" sz="3800" i="1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fr-FR" sz="3800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e>
                            </m:rad>
                          </m:e>
                        </m:d>
                      </m:e>
                      <m:sup>
                        <m:r>
                          <a:rPr lang="fr-FR" sz="38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fr-FR" sz="3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sSup>
                      <m:sSupPr>
                        <m:ctrlPr>
                          <a:rPr lang="en-US" sz="3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fr-FR" sz="38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y</m:t>
                        </m:r>
                      </m:e>
                      <m:sup>
                        <m:r>
                          <a:rPr lang="fr-FR" sz="38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8</m:t>
                        </m:r>
                      </m:sup>
                    </m:sSup>
                  </m:oMath>
                </a14:m>
                <a:r>
                  <a:rPr lang="fr-FR" sz="380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 </a:t>
                </a:r>
              </a:p>
              <a:p>
                <a:pPr algn="just">
                  <a:lnSpc>
                    <a:spcPct val="150000"/>
                  </a:lnSpc>
                  <a:spcBef>
                    <a:spcPts val="1800"/>
                  </a:spcBef>
                  <a:spcAft>
                    <a:spcPts val="0"/>
                  </a:spcAft>
                </a:pPr>
                <a:r>
                  <a:rPr lang="fr-FR" sz="380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Thay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fr-FR" sz="38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y</m:t>
                        </m:r>
                      </m:e>
                      <m:sup>
                        <m:r>
                          <a:rPr lang="fr-FR" sz="38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sup>
                    </m:sSup>
                    <m:r>
                      <a:rPr lang="fr-FR" sz="3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3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fr-FR" sz="38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fr-FR" sz="38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sup>
                    </m:sSup>
                    <m:rad>
                      <m:radPr>
                        <m:degHide m:val="on"/>
                        <m:ctrlPr>
                          <a:rPr lang="en-US" sz="3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fr-FR" sz="38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fr-FR" sz="380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vào đa thức, có: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8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3800" i="1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fr-FR" sz="3800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y</m:t>
                                </m:r>
                              </m:e>
                              <m:sup>
                                <m:r>
                                  <a:rPr lang="fr-FR" sz="3800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4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fr-FR" sz="38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fr-FR" sz="3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sSup>
                      <m:sSupPr>
                        <m:ctrlPr>
                          <a:rPr lang="en-US" sz="3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fr-FR" sz="38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y</m:t>
                        </m:r>
                      </m:e>
                      <m:sup>
                        <m:r>
                          <a:rPr lang="fr-FR" sz="38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8</m:t>
                        </m:r>
                      </m:sup>
                    </m:sSup>
                    <m:r>
                      <a:rPr lang="fr-FR" sz="3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fr-FR" sz="380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 </a:t>
                </a:r>
                <a:endParaRPr lang="en-US" sz="380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495" y="5981700"/>
                <a:ext cx="15925800" cy="3604192"/>
              </a:xfrm>
              <a:prstGeom prst="rect">
                <a:avLst/>
              </a:prstGeom>
              <a:blipFill>
                <a:blip r:embed="rId20"/>
                <a:stretch>
                  <a:fillRect l="-1263" b="-2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6087804" y="8267700"/>
            <a:ext cx="1786283" cy="173141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/>
      <p:bldP spid="3" grpId="0"/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4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65322" y="800100"/>
            <a:ext cx="1132820" cy="209077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352800" y="549442"/>
            <a:ext cx="6588663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200" b="1" i="0" u="none" strike="noStrike" kern="1200" cap="none" spc="0" normalizeH="0" baseline="0" noProof="0" err="1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Bài</a:t>
            </a:r>
            <a:r>
              <a:rPr kumimoji="0" lang="fr-FR" sz="4200" b="1" i="0" u="none" strike="noStrike" kern="1200" cap="none" spc="0" normalizeH="0" baseline="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 1.45 (SGK </a:t>
            </a:r>
            <a:r>
              <a:rPr kumimoji="0" lang="fr-FR" sz="4200" b="1" i="0" u="none" strike="noStrike" kern="120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– </a:t>
            </a:r>
            <a:r>
              <a:rPr kumimoji="0" lang="fr-FR" sz="4200" b="1" i="0" u="none" strike="noStrike" kern="1200" cap="none" spc="0" normalizeH="0" baseline="0" noProof="0" err="1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trang</a:t>
            </a:r>
            <a:r>
              <a:rPr kumimoji="0" lang="fr-FR" sz="4200" b="1" i="0" u="none" strike="noStrike" kern="1200" cap="none" spc="0" normalizeH="0" baseline="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 28)</a:t>
            </a:r>
            <a:endParaRPr kumimoji="0" lang="en-US" sz="4200" b="0" i="0" u="none" strike="noStrike" kern="1200" cap="none" spc="0" normalizeH="0" baseline="0" noProof="0" dirty="0">
              <a:ln>
                <a:noFill/>
              </a:ln>
              <a:solidFill>
                <a:srgbClr val="C0504D"/>
              </a:solidFill>
              <a:effectLst/>
              <a:uLnTx/>
              <a:uFillTx/>
              <a:latin typeface="Calibri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906000" y="571500"/>
            <a:ext cx="440697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Rút gọn biểu thức:</a:t>
            </a:r>
            <a:endParaRPr lang="en-US" sz="4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2839453" y="1417424"/>
                <a:ext cx="12019547" cy="18210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fr-FR" sz="4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fr-FR" sz="4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4</m:t>
                          </m:r>
                        </m:den>
                      </m:f>
                      <m:d>
                        <m:dPr>
                          <m:ctrlPr>
                            <a:rPr lang="en-US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fr-FR" sz="4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lang="en-US" sz="4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fr-FR" sz="40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x</m:t>
                              </m:r>
                            </m:e>
                            <m:sup>
                              <m:r>
                                <a:rPr lang="fr-FR" sz="40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fr-FR" sz="4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fr-FR" sz="4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y</m:t>
                          </m:r>
                        </m:e>
                      </m:d>
                      <m:d>
                        <m:dPr>
                          <m:ctrlPr>
                            <a:rPr lang="en-US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fr-FR" sz="4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x</m:t>
                          </m:r>
                          <m:r>
                            <a:rPr lang="fr-FR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fr-FR" sz="4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lang="en-US" sz="4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fr-FR" sz="40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y</m:t>
                              </m:r>
                            </m:e>
                            <m:sup>
                              <m:r>
                                <a:rPr lang="fr-FR" sz="40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fr-FR" sz="40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fr-FR" sz="4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fr-FR" sz="4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4</m:t>
                          </m:r>
                        </m:den>
                      </m:f>
                      <m:r>
                        <a:rPr lang="fr-FR" sz="40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(2</m:t>
                      </m:r>
                      <m:sSup>
                        <m:sSupPr>
                          <m:ctrlPr>
                            <a:rPr lang="en-US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fr-FR" sz="4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x</m:t>
                          </m:r>
                        </m:e>
                        <m:sup>
                          <m:r>
                            <a:rPr lang="fr-FR" sz="4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fr-FR" sz="4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fr-FR" sz="40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y</m:t>
                      </m:r>
                      <m:r>
                        <a:rPr lang="fr-FR" sz="40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)(</m:t>
                      </m:r>
                      <m:r>
                        <m:rPr>
                          <m:sty m:val="p"/>
                        </m:rPr>
                        <a:rPr lang="fr-FR" sz="40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x</m:t>
                      </m:r>
                      <m:r>
                        <a:rPr lang="fr-FR" sz="40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+2</m:t>
                      </m:r>
                      <m:sSup>
                        <m:sSupPr>
                          <m:ctrlPr>
                            <a:rPr lang="en-US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fr-FR" sz="4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y</m:t>
                          </m:r>
                        </m:e>
                        <m:sup>
                          <m:r>
                            <a:rPr lang="fr-FR" sz="4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fr-FR" sz="40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sz="4000">
                  <a:solidFill>
                    <a:prstClr val="black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9453" y="1417424"/>
                <a:ext cx="12019547" cy="182107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Oval Callout 15"/>
          <p:cNvSpPr/>
          <p:nvPr/>
        </p:nvSpPr>
        <p:spPr>
          <a:xfrm>
            <a:off x="8007704" y="3436724"/>
            <a:ext cx="1683043" cy="873988"/>
          </a:xfrm>
          <a:prstGeom prst="wedgeEllipseCallout">
            <a:avLst/>
          </a:prstGeom>
          <a:solidFill>
            <a:srgbClr val="D9997D">
              <a:lumMod val="75000"/>
            </a:srgbClr>
          </a:solidFill>
          <a:ln w="38100" cap="flat" cmpd="sng" algn="ctr">
            <a:solidFill>
              <a:srgbClr val="F3F3F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1294975" y="4457700"/>
                <a:ext cx="12019547" cy="18210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fr-FR" sz="4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fr-FR" sz="4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4</m:t>
                          </m:r>
                        </m:den>
                      </m:f>
                      <m:d>
                        <m:dPr>
                          <m:ctrlPr>
                            <a:rPr lang="en-US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fr-FR" sz="4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lang="en-US" sz="4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fr-FR" sz="40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x</m:t>
                              </m:r>
                            </m:e>
                            <m:sup>
                              <m:r>
                                <a:rPr lang="fr-FR" sz="40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fr-FR" sz="4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fr-FR" sz="4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y</m:t>
                          </m:r>
                        </m:e>
                      </m:d>
                      <m:d>
                        <m:dPr>
                          <m:ctrlPr>
                            <a:rPr lang="en-US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fr-FR" sz="4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x</m:t>
                          </m:r>
                          <m:r>
                            <a:rPr lang="fr-FR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fr-FR" sz="4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lang="en-US" sz="4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fr-FR" sz="40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y</m:t>
                              </m:r>
                            </m:e>
                            <m:sup>
                              <m:r>
                                <a:rPr lang="fr-FR" sz="40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fr-FR" sz="40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fr-FR" sz="4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fr-FR" sz="4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4</m:t>
                          </m:r>
                        </m:den>
                      </m:f>
                      <m:r>
                        <a:rPr lang="fr-FR" sz="40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(2</m:t>
                      </m:r>
                      <m:sSup>
                        <m:sSupPr>
                          <m:ctrlPr>
                            <a:rPr lang="en-US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fr-FR" sz="4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x</m:t>
                          </m:r>
                        </m:e>
                        <m:sup>
                          <m:r>
                            <a:rPr lang="fr-FR" sz="4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fr-FR" sz="4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fr-FR" sz="40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y</m:t>
                      </m:r>
                      <m:r>
                        <a:rPr lang="fr-FR" sz="40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)(</m:t>
                      </m:r>
                      <m:r>
                        <m:rPr>
                          <m:sty m:val="p"/>
                        </m:rPr>
                        <a:rPr lang="fr-FR" sz="40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x</m:t>
                      </m:r>
                      <m:r>
                        <a:rPr lang="fr-FR" sz="40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+2</m:t>
                      </m:r>
                      <m:sSup>
                        <m:sSupPr>
                          <m:ctrlPr>
                            <a:rPr lang="en-US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fr-FR" sz="4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y</m:t>
                          </m:r>
                        </m:e>
                        <m:sup>
                          <m:r>
                            <a:rPr lang="fr-FR" sz="4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fr-FR" sz="40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sz="4000">
                  <a:solidFill>
                    <a:prstClr val="black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4975" y="4457700"/>
                <a:ext cx="12019547" cy="1821076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665322" y="6223824"/>
                <a:ext cx="15697200" cy="18210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40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fr-FR" sz="4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fr-FR" sz="4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4</m:t>
                          </m:r>
                        </m:den>
                      </m:f>
                      <m:d>
                        <m:dPr>
                          <m:ctrlPr>
                            <a:rPr lang="en-US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fr-FR" sz="4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lang="en-US" sz="4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fr-FR" sz="40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x</m:t>
                              </m:r>
                            </m:e>
                            <m:sup>
                              <m:r>
                                <a:rPr lang="fr-FR" sz="40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fr-FR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fr-FR" sz="4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4</m:t>
                          </m:r>
                          <m:sSup>
                            <m:sSupPr>
                              <m:ctrlPr>
                                <a:rPr lang="en-US" sz="4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fr-FR" sz="40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x</m:t>
                              </m:r>
                            </m:e>
                            <m:sup>
                              <m:r>
                                <a:rPr lang="fr-FR" sz="40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4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fr-FR" sz="40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y</m:t>
                              </m:r>
                            </m:e>
                            <m:sup>
                              <m:r>
                                <a:rPr lang="fr-FR" sz="40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fr-FR" sz="4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fr-FR" sz="4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xy</m:t>
                          </m:r>
                          <m:r>
                            <a:rPr lang="fr-FR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fr-FR" sz="4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lang="en-US" sz="4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fr-FR" sz="40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y</m:t>
                              </m:r>
                            </m:e>
                            <m:sup>
                              <m:r>
                                <a:rPr lang="fr-FR" sz="40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p>
                          </m:sSup>
                        </m:e>
                      </m:d>
                      <m:r>
                        <a:rPr lang="fr-FR" sz="40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fr-FR" sz="4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fr-FR" sz="4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4</m:t>
                          </m:r>
                        </m:den>
                      </m:f>
                      <m:d>
                        <m:dPr>
                          <m:ctrlPr>
                            <a:rPr lang="en-US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fr-FR" sz="4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lang="en-US" sz="4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fr-FR" sz="40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x</m:t>
                              </m:r>
                            </m:e>
                            <m:sup>
                              <m:r>
                                <a:rPr lang="fr-FR" sz="40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fr-FR" sz="4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+4</m:t>
                          </m:r>
                          <m:sSup>
                            <m:sSupPr>
                              <m:ctrlPr>
                                <a:rPr lang="en-US" sz="4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fr-FR" sz="40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x</m:t>
                              </m:r>
                            </m:e>
                            <m:sup>
                              <m:r>
                                <a:rPr lang="fr-FR" sz="40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4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fr-FR" sz="40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y</m:t>
                              </m:r>
                            </m:e>
                            <m:sup>
                              <m:r>
                                <a:rPr lang="fr-FR" sz="40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fr-FR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fr-FR" sz="4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xy</m:t>
                          </m:r>
                          <m:r>
                            <a:rPr lang="fr-FR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fr-FR" sz="4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lang="en-US" sz="4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fr-FR" sz="40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y</m:t>
                              </m:r>
                            </m:e>
                            <m:sup>
                              <m:r>
                                <a:rPr lang="fr-FR" sz="40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4000">
                  <a:solidFill>
                    <a:prstClr val="black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322" y="6223824"/>
                <a:ext cx="15697200" cy="1821076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284322" y="8349700"/>
                <a:ext cx="15392400" cy="12448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40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fr-FR" sz="4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fr-FR" sz="4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fr-FR" sz="4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x</m:t>
                          </m:r>
                        </m:e>
                        <m:sup>
                          <m:r>
                            <a:rPr lang="fr-FR" sz="4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</m:sSup>
                      <m:r>
                        <a:rPr lang="fr-FR" sz="40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fr-FR" sz="4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fr-FR" sz="4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fr-FR" sz="4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x</m:t>
                          </m:r>
                        </m:e>
                        <m:sup>
                          <m:r>
                            <a:rPr lang="fr-FR" sz="4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</m:sSup>
                      <m:r>
                        <a:rPr lang="fr-FR" sz="4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fr-FR" sz="4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x</m:t>
                          </m:r>
                        </m:e>
                        <m:sup>
                          <m:r>
                            <a:rPr lang="fr-FR" sz="4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fr-FR" sz="4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y</m:t>
                          </m:r>
                        </m:e>
                        <m:sup>
                          <m:r>
                            <a:rPr lang="fr-FR" sz="4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fr-FR" sz="40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fr-FR" sz="4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x</m:t>
                          </m:r>
                        </m:e>
                        <m:sup>
                          <m:r>
                            <a:rPr lang="fr-FR" sz="4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fr-FR" sz="4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y</m:t>
                          </m:r>
                        </m:e>
                        <m:sup>
                          <m:r>
                            <a:rPr lang="fr-FR" sz="4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fr-FR" sz="40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fr-FR" sz="4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fr-FR" sz="4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4</m:t>
                          </m:r>
                        </m:den>
                      </m:f>
                      <m:r>
                        <m:rPr>
                          <m:sty m:val="p"/>
                        </m:rPr>
                        <a:rPr lang="fr-FR" sz="40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xy</m:t>
                      </m:r>
                      <m:r>
                        <a:rPr lang="fr-FR" sz="4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fr-FR" sz="4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fr-FR" sz="4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4</m:t>
                          </m:r>
                        </m:den>
                      </m:f>
                      <m:r>
                        <m:rPr>
                          <m:sty m:val="p"/>
                        </m:rPr>
                        <a:rPr lang="fr-FR" sz="40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xy</m:t>
                      </m:r>
                      <m:r>
                        <a:rPr lang="fr-FR" sz="4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fr-FR" sz="4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fr-FR" sz="4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fr-FR" sz="4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y</m:t>
                          </m:r>
                        </m:e>
                        <m:sup>
                          <m:r>
                            <a:rPr lang="fr-FR" sz="4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</m:sSup>
                      <m:r>
                        <a:rPr lang="fr-FR" sz="4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fr-FR" sz="4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fr-FR" sz="4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fr-FR" sz="4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y</m:t>
                          </m:r>
                        </m:e>
                        <m:sup>
                          <m:r>
                            <a:rPr lang="fr-FR" sz="4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322" y="8349700"/>
                <a:ext cx="15392400" cy="1244828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14076522" y="8654500"/>
                <a:ext cx="2458878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40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fr-FR" sz="4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x</m:t>
                          </m:r>
                        </m:e>
                        <m:sup>
                          <m:r>
                            <a:rPr lang="fr-FR" sz="4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</m:sSup>
                      <m:r>
                        <a:rPr lang="fr-FR" sz="4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fr-FR" sz="4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y</m:t>
                          </m:r>
                        </m:e>
                        <m:sup>
                          <m:r>
                            <a:rPr lang="fr-FR" sz="4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76522" y="8654500"/>
                <a:ext cx="2458878" cy="707886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5676722" y="2640288"/>
            <a:ext cx="1902117" cy="390787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 rot="9199354">
            <a:off x="-566855" y="8605189"/>
            <a:ext cx="1702353" cy="1663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778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" grpId="0"/>
      <p:bldP spid="8" grpId="0"/>
      <p:bldP spid="16" grpId="0" animBg="1"/>
      <p:bldP spid="17" grpId="0"/>
      <p:bldP spid="9" grpId="0"/>
      <p:bldP spid="1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4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6459200" y="220363"/>
            <a:ext cx="1613241" cy="161324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V="1">
            <a:off x="0" y="-266700"/>
            <a:ext cx="4191000" cy="201321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5400000" flipV="1">
            <a:off x="250984" y="-517684"/>
            <a:ext cx="2941225" cy="3443194"/>
          </a:xfrm>
          <a:prstGeom prst="rect">
            <a:avLst/>
          </a:prstGeom>
        </p:spPr>
      </p:pic>
      <p:sp>
        <p:nvSpPr>
          <p:cNvPr id="16" name="Google Shape;2165;p36"/>
          <p:cNvSpPr txBox="1">
            <a:spLocks/>
          </p:cNvSpPr>
          <p:nvPr/>
        </p:nvSpPr>
        <p:spPr>
          <a:xfrm>
            <a:off x="6189938" y="479368"/>
            <a:ext cx="6138969" cy="1311332"/>
          </a:xfrm>
          <a:prstGeom prst="rect">
            <a:avLst/>
          </a:prstGeom>
          <a:solidFill>
            <a:srgbClr val="F3F3F3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"/>
              <a:buNone/>
              <a:defRPr sz="56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Merriweather"/>
              <a:buNone/>
              <a:tabLst/>
              <a:defRPr/>
            </a:pPr>
            <a:r>
              <a:rPr lang="en-US" sz="5500" b="1" kern="0" dirty="0">
                <a:solidFill>
                  <a:srgbClr val="C00000"/>
                </a:solidFill>
                <a:latin typeface="Arial"/>
              </a:rPr>
              <a:t>VẬN DỤNG</a:t>
            </a:r>
            <a:endParaRPr kumimoji="0" lang="en-US" sz="55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  <a:sym typeface="Merriweather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62000" y="2919806"/>
            <a:ext cx="9134959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</a:pPr>
            <a:r>
              <a:rPr lang="vi-VN" sz="380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Bạn Thành dùng một miếng bìa hình chữ nhật để làm một chiếc hộp (không nắp) bằng cách cắt bốn hình vuông cạnh x centimét ở bốn góc rồi gấp lại. Biết rằng miếng bìa có chiều dài là y centimét, chiều rộng là z centimét.</a:t>
            </a:r>
            <a:endParaRPr kumimoji="0" lang="en-US" sz="3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62000" y="2095500"/>
            <a:ext cx="628729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fr-FR" sz="4000" b="1">
                <a:latin typeface="Arial" panose="020B0604020202020204" pitchFamily="34" charset="0"/>
                <a:ea typeface="Calibri" panose="020F0502020204030204" pitchFamily="34" charset="0"/>
              </a:rPr>
              <a:t>Bài 1.46 (SGK – trang 28)</a:t>
            </a:r>
            <a:endParaRPr lang="fr-FR" sz="4000" b="1" dirty="0" err="1"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332308" y="3296841"/>
            <a:ext cx="7117492" cy="309820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62000" y="8097441"/>
            <a:ext cx="16687800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 đa thức (ba biến x, y, z) biểu thị thể tích của chiếc hộp. Xác định bậc của đa thức đó.</a:t>
            </a:r>
            <a:endParaRPr lang="en-US" sz="3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706238">
            <a:off x="16709470" y="5908689"/>
            <a:ext cx="1054106" cy="1581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807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/>
      <p:bldP spid="11" grpId="0"/>
      <p:bldP spid="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4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2779782">
            <a:off x="16584009" y="9106427"/>
            <a:ext cx="1339710" cy="133971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0800000" flipH="1" flipV="1">
            <a:off x="-1295400" y="8282407"/>
            <a:ext cx="3581400" cy="201321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5400000">
            <a:off x="15337124" y="-232010"/>
            <a:ext cx="2718866" cy="3182886"/>
          </a:xfrm>
          <a:prstGeom prst="rect">
            <a:avLst/>
          </a:prstGeom>
        </p:spPr>
      </p:pic>
      <p:sp>
        <p:nvSpPr>
          <p:cNvPr id="20" name="Oval Callout 19"/>
          <p:cNvSpPr/>
          <p:nvPr/>
        </p:nvSpPr>
        <p:spPr>
          <a:xfrm>
            <a:off x="8153400" y="419100"/>
            <a:ext cx="1683043" cy="873988"/>
          </a:xfrm>
          <a:prstGeom prst="wedgeEllipseCallout">
            <a:avLst/>
          </a:prstGeom>
          <a:solidFill>
            <a:srgbClr val="D9997D">
              <a:lumMod val="75000"/>
            </a:srgbClr>
          </a:solidFill>
          <a:ln w="38100" cap="flat" cmpd="sng" algn="ctr">
            <a:solidFill>
              <a:srgbClr val="F3F3F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295400" y="5158919"/>
                <a:ext cx="17526000" cy="47089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sz="400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Chiều cao của chiếc hộp là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x</m:t>
                    </m:r>
                  </m:oMath>
                </a14:m>
                <a:endParaRPr lang="en-US" sz="400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sz="40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Chiều dài của đáy hộp là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y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</m:t>
                    </m:r>
                    <m:r>
                      <m:rPr>
                        <m:sty m:val="p"/>
                      </m:rP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x</m:t>
                    </m:r>
                  </m:oMath>
                </a14:m>
                <a:endParaRPr lang="en-US" sz="400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sz="40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Chiều rộng của đáy hộp là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z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</m:t>
                    </m:r>
                    <m:r>
                      <m:rPr>
                        <m:sty m:val="p"/>
                      </m:rP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x</m:t>
                    </m:r>
                  </m:oMath>
                </a14:m>
                <a:endParaRPr lang="en-US" sz="400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sz="40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Thể tích của chiếc hộp là: </a:t>
                </a:r>
              </a:p>
              <a:p>
                <a:pPr algn="ctr">
                  <a:lnSpc>
                    <a:spcPct val="150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x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d>
                      <m:d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y</m:t>
                        </m:r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</m:d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d>
                      <m:d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z</m:t>
                        </m:r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</m:d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xyz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sty m:val="p"/>
                      </m:rP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y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sty m:val="p"/>
                      </m:rP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z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+4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40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US" sz="400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400" y="5158919"/>
                <a:ext cx="17526000" cy="4708981"/>
              </a:xfrm>
              <a:prstGeom prst="rect">
                <a:avLst/>
              </a:prstGeom>
              <a:blipFill>
                <a:blip r:embed="rId10"/>
                <a:stretch>
                  <a:fillRect l="-1252" b="-21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585254" y="1866900"/>
            <a:ext cx="7117492" cy="3098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891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64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468408">
            <a:off x="16152364" y="373719"/>
            <a:ext cx="1646879" cy="181884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154507" flipV="1">
            <a:off x="-1478149" y="9176684"/>
            <a:ext cx="3274388" cy="2220630"/>
          </a:xfrm>
          <a:prstGeom prst="rect">
            <a:avLst/>
          </a:prstGeom>
        </p:spPr>
      </p:pic>
      <p:pic>
        <p:nvPicPr>
          <p:cNvPr id="16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5765998" y="5178944"/>
            <a:ext cx="1912401" cy="241693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62000" y="2225814"/>
            <a:ext cx="628729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fr-FR" sz="4000" b="1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Bài 1.47 (SGK – trang 28)</a:t>
            </a:r>
            <a:endParaRPr lang="fr-FR" sz="4000" b="1" dirty="0" err="1">
              <a:solidFill>
                <a:srgbClr val="FFFF00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62000" y="3086489"/>
            <a:ext cx="16658433" cy="1752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800">
                <a:solidFill>
                  <a:schemeClr val="bg1"/>
                </a:solidFill>
              </a:rPr>
              <a:t>Biết rằng D là một đơn thức sao cho –2x</a:t>
            </a:r>
            <a:r>
              <a:rPr lang="vi-VN" sz="3800" baseline="30000">
                <a:solidFill>
                  <a:schemeClr val="bg1"/>
                </a:solidFill>
              </a:rPr>
              <a:t>3</a:t>
            </a:r>
            <a:r>
              <a:rPr lang="vi-VN" sz="3800">
                <a:solidFill>
                  <a:schemeClr val="bg1"/>
                </a:solidFill>
              </a:rPr>
              <a:t>y</a:t>
            </a:r>
            <a:r>
              <a:rPr lang="vi-VN" sz="3800" baseline="30000">
                <a:solidFill>
                  <a:schemeClr val="bg1"/>
                </a:solidFill>
              </a:rPr>
              <a:t>4</a:t>
            </a:r>
            <a:r>
              <a:rPr lang="vi-VN" sz="3800">
                <a:solidFill>
                  <a:schemeClr val="bg1"/>
                </a:solidFill>
              </a:rPr>
              <a:t> : D = xy</a:t>
            </a:r>
            <a:r>
              <a:rPr lang="vi-VN" sz="3800" baseline="30000">
                <a:solidFill>
                  <a:schemeClr val="bg1"/>
                </a:solidFill>
              </a:rPr>
              <a:t>2</a:t>
            </a:r>
            <a:r>
              <a:rPr lang="vi-VN" sz="3800">
                <a:solidFill>
                  <a:schemeClr val="bg1"/>
                </a:solidFill>
              </a:rPr>
              <a:t>. Hãy tìm thương của phép chia:</a:t>
            </a:r>
            <a:r>
              <a:rPr lang="en-US" sz="3800">
                <a:solidFill>
                  <a:schemeClr val="bg1"/>
                </a:solidFill>
              </a:rPr>
              <a:t> </a:t>
            </a:r>
            <a:r>
              <a:rPr lang="vi-VN" sz="3800">
                <a:solidFill>
                  <a:schemeClr val="bg1"/>
                </a:solidFill>
              </a:rPr>
              <a:t>(10x</a:t>
            </a:r>
            <a:r>
              <a:rPr lang="vi-VN" sz="3800" baseline="30000">
                <a:solidFill>
                  <a:schemeClr val="bg1"/>
                </a:solidFill>
              </a:rPr>
              <a:t>5</a:t>
            </a:r>
            <a:r>
              <a:rPr lang="vi-VN" sz="3800">
                <a:solidFill>
                  <a:schemeClr val="bg1"/>
                </a:solidFill>
              </a:rPr>
              <a:t>y</a:t>
            </a:r>
            <a:r>
              <a:rPr lang="vi-VN" sz="3800" baseline="30000">
                <a:solidFill>
                  <a:schemeClr val="bg1"/>
                </a:solidFill>
              </a:rPr>
              <a:t>2</a:t>
            </a:r>
            <a:r>
              <a:rPr lang="vi-VN" sz="3800">
                <a:solidFill>
                  <a:schemeClr val="bg1"/>
                </a:solidFill>
              </a:rPr>
              <a:t> – 6x</a:t>
            </a:r>
            <a:r>
              <a:rPr lang="vi-VN" sz="3800" baseline="30000">
                <a:solidFill>
                  <a:schemeClr val="bg1"/>
                </a:solidFill>
              </a:rPr>
              <a:t>3</a:t>
            </a:r>
            <a:r>
              <a:rPr lang="vi-VN" sz="3800">
                <a:solidFill>
                  <a:schemeClr val="bg1"/>
                </a:solidFill>
              </a:rPr>
              <a:t>y</a:t>
            </a:r>
            <a:r>
              <a:rPr lang="vi-VN" sz="3800" baseline="30000">
                <a:solidFill>
                  <a:schemeClr val="bg1"/>
                </a:solidFill>
              </a:rPr>
              <a:t>4</a:t>
            </a:r>
            <a:r>
              <a:rPr lang="vi-VN" sz="3800">
                <a:solidFill>
                  <a:schemeClr val="bg1"/>
                </a:solidFill>
              </a:rPr>
              <a:t> + 8x</a:t>
            </a:r>
            <a:r>
              <a:rPr lang="vi-VN" sz="3800" baseline="30000">
                <a:solidFill>
                  <a:schemeClr val="bg1"/>
                </a:solidFill>
              </a:rPr>
              <a:t>2</a:t>
            </a:r>
            <a:r>
              <a:rPr lang="vi-VN" sz="3800">
                <a:solidFill>
                  <a:schemeClr val="bg1"/>
                </a:solidFill>
              </a:rPr>
              <a:t>y</a:t>
            </a:r>
            <a:r>
              <a:rPr lang="vi-VN" sz="3800" baseline="30000">
                <a:solidFill>
                  <a:schemeClr val="bg1"/>
                </a:solidFill>
              </a:rPr>
              <a:t>5</a:t>
            </a:r>
            <a:r>
              <a:rPr lang="vi-VN" sz="3800">
                <a:solidFill>
                  <a:schemeClr val="bg1"/>
                </a:solidFill>
              </a:rPr>
              <a:t>) : D.</a:t>
            </a:r>
            <a:endParaRPr lang="vi-VN" sz="3800" b="0" i="0">
              <a:solidFill>
                <a:schemeClr val="bg1"/>
              </a:solidFill>
              <a:effectLst/>
            </a:endParaRPr>
          </a:p>
        </p:txBody>
      </p:sp>
      <p:sp>
        <p:nvSpPr>
          <p:cNvPr id="11" name="Google Shape;2165;p36"/>
          <p:cNvSpPr txBox="1">
            <a:spLocks/>
          </p:cNvSpPr>
          <p:nvPr/>
        </p:nvSpPr>
        <p:spPr>
          <a:xfrm>
            <a:off x="6189938" y="479368"/>
            <a:ext cx="6138969" cy="1311332"/>
          </a:xfrm>
          <a:prstGeom prst="rect">
            <a:avLst/>
          </a:prstGeom>
          <a:solidFill>
            <a:srgbClr val="F3F3F3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"/>
              <a:buNone/>
              <a:defRPr sz="56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Merriweather"/>
              <a:buNone/>
              <a:tabLst/>
              <a:defRPr/>
            </a:pPr>
            <a:r>
              <a:rPr lang="en-US" sz="5500" b="1" kern="0" dirty="0">
                <a:solidFill>
                  <a:srgbClr val="C00000"/>
                </a:solidFill>
                <a:latin typeface="Arial"/>
              </a:rPr>
              <a:t>VẬN DỤNG</a:t>
            </a:r>
            <a:endParaRPr kumimoji="0" lang="en-US" sz="55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  <a:sym typeface="Merriweather"/>
            </a:endParaRPr>
          </a:p>
        </p:txBody>
      </p:sp>
      <p:sp>
        <p:nvSpPr>
          <p:cNvPr id="12" name="Oval Callout 11"/>
          <p:cNvSpPr/>
          <p:nvPr/>
        </p:nvSpPr>
        <p:spPr>
          <a:xfrm>
            <a:off x="8417900" y="5336312"/>
            <a:ext cx="1683043" cy="873988"/>
          </a:xfrm>
          <a:prstGeom prst="wedgeEllipseCallout">
            <a:avLst/>
          </a:prstGeom>
          <a:solidFill>
            <a:srgbClr val="D9997D">
              <a:lumMod val="75000"/>
            </a:srgbClr>
          </a:solidFill>
          <a:ln w="38100" cap="flat" cmpd="sng" algn="ctr">
            <a:solidFill>
              <a:srgbClr val="F3F3F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3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014016" y="6591300"/>
                <a:ext cx="11711384" cy="9694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US" sz="38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3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</m:t>
                    </m:r>
                    <m:sSup>
                      <m:sSupPr>
                        <m:ctrlPr>
                          <a:rPr lang="en-US" sz="3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8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en-US" sz="38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sSup>
                      <m:sSupPr>
                        <m:ctrlPr>
                          <a:rPr lang="en-US" sz="3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8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y</m:t>
                        </m:r>
                      </m:e>
                      <m:sup>
                        <m:r>
                          <a:rPr lang="en-US" sz="38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sup>
                    </m:sSup>
                    <m:r>
                      <a:rPr lang="en-US" sz="3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:</m:t>
                    </m:r>
                    <m:r>
                      <m:rPr>
                        <m:sty m:val="p"/>
                      </m:rPr>
                      <a:rPr lang="en-US" sz="3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D</m:t>
                    </m:r>
                    <m:r>
                      <a:rPr lang="en-US" sz="3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3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x</m:t>
                    </m:r>
                    <m:sSup>
                      <m:sSupPr>
                        <m:ctrlPr>
                          <a:rPr lang="en-US" sz="3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8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y</m:t>
                        </m:r>
                      </m:e>
                      <m:sup>
                        <m:r>
                          <a:rPr lang="en-US" sz="38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80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b="0" i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  <m:r>
                      <m:rPr>
                        <m:sty m:val="p"/>
                      </m:rPr>
                      <a:rPr lang="en-US" sz="3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D</m:t>
                    </m:r>
                    <m:r>
                      <a:rPr lang="en-US" sz="3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3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3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</m:t>
                    </m:r>
                    <m:sSup>
                      <m:sSupPr>
                        <m:ctrlPr>
                          <a:rPr lang="en-US" sz="3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8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en-US" sz="38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sSup>
                      <m:sSupPr>
                        <m:ctrlPr>
                          <a:rPr lang="en-US" sz="3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8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y</m:t>
                        </m:r>
                      </m:e>
                      <m:sup>
                        <m:r>
                          <a:rPr lang="en-US" sz="38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sup>
                    </m:sSup>
                    <m:r>
                      <a:rPr lang="en-US" sz="3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:</m:t>
                    </m:r>
                    <m:r>
                      <m:rPr>
                        <m:sty m:val="p"/>
                      </m:rPr>
                      <a:rPr lang="en-US" sz="3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x</m:t>
                    </m:r>
                    <m:sSup>
                      <m:sSupPr>
                        <m:ctrlPr>
                          <a:rPr lang="en-US" sz="3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8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y</m:t>
                        </m:r>
                      </m:e>
                      <m:sup>
                        <m:r>
                          <a:rPr lang="en-US" sz="38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3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3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3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</m:t>
                    </m:r>
                    <m:sSup>
                      <m:sSupPr>
                        <m:ctrlPr>
                          <a:rPr lang="en-US" sz="3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8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en-US" sz="38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sz="3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8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y</m:t>
                        </m:r>
                      </m:e>
                      <m:sup>
                        <m:r>
                          <a:rPr lang="en-US" sz="38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380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4016" y="6591300"/>
                <a:ext cx="11711384" cy="969496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989026" y="7761726"/>
                <a:ext cx="16689373" cy="18564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sz="38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80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10</m:t>
                        </m:r>
                        <m:sSup>
                          <m:sSupPr>
                            <m:ctrlPr>
                              <a:rPr lang="en-US" sz="3800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380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</m:e>
                          <m:sup>
                            <m:r>
                              <a:rPr lang="en-US" sz="380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</m:sup>
                        </m:sSup>
                        <m:sSup>
                          <m:sSupPr>
                            <m:ctrlPr>
                              <a:rPr lang="en-US" sz="3800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380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y</m:t>
                            </m:r>
                          </m:e>
                          <m:sup>
                            <m:r>
                              <a:rPr lang="en-US" sz="380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8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380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6</m:t>
                        </m:r>
                        <m:sSup>
                          <m:sSupPr>
                            <m:ctrlPr>
                              <a:rPr lang="en-US" sz="3800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380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</m:e>
                          <m:sup>
                            <m:r>
                              <a:rPr lang="en-US" sz="380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p>
                        </m:sSup>
                        <m:sSup>
                          <m:sSupPr>
                            <m:ctrlPr>
                              <a:rPr lang="en-US" sz="3800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380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y</m:t>
                            </m:r>
                          </m:e>
                          <m:sup>
                            <m:r>
                              <a:rPr lang="en-US" sz="380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sup>
                        </m:sSup>
                        <m:r>
                          <a:rPr lang="en-US" sz="380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+8</m:t>
                        </m:r>
                        <m:sSup>
                          <m:sSupPr>
                            <m:ctrlPr>
                              <a:rPr lang="en-US" sz="3800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380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</m:e>
                          <m:sup>
                            <m:r>
                              <a:rPr lang="en-US" sz="380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en-US" sz="3800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380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y</m:t>
                            </m:r>
                          </m:e>
                          <m:sup>
                            <m:r>
                              <a:rPr lang="en-US" sz="380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</m:sup>
                        </m:sSup>
                      </m:e>
                    </m:d>
                    <m:r>
                      <a:rPr lang="en-US" sz="380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:</m:t>
                    </m:r>
                    <m:r>
                      <m:rPr>
                        <m:sty m:val="p"/>
                      </m:rPr>
                      <a:rPr lang="en-US" sz="380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D</m:t>
                    </m:r>
                    <m:r>
                      <a:rPr lang="en-US" sz="380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38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80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10</m:t>
                        </m:r>
                        <m:sSup>
                          <m:sSupPr>
                            <m:ctrlPr>
                              <a:rPr lang="en-US" sz="3800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380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</m:e>
                          <m:sup>
                            <m:r>
                              <a:rPr lang="en-US" sz="380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</m:sup>
                        </m:sSup>
                        <m:sSup>
                          <m:sSupPr>
                            <m:ctrlPr>
                              <a:rPr lang="en-US" sz="3800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380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y</m:t>
                            </m:r>
                          </m:e>
                          <m:sup>
                            <m:r>
                              <a:rPr lang="en-US" sz="380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8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380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6</m:t>
                        </m:r>
                        <m:sSup>
                          <m:sSupPr>
                            <m:ctrlPr>
                              <a:rPr lang="en-US" sz="3800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380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</m:e>
                          <m:sup>
                            <m:r>
                              <a:rPr lang="en-US" sz="380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p>
                        </m:sSup>
                        <m:sSup>
                          <m:sSupPr>
                            <m:ctrlPr>
                              <a:rPr lang="en-US" sz="3800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380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y</m:t>
                            </m:r>
                          </m:e>
                          <m:sup>
                            <m:r>
                              <a:rPr lang="en-US" sz="380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sup>
                        </m:sSup>
                        <m:r>
                          <a:rPr lang="en-US" sz="380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+8</m:t>
                        </m:r>
                        <m:sSup>
                          <m:sSupPr>
                            <m:ctrlPr>
                              <a:rPr lang="en-US" sz="3800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380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</m:e>
                          <m:sup>
                            <m:r>
                              <a:rPr lang="en-US" sz="380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en-US" sz="3800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380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y</m:t>
                            </m:r>
                          </m:e>
                          <m:sup>
                            <m:r>
                              <a:rPr lang="en-US" sz="380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</m:sup>
                        </m:sSup>
                      </m:e>
                    </m:d>
                    <m:r>
                      <a:rPr lang="en-US" sz="380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:(</m:t>
                    </m:r>
                    <m:r>
                      <a:rPr lang="en-US" sz="3800" i="1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380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</m:t>
                    </m:r>
                    <m:sSup>
                      <m:sSupPr>
                        <m:ctrlPr>
                          <a:rPr lang="en-US" sz="38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80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en-US" sz="380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sz="38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80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y</m:t>
                        </m:r>
                      </m:e>
                      <m:sup>
                        <m:r>
                          <a:rPr lang="en-US" sz="380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380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3800">
                    <a:solidFill>
                      <a:prstClr val="white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endParaRPr lang="en-US" sz="3800">
                  <a:solidFill>
                    <a:prstClr val="white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0" algn="just">
                  <a:lnSpc>
                    <a:spcPct val="150000"/>
                  </a:lnSpc>
                </a:pPr>
                <a:r>
                  <a:rPr lang="en-US" sz="3800">
                    <a:solidFill>
                      <a:prstClr val="white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                                            </a:t>
                </a:r>
                <a14:m>
                  <m:oMath xmlns:m="http://schemas.openxmlformats.org/officeDocument/2006/math">
                    <m:r>
                      <a:rPr lang="en-US" sz="380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3800" i="1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380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5</m:t>
                    </m:r>
                    <m:sSup>
                      <m:sSupPr>
                        <m:ctrlPr>
                          <a:rPr lang="en-US" sz="38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80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en-US" sz="380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US" sz="380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+3</m:t>
                    </m:r>
                    <m:r>
                      <m:rPr>
                        <m:sty m:val="p"/>
                      </m:rPr>
                      <a:rPr lang="en-US" sz="380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x</m:t>
                    </m:r>
                    <m:sSup>
                      <m:sSupPr>
                        <m:ctrlPr>
                          <a:rPr lang="en-US" sz="38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80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y</m:t>
                        </m:r>
                      </m:e>
                      <m:sup>
                        <m:r>
                          <a:rPr lang="en-US" sz="380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3800" i="1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380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4</m:t>
                    </m:r>
                    <m:sSup>
                      <m:sSupPr>
                        <m:ctrlPr>
                          <a:rPr lang="en-US" sz="38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80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y</m:t>
                        </m:r>
                      </m:e>
                      <m:sup>
                        <m:r>
                          <a:rPr lang="en-US" sz="380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3800">
                    <a:solidFill>
                      <a:prstClr val="white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US" sz="3800">
                  <a:solidFill>
                    <a:prstClr val="white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9026" y="7761726"/>
                <a:ext cx="16689373" cy="1856470"/>
              </a:xfrm>
              <a:prstGeom prst="rect">
                <a:avLst/>
              </a:prstGeom>
              <a:blipFill>
                <a:blip r:embed="rId27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22279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/>
      <p:bldP spid="12" grpId="0" animBg="1"/>
      <p:bldP spid="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4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457200" y="334112"/>
            <a:ext cx="914400" cy="1687651"/>
          </a:xfrm>
          <a:prstGeom prst="rect">
            <a:avLst/>
          </a:prstGeom>
        </p:spPr>
      </p:pic>
      <p:sp>
        <p:nvSpPr>
          <p:cNvPr id="8" name="Google Shape;2165;p36"/>
          <p:cNvSpPr txBox="1">
            <a:spLocks/>
          </p:cNvSpPr>
          <p:nvPr/>
        </p:nvSpPr>
        <p:spPr>
          <a:xfrm>
            <a:off x="6189938" y="419100"/>
            <a:ext cx="6138969" cy="1311332"/>
          </a:xfrm>
          <a:prstGeom prst="rect">
            <a:avLst/>
          </a:prstGeom>
          <a:solidFill>
            <a:srgbClr val="F3F3F3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"/>
              <a:buNone/>
              <a:defRPr sz="56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Merriweather"/>
              <a:buNone/>
              <a:tabLst/>
              <a:defRPr/>
            </a:pPr>
            <a:r>
              <a:rPr lang="en-US" sz="5500" b="1" kern="0" dirty="0">
                <a:solidFill>
                  <a:srgbClr val="C00000"/>
                </a:solidFill>
                <a:latin typeface="Arial"/>
              </a:rPr>
              <a:t>VẬN DỤNG</a:t>
            </a:r>
            <a:endParaRPr kumimoji="0" lang="en-US" sz="55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  <a:sym typeface="Merriweather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69170" y="2092097"/>
            <a:ext cx="628729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fr-FR" sz="4000" b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Bài 1.48 (SGK – trang 28)</a:t>
            </a:r>
            <a:endParaRPr lang="fr-FR" sz="4000" b="1" dirty="0" err="1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28800" y="3066752"/>
            <a:ext cx="14796192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1200"/>
              </a:spcBef>
            </a:pPr>
            <a:r>
              <a:rPr lang="vi-VN" sz="3800">
                <a:solidFill>
                  <a:srgbClr val="000000"/>
                </a:solidFill>
              </a:rPr>
              <a:t>[8x</a:t>
            </a:r>
            <a:r>
              <a:rPr lang="vi-VN" sz="3800" baseline="30000">
                <a:solidFill>
                  <a:srgbClr val="000000"/>
                </a:solidFill>
              </a:rPr>
              <a:t>3</a:t>
            </a:r>
            <a:r>
              <a:rPr lang="vi-VN" sz="3800">
                <a:solidFill>
                  <a:srgbClr val="000000"/>
                </a:solidFill>
              </a:rPr>
              <a:t>(2x – 5)</a:t>
            </a:r>
            <a:r>
              <a:rPr lang="vi-VN" sz="3800" baseline="30000">
                <a:solidFill>
                  <a:srgbClr val="000000"/>
                </a:solidFill>
              </a:rPr>
              <a:t>2</a:t>
            </a:r>
            <a:r>
              <a:rPr lang="vi-VN" sz="3800">
                <a:solidFill>
                  <a:srgbClr val="000000"/>
                </a:solidFill>
              </a:rPr>
              <a:t> – 6x</a:t>
            </a:r>
            <a:r>
              <a:rPr lang="vi-VN" sz="3800" baseline="30000">
                <a:solidFill>
                  <a:srgbClr val="000000"/>
                </a:solidFill>
              </a:rPr>
              <a:t>2</a:t>
            </a:r>
            <a:r>
              <a:rPr lang="vi-VN" sz="3800">
                <a:solidFill>
                  <a:srgbClr val="000000"/>
                </a:solidFill>
              </a:rPr>
              <a:t>(2x – 5)</a:t>
            </a:r>
            <a:r>
              <a:rPr lang="vi-VN" sz="3800" baseline="30000">
                <a:solidFill>
                  <a:srgbClr val="000000"/>
                </a:solidFill>
              </a:rPr>
              <a:t>3</a:t>
            </a:r>
            <a:r>
              <a:rPr lang="vi-VN" sz="3800">
                <a:solidFill>
                  <a:srgbClr val="000000"/>
                </a:solidFill>
              </a:rPr>
              <a:t> + 10x(2x – 5)</a:t>
            </a:r>
            <a:r>
              <a:rPr lang="vi-VN" sz="3800" baseline="30000">
                <a:solidFill>
                  <a:srgbClr val="000000"/>
                </a:solidFill>
              </a:rPr>
              <a:t>2</a:t>
            </a:r>
            <a:r>
              <a:rPr lang="vi-VN" sz="3800">
                <a:solidFill>
                  <a:srgbClr val="000000"/>
                </a:solidFill>
              </a:rPr>
              <a:t>] : 2x(2x – 5)</a:t>
            </a:r>
            <a:r>
              <a:rPr lang="vi-VN" sz="3800" baseline="30000">
                <a:solidFill>
                  <a:srgbClr val="000000"/>
                </a:solidFill>
              </a:rPr>
              <a:t>2</a:t>
            </a:r>
            <a:r>
              <a:rPr lang="vi-VN" sz="3800">
                <a:solidFill>
                  <a:srgbClr val="000000"/>
                </a:solidFill>
              </a:rPr>
              <a:t>.</a:t>
            </a:r>
          </a:p>
          <a:p>
            <a:pPr algn="just">
              <a:lnSpc>
                <a:spcPct val="150000"/>
              </a:lnSpc>
              <a:spcBef>
                <a:spcPts val="1200"/>
              </a:spcBef>
            </a:pPr>
            <a:r>
              <a:rPr lang="vi-VN" sz="3800" i="1" u="sng">
                <a:solidFill>
                  <a:schemeClr val="tx2"/>
                </a:solidFill>
              </a:rPr>
              <a:t>Hướng dẫn:</a:t>
            </a:r>
            <a:r>
              <a:rPr lang="vi-VN" sz="3800">
                <a:solidFill>
                  <a:srgbClr val="000000"/>
                </a:solidFill>
              </a:rPr>
              <a:t> Đặt y = 2x – 5.</a:t>
            </a:r>
            <a:endParaRPr lang="vi-VN" sz="3800" b="0" i="0">
              <a:solidFill>
                <a:srgbClr val="000000"/>
              </a:solidFill>
              <a:effectLst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185484" y="1955836"/>
            <a:ext cx="8057014" cy="9694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50000"/>
              </a:lnSpc>
              <a:spcBef>
                <a:spcPts val="1200"/>
              </a:spcBef>
            </a:pPr>
            <a:r>
              <a:rPr lang="en-US" sz="3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vi-VN" sz="3800">
                <a:solidFill>
                  <a:srgbClr val="000000"/>
                </a:solidFill>
              </a:rPr>
              <a:t>àm phép chia sau theo hướng dẫn:</a:t>
            </a:r>
          </a:p>
        </p:txBody>
      </p:sp>
      <p:sp>
        <p:nvSpPr>
          <p:cNvPr id="14" name="Oval Callout 13"/>
          <p:cNvSpPr/>
          <p:nvPr/>
        </p:nvSpPr>
        <p:spPr>
          <a:xfrm>
            <a:off x="8385374" y="5107712"/>
            <a:ext cx="1683043" cy="873988"/>
          </a:xfrm>
          <a:prstGeom prst="wedgeEllipseCallout">
            <a:avLst/>
          </a:prstGeom>
          <a:solidFill>
            <a:srgbClr val="D9997D">
              <a:lumMod val="75000"/>
            </a:srgbClr>
          </a:solidFill>
          <a:ln w="38100" cap="flat" cmpd="sng" algn="ctr">
            <a:solidFill>
              <a:srgbClr val="F3F3F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3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990600" y="6362700"/>
                <a:ext cx="17145000" cy="36009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3800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8</m:t>
                        </m:r>
                        <m:sSup>
                          <m:sSupPr>
                            <m:ctrlPr>
                              <a:rPr lang="en-US" sz="3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3800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</m:e>
                          <m:sup>
                            <m:r>
                              <a:rPr lang="en-US" sz="3800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p>
                        </m:sSup>
                        <m:sSup>
                          <m:sSupPr>
                            <m:ctrlPr>
                              <a:rPr lang="en-US" sz="3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3800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800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3800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x</m:t>
                                </m:r>
                                <m:r>
                                  <a:rPr lang="en-US" sz="3800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en-US" sz="3800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5</m:t>
                                </m:r>
                              </m:e>
                            </m:d>
                          </m:e>
                          <m:sup>
                            <m:r>
                              <a:rPr lang="en-US" sz="3800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6</m:t>
                        </m:r>
                        <m:sSup>
                          <m:sSupPr>
                            <m:ctrlPr>
                              <a:rPr lang="en-US" sz="3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3800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</m:e>
                          <m:sup>
                            <m:r>
                              <a:rPr lang="en-US" sz="3800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en-US" sz="3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3800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800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3800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x</m:t>
                                </m:r>
                                <m:r>
                                  <a:rPr lang="en-US" sz="3800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en-US" sz="3800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5</m:t>
                                </m:r>
                              </m:e>
                            </m:d>
                          </m:e>
                          <m:sup>
                            <m:r>
                              <a:rPr lang="en-US" sz="3800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+10</m:t>
                        </m:r>
                        <m:r>
                          <m:rPr>
                            <m:sty m:val="p"/>
                          </m:rPr>
                          <a:rPr lang="en-US" sz="38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  <m:sSup>
                          <m:sSupPr>
                            <m:ctrlPr>
                              <a:rPr lang="en-US" sz="3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3800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800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3800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x</m:t>
                                </m:r>
                                <m:r>
                                  <a:rPr lang="en-US" sz="3800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en-US" sz="3800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5</m:t>
                                </m:r>
                              </m:e>
                            </m:d>
                          </m:e>
                          <m:sup>
                            <m:r>
                              <a:rPr lang="en-US" sz="3800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sz="38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 :2</m:t>
                    </m:r>
                    <m:r>
                      <m:rPr>
                        <m:sty m:val="p"/>
                      </m:rPr>
                      <a:rPr lang="en-US" sz="38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x</m:t>
                    </m:r>
                    <m:sSup>
                      <m:s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3800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m:rPr>
                                <m:sty m:val="p"/>
                              </m:rPr>
                              <a:rPr lang="en-US" sz="3800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  <m:r>
                              <a:rPr lang="en-US" sz="3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3800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</m:e>
                        </m:d>
                      </m:e>
                      <m:sup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800"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 </a:t>
                </a:r>
                <a:endParaRPr lang="en-US" sz="380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sz="380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Đặt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8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y</m:t>
                    </m:r>
                    <m:r>
                      <a:rPr lang="en-US" sz="38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=2</m:t>
                    </m:r>
                    <m:r>
                      <m:rPr>
                        <m:sty m:val="p"/>
                      </m:rPr>
                      <a:rPr lang="en-US" sz="38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x</m:t>
                    </m:r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38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5</m:t>
                    </m:r>
                  </m:oMath>
                </a14:m>
                <a:r>
                  <a:rPr lang="en-US" sz="3800"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, ta có:</a:t>
                </a:r>
                <a:endParaRPr lang="en-US" sz="380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38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3800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8</m:t>
                          </m:r>
                          <m:sSup>
                            <m:sSupPr>
                              <m:ctrlPr>
                                <a:rPr lang="en-US" sz="3800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3800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x</m:t>
                              </m:r>
                            </m:e>
                            <m:sup>
                              <m:r>
                                <a:rPr lang="en-US" sz="3800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3800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3800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y</m:t>
                              </m:r>
                            </m:e>
                            <m:sup>
                              <m:r>
                                <a:rPr lang="en-US" sz="3800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38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3800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6</m:t>
                          </m:r>
                          <m:sSup>
                            <m:sSupPr>
                              <m:ctrlPr>
                                <a:rPr lang="en-US" sz="3800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3800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x</m:t>
                              </m:r>
                            </m:e>
                            <m:sup>
                              <m:r>
                                <a:rPr lang="en-US" sz="3800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3800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3800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y</m:t>
                              </m:r>
                            </m:e>
                            <m:sup>
                              <m:r>
                                <a:rPr lang="en-US" sz="3800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sz="3800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+10</m:t>
                          </m:r>
                          <m:r>
                            <m:rPr>
                              <m:sty m:val="p"/>
                            </m:rPr>
                            <a:rPr lang="en-US" sz="3800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x</m:t>
                          </m:r>
                          <m:sSup>
                            <m:sSupPr>
                              <m:ctrlPr>
                                <a:rPr lang="en-US" sz="3800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3800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y</m:t>
                              </m:r>
                            </m:e>
                            <m:sup>
                              <m:r>
                                <a:rPr lang="en-US" sz="3800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sz="3800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 :2</m:t>
                      </m:r>
                      <m:r>
                        <m:rPr>
                          <m:sty m:val="p"/>
                        </m:rPr>
                        <a:rPr lang="en-US" sz="3800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x</m:t>
                      </m:r>
                      <m:sSup>
                        <m:sSupPr>
                          <m:ctrlPr>
                            <a:rPr lang="en-US" sz="38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3800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y</m:t>
                          </m:r>
                        </m:e>
                        <m:sup>
                          <m:r>
                            <a:rPr lang="en-US" sz="3800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800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=4</m:t>
                      </m:r>
                      <m:sSup>
                        <m:sSupPr>
                          <m:ctrlPr>
                            <a:rPr lang="en-US" sz="38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3800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x</m:t>
                          </m:r>
                        </m:e>
                        <m:sup>
                          <m:r>
                            <a:rPr lang="en-US" sz="3800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800" i="1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3800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3</m:t>
                      </m:r>
                      <m:r>
                        <m:rPr>
                          <m:sty m:val="p"/>
                        </m:rPr>
                        <a:rPr lang="en-US" sz="3800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xy</m:t>
                      </m:r>
                      <m:r>
                        <a:rPr lang="en-US" sz="3800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+5=4</m:t>
                      </m:r>
                      <m:sSup>
                        <m:sSupPr>
                          <m:ctrlPr>
                            <a:rPr lang="en-US" sz="38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3800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x</m:t>
                          </m:r>
                        </m:e>
                        <m:sup>
                          <m:r>
                            <a:rPr lang="en-US" sz="3800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800" i="1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3800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3</m:t>
                      </m:r>
                      <m:r>
                        <m:rPr>
                          <m:sty m:val="p"/>
                        </m:rPr>
                        <a:rPr lang="en-US" sz="3800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x</m:t>
                      </m:r>
                      <m:d>
                        <m:dPr>
                          <m:ctrlPr>
                            <a:rPr lang="en-US" sz="38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3800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m:rPr>
                              <m:sty m:val="p"/>
                            </m:rPr>
                            <a:rPr lang="en-US" sz="3800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x</m:t>
                          </m:r>
                          <m:r>
                            <a:rPr lang="en-US" sz="38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3800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5</m:t>
                          </m:r>
                        </m:e>
                      </m:d>
                      <m:r>
                        <a:rPr lang="en-US" sz="3800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+5</m:t>
                      </m:r>
                    </m:oMath>
                  </m:oMathPara>
                </a14:m>
                <a:endParaRPr lang="en-US" sz="380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sz="3800"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        </a:t>
                </a:r>
                <a14:m>
                  <m:oMath xmlns:m="http://schemas.openxmlformats.org/officeDocument/2006/math">
                    <m:r>
                      <a:rPr lang="en-US" sz="38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=4</m:t>
                    </m:r>
                    <m:sSup>
                      <m:s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8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38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6</m:t>
                    </m:r>
                    <m:sSup>
                      <m:s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8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38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+15</m:t>
                    </m:r>
                    <m:r>
                      <m:rPr>
                        <m:sty m:val="p"/>
                      </m:rPr>
                      <a:rPr lang="en-US" sz="38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x</m:t>
                    </m:r>
                    <m:r>
                      <a:rPr lang="en-US" sz="38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+5=</m:t>
                    </m:r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38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2</m:t>
                    </m:r>
                    <m:sSup>
                      <m:s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8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38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+15</m:t>
                    </m:r>
                    <m:r>
                      <m:rPr>
                        <m:sty m:val="p"/>
                      </m:rPr>
                      <a:rPr lang="en-US" sz="38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x</m:t>
                    </m:r>
                    <m:r>
                      <a:rPr lang="en-US" sz="380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+5</m:t>
                    </m:r>
                  </m:oMath>
                </a14:m>
                <a:r>
                  <a:rPr lang="en-US" sz="3800"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.</a:t>
                </a:r>
                <a:endParaRPr lang="en-US" sz="380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6362700"/>
                <a:ext cx="17145000" cy="3600986"/>
              </a:xfrm>
              <a:prstGeom prst="rect">
                <a:avLst/>
              </a:prstGeom>
              <a:blipFill>
                <a:blip r:embed="rId10"/>
                <a:stretch>
                  <a:fillRect l="-1174" b="-28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6258540" y="4490704"/>
            <a:ext cx="1758270" cy="2981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37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A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762000" y="1638300"/>
            <a:ext cx="16687800" cy="8915400"/>
            <a:chOff x="0" y="0"/>
            <a:chExt cx="6038063" cy="6076340"/>
          </a:xfrm>
        </p:grpSpPr>
        <p:sp>
          <p:nvSpPr>
            <p:cNvPr id="5" name="Freeform 5"/>
            <p:cNvSpPr/>
            <p:nvPr/>
          </p:nvSpPr>
          <p:spPr>
            <a:xfrm>
              <a:off x="31750" y="31750"/>
              <a:ext cx="5974562" cy="6012840"/>
            </a:xfrm>
            <a:custGeom>
              <a:avLst/>
              <a:gdLst/>
              <a:ahLst/>
              <a:cxnLst/>
              <a:rect l="l" t="t" r="r" b="b"/>
              <a:pathLst>
                <a:path w="5974562" h="6012840">
                  <a:moveTo>
                    <a:pt x="5881853" y="6012840"/>
                  </a:moveTo>
                  <a:lnTo>
                    <a:pt x="92710" y="6012840"/>
                  </a:lnTo>
                  <a:cubicBezTo>
                    <a:pt x="41910" y="6012840"/>
                    <a:pt x="0" y="5970931"/>
                    <a:pt x="0" y="5920131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5880583" y="0"/>
                  </a:lnTo>
                  <a:cubicBezTo>
                    <a:pt x="5931383" y="0"/>
                    <a:pt x="5973292" y="41910"/>
                    <a:pt x="5973292" y="92710"/>
                  </a:cubicBezTo>
                  <a:lnTo>
                    <a:pt x="5973292" y="5918860"/>
                  </a:lnTo>
                  <a:cubicBezTo>
                    <a:pt x="5974562" y="5970931"/>
                    <a:pt x="5932653" y="6012840"/>
                    <a:pt x="5881853" y="6012840"/>
                  </a:cubicBezTo>
                  <a:close/>
                </a:path>
              </a:pathLst>
            </a:custGeom>
            <a:solidFill>
              <a:schemeClr val="bg1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6038062" cy="6076340"/>
            </a:xfrm>
            <a:custGeom>
              <a:avLst/>
              <a:gdLst/>
              <a:ahLst/>
              <a:cxnLst/>
              <a:rect l="l" t="t" r="r" b="b"/>
              <a:pathLst>
                <a:path w="6038062" h="6076340">
                  <a:moveTo>
                    <a:pt x="5913603" y="59690"/>
                  </a:moveTo>
                  <a:cubicBezTo>
                    <a:pt x="5949162" y="59690"/>
                    <a:pt x="5978372" y="88900"/>
                    <a:pt x="5978372" y="124460"/>
                  </a:cubicBezTo>
                  <a:lnTo>
                    <a:pt x="5978372" y="5951881"/>
                  </a:lnTo>
                  <a:cubicBezTo>
                    <a:pt x="5978372" y="5987440"/>
                    <a:pt x="5949162" y="6016651"/>
                    <a:pt x="5913603" y="6016651"/>
                  </a:cubicBezTo>
                  <a:lnTo>
                    <a:pt x="124460" y="6016651"/>
                  </a:lnTo>
                  <a:cubicBezTo>
                    <a:pt x="88900" y="6016651"/>
                    <a:pt x="59690" y="5987440"/>
                    <a:pt x="59690" y="595188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5913603" y="59690"/>
                  </a:lnTo>
                  <a:moveTo>
                    <a:pt x="5913603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5951881"/>
                  </a:lnTo>
                  <a:cubicBezTo>
                    <a:pt x="0" y="6020460"/>
                    <a:pt x="55880" y="6076340"/>
                    <a:pt x="124460" y="6076340"/>
                  </a:cubicBezTo>
                  <a:lnTo>
                    <a:pt x="5913603" y="6076340"/>
                  </a:lnTo>
                  <a:cubicBezTo>
                    <a:pt x="5982183" y="6076340"/>
                    <a:pt x="6038062" y="6020460"/>
                    <a:pt x="6038062" y="5951881"/>
                  </a:cubicBezTo>
                  <a:lnTo>
                    <a:pt x="6038062" y="124460"/>
                  </a:lnTo>
                  <a:cubicBezTo>
                    <a:pt x="6038062" y="55880"/>
                    <a:pt x="5982183" y="0"/>
                    <a:pt x="5913603" y="0"/>
                  </a:cubicBezTo>
                  <a:close/>
                </a:path>
              </a:pathLst>
            </a:custGeom>
            <a:solidFill>
              <a:srgbClr val="4C5270"/>
            </a:solidFill>
          </p:spPr>
        </p:sp>
      </p:grpSp>
      <p:grpSp>
        <p:nvGrpSpPr>
          <p:cNvPr id="9" name="Group 8"/>
          <p:cNvGrpSpPr/>
          <p:nvPr/>
        </p:nvGrpSpPr>
        <p:grpSpPr>
          <a:xfrm>
            <a:off x="5562600" y="264142"/>
            <a:ext cx="7541291" cy="1108694"/>
            <a:chOff x="6019800" y="377206"/>
            <a:chExt cx="9206251" cy="1108694"/>
          </a:xfrm>
        </p:grpSpPr>
        <p:grpSp>
          <p:nvGrpSpPr>
            <p:cNvPr id="10" name="Group 4"/>
            <p:cNvGrpSpPr/>
            <p:nvPr/>
          </p:nvGrpSpPr>
          <p:grpSpPr>
            <a:xfrm>
              <a:off x="6019800" y="377206"/>
              <a:ext cx="9113229" cy="1108694"/>
              <a:chOff x="0" y="0"/>
              <a:chExt cx="8836922" cy="6076340"/>
            </a:xfrm>
          </p:grpSpPr>
          <p:sp>
            <p:nvSpPr>
              <p:cNvPr id="12" name="Freeform 5"/>
              <p:cNvSpPr/>
              <p:nvPr/>
            </p:nvSpPr>
            <p:spPr>
              <a:xfrm>
                <a:off x="31750" y="31749"/>
                <a:ext cx="8805172" cy="6012841"/>
              </a:xfrm>
              <a:custGeom>
                <a:avLst/>
                <a:gdLst/>
                <a:ahLst/>
                <a:cxnLst/>
                <a:rect l="l" t="t" r="r" b="b"/>
                <a:pathLst>
                  <a:path w="5974562" h="6012840">
                    <a:moveTo>
                      <a:pt x="5881853" y="6012840"/>
                    </a:moveTo>
                    <a:lnTo>
                      <a:pt x="92710" y="6012840"/>
                    </a:lnTo>
                    <a:cubicBezTo>
                      <a:pt x="41910" y="6012840"/>
                      <a:pt x="0" y="5970931"/>
                      <a:pt x="0" y="5920131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5880583" y="0"/>
                    </a:lnTo>
                    <a:cubicBezTo>
                      <a:pt x="5931383" y="0"/>
                      <a:pt x="5973292" y="41910"/>
                      <a:pt x="5973292" y="92710"/>
                    </a:cubicBezTo>
                    <a:lnTo>
                      <a:pt x="5973292" y="5918860"/>
                    </a:lnTo>
                    <a:cubicBezTo>
                      <a:pt x="5974562" y="5970931"/>
                      <a:pt x="5932653" y="6012840"/>
                      <a:pt x="5881853" y="6012840"/>
                    </a:cubicBezTo>
                    <a:close/>
                  </a:path>
                </a:pathLst>
              </a:custGeom>
              <a:solidFill>
                <a:srgbClr val="FBF6F3"/>
              </a:solidFill>
            </p:spPr>
          </p:sp>
          <p:sp>
            <p:nvSpPr>
              <p:cNvPr id="13" name="Freeform 6"/>
              <p:cNvSpPr/>
              <p:nvPr/>
            </p:nvSpPr>
            <p:spPr>
              <a:xfrm>
                <a:off x="0" y="0"/>
                <a:ext cx="8836922" cy="6076340"/>
              </a:xfrm>
              <a:custGeom>
                <a:avLst/>
                <a:gdLst/>
                <a:ahLst/>
                <a:cxnLst/>
                <a:rect l="l" t="t" r="r" b="b"/>
                <a:pathLst>
                  <a:path w="6038062" h="6076340">
                    <a:moveTo>
                      <a:pt x="5913603" y="59690"/>
                    </a:moveTo>
                    <a:cubicBezTo>
                      <a:pt x="5949162" y="59690"/>
                      <a:pt x="5978372" y="88900"/>
                      <a:pt x="5978372" y="124460"/>
                    </a:cubicBezTo>
                    <a:lnTo>
                      <a:pt x="5978372" y="5951881"/>
                    </a:lnTo>
                    <a:cubicBezTo>
                      <a:pt x="5978372" y="5987440"/>
                      <a:pt x="5949162" y="6016651"/>
                      <a:pt x="5913603" y="6016651"/>
                    </a:cubicBezTo>
                    <a:lnTo>
                      <a:pt x="124460" y="6016651"/>
                    </a:lnTo>
                    <a:cubicBezTo>
                      <a:pt x="88900" y="6016651"/>
                      <a:pt x="59690" y="5987440"/>
                      <a:pt x="59690" y="5951881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5913603" y="59690"/>
                    </a:lnTo>
                    <a:moveTo>
                      <a:pt x="5913603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951881"/>
                    </a:lnTo>
                    <a:cubicBezTo>
                      <a:pt x="0" y="6020460"/>
                      <a:pt x="55880" y="6076340"/>
                      <a:pt x="124460" y="6076340"/>
                    </a:cubicBezTo>
                    <a:lnTo>
                      <a:pt x="5913603" y="6076340"/>
                    </a:lnTo>
                    <a:cubicBezTo>
                      <a:pt x="5982183" y="6076340"/>
                      <a:pt x="6038062" y="6020460"/>
                      <a:pt x="6038062" y="5951881"/>
                    </a:cubicBezTo>
                    <a:lnTo>
                      <a:pt x="6038062" y="124460"/>
                    </a:lnTo>
                    <a:cubicBezTo>
                      <a:pt x="6038062" y="55880"/>
                      <a:pt x="5982183" y="0"/>
                      <a:pt x="5913603" y="0"/>
                    </a:cubicBezTo>
                    <a:close/>
                  </a:path>
                </a:pathLst>
              </a:custGeom>
              <a:solidFill>
                <a:srgbClr val="4C5270"/>
              </a:solidFill>
            </p:spPr>
          </p:sp>
        </p:grpSp>
        <p:sp>
          <p:nvSpPr>
            <p:cNvPr id="11" name="TextBox 10"/>
            <p:cNvSpPr txBox="1"/>
            <p:nvPr/>
          </p:nvSpPr>
          <p:spPr>
            <a:xfrm>
              <a:off x="6466228" y="560084"/>
              <a:ext cx="8759823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BÀI TẬP TRẮC NGHIỆM</a:t>
              </a:r>
            </a:p>
          </p:txBody>
        </p:sp>
      </p:grpSp>
      <p:pic>
        <p:nvPicPr>
          <p:cNvPr id="1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3716000" y="2422670"/>
            <a:ext cx="3527304" cy="300141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524000" y="4862810"/>
            <a:ext cx="15365579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4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T = x</a:t>
            </a:r>
            <a:r>
              <a:rPr lang="en-US" sz="43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– xy</a:t>
            </a:r>
            <a:r>
              <a:rPr lang="en-US" sz="43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+ xy + 1 và H = 5x</a:t>
            </a:r>
            <a:r>
              <a:rPr lang="en-US" sz="43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– 5xy</a:t>
            </a:r>
            <a:r>
              <a:rPr lang="en-US" sz="43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+ xy – 1.</a:t>
            </a:r>
          </a:p>
          <a:p>
            <a:pPr algn="just">
              <a:lnSpc>
                <a:spcPct val="200000"/>
              </a:lnSpc>
            </a:pPr>
            <a:r>
              <a:rPr lang="en-US" sz="4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T = x</a:t>
            </a:r>
            <a:r>
              <a:rPr lang="en-US" sz="43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+ xy</a:t>
            </a:r>
            <a:r>
              <a:rPr lang="en-US" sz="43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+ xy + 1 và H = 5x</a:t>
            </a:r>
            <a:r>
              <a:rPr lang="en-US" sz="43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– 5xy</a:t>
            </a:r>
            <a:r>
              <a:rPr lang="en-US" sz="43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+ xy – 1.</a:t>
            </a:r>
          </a:p>
          <a:p>
            <a:pPr algn="just">
              <a:lnSpc>
                <a:spcPct val="200000"/>
              </a:lnSpc>
            </a:pPr>
            <a:r>
              <a:rPr lang="en-US" sz="4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T = x</a:t>
            </a:r>
            <a:r>
              <a:rPr lang="en-US" sz="43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+ xy</a:t>
            </a:r>
            <a:r>
              <a:rPr lang="en-US" sz="43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+ xy + 1 và H = 5x</a:t>
            </a:r>
            <a:r>
              <a:rPr lang="en-US" sz="43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– 5xy</a:t>
            </a:r>
            <a:r>
              <a:rPr lang="en-US" sz="43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– xy – 1.</a:t>
            </a:r>
          </a:p>
          <a:p>
            <a:pPr algn="just">
              <a:lnSpc>
                <a:spcPct val="200000"/>
              </a:lnSpc>
            </a:pPr>
            <a:r>
              <a:rPr lang="en-US" sz="4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T = x</a:t>
            </a:r>
            <a:r>
              <a:rPr lang="en-US" sz="43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+ xy</a:t>
            </a:r>
            <a:r>
              <a:rPr lang="en-US" sz="43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+ xy – 1 và H = 5x</a:t>
            </a:r>
            <a:r>
              <a:rPr lang="en-US" sz="43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+ 5xy</a:t>
            </a:r>
            <a:r>
              <a:rPr lang="en-US" sz="43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3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+ xy – 1.</a:t>
            </a:r>
            <a:endParaRPr lang="en-US" sz="4300" b="0" i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73379" y="2019300"/>
            <a:ext cx="12241379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US" altLang="en-US" sz="4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1.40 (Sgk – tr27) </a:t>
            </a:r>
            <a:r>
              <a:rPr lang="en-US" sz="4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Gọi T là tổng, H là hiệu của hai đa thức 3x</a:t>
            </a:r>
            <a:r>
              <a:rPr lang="en-US" sz="44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– 2xy</a:t>
            </a:r>
            <a:r>
              <a:rPr lang="en-US" sz="44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+ xy và –2x</a:t>
            </a:r>
            <a:r>
              <a:rPr lang="en-US" sz="44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+ 3xy</a:t>
            </a:r>
            <a:r>
              <a:rPr lang="en-US" sz="4400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+ 1. Khi đó:</a:t>
            </a:r>
          </a:p>
        </p:txBody>
      </p:sp>
      <p:sp>
        <p:nvSpPr>
          <p:cNvPr id="18" name="Oval 17"/>
          <p:cNvSpPr/>
          <p:nvPr/>
        </p:nvSpPr>
        <p:spPr>
          <a:xfrm>
            <a:off x="1295400" y="6515100"/>
            <a:ext cx="990600" cy="9144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4008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 dir="d"/>
      </p:transition>
    </mc:Choice>
    <mc:Fallback xmlns="">
      <p:transition spd="med">
        <p:pull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64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>
            <a:off x="689642" y="774377"/>
            <a:ext cx="1672557" cy="2006387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449881" y="-793440"/>
            <a:ext cx="3426782" cy="3546476"/>
          </a:xfrm>
          <a:prstGeom prst="rect">
            <a:avLst/>
          </a:prstGeom>
        </p:spPr>
      </p:pic>
      <p:sp>
        <p:nvSpPr>
          <p:cNvPr id="14" name="Google Shape;7771;p33"/>
          <p:cNvSpPr txBox="1">
            <a:spLocks/>
          </p:cNvSpPr>
          <p:nvPr/>
        </p:nvSpPr>
        <p:spPr>
          <a:xfrm>
            <a:off x="4114800" y="1395770"/>
            <a:ext cx="10272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voon"/>
              <a:buNone/>
              <a:defRPr sz="3500" b="0" i="0" u="none" strike="noStrike" cap="none">
                <a:solidFill>
                  <a:schemeClr val="dk1"/>
                </a:solidFill>
                <a:latin typeface="Kavoon"/>
                <a:ea typeface="Kavoon"/>
                <a:cs typeface="Kavoon"/>
                <a:sym typeface="Kavoo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>
              <a:buClr>
                <a:srgbClr val="04596F"/>
              </a:buClr>
            </a:pPr>
            <a:r>
              <a:rPr lang="en-US" sz="7500" b="1" kern="0" dirty="0">
                <a:solidFill>
                  <a:srgbClr val="FFFF00"/>
                </a:solidFill>
                <a:latin typeface="Arial" panose="020B0604020202020204" pitchFamily="34" charset="0"/>
              </a:rPr>
              <a:t>HƯỚNG DẪN VỀ NHÀ</a:t>
            </a:r>
            <a:endParaRPr lang="vi-VN" sz="7500" b="1" kern="0" dirty="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381000" y="3467100"/>
            <a:ext cx="5388995" cy="4001156"/>
            <a:chOff x="1066801" y="3771900"/>
            <a:chExt cx="5130550" cy="3699159"/>
          </a:xfrm>
        </p:grpSpPr>
        <p:grpSp>
          <p:nvGrpSpPr>
            <p:cNvPr id="16" name="Group 4"/>
            <p:cNvGrpSpPr/>
            <p:nvPr/>
          </p:nvGrpSpPr>
          <p:grpSpPr>
            <a:xfrm>
              <a:off x="1066801" y="3771900"/>
              <a:ext cx="5130550" cy="3699159"/>
              <a:chOff x="0" y="0"/>
              <a:chExt cx="6038063" cy="6076340"/>
            </a:xfrm>
          </p:grpSpPr>
          <p:sp>
            <p:nvSpPr>
              <p:cNvPr id="18" name="Freeform 5"/>
              <p:cNvSpPr/>
              <p:nvPr/>
            </p:nvSpPr>
            <p:spPr>
              <a:xfrm>
                <a:off x="31750" y="31750"/>
                <a:ext cx="5974562" cy="6012840"/>
              </a:xfrm>
              <a:custGeom>
                <a:avLst/>
                <a:gdLst/>
                <a:ahLst/>
                <a:cxnLst/>
                <a:rect l="l" t="t" r="r" b="b"/>
                <a:pathLst>
                  <a:path w="5974562" h="6012840">
                    <a:moveTo>
                      <a:pt x="5881853" y="6012840"/>
                    </a:moveTo>
                    <a:lnTo>
                      <a:pt x="92710" y="6012840"/>
                    </a:lnTo>
                    <a:cubicBezTo>
                      <a:pt x="41910" y="6012840"/>
                      <a:pt x="0" y="5970931"/>
                      <a:pt x="0" y="5920131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5880583" y="0"/>
                    </a:lnTo>
                    <a:cubicBezTo>
                      <a:pt x="5931383" y="0"/>
                      <a:pt x="5973292" y="41910"/>
                      <a:pt x="5973292" y="92710"/>
                    </a:cubicBezTo>
                    <a:lnTo>
                      <a:pt x="5973292" y="5918860"/>
                    </a:lnTo>
                    <a:cubicBezTo>
                      <a:pt x="5974562" y="5970931"/>
                      <a:pt x="5932653" y="6012840"/>
                      <a:pt x="5881853" y="6012840"/>
                    </a:cubicBezTo>
                    <a:close/>
                  </a:path>
                </a:pathLst>
              </a:custGeom>
              <a:solidFill>
                <a:srgbClr val="FBF6F3"/>
              </a:solidFill>
            </p:spPr>
          </p:sp>
          <p:sp>
            <p:nvSpPr>
              <p:cNvPr id="19" name="Freeform 6"/>
              <p:cNvSpPr/>
              <p:nvPr/>
            </p:nvSpPr>
            <p:spPr>
              <a:xfrm>
                <a:off x="0" y="0"/>
                <a:ext cx="6038062" cy="6076340"/>
              </a:xfrm>
              <a:custGeom>
                <a:avLst/>
                <a:gdLst/>
                <a:ahLst/>
                <a:cxnLst/>
                <a:rect l="l" t="t" r="r" b="b"/>
                <a:pathLst>
                  <a:path w="6038062" h="6076340">
                    <a:moveTo>
                      <a:pt x="5913603" y="59690"/>
                    </a:moveTo>
                    <a:cubicBezTo>
                      <a:pt x="5949162" y="59690"/>
                      <a:pt x="5978372" y="88900"/>
                      <a:pt x="5978372" y="124460"/>
                    </a:cubicBezTo>
                    <a:lnTo>
                      <a:pt x="5978372" y="5951881"/>
                    </a:lnTo>
                    <a:cubicBezTo>
                      <a:pt x="5978372" y="5987440"/>
                      <a:pt x="5949162" y="6016651"/>
                      <a:pt x="5913603" y="6016651"/>
                    </a:cubicBezTo>
                    <a:lnTo>
                      <a:pt x="124460" y="6016651"/>
                    </a:lnTo>
                    <a:cubicBezTo>
                      <a:pt x="88900" y="6016651"/>
                      <a:pt x="59690" y="5987440"/>
                      <a:pt x="59690" y="5951881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5913603" y="59690"/>
                    </a:lnTo>
                    <a:moveTo>
                      <a:pt x="5913603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951881"/>
                    </a:lnTo>
                    <a:cubicBezTo>
                      <a:pt x="0" y="6020460"/>
                      <a:pt x="55880" y="6076340"/>
                      <a:pt x="124460" y="6076340"/>
                    </a:cubicBezTo>
                    <a:lnTo>
                      <a:pt x="5913603" y="6076340"/>
                    </a:lnTo>
                    <a:cubicBezTo>
                      <a:pt x="5982183" y="6076340"/>
                      <a:pt x="6038062" y="6020460"/>
                      <a:pt x="6038062" y="5951881"/>
                    </a:cubicBezTo>
                    <a:lnTo>
                      <a:pt x="6038062" y="124460"/>
                    </a:lnTo>
                    <a:cubicBezTo>
                      <a:pt x="6038062" y="55880"/>
                      <a:pt x="5982183" y="0"/>
                      <a:pt x="5913603" y="0"/>
                    </a:cubicBezTo>
                    <a:close/>
                  </a:path>
                </a:pathLst>
              </a:custGeom>
              <a:solidFill>
                <a:srgbClr val="4C5270"/>
              </a:solidFill>
            </p:spPr>
          </p:sp>
        </p:grpSp>
        <p:sp>
          <p:nvSpPr>
            <p:cNvPr id="17" name="Rectangle 16"/>
            <p:cNvSpPr/>
            <p:nvPr/>
          </p:nvSpPr>
          <p:spPr>
            <a:xfrm>
              <a:off x="1223570" y="4554258"/>
              <a:ext cx="4796230" cy="19389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buClr>
                  <a:srgbClr val="000000"/>
                </a:buClr>
                <a:buFont typeface="Arial"/>
                <a:buNone/>
              </a:pPr>
              <a:r>
                <a:rPr lang="pt-BR" sz="4000" kern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Ghi nhớ </a:t>
              </a:r>
            </a:p>
            <a:p>
              <a:pPr algn="ctr">
                <a:lnSpc>
                  <a:spcPct val="150000"/>
                </a:lnSpc>
                <a:buClr>
                  <a:srgbClr val="000000"/>
                </a:buClr>
                <a:buFont typeface="Arial"/>
                <a:buNone/>
              </a:pPr>
              <a:r>
                <a:rPr lang="pt-BR" sz="4000" kern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kiến thức trong bài. 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5943600" y="3467100"/>
            <a:ext cx="5636056" cy="4022172"/>
            <a:chOff x="6494020" y="3791229"/>
            <a:chExt cx="5130550" cy="3699159"/>
          </a:xfrm>
        </p:grpSpPr>
        <p:grpSp>
          <p:nvGrpSpPr>
            <p:cNvPr id="21" name="Group 4"/>
            <p:cNvGrpSpPr/>
            <p:nvPr/>
          </p:nvGrpSpPr>
          <p:grpSpPr>
            <a:xfrm>
              <a:off x="6494020" y="3791229"/>
              <a:ext cx="5130550" cy="3699159"/>
              <a:chOff x="0" y="0"/>
              <a:chExt cx="6038063" cy="6076340"/>
            </a:xfrm>
          </p:grpSpPr>
          <p:sp>
            <p:nvSpPr>
              <p:cNvPr id="23" name="Freeform 5"/>
              <p:cNvSpPr/>
              <p:nvPr/>
            </p:nvSpPr>
            <p:spPr>
              <a:xfrm>
                <a:off x="31750" y="31750"/>
                <a:ext cx="5974562" cy="6012840"/>
              </a:xfrm>
              <a:custGeom>
                <a:avLst/>
                <a:gdLst/>
                <a:ahLst/>
                <a:cxnLst/>
                <a:rect l="l" t="t" r="r" b="b"/>
                <a:pathLst>
                  <a:path w="5974562" h="6012840">
                    <a:moveTo>
                      <a:pt x="5881853" y="6012840"/>
                    </a:moveTo>
                    <a:lnTo>
                      <a:pt x="92710" y="6012840"/>
                    </a:lnTo>
                    <a:cubicBezTo>
                      <a:pt x="41910" y="6012840"/>
                      <a:pt x="0" y="5970931"/>
                      <a:pt x="0" y="5920131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5880583" y="0"/>
                    </a:lnTo>
                    <a:cubicBezTo>
                      <a:pt x="5931383" y="0"/>
                      <a:pt x="5973292" y="41910"/>
                      <a:pt x="5973292" y="92710"/>
                    </a:cubicBezTo>
                    <a:lnTo>
                      <a:pt x="5973292" y="5918860"/>
                    </a:lnTo>
                    <a:cubicBezTo>
                      <a:pt x="5974562" y="5970931"/>
                      <a:pt x="5932653" y="6012840"/>
                      <a:pt x="5881853" y="6012840"/>
                    </a:cubicBezTo>
                    <a:close/>
                  </a:path>
                </a:pathLst>
              </a:custGeom>
              <a:solidFill>
                <a:srgbClr val="FBF6F3"/>
              </a:solidFill>
            </p:spPr>
          </p:sp>
          <p:sp>
            <p:nvSpPr>
              <p:cNvPr id="24" name="Freeform 6"/>
              <p:cNvSpPr/>
              <p:nvPr/>
            </p:nvSpPr>
            <p:spPr>
              <a:xfrm>
                <a:off x="0" y="0"/>
                <a:ext cx="6038062" cy="6076340"/>
              </a:xfrm>
              <a:custGeom>
                <a:avLst/>
                <a:gdLst/>
                <a:ahLst/>
                <a:cxnLst/>
                <a:rect l="l" t="t" r="r" b="b"/>
                <a:pathLst>
                  <a:path w="6038062" h="6076340">
                    <a:moveTo>
                      <a:pt x="5913603" y="59690"/>
                    </a:moveTo>
                    <a:cubicBezTo>
                      <a:pt x="5949162" y="59690"/>
                      <a:pt x="5978372" y="88900"/>
                      <a:pt x="5978372" y="124460"/>
                    </a:cubicBezTo>
                    <a:lnTo>
                      <a:pt x="5978372" y="5951881"/>
                    </a:lnTo>
                    <a:cubicBezTo>
                      <a:pt x="5978372" y="5987440"/>
                      <a:pt x="5949162" y="6016651"/>
                      <a:pt x="5913603" y="6016651"/>
                    </a:cubicBezTo>
                    <a:lnTo>
                      <a:pt x="124460" y="6016651"/>
                    </a:lnTo>
                    <a:cubicBezTo>
                      <a:pt x="88900" y="6016651"/>
                      <a:pt x="59690" y="5987440"/>
                      <a:pt x="59690" y="5951881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5913603" y="59690"/>
                    </a:lnTo>
                    <a:moveTo>
                      <a:pt x="5913603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951881"/>
                    </a:lnTo>
                    <a:cubicBezTo>
                      <a:pt x="0" y="6020460"/>
                      <a:pt x="55880" y="6076340"/>
                      <a:pt x="124460" y="6076340"/>
                    </a:cubicBezTo>
                    <a:lnTo>
                      <a:pt x="5913603" y="6076340"/>
                    </a:lnTo>
                    <a:cubicBezTo>
                      <a:pt x="5982183" y="6076340"/>
                      <a:pt x="6038062" y="6020460"/>
                      <a:pt x="6038062" y="5951881"/>
                    </a:cubicBezTo>
                    <a:lnTo>
                      <a:pt x="6038062" y="124460"/>
                    </a:lnTo>
                    <a:cubicBezTo>
                      <a:pt x="6038062" y="55880"/>
                      <a:pt x="5982183" y="0"/>
                      <a:pt x="5913603" y="0"/>
                    </a:cubicBezTo>
                    <a:close/>
                  </a:path>
                </a:pathLst>
              </a:custGeom>
              <a:solidFill>
                <a:srgbClr val="4C5270"/>
              </a:solidFill>
            </p:spPr>
          </p:sp>
        </p:grpSp>
        <p:sp>
          <p:nvSpPr>
            <p:cNvPr id="22" name="Rectangle 21"/>
            <p:cNvSpPr/>
            <p:nvPr/>
          </p:nvSpPr>
          <p:spPr>
            <a:xfrm>
              <a:off x="6879189" y="4613977"/>
              <a:ext cx="4360209" cy="19389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000000"/>
                </a:buClr>
                <a:buFont typeface="Arial"/>
                <a:buNone/>
              </a:pPr>
              <a:r>
                <a:rPr lang="pt-BR" sz="4000" kern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Hoàn </a:t>
              </a:r>
              <a:r>
                <a:rPr lang="pt-BR" sz="4000" kern="0" dirty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thành các bài tập trong SBT. 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11873710" y="3467100"/>
            <a:ext cx="5880890" cy="3980613"/>
            <a:chOff x="7884276" y="4765793"/>
            <a:chExt cx="5880890" cy="3980613"/>
          </a:xfrm>
        </p:grpSpPr>
        <p:sp>
          <p:nvSpPr>
            <p:cNvPr id="28" name="Freeform 5"/>
            <p:cNvSpPr/>
            <p:nvPr/>
          </p:nvSpPr>
          <p:spPr>
            <a:xfrm>
              <a:off x="7884276" y="4765793"/>
              <a:ext cx="5880890" cy="3980613"/>
            </a:xfrm>
            <a:custGeom>
              <a:avLst/>
              <a:gdLst/>
              <a:ahLst/>
              <a:cxnLst/>
              <a:rect l="l" t="t" r="r" b="b"/>
              <a:pathLst>
                <a:path w="5974562" h="6012840">
                  <a:moveTo>
                    <a:pt x="5881853" y="6012840"/>
                  </a:moveTo>
                  <a:lnTo>
                    <a:pt x="92710" y="6012840"/>
                  </a:lnTo>
                  <a:cubicBezTo>
                    <a:pt x="41910" y="6012840"/>
                    <a:pt x="0" y="5970931"/>
                    <a:pt x="0" y="5920131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5880583" y="0"/>
                  </a:lnTo>
                  <a:cubicBezTo>
                    <a:pt x="5931383" y="0"/>
                    <a:pt x="5973292" y="41910"/>
                    <a:pt x="5973292" y="92710"/>
                  </a:cubicBezTo>
                  <a:lnTo>
                    <a:pt x="5973292" y="5918860"/>
                  </a:lnTo>
                  <a:cubicBezTo>
                    <a:pt x="5974562" y="5970931"/>
                    <a:pt x="5932653" y="6012840"/>
                    <a:pt x="5881853" y="6012840"/>
                  </a:cubicBezTo>
                  <a:close/>
                </a:path>
              </a:pathLst>
            </a:custGeom>
            <a:solidFill>
              <a:srgbClr val="FBF6F3"/>
            </a:solidFill>
          </p:spPr>
        </p:sp>
        <p:sp>
          <p:nvSpPr>
            <p:cNvPr id="27" name="Rectangle 26"/>
            <p:cNvSpPr/>
            <p:nvPr/>
          </p:nvSpPr>
          <p:spPr>
            <a:xfrm>
              <a:off x="8039126" y="4994393"/>
              <a:ext cx="5573640" cy="36009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lnSpc>
                  <a:spcPct val="150000"/>
                </a:lnSpc>
                <a:buClr>
                  <a:srgbClr val="000000"/>
                </a:buClr>
              </a:pPr>
              <a:r>
                <a:rPr lang="vi-VN" sz="3800" kern="0" dirty="0">
                  <a:solidFill>
                    <a:prstClr val="black"/>
                  </a:solidFill>
                  <a:ea typeface="Calibri" panose="020F0502020204030204" pitchFamily="34" charset="0"/>
                  <a:cs typeface="Arial" panose="020B0604020202020204" pitchFamily="34" charset="0"/>
                  <a:sym typeface="Arial"/>
                </a:rPr>
                <a:t>Chuẩn </a:t>
              </a:r>
              <a:r>
                <a:rPr lang="vi-VN" sz="3800" kern="0">
                  <a:solidFill>
                    <a:prstClr val="black"/>
                  </a:solidFill>
                  <a:ea typeface="Calibri" panose="020F0502020204030204" pitchFamily="34" charset="0"/>
                  <a:cs typeface="Arial" panose="020B0604020202020204" pitchFamily="34" charset="0"/>
                  <a:sym typeface="Arial"/>
                </a:rPr>
                <a:t>bị </a:t>
              </a:r>
              <a:r>
                <a:rPr lang="en-US" sz="3800" kern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  <a:sym typeface="Arial"/>
                </a:rPr>
                <a:t>trước</a:t>
              </a:r>
              <a:r>
                <a:rPr lang="en-US" sz="3800" kern="0">
                  <a:solidFill>
                    <a:prstClr val="black"/>
                  </a:solidFill>
                  <a:ea typeface="Calibri" panose="020F0502020204030204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lang="vi-VN" sz="3800" b="1" kern="0">
                  <a:solidFill>
                    <a:prstClr val="black"/>
                  </a:solidFill>
                  <a:ea typeface="Calibri" panose="020F0502020204030204" pitchFamily="34" charset="0"/>
                  <a:cs typeface="Arial" panose="020B0604020202020204" pitchFamily="34" charset="0"/>
                  <a:sym typeface="Arial"/>
                </a:rPr>
                <a:t>Bài 6. Hiệu hai bình phương. Bình phương của một tổng hay một hiệu</a:t>
              </a:r>
              <a:r>
                <a:rPr lang="en-US" sz="3800" b="1" kern="0">
                  <a:solidFill>
                    <a:prstClr val="black"/>
                  </a:solidFill>
                  <a:ea typeface="Calibri" panose="020F0502020204030204" pitchFamily="34" charset="0"/>
                  <a:cs typeface="Arial" panose="020B0604020202020204" pitchFamily="34" charset="0"/>
                  <a:sym typeface="Arial"/>
                </a:rPr>
                <a:t>.</a:t>
              </a:r>
              <a:endParaRPr lang="pt-BR" sz="3800" b="1" kern="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endParaRPr>
            </a:p>
          </p:txBody>
        </p:sp>
      </p:grpSp>
      <p:pic>
        <p:nvPicPr>
          <p:cNvPr id="30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752934" y="6667500"/>
            <a:ext cx="1632613" cy="335051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4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738130" y="1028700"/>
            <a:ext cx="14811740" cy="82296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7343451" y="2314234"/>
            <a:ext cx="3601097" cy="779147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154507" flipV="1">
            <a:off x="1038759" y="1506220"/>
            <a:ext cx="3274388" cy="2220630"/>
          </a:xfrm>
          <a:prstGeom prst="rect">
            <a:avLst/>
          </a:prstGeom>
        </p:spPr>
      </p:pic>
      <p:pic>
        <p:nvPicPr>
          <p:cNvPr id="10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flipH="1">
            <a:off x="14478000" y="6515100"/>
            <a:ext cx="2725649" cy="3269668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924299" y="3848100"/>
            <a:ext cx="10439400" cy="33684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500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Anton"/>
              </a:rPr>
              <a:t>HẸN GẶP LẠI CÁC EM </a:t>
            </a:r>
            <a:br>
              <a:rPr lang="en-US" sz="7500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Anton"/>
              </a:rPr>
            </a:br>
            <a:r>
              <a:rPr lang="en-US" sz="7500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Anton"/>
              </a:rPr>
              <a:t>Ở TIẾT HỌC SAU!</a:t>
            </a:r>
            <a:endParaRPr lang="en-US" sz="7500" b="1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comb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A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762000" y="2324100"/>
            <a:ext cx="16687800" cy="7391400"/>
            <a:chOff x="0" y="0"/>
            <a:chExt cx="6038063" cy="6076340"/>
          </a:xfrm>
        </p:grpSpPr>
        <p:sp>
          <p:nvSpPr>
            <p:cNvPr id="5" name="Freeform 5"/>
            <p:cNvSpPr/>
            <p:nvPr/>
          </p:nvSpPr>
          <p:spPr>
            <a:xfrm>
              <a:off x="31750" y="31750"/>
              <a:ext cx="5974562" cy="6012840"/>
            </a:xfrm>
            <a:custGeom>
              <a:avLst/>
              <a:gdLst/>
              <a:ahLst/>
              <a:cxnLst/>
              <a:rect l="l" t="t" r="r" b="b"/>
              <a:pathLst>
                <a:path w="5974562" h="6012840">
                  <a:moveTo>
                    <a:pt x="5881853" y="6012840"/>
                  </a:moveTo>
                  <a:lnTo>
                    <a:pt x="92710" y="6012840"/>
                  </a:lnTo>
                  <a:cubicBezTo>
                    <a:pt x="41910" y="6012840"/>
                    <a:pt x="0" y="5970931"/>
                    <a:pt x="0" y="5920131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5880583" y="0"/>
                  </a:lnTo>
                  <a:cubicBezTo>
                    <a:pt x="5931383" y="0"/>
                    <a:pt x="5973292" y="41910"/>
                    <a:pt x="5973292" y="92710"/>
                  </a:cubicBezTo>
                  <a:lnTo>
                    <a:pt x="5973292" y="5918860"/>
                  </a:lnTo>
                  <a:cubicBezTo>
                    <a:pt x="5974562" y="5970931"/>
                    <a:pt x="5932653" y="6012840"/>
                    <a:pt x="5881853" y="6012840"/>
                  </a:cubicBezTo>
                  <a:close/>
                </a:path>
              </a:pathLst>
            </a:custGeom>
            <a:solidFill>
              <a:schemeClr val="bg1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6038062" cy="6076340"/>
            </a:xfrm>
            <a:custGeom>
              <a:avLst/>
              <a:gdLst/>
              <a:ahLst/>
              <a:cxnLst/>
              <a:rect l="l" t="t" r="r" b="b"/>
              <a:pathLst>
                <a:path w="6038062" h="6076340">
                  <a:moveTo>
                    <a:pt x="5913603" y="59690"/>
                  </a:moveTo>
                  <a:cubicBezTo>
                    <a:pt x="5949162" y="59690"/>
                    <a:pt x="5978372" y="88900"/>
                    <a:pt x="5978372" y="124460"/>
                  </a:cubicBezTo>
                  <a:lnTo>
                    <a:pt x="5978372" y="5951881"/>
                  </a:lnTo>
                  <a:cubicBezTo>
                    <a:pt x="5978372" y="5987440"/>
                    <a:pt x="5949162" y="6016651"/>
                    <a:pt x="5913603" y="6016651"/>
                  </a:cubicBezTo>
                  <a:lnTo>
                    <a:pt x="124460" y="6016651"/>
                  </a:lnTo>
                  <a:cubicBezTo>
                    <a:pt x="88900" y="6016651"/>
                    <a:pt x="59690" y="5987440"/>
                    <a:pt x="59690" y="595188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5913603" y="59690"/>
                  </a:lnTo>
                  <a:moveTo>
                    <a:pt x="5913603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5951881"/>
                  </a:lnTo>
                  <a:cubicBezTo>
                    <a:pt x="0" y="6020460"/>
                    <a:pt x="55880" y="6076340"/>
                    <a:pt x="124460" y="6076340"/>
                  </a:cubicBezTo>
                  <a:lnTo>
                    <a:pt x="5913603" y="6076340"/>
                  </a:lnTo>
                  <a:cubicBezTo>
                    <a:pt x="5982183" y="6076340"/>
                    <a:pt x="6038062" y="6020460"/>
                    <a:pt x="6038062" y="5951881"/>
                  </a:cubicBezTo>
                  <a:lnTo>
                    <a:pt x="6038062" y="124460"/>
                  </a:lnTo>
                  <a:cubicBezTo>
                    <a:pt x="6038062" y="55880"/>
                    <a:pt x="5982183" y="0"/>
                    <a:pt x="5913603" y="0"/>
                  </a:cubicBezTo>
                  <a:close/>
                </a:path>
              </a:pathLst>
            </a:custGeom>
            <a:solidFill>
              <a:srgbClr val="4C5270"/>
            </a:solidFill>
          </p:spPr>
        </p:sp>
      </p:grpSp>
      <p:grpSp>
        <p:nvGrpSpPr>
          <p:cNvPr id="9" name="Group 8"/>
          <p:cNvGrpSpPr/>
          <p:nvPr/>
        </p:nvGrpSpPr>
        <p:grpSpPr>
          <a:xfrm>
            <a:off x="5562600" y="529606"/>
            <a:ext cx="7541291" cy="1108694"/>
            <a:chOff x="6019800" y="377206"/>
            <a:chExt cx="9206251" cy="1108694"/>
          </a:xfrm>
        </p:grpSpPr>
        <p:grpSp>
          <p:nvGrpSpPr>
            <p:cNvPr id="10" name="Group 4"/>
            <p:cNvGrpSpPr/>
            <p:nvPr/>
          </p:nvGrpSpPr>
          <p:grpSpPr>
            <a:xfrm>
              <a:off x="6019800" y="377206"/>
              <a:ext cx="9113229" cy="1108694"/>
              <a:chOff x="0" y="0"/>
              <a:chExt cx="8836922" cy="6076340"/>
            </a:xfrm>
          </p:grpSpPr>
          <p:sp>
            <p:nvSpPr>
              <p:cNvPr id="12" name="Freeform 5"/>
              <p:cNvSpPr/>
              <p:nvPr/>
            </p:nvSpPr>
            <p:spPr>
              <a:xfrm>
                <a:off x="31750" y="31749"/>
                <a:ext cx="8805172" cy="6012841"/>
              </a:xfrm>
              <a:custGeom>
                <a:avLst/>
                <a:gdLst/>
                <a:ahLst/>
                <a:cxnLst/>
                <a:rect l="l" t="t" r="r" b="b"/>
                <a:pathLst>
                  <a:path w="5974562" h="6012840">
                    <a:moveTo>
                      <a:pt x="5881853" y="6012840"/>
                    </a:moveTo>
                    <a:lnTo>
                      <a:pt x="92710" y="6012840"/>
                    </a:lnTo>
                    <a:cubicBezTo>
                      <a:pt x="41910" y="6012840"/>
                      <a:pt x="0" y="5970931"/>
                      <a:pt x="0" y="5920131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5880583" y="0"/>
                    </a:lnTo>
                    <a:cubicBezTo>
                      <a:pt x="5931383" y="0"/>
                      <a:pt x="5973292" y="41910"/>
                      <a:pt x="5973292" y="92710"/>
                    </a:cubicBezTo>
                    <a:lnTo>
                      <a:pt x="5973292" y="5918860"/>
                    </a:lnTo>
                    <a:cubicBezTo>
                      <a:pt x="5974562" y="5970931"/>
                      <a:pt x="5932653" y="6012840"/>
                      <a:pt x="5881853" y="6012840"/>
                    </a:cubicBezTo>
                    <a:close/>
                  </a:path>
                </a:pathLst>
              </a:custGeom>
              <a:solidFill>
                <a:srgbClr val="FBF6F3"/>
              </a:solidFill>
            </p:spPr>
          </p:sp>
          <p:sp>
            <p:nvSpPr>
              <p:cNvPr id="13" name="Freeform 6"/>
              <p:cNvSpPr/>
              <p:nvPr/>
            </p:nvSpPr>
            <p:spPr>
              <a:xfrm>
                <a:off x="0" y="0"/>
                <a:ext cx="8836922" cy="6076340"/>
              </a:xfrm>
              <a:custGeom>
                <a:avLst/>
                <a:gdLst/>
                <a:ahLst/>
                <a:cxnLst/>
                <a:rect l="l" t="t" r="r" b="b"/>
                <a:pathLst>
                  <a:path w="6038062" h="6076340">
                    <a:moveTo>
                      <a:pt x="5913603" y="59690"/>
                    </a:moveTo>
                    <a:cubicBezTo>
                      <a:pt x="5949162" y="59690"/>
                      <a:pt x="5978372" y="88900"/>
                      <a:pt x="5978372" y="124460"/>
                    </a:cubicBezTo>
                    <a:lnTo>
                      <a:pt x="5978372" y="5951881"/>
                    </a:lnTo>
                    <a:cubicBezTo>
                      <a:pt x="5978372" y="5987440"/>
                      <a:pt x="5949162" y="6016651"/>
                      <a:pt x="5913603" y="6016651"/>
                    </a:cubicBezTo>
                    <a:lnTo>
                      <a:pt x="124460" y="6016651"/>
                    </a:lnTo>
                    <a:cubicBezTo>
                      <a:pt x="88900" y="6016651"/>
                      <a:pt x="59690" y="5987440"/>
                      <a:pt x="59690" y="5951881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5913603" y="59690"/>
                    </a:lnTo>
                    <a:moveTo>
                      <a:pt x="5913603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951881"/>
                    </a:lnTo>
                    <a:cubicBezTo>
                      <a:pt x="0" y="6020460"/>
                      <a:pt x="55880" y="6076340"/>
                      <a:pt x="124460" y="6076340"/>
                    </a:cubicBezTo>
                    <a:lnTo>
                      <a:pt x="5913603" y="6076340"/>
                    </a:lnTo>
                    <a:cubicBezTo>
                      <a:pt x="5982183" y="6076340"/>
                      <a:pt x="6038062" y="6020460"/>
                      <a:pt x="6038062" y="5951881"/>
                    </a:cubicBezTo>
                    <a:lnTo>
                      <a:pt x="6038062" y="124460"/>
                    </a:lnTo>
                    <a:cubicBezTo>
                      <a:pt x="6038062" y="55880"/>
                      <a:pt x="5982183" y="0"/>
                      <a:pt x="5913603" y="0"/>
                    </a:cubicBezTo>
                    <a:close/>
                  </a:path>
                </a:pathLst>
              </a:custGeom>
              <a:solidFill>
                <a:srgbClr val="4C5270"/>
              </a:solidFill>
            </p:spPr>
          </p:sp>
        </p:grpSp>
        <p:sp>
          <p:nvSpPr>
            <p:cNvPr id="11" name="TextBox 10"/>
            <p:cNvSpPr txBox="1"/>
            <p:nvPr/>
          </p:nvSpPr>
          <p:spPr>
            <a:xfrm>
              <a:off x="6466228" y="560084"/>
              <a:ext cx="8759823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BÀI TẬP TRẮC NGHIỆM</a:t>
              </a:r>
            </a:p>
          </p:txBody>
        </p:sp>
      </p:grpSp>
      <p:pic>
        <p:nvPicPr>
          <p:cNvPr id="1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2894324" y="5411446"/>
            <a:ext cx="3804464" cy="323725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286000" y="5367623"/>
            <a:ext cx="9144000" cy="31286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250000"/>
              </a:lnSpc>
            </a:pPr>
            <a:r>
              <a:rPr lang="vi-VN" sz="4300">
                <a:solidFill>
                  <a:srgbClr val="000000"/>
                </a:solidFill>
              </a:rPr>
              <a:t>A. 4x</a:t>
            </a:r>
            <a:r>
              <a:rPr lang="vi-VN" sz="4300" baseline="30000">
                <a:solidFill>
                  <a:srgbClr val="000000"/>
                </a:solidFill>
              </a:rPr>
              <a:t>2</a:t>
            </a:r>
            <a:r>
              <a:rPr lang="vi-VN" sz="4300">
                <a:solidFill>
                  <a:srgbClr val="000000"/>
                </a:solidFill>
              </a:rPr>
              <a:t>y</a:t>
            </a:r>
            <a:r>
              <a:rPr lang="vi-VN" sz="4300" baseline="30000">
                <a:solidFill>
                  <a:srgbClr val="000000"/>
                </a:solidFill>
              </a:rPr>
              <a:t>3</a:t>
            </a:r>
            <a:r>
              <a:rPr lang="vi-VN" sz="4300">
                <a:solidFill>
                  <a:srgbClr val="000000"/>
                </a:solidFill>
              </a:rPr>
              <a:t>z</a:t>
            </a:r>
            <a:r>
              <a:rPr lang="vi-VN" sz="4300" baseline="30000">
                <a:solidFill>
                  <a:srgbClr val="000000"/>
                </a:solidFill>
              </a:rPr>
              <a:t>3</a:t>
            </a:r>
            <a:r>
              <a:rPr lang="en-US" sz="4300">
                <a:solidFill>
                  <a:srgbClr val="000000"/>
                </a:solidFill>
              </a:rPr>
              <a:t>                       </a:t>
            </a:r>
            <a:r>
              <a:rPr lang="vi-VN" sz="4300">
                <a:solidFill>
                  <a:srgbClr val="000000"/>
                </a:solidFill>
              </a:rPr>
              <a:t>B. −12x</a:t>
            </a:r>
            <a:r>
              <a:rPr lang="vi-VN" sz="4300" baseline="30000">
                <a:solidFill>
                  <a:srgbClr val="000000"/>
                </a:solidFill>
              </a:rPr>
              <a:t>2</a:t>
            </a:r>
            <a:r>
              <a:rPr lang="vi-VN" sz="4300">
                <a:solidFill>
                  <a:srgbClr val="000000"/>
                </a:solidFill>
              </a:rPr>
              <a:t>y</a:t>
            </a:r>
            <a:r>
              <a:rPr lang="vi-VN" sz="4300" baseline="30000">
                <a:solidFill>
                  <a:srgbClr val="000000"/>
                </a:solidFill>
              </a:rPr>
              <a:t>3</a:t>
            </a:r>
            <a:r>
              <a:rPr lang="vi-VN" sz="4300">
                <a:solidFill>
                  <a:srgbClr val="000000"/>
                </a:solidFill>
              </a:rPr>
              <a:t>z</a:t>
            </a:r>
            <a:r>
              <a:rPr lang="vi-VN" sz="4300" baseline="30000">
                <a:solidFill>
                  <a:srgbClr val="000000"/>
                </a:solidFill>
              </a:rPr>
              <a:t>3</a:t>
            </a:r>
            <a:endParaRPr lang="vi-VN" sz="4300">
              <a:solidFill>
                <a:srgbClr val="000000"/>
              </a:solidFill>
            </a:endParaRPr>
          </a:p>
          <a:p>
            <a:pPr algn="just">
              <a:lnSpc>
                <a:spcPct val="250000"/>
              </a:lnSpc>
            </a:pPr>
            <a:r>
              <a:rPr lang="vi-VN" sz="4300">
                <a:solidFill>
                  <a:srgbClr val="000000"/>
                </a:solidFill>
              </a:rPr>
              <a:t>C. −12x</a:t>
            </a:r>
            <a:r>
              <a:rPr lang="vi-VN" sz="4300" baseline="30000">
                <a:solidFill>
                  <a:srgbClr val="000000"/>
                </a:solidFill>
              </a:rPr>
              <a:t>3</a:t>
            </a:r>
            <a:r>
              <a:rPr lang="vi-VN" sz="4300">
                <a:solidFill>
                  <a:srgbClr val="000000"/>
                </a:solidFill>
              </a:rPr>
              <a:t>y</a:t>
            </a:r>
            <a:r>
              <a:rPr lang="vi-VN" sz="4300" baseline="30000">
                <a:solidFill>
                  <a:srgbClr val="000000"/>
                </a:solidFill>
              </a:rPr>
              <a:t>3</a:t>
            </a:r>
            <a:r>
              <a:rPr lang="vi-VN" sz="4300">
                <a:solidFill>
                  <a:srgbClr val="000000"/>
                </a:solidFill>
              </a:rPr>
              <a:t>z</a:t>
            </a:r>
            <a:r>
              <a:rPr lang="vi-VN" sz="4300" baseline="30000">
                <a:solidFill>
                  <a:srgbClr val="000000"/>
                </a:solidFill>
              </a:rPr>
              <a:t>3</a:t>
            </a:r>
            <a:r>
              <a:rPr lang="en-US" sz="4300">
                <a:solidFill>
                  <a:srgbClr val="000000"/>
                </a:solidFill>
              </a:rPr>
              <a:t>                  </a:t>
            </a:r>
            <a:r>
              <a:rPr lang="vi-VN" sz="4300">
                <a:solidFill>
                  <a:srgbClr val="000000"/>
                </a:solidFill>
              </a:rPr>
              <a:t>D. 4x</a:t>
            </a:r>
            <a:r>
              <a:rPr lang="vi-VN" sz="4300" baseline="30000">
                <a:solidFill>
                  <a:srgbClr val="000000"/>
                </a:solidFill>
              </a:rPr>
              <a:t>3</a:t>
            </a:r>
            <a:r>
              <a:rPr lang="vi-VN" sz="4300">
                <a:solidFill>
                  <a:srgbClr val="000000"/>
                </a:solidFill>
              </a:rPr>
              <a:t>y</a:t>
            </a:r>
            <a:r>
              <a:rPr lang="vi-VN" sz="4300" baseline="30000">
                <a:solidFill>
                  <a:srgbClr val="000000"/>
                </a:solidFill>
              </a:rPr>
              <a:t>3</a:t>
            </a:r>
            <a:r>
              <a:rPr lang="vi-VN" sz="4300">
                <a:solidFill>
                  <a:srgbClr val="000000"/>
                </a:solidFill>
              </a:rPr>
              <a:t>z</a:t>
            </a:r>
            <a:r>
              <a:rPr lang="vi-VN" sz="4300" baseline="30000">
                <a:solidFill>
                  <a:srgbClr val="000000"/>
                </a:solidFill>
              </a:rPr>
              <a:t>3</a:t>
            </a:r>
            <a:endParaRPr lang="vi-VN" sz="4300" b="0" i="0">
              <a:solidFill>
                <a:srgbClr val="000000"/>
              </a:solidFill>
              <a:effectLst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432491" y="3104439"/>
            <a:ext cx="15483909" cy="22390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US" altLang="en-US" sz="48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1.41 (Sgk – tr27) </a:t>
            </a:r>
            <a:r>
              <a:rPr lang="vi-VN" sz="4500">
                <a:solidFill>
                  <a:srgbClr val="000000"/>
                </a:solidFill>
              </a:rPr>
              <a:t>Tích của hai đơn thức 6x</a:t>
            </a:r>
            <a:r>
              <a:rPr lang="vi-VN" sz="4500" baseline="30000">
                <a:solidFill>
                  <a:srgbClr val="000000"/>
                </a:solidFill>
              </a:rPr>
              <a:t>2</a:t>
            </a:r>
            <a:r>
              <a:rPr lang="vi-VN" sz="4500">
                <a:solidFill>
                  <a:srgbClr val="000000"/>
                </a:solidFill>
              </a:rPr>
              <a:t>yz và −2y</a:t>
            </a:r>
            <a:r>
              <a:rPr lang="vi-VN" sz="4500" baseline="30000">
                <a:solidFill>
                  <a:srgbClr val="000000"/>
                </a:solidFill>
              </a:rPr>
              <a:t>2</a:t>
            </a:r>
            <a:r>
              <a:rPr lang="vi-VN" sz="4500">
                <a:solidFill>
                  <a:srgbClr val="000000"/>
                </a:solidFill>
              </a:rPr>
              <a:t>z</a:t>
            </a:r>
            <a:r>
              <a:rPr lang="vi-VN" sz="4500" baseline="30000">
                <a:solidFill>
                  <a:srgbClr val="000000"/>
                </a:solidFill>
              </a:rPr>
              <a:t>2</a:t>
            </a:r>
            <a:r>
              <a:rPr lang="vi-VN" sz="4500">
                <a:solidFill>
                  <a:srgbClr val="000000"/>
                </a:solidFill>
              </a:rPr>
              <a:t> là đơn thức</a:t>
            </a:r>
          </a:p>
        </p:txBody>
      </p:sp>
      <p:sp>
        <p:nvSpPr>
          <p:cNvPr id="17" name="Oval 16"/>
          <p:cNvSpPr/>
          <p:nvPr/>
        </p:nvSpPr>
        <p:spPr>
          <a:xfrm>
            <a:off x="7315200" y="5993731"/>
            <a:ext cx="990600" cy="9144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391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 dir="d"/>
      </p:transition>
    </mc:Choice>
    <mc:Fallback xmlns="">
      <p:transition spd="med">
        <p:pull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A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762000" y="1638300"/>
            <a:ext cx="16687800" cy="8001000"/>
            <a:chOff x="0" y="0"/>
            <a:chExt cx="6038063" cy="6076340"/>
          </a:xfrm>
        </p:grpSpPr>
        <p:sp>
          <p:nvSpPr>
            <p:cNvPr id="5" name="Freeform 5"/>
            <p:cNvSpPr/>
            <p:nvPr/>
          </p:nvSpPr>
          <p:spPr>
            <a:xfrm>
              <a:off x="31750" y="31750"/>
              <a:ext cx="5974562" cy="6012840"/>
            </a:xfrm>
            <a:custGeom>
              <a:avLst/>
              <a:gdLst/>
              <a:ahLst/>
              <a:cxnLst/>
              <a:rect l="l" t="t" r="r" b="b"/>
              <a:pathLst>
                <a:path w="5974562" h="6012840">
                  <a:moveTo>
                    <a:pt x="5881853" y="6012840"/>
                  </a:moveTo>
                  <a:lnTo>
                    <a:pt x="92710" y="6012840"/>
                  </a:lnTo>
                  <a:cubicBezTo>
                    <a:pt x="41910" y="6012840"/>
                    <a:pt x="0" y="5970931"/>
                    <a:pt x="0" y="5920131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5880583" y="0"/>
                  </a:lnTo>
                  <a:cubicBezTo>
                    <a:pt x="5931383" y="0"/>
                    <a:pt x="5973292" y="41910"/>
                    <a:pt x="5973292" y="92710"/>
                  </a:cubicBezTo>
                  <a:lnTo>
                    <a:pt x="5973292" y="5918860"/>
                  </a:lnTo>
                  <a:cubicBezTo>
                    <a:pt x="5974562" y="5970931"/>
                    <a:pt x="5932653" y="6012840"/>
                    <a:pt x="5881853" y="6012840"/>
                  </a:cubicBezTo>
                  <a:close/>
                </a:path>
              </a:pathLst>
            </a:custGeom>
            <a:solidFill>
              <a:schemeClr val="bg1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6038062" cy="6076340"/>
            </a:xfrm>
            <a:custGeom>
              <a:avLst/>
              <a:gdLst/>
              <a:ahLst/>
              <a:cxnLst/>
              <a:rect l="l" t="t" r="r" b="b"/>
              <a:pathLst>
                <a:path w="6038062" h="6076340">
                  <a:moveTo>
                    <a:pt x="5913603" y="59690"/>
                  </a:moveTo>
                  <a:cubicBezTo>
                    <a:pt x="5949162" y="59690"/>
                    <a:pt x="5978372" y="88900"/>
                    <a:pt x="5978372" y="124460"/>
                  </a:cubicBezTo>
                  <a:lnTo>
                    <a:pt x="5978372" y="5951881"/>
                  </a:lnTo>
                  <a:cubicBezTo>
                    <a:pt x="5978372" y="5987440"/>
                    <a:pt x="5949162" y="6016651"/>
                    <a:pt x="5913603" y="6016651"/>
                  </a:cubicBezTo>
                  <a:lnTo>
                    <a:pt x="124460" y="6016651"/>
                  </a:lnTo>
                  <a:cubicBezTo>
                    <a:pt x="88900" y="6016651"/>
                    <a:pt x="59690" y="5987440"/>
                    <a:pt x="59690" y="595188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5913603" y="59690"/>
                  </a:lnTo>
                  <a:moveTo>
                    <a:pt x="5913603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5951881"/>
                  </a:lnTo>
                  <a:cubicBezTo>
                    <a:pt x="0" y="6020460"/>
                    <a:pt x="55880" y="6076340"/>
                    <a:pt x="124460" y="6076340"/>
                  </a:cubicBezTo>
                  <a:lnTo>
                    <a:pt x="5913603" y="6076340"/>
                  </a:lnTo>
                  <a:cubicBezTo>
                    <a:pt x="5982183" y="6076340"/>
                    <a:pt x="6038062" y="6020460"/>
                    <a:pt x="6038062" y="5951881"/>
                  </a:cubicBezTo>
                  <a:lnTo>
                    <a:pt x="6038062" y="124460"/>
                  </a:lnTo>
                  <a:cubicBezTo>
                    <a:pt x="6038062" y="55880"/>
                    <a:pt x="5982183" y="0"/>
                    <a:pt x="5913603" y="0"/>
                  </a:cubicBezTo>
                  <a:close/>
                </a:path>
              </a:pathLst>
            </a:custGeom>
            <a:solidFill>
              <a:srgbClr val="4C5270"/>
            </a:solidFill>
          </p:spPr>
        </p:sp>
      </p:grpSp>
      <p:grpSp>
        <p:nvGrpSpPr>
          <p:cNvPr id="9" name="Group 8"/>
          <p:cNvGrpSpPr/>
          <p:nvPr/>
        </p:nvGrpSpPr>
        <p:grpSpPr>
          <a:xfrm>
            <a:off x="5562600" y="264142"/>
            <a:ext cx="7541291" cy="1108694"/>
            <a:chOff x="6019800" y="377206"/>
            <a:chExt cx="9206251" cy="1108694"/>
          </a:xfrm>
        </p:grpSpPr>
        <p:grpSp>
          <p:nvGrpSpPr>
            <p:cNvPr id="10" name="Group 4"/>
            <p:cNvGrpSpPr/>
            <p:nvPr/>
          </p:nvGrpSpPr>
          <p:grpSpPr>
            <a:xfrm>
              <a:off x="6019800" y="377206"/>
              <a:ext cx="9113229" cy="1108694"/>
              <a:chOff x="0" y="0"/>
              <a:chExt cx="8836922" cy="6076340"/>
            </a:xfrm>
          </p:grpSpPr>
          <p:sp>
            <p:nvSpPr>
              <p:cNvPr id="12" name="Freeform 5"/>
              <p:cNvSpPr/>
              <p:nvPr/>
            </p:nvSpPr>
            <p:spPr>
              <a:xfrm>
                <a:off x="31750" y="31749"/>
                <a:ext cx="8805172" cy="6012841"/>
              </a:xfrm>
              <a:custGeom>
                <a:avLst/>
                <a:gdLst/>
                <a:ahLst/>
                <a:cxnLst/>
                <a:rect l="l" t="t" r="r" b="b"/>
                <a:pathLst>
                  <a:path w="5974562" h="6012840">
                    <a:moveTo>
                      <a:pt x="5881853" y="6012840"/>
                    </a:moveTo>
                    <a:lnTo>
                      <a:pt x="92710" y="6012840"/>
                    </a:lnTo>
                    <a:cubicBezTo>
                      <a:pt x="41910" y="6012840"/>
                      <a:pt x="0" y="5970931"/>
                      <a:pt x="0" y="5920131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5880583" y="0"/>
                    </a:lnTo>
                    <a:cubicBezTo>
                      <a:pt x="5931383" y="0"/>
                      <a:pt x="5973292" y="41910"/>
                      <a:pt x="5973292" y="92710"/>
                    </a:cubicBezTo>
                    <a:lnTo>
                      <a:pt x="5973292" y="5918860"/>
                    </a:lnTo>
                    <a:cubicBezTo>
                      <a:pt x="5974562" y="5970931"/>
                      <a:pt x="5932653" y="6012840"/>
                      <a:pt x="5881853" y="6012840"/>
                    </a:cubicBezTo>
                    <a:close/>
                  </a:path>
                </a:pathLst>
              </a:custGeom>
              <a:solidFill>
                <a:srgbClr val="FBF6F3"/>
              </a:solidFill>
            </p:spPr>
          </p:sp>
          <p:sp>
            <p:nvSpPr>
              <p:cNvPr id="13" name="Freeform 6"/>
              <p:cNvSpPr/>
              <p:nvPr/>
            </p:nvSpPr>
            <p:spPr>
              <a:xfrm>
                <a:off x="0" y="0"/>
                <a:ext cx="8836922" cy="6076340"/>
              </a:xfrm>
              <a:custGeom>
                <a:avLst/>
                <a:gdLst/>
                <a:ahLst/>
                <a:cxnLst/>
                <a:rect l="l" t="t" r="r" b="b"/>
                <a:pathLst>
                  <a:path w="6038062" h="6076340">
                    <a:moveTo>
                      <a:pt x="5913603" y="59690"/>
                    </a:moveTo>
                    <a:cubicBezTo>
                      <a:pt x="5949162" y="59690"/>
                      <a:pt x="5978372" y="88900"/>
                      <a:pt x="5978372" y="124460"/>
                    </a:cubicBezTo>
                    <a:lnTo>
                      <a:pt x="5978372" y="5951881"/>
                    </a:lnTo>
                    <a:cubicBezTo>
                      <a:pt x="5978372" y="5987440"/>
                      <a:pt x="5949162" y="6016651"/>
                      <a:pt x="5913603" y="6016651"/>
                    </a:cubicBezTo>
                    <a:lnTo>
                      <a:pt x="124460" y="6016651"/>
                    </a:lnTo>
                    <a:cubicBezTo>
                      <a:pt x="88900" y="6016651"/>
                      <a:pt x="59690" y="5987440"/>
                      <a:pt x="59690" y="5951881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5913603" y="59690"/>
                    </a:lnTo>
                    <a:moveTo>
                      <a:pt x="5913603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951881"/>
                    </a:lnTo>
                    <a:cubicBezTo>
                      <a:pt x="0" y="6020460"/>
                      <a:pt x="55880" y="6076340"/>
                      <a:pt x="124460" y="6076340"/>
                    </a:cubicBezTo>
                    <a:lnTo>
                      <a:pt x="5913603" y="6076340"/>
                    </a:lnTo>
                    <a:cubicBezTo>
                      <a:pt x="5982183" y="6076340"/>
                      <a:pt x="6038062" y="6020460"/>
                      <a:pt x="6038062" y="5951881"/>
                    </a:cubicBezTo>
                    <a:lnTo>
                      <a:pt x="6038062" y="124460"/>
                    </a:lnTo>
                    <a:cubicBezTo>
                      <a:pt x="6038062" y="55880"/>
                      <a:pt x="5982183" y="0"/>
                      <a:pt x="5913603" y="0"/>
                    </a:cubicBezTo>
                    <a:close/>
                  </a:path>
                </a:pathLst>
              </a:custGeom>
              <a:solidFill>
                <a:srgbClr val="4C5270"/>
              </a:solidFill>
            </p:spPr>
          </p:sp>
        </p:grpSp>
        <p:sp>
          <p:nvSpPr>
            <p:cNvPr id="11" name="TextBox 10"/>
            <p:cNvSpPr txBox="1"/>
            <p:nvPr/>
          </p:nvSpPr>
          <p:spPr>
            <a:xfrm>
              <a:off x="6466228" y="560084"/>
              <a:ext cx="8759823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BÀI TẬP TRẮC NGHIỆM</a:t>
              </a:r>
            </a:p>
          </p:txBody>
        </p:sp>
      </p:grpSp>
      <p:pic>
        <p:nvPicPr>
          <p:cNvPr id="1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4325600" y="6667500"/>
            <a:ext cx="2819400" cy="2399054"/>
          </a:xfrm>
          <a:prstGeom prst="rect">
            <a:avLst/>
          </a:prstGeom>
        </p:spPr>
      </p:pic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3693198" y="4782996"/>
            <a:ext cx="10825400" cy="3400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742950" marR="0" lvl="0" indent="-742950" defTabSz="914400" rtl="0" eaLnBrk="0" fontAlgn="base" latinLnBrk="0" hangingPunct="0">
              <a:lnSpc>
                <a:spcPct val="2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lphaUcPeriod"/>
              <a:tabLst/>
            </a:pPr>
            <a:r>
              <a:rPr kumimoji="0" lang="en-US" altLang="en-US" sz="43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</a:rPr>
              <a:t>−4x</a:t>
            </a:r>
            <a:r>
              <a:rPr kumimoji="0" lang="en-US" altLang="en-US" sz="4300" b="0" i="0" u="none" strike="noStrike" cap="none" normalizeH="0" baseline="3000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</a:rPr>
              <a:t>2</a:t>
            </a:r>
            <a:r>
              <a:rPr kumimoji="0" lang="en-US" altLang="en-US" sz="43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</a:rPr>
              <a:t>y + 3xy</a:t>
            </a:r>
            <a:r>
              <a:rPr kumimoji="0" lang="en-US" altLang="en-US" sz="4300" b="0" i="0" u="none" strike="noStrike" cap="none" normalizeH="0" baseline="3000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</a:rPr>
              <a:t>2</a:t>
            </a:r>
            <a:r>
              <a:rPr lang="en-US" altLang="en-US" sz="4300">
                <a:solidFill>
                  <a:srgbClr val="000000"/>
                </a:solidFill>
                <a:ea typeface="Open Sans"/>
              </a:rPr>
              <a:t>                </a:t>
            </a:r>
            <a:r>
              <a:rPr kumimoji="0" lang="en-US" altLang="en-US" sz="43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</a:rPr>
              <a:t>B. −4xy</a:t>
            </a:r>
            <a:r>
              <a:rPr kumimoji="0" lang="en-US" altLang="en-US" sz="4300" b="0" i="0" u="none" strike="noStrike" cap="none" normalizeH="0" baseline="3000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</a:rPr>
              <a:t>2</a:t>
            </a:r>
            <a:r>
              <a:rPr kumimoji="0" lang="en-US" altLang="en-US" sz="43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</a:rPr>
              <a:t> + 3x</a:t>
            </a:r>
            <a:r>
              <a:rPr kumimoji="0" lang="en-US" altLang="en-US" sz="4300" b="0" i="0" u="none" strike="noStrike" cap="none" normalizeH="0" baseline="3000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</a:rPr>
              <a:t>2</a:t>
            </a:r>
            <a:r>
              <a:rPr kumimoji="0" lang="en-US" altLang="en-US" sz="43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</a:rPr>
              <a:t>y.</a:t>
            </a:r>
            <a:endParaRPr lang="en-US" altLang="en-US" sz="4300"/>
          </a:p>
          <a:p>
            <a:pPr marR="0" lvl="0" defTabSz="914400" rtl="0" eaLnBrk="0" fontAlgn="base" latinLnBrk="0" hangingPunct="0">
              <a:lnSpc>
                <a:spcPct val="2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43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</a:rPr>
              <a:t>C. −10x</a:t>
            </a:r>
            <a:r>
              <a:rPr kumimoji="0" lang="en-US" altLang="en-US" sz="4300" b="0" i="0" u="none" strike="noStrike" cap="none" normalizeH="0" baseline="3000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</a:rPr>
              <a:t>2</a:t>
            </a:r>
            <a:r>
              <a:rPr kumimoji="0" lang="en-US" altLang="en-US" sz="43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</a:rPr>
              <a:t>y + 4xy</a:t>
            </a:r>
            <a:r>
              <a:rPr kumimoji="0" lang="en-US" altLang="en-US" sz="4300" b="0" i="0" u="none" strike="noStrike" cap="none" normalizeH="0" baseline="3000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</a:rPr>
              <a:t>2</a:t>
            </a:r>
            <a:r>
              <a:rPr lang="en-US" altLang="en-US" sz="4300">
                <a:solidFill>
                  <a:srgbClr val="000000"/>
                </a:solidFill>
                <a:ea typeface="Open Sans"/>
              </a:rPr>
              <a:t>               </a:t>
            </a:r>
            <a:r>
              <a:rPr kumimoji="0" lang="en-US" altLang="en-US" sz="43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</a:rPr>
              <a:t>D. −10x</a:t>
            </a:r>
            <a:r>
              <a:rPr kumimoji="0" lang="en-US" altLang="en-US" sz="4300" b="0" i="0" u="none" strike="noStrike" cap="none" normalizeH="0" baseline="3000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</a:rPr>
              <a:t>2</a:t>
            </a:r>
            <a:r>
              <a:rPr kumimoji="0" lang="en-US" altLang="en-US" sz="43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</a:rPr>
              <a:t>y + 4xy</a:t>
            </a:r>
            <a:r>
              <a:rPr kumimoji="0" lang="en-US" altLang="en-US" sz="4300" b="0" i="0" u="none" strike="noStrike" cap="none" normalizeH="0" baseline="3000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</a:rPr>
              <a:t>2</a:t>
            </a:r>
            <a:r>
              <a:rPr kumimoji="0" lang="en-US" altLang="en-US" sz="43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Open Sans"/>
              </a:rPr>
              <a:t>.</a:t>
            </a:r>
            <a:endParaRPr kumimoji="0" lang="en-US" altLang="en-US" sz="43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07168" y="2505745"/>
            <a:ext cx="15784947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4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1.42 (Sgk – tr27) </a:t>
            </a:r>
            <a:r>
              <a:rPr lang="en-US" altLang="en-US" sz="4500">
                <a:solidFill>
                  <a:srgbClr val="000000"/>
                </a:solidFill>
                <a:latin typeface="Arial" panose="020B0604020202020204" pitchFamily="34" charset="0"/>
                <a:ea typeface="Open Sans"/>
              </a:rPr>
              <a:t>Khi chia đa thức 8x</a:t>
            </a:r>
            <a:r>
              <a:rPr lang="en-US" altLang="en-US" sz="4500" baseline="30000">
                <a:solidFill>
                  <a:srgbClr val="000000"/>
                </a:solidFill>
                <a:latin typeface="Arial" panose="020B0604020202020204" pitchFamily="34" charset="0"/>
                <a:ea typeface="Open Sans"/>
              </a:rPr>
              <a:t>3</a:t>
            </a:r>
            <a:r>
              <a:rPr lang="en-US" altLang="en-US" sz="4500">
                <a:solidFill>
                  <a:srgbClr val="000000"/>
                </a:solidFill>
                <a:latin typeface="Arial" panose="020B0604020202020204" pitchFamily="34" charset="0"/>
                <a:ea typeface="Open Sans"/>
              </a:rPr>
              <a:t>y</a:t>
            </a:r>
            <a:r>
              <a:rPr lang="en-US" altLang="en-US" sz="4500" baseline="30000">
                <a:solidFill>
                  <a:srgbClr val="000000"/>
                </a:solidFill>
                <a:latin typeface="Arial" panose="020B0604020202020204" pitchFamily="34" charset="0"/>
                <a:ea typeface="Open Sans"/>
              </a:rPr>
              <a:t>2</a:t>
            </a:r>
            <a:r>
              <a:rPr lang="en-US" altLang="en-US" sz="4500">
                <a:solidFill>
                  <a:srgbClr val="000000"/>
                </a:solidFill>
                <a:latin typeface="Arial" panose="020B0604020202020204" pitchFamily="34" charset="0"/>
                <a:ea typeface="Open Sans"/>
              </a:rPr>
              <a:t> – 6x</a:t>
            </a:r>
            <a:r>
              <a:rPr lang="en-US" altLang="en-US" sz="4500" baseline="30000">
                <a:solidFill>
                  <a:srgbClr val="000000"/>
                </a:solidFill>
                <a:latin typeface="Arial" panose="020B0604020202020204" pitchFamily="34" charset="0"/>
                <a:ea typeface="Open Sans"/>
              </a:rPr>
              <a:t>2</a:t>
            </a:r>
            <a:r>
              <a:rPr lang="en-US" altLang="en-US" sz="4500">
                <a:solidFill>
                  <a:srgbClr val="000000"/>
                </a:solidFill>
                <a:latin typeface="Arial" panose="020B0604020202020204" pitchFamily="34" charset="0"/>
                <a:ea typeface="Open Sans"/>
              </a:rPr>
              <a:t>y</a:t>
            </a:r>
            <a:r>
              <a:rPr lang="en-US" altLang="en-US" sz="4500" baseline="30000">
                <a:solidFill>
                  <a:srgbClr val="000000"/>
                </a:solidFill>
                <a:latin typeface="Arial" panose="020B0604020202020204" pitchFamily="34" charset="0"/>
                <a:ea typeface="Open Sans"/>
              </a:rPr>
              <a:t>3</a:t>
            </a:r>
            <a:r>
              <a:rPr lang="en-US" altLang="en-US" sz="4500">
                <a:solidFill>
                  <a:srgbClr val="000000"/>
                </a:solidFill>
                <a:latin typeface="Arial" panose="020B0604020202020204" pitchFamily="34" charset="0"/>
                <a:ea typeface="Open Sans"/>
              </a:rPr>
              <a:t> cho đơn thức −2xy, ta được kết quả là</a:t>
            </a:r>
            <a:endParaRPr lang="en-US" altLang="en-US" sz="45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3505200" y="5448300"/>
            <a:ext cx="990600" cy="9144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8148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 dir="d"/>
      </p:transition>
    </mc:Choice>
    <mc:Fallback xmlns="">
      <p:transition spd="med">
        <p:pull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4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914400" y="2400300"/>
            <a:ext cx="16383000" cy="65532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4246756" y="6597258"/>
            <a:ext cx="3657600" cy="311228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6183397" y="1917032"/>
            <a:ext cx="914400" cy="168765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292175" y="647700"/>
            <a:ext cx="13627449" cy="1005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0" lvl="0" indent="-6858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l-NL" sz="4500" b="1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Sơ đồ hoá kiến thức trọng tâm trong chương I</a:t>
            </a:r>
            <a:endParaRPr lang="en-US" sz="4500" b="1" dirty="0">
              <a:solidFill>
                <a:schemeClr val="tx2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92175" y="3086100"/>
            <a:ext cx="14401800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nl-NL" sz="4200" b="1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Nhóm 1: </a:t>
            </a:r>
            <a:r>
              <a:rPr lang="nl-NL" sz="42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Làm về </a:t>
            </a:r>
            <a:r>
              <a:rPr lang="nl-NL" sz="4200" b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Đơn thức; Đa thức.</a:t>
            </a:r>
            <a:endParaRPr lang="en-US" sz="4200">
              <a:solidFill>
                <a:schemeClr val="bg1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92175" y="4363699"/>
            <a:ext cx="14401800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nl-NL" sz="4200" b="1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Nhóm 2: </a:t>
            </a:r>
            <a:r>
              <a:rPr lang="nl-NL" sz="42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Làm về </a:t>
            </a:r>
            <a:r>
              <a:rPr lang="nl-NL" sz="4200" b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Phép cộng; Phép trừ đa thức.</a:t>
            </a:r>
            <a:endParaRPr lang="en-US" sz="4200" b="1">
              <a:solidFill>
                <a:schemeClr val="bg1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276133" y="5693459"/>
            <a:ext cx="12302130" cy="957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nl-NL" sz="4200" b="1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Nhóm 3: </a:t>
            </a:r>
            <a:r>
              <a:rPr lang="vi-VN" sz="420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Làm về </a:t>
            </a:r>
            <a:r>
              <a:rPr lang="vi-VN" sz="4200" b="1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Phép nhân đa thức</a:t>
            </a:r>
            <a:r>
              <a:rPr lang="en-US" sz="4200" b="1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260091" y="6918896"/>
            <a:ext cx="10896600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800"/>
              </a:spcAft>
            </a:pPr>
            <a:r>
              <a:rPr lang="nl-NL" sz="4200" b="1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Nhóm 4: </a:t>
            </a:r>
            <a:r>
              <a:rPr lang="vi-VN" sz="4200" b="1">
                <a:solidFill>
                  <a:prstClr val="white"/>
                </a:solidFill>
                <a:ea typeface="Calibri" panose="020F0502020204030204" pitchFamily="34" charset="0"/>
                <a:cs typeface="Arial" panose="020B0604020202020204" pitchFamily="34" charset="0"/>
              </a:rPr>
              <a:t>Phép chia đa thức cho đơn thức.</a:t>
            </a:r>
            <a:endParaRPr lang="en-US" sz="4200" b="1">
              <a:solidFill>
                <a:prstClr val="white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 dir="r"/>
      </p:transition>
    </mc:Choice>
    <mc:Fallback xmlns="">
      <p:transition spd="med">
        <p:pull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4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914400" y="1790700"/>
            <a:ext cx="16383000" cy="7968968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457200" y="7758573"/>
            <a:ext cx="2459260" cy="209260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6432078" y="1099274"/>
            <a:ext cx="914400" cy="168765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914400" y="419100"/>
            <a:ext cx="2667000" cy="1015663"/>
          </a:xfrm>
          <a:prstGeom prst="rect">
            <a:avLst/>
          </a:prstGeom>
          <a:solidFill>
            <a:srgbClr val="00B050"/>
          </a:solidFill>
          <a:ln w="38100" cap="flat" cmpd="sng" algn="ctr">
            <a:solidFill>
              <a:srgbClr val="F3F3F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1" i="0" u="none" strike="noStrike" kern="0" cap="none" spc="0" normalizeH="0" baseline="0" noProof="0">
                <a:ln>
                  <a:noFill/>
                </a:ln>
                <a:solidFill>
                  <a:srgbClr val="F3F3F3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NHÓM</a:t>
            </a:r>
            <a:r>
              <a:rPr kumimoji="0" lang="nl-NL" sz="4000" b="1" i="0" u="none" strike="noStrike" kern="0" cap="none" spc="0" normalizeH="0" noProof="0">
                <a:ln>
                  <a:noFill/>
                </a:ln>
                <a:solidFill>
                  <a:srgbClr val="F3F3F3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1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3F3F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600200" y="2547021"/>
                <a:ext cx="7620000" cy="54188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</a:pPr>
                <a:r>
                  <a:rPr lang="nl-NL" sz="370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Đơn thức: </a:t>
                </a:r>
                <a14:m>
                  <m:oMath xmlns:m="http://schemas.openxmlformats.org/officeDocument/2006/math">
                    <m:r>
                      <a:rPr lang="nl-NL" sz="37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3</m:t>
                    </m:r>
                    <m:sSup>
                      <m:sSupPr>
                        <m:ctrlPr>
                          <a:rPr lang="en-US" sz="37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nl-NL" sz="37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nl-NL" sz="37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sty m:val="p"/>
                      </m:rPr>
                      <a:rPr lang="nl-NL" sz="37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y</m:t>
                    </m:r>
                    <m:r>
                      <a:rPr lang="nl-NL" sz="37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;</m:t>
                    </m:r>
                  </m:oMath>
                </a14:m>
                <a:r>
                  <a:rPr lang="nl-NL" sz="370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 </a:t>
                </a:r>
                <a:endParaRPr lang="en-US" sz="370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</a:pPr>
                <a:r>
                  <a:rPr lang="en-US" sz="370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Đa thức: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7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7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en-US" sz="37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US" sz="37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sz="37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x</m:t>
                    </m:r>
                    <m:sSup>
                      <m:sSupPr>
                        <m:ctrlPr>
                          <a:rPr lang="en-US" sz="37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7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y</m:t>
                        </m:r>
                      </m:e>
                      <m:sup>
                        <m:r>
                          <a:rPr lang="en-US" sz="37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37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37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3</m:t>
                    </m:r>
                    <m:r>
                      <m:rPr>
                        <m:sty m:val="p"/>
                      </m:rPr>
                      <a:rPr lang="en-US" sz="37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xy</m:t>
                    </m:r>
                  </m:oMath>
                </a14:m>
                <a:r>
                  <a:rPr lang="en-US" sz="370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.</a:t>
                </a:r>
                <a:endParaRPr lang="en-US" sz="370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</a:pPr>
                <a:r>
                  <a:rPr lang="en-US" sz="370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Đơn thức thu gọn: </a:t>
                </a: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7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2</m:t>
                      </m:r>
                      <m:sSup>
                        <m:sSupPr>
                          <m:ctrlPr>
                            <a:rPr lang="en-US" sz="37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37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x</m:t>
                          </m:r>
                        </m:e>
                        <m:sup>
                          <m:r>
                            <a:rPr lang="en-US" sz="37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</m:sSup>
                      <m:d>
                        <m:dPr>
                          <m:ctrlPr>
                            <a:rPr lang="en-US" sz="37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37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37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2</m:t>
                          </m:r>
                        </m:e>
                      </m:d>
                      <m:r>
                        <m:rPr>
                          <m:sty m:val="p"/>
                        </m:rPr>
                        <a:rPr lang="en-US" sz="37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y</m:t>
                      </m:r>
                      <m:r>
                        <a:rPr lang="en-US" sz="37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37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37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4</m:t>
                      </m:r>
                      <m:sSup>
                        <m:sSupPr>
                          <m:ctrlPr>
                            <a:rPr lang="en-US" sz="37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37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x</m:t>
                          </m:r>
                        </m:e>
                        <m:sup>
                          <m:r>
                            <a:rPr lang="en-US" sz="37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en-US" sz="37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y</m:t>
                      </m:r>
                    </m:oMath>
                  </m:oMathPara>
                </a14:m>
                <a:endParaRPr lang="en-US" sz="370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</a:pPr>
                <a:r>
                  <a:rPr lang="en-US" sz="370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Đa thức thu gọn:</a:t>
                </a:r>
                <a:endParaRPr lang="en-US" sz="370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7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xy</m:t>
                    </m:r>
                    <m:r>
                      <a:rPr lang="en-US" sz="37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37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2</m:t>
                    </m:r>
                    <m:sSup>
                      <m:sSupPr>
                        <m:ctrlPr>
                          <a:rPr lang="en-US" sz="37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7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en-US" sz="37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sty m:val="p"/>
                      </m:rPr>
                      <a:rPr lang="en-US" sz="37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y</m:t>
                    </m:r>
                    <m:r>
                      <a:rPr lang="en-US" sz="37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+2</m:t>
                    </m:r>
                    <m:r>
                      <m:rPr>
                        <m:sty m:val="p"/>
                      </m:rPr>
                      <a:rPr lang="en-US" sz="37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xy</m:t>
                    </m:r>
                    <m:r>
                      <a:rPr lang="en-US" sz="37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37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7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en-US" sz="37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sty m:val="p"/>
                      </m:rPr>
                      <a:rPr lang="en-US" sz="37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y</m:t>
                    </m:r>
                    <m:r>
                      <a:rPr lang="en-US" sz="37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=3</m:t>
                    </m:r>
                    <m:r>
                      <m:rPr>
                        <m:sty m:val="p"/>
                      </m:rPr>
                      <a:rPr lang="en-US" sz="37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xy</m:t>
                    </m:r>
                    <m:r>
                      <a:rPr lang="en-US" sz="37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−</m:t>
                    </m:r>
                    <m:sSup>
                      <m:sSupPr>
                        <m:ctrlPr>
                          <a:rPr lang="en-US" sz="37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7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en-US" sz="37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sty m:val="p"/>
                      </m:rPr>
                      <a:rPr lang="en-US" sz="37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y</m:t>
                    </m:r>
                  </m:oMath>
                </a14:m>
                <a:r>
                  <a:rPr lang="en-US" sz="370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 </a:t>
                </a:r>
                <a:endParaRPr lang="en-US" sz="370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200" y="2547021"/>
                <a:ext cx="7620000" cy="5418856"/>
              </a:xfrm>
              <a:prstGeom prst="rect">
                <a:avLst/>
              </a:prstGeom>
              <a:blipFill>
                <a:blip r:embed="rId10"/>
                <a:stretch>
                  <a:fillRect l="-25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9372600" y="2362861"/>
                <a:ext cx="9144000" cy="6819239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lvl="0" algn="just">
                  <a:lnSpc>
                    <a:spcPct val="150000"/>
                  </a:lnSpc>
                </a:pPr>
                <a:r>
                  <a:rPr lang="en-US" sz="3700">
                    <a:solidFill>
                      <a:prstClr val="white"/>
                    </a:solidFill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Bậc đơn thức: </a:t>
                </a:r>
              </a:p>
              <a:p>
                <a:pPr lvl="0"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370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5</m:t>
                    </m:r>
                    <m:r>
                      <m:rPr>
                        <m:sty m:val="p"/>
                      </m:rPr>
                      <a:rPr lang="en-US" sz="370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x</m:t>
                    </m:r>
                    <m:sSup>
                      <m:sSupPr>
                        <m:ctrlPr>
                          <a:rPr lang="en-US" sz="37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70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y</m:t>
                        </m:r>
                      </m:e>
                      <m:sup>
                        <m:r>
                          <a:rPr lang="en-US" sz="370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3700">
                    <a:solidFill>
                      <a:prstClr val="white"/>
                    </a:solidFill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 có bậc là 4.</a:t>
                </a:r>
                <a:endParaRPr lang="en-US" sz="3700">
                  <a:solidFill>
                    <a:prstClr val="white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0" algn="just">
                  <a:lnSpc>
                    <a:spcPct val="150000"/>
                  </a:lnSpc>
                </a:pPr>
                <a:r>
                  <a:rPr lang="en-US" sz="3700">
                    <a:solidFill>
                      <a:prstClr val="white"/>
                    </a:solidFill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Bậc đa thức: </a:t>
                </a:r>
                <a:endParaRPr lang="en-US" sz="3700">
                  <a:solidFill>
                    <a:prstClr val="white"/>
                  </a:solidFill>
                  <a:latin typeface="Cambria Math" panose="02040503050406030204" pitchFamily="18" charset="0"/>
                  <a:ea typeface="Dotum" panose="020B0600000101010101" pitchFamily="34" charset="-127"/>
                  <a:cs typeface="Times New Roman" panose="02020603050405020304" pitchFamily="18" charset="0"/>
                </a:endParaRPr>
              </a:p>
              <a:p>
                <a:pPr lvl="0"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370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3</m:t>
                    </m:r>
                    <m:r>
                      <m:rPr>
                        <m:sty m:val="p"/>
                      </m:rPr>
                      <a:rPr lang="en-US" sz="370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xy</m:t>
                    </m:r>
                    <m:r>
                      <a:rPr lang="en-US" sz="3700" i="1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−</m:t>
                    </m:r>
                    <m:sSup>
                      <m:sSupPr>
                        <m:ctrlPr>
                          <a:rPr lang="en-US" sz="37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70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en-US" sz="370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sty m:val="p"/>
                      </m:rPr>
                      <a:rPr lang="en-US" sz="370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y</m:t>
                    </m:r>
                  </m:oMath>
                </a14:m>
                <a:r>
                  <a:rPr lang="en-US" sz="3700">
                    <a:solidFill>
                      <a:prstClr val="white"/>
                    </a:solidFill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 có bậc là 3.</a:t>
                </a:r>
                <a:endParaRPr lang="en-US" sz="3700">
                  <a:solidFill>
                    <a:prstClr val="white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0" algn="just">
                  <a:lnSpc>
                    <a:spcPct val="150000"/>
                  </a:lnSpc>
                </a:pPr>
                <a:r>
                  <a:rPr lang="en-US" sz="3700">
                    <a:solidFill>
                      <a:prstClr val="white"/>
                    </a:solidFill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Đơn thức đồng dạng: </a:t>
                </a:r>
              </a:p>
              <a:p>
                <a:pPr lvl="0"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370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3</m:t>
                    </m:r>
                    <m:sSup>
                      <m:sSupPr>
                        <m:ctrlPr>
                          <a:rPr lang="en-US" sz="37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70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en-US" sz="370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sty m:val="p"/>
                      </m:rPr>
                      <a:rPr lang="en-US" sz="370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y</m:t>
                    </m:r>
                  </m:oMath>
                </a14:m>
                <a:r>
                  <a:rPr lang="en-US" sz="3700">
                    <a:solidFill>
                      <a:prstClr val="white"/>
                    </a:solidFill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3700" i="1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370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5</m:t>
                    </m:r>
                    <m:sSup>
                      <m:sSupPr>
                        <m:ctrlPr>
                          <a:rPr lang="en-US" sz="37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70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en-US" sz="370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sty m:val="p"/>
                      </m:rPr>
                      <a:rPr lang="en-US" sz="370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y</m:t>
                    </m:r>
                  </m:oMath>
                </a14:m>
                <a:endParaRPr lang="en-US" sz="3700">
                  <a:solidFill>
                    <a:prstClr val="white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0" algn="just">
                  <a:lnSpc>
                    <a:spcPct val="150000"/>
                  </a:lnSpc>
                </a:pPr>
                <a:r>
                  <a:rPr lang="en-US" sz="3700">
                    <a:solidFill>
                      <a:prstClr val="white"/>
                    </a:solidFill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Phép cộng đơn thức đồng dạng:</a:t>
                </a:r>
                <a:endParaRPr lang="en-US" sz="3700">
                  <a:solidFill>
                    <a:prstClr val="white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0"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370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3</m:t>
                    </m:r>
                    <m:sSup>
                      <m:sSupPr>
                        <m:ctrlPr>
                          <a:rPr lang="en-US" sz="37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70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en-US" sz="370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sty m:val="p"/>
                      </m:rPr>
                      <a:rPr lang="en-US" sz="370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y</m:t>
                    </m:r>
                    <m:r>
                      <a:rPr lang="en-US" sz="370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+</m:t>
                    </m:r>
                    <m:d>
                      <m:dPr>
                        <m:ctrlPr>
                          <a:rPr lang="en-US" sz="37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7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370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5</m:t>
                        </m:r>
                        <m:sSup>
                          <m:sSupPr>
                            <m:ctrlPr>
                              <a:rPr lang="en-US" sz="3700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370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  <m:t>x</m:t>
                            </m:r>
                          </m:e>
                          <m:sup>
                            <m:r>
                              <a:rPr lang="en-US" sz="370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m:rPr>
                            <m:sty m:val="p"/>
                          </m:rPr>
                          <a:rPr lang="en-US" sz="370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y</m:t>
                        </m:r>
                      </m:e>
                    </m:d>
                    <m:r>
                      <a:rPr lang="en-US" sz="370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3700" i="1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370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2</m:t>
                    </m:r>
                    <m:sSup>
                      <m:sSupPr>
                        <m:ctrlPr>
                          <a:rPr lang="en-US" sz="37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70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en-US" sz="370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sty m:val="p"/>
                      </m:rPr>
                      <a:rPr lang="en-US" sz="370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y</m:t>
                    </m:r>
                  </m:oMath>
                </a14:m>
                <a:r>
                  <a:rPr lang="en-US" sz="3700">
                    <a:solidFill>
                      <a:prstClr val="white"/>
                    </a:solidFill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 </a:t>
                </a:r>
                <a:endParaRPr lang="en-US" sz="3700">
                  <a:solidFill>
                    <a:prstClr val="white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72600" y="2362861"/>
                <a:ext cx="9144000" cy="6819239"/>
              </a:xfrm>
              <a:prstGeom prst="rect">
                <a:avLst/>
              </a:prstGeom>
              <a:blipFill>
                <a:blip r:embed="rId11"/>
                <a:stretch>
                  <a:fillRect l="-21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Connector 9"/>
          <p:cNvCxnSpPr/>
          <p:nvPr/>
        </p:nvCxnSpPr>
        <p:spPr>
          <a:xfrm>
            <a:off x="9105900" y="2403540"/>
            <a:ext cx="0" cy="6709849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5125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 dir="r"/>
      </p:transition>
    </mc:Choice>
    <mc:Fallback xmlns="">
      <p:transition spd="med">
        <p:pull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562100"/>
            <a:ext cx="17829482" cy="8763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57200" y="342900"/>
            <a:ext cx="4191000" cy="1015663"/>
          </a:xfrm>
          <a:prstGeom prst="rect">
            <a:avLst/>
          </a:prstGeom>
          <a:solidFill>
            <a:srgbClr val="00B050"/>
          </a:solidFill>
          <a:ln w="38100" cap="flat" cmpd="sng" algn="ctr">
            <a:solidFill>
              <a:srgbClr val="F3F3F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4000" b="1" kern="0">
                <a:solidFill>
                  <a:srgbClr val="F3F3F3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Sơ đồ Nhóm </a:t>
            </a:r>
            <a:r>
              <a:rPr kumimoji="0" lang="nl-NL" sz="4000" b="1" i="0" u="none" strike="noStrike" kern="0" cap="none" spc="0" normalizeH="0" noProof="0">
                <a:ln>
                  <a:noFill/>
                </a:ln>
                <a:solidFill>
                  <a:srgbClr val="F3F3F3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1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3F3F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6291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4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914400" y="2247900"/>
            <a:ext cx="16383000" cy="70104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3800992" y="6286500"/>
            <a:ext cx="4029808" cy="34290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6150004" y="1790700"/>
            <a:ext cx="914400" cy="168765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981200" y="3230503"/>
                <a:ext cx="14249400" cy="45037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1200"/>
                  </a:spcBef>
                  <a:spcAft>
                    <a:spcPts val="800"/>
                  </a:spcAft>
                </a:pPr>
                <a:r>
                  <a:rPr lang="en-US" sz="400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Cộng hai đa thức:</a:t>
                </a:r>
                <a:r>
                  <a:rPr lang="en-US" sz="4000">
                    <a:solidFill>
                      <a:schemeClr val="bg1"/>
                    </a:solidFill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 </a:t>
                </a:r>
              </a:p>
              <a:p>
                <a:pPr algn="ctr">
                  <a:lnSpc>
                    <a:spcPct val="150000"/>
                  </a:lnSpc>
                  <a:spcBef>
                    <a:spcPts val="120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0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5</m:t>
                        </m:r>
                        <m:sSup>
                          <m:sSupPr>
                            <m:ctrlPr>
                              <a:rPr lang="en-US" sz="40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40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  <m:t>x</m:t>
                            </m:r>
                          </m:e>
                          <m:sup>
                            <m:r>
                              <a:rPr lang="en-US" sz="40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n-US" sz="40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+8</m:t>
                        </m:r>
                        <m:sSup>
                          <m:sSupPr>
                            <m:ctrlPr>
                              <a:rPr lang="en-US" sz="40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40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  <m:t>x</m:t>
                            </m:r>
                          </m:e>
                          <m:sup>
                            <m:r>
                              <a:rPr lang="en-US" sz="40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  <m:t>4</m:t>
                            </m:r>
                          </m:sup>
                        </m:sSup>
                        <m:r>
                          <m:rPr>
                            <m:sty m:val="p"/>
                          </m:rPr>
                          <a:rPr lang="en-US" sz="40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y</m:t>
                        </m:r>
                      </m:e>
                    </m:d>
                    <m:r>
                      <a:rPr lang="en-US" sz="40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+</m:t>
                    </m:r>
                    <m:d>
                      <m:dPr>
                        <m:ctrlP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0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2</m:t>
                        </m:r>
                        <m:sSup>
                          <m:sSupPr>
                            <m:ctrlPr>
                              <a:rPr lang="en-US" sz="40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40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  <m:t>x</m:t>
                            </m:r>
                          </m:e>
                          <m:sup>
                            <m:r>
                              <a:rPr lang="en-US" sz="40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n-US" sz="40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40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40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  <m:t>x</m:t>
                            </m:r>
                          </m:e>
                          <m:sup>
                            <m:r>
                              <a:rPr lang="en-US" sz="40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  <m:t>4</m:t>
                            </m:r>
                          </m:sup>
                        </m:sSup>
                        <m:r>
                          <m:rPr>
                            <m:sty m:val="p"/>
                          </m:rPr>
                          <a:rPr lang="en-US" sz="40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y</m:t>
                        </m:r>
                      </m:e>
                    </m:d>
                  </m:oMath>
                </a14:m>
                <a:r>
                  <a:rPr lang="en-US" sz="400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0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3</m:t>
                    </m:r>
                    <m:sSup>
                      <m:sSupPr>
                        <m:ctrlP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0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en-US" sz="40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US" sz="40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+9</m:t>
                    </m:r>
                    <m:sSup>
                      <m:sSupPr>
                        <m:ctrlP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0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en-US" sz="40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4</m:t>
                        </m:r>
                      </m:sup>
                    </m:sSup>
                    <m:r>
                      <m:rPr>
                        <m:sty m:val="p"/>
                      </m:rPr>
                      <a:rPr lang="en-US" sz="40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y</m:t>
                    </m:r>
                  </m:oMath>
                </a14:m>
                <a:endParaRPr lang="en-US" sz="400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1200"/>
                  </a:spcBef>
                  <a:spcAft>
                    <a:spcPts val="800"/>
                  </a:spcAft>
                </a:pPr>
                <a:r>
                  <a:rPr lang="en-US" sz="400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Trừ hai đa thức:</a:t>
                </a:r>
                <a:r>
                  <a:rPr lang="en-US" sz="4000">
                    <a:solidFill>
                      <a:schemeClr val="bg1"/>
                    </a:solidFill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 </a:t>
                </a:r>
              </a:p>
              <a:p>
                <a:pPr algn="just">
                  <a:lnSpc>
                    <a:spcPct val="150000"/>
                  </a:lnSpc>
                  <a:spcBef>
                    <a:spcPts val="120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40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0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40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5</m:t>
                          </m:r>
                          <m:sSup>
                            <m:sSupPr>
                              <m:ctrlPr>
                                <a:rPr lang="en-US" sz="40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400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  <m:t>x</m:t>
                              </m:r>
                            </m:e>
                            <m:sup>
                              <m:r>
                                <a:rPr lang="en-US" sz="400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sz="40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+8</m:t>
                          </m:r>
                          <m:sSup>
                            <m:sSupPr>
                              <m:ctrlPr>
                                <a:rPr lang="en-US" sz="40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400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  <m:t>x</m:t>
                              </m:r>
                            </m:e>
                            <m:sup>
                              <m:r>
                                <a:rPr lang="en-US" sz="400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lang="en-US" sz="40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y</m:t>
                          </m:r>
                        </m:e>
                      </m:d>
                      <m:r>
                        <a:rPr lang="en-US" sz="40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40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0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lang="en-US" sz="40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400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  <m:t>x</m:t>
                              </m:r>
                            </m:e>
                            <m:sup>
                              <m:r>
                                <a:rPr lang="en-US" sz="400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sz="40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40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400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  <m:t>x</m:t>
                              </m:r>
                            </m:e>
                            <m:sup>
                              <m:r>
                                <a:rPr lang="en-US" sz="400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lang="en-US" sz="40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y</m:t>
                          </m:r>
                        </m:e>
                      </m:d>
                      <m:r>
                        <a:rPr lang="en-US" sz="40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0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40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7</m:t>
                      </m:r>
                      <m:sSup>
                        <m:sSupPr>
                          <m:ctrlPr>
                            <a:rPr lang="en-US" sz="40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40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x</m:t>
                          </m:r>
                        </m:e>
                        <m:sup>
                          <m:r>
                            <a:rPr lang="en-US" sz="40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40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+7</m:t>
                      </m:r>
                      <m:sSup>
                        <m:sSupPr>
                          <m:ctrlPr>
                            <a:rPr lang="en-US" sz="40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40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x</m:t>
                          </m:r>
                        </m:e>
                        <m:sup>
                          <m:r>
                            <a:rPr lang="en-US" sz="40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4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en-US" sz="40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y</m:t>
                      </m:r>
                    </m:oMath>
                  </m:oMathPara>
                </a14:m>
                <a:endParaRPr lang="en-US" sz="400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200" y="3230503"/>
                <a:ext cx="14249400" cy="4503797"/>
              </a:xfrm>
              <a:prstGeom prst="rect">
                <a:avLst/>
              </a:prstGeom>
              <a:blipFill>
                <a:blip r:embed="rId10"/>
                <a:stretch>
                  <a:fillRect l="-14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/>
          <p:cNvSpPr/>
          <p:nvPr/>
        </p:nvSpPr>
        <p:spPr>
          <a:xfrm>
            <a:off x="914400" y="647700"/>
            <a:ext cx="2667000" cy="101566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1" i="0" u="none" strike="noStrike" kern="0" cap="none" spc="0" normalizeH="0" baseline="0" noProof="0">
                <a:ln>
                  <a:noFill/>
                </a:ln>
                <a:solidFill>
                  <a:srgbClr val="F3F3F3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NHÓM</a:t>
            </a:r>
            <a:r>
              <a:rPr kumimoji="0" lang="nl-NL" sz="4000" b="1" i="0" u="none" strike="noStrike" kern="0" cap="none" spc="0" normalizeH="0" noProof="0">
                <a:ln>
                  <a:noFill/>
                </a:ln>
                <a:solidFill>
                  <a:srgbClr val="F3F3F3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2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3F3F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B1A4594-AB01-413A-9C6A-7B90562AF9AD}"/>
              </a:ext>
            </a:extLst>
          </p:cNvPr>
          <p:cNvSpPr txBox="1"/>
          <p:nvPr/>
        </p:nvSpPr>
        <p:spPr>
          <a:xfrm>
            <a:off x="1676400" y="8001000"/>
            <a:ext cx="9144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/>
              <a:t>Tài liệu được chia sẻ bởi Website VnTeach.Com</a:t>
            </a:r>
          </a:p>
          <a:p>
            <a:r>
              <a:rPr lang="en-US"/>
              <a:t>https://www.vnteach.com</a:t>
            </a:r>
          </a:p>
        </p:txBody>
      </p:sp>
    </p:spTree>
    <p:extLst>
      <p:ext uri="{BB962C8B-B14F-4D97-AF65-F5344CB8AC3E}">
        <p14:creationId xmlns:p14="http://schemas.microsoft.com/office/powerpoint/2010/main" val="3853617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 dir="r"/>
      </p:transition>
    </mc:Choice>
    <mc:Fallback xmlns="">
      <p:transition spd="med">
        <p:pull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854</TotalTime>
  <Words>1739</Words>
  <Application>Microsoft Office PowerPoint</Application>
  <PresentationFormat>Custom</PresentationFormat>
  <Paragraphs>181</Paragraphs>
  <Slides>31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40" baseType="lpstr">
      <vt:lpstr>Merriweather</vt:lpstr>
      <vt:lpstr>Arial</vt:lpstr>
      <vt:lpstr>Cambria Math</vt:lpstr>
      <vt:lpstr>Times New Roman</vt:lpstr>
      <vt:lpstr>Calibri</vt:lpstr>
      <vt:lpstr>Kavoon</vt:lpstr>
      <vt:lpstr>Calibri Light</vt:lpstr>
      <vt:lpstr>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VnTeach.Com</dc:creator>
  <cp:keywords>VnTeach.Com</cp:keywords>
  <cp:lastModifiedBy>Admin</cp:lastModifiedBy>
  <cp:revision>1</cp:revision>
  <dcterms:created xsi:type="dcterms:W3CDTF">2006-08-16T00:00:00Z</dcterms:created>
  <dcterms:modified xsi:type="dcterms:W3CDTF">2023-10-27T15:46:39Z</dcterms:modified>
  <dc:identifier>DAFR4ThywlQ</dc:identifier>
</cp:coreProperties>
</file>