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8D3D-141E-4DC9-BADC-B732E645BFA0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4B12-424E-4CF1-9418-7FC2AF29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4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BCB4A-C594-4CB1-9E5E-A377DD219D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1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BCB4A-C594-4CB1-9E5E-A377DD219D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6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1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8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8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0B4-DB85-4AC8-9993-10F889D86D1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401B-7230-4BF5-B123-C3D790E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16D10B4-DB85-4AC8-9993-10F889D86D1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47E401B-7230-4BF5-B123-C3D790E27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C000"/>
                </a:solidFill>
              </a:rPr>
              <a:t>VẬT LÍ 11</a:t>
            </a:r>
            <a:endParaRPr lang="en-US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BÀI 6</a:t>
            </a:r>
            <a:r>
              <a:rPr lang="en-US" sz="3200" b="1" smtClean="0"/>
              <a:t>. TỤ ĐIỆN</a:t>
            </a:r>
            <a:endParaRPr lang="en-US" sz="3200" b="1"/>
          </a:p>
          <a:p>
            <a:r>
              <a:rPr lang="en-US" sz="3200" b="1"/>
              <a:t>GV: LÊ VĂN </a:t>
            </a:r>
            <a:r>
              <a:rPr lang="en-US" sz="3200" b="1" smtClean="0"/>
              <a:t>ĐỨC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89093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37217" y="3225912"/>
            <a:ext cx="2174586" cy="1739129"/>
            <a:chOff x="155160" y="3389266"/>
            <a:chExt cx="2174586" cy="1739129"/>
          </a:xfrm>
        </p:grpSpPr>
        <p:sp>
          <p:nvSpPr>
            <p:cNvPr id="44" name="TextBox 43"/>
            <p:cNvSpPr txBox="1"/>
            <p:nvPr/>
          </p:nvSpPr>
          <p:spPr>
            <a:xfrm>
              <a:off x="2092239" y="4063311"/>
              <a:ext cx="237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712" y="3389266"/>
              <a:ext cx="1312390" cy="1739129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65046" y="4178895"/>
              <a:ext cx="694550" cy="240535"/>
              <a:chOff x="2434438" y="5617026"/>
              <a:chExt cx="694550" cy="354281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529657" y="5617026"/>
                <a:ext cx="548640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527679" y="5971307"/>
                <a:ext cx="548640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2434438" y="5637498"/>
                <a:ext cx="694550" cy="307229"/>
              </a:xfrm>
              <a:prstGeom prst="rect">
                <a:avLst/>
              </a:prstGeom>
              <a:solidFill>
                <a:srgbClr val="004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915730" y="4018006"/>
              <a:ext cx="201168" cy="558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92088" y="3690052"/>
              <a:ext cx="237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5160" y="4068695"/>
              <a:ext cx="237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48720" y="386858"/>
            <a:ext cx="876923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 DỤ:</a:t>
            </a:r>
            <a:r>
              <a:rPr lang="vi-VN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Cho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điện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điện</a:t>
            </a:r>
            <a:r>
              <a:rPr lang="en-US" sz="2400" b="1" dirty="0">
                <a:solidFill>
                  <a:schemeClr val="bg1"/>
                </a:solidFill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</a:rPr>
              <a:t>bằng</a:t>
            </a:r>
            <a:r>
              <a:rPr lang="en-US" sz="2400" b="1" dirty="0">
                <a:solidFill>
                  <a:schemeClr val="bg1"/>
                </a:solidFill>
              </a:rPr>
              <a:t> 100 µF </a:t>
            </a:r>
            <a:r>
              <a:rPr lang="en-US" sz="2400" b="1" dirty="0" err="1">
                <a:solidFill>
                  <a:schemeClr val="bg1"/>
                </a:solidFill>
              </a:rPr>
              <a:t>đang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điện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điện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giữa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bằng</a:t>
            </a:r>
            <a:r>
              <a:rPr lang="en-US" sz="2400" b="1" dirty="0">
                <a:solidFill>
                  <a:schemeClr val="bg1"/>
                </a:solidFill>
              </a:rPr>
              <a:t> 12 V. </a:t>
            </a:r>
            <a:r>
              <a:rPr lang="en-US" sz="2400" b="1" dirty="0" err="1">
                <a:solidFill>
                  <a:schemeClr val="bg1"/>
                </a:solidFill>
              </a:rPr>
              <a:t>Nếu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phóng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điện</a:t>
            </a:r>
            <a:r>
              <a:rPr lang="en-US" sz="2400" b="1" dirty="0">
                <a:solidFill>
                  <a:schemeClr val="bg1"/>
                </a:solidFill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điện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trở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thì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tổng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nhiệt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lượng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tỏa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điện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trở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bằng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bao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smtClean="0">
                <a:solidFill>
                  <a:schemeClr val="bg1"/>
                </a:solidFill>
              </a:rPr>
              <a:t>nhiêu?</a:t>
            </a:r>
            <a:r>
              <a:rPr lang="en-US" sz="2400" b="1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40355" y="293023"/>
            <a:ext cx="8973137" cy="1737360"/>
          </a:xfrm>
          <a:prstGeom prst="roundRect">
            <a:avLst>
              <a:gd name="adj" fmla="val 18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4933660" y="2800350"/>
          <a:ext cx="18827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812520" imgH="355320" progId="Equation.DSMT4">
                  <p:embed/>
                </p:oleObj>
              </mc:Choice>
              <mc:Fallback>
                <p:oleObj name="Equation" r:id="rId4" imgW="812520" imgH="35532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3660" y="2800350"/>
                        <a:ext cx="188277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/>
          </p:nvPr>
        </p:nvGraphicFramePr>
        <p:xfrm>
          <a:off x="4933660" y="4387850"/>
          <a:ext cx="15875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6" imgW="685800" imgH="355320" progId="Equation.DSMT4">
                  <p:embed/>
                </p:oleObj>
              </mc:Choice>
              <mc:Fallback>
                <p:oleObj name="Equation" r:id="rId6" imgW="685800" imgH="35532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3660" y="4387850"/>
                        <a:ext cx="1587500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4933660" y="5372100"/>
          <a:ext cx="43354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8" imgW="1777680" imgH="355320" progId="Equation.DSMT4">
                  <p:embed/>
                </p:oleObj>
              </mc:Choice>
              <mc:Fallback>
                <p:oleObj name="Equation" r:id="rId8" imgW="1777680" imgH="35532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3660" y="5372100"/>
                        <a:ext cx="43354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 rot="16200000">
            <a:off x="2644574" y="4642391"/>
            <a:ext cx="921863" cy="281577"/>
            <a:chOff x="3327400" y="5354468"/>
            <a:chExt cx="921863" cy="281577"/>
          </a:xfrm>
        </p:grpSpPr>
        <p:sp>
          <p:nvSpPr>
            <p:cNvPr id="9" name="Rectangle 8"/>
            <p:cNvSpPr/>
            <p:nvPr/>
          </p:nvSpPr>
          <p:spPr>
            <a:xfrm>
              <a:off x="3327400" y="5419076"/>
              <a:ext cx="586397" cy="207823"/>
            </a:xfrm>
            <a:prstGeom prst="rect">
              <a:avLst/>
            </a:prstGeom>
            <a:solidFill>
              <a:srgbClr val="004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606954" y="5626901"/>
              <a:ext cx="0" cy="9144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3899677" y="5242389"/>
              <a:ext cx="237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K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613297" y="5397215"/>
              <a:ext cx="190005" cy="194759"/>
            </a:xfrm>
            <a:prstGeom prst="line">
              <a:avLst/>
            </a:prstGeom>
            <a:ln w="2540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41848" y="2755675"/>
            <a:ext cx="237507" cy="470237"/>
            <a:chOff x="1259790" y="2919029"/>
            <a:chExt cx="237507" cy="470237"/>
          </a:xfrm>
        </p:grpSpPr>
        <p:sp>
          <p:nvSpPr>
            <p:cNvPr id="42" name="TextBox 41"/>
            <p:cNvSpPr txBox="1"/>
            <p:nvPr/>
          </p:nvSpPr>
          <p:spPr>
            <a:xfrm>
              <a:off x="1259790" y="2919029"/>
              <a:ext cx="237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I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293539" y="3389266"/>
              <a:ext cx="17001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4933660" y="3821113"/>
          <a:ext cx="1323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0" imgW="571320" imgH="190440" progId="Equation.DSMT4">
                  <p:embed/>
                </p:oleObj>
              </mc:Choice>
              <mc:Fallback>
                <p:oleObj name="Equation" r:id="rId10" imgW="571320" imgH="19044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33660" y="3821113"/>
                        <a:ext cx="13239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87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3003666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  <a:latin typeface="+mj-lt"/>
                <a:ea typeface="#9Slide02 Tieu de rat dai 01" panose="02000000000000000000" pitchFamily="2" charset="0"/>
              </a:rPr>
              <a:t>TỤ ĐIỆN</a:t>
            </a:r>
          </a:p>
        </p:txBody>
      </p:sp>
      <p:pic>
        <p:nvPicPr>
          <p:cNvPr id="4" name="Picture 3" descr="Paper Capacitors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99410">
            <a:off x="7477017" y="920567"/>
            <a:ext cx="2857500" cy="2857500"/>
          </a:xfrm>
          <a:prstGeom prst="rect">
            <a:avLst/>
          </a:prstGeom>
        </p:spPr>
      </p:pic>
      <p:pic>
        <p:nvPicPr>
          <p:cNvPr id="6" name="Picture 5" descr="amvc384b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6" b="100000" l="0" r="100000">
                        <a14:foregroundMark x1="24889" y1="78586" x2="20667" y2="84444"/>
                        <a14:foregroundMark x1="32000" y1="74747" x2="38000" y2="78788"/>
                        <a14:foregroundMark x1="79333" y1="25657" x2="93111" y2="31515"/>
                        <a14:foregroundMark x1="80889" y1="67677" x2="79556" y2="75758"/>
                        <a14:foregroundMark x1="87333" y1="65455" x2="82889" y2="70101"/>
                        <a14:foregroundMark x1="11556" y1="81818" x2="16000" y2="86263"/>
                        <a14:foregroundMark x1="10667" y1="80000" x2="10667" y2="82828"/>
                        <a14:foregroundMark x1="17778" y1="86465" x2="20444" y2="83838"/>
                        <a14:foregroundMark x1="15556" y1="86465" x2="19333" y2="85859"/>
                        <a14:foregroundMark x1="93778" y1="31919" x2="94444" y2="38990"/>
                        <a14:backgroundMark x1="13556" y1="4646" x2="18667" y2="24444"/>
                        <a14:backgroundMark x1="3111" y1="39798" x2="4000" y2="63434"/>
                        <a14:backgroundMark x1="6222" y1="53737" x2="12000" y2="69495"/>
                        <a14:backgroundMark x1="14889" y1="86263" x2="33333" y2="85253"/>
                        <a14:backgroundMark x1="32222" y1="77980" x2="58889" y2="99596"/>
                        <a14:backgroundMark x1="98222" y1="31919" x2="95111" y2="75152"/>
                        <a14:backgroundMark x1="30667" y1="76566" x2="31333" y2="76970"/>
                        <a14:backgroundMark x1="19111" y1="69495" x2="16000" y2="69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635" y="3751837"/>
            <a:ext cx="2428203" cy="2671024"/>
          </a:xfrm>
          <a:prstGeom prst="rect">
            <a:avLst/>
          </a:prstGeom>
        </p:spPr>
      </p:pic>
      <p:pic>
        <p:nvPicPr>
          <p:cNvPr id="10" name="Picture 8" descr="Plattenkondensator_hg">
            <a:extLst>
              <a:ext uri="{FF2B5EF4-FFF2-40B4-BE49-F238E27FC236}">
                <a16:creationId xmlns:a16="http://schemas.microsoft.com/office/drawing/2014/main" id="{E6B91873-C67A-41DA-9D59-BD499233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3" b="100000" l="874" r="98752">
                        <a14:foregroundMark x1="49064" y1="58222" x2="49313" y2="6370"/>
                        <a14:foregroundMark x1="51935" y1="58519" x2="53059" y2="7704"/>
                        <a14:foregroundMark x1="52434" y1="6074" x2="52185" y2="8444"/>
                        <a14:backgroundMark x1="77278" y1="45926" x2="84395" y2="70370"/>
                        <a14:backgroundMark x1="88390" y1="79556" x2="88390" y2="98519"/>
                        <a14:backgroundMark x1="17104" y1="98815" x2="85268" y2="99111"/>
                        <a14:backgroundMark x1="41948" y1="58519" x2="61049" y2="77185"/>
                        <a14:backgroundMark x1="60799" y1="40296" x2="55306" y2="66370"/>
                        <a14:backgroundMark x1="58177" y1="25037" x2="78152" y2="17926"/>
                        <a14:backgroundMark x1="50811" y1="5037" x2="50437" y2="59852"/>
                        <a14:backgroundMark x1="49064" y1="5037" x2="48439" y2="8444"/>
                        <a14:backgroundMark x1="49064" y1="60593" x2="49313" y2="5348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73629" y="1120731"/>
            <a:ext cx="3003666" cy="2532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382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DC43A-8DB7-4F24-8867-FD393C98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3003666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  <a:latin typeface="+mj-lt"/>
                <a:ea typeface="#9Slide02 Tieu de rat dai 01" panose="02000000000000000000" pitchFamily="2" charset="0"/>
              </a:rPr>
              <a:t>TỤ ĐIỆN</a:t>
            </a:r>
          </a:p>
        </p:txBody>
      </p:sp>
      <p:pic>
        <p:nvPicPr>
          <p:cNvPr id="8194" name="Picture 2" descr="Seamlessly Looping Animation of an Stock Footage Video (100% Royalty-free)  1874449 | Shutterstock">
            <a:extLst>
              <a:ext uri="{FF2B5EF4-FFF2-40B4-BE49-F238E27FC236}">
                <a16:creationId xmlns:a16="http://schemas.microsoft.com/office/drawing/2014/main" id="{8BFADB40-7FFA-42F9-98AB-1474E8F1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11" y="1143001"/>
            <a:ext cx="8115300" cy="457200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00">
            <a:extLst>
              <a:ext uri="{FF2B5EF4-FFF2-40B4-BE49-F238E27FC236}">
                <a16:creationId xmlns:a16="http://schemas.microsoft.com/office/drawing/2014/main" id="{72711DF9-0374-4479-B572-0656ACA0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673" y="1225982"/>
            <a:ext cx="5348376" cy="21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30000"/>
              </a:lnSpc>
            </a:pP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Là một loại linh kiện dùng để</a:t>
            </a:r>
          </a:p>
          <a:p>
            <a:pPr>
              <a:lnSpc>
                <a:spcPct val="130000"/>
              </a:lnSpc>
            </a:pP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"</a:t>
            </a:r>
            <a:r>
              <a:rPr lang="vi-VN" sz="2400" b="1">
                <a:solidFill>
                  <a:srgbClr val="FFFF00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CHỨA ĐIỆN TÍCH</a:t>
            </a: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" </a:t>
            </a:r>
          </a:p>
          <a:p>
            <a:pPr>
              <a:lnSpc>
                <a:spcPct val="130000"/>
              </a:lnSpc>
            </a:pP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và nhờ đó</a:t>
            </a:r>
          </a:p>
          <a:p>
            <a:pPr>
              <a:lnSpc>
                <a:spcPct val="130000"/>
              </a:lnSpc>
            </a:pP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"</a:t>
            </a:r>
            <a:r>
              <a:rPr lang="vi-VN" sz="2400" b="1">
                <a:solidFill>
                  <a:srgbClr val="FFFF00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TÍCH LŨY NĂNG LƯỢNG ĐIỆN TRƯỜNG</a:t>
            </a: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".</a:t>
            </a:r>
          </a:p>
        </p:txBody>
      </p:sp>
      <p:pic>
        <p:nvPicPr>
          <p:cNvPr id="11" name="Picture 8" descr="Plattenkondensator_hg">
            <a:extLst>
              <a:ext uri="{FF2B5EF4-FFF2-40B4-BE49-F238E27FC236}">
                <a16:creationId xmlns:a16="http://schemas.microsoft.com/office/drawing/2014/main" id="{F4BAA88A-03DD-44B3-8540-35F2F735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100000" l="874" r="98752">
                        <a14:foregroundMark x1="49064" y1="58222" x2="49313" y2="6370"/>
                        <a14:foregroundMark x1="51935" y1="58519" x2="53059" y2="7704"/>
                        <a14:foregroundMark x1="52434" y1="6074" x2="52185" y2="8444"/>
                        <a14:backgroundMark x1="77278" y1="45926" x2="84395" y2="70370"/>
                        <a14:backgroundMark x1="88390" y1="79556" x2="88390" y2="98519"/>
                        <a14:backgroundMark x1="17104" y1="98815" x2="85268" y2="99111"/>
                        <a14:backgroundMark x1="41948" y1="58519" x2="61049" y2="77185"/>
                        <a14:backgroundMark x1="60799" y1="40296" x2="55306" y2="66370"/>
                        <a14:backgroundMark x1="58177" y1="25037" x2="78152" y2="17926"/>
                        <a14:backgroundMark x1="50811" y1="5037" x2="50437" y2="59852"/>
                        <a14:backgroundMark x1="49064" y1="5037" x2="48439" y2="8444"/>
                        <a14:backgroundMark x1="49064" y1="60593" x2="49313" y2="5348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55115" y="3707705"/>
            <a:ext cx="3003666" cy="2532194"/>
          </a:xfrm>
          <a:prstGeom prst="rect">
            <a:avLst/>
          </a:prstGeom>
          <a:noFill/>
        </p:spPr>
      </p:pic>
      <p:sp>
        <p:nvSpPr>
          <p:cNvPr id="12" name="Text Box 2700">
            <a:extLst>
              <a:ext uri="{FF2B5EF4-FFF2-40B4-BE49-F238E27FC236}">
                <a16:creationId xmlns:a16="http://schemas.microsoft.com/office/drawing/2014/main" id="{630D59B7-7005-4A69-9DDA-30318142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602" y="4193470"/>
            <a:ext cx="3743864" cy="160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30000"/>
              </a:lnSpc>
            </a:pP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Cấu tạo gồm </a:t>
            </a:r>
            <a:r>
              <a:rPr lang="vi-VN" sz="2400" b="1">
                <a:solidFill>
                  <a:srgbClr val="FFFF00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hai vật dẫn</a:t>
            </a: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 đặt gần nhau và ngăn cách nhau bởi </a:t>
            </a:r>
            <a:r>
              <a:rPr lang="vi-VN" sz="2400" b="1">
                <a:solidFill>
                  <a:srgbClr val="FFFF00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một lớp cách điện</a:t>
            </a:r>
            <a:r>
              <a:rPr lang="vi-VN" sz="2400" b="1">
                <a:solidFill>
                  <a:schemeClr val="bg1"/>
                </a:solidFill>
                <a:latin typeface="Calibri" panose="020F0502020204030204" pitchFamily="34" charset="0"/>
                <a:ea typeface="#9Slide02 Noi dung rat dai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96E48-E028-4CB4-A431-A3F5EBB6C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5348376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ea typeface="#9Slide02 Tieu de rat dai 01" panose="02000000000000000000" pitchFamily="2" charset="0"/>
                <a:cs typeface="Calibri" panose="020F0502020204030204" pitchFamily="34" charset="0"/>
              </a:rPr>
              <a:t>CẤU TẠO VÀ CHỨC NĂNG</a:t>
            </a:r>
            <a:endParaRPr lang="en-US" sz="3200" b="1" u="sng">
              <a:solidFill>
                <a:srgbClr val="FFFF00"/>
              </a:solidFill>
              <a:latin typeface="Calibri" panose="020F0502020204030204" pitchFamily="34" charset="0"/>
              <a:ea typeface="#9Slide02 Tieu de rat dai 01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Paper Capacitors.jpg">
            <a:extLst>
              <a:ext uri="{FF2B5EF4-FFF2-40B4-BE49-F238E27FC236}">
                <a16:creationId xmlns:a16="http://schemas.microsoft.com/office/drawing/2014/main" id="{53479139-2EFA-442F-8444-B4A5AA3EF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11228">
            <a:off x="6796609" y="982174"/>
            <a:ext cx="2469103" cy="24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8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389124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  <a:ea typeface="#9Slide02 Tieu de rat dai 01" panose="02000000000000000000" pitchFamily="2" charset="0"/>
              </a:rPr>
              <a:t>TỤ ĐIỆN PHẲNG</a:t>
            </a:r>
          </a:p>
        </p:txBody>
      </p:sp>
      <p:pic>
        <p:nvPicPr>
          <p:cNvPr id="3" name="Picture 8" descr="Plattenkondensator_hg">
            <a:extLst>
              <a:ext uri="{FF2B5EF4-FFF2-40B4-BE49-F238E27FC236}">
                <a16:creationId xmlns:a16="http://schemas.microsoft.com/office/drawing/2014/main" id="{33C41929-8E95-422C-BB8E-A87A447D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100000" l="874" r="98752">
                        <a14:foregroundMark x1="49064" y1="58222" x2="49313" y2="6370"/>
                        <a14:foregroundMark x1="51935" y1="58519" x2="53059" y2="7704"/>
                        <a14:foregroundMark x1="52434" y1="6074" x2="52185" y2="8444"/>
                        <a14:backgroundMark x1="77278" y1="45926" x2="84395" y2="70370"/>
                        <a14:backgroundMark x1="88390" y1="79556" x2="88390" y2="98519"/>
                        <a14:backgroundMark x1="17104" y1="98815" x2="85268" y2="99111"/>
                        <a14:backgroundMark x1="41948" y1="58519" x2="61049" y2="77185"/>
                        <a14:backgroundMark x1="60799" y1="40296" x2="55306" y2="66370"/>
                        <a14:backgroundMark x1="58177" y1="25037" x2="78152" y2="17926"/>
                        <a14:backgroundMark x1="50811" y1="5037" x2="50437" y2="59852"/>
                        <a14:backgroundMark x1="49064" y1="5037" x2="48439" y2="8444"/>
                        <a14:backgroundMark x1="49064" y1="60593" x2="49313" y2="5348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60921" y="2875699"/>
            <a:ext cx="3891244" cy="3280453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8853A8-98BA-4FBE-8B42-973624D38DE4}"/>
              </a:ext>
            </a:extLst>
          </p:cNvPr>
          <p:cNvGrpSpPr/>
          <p:nvPr/>
        </p:nvGrpSpPr>
        <p:grpSpPr>
          <a:xfrm>
            <a:off x="6511397" y="1939058"/>
            <a:ext cx="3020090" cy="2896269"/>
            <a:chOff x="295201" y="2229715"/>
            <a:chExt cx="3020090" cy="28962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C6F5B3-B5BD-45F6-A653-99B4B25090D0}"/>
                </a:ext>
              </a:extLst>
            </p:cNvPr>
            <p:cNvGrpSpPr/>
            <p:nvPr/>
          </p:nvGrpSpPr>
          <p:grpSpPr>
            <a:xfrm>
              <a:off x="295201" y="2229715"/>
              <a:ext cx="3020090" cy="2896269"/>
              <a:chOff x="295201" y="2229715"/>
              <a:chExt cx="3020090" cy="289626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543509-2547-445A-A9CF-0BD71A7855F4}"/>
                  </a:ext>
                </a:extLst>
              </p:cNvPr>
              <p:cNvGrpSpPr/>
              <p:nvPr/>
            </p:nvGrpSpPr>
            <p:grpSpPr>
              <a:xfrm>
                <a:off x="295201" y="2229715"/>
                <a:ext cx="3020090" cy="2005555"/>
                <a:chOff x="5242306" y="3063595"/>
                <a:chExt cx="3020090" cy="200555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27B83CF-5D04-4AF3-AC0A-FF49D961BC45}"/>
                    </a:ext>
                  </a:extLst>
                </p:cNvPr>
                <p:cNvSpPr/>
                <p:nvPr/>
              </p:nvSpPr>
              <p:spPr>
                <a:xfrm>
                  <a:off x="5242306" y="3369168"/>
                  <a:ext cx="3020090" cy="1699982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191A0BB-8612-4E2C-86E3-02445354BC49}"/>
                    </a:ext>
                  </a:extLst>
                </p:cNvPr>
                <p:cNvGrpSpPr/>
                <p:nvPr/>
              </p:nvGrpSpPr>
              <p:grpSpPr>
                <a:xfrm>
                  <a:off x="6699393" y="3063595"/>
                  <a:ext cx="126136" cy="581485"/>
                  <a:chOff x="1508997" y="3472002"/>
                  <a:chExt cx="138974" cy="365760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A469A10-E2B5-4B3B-8AE9-CFE3FE007E7D}"/>
                      </a:ext>
                    </a:extLst>
                  </p:cNvPr>
                  <p:cNvSpPr/>
                  <p:nvPr/>
                </p:nvSpPr>
                <p:spPr>
                  <a:xfrm>
                    <a:off x="1521596" y="3537122"/>
                    <a:ext cx="121891" cy="256206"/>
                  </a:xfrm>
                  <a:prstGeom prst="rect">
                    <a:avLst/>
                  </a:prstGeom>
                  <a:solidFill>
                    <a:srgbClr val="00434C"/>
                  </a:solidFill>
                  <a:ln w="47625">
                    <a:solidFill>
                      <a:srgbClr val="00434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5C7A676-8AD0-4EF2-A6EB-AE99A75DEE9F}"/>
                      </a:ext>
                    </a:extLst>
                  </p:cNvPr>
                  <p:cNvCxnSpPr/>
                  <p:nvPr/>
                </p:nvCxnSpPr>
                <p:spPr>
                  <a:xfrm>
                    <a:off x="1508997" y="3472002"/>
                    <a:ext cx="0" cy="365760"/>
                  </a:xfrm>
                  <a:prstGeom prst="line">
                    <a:avLst/>
                  </a:prstGeom>
                  <a:ln w="476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E6267C01-CD32-42C9-BF6F-C61DF1A16952}"/>
                      </a:ext>
                    </a:extLst>
                  </p:cNvPr>
                  <p:cNvCxnSpPr/>
                  <p:nvPr/>
                </p:nvCxnSpPr>
                <p:spPr>
                  <a:xfrm>
                    <a:off x="1647971" y="3587712"/>
                    <a:ext cx="0" cy="143792"/>
                  </a:xfrm>
                  <a:prstGeom prst="line">
                    <a:avLst/>
                  </a:prstGeom>
                  <a:ln w="476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4969D7-F53D-48FF-9614-E4F6EA103DBA}"/>
                  </a:ext>
                </a:extLst>
              </p:cNvPr>
              <p:cNvSpPr/>
              <p:nvPr/>
            </p:nvSpPr>
            <p:spPr>
              <a:xfrm>
                <a:off x="1077063" y="3385279"/>
                <a:ext cx="1457087" cy="1740705"/>
              </a:xfrm>
              <a:prstGeom prst="rect">
                <a:avLst/>
              </a:prstGeom>
              <a:solidFill>
                <a:srgbClr val="004026"/>
              </a:solidFill>
              <a:ln>
                <a:solidFill>
                  <a:srgbClr val="0043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2AD401-7022-46D1-A580-86627F030F01}"/>
                  </a:ext>
                </a:extLst>
              </p:cNvPr>
              <p:cNvSpPr txBox="1"/>
              <p:nvPr/>
            </p:nvSpPr>
            <p:spPr>
              <a:xfrm>
                <a:off x="1070186" y="2780831"/>
                <a:ext cx="14933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U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5942A5-1B05-4FE2-BC92-040C3E598B92}"/>
                </a:ext>
              </a:extLst>
            </p:cNvPr>
            <p:cNvGrpSpPr/>
            <p:nvPr/>
          </p:nvGrpSpPr>
          <p:grpSpPr>
            <a:xfrm>
              <a:off x="985623" y="3549953"/>
              <a:ext cx="1639967" cy="1373307"/>
              <a:chOff x="5638043" y="4171382"/>
              <a:chExt cx="1639967" cy="137330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07C12C-4249-49FE-AA14-F10639FCE7C2}"/>
                  </a:ext>
                </a:extLst>
              </p:cNvPr>
              <p:cNvSpPr/>
              <p:nvPr/>
            </p:nvSpPr>
            <p:spPr>
              <a:xfrm>
                <a:off x="5638043" y="4173089"/>
                <a:ext cx="182880" cy="13716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A49D78-1FFC-4710-89CB-F6CDA3C48258}"/>
                  </a:ext>
                </a:extLst>
              </p:cNvPr>
              <p:cNvSpPr/>
              <p:nvPr/>
            </p:nvSpPr>
            <p:spPr>
              <a:xfrm>
                <a:off x="7095130" y="4171382"/>
                <a:ext cx="182880" cy="13716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03185D5-F0B3-4C66-A7DF-C8E79362F80B}"/>
                  </a:ext>
                </a:extLst>
              </p:cNvPr>
              <p:cNvGrpSpPr/>
              <p:nvPr/>
            </p:nvGrpSpPr>
            <p:grpSpPr>
              <a:xfrm>
                <a:off x="5664677" y="4230256"/>
                <a:ext cx="137160" cy="137160"/>
                <a:chOff x="1253646" y="2838365"/>
                <a:chExt cx="1363577" cy="1371555"/>
              </a:xfrm>
            </p:grpSpPr>
            <p:sp>
              <p:nvSpPr>
                <p:cNvPr id="12" name="Line 91">
                  <a:extLst>
                    <a:ext uri="{FF2B5EF4-FFF2-40B4-BE49-F238E27FC236}">
                      <a16:creationId xmlns:a16="http://schemas.microsoft.com/office/drawing/2014/main" id="{8BE9B999-A443-47B0-9BD9-A356BD0138B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48617" y="2838365"/>
                  <a:ext cx="0" cy="1371555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Line 92">
                  <a:extLst>
                    <a:ext uri="{FF2B5EF4-FFF2-40B4-BE49-F238E27FC236}">
                      <a16:creationId xmlns:a16="http://schemas.microsoft.com/office/drawing/2014/main" id="{A9690594-5039-43B8-BBE2-86F1F23387B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935435" y="2837592"/>
                  <a:ext cx="0" cy="1363577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Line 92">
                <a:extLst>
                  <a:ext uri="{FF2B5EF4-FFF2-40B4-BE49-F238E27FC236}">
                    <a16:creationId xmlns:a16="http://schemas.microsoft.com/office/drawing/2014/main" id="{43781CAF-8EA7-4A44-879B-C01289A6C05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7186570" y="4220902"/>
                <a:ext cx="0" cy="13716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390436-FDCC-4732-95E5-8D76576615FF}"/>
              </a:ext>
            </a:extLst>
          </p:cNvPr>
          <p:cNvGrpSpPr/>
          <p:nvPr/>
        </p:nvGrpSpPr>
        <p:grpSpPr>
          <a:xfrm>
            <a:off x="2110385" y="1184037"/>
            <a:ext cx="3017520" cy="1056674"/>
            <a:chOff x="198199" y="1744753"/>
            <a:chExt cx="3017520" cy="105667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488F86-F652-4302-B8B9-FDC81E57354F}"/>
                </a:ext>
              </a:extLst>
            </p:cNvPr>
            <p:cNvCxnSpPr/>
            <p:nvPr/>
          </p:nvCxnSpPr>
          <p:spPr>
            <a:xfrm rot="16200000">
              <a:off x="1706959" y="920775"/>
              <a:ext cx="0" cy="301752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3FE588-27C7-4DF3-B19C-EF25BA8C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3" b="95735" l="1260" r="984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5" y="2040669"/>
              <a:ext cx="2286802" cy="76075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FBB333A-BFBC-4E0D-8A6B-CB1F36339065}"/>
                </a:ext>
              </a:extLst>
            </p:cNvPr>
            <p:cNvGrpSpPr/>
            <p:nvPr/>
          </p:nvGrpSpPr>
          <p:grpSpPr>
            <a:xfrm>
              <a:off x="553116" y="1744753"/>
              <a:ext cx="274320" cy="274320"/>
              <a:chOff x="5709610" y="2791861"/>
              <a:chExt cx="822960" cy="82296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F9078E1-A0BB-471A-9673-66BD6FB82E2B}"/>
                  </a:ext>
                </a:extLst>
              </p:cNvPr>
              <p:cNvCxnSpPr/>
              <p:nvPr/>
            </p:nvCxnSpPr>
            <p:spPr>
              <a:xfrm>
                <a:off x="6121090" y="2791861"/>
                <a:ext cx="0" cy="82296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A3E1E04-9D30-4DF3-869D-A27B6733DD45}"/>
                  </a:ext>
                </a:extLst>
              </p:cNvPr>
              <p:cNvCxnSpPr/>
              <p:nvPr/>
            </p:nvCxnSpPr>
            <p:spPr>
              <a:xfrm rot="16200000">
                <a:off x="6121090" y="2791861"/>
                <a:ext cx="0" cy="82296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2F24E5-BF3A-417C-AB88-779DCC668B36}"/>
                </a:ext>
              </a:extLst>
            </p:cNvPr>
            <p:cNvCxnSpPr/>
            <p:nvPr/>
          </p:nvCxnSpPr>
          <p:spPr>
            <a:xfrm rot="16200000">
              <a:off x="2837609" y="1748671"/>
              <a:ext cx="0" cy="27432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917CB2-91D1-4376-81EB-9156EFCBF019}"/>
                </a:ext>
              </a:extLst>
            </p:cNvPr>
            <p:cNvCxnSpPr/>
            <p:nvPr/>
          </p:nvCxnSpPr>
          <p:spPr>
            <a:xfrm flipH="1">
              <a:off x="338342" y="2427967"/>
              <a:ext cx="9144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3EB9EA-F67B-4401-B359-69DD0AA2F633}"/>
                </a:ext>
              </a:extLst>
            </p:cNvPr>
            <p:cNvSpPr/>
            <p:nvPr/>
          </p:nvSpPr>
          <p:spPr>
            <a:xfrm>
              <a:off x="553116" y="175418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26872F-4CEF-4F5D-973F-EFBAC14CFE81}"/>
                </a:ext>
              </a:extLst>
            </p:cNvPr>
            <p:cNvSpPr/>
            <p:nvPr/>
          </p:nvSpPr>
          <p:spPr>
            <a:xfrm>
              <a:off x="2703997" y="175575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EE17E3-C492-48BC-A0A8-525B7C75BC9C}"/>
              </a:ext>
            </a:extLst>
          </p:cNvPr>
          <p:cNvGrpSpPr/>
          <p:nvPr/>
        </p:nvGrpSpPr>
        <p:grpSpPr>
          <a:xfrm>
            <a:off x="2119221" y="1854681"/>
            <a:ext cx="2994369" cy="1880559"/>
            <a:chOff x="595220" y="1854680"/>
            <a:chExt cx="2994369" cy="188055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34509E-F146-4D65-9429-F5FEC123D489}"/>
                </a:ext>
              </a:extLst>
            </p:cNvPr>
            <p:cNvSpPr/>
            <p:nvPr/>
          </p:nvSpPr>
          <p:spPr>
            <a:xfrm>
              <a:off x="595220" y="1854680"/>
              <a:ext cx="914400" cy="1880559"/>
            </a:xfrm>
            <a:custGeom>
              <a:avLst/>
              <a:gdLst>
                <a:gd name="connsiteX0" fmla="*/ 0 w 931653"/>
                <a:gd name="connsiteY0" fmla="*/ 0 h 1880559"/>
                <a:gd name="connsiteX1" fmla="*/ 120770 w 931653"/>
                <a:gd name="connsiteY1" fmla="*/ 457200 h 1880559"/>
                <a:gd name="connsiteX2" fmla="*/ 569343 w 931653"/>
                <a:gd name="connsiteY2" fmla="*/ 759125 h 1880559"/>
                <a:gd name="connsiteX3" fmla="*/ 638354 w 931653"/>
                <a:gd name="connsiteY3" fmla="*/ 1431985 h 1880559"/>
                <a:gd name="connsiteX4" fmla="*/ 931653 w 931653"/>
                <a:gd name="connsiteY4" fmla="*/ 1880559 h 188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653" h="1880559">
                  <a:moveTo>
                    <a:pt x="0" y="0"/>
                  </a:moveTo>
                  <a:cubicBezTo>
                    <a:pt x="12940" y="165339"/>
                    <a:pt x="25880" y="330679"/>
                    <a:pt x="120770" y="457200"/>
                  </a:cubicBezTo>
                  <a:cubicBezTo>
                    <a:pt x="215660" y="583721"/>
                    <a:pt x="483079" y="596661"/>
                    <a:pt x="569343" y="759125"/>
                  </a:cubicBezTo>
                  <a:cubicBezTo>
                    <a:pt x="655607" y="921589"/>
                    <a:pt x="577969" y="1245079"/>
                    <a:pt x="638354" y="1431985"/>
                  </a:cubicBezTo>
                  <a:cubicBezTo>
                    <a:pt x="698739" y="1618891"/>
                    <a:pt x="815196" y="1749725"/>
                    <a:pt x="931653" y="1880559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790400-7D94-427F-A0EF-62C0B8C273FC}"/>
                </a:ext>
              </a:extLst>
            </p:cNvPr>
            <p:cNvSpPr/>
            <p:nvPr/>
          </p:nvSpPr>
          <p:spPr>
            <a:xfrm flipH="1">
              <a:off x="2675189" y="1854680"/>
              <a:ext cx="914400" cy="1880559"/>
            </a:xfrm>
            <a:custGeom>
              <a:avLst/>
              <a:gdLst>
                <a:gd name="connsiteX0" fmla="*/ 0 w 931653"/>
                <a:gd name="connsiteY0" fmla="*/ 0 h 1880559"/>
                <a:gd name="connsiteX1" fmla="*/ 120770 w 931653"/>
                <a:gd name="connsiteY1" fmla="*/ 457200 h 1880559"/>
                <a:gd name="connsiteX2" fmla="*/ 569343 w 931653"/>
                <a:gd name="connsiteY2" fmla="*/ 759125 h 1880559"/>
                <a:gd name="connsiteX3" fmla="*/ 638354 w 931653"/>
                <a:gd name="connsiteY3" fmla="*/ 1431985 h 1880559"/>
                <a:gd name="connsiteX4" fmla="*/ 931653 w 931653"/>
                <a:gd name="connsiteY4" fmla="*/ 1880559 h 188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653" h="1880559">
                  <a:moveTo>
                    <a:pt x="0" y="0"/>
                  </a:moveTo>
                  <a:cubicBezTo>
                    <a:pt x="12940" y="165339"/>
                    <a:pt x="25880" y="330679"/>
                    <a:pt x="120770" y="457200"/>
                  </a:cubicBezTo>
                  <a:cubicBezTo>
                    <a:pt x="215660" y="583721"/>
                    <a:pt x="483079" y="596661"/>
                    <a:pt x="569343" y="759125"/>
                  </a:cubicBezTo>
                  <a:cubicBezTo>
                    <a:pt x="655607" y="921589"/>
                    <a:pt x="577969" y="1245079"/>
                    <a:pt x="638354" y="1431985"/>
                  </a:cubicBezTo>
                  <a:cubicBezTo>
                    <a:pt x="698739" y="1618891"/>
                    <a:pt x="815196" y="1749725"/>
                    <a:pt x="931653" y="1880559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08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CFFC5844-5048-493F-B731-0344763B4A26}"/>
              </a:ext>
            </a:extLst>
          </p:cNvPr>
          <p:cNvGrpSpPr/>
          <p:nvPr/>
        </p:nvGrpSpPr>
        <p:grpSpPr>
          <a:xfrm>
            <a:off x="6511397" y="1939058"/>
            <a:ext cx="3020090" cy="2896269"/>
            <a:chOff x="295201" y="2229715"/>
            <a:chExt cx="3020090" cy="289626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2669F74-355A-4CF0-8C91-B887AD4067BF}"/>
                </a:ext>
              </a:extLst>
            </p:cNvPr>
            <p:cNvGrpSpPr/>
            <p:nvPr/>
          </p:nvGrpSpPr>
          <p:grpSpPr>
            <a:xfrm>
              <a:off x="295201" y="2229715"/>
              <a:ext cx="3020090" cy="2896269"/>
              <a:chOff x="295201" y="2229715"/>
              <a:chExt cx="3020090" cy="2896269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810BA34E-A4D7-4855-8C0C-21DC70BD3ADB}"/>
                  </a:ext>
                </a:extLst>
              </p:cNvPr>
              <p:cNvGrpSpPr/>
              <p:nvPr/>
            </p:nvGrpSpPr>
            <p:grpSpPr>
              <a:xfrm>
                <a:off x="295201" y="2229715"/>
                <a:ext cx="3020090" cy="2005555"/>
                <a:chOff x="5242306" y="3063595"/>
                <a:chExt cx="3020090" cy="2005555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90200350-EB2C-4E78-A38A-05C2F62615D8}"/>
                    </a:ext>
                  </a:extLst>
                </p:cNvPr>
                <p:cNvSpPr/>
                <p:nvPr/>
              </p:nvSpPr>
              <p:spPr>
                <a:xfrm>
                  <a:off x="5242306" y="3369168"/>
                  <a:ext cx="3020090" cy="1699982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88FD398-E13E-4E7C-96DA-8DD3108862F2}"/>
                    </a:ext>
                  </a:extLst>
                </p:cNvPr>
                <p:cNvGrpSpPr/>
                <p:nvPr/>
              </p:nvGrpSpPr>
              <p:grpSpPr>
                <a:xfrm>
                  <a:off x="6699393" y="3063595"/>
                  <a:ext cx="126136" cy="581485"/>
                  <a:chOff x="1508997" y="3472002"/>
                  <a:chExt cx="138974" cy="36576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9B3514EF-7021-4CA0-A0EC-C9C67D57F47D}"/>
                      </a:ext>
                    </a:extLst>
                  </p:cNvPr>
                  <p:cNvSpPr/>
                  <p:nvPr/>
                </p:nvSpPr>
                <p:spPr>
                  <a:xfrm>
                    <a:off x="1521596" y="3537122"/>
                    <a:ext cx="121891" cy="256206"/>
                  </a:xfrm>
                  <a:prstGeom prst="rect">
                    <a:avLst/>
                  </a:prstGeom>
                  <a:solidFill>
                    <a:srgbClr val="00434C"/>
                  </a:solidFill>
                  <a:ln w="47625">
                    <a:solidFill>
                      <a:srgbClr val="00434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C46DDDD9-C5F0-4404-9494-38CB36F5703F}"/>
                      </a:ext>
                    </a:extLst>
                  </p:cNvPr>
                  <p:cNvCxnSpPr/>
                  <p:nvPr/>
                </p:nvCxnSpPr>
                <p:spPr>
                  <a:xfrm>
                    <a:off x="1508997" y="3472002"/>
                    <a:ext cx="0" cy="365760"/>
                  </a:xfrm>
                  <a:prstGeom prst="line">
                    <a:avLst/>
                  </a:prstGeom>
                  <a:ln w="476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6BBF56-719F-4CF0-9D04-3ADEEEC6BB4F}"/>
                      </a:ext>
                    </a:extLst>
                  </p:cNvPr>
                  <p:cNvCxnSpPr/>
                  <p:nvPr/>
                </p:nvCxnSpPr>
                <p:spPr>
                  <a:xfrm>
                    <a:off x="1647971" y="3587712"/>
                    <a:ext cx="0" cy="143792"/>
                  </a:xfrm>
                  <a:prstGeom prst="line">
                    <a:avLst/>
                  </a:prstGeom>
                  <a:ln w="476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8A63D62-E272-4756-B05A-185AFCBE478C}"/>
                  </a:ext>
                </a:extLst>
              </p:cNvPr>
              <p:cNvSpPr/>
              <p:nvPr/>
            </p:nvSpPr>
            <p:spPr>
              <a:xfrm>
                <a:off x="1077063" y="3385279"/>
                <a:ext cx="1457087" cy="1740705"/>
              </a:xfrm>
              <a:prstGeom prst="rect">
                <a:avLst/>
              </a:prstGeom>
              <a:solidFill>
                <a:srgbClr val="004026"/>
              </a:solidFill>
              <a:ln>
                <a:solidFill>
                  <a:srgbClr val="0043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39C38C6-513E-433D-A882-3E3D138F0B01}"/>
                  </a:ext>
                </a:extLst>
              </p:cNvPr>
              <p:cNvSpPr txBox="1"/>
              <p:nvPr/>
            </p:nvSpPr>
            <p:spPr>
              <a:xfrm>
                <a:off x="1070186" y="2780831"/>
                <a:ext cx="14933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U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AC87E88-6A77-4AAC-BE0E-3E0D074FE30E}"/>
                </a:ext>
              </a:extLst>
            </p:cNvPr>
            <p:cNvGrpSpPr/>
            <p:nvPr/>
          </p:nvGrpSpPr>
          <p:grpSpPr>
            <a:xfrm>
              <a:off x="985623" y="3549953"/>
              <a:ext cx="1639967" cy="1373307"/>
              <a:chOff x="5638043" y="4171382"/>
              <a:chExt cx="1639967" cy="137330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01613FA-EF67-4E0C-9792-4D7CDE1CCC7B}"/>
                  </a:ext>
                </a:extLst>
              </p:cNvPr>
              <p:cNvSpPr/>
              <p:nvPr/>
            </p:nvSpPr>
            <p:spPr>
              <a:xfrm>
                <a:off x="5638043" y="4173089"/>
                <a:ext cx="182880" cy="13716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1F88D08-3254-4B15-8F45-0C125434FEC2}"/>
                  </a:ext>
                </a:extLst>
              </p:cNvPr>
              <p:cNvSpPr/>
              <p:nvPr/>
            </p:nvSpPr>
            <p:spPr>
              <a:xfrm>
                <a:off x="7095130" y="4171382"/>
                <a:ext cx="182880" cy="13716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D830243-9D58-434F-A040-B1D3D020BCAF}"/>
                  </a:ext>
                </a:extLst>
              </p:cNvPr>
              <p:cNvGrpSpPr/>
              <p:nvPr/>
            </p:nvGrpSpPr>
            <p:grpSpPr>
              <a:xfrm>
                <a:off x="5664677" y="4230256"/>
                <a:ext cx="137160" cy="137160"/>
                <a:chOff x="1253646" y="2838365"/>
                <a:chExt cx="1363577" cy="1371555"/>
              </a:xfrm>
            </p:grpSpPr>
            <p:sp>
              <p:nvSpPr>
                <p:cNvPr id="82" name="Line 91">
                  <a:extLst>
                    <a:ext uri="{FF2B5EF4-FFF2-40B4-BE49-F238E27FC236}">
                      <a16:creationId xmlns:a16="http://schemas.microsoft.com/office/drawing/2014/main" id="{6E16EA78-1524-426C-BE9F-B35BF21564E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48617" y="2838365"/>
                  <a:ext cx="0" cy="1371555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Line 92">
                  <a:extLst>
                    <a:ext uri="{FF2B5EF4-FFF2-40B4-BE49-F238E27FC236}">
                      <a16:creationId xmlns:a16="http://schemas.microsoft.com/office/drawing/2014/main" id="{1C5D7E9B-25B1-4EE0-BF42-A4A4733DD2F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935435" y="2837592"/>
                  <a:ext cx="0" cy="1363577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1" name="Line 92">
                <a:extLst>
                  <a:ext uri="{FF2B5EF4-FFF2-40B4-BE49-F238E27FC236}">
                    <a16:creationId xmlns:a16="http://schemas.microsoft.com/office/drawing/2014/main" id="{EB92E0F7-838A-40AE-9493-542E37CB9DC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7186570" y="4220902"/>
                <a:ext cx="0" cy="13716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A4DCB9-A60A-44DC-A844-8F9D4B7C56B2}"/>
              </a:ext>
            </a:extLst>
          </p:cNvPr>
          <p:cNvGrpSpPr/>
          <p:nvPr/>
        </p:nvGrpSpPr>
        <p:grpSpPr>
          <a:xfrm>
            <a:off x="7621562" y="3588591"/>
            <a:ext cx="824752" cy="745972"/>
            <a:chOff x="6057786" y="4517933"/>
            <a:chExt cx="824752" cy="74597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5154D6-CC1F-4F14-A313-7848C6C56486}"/>
                </a:ext>
              </a:extLst>
            </p:cNvPr>
            <p:cNvGrpSpPr/>
            <p:nvPr/>
          </p:nvGrpSpPr>
          <p:grpSpPr>
            <a:xfrm>
              <a:off x="6363294" y="4735864"/>
              <a:ext cx="330470" cy="382485"/>
              <a:chOff x="5962725" y="5135759"/>
              <a:chExt cx="330470" cy="382485"/>
            </a:xfrm>
          </p:grpSpPr>
          <p:sp>
            <p:nvSpPr>
              <p:cNvPr id="65" name="Text Box 2700">
                <a:extLst>
                  <a:ext uri="{FF2B5EF4-FFF2-40B4-BE49-F238E27FC236}">
                    <a16:creationId xmlns:a16="http://schemas.microsoft.com/office/drawing/2014/main" id="{245BF597-53E5-4307-A676-E0DF6599672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984345" y="5135759"/>
                <a:ext cx="308850" cy="382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  <a:lumOff val="0"/>
                      </a:schemeClr>
                    </a:solidFill>
                  </a14:hiddenFill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r>
                  <a:rPr lang="en-US" sz="2400" b="1">
                    <a:solidFill>
                      <a:srgbClr val="FFFF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2400" b="1" baseline="-25000" dirty="0">
                  <a:solidFill>
                    <a:srgbClr val="FFFF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013B7DA2-EA2E-45C8-823F-852A981812AB}"/>
                  </a:ext>
                </a:extLst>
              </p:cNvPr>
              <p:cNvCxnSpPr/>
              <p:nvPr/>
            </p:nvCxnSpPr>
            <p:spPr>
              <a:xfrm>
                <a:off x="5962725" y="5171271"/>
                <a:ext cx="2286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2660589-0864-491D-866F-93C73FA6C200}"/>
                </a:ext>
              </a:extLst>
            </p:cNvPr>
            <p:cNvCxnSpPr/>
            <p:nvPr/>
          </p:nvCxnSpPr>
          <p:spPr>
            <a:xfrm>
              <a:off x="6057786" y="4517933"/>
              <a:ext cx="82296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088094F-EFD3-4691-8EA5-EB239D531FCD}"/>
                </a:ext>
              </a:extLst>
            </p:cNvPr>
            <p:cNvCxnSpPr/>
            <p:nvPr/>
          </p:nvCxnSpPr>
          <p:spPr>
            <a:xfrm>
              <a:off x="6059578" y="5263905"/>
              <a:ext cx="82296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D038D0B-54A9-4083-8176-D20770B6F073}"/>
              </a:ext>
            </a:extLst>
          </p:cNvPr>
          <p:cNvGrpSpPr/>
          <p:nvPr/>
        </p:nvGrpSpPr>
        <p:grpSpPr>
          <a:xfrm>
            <a:off x="3478747" y="2630500"/>
            <a:ext cx="1120700" cy="911093"/>
            <a:chOff x="6127825" y="5492600"/>
            <a:chExt cx="1120700" cy="911093"/>
          </a:xfrm>
        </p:grpSpPr>
        <p:graphicFrame>
          <p:nvGraphicFramePr>
            <p:cNvPr id="68" name="Object 67">
              <a:extLst>
                <a:ext uri="{FF2B5EF4-FFF2-40B4-BE49-F238E27FC236}">
                  <a16:creationId xmlns:a16="http://schemas.microsoft.com/office/drawing/2014/main" id="{930BC4EE-9D4D-4AA4-99CC-AA92AAC71E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03362" y="5524218"/>
            <a:ext cx="792163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3" imgW="792713" imgH="823058" progId="Equation.DSMT4">
                    <p:embed/>
                  </p:oleObj>
                </mc:Choice>
                <mc:Fallback>
                  <p:oleObj name="Equation" r:id="rId3" imgW="792713" imgH="823058" progId="Equation.DSMT4">
                    <p:embed/>
                    <p:pic>
                      <p:nvPicPr>
                        <p:cNvPr id="68" name="Object 67">
                          <a:extLst>
                            <a:ext uri="{FF2B5EF4-FFF2-40B4-BE49-F238E27FC236}">
                              <a16:creationId xmlns:a16="http://schemas.microsoft.com/office/drawing/2014/main" id="{930BC4EE-9D4D-4AA4-99CC-AA92AAC71E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03362" y="5524218"/>
                          <a:ext cx="792163" cy="822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Rounded Rectangle 138">
              <a:extLst>
                <a:ext uri="{FF2B5EF4-FFF2-40B4-BE49-F238E27FC236}">
                  <a16:creationId xmlns:a16="http://schemas.microsoft.com/office/drawing/2014/main" id="{11BF52F5-9FC3-41C4-8C4F-2CEFB9A2160F}"/>
                </a:ext>
              </a:extLst>
            </p:cNvPr>
            <p:cNvSpPr/>
            <p:nvPr/>
          </p:nvSpPr>
          <p:spPr>
            <a:xfrm>
              <a:off x="6127825" y="5492600"/>
              <a:ext cx="1120700" cy="911093"/>
            </a:xfrm>
            <a:prstGeom prst="roundRect">
              <a:avLst>
                <a:gd name="adj" fmla="val 691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E9AB8184-2AF8-41A3-B30B-AD358393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389124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  <a:ea typeface="#9Slide02 Tieu de rat dai 01" panose="02000000000000000000" pitchFamily="2" charset="0"/>
              </a:rPr>
              <a:t>TỤ ĐIỆN PHẲNG</a:t>
            </a:r>
          </a:p>
        </p:txBody>
      </p:sp>
      <p:sp>
        <p:nvSpPr>
          <p:cNvPr id="71" name="Text Box 86">
            <a:extLst>
              <a:ext uri="{FF2B5EF4-FFF2-40B4-BE49-F238E27FC236}">
                <a16:creationId xmlns:a16="http://schemas.microsoft.com/office/drawing/2014/main" id="{0A92BBAA-2ADD-4CC7-9B04-5A1CB5B0C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647" y="4192226"/>
            <a:ext cx="201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ea typeface="#9Slide02 Noi dung rat dai" panose="02000000000000000000" pitchFamily="2" charset="0"/>
                <a:cs typeface="Times New Roman" pitchFamily="18" charset="0"/>
              </a:rPr>
              <a:t>[E] = N/C = V/m</a:t>
            </a:r>
            <a:endParaRPr lang="el-GR" sz="2400" baseline="30000">
              <a:solidFill>
                <a:schemeClr val="bg1"/>
              </a:solidFill>
              <a:ea typeface="#9Slide02 Noi dung rat dai" panose="02000000000000000000" pitchFamily="2" charset="0"/>
              <a:cs typeface="Times New Roman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778DAC-19E1-4360-BBCC-2BC2900DCA08}"/>
              </a:ext>
            </a:extLst>
          </p:cNvPr>
          <p:cNvGrpSpPr/>
          <p:nvPr/>
        </p:nvGrpSpPr>
        <p:grpSpPr>
          <a:xfrm>
            <a:off x="7383682" y="4645387"/>
            <a:ext cx="1275225" cy="537199"/>
            <a:chOff x="787364" y="2765830"/>
            <a:chExt cx="1797333" cy="537199"/>
          </a:xfrm>
        </p:grpSpPr>
        <p:sp>
          <p:nvSpPr>
            <p:cNvPr id="73" name="Left Brace 72">
              <a:extLst>
                <a:ext uri="{FF2B5EF4-FFF2-40B4-BE49-F238E27FC236}">
                  <a16:creationId xmlns:a16="http://schemas.microsoft.com/office/drawing/2014/main" id="{0FC2C7A2-0D1E-4AC0-9859-3957F093C930}"/>
                </a:ext>
              </a:extLst>
            </p:cNvPr>
            <p:cNvSpPr/>
            <p:nvPr/>
          </p:nvSpPr>
          <p:spPr>
            <a:xfrm rot="16200000">
              <a:off x="1594591" y="1958603"/>
              <a:ext cx="182880" cy="1797333"/>
            </a:xfrm>
            <a:prstGeom prst="leftBrace">
              <a:avLst>
                <a:gd name="adj1" fmla="val 37206"/>
                <a:gd name="adj2" fmla="val 5000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 Box 2700">
              <a:extLst>
                <a:ext uri="{FF2B5EF4-FFF2-40B4-BE49-F238E27FC236}">
                  <a16:creationId xmlns:a16="http://schemas.microsoft.com/office/drawing/2014/main" id="{0F619473-3B7A-4D43-A999-AE595ABF38B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06965" y="2978012"/>
              <a:ext cx="328645" cy="325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vi-VN" sz="2000" b="1">
                  <a:solidFill>
                    <a:schemeClr val="bg1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d</a:t>
              </a:r>
              <a:endParaRPr lang="en-US" sz="2000" b="1" baseline="-25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92" name="Text Box 86">
            <a:extLst>
              <a:ext uri="{FF2B5EF4-FFF2-40B4-BE49-F238E27FC236}">
                <a16:creationId xmlns:a16="http://schemas.microsoft.com/office/drawing/2014/main" id="{D97DB332-B29C-4F0E-BA71-798D64168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765" y="5581298"/>
            <a:ext cx="3228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2400">
                <a:solidFill>
                  <a:schemeClr val="bg1"/>
                </a:solidFill>
                <a:ea typeface="#9Slide02 Noi dung rat dai" panose="02000000000000000000" pitchFamily="2" charset="0"/>
                <a:cs typeface="Calibri" panose="020F0502020204030204" pitchFamily="34" charset="0"/>
              </a:rPr>
              <a:t>ĐIỆN TRƯỜNG ĐỀU</a:t>
            </a:r>
            <a:endParaRPr lang="el-GR" sz="2400" baseline="30000">
              <a:solidFill>
                <a:schemeClr val="bg1"/>
              </a:solidFill>
              <a:ea typeface="#9Slide02 Noi dung rat dai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54323" y="1182866"/>
            <a:ext cx="3020090" cy="3127332"/>
            <a:chOff x="276643" y="1458909"/>
            <a:chExt cx="3020090" cy="3127332"/>
          </a:xfrm>
        </p:grpSpPr>
        <p:grpSp>
          <p:nvGrpSpPr>
            <p:cNvPr id="48" name="Group 47"/>
            <p:cNvGrpSpPr/>
            <p:nvPr/>
          </p:nvGrpSpPr>
          <p:grpSpPr>
            <a:xfrm>
              <a:off x="276643" y="1904419"/>
              <a:ext cx="3020090" cy="1925664"/>
              <a:chOff x="5242306" y="3143486"/>
              <a:chExt cx="3020090" cy="192566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242306" y="3369168"/>
                <a:ext cx="3020090" cy="16999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6699388" y="3143486"/>
                <a:ext cx="135013" cy="457199"/>
                <a:chOff x="1508997" y="3522258"/>
                <a:chExt cx="148755" cy="28758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521596" y="3537122"/>
                  <a:ext cx="121891" cy="256206"/>
                </a:xfrm>
                <a:prstGeom prst="rect">
                  <a:avLst/>
                </a:prstGeom>
                <a:solidFill>
                  <a:srgbClr val="00434C"/>
                </a:solidFill>
                <a:ln w="47625">
                  <a:solidFill>
                    <a:srgbClr val="0043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508997" y="3522258"/>
                  <a:ext cx="0" cy="287583"/>
                </a:xfrm>
                <a:prstGeom prst="line">
                  <a:avLst/>
                </a:prstGeom>
                <a:ln w="476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657752" y="3604467"/>
                  <a:ext cx="0" cy="115033"/>
                </a:xfrm>
                <a:prstGeom prst="line">
                  <a:avLst/>
                </a:prstGeom>
                <a:ln w="476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Rectangle 48"/>
            <p:cNvSpPr/>
            <p:nvPr/>
          </p:nvSpPr>
          <p:spPr>
            <a:xfrm>
              <a:off x="996359" y="3086625"/>
              <a:ext cx="1457087" cy="14996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4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89108" y="1458909"/>
              <a:ext cx="4490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Arial" panose="020B0604020202020204" pitchFamily="34" charset="0"/>
                </a:rPr>
                <a:t>U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6143" y="3102194"/>
              <a:ext cx="203938" cy="146122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41005" y="3100375"/>
              <a:ext cx="203938" cy="146122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45844" y="3163096"/>
              <a:ext cx="152953" cy="146122"/>
              <a:chOff x="1253646" y="2838365"/>
              <a:chExt cx="1363577" cy="1371555"/>
            </a:xfrm>
          </p:grpSpPr>
          <p:sp>
            <p:nvSpPr>
              <p:cNvPr id="46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1948617" y="2838365"/>
                <a:ext cx="0" cy="1371555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Line 9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1935435" y="2837592"/>
                <a:ext cx="0" cy="1363577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2542974" y="3149715"/>
              <a:ext cx="0" cy="15295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 Box 2700"/>
          <p:cNvSpPr txBox="1">
            <a:spLocks noChangeAspect="1" noChangeArrowheads="1"/>
          </p:cNvSpPr>
          <p:nvPr/>
        </p:nvSpPr>
        <p:spPr bwMode="auto">
          <a:xfrm>
            <a:off x="3386150" y="3329494"/>
            <a:ext cx="414389" cy="3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l-GR" sz="2400" b="1" i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endParaRPr lang="en-US" sz="2400" b="1" i="1" baseline="-2500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97476" y="2370535"/>
            <a:ext cx="1985983" cy="351281"/>
            <a:chOff x="719795" y="2646577"/>
            <a:chExt cx="1985983" cy="351281"/>
          </a:xfrm>
        </p:grpSpPr>
        <p:sp>
          <p:nvSpPr>
            <p:cNvPr id="68" name="Text Box 2700"/>
            <p:cNvSpPr txBox="1">
              <a:spLocks noChangeAspect="1" noChangeArrowheads="1"/>
            </p:cNvSpPr>
            <p:nvPr/>
          </p:nvSpPr>
          <p:spPr bwMode="auto">
            <a:xfrm>
              <a:off x="719795" y="2646577"/>
              <a:ext cx="414389" cy="34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2400" b="1" baseline="-25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2700"/>
            <p:cNvSpPr txBox="1">
              <a:spLocks noChangeAspect="1" noChangeArrowheads="1"/>
            </p:cNvSpPr>
            <p:nvPr/>
          </p:nvSpPr>
          <p:spPr bwMode="auto">
            <a:xfrm>
              <a:off x="2291389" y="2648103"/>
              <a:ext cx="414389" cy="34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-Q</a:t>
              </a:r>
              <a:endParaRPr lang="en-US" sz="2400" b="1" baseline="-25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09132" y="3173825"/>
            <a:ext cx="824752" cy="745972"/>
            <a:chOff x="6057786" y="4517933"/>
            <a:chExt cx="824752" cy="745972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6057786" y="4517933"/>
              <a:ext cx="82296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059578" y="5263905"/>
              <a:ext cx="82296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15213"/>
              </p:ext>
            </p:extLst>
          </p:nvPr>
        </p:nvGraphicFramePr>
        <p:xfrm>
          <a:off x="3079892" y="5409037"/>
          <a:ext cx="10096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406080" imgH="380880" progId="Equation.DSMT4">
                  <p:embed/>
                </p:oleObj>
              </mc:Choice>
              <mc:Fallback>
                <p:oleObj name="Equation" r:id="rId3" imgW="406080" imgH="380880" progId="Equation.DSMT4">
                  <p:embed/>
                  <p:pic>
                    <p:nvPicPr>
                      <p:cNvPr id="71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892" y="5409037"/>
                        <a:ext cx="10096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86"/>
          <p:cNvSpPr txBox="1">
            <a:spLocks noChangeArrowheads="1"/>
          </p:cNvSpPr>
          <p:nvPr/>
        </p:nvSpPr>
        <p:spPr bwMode="auto">
          <a:xfrm>
            <a:off x="6294411" y="3691903"/>
            <a:ext cx="23774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cs typeface="Times New Roman" pitchFamily="18" charset="0"/>
              </a:rPr>
              <a:t>[C] = C/V = F (Fara)</a:t>
            </a:r>
            <a:endParaRPr lang="el-GR" sz="2400" baseline="300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AAFB14-E3E9-411B-8956-5757F1B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30" y="129209"/>
            <a:ext cx="4750175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ea typeface="#9Slide02 Tieu de rat dai 01" panose="02000000000000000000" pitchFamily="2" charset="0"/>
              </a:rPr>
              <a:t>ĐIỆN TÍCH VÀ ĐIỆN DUNG</a:t>
            </a:r>
            <a:endParaRPr lang="en-US" sz="3200" b="1" u="sng">
              <a:solidFill>
                <a:srgbClr val="FFFF00"/>
              </a:solidFill>
              <a:ea typeface="#9Slide02 Tieu de rat dai 01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4F48B-13FF-4816-BFE6-8893CBE2BC11}"/>
              </a:ext>
            </a:extLst>
          </p:cNvPr>
          <p:cNvGrpSpPr/>
          <p:nvPr/>
        </p:nvGrpSpPr>
        <p:grpSpPr>
          <a:xfrm>
            <a:off x="6852732" y="2235983"/>
            <a:ext cx="1188720" cy="930114"/>
            <a:chOff x="4465117" y="2295537"/>
            <a:chExt cx="1188720" cy="930114"/>
          </a:xfrm>
        </p:grpSpPr>
        <p:graphicFrame>
          <p:nvGraphicFramePr>
            <p:cNvPr id="60" name="Object 59">
              <a:extLst>
                <a:ext uri="{FF2B5EF4-FFF2-40B4-BE49-F238E27FC236}">
                  <a16:creationId xmlns:a16="http://schemas.microsoft.com/office/drawing/2014/main" id="{395B8663-2C45-40E1-8416-CD16FB53347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625311" y="2328393"/>
            <a:ext cx="884237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5" imgW="355320" imgH="342720" progId="Equation.DSMT4">
                    <p:embed/>
                  </p:oleObj>
                </mc:Choice>
                <mc:Fallback>
                  <p:oleObj name="Equation" r:id="rId5" imgW="355320" imgH="342720" progId="Equation.DSMT4">
                    <p:embed/>
                    <p:pic>
                      <p:nvPicPr>
                        <p:cNvPr id="60" name="Object 59">
                          <a:extLst>
                            <a:ext uri="{FF2B5EF4-FFF2-40B4-BE49-F238E27FC236}">
                              <a16:creationId xmlns:a16="http://schemas.microsoft.com/office/drawing/2014/main" id="{395B8663-2C45-40E1-8416-CD16FB5334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5311" y="2328393"/>
                          <a:ext cx="884237" cy="850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ounded Rectangle 79">
              <a:extLst>
                <a:ext uri="{FF2B5EF4-FFF2-40B4-BE49-F238E27FC236}">
                  <a16:creationId xmlns:a16="http://schemas.microsoft.com/office/drawing/2014/main" id="{020E533F-2EE8-468A-BF1A-C08069067C03}"/>
                </a:ext>
              </a:extLst>
            </p:cNvPr>
            <p:cNvSpPr/>
            <p:nvPr/>
          </p:nvSpPr>
          <p:spPr>
            <a:xfrm>
              <a:off x="4465117" y="2295537"/>
              <a:ext cx="1188720" cy="930114"/>
            </a:xfrm>
            <a:prstGeom prst="roundRect">
              <a:avLst>
                <a:gd name="adj" fmla="val 691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2A45EB0-DAFA-4EED-BB3C-AC9398498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655247"/>
              </p:ext>
            </p:extLst>
          </p:nvPr>
        </p:nvGraphicFramePr>
        <p:xfrm>
          <a:off x="3105481" y="4805606"/>
          <a:ext cx="914400" cy="44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342720" imgH="164880" progId="Equation.DSMT4">
                  <p:embed/>
                </p:oleObj>
              </mc:Choice>
              <mc:Fallback>
                <p:oleObj name="Equation" r:id="rId7" imgW="34272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2A45EB0-DAFA-4EED-BB3C-AC9398498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5481" y="4805606"/>
                        <a:ext cx="914400" cy="440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165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5892248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ea typeface="#9Slide02 Tieu de rat dai 01" panose="02000000000000000000" pitchFamily="2" charset="0"/>
                <a:cs typeface="Calibri" panose="020F0502020204030204" pitchFamily="34" charset="0"/>
              </a:rPr>
              <a:t>THÔNG SỐ KỸ THUẬT</a:t>
            </a:r>
            <a:endParaRPr lang="en-US" sz="3200" b="1" u="sng">
              <a:solidFill>
                <a:srgbClr val="FFFF00"/>
              </a:solidFill>
              <a:latin typeface="Calibri" panose="020F0502020204030204" pitchFamily="34" charset="0"/>
              <a:ea typeface="#9Slide02 Tieu de rat dai 01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47 Uf 10 Mm To 100 Mm Electrolytic Capacitor, for Power, Rs 0.25 /piece |  ID: 4590704462">
            <a:extLst>
              <a:ext uri="{FF2B5EF4-FFF2-40B4-BE49-F238E27FC236}">
                <a16:creationId xmlns:a16="http://schemas.microsoft.com/office/drawing/2014/main" id="{3A60DBB6-B900-4EAC-B783-724A8073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0" b="90000" l="10000" r="93200">
                        <a14:foregroundMark x1="93200" y1="25600" x2="88400" y2="20400"/>
                        <a14:foregroundMark x1="75200" y1="5800" x2="74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6887" y="897148"/>
            <a:ext cx="4093593" cy="40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86">
            <a:extLst>
              <a:ext uri="{FF2B5EF4-FFF2-40B4-BE49-F238E27FC236}">
                <a16:creationId xmlns:a16="http://schemas.microsoft.com/office/drawing/2014/main" id="{88680D3A-9840-4923-BEC5-506AF193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558" y="3374622"/>
            <a:ext cx="3071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200" b="1">
                <a:solidFill>
                  <a:srgbClr val="FFFF00"/>
                </a:solidFill>
                <a:latin typeface="Calibri" panose="020F0502020204030204" pitchFamily="34" charset="0"/>
                <a:ea typeface="#9Slide02 Noi dung dai" panose="02000000000000000000" pitchFamily="2" charset="0"/>
                <a:cs typeface="Calibri" panose="020F0502020204030204" pitchFamily="34" charset="0"/>
              </a:rPr>
              <a:t>47 </a:t>
            </a:r>
            <a:r>
              <a:rPr lang="el-GR" sz="3200" b="1">
                <a:solidFill>
                  <a:srgbClr val="FFFF00"/>
                </a:solidFill>
                <a:latin typeface="Calibri" panose="020F0502020204030204" pitchFamily="34" charset="0"/>
                <a:ea typeface="#9Slide02 Noi dung dai" panose="02000000000000000000" pitchFamily="2" charset="0"/>
                <a:cs typeface="Calibri" panose="020F0502020204030204" pitchFamily="34" charset="0"/>
              </a:rPr>
              <a:t>μ</a:t>
            </a:r>
            <a:r>
              <a:rPr lang="vi-VN" sz="3200" b="1">
                <a:solidFill>
                  <a:srgbClr val="FFFF00"/>
                </a:solidFill>
                <a:latin typeface="Calibri" panose="020F0502020204030204" pitchFamily="34" charset="0"/>
                <a:ea typeface="#9Slide02 Noi dung dai" panose="02000000000000000000" pitchFamily="2" charset="0"/>
                <a:cs typeface="Calibri" panose="020F0502020204030204" pitchFamily="34" charset="0"/>
              </a:rPr>
              <a:t>F  -  450 V</a:t>
            </a:r>
            <a:endParaRPr lang="el-GR" sz="3200" b="1" baseline="30000">
              <a:solidFill>
                <a:srgbClr val="FFFF00"/>
              </a:solidFill>
              <a:latin typeface="Calibri" panose="020F0502020204030204" pitchFamily="34" charset="0"/>
              <a:ea typeface="#9Slide02 Noi dung dai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4" name="Text Box 86">
            <a:extLst>
              <a:ext uri="{FF2B5EF4-FFF2-40B4-BE49-F238E27FC236}">
                <a16:creationId xmlns:a16="http://schemas.microsoft.com/office/drawing/2014/main" id="{6440E946-5906-48A6-A285-D0197C6B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681" y="1323999"/>
            <a:ext cx="471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ea typeface="#9Slide02 Noi dung dai" panose="02000000000000000000" pitchFamily="2" charset="0"/>
                <a:cs typeface="Calibri" panose="020F0502020204030204" pitchFamily="34" charset="0"/>
              </a:rPr>
              <a:t>_</a:t>
            </a:r>
            <a:endParaRPr lang="el-GR" sz="4000" b="1" baseline="30000">
              <a:solidFill>
                <a:schemeClr val="bg1"/>
              </a:solidFill>
              <a:latin typeface="Calibri" panose="020F0502020204030204" pitchFamily="34" charset="0"/>
              <a:ea typeface="#9Slide02 Noi dung dai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3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5892248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  <a:ea typeface="#9Slide02 Tieu de rat dai 01" panose="02000000000000000000" pitchFamily="2" charset="0"/>
              </a:rPr>
              <a:t>NĂNG LƯỢNG ĐIỆN TRƯỜNG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965A1B-524A-4BE1-A026-9BBD7B244511}"/>
              </a:ext>
            </a:extLst>
          </p:cNvPr>
          <p:cNvGrpSpPr/>
          <p:nvPr/>
        </p:nvGrpSpPr>
        <p:grpSpPr>
          <a:xfrm>
            <a:off x="6225589" y="2220395"/>
            <a:ext cx="2286000" cy="930114"/>
            <a:chOff x="4424787" y="3661499"/>
            <a:chExt cx="2286000" cy="930114"/>
          </a:xfrm>
        </p:grpSpPr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02F170A6-561B-490C-9C64-8B92D0C76EB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607696" y="3696526"/>
            <a:ext cx="1887537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3" imgW="812520" imgH="355320" progId="Equation.DSMT4">
                    <p:embed/>
                  </p:oleObj>
                </mc:Choice>
                <mc:Fallback>
                  <p:oleObj name="Equation" r:id="rId3" imgW="812520" imgH="35532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02F170A6-561B-490C-9C64-8B92D0C76E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7696" y="3696526"/>
                          <a:ext cx="1887537" cy="823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ounded Rectangle 80">
              <a:extLst>
                <a:ext uri="{FF2B5EF4-FFF2-40B4-BE49-F238E27FC236}">
                  <a16:creationId xmlns:a16="http://schemas.microsoft.com/office/drawing/2014/main" id="{00102132-F0D8-42BD-B773-6C11084FDEEC}"/>
                </a:ext>
              </a:extLst>
            </p:cNvPr>
            <p:cNvSpPr/>
            <p:nvPr/>
          </p:nvSpPr>
          <p:spPr>
            <a:xfrm>
              <a:off x="4424787" y="3661499"/>
              <a:ext cx="2286000" cy="930114"/>
            </a:xfrm>
            <a:prstGeom prst="roundRect">
              <a:avLst>
                <a:gd name="adj" fmla="val 691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BD58A21-4550-448A-8ADA-04B8FAF07637}"/>
              </a:ext>
            </a:extLst>
          </p:cNvPr>
          <p:cNvGrpSpPr/>
          <p:nvPr/>
        </p:nvGrpSpPr>
        <p:grpSpPr>
          <a:xfrm>
            <a:off x="2154323" y="1182867"/>
            <a:ext cx="3020090" cy="5170733"/>
            <a:chOff x="630323" y="1182866"/>
            <a:chExt cx="3020090" cy="517073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0A17FD-6FA5-43E6-A672-713C55762EFD}"/>
                </a:ext>
              </a:extLst>
            </p:cNvPr>
            <p:cNvGrpSpPr/>
            <p:nvPr/>
          </p:nvGrpSpPr>
          <p:grpSpPr>
            <a:xfrm>
              <a:off x="630323" y="1182866"/>
              <a:ext cx="3020090" cy="3127332"/>
              <a:chOff x="276643" y="1458909"/>
              <a:chExt cx="3020090" cy="312733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4C5E9E7-8D4B-4FDB-9680-05DFA0C0E8A2}"/>
                  </a:ext>
                </a:extLst>
              </p:cNvPr>
              <p:cNvGrpSpPr/>
              <p:nvPr/>
            </p:nvGrpSpPr>
            <p:grpSpPr>
              <a:xfrm>
                <a:off x="276643" y="1904419"/>
                <a:ext cx="3020090" cy="1925664"/>
                <a:chOff x="5242306" y="3143486"/>
                <a:chExt cx="3020090" cy="192566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8AD7ACA-65B8-4D89-9ED0-8CB39B852B09}"/>
                    </a:ext>
                  </a:extLst>
                </p:cNvPr>
                <p:cNvSpPr/>
                <p:nvPr/>
              </p:nvSpPr>
              <p:spPr>
                <a:xfrm>
                  <a:off x="5242306" y="3369168"/>
                  <a:ext cx="3020090" cy="1699982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E1D2101-E0DB-4515-A028-E17DBB53B894}"/>
                    </a:ext>
                  </a:extLst>
                </p:cNvPr>
                <p:cNvGrpSpPr/>
                <p:nvPr/>
              </p:nvGrpSpPr>
              <p:grpSpPr>
                <a:xfrm>
                  <a:off x="6699388" y="3143486"/>
                  <a:ext cx="135013" cy="457199"/>
                  <a:chOff x="1508997" y="3522258"/>
                  <a:chExt cx="148755" cy="287583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BA97245C-9AB5-461D-AC5D-89009ADC622B}"/>
                      </a:ext>
                    </a:extLst>
                  </p:cNvPr>
                  <p:cNvSpPr/>
                  <p:nvPr/>
                </p:nvSpPr>
                <p:spPr>
                  <a:xfrm>
                    <a:off x="1521596" y="3537122"/>
                    <a:ext cx="121891" cy="256206"/>
                  </a:xfrm>
                  <a:prstGeom prst="rect">
                    <a:avLst/>
                  </a:prstGeom>
                  <a:solidFill>
                    <a:srgbClr val="00434C"/>
                  </a:solidFill>
                  <a:ln w="47625">
                    <a:solidFill>
                      <a:srgbClr val="00434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42A792D7-0AEE-49A0-9D3F-C5DEFD27FD6E}"/>
                      </a:ext>
                    </a:extLst>
                  </p:cNvPr>
                  <p:cNvCxnSpPr/>
                  <p:nvPr/>
                </p:nvCxnSpPr>
                <p:spPr>
                  <a:xfrm>
                    <a:off x="1508997" y="3522258"/>
                    <a:ext cx="0" cy="287583"/>
                  </a:xfrm>
                  <a:prstGeom prst="line">
                    <a:avLst/>
                  </a:prstGeom>
                  <a:ln w="476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E020BD01-AC7C-4A9B-B28F-99BBCDA20382}"/>
                      </a:ext>
                    </a:extLst>
                  </p:cNvPr>
                  <p:cNvCxnSpPr/>
                  <p:nvPr/>
                </p:nvCxnSpPr>
                <p:spPr>
                  <a:xfrm>
                    <a:off x="1657752" y="3604467"/>
                    <a:ext cx="0" cy="115033"/>
                  </a:xfrm>
                  <a:prstGeom prst="line">
                    <a:avLst/>
                  </a:prstGeom>
                  <a:ln w="476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17B04E6-D5B8-49DC-8DE9-AA2008715336}"/>
                  </a:ext>
                </a:extLst>
              </p:cNvPr>
              <p:cNvSpPr/>
              <p:nvPr/>
            </p:nvSpPr>
            <p:spPr>
              <a:xfrm>
                <a:off x="996359" y="3086625"/>
                <a:ext cx="1457087" cy="14996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0043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EA1A52-CC42-43D0-91BF-0AC0002E1CD1}"/>
                  </a:ext>
                </a:extLst>
              </p:cNvPr>
              <p:cNvSpPr txBox="1"/>
              <p:nvPr/>
            </p:nvSpPr>
            <p:spPr>
              <a:xfrm>
                <a:off x="1589108" y="1458909"/>
                <a:ext cx="4490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U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70EB88-2AF6-4E24-9DE3-0786D74D8451}"/>
                  </a:ext>
                </a:extLst>
              </p:cNvPr>
              <p:cNvSpPr/>
              <p:nvPr/>
            </p:nvSpPr>
            <p:spPr>
              <a:xfrm>
                <a:off x="816143" y="3102194"/>
                <a:ext cx="203938" cy="1461221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760242B-5255-4ABD-8FCE-19E1CB8CF4EE}"/>
                  </a:ext>
                </a:extLst>
              </p:cNvPr>
              <p:cNvSpPr/>
              <p:nvPr/>
            </p:nvSpPr>
            <p:spPr>
              <a:xfrm>
                <a:off x="2441005" y="3100375"/>
                <a:ext cx="203938" cy="1461221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B827B8C-990F-465E-B2FB-FC0664A20C79}"/>
                  </a:ext>
                </a:extLst>
              </p:cNvPr>
              <p:cNvGrpSpPr/>
              <p:nvPr/>
            </p:nvGrpSpPr>
            <p:grpSpPr>
              <a:xfrm>
                <a:off x="845844" y="3163096"/>
                <a:ext cx="152953" cy="146122"/>
                <a:chOff x="1253646" y="2838365"/>
                <a:chExt cx="1363577" cy="1371555"/>
              </a:xfrm>
            </p:grpSpPr>
            <p:sp>
              <p:nvSpPr>
                <p:cNvPr id="44" name="Line 91">
                  <a:extLst>
                    <a:ext uri="{FF2B5EF4-FFF2-40B4-BE49-F238E27FC236}">
                      <a16:creationId xmlns:a16="http://schemas.microsoft.com/office/drawing/2014/main" id="{C8D8AA76-A6AA-4213-A4D7-1133AE7CA47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48617" y="2838365"/>
                  <a:ext cx="0" cy="1371555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Line 92">
                  <a:extLst>
                    <a:ext uri="{FF2B5EF4-FFF2-40B4-BE49-F238E27FC236}">
                      <a16:creationId xmlns:a16="http://schemas.microsoft.com/office/drawing/2014/main" id="{62729003-1BEB-4B91-A651-C8222176C28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935435" y="2837592"/>
                  <a:ext cx="0" cy="1363577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3" name="Line 92">
                <a:extLst>
                  <a:ext uri="{FF2B5EF4-FFF2-40B4-BE49-F238E27FC236}">
                    <a16:creationId xmlns:a16="http://schemas.microsoft.com/office/drawing/2014/main" id="{B6FFF42C-03C6-47CB-B63B-5AF50985074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542974" y="3149715"/>
                <a:ext cx="0" cy="152953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 Box 2700">
              <a:extLst>
                <a:ext uri="{FF2B5EF4-FFF2-40B4-BE49-F238E27FC236}">
                  <a16:creationId xmlns:a16="http://schemas.microsoft.com/office/drawing/2014/main" id="{8E7FCC09-5EA5-4ABE-9F6E-11F117BEAAC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62149" y="3329493"/>
              <a:ext cx="414389" cy="34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l-GR" sz="2400" b="1" i="1">
                  <a:solidFill>
                    <a:schemeClr val="bg1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ε</a:t>
              </a:r>
              <a:endParaRPr lang="en-US" sz="2400" b="1" i="1" baseline="-25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C5C0ABF-AF24-4E3A-B9ED-52CEBBA296E4}"/>
                </a:ext>
              </a:extLst>
            </p:cNvPr>
            <p:cNvGrpSpPr/>
            <p:nvPr/>
          </p:nvGrpSpPr>
          <p:grpSpPr>
            <a:xfrm>
              <a:off x="1073475" y="2370534"/>
              <a:ext cx="1985983" cy="351281"/>
              <a:chOff x="719795" y="2646577"/>
              <a:chExt cx="1985983" cy="351281"/>
            </a:xfrm>
          </p:grpSpPr>
          <p:sp>
            <p:nvSpPr>
              <p:cNvPr id="53" name="Text Box 2700">
                <a:extLst>
                  <a:ext uri="{FF2B5EF4-FFF2-40B4-BE49-F238E27FC236}">
                    <a16:creationId xmlns:a16="http://schemas.microsoft.com/office/drawing/2014/main" id="{D4701F82-7EE7-4138-A39C-50F5007955C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719795" y="2646577"/>
                <a:ext cx="414389" cy="34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  <a:lumOff val="0"/>
                      </a:schemeClr>
                    </a:solidFill>
                  </a14:hiddenFill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400" b="1" baseline="-2500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 Box 2700">
                <a:extLst>
                  <a:ext uri="{FF2B5EF4-FFF2-40B4-BE49-F238E27FC236}">
                    <a16:creationId xmlns:a16="http://schemas.microsoft.com/office/drawing/2014/main" id="{251D362C-9D8D-4708-A309-1D35CFDF9CE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291389" y="2648103"/>
                <a:ext cx="414389" cy="34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  <a:lumOff val="0"/>
                      </a:schemeClr>
                    </a:solidFill>
                  </a14:hiddenFill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-Q</a:t>
                </a:r>
                <a:endParaRPr lang="en-US" sz="2400" b="1" baseline="-2500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9AAF370-8E25-4418-9531-90F11CC27F16}"/>
                </a:ext>
              </a:extLst>
            </p:cNvPr>
            <p:cNvGrpSpPr/>
            <p:nvPr/>
          </p:nvGrpSpPr>
          <p:grpSpPr>
            <a:xfrm>
              <a:off x="1685132" y="3173825"/>
              <a:ext cx="824752" cy="745972"/>
              <a:chOff x="6057786" y="4517933"/>
              <a:chExt cx="824752" cy="745972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0FA9D9C-8859-4860-8D79-9DC294AB3FBF}"/>
                  </a:ext>
                </a:extLst>
              </p:cNvPr>
              <p:cNvCxnSpPr/>
              <p:nvPr/>
            </p:nvCxnSpPr>
            <p:spPr>
              <a:xfrm>
                <a:off x="6057786" y="4517933"/>
                <a:ext cx="822960" cy="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prstDash val="sys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0A10AD8-2DD0-443C-A86B-4C60FC8E3996}"/>
                  </a:ext>
                </a:extLst>
              </p:cNvPr>
              <p:cNvCxnSpPr/>
              <p:nvPr/>
            </p:nvCxnSpPr>
            <p:spPr>
              <a:xfrm>
                <a:off x="6059578" y="5263905"/>
                <a:ext cx="822960" cy="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prstDash val="sys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D8B9809C-4DA6-479E-B7BA-A5A71B35E11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55892" y="5409037"/>
            <a:ext cx="1009650" cy="944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5" imgW="406080" imgH="380880" progId="Equation.DSMT4">
                    <p:embed/>
                  </p:oleObj>
                </mc:Choice>
                <mc:Fallback>
                  <p:oleObj name="Equation" r:id="rId5" imgW="406080" imgH="380880" progId="Equation.DSMT4">
                    <p:embed/>
                    <p:pic>
                      <p:nvPicPr>
                        <p:cNvPr id="58" name="Object 57">
                          <a:extLst>
                            <a:ext uri="{FF2B5EF4-FFF2-40B4-BE49-F238E27FC236}">
                              <a16:creationId xmlns:a16="http://schemas.microsoft.com/office/drawing/2014/main" id="{D8B9809C-4DA6-479E-B7BA-A5A71B35E1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5892" y="5409037"/>
                          <a:ext cx="1009650" cy="944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6284D61F-A1BA-4ED1-8A2A-CE418148AED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81481" y="4805605"/>
            <a:ext cx="914400" cy="440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7" imgW="342720" imgH="164880" progId="Equation.DSMT4">
                    <p:embed/>
                  </p:oleObj>
                </mc:Choice>
                <mc:Fallback>
                  <p:oleObj name="Equation" r:id="rId7" imgW="342720" imgH="164880" progId="Equation.DSMT4">
                    <p:embed/>
                    <p:pic>
                      <p:nvPicPr>
                        <p:cNvPr id="59" name="Object 58">
                          <a:extLst>
                            <a:ext uri="{FF2B5EF4-FFF2-40B4-BE49-F238E27FC236}">
                              <a16:creationId xmlns:a16="http://schemas.microsoft.com/office/drawing/2014/main" id="{6284D61F-A1BA-4ED1-8A2A-CE418148AE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81481" y="4805605"/>
                          <a:ext cx="914400" cy="4402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 Box 86">
            <a:extLst>
              <a:ext uri="{FF2B5EF4-FFF2-40B4-BE49-F238E27FC236}">
                <a16:creationId xmlns:a16="http://schemas.microsoft.com/office/drawing/2014/main" id="{28C3277C-BBFE-4AD4-A260-80F01E6F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471" y="3582039"/>
            <a:ext cx="32283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2400">
                <a:solidFill>
                  <a:schemeClr val="bg1"/>
                </a:solidFill>
                <a:ea typeface="#9Slide02 Noi dung rat dai" panose="02000000000000000000" pitchFamily="2" charset="0"/>
                <a:cs typeface="Calibri" panose="020F0502020204030204" pitchFamily="34" charset="0"/>
              </a:rPr>
              <a:t>Năng lượng điện trường tích lũy trong tụ điện</a:t>
            </a:r>
            <a:endParaRPr lang="el-GR" sz="2400" baseline="30000">
              <a:solidFill>
                <a:schemeClr val="bg1"/>
              </a:solidFill>
              <a:ea typeface="#9Slide02 Noi dung rat dai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190</Words>
  <Application>Microsoft Office PowerPoint</Application>
  <PresentationFormat>Widescreen</PresentationFormat>
  <Paragraphs>42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#9Slide02 Noi dung dai</vt:lpstr>
      <vt:lpstr>#9Slide02 Noi dung rat dai</vt:lpstr>
      <vt:lpstr>#9Slide02 Tieu de rat dai 01</vt:lpstr>
      <vt:lpstr>Arial</vt:lpstr>
      <vt:lpstr>Calibri</vt:lpstr>
      <vt:lpstr>Calibri Light</vt:lpstr>
      <vt:lpstr>Times New Roman</vt:lpstr>
      <vt:lpstr>Office Theme</vt:lpstr>
      <vt:lpstr>Equation</vt:lpstr>
      <vt:lpstr>VẬT LÍ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Văn Đức Lê</dc:creator>
  <cp:lastModifiedBy>Văn Đức Lê</cp:lastModifiedBy>
  <cp:revision>5</cp:revision>
  <dcterms:created xsi:type="dcterms:W3CDTF">2021-09-07T15:16:07Z</dcterms:created>
  <dcterms:modified xsi:type="dcterms:W3CDTF">2021-09-12T13:11:10Z</dcterms:modified>
</cp:coreProperties>
</file>