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0" r:id="rId2"/>
    <p:sldId id="366" r:id="rId3"/>
    <p:sldId id="302" r:id="rId4"/>
    <p:sldId id="292" r:id="rId5"/>
    <p:sldId id="360" r:id="rId6"/>
    <p:sldId id="347" r:id="rId7"/>
    <p:sldId id="376" r:id="rId8"/>
    <p:sldId id="383" r:id="rId9"/>
    <p:sldId id="384" r:id="rId10"/>
    <p:sldId id="385" r:id="rId11"/>
    <p:sldId id="377" r:id="rId12"/>
    <p:sldId id="378" r:id="rId13"/>
    <p:sldId id="386" r:id="rId14"/>
    <p:sldId id="315" r:id="rId15"/>
    <p:sldId id="367" r:id="rId16"/>
    <p:sldId id="387" r:id="rId17"/>
    <p:sldId id="388" r:id="rId18"/>
    <p:sldId id="331" r:id="rId19"/>
    <p:sldId id="295" r:id="rId20"/>
    <p:sldId id="329" r:id="rId21"/>
    <p:sldId id="33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0"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94657"/>
  </p:normalViewPr>
  <p:slideViewPr>
    <p:cSldViewPr snapToGrid="0">
      <p:cViewPr varScale="1">
        <p:scale>
          <a:sx n="75" d="100"/>
          <a:sy n="75" d="100"/>
        </p:scale>
        <p:origin x="11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7/29/2023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a:t>
            </a:r>
            <a:r>
              <a:rPr lang="en-US" dirty="0" err="1"/>
              <a:t>sv</a:t>
            </a:r>
            <a:r>
              <a:rPr lang="en-US" dirty="0"/>
              <a:t> </a:t>
            </a:r>
            <a:r>
              <a:rPr lang="en-US" dirty="0" err="1"/>
              <a:t>nhìn</a:t>
            </a:r>
            <a:r>
              <a:rPr lang="en-US" dirty="0"/>
              <a:t> 20 </a:t>
            </a:r>
            <a:r>
              <a:rPr lang="en-US" dirty="0" err="1"/>
              <a:t>giây</a:t>
            </a:r>
            <a:r>
              <a:rPr lang="en-US" dirty="0"/>
              <a:t> </a:t>
            </a:r>
            <a:r>
              <a:rPr lang="en-US" dirty="0" err="1"/>
              <a:t>sau</a:t>
            </a:r>
            <a:r>
              <a:rPr lang="en-US" dirty="0"/>
              <a:t> </a:t>
            </a:r>
            <a:r>
              <a:rPr lang="en-US" dirty="0" err="1"/>
              <a:t>đó</a:t>
            </a:r>
            <a:r>
              <a:rPr lang="en-US" dirty="0"/>
              <a:t> GV </a:t>
            </a:r>
            <a:r>
              <a:rPr lang="en-US" dirty="0" err="1"/>
              <a:t>yêu</a:t>
            </a:r>
            <a:r>
              <a:rPr lang="en-US" dirty="0"/>
              <a:t> </a:t>
            </a:r>
            <a:r>
              <a:rPr lang="en-US" dirty="0" err="1"/>
              <a:t>cầu</a:t>
            </a:r>
            <a:r>
              <a:rPr lang="en-US" dirty="0"/>
              <a:t> SV </a:t>
            </a:r>
            <a:r>
              <a:rPr lang="en-US" dirty="0" err="1"/>
              <a:t>sẽ</a:t>
            </a:r>
            <a:r>
              <a:rPr lang="en-US" dirty="0"/>
              <a:t> </a:t>
            </a:r>
            <a:r>
              <a:rPr lang="en-US" dirty="0" err="1"/>
              <a:t>ghi</a:t>
            </a:r>
            <a:r>
              <a:rPr lang="en-US" dirty="0"/>
              <a:t> </a:t>
            </a:r>
            <a:r>
              <a:rPr lang="en-US" dirty="0" err="1"/>
              <a:t>lại</a:t>
            </a:r>
            <a:r>
              <a:rPr lang="en-US" dirty="0"/>
              <a:t> </a:t>
            </a:r>
            <a:r>
              <a:rPr lang="en-US" dirty="0" err="1"/>
              <a:t>hoặc</a:t>
            </a:r>
            <a:r>
              <a:rPr lang="en-US" dirty="0"/>
              <a:t> </a:t>
            </a:r>
            <a:r>
              <a:rPr lang="en-US" dirty="0" err="1"/>
              <a:t>nói</a:t>
            </a:r>
            <a:r>
              <a:rPr lang="en-US" dirty="0"/>
              <a:t> </a:t>
            </a:r>
            <a:r>
              <a:rPr lang="en-US"/>
              <a:t>lại</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32519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50480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slow">
    <p:cove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2907527"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8: The World around Us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3.2</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duhome.com.vn/DHALesson?idGrade=9&amp;idSubject=1&amp;idSeries=32&amp;idTheme=399&amp;IdLevel=1&amp;idThemeServer=5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309117" y="2799186"/>
            <a:ext cx="6288833" cy="1446550"/>
          </a:xfrm>
          <a:prstGeom prst="rect">
            <a:avLst/>
          </a:prstGeom>
          <a:noFill/>
        </p:spPr>
        <p:txBody>
          <a:bodyPr wrap="square" rtlCol="0">
            <a:spAutoFit/>
          </a:bodyPr>
          <a:lstStyle/>
          <a:p>
            <a:pPr algn="ctr"/>
            <a:r>
              <a:rPr lang="en-US" sz="4000" dirty="0">
                <a:solidFill>
                  <a:srgbClr val="FF0000"/>
                </a:solidFill>
              </a:rPr>
              <a:t>Unit 8. The World around Us</a:t>
            </a:r>
          </a:p>
          <a:p>
            <a:pPr algn="ctr"/>
            <a:r>
              <a:rPr lang="en-US" sz="2400" dirty="0">
                <a:solidFill>
                  <a:srgbClr val="00B050"/>
                </a:solidFill>
              </a:rPr>
              <a:t>Lesson 3.2. Reading, Speaking and Writing</a:t>
            </a:r>
          </a:p>
          <a:p>
            <a:pPr algn="ctr"/>
            <a:r>
              <a:rPr lang="en-US" sz="2400" dirty="0">
                <a:solidFill>
                  <a:srgbClr val="00B0F0"/>
                </a:solidFill>
              </a:rPr>
              <a:t>Page 69</a:t>
            </a:r>
          </a:p>
        </p:txBody>
      </p:sp>
    </p:spTree>
    <p:extLst>
      <p:ext uri="{BB962C8B-B14F-4D97-AF65-F5344CB8AC3E}">
        <p14:creationId xmlns:p14="http://schemas.microsoft.com/office/powerpoint/2010/main" val="408333204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A246BE-6F06-051D-1DDF-640EB0816919}"/>
              </a:ext>
            </a:extLst>
          </p:cNvPr>
          <p:cNvPicPr>
            <a:picLocks noChangeAspect="1"/>
          </p:cNvPicPr>
          <p:nvPr/>
        </p:nvPicPr>
        <p:blipFill>
          <a:blip r:embed="rId2"/>
          <a:stretch>
            <a:fillRect/>
          </a:stretch>
        </p:blipFill>
        <p:spPr>
          <a:xfrm>
            <a:off x="607045" y="761607"/>
            <a:ext cx="10281379" cy="723064"/>
          </a:xfrm>
          <a:prstGeom prst="rect">
            <a:avLst/>
          </a:prstGeom>
        </p:spPr>
      </p:pic>
      <p:sp>
        <p:nvSpPr>
          <p:cNvPr id="2" name="TextBox 1">
            <a:extLst>
              <a:ext uri="{FF2B5EF4-FFF2-40B4-BE49-F238E27FC236}">
                <a16:creationId xmlns:a16="http://schemas.microsoft.com/office/drawing/2014/main" id="{0EEADF75-FC26-1F5C-D736-1256EC2F950D}"/>
              </a:ext>
            </a:extLst>
          </p:cNvPr>
          <p:cNvSpPr txBox="1"/>
          <p:nvPr/>
        </p:nvSpPr>
        <p:spPr>
          <a:xfrm>
            <a:off x="5219289" y="2159558"/>
            <a:ext cx="2703871" cy="523220"/>
          </a:xfrm>
          <a:prstGeom prst="rect">
            <a:avLst/>
          </a:prstGeom>
          <a:noFill/>
          <a:ln w="76200">
            <a:solidFill>
              <a:schemeClr val="accent1"/>
            </a:solidFill>
          </a:ln>
        </p:spPr>
        <p:txBody>
          <a:bodyPr wrap="square" rtlCol="0">
            <a:spAutoFit/>
          </a:bodyPr>
          <a:lstStyle/>
          <a:p>
            <a:pPr algn="ctr"/>
            <a:r>
              <a:rPr lang="en-US" sz="2800" dirty="0">
                <a:solidFill>
                  <a:srgbClr val="00B050"/>
                </a:solidFill>
              </a:rPr>
              <a:t>Place 1</a:t>
            </a:r>
          </a:p>
        </p:txBody>
      </p:sp>
      <p:sp>
        <p:nvSpPr>
          <p:cNvPr id="5" name="TextBox 4">
            <a:extLst>
              <a:ext uri="{FF2B5EF4-FFF2-40B4-BE49-F238E27FC236}">
                <a16:creationId xmlns:a16="http://schemas.microsoft.com/office/drawing/2014/main" id="{D2EC2024-176F-DCA7-FBFE-635F092DEFE6}"/>
              </a:ext>
            </a:extLst>
          </p:cNvPr>
          <p:cNvSpPr txBox="1"/>
          <p:nvPr/>
        </p:nvSpPr>
        <p:spPr>
          <a:xfrm>
            <a:off x="8504903" y="2159558"/>
            <a:ext cx="2880852" cy="523220"/>
          </a:xfrm>
          <a:prstGeom prst="rect">
            <a:avLst/>
          </a:prstGeom>
          <a:noFill/>
          <a:ln w="76200">
            <a:solidFill>
              <a:schemeClr val="accent1"/>
            </a:solidFill>
          </a:ln>
        </p:spPr>
        <p:txBody>
          <a:bodyPr wrap="square" rtlCol="0">
            <a:spAutoFit/>
          </a:bodyPr>
          <a:lstStyle/>
          <a:p>
            <a:pPr algn="ctr"/>
            <a:r>
              <a:rPr lang="en-US" sz="2800" dirty="0">
                <a:solidFill>
                  <a:srgbClr val="00B050"/>
                </a:solidFill>
              </a:rPr>
              <a:t>Place 2</a:t>
            </a:r>
          </a:p>
        </p:txBody>
      </p:sp>
      <p:graphicFrame>
        <p:nvGraphicFramePr>
          <p:cNvPr id="7" name="Table 7">
            <a:extLst>
              <a:ext uri="{FF2B5EF4-FFF2-40B4-BE49-F238E27FC236}">
                <a16:creationId xmlns:a16="http://schemas.microsoft.com/office/drawing/2014/main" id="{9F215607-E3CE-E0EA-7E74-4A142810F64C}"/>
              </a:ext>
            </a:extLst>
          </p:cNvPr>
          <p:cNvGraphicFramePr>
            <a:graphicFrameLocks noGrp="1"/>
          </p:cNvGraphicFramePr>
          <p:nvPr>
            <p:extLst>
              <p:ext uri="{D42A27DB-BD31-4B8C-83A1-F6EECF244321}">
                <p14:modId xmlns:p14="http://schemas.microsoft.com/office/powerpoint/2010/main" val="1590955524"/>
              </p:ext>
            </p:extLst>
          </p:nvPr>
        </p:nvGraphicFramePr>
        <p:xfrm>
          <a:off x="1343742" y="3069576"/>
          <a:ext cx="10454967" cy="2082528"/>
        </p:xfrm>
        <a:graphic>
          <a:graphicData uri="http://schemas.openxmlformats.org/drawingml/2006/table">
            <a:tbl>
              <a:tblPr firstRow="1" bandRow="1">
                <a:tableStyleId>{5C22544A-7EE6-4342-B048-85BDC9FD1C3A}</a:tableStyleId>
              </a:tblPr>
              <a:tblGrid>
                <a:gridCol w="3484989">
                  <a:extLst>
                    <a:ext uri="{9D8B030D-6E8A-4147-A177-3AD203B41FA5}">
                      <a16:colId xmlns:a16="http://schemas.microsoft.com/office/drawing/2014/main" val="1449867977"/>
                    </a:ext>
                  </a:extLst>
                </a:gridCol>
                <a:gridCol w="3484989">
                  <a:extLst>
                    <a:ext uri="{9D8B030D-6E8A-4147-A177-3AD203B41FA5}">
                      <a16:colId xmlns:a16="http://schemas.microsoft.com/office/drawing/2014/main" val="4279661923"/>
                    </a:ext>
                  </a:extLst>
                </a:gridCol>
                <a:gridCol w="3484989">
                  <a:extLst>
                    <a:ext uri="{9D8B030D-6E8A-4147-A177-3AD203B41FA5}">
                      <a16:colId xmlns:a16="http://schemas.microsoft.com/office/drawing/2014/main" val="3819426381"/>
                    </a:ext>
                  </a:extLst>
                </a:gridCol>
              </a:tblGrid>
              <a:tr h="694176">
                <a:tc>
                  <a:txBody>
                    <a:bodyPr/>
                    <a:lstStyle/>
                    <a:p>
                      <a:r>
                        <a:rPr lang="en-US" sz="3600" dirty="0"/>
                        <a:t>Activities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418614"/>
                  </a:ext>
                </a:extLst>
              </a:tr>
              <a:tr h="694176">
                <a:tc>
                  <a:txBody>
                    <a:bodyPr/>
                    <a:lstStyle/>
                    <a:p>
                      <a:r>
                        <a:rPr lang="en-US" sz="3600" dirty="0"/>
                        <a:t>Time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15525148"/>
                  </a:ext>
                </a:extLst>
              </a:tr>
              <a:tr h="694176">
                <a:tc>
                  <a:txBody>
                    <a:bodyPr/>
                    <a:lstStyle/>
                    <a:p>
                      <a:r>
                        <a:rPr lang="en-US" sz="3600" dirty="0"/>
                        <a:t>How to get there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10319555"/>
                  </a:ext>
                </a:extLst>
              </a:tr>
            </a:tbl>
          </a:graphicData>
        </a:graphic>
      </p:graphicFrame>
    </p:spTree>
    <p:extLst>
      <p:ext uri="{BB962C8B-B14F-4D97-AF65-F5344CB8AC3E}">
        <p14:creationId xmlns:p14="http://schemas.microsoft.com/office/powerpoint/2010/main" val="189614336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pic>
        <p:nvPicPr>
          <p:cNvPr id="4" name="Picture 3">
            <a:extLst>
              <a:ext uri="{FF2B5EF4-FFF2-40B4-BE49-F238E27FC236}">
                <a16:creationId xmlns:a16="http://schemas.microsoft.com/office/drawing/2014/main" id="{F7934AA0-BF43-459A-9ADE-41F0B4294EE8}"/>
              </a:ext>
            </a:extLst>
          </p:cNvPr>
          <p:cNvPicPr>
            <a:picLocks noChangeAspect="1"/>
          </p:cNvPicPr>
          <p:nvPr/>
        </p:nvPicPr>
        <p:blipFill>
          <a:blip r:embed="rId2"/>
          <a:stretch>
            <a:fillRect/>
          </a:stretch>
        </p:blipFill>
        <p:spPr>
          <a:xfrm>
            <a:off x="2200854" y="438537"/>
            <a:ext cx="2225233" cy="647756"/>
          </a:xfrm>
          <a:prstGeom prst="rect">
            <a:avLst/>
          </a:prstGeom>
        </p:spPr>
      </p:pic>
      <p:sp>
        <p:nvSpPr>
          <p:cNvPr id="6" name="TextBox 5">
            <a:extLst>
              <a:ext uri="{FF2B5EF4-FFF2-40B4-BE49-F238E27FC236}">
                <a16:creationId xmlns:a16="http://schemas.microsoft.com/office/drawing/2014/main" id="{3A480E9A-584D-5D6F-09BE-DF3F0D6D7F96}"/>
              </a:ext>
            </a:extLst>
          </p:cNvPr>
          <p:cNvSpPr txBox="1"/>
          <p:nvPr/>
        </p:nvSpPr>
        <p:spPr>
          <a:xfrm>
            <a:off x="4630189" y="547499"/>
            <a:ext cx="6912881" cy="1200329"/>
          </a:xfrm>
          <a:prstGeom prst="rect">
            <a:avLst/>
          </a:prstGeom>
          <a:noFill/>
        </p:spPr>
        <p:txBody>
          <a:bodyPr wrap="square">
            <a:spAutoFit/>
          </a:bodyPr>
          <a:lstStyle/>
          <a:p>
            <a:r>
              <a:rPr lang="en-US" sz="2400" b="1" i="0" dirty="0">
                <a:solidFill>
                  <a:srgbClr val="242021"/>
                </a:solidFill>
                <a:effectLst/>
                <a:latin typeface="FuturaLT-Heavy"/>
              </a:rPr>
              <a:t>a. Read the postcard and fill in the blanks using the sentences (A–E).</a:t>
            </a:r>
            <a:r>
              <a:rPr lang="en-US" sz="2400" dirty="0"/>
              <a:t> </a:t>
            </a:r>
            <a:br>
              <a:rPr lang="en-US" sz="2400" dirty="0"/>
            </a:br>
            <a:endParaRPr lang="en-US" sz="2400" dirty="0"/>
          </a:p>
        </p:txBody>
      </p:sp>
      <p:pic>
        <p:nvPicPr>
          <p:cNvPr id="8" name="Picture 7">
            <a:extLst>
              <a:ext uri="{FF2B5EF4-FFF2-40B4-BE49-F238E27FC236}">
                <a16:creationId xmlns:a16="http://schemas.microsoft.com/office/drawing/2014/main" id="{0667C853-AFA6-02ED-F57C-1A1CF3CF004D}"/>
              </a:ext>
            </a:extLst>
          </p:cNvPr>
          <p:cNvPicPr>
            <a:picLocks noChangeAspect="1"/>
          </p:cNvPicPr>
          <p:nvPr/>
        </p:nvPicPr>
        <p:blipFill>
          <a:blip r:embed="rId3"/>
          <a:stretch>
            <a:fillRect/>
          </a:stretch>
        </p:blipFill>
        <p:spPr>
          <a:xfrm>
            <a:off x="111965" y="1436197"/>
            <a:ext cx="9685859" cy="3985605"/>
          </a:xfrm>
          <a:prstGeom prst="rect">
            <a:avLst/>
          </a:prstGeom>
        </p:spPr>
      </p:pic>
      <p:pic>
        <p:nvPicPr>
          <p:cNvPr id="9" name="Picture 8">
            <a:extLst>
              <a:ext uri="{FF2B5EF4-FFF2-40B4-BE49-F238E27FC236}">
                <a16:creationId xmlns:a16="http://schemas.microsoft.com/office/drawing/2014/main" id="{0F7B700C-FCAF-65D0-69E9-DBF396B52092}"/>
              </a:ext>
            </a:extLst>
          </p:cNvPr>
          <p:cNvPicPr>
            <a:picLocks noChangeAspect="1"/>
          </p:cNvPicPr>
          <p:nvPr/>
        </p:nvPicPr>
        <p:blipFill>
          <a:blip r:embed="rId4"/>
          <a:stretch>
            <a:fillRect/>
          </a:stretch>
        </p:blipFill>
        <p:spPr>
          <a:xfrm>
            <a:off x="9480417" y="1747828"/>
            <a:ext cx="2711583" cy="2672661"/>
          </a:xfrm>
          <a:prstGeom prst="rect">
            <a:avLst/>
          </a:prstGeom>
        </p:spPr>
      </p:pic>
      <p:sp>
        <p:nvSpPr>
          <p:cNvPr id="3" name="TextBox 2">
            <a:extLst>
              <a:ext uri="{FF2B5EF4-FFF2-40B4-BE49-F238E27FC236}">
                <a16:creationId xmlns:a16="http://schemas.microsoft.com/office/drawing/2014/main" id="{AA0754E8-8313-AA26-BB42-61E478A88402}"/>
              </a:ext>
            </a:extLst>
          </p:cNvPr>
          <p:cNvSpPr txBox="1"/>
          <p:nvPr/>
        </p:nvSpPr>
        <p:spPr>
          <a:xfrm>
            <a:off x="1054358" y="3094545"/>
            <a:ext cx="679244" cy="523220"/>
          </a:xfrm>
          <a:prstGeom prst="rect">
            <a:avLst/>
          </a:prstGeom>
          <a:noFill/>
        </p:spPr>
        <p:txBody>
          <a:bodyPr wrap="square" rtlCol="0">
            <a:spAutoFit/>
          </a:bodyPr>
          <a:lstStyle/>
          <a:p>
            <a:r>
              <a:rPr lang="en-US" sz="2800" b="1" dirty="0">
                <a:solidFill>
                  <a:srgbClr val="FF0000"/>
                </a:solidFill>
              </a:rPr>
              <a:t>C</a:t>
            </a:r>
          </a:p>
        </p:txBody>
      </p:sp>
      <p:sp>
        <p:nvSpPr>
          <p:cNvPr id="10" name="TextBox 9">
            <a:extLst>
              <a:ext uri="{FF2B5EF4-FFF2-40B4-BE49-F238E27FC236}">
                <a16:creationId xmlns:a16="http://schemas.microsoft.com/office/drawing/2014/main" id="{42FD1773-0E89-461C-C248-CC6909A87E42}"/>
              </a:ext>
            </a:extLst>
          </p:cNvPr>
          <p:cNvSpPr txBox="1"/>
          <p:nvPr/>
        </p:nvSpPr>
        <p:spPr>
          <a:xfrm>
            <a:off x="1054358" y="3748898"/>
            <a:ext cx="679244" cy="523220"/>
          </a:xfrm>
          <a:prstGeom prst="rect">
            <a:avLst/>
          </a:prstGeom>
          <a:noFill/>
        </p:spPr>
        <p:txBody>
          <a:bodyPr wrap="square" rtlCol="0">
            <a:spAutoFit/>
          </a:bodyPr>
          <a:lstStyle/>
          <a:p>
            <a:r>
              <a:rPr lang="en-US" sz="2800" b="1" dirty="0">
                <a:solidFill>
                  <a:srgbClr val="FF0000"/>
                </a:solidFill>
              </a:rPr>
              <a:t>B</a:t>
            </a:r>
          </a:p>
        </p:txBody>
      </p:sp>
      <p:sp>
        <p:nvSpPr>
          <p:cNvPr id="11" name="TextBox 10">
            <a:extLst>
              <a:ext uri="{FF2B5EF4-FFF2-40B4-BE49-F238E27FC236}">
                <a16:creationId xmlns:a16="http://schemas.microsoft.com/office/drawing/2014/main" id="{51AF6B0E-3CEE-E10A-ECFA-1CB7165473EB}"/>
              </a:ext>
            </a:extLst>
          </p:cNvPr>
          <p:cNvSpPr txBox="1"/>
          <p:nvPr/>
        </p:nvSpPr>
        <p:spPr>
          <a:xfrm>
            <a:off x="1011436" y="4092090"/>
            <a:ext cx="679244" cy="523220"/>
          </a:xfrm>
          <a:prstGeom prst="rect">
            <a:avLst/>
          </a:prstGeom>
          <a:noFill/>
        </p:spPr>
        <p:txBody>
          <a:bodyPr wrap="square" rtlCol="0">
            <a:spAutoFit/>
          </a:bodyPr>
          <a:lstStyle/>
          <a:p>
            <a:r>
              <a:rPr lang="en-US" sz="2800" b="1" dirty="0">
                <a:solidFill>
                  <a:srgbClr val="FF0000"/>
                </a:solidFill>
              </a:rPr>
              <a:t>A</a:t>
            </a:r>
          </a:p>
        </p:txBody>
      </p:sp>
      <p:sp>
        <p:nvSpPr>
          <p:cNvPr id="12" name="TextBox 11">
            <a:extLst>
              <a:ext uri="{FF2B5EF4-FFF2-40B4-BE49-F238E27FC236}">
                <a16:creationId xmlns:a16="http://schemas.microsoft.com/office/drawing/2014/main" id="{1A3F0BA8-24EE-E107-1616-2EE21B128C30}"/>
              </a:ext>
            </a:extLst>
          </p:cNvPr>
          <p:cNvSpPr txBox="1"/>
          <p:nvPr/>
        </p:nvSpPr>
        <p:spPr>
          <a:xfrm>
            <a:off x="1011436" y="4746443"/>
            <a:ext cx="679244" cy="523220"/>
          </a:xfrm>
          <a:prstGeom prst="rect">
            <a:avLst/>
          </a:prstGeom>
          <a:noFill/>
        </p:spPr>
        <p:txBody>
          <a:bodyPr wrap="square" rtlCol="0">
            <a:spAutoFit/>
          </a:bodyPr>
          <a:lstStyle/>
          <a:p>
            <a:r>
              <a:rPr lang="en-US" sz="2800" b="1" dirty="0">
                <a:solidFill>
                  <a:srgbClr val="FF0000"/>
                </a:solidFill>
              </a:rPr>
              <a:t>E</a:t>
            </a:r>
          </a:p>
        </p:txBody>
      </p:sp>
    </p:spTree>
    <p:extLst>
      <p:ext uri="{BB962C8B-B14F-4D97-AF65-F5344CB8AC3E}">
        <p14:creationId xmlns:p14="http://schemas.microsoft.com/office/powerpoint/2010/main" val="465988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1000"/>
                                        <p:tgtEl>
                                          <p:spTgt spid="11">
                                            <p:txEl>
                                              <p:pRg st="0" end="0"/>
                                            </p:txEl>
                                          </p:spTgt>
                                        </p:tgtEl>
                                      </p:cBhvr>
                                    </p:animEffect>
                                    <p:anim calcmode="lin" valueType="num">
                                      <p:cBhvr>
                                        <p:cTn id="2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Post-Writing</a:t>
            </a:r>
          </a:p>
        </p:txBody>
      </p:sp>
      <p:sp>
        <p:nvSpPr>
          <p:cNvPr id="8" name="TextBox 7">
            <a:extLst>
              <a:ext uri="{FF2B5EF4-FFF2-40B4-BE49-F238E27FC236}">
                <a16:creationId xmlns:a16="http://schemas.microsoft.com/office/drawing/2014/main" id="{A70C23BC-028C-63EF-55FF-6F69D4E5E581}"/>
              </a:ext>
            </a:extLst>
          </p:cNvPr>
          <p:cNvSpPr txBox="1"/>
          <p:nvPr/>
        </p:nvSpPr>
        <p:spPr>
          <a:xfrm>
            <a:off x="2760784" y="1147664"/>
            <a:ext cx="7880419" cy="1815882"/>
          </a:xfrm>
          <a:prstGeom prst="rect">
            <a:avLst/>
          </a:prstGeom>
          <a:noFill/>
        </p:spPr>
        <p:txBody>
          <a:bodyPr wrap="square">
            <a:spAutoFit/>
          </a:bodyPr>
          <a:lstStyle/>
          <a:p>
            <a:r>
              <a:rPr lang="en-US" sz="2800" b="1" i="0" dirty="0">
                <a:solidFill>
                  <a:srgbClr val="242021"/>
                </a:solidFill>
                <a:effectLst/>
                <a:latin typeface="FuturaLT-Heavy"/>
              </a:rPr>
              <a:t>b. Answer the questions, then write a postcard to give advice about a place in your country. Write 50 to 60 words.</a:t>
            </a:r>
            <a:r>
              <a:rPr lang="en-US" sz="2800" dirty="0"/>
              <a:t> </a:t>
            </a:r>
            <a:br>
              <a:rPr lang="en-US" sz="2800" dirty="0"/>
            </a:br>
            <a:endParaRPr lang="en-US" sz="2800" dirty="0"/>
          </a:p>
        </p:txBody>
      </p:sp>
      <p:sp>
        <p:nvSpPr>
          <p:cNvPr id="10" name="TextBox 9">
            <a:extLst>
              <a:ext uri="{FF2B5EF4-FFF2-40B4-BE49-F238E27FC236}">
                <a16:creationId xmlns:a16="http://schemas.microsoft.com/office/drawing/2014/main" id="{4AEB71E4-59AF-983E-8A45-24FBD2901225}"/>
              </a:ext>
            </a:extLst>
          </p:cNvPr>
          <p:cNvSpPr txBox="1"/>
          <p:nvPr/>
        </p:nvSpPr>
        <p:spPr>
          <a:xfrm>
            <a:off x="2760784" y="3032680"/>
            <a:ext cx="7548824" cy="2246769"/>
          </a:xfrm>
          <a:prstGeom prst="rect">
            <a:avLst/>
          </a:prstGeom>
          <a:noFill/>
          <a:ln w="76200">
            <a:solidFill>
              <a:schemeClr val="accent1"/>
            </a:solidFill>
          </a:ln>
        </p:spPr>
        <p:txBody>
          <a:bodyPr wrap="square">
            <a:spAutoFit/>
          </a:bodyPr>
          <a:lstStyle/>
          <a:p>
            <a:pPr marL="342900" indent="-342900">
              <a:buAutoNum type="arabicPeriod"/>
            </a:pPr>
            <a:r>
              <a:rPr lang="en-US" sz="2800" b="0" i="0" dirty="0">
                <a:solidFill>
                  <a:srgbClr val="242021"/>
                </a:solidFill>
                <a:effectLst/>
                <a:latin typeface="FuturaLT-Book"/>
              </a:rPr>
              <a:t> Where should your friend visit for their next vacation</a:t>
            </a:r>
            <a:r>
              <a:rPr lang="en-US" sz="2800" b="0" i="0" dirty="0">
                <a:solidFill>
                  <a:srgbClr val="242021"/>
                </a:solidFill>
                <a:effectLst/>
                <a:latin typeface="ArialMT"/>
              </a:rPr>
              <a:t>? </a:t>
            </a:r>
          </a:p>
          <a:p>
            <a:r>
              <a:rPr lang="en-US" sz="2800" b="0" i="0" dirty="0">
                <a:solidFill>
                  <a:srgbClr val="242021"/>
                </a:solidFill>
                <a:effectLst/>
                <a:latin typeface="FuturaLT-Book"/>
              </a:rPr>
              <a:t>2. What can you do there</a:t>
            </a:r>
            <a:r>
              <a:rPr lang="en-US" sz="2800" b="0" i="0" dirty="0">
                <a:solidFill>
                  <a:srgbClr val="242021"/>
                </a:solidFill>
                <a:effectLst/>
                <a:latin typeface="ArialMT"/>
              </a:rPr>
              <a:t>?</a:t>
            </a:r>
            <a:br>
              <a:rPr lang="en-US" sz="2800" b="0" i="0" dirty="0">
                <a:solidFill>
                  <a:srgbClr val="242021"/>
                </a:solidFill>
                <a:effectLst/>
                <a:latin typeface="ArialMT"/>
              </a:rPr>
            </a:br>
            <a:r>
              <a:rPr lang="en-US" sz="2800" b="0" i="0" dirty="0">
                <a:solidFill>
                  <a:srgbClr val="242021"/>
                </a:solidFill>
                <a:effectLst/>
                <a:latin typeface="FuturaLT-Book"/>
              </a:rPr>
              <a:t>3. How’s the weather there</a:t>
            </a:r>
            <a:r>
              <a:rPr lang="en-US" sz="2800" b="0" i="0" dirty="0">
                <a:solidFill>
                  <a:srgbClr val="242021"/>
                </a:solidFill>
                <a:effectLst/>
                <a:latin typeface="ArialMT"/>
              </a:rPr>
              <a:t>?</a:t>
            </a:r>
          </a:p>
          <a:p>
            <a:r>
              <a:rPr lang="en-US" sz="2800" b="0" i="0" dirty="0">
                <a:solidFill>
                  <a:srgbClr val="242021"/>
                </a:solidFill>
                <a:effectLst/>
                <a:latin typeface="FuturaLT-Book"/>
              </a:rPr>
              <a:t>4. How’s the food there</a:t>
            </a:r>
            <a:r>
              <a:rPr lang="en-US" sz="2800" b="0" i="0" dirty="0">
                <a:solidFill>
                  <a:srgbClr val="242021"/>
                </a:solidFill>
                <a:effectLst/>
                <a:latin typeface="ArialMT"/>
              </a:rPr>
              <a:t>?</a:t>
            </a:r>
            <a:r>
              <a:rPr lang="en-US" sz="2800" dirty="0"/>
              <a:t> </a:t>
            </a:r>
          </a:p>
        </p:txBody>
      </p:sp>
    </p:spTree>
    <p:extLst>
      <p:ext uri="{BB962C8B-B14F-4D97-AF65-F5344CB8AC3E}">
        <p14:creationId xmlns:p14="http://schemas.microsoft.com/office/powerpoint/2010/main" val="1661817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08D24E-02BC-85E8-561E-CE35797665AF}"/>
              </a:ext>
            </a:extLst>
          </p:cNvPr>
          <p:cNvSpPr txBox="1"/>
          <p:nvPr/>
        </p:nvSpPr>
        <p:spPr>
          <a:xfrm>
            <a:off x="1774721" y="1312058"/>
            <a:ext cx="9139085" cy="3747244"/>
          </a:xfrm>
          <a:custGeom>
            <a:avLst/>
            <a:gdLst>
              <a:gd name="connsiteX0" fmla="*/ 0 w 9139085"/>
              <a:gd name="connsiteY0" fmla="*/ 0 h 3747244"/>
              <a:gd name="connsiteX1" fmla="*/ 662584 w 9139085"/>
              <a:gd name="connsiteY1" fmla="*/ 0 h 3747244"/>
              <a:gd name="connsiteX2" fmla="*/ 959604 w 9139085"/>
              <a:gd name="connsiteY2" fmla="*/ 0 h 3747244"/>
              <a:gd name="connsiteX3" fmla="*/ 1256624 w 9139085"/>
              <a:gd name="connsiteY3" fmla="*/ 0 h 3747244"/>
              <a:gd name="connsiteX4" fmla="*/ 1827817 w 9139085"/>
              <a:gd name="connsiteY4" fmla="*/ 0 h 3747244"/>
              <a:gd name="connsiteX5" fmla="*/ 2581792 w 9139085"/>
              <a:gd name="connsiteY5" fmla="*/ 0 h 3747244"/>
              <a:gd name="connsiteX6" fmla="*/ 3244375 w 9139085"/>
              <a:gd name="connsiteY6" fmla="*/ 0 h 3747244"/>
              <a:gd name="connsiteX7" fmla="*/ 3724177 w 9139085"/>
              <a:gd name="connsiteY7" fmla="*/ 0 h 3747244"/>
              <a:gd name="connsiteX8" fmla="*/ 4386761 w 9139085"/>
              <a:gd name="connsiteY8" fmla="*/ 0 h 3747244"/>
              <a:gd name="connsiteX9" fmla="*/ 5140735 w 9139085"/>
              <a:gd name="connsiteY9" fmla="*/ 0 h 3747244"/>
              <a:gd name="connsiteX10" fmla="*/ 5620537 w 9139085"/>
              <a:gd name="connsiteY10" fmla="*/ 0 h 3747244"/>
              <a:gd name="connsiteX11" fmla="*/ 6283121 w 9139085"/>
              <a:gd name="connsiteY11" fmla="*/ 0 h 3747244"/>
              <a:gd name="connsiteX12" fmla="*/ 6671532 w 9139085"/>
              <a:gd name="connsiteY12" fmla="*/ 0 h 3747244"/>
              <a:gd name="connsiteX13" fmla="*/ 7334116 w 9139085"/>
              <a:gd name="connsiteY13" fmla="*/ 0 h 3747244"/>
              <a:gd name="connsiteX14" fmla="*/ 7813918 w 9139085"/>
              <a:gd name="connsiteY14" fmla="*/ 0 h 3747244"/>
              <a:gd name="connsiteX15" fmla="*/ 8385110 w 9139085"/>
              <a:gd name="connsiteY15" fmla="*/ 0 h 3747244"/>
              <a:gd name="connsiteX16" fmla="*/ 9139085 w 9139085"/>
              <a:gd name="connsiteY16" fmla="*/ 0 h 3747244"/>
              <a:gd name="connsiteX17" fmla="*/ 9139085 w 9139085"/>
              <a:gd name="connsiteY17" fmla="*/ 422903 h 3747244"/>
              <a:gd name="connsiteX18" fmla="*/ 9139085 w 9139085"/>
              <a:gd name="connsiteY18" fmla="*/ 920751 h 3747244"/>
              <a:gd name="connsiteX19" fmla="*/ 9139085 w 9139085"/>
              <a:gd name="connsiteY19" fmla="*/ 1531017 h 3747244"/>
              <a:gd name="connsiteX20" fmla="*/ 9139085 w 9139085"/>
              <a:gd name="connsiteY20" fmla="*/ 2066337 h 3747244"/>
              <a:gd name="connsiteX21" fmla="*/ 9139085 w 9139085"/>
              <a:gd name="connsiteY21" fmla="*/ 2601658 h 3747244"/>
              <a:gd name="connsiteX22" fmla="*/ 9139085 w 9139085"/>
              <a:gd name="connsiteY22" fmla="*/ 3211923 h 3747244"/>
              <a:gd name="connsiteX23" fmla="*/ 9139085 w 9139085"/>
              <a:gd name="connsiteY23" fmla="*/ 3747244 h 3747244"/>
              <a:gd name="connsiteX24" fmla="*/ 8842065 w 9139085"/>
              <a:gd name="connsiteY24" fmla="*/ 3747244 h 3747244"/>
              <a:gd name="connsiteX25" fmla="*/ 8179481 w 9139085"/>
              <a:gd name="connsiteY25" fmla="*/ 3747244 h 3747244"/>
              <a:gd name="connsiteX26" fmla="*/ 7425507 w 9139085"/>
              <a:gd name="connsiteY26" fmla="*/ 3747244 h 3747244"/>
              <a:gd name="connsiteX27" fmla="*/ 6945705 w 9139085"/>
              <a:gd name="connsiteY27" fmla="*/ 3747244 h 3747244"/>
              <a:gd name="connsiteX28" fmla="*/ 6374512 w 9139085"/>
              <a:gd name="connsiteY28" fmla="*/ 3747244 h 3747244"/>
              <a:gd name="connsiteX29" fmla="*/ 5620537 w 9139085"/>
              <a:gd name="connsiteY29" fmla="*/ 3747244 h 3747244"/>
              <a:gd name="connsiteX30" fmla="*/ 5323517 w 9139085"/>
              <a:gd name="connsiteY30" fmla="*/ 3747244 h 3747244"/>
              <a:gd name="connsiteX31" fmla="*/ 4660933 w 9139085"/>
              <a:gd name="connsiteY31" fmla="*/ 3747244 h 3747244"/>
              <a:gd name="connsiteX32" fmla="*/ 4089741 w 9139085"/>
              <a:gd name="connsiteY32" fmla="*/ 3747244 h 3747244"/>
              <a:gd name="connsiteX33" fmla="*/ 3518548 w 9139085"/>
              <a:gd name="connsiteY33" fmla="*/ 3747244 h 3747244"/>
              <a:gd name="connsiteX34" fmla="*/ 3130137 w 9139085"/>
              <a:gd name="connsiteY34" fmla="*/ 3747244 h 3747244"/>
              <a:gd name="connsiteX35" fmla="*/ 2558944 w 9139085"/>
              <a:gd name="connsiteY35" fmla="*/ 3747244 h 3747244"/>
              <a:gd name="connsiteX36" fmla="*/ 2170533 w 9139085"/>
              <a:gd name="connsiteY36" fmla="*/ 3747244 h 3747244"/>
              <a:gd name="connsiteX37" fmla="*/ 1507949 w 9139085"/>
              <a:gd name="connsiteY37" fmla="*/ 3747244 h 3747244"/>
              <a:gd name="connsiteX38" fmla="*/ 1119538 w 9139085"/>
              <a:gd name="connsiteY38" fmla="*/ 3747244 h 3747244"/>
              <a:gd name="connsiteX39" fmla="*/ 548345 w 9139085"/>
              <a:gd name="connsiteY39" fmla="*/ 3747244 h 3747244"/>
              <a:gd name="connsiteX40" fmla="*/ 0 w 9139085"/>
              <a:gd name="connsiteY40" fmla="*/ 3747244 h 3747244"/>
              <a:gd name="connsiteX41" fmla="*/ 0 w 9139085"/>
              <a:gd name="connsiteY41" fmla="*/ 3286868 h 3747244"/>
              <a:gd name="connsiteX42" fmla="*/ 0 w 9139085"/>
              <a:gd name="connsiteY42" fmla="*/ 2714075 h 3747244"/>
              <a:gd name="connsiteX43" fmla="*/ 0 w 9139085"/>
              <a:gd name="connsiteY43" fmla="*/ 2253700 h 3747244"/>
              <a:gd name="connsiteX44" fmla="*/ 0 w 9139085"/>
              <a:gd name="connsiteY44" fmla="*/ 1793324 h 3747244"/>
              <a:gd name="connsiteX45" fmla="*/ 0 w 9139085"/>
              <a:gd name="connsiteY45" fmla="*/ 1332948 h 3747244"/>
              <a:gd name="connsiteX46" fmla="*/ 0 w 9139085"/>
              <a:gd name="connsiteY46" fmla="*/ 797628 h 3747244"/>
              <a:gd name="connsiteX47" fmla="*/ 0 w 9139085"/>
              <a:gd name="connsiteY47" fmla="*/ 0 h 374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39085" h="3747244" extrusionOk="0">
                <a:moveTo>
                  <a:pt x="0" y="0"/>
                </a:moveTo>
                <a:cubicBezTo>
                  <a:pt x="154113" y="-65338"/>
                  <a:pt x="446015" y="19073"/>
                  <a:pt x="662584" y="0"/>
                </a:cubicBezTo>
                <a:cubicBezTo>
                  <a:pt x="879153" y="-19073"/>
                  <a:pt x="823874" y="28953"/>
                  <a:pt x="959604" y="0"/>
                </a:cubicBezTo>
                <a:cubicBezTo>
                  <a:pt x="1095334" y="-28953"/>
                  <a:pt x="1118699" y="15267"/>
                  <a:pt x="1256624" y="0"/>
                </a:cubicBezTo>
                <a:cubicBezTo>
                  <a:pt x="1394549" y="-15267"/>
                  <a:pt x="1681850" y="20301"/>
                  <a:pt x="1827817" y="0"/>
                </a:cubicBezTo>
                <a:cubicBezTo>
                  <a:pt x="1973784" y="-20301"/>
                  <a:pt x="2284189" y="21037"/>
                  <a:pt x="2581792" y="0"/>
                </a:cubicBezTo>
                <a:cubicBezTo>
                  <a:pt x="2879395" y="-21037"/>
                  <a:pt x="2922388" y="21590"/>
                  <a:pt x="3244375" y="0"/>
                </a:cubicBezTo>
                <a:cubicBezTo>
                  <a:pt x="3566362" y="-21590"/>
                  <a:pt x="3507783" y="33109"/>
                  <a:pt x="3724177" y="0"/>
                </a:cubicBezTo>
                <a:cubicBezTo>
                  <a:pt x="3940571" y="-33109"/>
                  <a:pt x="4062091" y="18743"/>
                  <a:pt x="4386761" y="0"/>
                </a:cubicBezTo>
                <a:cubicBezTo>
                  <a:pt x="4711431" y="-18743"/>
                  <a:pt x="4870030" y="89908"/>
                  <a:pt x="5140735" y="0"/>
                </a:cubicBezTo>
                <a:cubicBezTo>
                  <a:pt x="5411440" y="-89908"/>
                  <a:pt x="5401322" y="49376"/>
                  <a:pt x="5620537" y="0"/>
                </a:cubicBezTo>
                <a:cubicBezTo>
                  <a:pt x="5839752" y="-49376"/>
                  <a:pt x="6081436" y="58682"/>
                  <a:pt x="6283121" y="0"/>
                </a:cubicBezTo>
                <a:cubicBezTo>
                  <a:pt x="6484806" y="-58682"/>
                  <a:pt x="6535014" y="44968"/>
                  <a:pt x="6671532" y="0"/>
                </a:cubicBezTo>
                <a:cubicBezTo>
                  <a:pt x="6808050" y="-44968"/>
                  <a:pt x="7004977" y="68478"/>
                  <a:pt x="7334116" y="0"/>
                </a:cubicBezTo>
                <a:cubicBezTo>
                  <a:pt x="7663255" y="-68478"/>
                  <a:pt x="7684899" y="12958"/>
                  <a:pt x="7813918" y="0"/>
                </a:cubicBezTo>
                <a:cubicBezTo>
                  <a:pt x="7942937" y="-12958"/>
                  <a:pt x="8156042" y="44953"/>
                  <a:pt x="8385110" y="0"/>
                </a:cubicBezTo>
                <a:cubicBezTo>
                  <a:pt x="8614178" y="-44953"/>
                  <a:pt x="8793169" y="33225"/>
                  <a:pt x="9139085" y="0"/>
                </a:cubicBezTo>
                <a:cubicBezTo>
                  <a:pt x="9168110" y="111116"/>
                  <a:pt x="9116243" y="263950"/>
                  <a:pt x="9139085" y="422903"/>
                </a:cubicBezTo>
                <a:cubicBezTo>
                  <a:pt x="9161927" y="581856"/>
                  <a:pt x="9112414" y="758842"/>
                  <a:pt x="9139085" y="920751"/>
                </a:cubicBezTo>
                <a:cubicBezTo>
                  <a:pt x="9165756" y="1082660"/>
                  <a:pt x="9117970" y="1277136"/>
                  <a:pt x="9139085" y="1531017"/>
                </a:cubicBezTo>
                <a:cubicBezTo>
                  <a:pt x="9160200" y="1784898"/>
                  <a:pt x="9086602" y="1820817"/>
                  <a:pt x="9139085" y="2066337"/>
                </a:cubicBezTo>
                <a:cubicBezTo>
                  <a:pt x="9191568" y="2311857"/>
                  <a:pt x="9078241" y="2491526"/>
                  <a:pt x="9139085" y="2601658"/>
                </a:cubicBezTo>
                <a:cubicBezTo>
                  <a:pt x="9199929" y="2711790"/>
                  <a:pt x="9095992" y="2924748"/>
                  <a:pt x="9139085" y="3211923"/>
                </a:cubicBezTo>
                <a:cubicBezTo>
                  <a:pt x="9182178" y="3499099"/>
                  <a:pt x="9076105" y="3574490"/>
                  <a:pt x="9139085" y="3747244"/>
                </a:cubicBezTo>
                <a:cubicBezTo>
                  <a:pt x="9039344" y="3770558"/>
                  <a:pt x="8949739" y="3725734"/>
                  <a:pt x="8842065" y="3747244"/>
                </a:cubicBezTo>
                <a:cubicBezTo>
                  <a:pt x="8734391" y="3768754"/>
                  <a:pt x="8501440" y="3693263"/>
                  <a:pt x="8179481" y="3747244"/>
                </a:cubicBezTo>
                <a:cubicBezTo>
                  <a:pt x="7857522" y="3801225"/>
                  <a:pt x="7646615" y="3685255"/>
                  <a:pt x="7425507" y="3747244"/>
                </a:cubicBezTo>
                <a:cubicBezTo>
                  <a:pt x="7204399" y="3809233"/>
                  <a:pt x="7167301" y="3706259"/>
                  <a:pt x="6945705" y="3747244"/>
                </a:cubicBezTo>
                <a:cubicBezTo>
                  <a:pt x="6724109" y="3788229"/>
                  <a:pt x="6558090" y="3717571"/>
                  <a:pt x="6374512" y="3747244"/>
                </a:cubicBezTo>
                <a:cubicBezTo>
                  <a:pt x="6190934" y="3776917"/>
                  <a:pt x="5989045" y="3730695"/>
                  <a:pt x="5620537" y="3747244"/>
                </a:cubicBezTo>
                <a:cubicBezTo>
                  <a:pt x="5252030" y="3763793"/>
                  <a:pt x="5452528" y="3726506"/>
                  <a:pt x="5323517" y="3747244"/>
                </a:cubicBezTo>
                <a:cubicBezTo>
                  <a:pt x="5194506" y="3767982"/>
                  <a:pt x="4857863" y="3746354"/>
                  <a:pt x="4660933" y="3747244"/>
                </a:cubicBezTo>
                <a:cubicBezTo>
                  <a:pt x="4464003" y="3748134"/>
                  <a:pt x="4262971" y="3692855"/>
                  <a:pt x="4089741" y="3747244"/>
                </a:cubicBezTo>
                <a:cubicBezTo>
                  <a:pt x="3916511" y="3801633"/>
                  <a:pt x="3692990" y="3689287"/>
                  <a:pt x="3518548" y="3747244"/>
                </a:cubicBezTo>
                <a:cubicBezTo>
                  <a:pt x="3344106" y="3805201"/>
                  <a:pt x="3235354" y="3738321"/>
                  <a:pt x="3130137" y="3747244"/>
                </a:cubicBezTo>
                <a:cubicBezTo>
                  <a:pt x="3024920" y="3756167"/>
                  <a:pt x="2759163" y="3690227"/>
                  <a:pt x="2558944" y="3747244"/>
                </a:cubicBezTo>
                <a:cubicBezTo>
                  <a:pt x="2358725" y="3804261"/>
                  <a:pt x="2297425" y="3710531"/>
                  <a:pt x="2170533" y="3747244"/>
                </a:cubicBezTo>
                <a:cubicBezTo>
                  <a:pt x="2043641" y="3783957"/>
                  <a:pt x="1727167" y="3693725"/>
                  <a:pt x="1507949" y="3747244"/>
                </a:cubicBezTo>
                <a:cubicBezTo>
                  <a:pt x="1288731" y="3800763"/>
                  <a:pt x="1280170" y="3732178"/>
                  <a:pt x="1119538" y="3747244"/>
                </a:cubicBezTo>
                <a:cubicBezTo>
                  <a:pt x="958906" y="3762310"/>
                  <a:pt x="668613" y="3731741"/>
                  <a:pt x="548345" y="3747244"/>
                </a:cubicBezTo>
                <a:cubicBezTo>
                  <a:pt x="428077" y="3762747"/>
                  <a:pt x="188907" y="3695132"/>
                  <a:pt x="0" y="3747244"/>
                </a:cubicBezTo>
                <a:cubicBezTo>
                  <a:pt x="-5418" y="3631315"/>
                  <a:pt x="18335" y="3401153"/>
                  <a:pt x="0" y="3286868"/>
                </a:cubicBezTo>
                <a:cubicBezTo>
                  <a:pt x="-18335" y="3172583"/>
                  <a:pt x="46807" y="2897832"/>
                  <a:pt x="0" y="2714075"/>
                </a:cubicBezTo>
                <a:cubicBezTo>
                  <a:pt x="-46807" y="2530318"/>
                  <a:pt x="40446" y="2390222"/>
                  <a:pt x="0" y="2253700"/>
                </a:cubicBezTo>
                <a:cubicBezTo>
                  <a:pt x="-40446" y="2117178"/>
                  <a:pt x="37707" y="1952388"/>
                  <a:pt x="0" y="1793324"/>
                </a:cubicBezTo>
                <a:cubicBezTo>
                  <a:pt x="-37707" y="1634260"/>
                  <a:pt x="21066" y="1507043"/>
                  <a:pt x="0" y="1332948"/>
                </a:cubicBezTo>
                <a:cubicBezTo>
                  <a:pt x="-21066" y="1158853"/>
                  <a:pt x="43375" y="1009097"/>
                  <a:pt x="0" y="797628"/>
                </a:cubicBezTo>
                <a:cubicBezTo>
                  <a:pt x="-43375" y="586159"/>
                  <a:pt x="2256" y="311737"/>
                  <a:pt x="0" y="0"/>
                </a:cubicBezTo>
                <a:close/>
              </a:path>
            </a:pathLst>
          </a:custGeom>
          <a:noFill/>
          <a:ln w="76200">
            <a:solidFill>
              <a:schemeClr val="accent1"/>
            </a:solidFill>
            <a:extLst>
              <a:ext uri="{C807C97D-BFC1-408E-A445-0C87EB9F89A2}">
                <ask:lineSketchStyleProps xmlns:ask="http://schemas.microsoft.com/office/drawing/2018/sketchyshapes" sd="2942449623">
                  <a:prstGeom prst="rect">
                    <a:avLst/>
                  </a:prstGeom>
                  <ask:type>
                    <ask:lineSketchScribble/>
                  </ask:type>
                </ask:lineSketchStyleProps>
              </a:ext>
            </a:extLst>
          </a:ln>
        </p:spPr>
        <p:txBody>
          <a:bodyPr wrap="square">
            <a:sp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your next vacation you should visit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Island. There are many beautiful beaches here. You can also go on a boat trip to a smaller island to see turtles!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weather is very nice and sunny.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food is okay. There aren’t many great restaurants here. We often have seafood.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See you soon!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Nhung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3502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80EF9F-E272-2643-11FB-B4B19E5D580A}"/>
              </a:ext>
            </a:extLst>
          </p:cNvPr>
          <p:cNvPicPr>
            <a:picLocks noChangeAspect="1"/>
          </p:cNvPicPr>
          <p:nvPr/>
        </p:nvPicPr>
        <p:blipFill>
          <a:blip r:embed="rId2"/>
          <a:stretch>
            <a:fillRect/>
          </a:stretch>
        </p:blipFill>
        <p:spPr>
          <a:xfrm>
            <a:off x="69169" y="377939"/>
            <a:ext cx="12053662" cy="6102122"/>
          </a:xfrm>
          <a:prstGeom prst="rect">
            <a:avLst/>
          </a:prstGeom>
        </p:spPr>
      </p:pic>
    </p:spTree>
    <p:extLst>
      <p:ext uri="{BB962C8B-B14F-4D97-AF65-F5344CB8AC3E}">
        <p14:creationId xmlns:p14="http://schemas.microsoft.com/office/powerpoint/2010/main" val="1488463391"/>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85D9FD-BCBB-0EDB-9AB1-C942AACD63D2}"/>
              </a:ext>
            </a:extLst>
          </p:cNvPr>
          <p:cNvSpPr txBox="1"/>
          <p:nvPr/>
        </p:nvSpPr>
        <p:spPr>
          <a:xfrm>
            <a:off x="2126225" y="1032738"/>
            <a:ext cx="7939549" cy="4640181"/>
          </a:xfrm>
          <a:custGeom>
            <a:avLst/>
            <a:gdLst>
              <a:gd name="connsiteX0" fmla="*/ 0 w 7939549"/>
              <a:gd name="connsiteY0" fmla="*/ 0 h 4640181"/>
              <a:gd name="connsiteX1" fmla="*/ 328924 w 7939549"/>
              <a:gd name="connsiteY1" fmla="*/ 0 h 4640181"/>
              <a:gd name="connsiteX2" fmla="*/ 657848 w 7939549"/>
              <a:gd name="connsiteY2" fmla="*/ 0 h 4640181"/>
              <a:gd name="connsiteX3" fmla="*/ 1304354 w 7939549"/>
              <a:gd name="connsiteY3" fmla="*/ 0 h 4640181"/>
              <a:gd name="connsiteX4" fmla="*/ 1633279 w 7939549"/>
              <a:gd name="connsiteY4" fmla="*/ 0 h 4640181"/>
              <a:gd name="connsiteX5" fmla="*/ 2041598 w 7939549"/>
              <a:gd name="connsiteY5" fmla="*/ 0 h 4640181"/>
              <a:gd name="connsiteX6" fmla="*/ 2608709 w 7939549"/>
              <a:gd name="connsiteY6" fmla="*/ 0 h 4640181"/>
              <a:gd name="connsiteX7" fmla="*/ 2937633 w 7939549"/>
              <a:gd name="connsiteY7" fmla="*/ 0 h 4640181"/>
              <a:gd name="connsiteX8" fmla="*/ 3663535 w 7939549"/>
              <a:gd name="connsiteY8" fmla="*/ 0 h 4640181"/>
              <a:gd name="connsiteX9" fmla="*/ 4389436 w 7939549"/>
              <a:gd name="connsiteY9" fmla="*/ 0 h 4640181"/>
              <a:gd name="connsiteX10" fmla="*/ 4877152 w 7939549"/>
              <a:gd name="connsiteY10" fmla="*/ 0 h 4640181"/>
              <a:gd name="connsiteX11" fmla="*/ 5285471 w 7939549"/>
              <a:gd name="connsiteY11" fmla="*/ 0 h 4640181"/>
              <a:gd name="connsiteX12" fmla="*/ 5852582 w 7939549"/>
              <a:gd name="connsiteY12" fmla="*/ 0 h 4640181"/>
              <a:gd name="connsiteX13" fmla="*/ 6260901 w 7939549"/>
              <a:gd name="connsiteY13" fmla="*/ 0 h 4640181"/>
              <a:gd name="connsiteX14" fmla="*/ 6907408 w 7939549"/>
              <a:gd name="connsiteY14" fmla="*/ 0 h 4640181"/>
              <a:gd name="connsiteX15" fmla="*/ 7395123 w 7939549"/>
              <a:gd name="connsiteY15" fmla="*/ 0 h 4640181"/>
              <a:gd name="connsiteX16" fmla="*/ 7939549 w 7939549"/>
              <a:gd name="connsiteY16" fmla="*/ 0 h 4640181"/>
              <a:gd name="connsiteX17" fmla="*/ 7939549 w 7939549"/>
              <a:gd name="connsiteY17" fmla="*/ 533621 h 4640181"/>
              <a:gd name="connsiteX18" fmla="*/ 7939549 w 7939549"/>
              <a:gd name="connsiteY18" fmla="*/ 1020840 h 4640181"/>
              <a:gd name="connsiteX19" fmla="*/ 7939549 w 7939549"/>
              <a:gd name="connsiteY19" fmla="*/ 1508059 h 4640181"/>
              <a:gd name="connsiteX20" fmla="*/ 7939549 w 7939549"/>
              <a:gd name="connsiteY20" fmla="*/ 2041680 h 4640181"/>
              <a:gd name="connsiteX21" fmla="*/ 7939549 w 7939549"/>
              <a:gd name="connsiteY21" fmla="*/ 2621702 h 4640181"/>
              <a:gd name="connsiteX22" fmla="*/ 7939549 w 7939549"/>
              <a:gd name="connsiteY22" fmla="*/ 3062519 h 4640181"/>
              <a:gd name="connsiteX23" fmla="*/ 7939549 w 7939549"/>
              <a:gd name="connsiteY23" fmla="*/ 3735346 h 4640181"/>
              <a:gd name="connsiteX24" fmla="*/ 7939549 w 7939549"/>
              <a:gd name="connsiteY24" fmla="*/ 4640181 h 4640181"/>
              <a:gd name="connsiteX25" fmla="*/ 7531229 w 7939549"/>
              <a:gd name="connsiteY25" fmla="*/ 4640181 h 4640181"/>
              <a:gd name="connsiteX26" fmla="*/ 6884723 w 7939549"/>
              <a:gd name="connsiteY26" fmla="*/ 4640181 h 4640181"/>
              <a:gd name="connsiteX27" fmla="*/ 6158822 w 7939549"/>
              <a:gd name="connsiteY27" fmla="*/ 4640181 h 4640181"/>
              <a:gd name="connsiteX28" fmla="*/ 5750502 w 7939549"/>
              <a:gd name="connsiteY28" fmla="*/ 4640181 h 4640181"/>
              <a:gd name="connsiteX29" fmla="*/ 5421578 w 7939549"/>
              <a:gd name="connsiteY29" fmla="*/ 4640181 h 4640181"/>
              <a:gd name="connsiteX30" fmla="*/ 4695676 w 7939549"/>
              <a:gd name="connsiteY30" fmla="*/ 4640181 h 4640181"/>
              <a:gd name="connsiteX31" fmla="*/ 3969775 w 7939549"/>
              <a:gd name="connsiteY31" fmla="*/ 4640181 h 4640181"/>
              <a:gd name="connsiteX32" fmla="*/ 3482059 w 7939549"/>
              <a:gd name="connsiteY32" fmla="*/ 4640181 h 4640181"/>
              <a:gd name="connsiteX33" fmla="*/ 2914949 w 7939549"/>
              <a:gd name="connsiteY33" fmla="*/ 4640181 h 4640181"/>
              <a:gd name="connsiteX34" fmla="*/ 2347838 w 7939549"/>
              <a:gd name="connsiteY34" fmla="*/ 4640181 h 4640181"/>
              <a:gd name="connsiteX35" fmla="*/ 1860123 w 7939549"/>
              <a:gd name="connsiteY35" fmla="*/ 4640181 h 4640181"/>
              <a:gd name="connsiteX36" fmla="*/ 1293012 w 7939549"/>
              <a:gd name="connsiteY36" fmla="*/ 4640181 h 4640181"/>
              <a:gd name="connsiteX37" fmla="*/ 567111 w 7939549"/>
              <a:gd name="connsiteY37" fmla="*/ 4640181 h 4640181"/>
              <a:gd name="connsiteX38" fmla="*/ 0 w 7939549"/>
              <a:gd name="connsiteY38" fmla="*/ 4640181 h 4640181"/>
              <a:gd name="connsiteX39" fmla="*/ 0 w 7939549"/>
              <a:gd name="connsiteY39" fmla="*/ 4152962 h 4640181"/>
              <a:gd name="connsiteX40" fmla="*/ 0 w 7939549"/>
              <a:gd name="connsiteY40" fmla="*/ 3619341 h 4640181"/>
              <a:gd name="connsiteX41" fmla="*/ 0 w 7939549"/>
              <a:gd name="connsiteY41" fmla="*/ 3085720 h 4640181"/>
              <a:gd name="connsiteX42" fmla="*/ 0 w 7939549"/>
              <a:gd name="connsiteY42" fmla="*/ 2459296 h 4640181"/>
              <a:gd name="connsiteX43" fmla="*/ 0 w 7939549"/>
              <a:gd name="connsiteY43" fmla="*/ 1879273 h 4640181"/>
              <a:gd name="connsiteX44" fmla="*/ 0 w 7939549"/>
              <a:gd name="connsiteY44" fmla="*/ 1206447 h 4640181"/>
              <a:gd name="connsiteX45" fmla="*/ 0 w 7939549"/>
              <a:gd name="connsiteY45" fmla="*/ 765630 h 4640181"/>
              <a:gd name="connsiteX46" fmla="*/ 0 w 7939549"/>
              <a:gd name="connsiteY46" fmla="*/ 0 h 46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39549" h="4640181" extrusionOk="0">
                <a:moveTo>
                  <a:pt x="0" y="0"/>
                </a:moveTo>
                <a:cubicBezTo>
                  <a:pt x="130102" y="-19284"/>
                  <a:pt x="243827" y="5368"/>
                  <a:pt x="328924" y="0"/>
                </a:cubicBezTo>
                <a:cubicBezTo>
                  <a:pt x="414021" y="-5368"/>
                  <a:pt x="544641" y="7726"/>
                  <a:pt x="657848" y="0"/>
                </a:cubicBezTo>
                <a:cubicBezTo>
                  <a:pt x="771055" y="-7726"/>
                  <a:pt x="1137214" y="71787"/>
                  <a:pt x="1304354" y="0"/>
                </a:cubicBezTo>
                <a:cubicBezTo>
                  <a:pt x="1471494" y="-71787"/>
                  <a:pt x="1485925" y="34876"/>
                  <a:pt x="1633279" y="0"/>
                </a:cubicBezTo>
                <a:cubicBezTo>
                  <a:pt x="1780634" y="-34876"/>
                  <a:pt x="1911933" y="3402"/>
                  <a:pt x="2041598" y="0"/>
                </a:cubicBezTo>
                <a:cubicBezTo>
                  <a:pt x="2171263" y="-3402"/>
                  <a:pt x="2358414" y="47427"/>
                  <a:pt x="2608709" y="0"/>
                </a:cubicBezTo>
                <a:cubicBezTo>
                  <a:pt x="2859004" y="-47427"/>
                  <a:pt x="2810926" y="28024"/>
                  <a:pt x="2937633" y="0"/>
                </a:cubicBezTo>
                <a:cubicBezTo>
                  <a:pt x="3064340" y="-28024"/>
                  <a:pt x="3364413" y="13837"/>
                  <a:pt x="3663535" y="0"/>
                </a:cubicBezTo>
                <a:cubicBezTo>
                  <a:pt x="3962657" y="-13837"/>
                  <a:pt x="4175416" y="381"/>
                  <a:pt x="4389436" y="0"/>
                </a:cubicBezTo>
                <a:cubicBezTo>
                  <a:pt x="4603456" y="-381"/>
                  <a:pt x="4644282" y="28115"/>
                  <a:pt x="4877152" y="0"/>
                </a:cubicBezTo>
                <a:cubicBezTo>
                  <a:pt x="5110022" y="-28115"/>
                  <a:pt x="5119142" y="42138"/>
                  <a:pt x="5285471" y="0"/>
                </a:cubicBezTo>
                <a:cubicBezTo>
                  <a:pt x="5451800" y="-42138"/>
                  <a:pt x="5699704" y="1699"/>
                  <a:pt x="5852582" y="0"/>
                </a:cubicBezTo>
                <a:cubicBezTo>
                  <a:pt x="6005460" y="-1699"/>
                  <a:pt x="6143381" y="32008"/>
                  <a:pt x="6260901" y="0"/>
                </a:cubicBezTo>
                <a:cubicBezTo>
                  <a:pt x="6378421" y="-32008"/>
                  <a:pt x="6727002" y="63183"/>
                  <a:pt x="6907408" y="0"/>
                </a:cubicBezTo>
                <a:cubicBezTo>
                  <a:pt x="7087814" y="-63183"/>
                  <a:pt x="7280401" y="647"/>
                  <a:pt x="7395123" y="0"/>
                </a:cubicBezTo>
                <a:cubicBezTo>
                  <a:pt x="7509846" y="-647"/>
                  <a:pt x="7798516" y="18089"/>
                  <a:pt x="7939549" y="0"/>
                </a:cubicBezTo>
                <a:cubicBezTo>
                  <a:pt x="7952348" y="263942"/>
                  <a:pt x="7937626" y="415914"/>
                  <a:pt x="7939549" y="533621"/>
                </a:cubicBezTo>
                <a:cubicBezTo>
                  <a:pt x="7941472" y="651328"/>
                  <a:pt x="7905082" y="901311"/>
                  <a:pt x="7939549" y="1020840"/>
                </a:cubicBezTo>
                <a:cubicBezTo>
                  <a:pt x="7974016" y="1140369"/>
                  <a:pt x="7883245" y="1308611"/>
                  <a:pt x="7939549" y="1508059"/>
                </a:cubicBezTo>
                <a:cubicBezTo>
                  <a:pt x="7995853" y="1707507"/>
                  <a:pt x="7911468" y="1863112"/>
                  <a:pt x="7939549" y="2041680"/>
                </a:cubicBezTo>
                <a:cubicBezTo>
                  <a:pt x="7967630" y="2220248"/>
                  <a:pt x="7914728" y="2361254"/>
                  <a:pt x="7939549" y="2621702"/>
                </a:cubicBezTo>
                <a:cubicBezTo>
                  <a:pt x="7964370" y="2882150"/>
                  <a:pt x="7906643" y="2951952"/>
                  <a:pt x="7939549" y="3062519"/>
                </a:cubicBezTo>
                <a:cubicBezTo>
                  <a:pt x="7972455" y="3173086"/>
                  <a:pt x="7885020" y="3424899"/>
                  <a:pt x="7939549" y="3735346"/>
                </a:cubicBezTo>
                <a:cubicBezTo>
                  <a:pt x="7994078" y="4045793"/>
                  <a:pt x="7911737" y="4259268"/>
                  <a:pt x="7939549" y="4640181"/>
                </a:cubicBezTo>
                <a:cubicBezTo>
                  <a:pt x="7833189" y="4668016"/>
                  <a:pt x="7622343" y="4621423"/>
                  <a:pt x="7531229" y="4640181"/>
                </a:cubicBezTo>
                <a:cubicBezTo>
                  <a:pt x="7440115" y="4658939"/>
                  <a:pt x="7014480" y="4623367"/>
                  <a:pt x="6884723" y="4640181"/>
                </a:cubicBezTo>
                <a:cubicBezTo>
                  <a:pt x="6754966" y="4656995"/>
                  <a:pt x="6339670" y="4600330"/>
                  <a:pt x="6158822" y="4640181"/>
                </a:cubicBezTo>
                <a:cubicBezTo>
                  <a:pt x="5977974" y="4680032"/>
                  <a:pt x="5946370" y="4618751"/>
                  <a:pt x="5750502" y="4640181"/>
                </a:cubicBezTo>
                <a:cubicBezTo>
                  <a:pt x="5554634" y="4661611"/>
                  <a:pt x="5579099" y="4603098"/>
                  <a:pt x="5421578" y="4640181"/>
                </a:cubicBezTo>
                <a:cubicBezTo>
                  <a:pt x="5264057" y="4677264"/>
                  <a:pt x="4851798" y="4565865"/>
                  <a:pt x="4695676" y="4640181"/>
                </a:cubicBezTo>
                <a:cubicBezTo>
                  <a:pt x="4539554" y="4714497"/>
                  <a:pt x="4144058" y="4598318"/>
                  <a:pt x="3969775" y="4640181"/>
                </a:cubicBezTo>
                <a:cubicBezTo>
                  <a:pt x="3795492" y="4682044"/>
                  <a:pt x="3602827" y="4591404"/>
                  <a:pt x="3482059" y="4640181"/>
                </a:cubicBezTo>
                <a:cubicBezTo>
                  <a:pt x="3361291" y="4688958"/>
                  <a:pt x="3099412" y="4608265"/>
                  <a:pt x="2914949" y="4640181"/>
                </a:cubicBezTo>
                <a:cubicBezTo>
                  <a:pt x="2730486" y="4672097"/>
                  <a:pt x="2620402" y="4575193"/>
                  <a:pt x="2347838" y="4640181"/>
                </a:cubicBezTo>
                <a:cubicBezTo>
                  <a:pt x="2075274" y="4705169"/>
                  <a:pt x="2014313" y="4629600"/>
                  <a:pt x="1860123" y="4640181"/>
                </a:cubicBezTo>
                <a:cubicBezTo>
                  <a:pt x="1705934" y="4650762"/>
                  <a:pt x="1429207" y="4636232"/>
                  <a:pt x="1293012" y="4640181"/>
                </a:cubicBezTo>
                <a:cubicBezTo>
                  <a:pt x="1156817" y="4644130"/>
                  <a:pt x="777332" y="4579970"/>
                  <a:pt x="567111" y="4640181"/>
                </a:cubicBezTo>
                <a:cubicBezTo>
                  <a:pt x="356890" y="4700392"/>
                  <a:pt x="212403" y="4574237"/>
                  <a:pt x="0" y="4640181"/>
                </a:cubicBezTo>
                <a:cubicBezTo>
                  <a:pt x="-29854" y="4516342"/>
                  <a:pt x="18281" y="4366444"/>
                  <a:pt x="0" y="4152962"/>
                </a:cubicBezTo>
                <a:cubicBezTo>
                  <a:pt x="-18281" y="3939480"/>
                  <a:pt x="3799" y="3878882"/>
                  <a:pt x="0" y="3619341"/>
                </a:cubicBezTo>
                <a:cubicBezTo>
                  <a:pt x="-3799" y="3359800"/>
                  <a:pt x="8705" y="3196403"/>
                  <a:pt x="0" y="3085720"/>
                </a:cubicBezTo>
                <a:cubicBezTo>
                  <a:pt x="-8705" y="2975037"/>
                  <a:pt x="74657" y="2584589"/>
                  <a:pt x="0" y="2459296"/>
                </a:cubicBezTo>
                <a:cubicBezTo>
                  <a:pt x="-74657" y="2334003"/>
                  <a:pt x="48902" y="2163508"/>
                  <a:pt x="0" y="1879273"/>
                </a:cubicBezTo>
                <a:cubicBezTo>
                  <a:pt x="-48902" y="1595038"/>
                  <a:pt x="61677" y="1475662"/>
                  <a:pt x="0" y="1206447"/>
                </a:cubicBezTo>
                <a:cubicBezTo>
                  <a:pt x="-61677" y="937232"/>
                  <a:pt x="46925" y="929364"/>
                  <a:pt x="0" y="765630"/>
                </a:cubicBezTo>
                <a:cubicBezTo>
                  <a:pt x="-46925" y="601896"/>
                  <a:pt x="18596" y="243161"/>
                  <a:pt x="0" y="0"/>
                </a:cubicBezTo>
                <a:close/>
              </a:path>
            </a:pathLst>
          </a:custGeom>
          <a:noFill/>
          <a:ln w="76200">
            <a:solidFill>
              <a:schemeClr val="accent1"/>
            </a:solidFill>
            <a:extLst>
              <a:ext uri="{C807C97D-BFC1-408E-A445-0C87EB9F89A2}">
                <ask:lineSketchStyleProps xmlns:ask="http://schemas.microsoft.com/office/drawing/2018/sketchyshapes" sd="2424830146">
                  <a:prstGeom prst="rect">
                    <a:avLst/>
                  </a:prstGeom>
                  <ask:type>
                    <ask:lineSketchScribble/>
                  </ask:type>
                </ask:lineSketchStyleProps>
              </a:ext>
            </a:extLst>
          </a:ln>
        </p:spPr>
        <p:txBody>
          <a:bodyPr wrap="square">
            <a:sp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Hello, Liam,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I’m having a great time in New Zealand. It's beautiful! When you're here, we should travel to see some of New Zealand's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natural wonders.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Bay of Islands has amazing beaches. We can go fishing and surfing. The weather is very nice and sunny.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seafood is really delicious. You should try it when you come here.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Can't wait to see you.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Paul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27C7A6D-8789-94B4-DE5B-F45E93CFC51F}"/>
              </a:ext>
            </a:extLst>
          </p:cNvPr>
          <p:cNvSpPr txBox="1"/>
          <p:nvPr/>
        </p:nvSpPr>
        <p:spPr>
          <a:xfrm>
            <a:off x="285135" y="845574"/>
            <a:ext cx="1209368" cy="369332"/>
          </a:xfrm>
          <a:prstGeom prst="rect">
            <a:avLst/>
          </a:prstGeom>
          <a:noFill/>
        </p:spPr>
        <p:txBody>
          <a:bodyPr wrap="square" rtlCol="0">
            <a:spAutoFit/>
          </a:bodyPr>
          <a:lstStyle/>
          <a:p>
            <a:r>
              <a:rPr lang="en-US" i="1" dirty="0">
                <a:solidFill>
                  <a:srgbClr val="00B050"/>
                </a:solidFill>
              </a:rPr>
              <a:t>Key</a:t>
            </a:r>
          </a:p>
        </p:txBody>
      </p:sp>
    </p:spTree>
    <p:extLst>
      <p:ext uri="{BB962C8B-B14F-4D97-AF65-F5344CB8AC3E}">
        <p14:creationId xmlns:p14="http://schemas.microsoft.com/office/powerpoint/2010/main" val="294317403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6" y="382556"/>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DHA App</a:t>
            </a:r>
          </a:p>
        </p:txBody>
      </p:sp>
      <p:sp>
        <p:nvSpPr>
          <p:cNvPr id="4" name="Rectangle 3">
            <a:extLst>
              <a:ext uri="{FF2B5EF4-FFF2-40B4-BE49-F238E27FC236}">
                <a16:creationId xmlns:a16="http://schemas.microsoft.com/office/drawing/2014/main" id="{186B3683-621B-4994-7C4A-6D34190BD719}"/>
              </a:ext>
            </a:extLst>
          </p:cNvPr>
          <p:cNvSpPr/>
          <p:nvPr/>
        </p:nvSpPr>
        <p:spPr>
          <a:xfrm>
            <a:off x="3089041" y="486053"/>
            <a:ext cx="6237839" cy="79573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000" b="1" dirty="0">
                <a:solidFill>
                  <a:schemeClr val="accent6">
                    <a:lumMod val="75000"/>
                  </a:schemeClr>
                </a:solidFill>
              </a:rPr>
              <a:t>LET’S PLAY!</a:t>
            </a:r>
          </a:p>
        </p:txBody>
      </p:sp>
      <p:sp>
        <p:nvSpPr>
          <p:cNvPr id="6" name="TextBox 5"/>
          <p:cNvSpPr txBox="1"/>
          <p:nvPr/>
        </p:nvSpPr>
        <p:spPr>
          <a:xfrm rot="10800000" flipH="1" flipV="1">
            <a:off x="2838479" y="1358975"/>
            <a:ext cx="7647303" cy="584775"/>
          </a:xfrm>
          <a:prstGeom prst="rect">
            <a:avLst/>
          </a:prstGeom>
          <a:noFill/>
        </p:spPr>
        <p:txBody>
          <a:bodyPr wrap="square" rtlCol="0">
            <a:spAutoFit/>
          </a:bodyPr>
          <a:lstStyle/>
          <a:p>
            <a:r>
              <a:rPr lang="en-US" sz="3200" dirty="0"/>
              <a:t>Click the picture below to play the games!</a:t>
            </a:r>
          </a:p>
        </p:txBody>
      </p:sp>
      <p:pic>
        <p:nvPicPr>
          <p:cNvPr id="5" name="Picture 4">
            <a:hlinkClick r:id="rId2"/>
          </p:cNvPr>
          <p:cNvPicPr>
            <a:picLocks noChangeAspect="1"/>
          </p:cNvPicPr>
          <p:nvPr/>
        </p:nvPicPr>
        <p:blipFill>
          <a:blip r:embed="rId3"/>
          <a:stretch>
            <a:fillRect/>
          </a:stretch>
        </p:blipFill>
        <p:spPr>
          <a:xfrm>
            <a:off x="1866122" y="2209117"/>
            <a:ext cx="8869159" cy="3971035"/>
          </a:xfrm>
          <a:prstGeom prst="rect">
            <a:avLst/>
          </a:prstGeom>
        </p:spPr>
      </p:pic>
    </p:spTree>
    <p:extLst>
      <p:ext uri="{BB962C8B-B14F-4D97-AF65-F5344CB8AC3E}">
        <p14:creationId xmlns:p14="http://schemas.microsoft.com/office/powerpoint/2010/main" val="219239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1561"/>
            <a:ext cx="9065341" cy="6180914"/>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7" name="TextBox 6">
            <a:extLst>
              <a:ext uri="{FF2B5EF4-FFF2-40B4-BE49-F238E27FC236}">
                <a16:creationId xmlns:a16="http://schemas.microsoft.com/office/drawing/2014/main" id="{0132296E-0C5C-02CF-AB8D-BD006DFDF3B5}"/>
              </a:ext>
            </a:extLst>
          </p:cNvPr>
          <p:cNvSpPr txBox="1"/>
          <p:nvPr/>
        </p:nvSpPr>
        <p:spPr>
          <a:xfrm>
            <a:off x="2344994" y="2399522"/>
            <a:ext cx="8490154" cy="2308324"/>
          </a:xfrm>
          <a:prstGeom prst="rect">
            <a:avLst/>
          </a:prstGeom>
          <a:noFill/>
        </p:spPr>
        <p:txBody>
          <a:bodyPr wrap="square">
            <a:spAutoFit/>
          </a:bodyPr>
          <a:lstStyle/>
          <a:p>
            <a:r>
              <a:rPr lang="en-US" sz="3600" b="1" dirty="0">
                <a:solidFill>
                  <a:srgbClr val="0070C0"/>
                </a:solidFill>
              </a:rPr>
              <a:t>Reading</a:t>
            </a:r>
            <a:r>
              <a:rPr lang="en-US" sz="3600" dirty="0">
                <a:solidFill>
                  <a:srgbClr val="0070C0"/>
                </a:solidFill>
              </a:rPr>
              <a:t>: </a:t>
            </a:r>
            <a:r>
              <a:rPr lang="en-US" sz="3600" i="1" dirty="0">
                <a:solidFill>
                  <a:srgbClr val="0070C0"/>
                </a:solidFill>
              </a:rPr>
              <a:t>Read for specific information.</a:t>
            </a:r>
            <a:endParaRPr lang="en-US" sz="3600" dirty="0">
              <a:solidFill>
                <a:srgbClr val="0070C0"/>
              </a:solidFill>
            </a:endParaRPr>
          </a:p>
          <a:p>
            <a:r>
              <a:rPr lang="en-US" sz="3600" b="1" dirty="0">
                <a:solidFill>
                  <a:srgbClr val="0070C0"/>
                </a:solidFill>
              </a:rPr>
              <a:t>Speaking</a:t>
            </a:r>
            <a:r>
              <a:rPr lang="en-US" sz="3600" dirty="0">
                <a:solidFill>
                  <a:srgbClr val="0070C0"/>
                </a:solidFill>
              </a:rPr>
              <a:t>: </a:t>
            </a:r>
            <a:r>
              <a:rPr lang="en-US" sz="3600" i="1" dirty="0">
                <a:solidFill>
                  <a:srgbClr val="0070C0"/>
                </a:solidFill>
              </a:rPr>
              <a:t>Talk about a place, and be well-prepared for the writing activity </a:t>
            </a:r>
          </a:p>
          <a:p>
            <a:r>
              <a:rPr lang="en-US" sz="3600" b="1" dirty="0">
                <a:solidFill>
                  <a:srgbClr val="0070C0"/>
                </a:solidFill>
              </a:rPr>
              <a:t>Writing</a:t>
            </a:r>
            <a:r>
              <a:rPr lang="en-US" sz="3600" dirty="0">
                <a:solidFill>
                  <a:srgbClr val="0070C0"/>
                </a:solidFill>
              </a:rPr>
              <a:t>: </a:t>
            </a:r>
            <a:r>
              <a:rPr lang="en-US" sz="3600" i="1" dirty="0">
                <a:solidFill>
                  <a:srgbClr val="0070C0"/>
                </a:solidFill>
              </a:rPr>
              <a:t>Write a postcard</a:t>
            </a:r>
          </a:p>
        </p:txBody>
      </p:sp>
    </p:spTree>
    <p:extLst>
      <p:ext uri="{BB962C8B-B14F-4D97-AF65-F5344CB8AC3E}">
        <p14:creationId xmlns:p14="http://schemas.microsoft.com/office/powerpoint/2010/main" val="165738798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324947"/>
            <a:ext cx="482703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Warm-up</a:t>
            </a:r>
            <a:endParaRPr lang="en-US" b="1" dirty="0"/>
          </a:p>
        </p:txBody>
      </p:sp>
      <p:sp>
        <p:nvSpPr>
          <p:cNvPr id="9" name="Rounded Rectangle 8"/>
          <p:cNvSpPr/>
          <p:nvPr/>
        </p:nvSpPr>
        <p:spPr>
          <a:xfrm>
            <a:off x="1275181" y="4680865"/>
            <a:ext cx="482703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Consolidation</a:t>
            </a:r>
            <a:endParaRPr lang="en-US" b="1" dirty="0"/>
          </a:p>
        </p:txBody>
      </p:sp>
      <p:sp>
        <p:nvSpPr>
          <p:cNvPr id="10" name="Rounded Rectangle 9"/>
          <p:cNvSpPr/>
          <p:nvPr/>
        </p:nvSpPr>
        <p:spPr>
          <a:xfrm>
            <a:off x="1296957" y="5598378"/>
            <a:ext cx="482703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Wrap-up</a:t>
            </a:r>
            <a:endParaRPr lang="en-US" b="1" dirty="0"/>
          </a:p>
        </p:txBody>
      </p:sp>
      <p:sp>
        <p:nvSpPr>
          <p:cNvPr id="12" name="Rounded Rectangle 11"/>
          <p:cNvSpPr/>
          <p:nvPr/>
        </p:nvSpPr>
        <p:spPr>
          <a:xfrm>
            <a:off x="1278297" y="2194231"/>
            <a:ext cx="482703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Pre-Writing: Reading</a:t>
            </a:r>
            <a:endParaRPr lang="en-US" b="1" dirty="0"/>
          </a:p>
        </p:txBody>
      </p:sp>
      <p:sp>
        <p:nvSpPr>
          <p:cNvPr id="13" name="Rounded Rectangle 12"/>
          <p:cNvSpPr/>
          <p:nvPr/>
        </p:nvSpPr>
        <p:spPr>
          <a:xfrm>
            <a:off x="1300066" y="497631"/>
            <a:ext cx="4802153"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11" name="Rounded Rectangle 10"/>
          <p:cNvSpPr/>
          <p:nvPr/>
        </p:nvSpPr>
        <p:spPr>
          <a:xfrm>
            <a:off x="1275181" y="3041769"/>
            <a:ext cx="482703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Pre-Writing: Speaking</a:t>
            </a:r>
            <a:endParaRPr lang="en-US" b="1" dirty="0"/>
          </a:p>
        </p:txBody>
      </p:sp>
      <p:sp>
        <p:nvSpPr>
          <p:cNvPr id="14" name="Rounded Rectangle 13"/>
          <p:cNvSpPr/>
          <p:nvPr/>
        </p:nvSpPr>
        <p:spPr>
          <a:xfrm>
            <a:off x="1268960" y="3903301"/>
            <a:ext cx="482703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Writing</a:t>
            </a:r>
            <a:endParaRPr lang="en-US" b="1" dirty="0"/>
          </a:p>
        </p:txBody>
      </p:sp>
      <p:pic>
        <p:nvPicPr>
          <p:cNvPr id="4" name="Picture 3"/>
          <p:cNvPicPr>
            <a:picLocks noChangeAspect="1"/>
          </p:cNvPicPr>
          <p:nvPr/>
        </p:nvPicPr>
        <p:blipFill>
          <a:blip r:embed="rId2"/>
          <a:stretch>
            <a:fillRect/>
          </a:stretch>
        </p:blipFill>
        <p:spPr>
          <a:xfrm>
            <a:off x="7130495" y="494145"/>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0980655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Complete the writing notes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51.</a:t>
            </a:r>
            <a:endParaRPr lang="en-US" sz="3600" i="1" dirty="0">
              <a:solidFill>
                <a:srgbClr val="FF0000"/>
              </a:solidFill>
            </a:endParaRPr>
          </a:p>
          <a:p>
            <a:pPr marL="571500" indent="-571500">
              <a:buFontTx/>
              <a:buChar char="-"/>
            </a:pPr>
            <a:r>
              <a:rPr lang="en-US" sz="3600" i="1" dirty="0">
                <a:solidFill>
                  <a:srgbClr val="0070C0"/>
                </a:solidFill>
              </a:rPr>
              <a:t>Prepare the next lesson (pages 100 &amp; 101 -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387977624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4247317"/>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baseline="-25000" dirty="0">
              <a:solidFill>
                <a:srgbClr val="FF0000"/>
              </a:solidFill>
              <a:ea typeface="Times New Roman" panose="02020603050405020304" pitchFamily="18" charset="0"/>
            </a:endParaRPr>
          </a:p>
          <a:p>
            <a:r>
              <a:rPr lang="en-US" sz="3600" b="1" dirty="0">
                <a:solidFill>
                  <a:srgbClr val="0070C0"/>
                </a:solidFill>
              </a:rPr>
              <a:t>Reading</a:t>
            </a:r>
            <a:r>
              <a:rPr lang="en-US" sz="3600" dirty="0">
                <a:solidFill>
                  <a:srgbClr val="0070C0"/>
                </a:solidFill>
              </a:rPr>
              <a:t>: </a:t>
            </a:r>
            <a:r>
              <a:rPr lang="en-US" sz="3600" i="1" dirty="0">
                <a:solidFill>
                  <a:srgbClr val="0070C0"/>
                </a:solidFill>
              </a:rPr>
              <a:t>Read for specific information.</a:t>
            </a:r>
            <a:endParaRPr lang="en-US" sz="3600" dirty="0">
              <a:solidFill>
                <a:srgbClr val="0070C0"/>
              </a:solidFill>
            </a:endParaRPr>
          </a:p>
          <a:p>
            <a:r>
              <a:rPr lang="en-US" sz="3600" b="1" dirty="0">
                <a:solidFill>
                  <a:srgbClr val="0070C0"/>
                </a:solidFill>
              </a:rPr>
              <a:t>Speaking</a:t>
            </a:r>
            <a:r>
              <a:rPr lang="en-US" sz="3600" dirty="0">
                <a:solidFill>
                  <a:srgbClr val="0070C0"/>
                </a:solidFill>
              </a:rPr>
              <a:t>: </a:t>
            </a:r>
            <a:r>
              <a:rPr lang="en-US" sz="3600" i="1" dirty="0">
                <a:solidFill>
                  <a:srgbClr val="0070C0"/>
                </a:solidFill>
              </a:rPr>
              <a:t>Talk about a place, and be well-prepared for the writing activity.</a:t>
            </a:r>
          </a:p>
          <a:p>
            <a:r>
              <a:rPr lang="en-US" sz="3600" b="1" dirty="0">
                <a:solidFill>
                  <a:srgbClr val="0070C0"/>
                </a:solidFill>
              </a:rPr>
              <a:t>Writing</a:t>
            </a:r>
            <a:r>
              <a:rPr lang="en-US" sz="3600" dirty="0">
                <a:solidFill>
                  <a:srgbClr val="0070C0"/>
                </a:solidFill>
              </a:rPr>
              <a:t>: </a:t>
            </a:r>
            <a:r>
              <a:rPr lang="en-US" sz="3600" i="1" dirty="0">
                <a:solidFill>
                  <a:srgbClr val="0070C0"/>
                </a:solidFill>
              </a:rPr>
              <a:t>Write a postcard.</a:t>
            </a:r>
          </a:p>
          <a:p>
            <a:endParaRPr lang="en-US" sz="3600" dirty="0">
              <a:solidFill>
                <a:srgbClr val="0070C0"/>
              </a:solidFill>
            </a:endParaRP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19088612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733"/>
            <a:ext cx="9016181" cy="614739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B7906B-06A9-474E-2B84-4B3BD85E007C}"/>
              </a:ext>
            </a:extLst>
          </p:cNvPr>
          <p:cNvSpPr txBox="1"/>
          <p:nvPr/>
        </p:nvSpPr>
        <p:spPr>
          <a:xfrm>
            <a:off x="580103" y="806245"/>
            <a:ext cx="3116826" cy="646331"/>
          </a:xfrm>
          <a:prstGeom prst="rect">
            <a:avLst/>
          </a:prstGeom>
          <a:noFill/>
        </p:spPr>
        <p:txBody>
          <a:bodyPr wrap="square" rtlCol="0">
            <a:spAutoFit/>
          </a:bodyPr>
          <a:lstStyle/>
          <a:p>
            <a:r>
              <a:rPr lang="en-US" sz="3600" dirty="0">
                <a:solidFill>
                  <a:schemeClr val="accent3">
                    <a:lumMod val="75000"/>
                  </a:schemeClr>
                </a:solidFill>
              </a:rPr>
              <a:t>Memory game</a:t>
            </a:r>
          </a:p>
        </p:txBody>
      </p:sp>
      <p:sp>
        <p:nvSpPr>
          <p:cNvPr id="7" name="TextBox 6">
            <a:extLst>
              <a:ext uri="{FF2B5EF4-FFF2-40B4-BE49-F238E27FC236}">
                <a16:creationId xmlns:a16="http://schemas.microsoft.com/office/drawing/2014/main" id="{C94B413B-755D-E7A9-2711-7DCFF6CDC4FA}"/>
              </a:ext>
            </a:extLst>
          </p:cNvPr>
          <p:cNvSpPr txBox="1"/>
          <p:nvPr/>
        </p:nvSpPr>
        <p:spPr>
          <a:xfrm>
            <a:off x="580103" y="2320638"/>
            <a:ext cx="8304230" cy="523220"/>
          </a:xfrm>
          <a:prstGeom prst="rect">
            <a:avLst/>
          </a:prstGeom>
          <a:noFill/>
        </p:spPr>
        <p:txBody>
          <a:bodyPr wrap="square" rtlCol="0">
            <a:spAutoFit/>
          </a:bodyPr>
          <a:lstStyle/>
          <a:p>
            <a:r>
              <a:rPr lang="en-US" sz="2800" dirty="0">
                <a:solidFill>
                  <a:srgbClr val="7030A0"/>
                </a:solidFill>
              </a:rPr>
              <a:t>You shouldn’t go hiking today. It’s raining very hard.</a:t>
            </a:r>
          </a:p>
        </p:txBody>
      </p:sp>
      <p:sp>
        <p:nvSpPr>
          <p:cNvPr id="8" name="TextBox 7">
            <a:extLst>
              <a:ext uri="{FF2B5EF4-FFF2-40B4-BE49-F238E27FC236}">
                <a16:creationId xmlns:a16="http://schemas.microsoft.com/office/drawing/2014/main" id="{972BB4F4-8AB8-5F16-B947-EA02F7903BB7}"/>
              </a:ext>
            </a:extLst>
          </p:cNvPr>
          <p:cNvSpPr txBox="1"/>
          <p:nvPr/>
        </p:nvSpPr>
        <p:spPr>
          <a:xfrm>
            <a:off x="2021689" y="3989939"/>
            <a:ext cx="5421057" cy="523220"/>
          </a:xfrm>
          <a:prstGeom prst="rect">
            <a:avLst/>
          </a:prstGeom>
          <a:noFill/>
        </p:spPr>
        <p:txBody>
          <a:bodyPr wrap="square" rtlCol="0">
            <a:spAutoFit/>
          </a:bodyPr>
          <a:lstStyle/>
          <a:p>
            <a:r>
              <a:rPr lang="en-US" sz="2800" dirty="0">
                <a:solidFill>
                  <a:srgbClr val="0070C0"/>
                </a:solidFill>
              </a:rPr>
              <a:t>You can go kayaking.</a:t>
            </a:r>
          </a:p>
        </p:txBody>
      </p:sp>
      <p:sp>
        <p:nvSpPr>
          <p:cNvPr id="9" name="TextBox 8">
            <a:extLst>
              <a:ext uri="{FF2B5EF4-FFF2-40B4-BE49-F238E27FC236}">
                <a16:creationId xmlns:a16="http://schemas.microsoft.com/office/drawing/2014/main" id="{2FCC90A2-E57A-042D-8607-1514470ECC18}"/>
              </a:ext>
            </a:extLst>
          </p:cNvPr>
          <p:cNvSpPr txBox="1"/>
          <p:nvPr/>
        </p:nvSpPr>
        <p:spPr>
          <a:xfrm>
            <a:off x="7334864" y="1620140"/>
            <a:ext cx="3849987" cy="523220"/>
          </a:xfrm>
          <a:prstGeom prst="rect">
            <a:avLst/>
          </a:prstGeom>
          <a:noFill/>
        </p:spPr>
        <p:txBody>
          <a:bodyPr wrap="square" rtlCol="0">
            <a:spAutoFit/>
          </a:bodyPr>
          <a:lstStyle/>
          <a:p>
            <a:r>
              <a:rPr lang="en-US" sz="2800" dirty="0">
                <a:solidFill>
                  <a:schemeClr val="accent3">
                    <a:lumMod val="75000"/>
                  </a:schemeClr>
                </a:solidFill>
              </a:rPr>
              <a:t>I want to go rafting.</a:t>
            </a:r>
          </a:p>
        </p:txBody>
      </p:sp>
      <p:sp>
        <p:nvSpPr>
          <p:cNvPr id="10" name="TextBox 9">
            <a:extLst>
              <a:ext uri="{FF2B5EF4-FFF2-40B4-BE49-F238E27FC236}">
                <a16:creationId xmlns:a16="http://schemas.microsoft.com/office/drawing/2014/main" id="{1800AAE0-314B-59A0-2F5B-90F1FC9E8D6B}"/>
              </a:ext>
            </a:extLst>
          </p:cNvPr>
          <p:cNvSpPr txBox="1"/>
          <p:nvPr/>
        </p:nvSpPr>
        <p:spPr>
          <a:xfrm>
            <a:off x="5683044" y="3551051"/>
            <a:ext cx="6096001" cy="523220"/>
          </a:xfrm>
          <a:prstGeom prst="rect">
            <a:avLst/>
          </a:prstGeom>
          <a:noFill/>
        </p:spPr>
        <p:txBody>
          <a:bodyPr wrap="square" rtlCol="0">
            <a:spAutoFit/>
          </a:bodyPr>
          <a:lstStyle/>
          <a:p>
            <a:r>
              <a:rPr lang="en-US" sz="2800" dirty="0">
                <a:solidFill>
                  <a:srgbClr val="FFC000"/>
                </a:solidFill>
              </a:rPr>
              <a:t>We shouldn’t take the bus. It’s too slow.</a:t>
            </a:r>
          </a:p>
        </p:txBody>
      </p:sp>
      <p:sp>
        <p:nvSpPr>
          <p:cNvPr id="11" name="TextBox 10">
            <a:extLst>
              <a:ext uri="{FF2B5EF4-FFF2-40B4-BE49-F238E27FC236}">
                <a16:creationId xmlns:a16="http://schemas.microsoft.com/office/drawing/2014/main" id="{450B88C3-B805-A476-6E2C-9ACB64117FF7}"/>
              </a:ext>
            </a:extLst>
          </p:cNvPr>
          <p:cNvSpPr txBox="1"/>
          <p:nvPr/>
        </p:nvSpPr>
        <p:spPr>
          <a:xfrm>
            <a:off x="1081355" y="3117123"/>
            <a:ext cx="5231147" cy="523220"/>
          </a:xfrm>
          <a:prstGeom prst="rect">
            <a:avLst/>
          </a:prstGeom>
          <a:noFill/>
        </p:spPr>
        <p:txBody>
          <a:bodyPr wrap="square" rtlCol="0">
            <a:spAutoFit/>
          </a:bodyPr>
          <a:lstStyle/>
          <a:p>
            <a:r>
              <a:rPr lang="en-US" sz="2800" dirty="0">
                <a:solidFill>
                  <a:schemeClr val="accent2"/>
                </a:solidFill>
              </a:rPr>
              <a:t>You should go by train.</a:t>
            </a:r>
          </a:p>
        </p:txBody>
      </p:sp>
      <p:sp>
        <p:nvSpPr>
          <p:cNvPr id="13" name="TextBox 12">
            <a:extLst>
              <a:ext uri="{FF2B5EF4-FFF2-40B4-BE49-F238E27FC236}">
                <a16:creationId xmlns:a16="http://schemas.microsoft.com/office/drawing/2014/main" id="{0E4563B1-985D-A370-3C49-55450A00DCAB}"/>
              </a:ext>
            </a:extLst>
          </p:cNvPr>
          <p:cNvSpPr txBox="1"/>
          <p:nvPr/>
        </p:nvSpPr>
        <p:spPr>
          <a:xfrm>
            <a:off x="4439264" y="4690437"/>
            <a:ext cx="5943601" cy="523220"/>
          </a:xfrm>
          <a:prstGeom prst="rect">
            <a:avLst/>
          </a:prstGeom>
          <a:noFill/>
        </p:spPr>
        <p:txBody>
          <a:bodyPr wrap="square">
            <a:spAutoFit/>
          </a:bodyPr>
          <a:lstStyle/>
          <a:p>
            <a:r>
              <a:rPr lang="en-US" sz="2800" dirty="0">
                <a:solidFill>
                  <a:schemeClr val="accent6">
                    <a:lumMod val="75000"/>
                  </a:schemeClr>
                </a:solidFill>
                <a:effectLst/>
                <a:ea typeface="Calibri" panose="020F0502020204030204" pitchFamily="34" charset="0"/>
                <a:cs typeface="Times New Roman" panose="02020603050405020304" pitchFamily="18" charset="0"/>
              </a:rPr>
              <a:t>The weather is very nice and sunny.</a:t>
            </a:r>
            <a:endParaRPr lang="en-US" sz="2800" dirty="0">
              <a:solidFill>
                <a:schemeClr val="accent6">
                  <a:lumMod val="75000"/>
                </a:schemeClr>
              </a:solidFill>
            </a:endParaRPr>
          </a:p>
        </p:txBody>
      </p:sp>
    </p:spTree>
    <p:extLst>
      <p:ext uri="{BB962C8B-B14F-4D97-AF65-F5344CB8AC3E}">
        <p14:creationId xmlns:p14="http://schemas.microsoft.com/office/powerpoint/2010/main" val="3100643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breeze.wav"/>
                                        </p:tgtEl>
                                      </p:cMediaNode>
                                    </p:audio>
                                  </p:sub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1"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par>
                                <p:cTn id="40" presetID="21" presetClass="entr" presetSubtype="1" fill="hold" grpId="1"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3" name="breeze.wav"/>
                                        </p:tgtEl>
                                      </p:cMediaNode>
                                    </p:audio>
                                  </p:subTnLst>
                                </p:cTn>
                              </p:par>
                              <p:par>
                                <p:cTn id="43" presetID="21" presetClass="entr" presetSubtype="1"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par>
                                <p:cTn id="46" presetID="21" presetClass="entr" presetSubtype="1" fill="hold" grpId="1"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par>
                                <p:cTn id="49" presetID="21" presetClass="entr" presetSubtype="1" fill="hold" grpId="1"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par>
                                <p:cTn id="52" presetID="21" presetClass="entr" presetSubtype="1" fill="hold" grpId="1"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heel(1)">
                                      <p:cBhvr>
                                        <p:cTn id="54" dur="2000"/>
                                        <p:tgtEl>
                                          <p:spTgt spid="8"/>
                                        </p:tgtEl>
                                      </p:cBhvr>
                                    </p:animEffect>
                                  </p:childTnLst>
                                  <p:subTnLst>
                                    <p:audio>
                                      <p:cMediaNode>
                                        <p:cTn display="0" masterRel="sameClick">
                                          <p:stCondLst>
                                            <p:cond evt="begin" delay="0">
                                              <p:tn val="52"/>
                                            </p:cond>
                                          </p:stCondLst>
                                          <p:endCondLst>
                                            <p:cond evt="onStopAudio" delay="0">
                                              <p:tgtEl>
                                                <p:sldTgt/>
                                              </p:tgtEl>
                                            </p:cond>
                                          </p:endCondLst>
                                        </p:cTn>
                                        <p:tgtEl>
                                          <p:sndTgt r:embed="rId3" name="breeze.wav"/>
                                        </p:tgtEl>
                                      </p:cMediaNode>
                                    </p:audio>
                                  </p:sub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2"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par>
                                <p:cTn id="63" presetID="31" presetClass="entr" presetSubtype="0" fill="hold" grpId="2"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ppt_w</p:attrName>
                                        </p:attrNameLst>
                                      </p:cBhvr>
                                      <p:tavLst>
                                        <p:tav tm="0">
                                          <p:val>
                                            <p:fltVal val="0"/>
                                          </p:val>
                                        </p:tav>
                                        <p:tav tm="100000">
                                          <p:val>
                                            <p:strVal val="#ppt_w"/>
                                          </p:val>
                                        </p:tav>
                                      </p:tavLst>
                                    </p:anim>
                                    <p:anim calcmode="lin" valueType="num">
                                      <p:cBhvr>
                                        <p:cTn id="66" dur="1000" fill="hold"/>
                                        <p:tgtEl>
                                          <p:spTgt spid="11"/>
                                        </p:tgtEl>
                                        <p:attrNameLst>
                                          <p:attrName>ppt_h</p:attrName>
                                        </p:attrNameLst>
                                      </p:cBhvr>
                                      <p:tavLst>
                                        <p:tav tm="0">
                                          <p:val>
                                            <p:fltVal val="0"/>
                                          </p:val>
                                        </p:tav>
                                        <p:tav tm="100000">
                                          <p:val>
                                            <p:strVal val="#ppt_h"/>
                                          </p:val>
                                        </p:tav>
                                      </p:tavLst>
                                    </p:anim>
                                    <p:anim calcmode="lin" valueType="num">
                                      <p:cBhvr>
                                        <p:cTn id="67" dur="1000" fill="hold"/>
                                        <p:tgtEl>
                                          <p:spTgt spid="11"/>
                                        </p:tgtEl>
                                        <p:attrNameLst>
                                          <p:attrName>style.rotation</p:attrName>
                                        </p:attrNameLst>
                                      </p:cBhvr>
                                      <p:tavLst>
                                        <p:tav tm="0">
                                          <p:val>
                                            <p:fltVal val="90"/>
                                          </p:val>
                                        </p:tav>
                                        <p:tav tm="100000">
                                          <p:val>
                                            <p:fltVal val="0"/>
                                          </p:val>
                                        </p:tav>
                                      </p:tavLst>
                                    </p:anim>
                                    <p:animEffect transition="in" filter="fade">
                                      <p:cBhvr>
                                        <p:cTn id="68" dur="1000"/>
                                        <p:tgtEl>
                                          <p:spTgt spid="11"/>
                                        </p:tgtEl>
                                      </p:cBhvr>
                                    </p:animEffect>
                                  </p:childTnLst>
                                  <p:subTnLst>
                                    <p:audio>
                                      <p:cMediaNode>
                                        <p:cTn display="0" masterRel="sameClick">
                                          <p:stCondLst>
                                            <p:cond evt="begin" delay="0">
                                              <p:tn val="63"/>
                                            </p:cond>
                                          </p:stCondLst>
                                          <p:endCondLst>
                                            <p:cond evt="onStopAudio" delay="0">
                                              <p:tgtEl>
                                                <p:sldTgt/>
                                              </p:tgtEl>
                                            </p:cond>
                                          </p:endCondLst>
                                        </p:cTn>
                                        <p:tgtEl>
                                          <p:sndTgt r:embed="rId3" name="breeze.wav"/>
                                        </p:tgtEl>
                                      </p:cMediaNode>
                                    </p:audio>
                                  </p:subTnLst>
                                </p:cTn>
                              </p:par>
                              <p:par>
                                <p:cTn id="69" presetID="31" presetClass="entr" presetSubtype="0" fill="hold" grpId="2"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1000" fill="hold"/>
                                        <p:tgtEl>
                                          <p:spTgt spid="9"/>
                                        </p:tgtEl>
                                        <p:attrNameLst>
                                          <p:attrName>ppt_w</p:attrName>
                                        </p:attrNameLst>
                                      </p:cBhvr>
                                      <p:tavLst>
                                        <p:tav tm="0">
                                          <p:val>
                                            <p:fltVal val="0"/>
                                          </p:val>
                                        </p:tav>
                                        <p:tav tm="100000">
                                          <p:val>
                                            <p:strVal val="#ppt_w"/>
                                          </p:val>
                                        </p:tav>
                                      </p:tavLst>
                                    </p:anim>
                                    <p:anim calcmode="lin" valueType="num">
                                      <p:cBhvr>
                                        <p:cTn id="72" dur="1000" fill="hold"/>
                                        <p:tgtEl>
                                          <p:spTgt spid="9"/>
                                        </p:tgtEl>
                                        <p:attrNameLst>
                                          <p:attrName>ppt_h</p:attrName>
                                        </p:attrNameLst>
                                      </p:cBhvr>
                                      <p:tavLst>
                                        <p:tav tm="0">
                                          <p:val>
                                            <p:fltVal val="0"/>
                                          </p:val>
                                        </p:tav>
                                        <p:tav tm="100000">
                                          <p:val>
                                            <p:strVal val="#ppt_h"/>
                                          </p:val>
                                        </p:tav>
                                      </p:tavLst>
                                    </p:anim>
                                    <p:anim calcmode="lin" valueType="num">
                                      <p:cBhvr>
                                        <p:cTn id="73" dur="1000" fill="hold"/>
                                        <p:tgtEl>
                                          <p:spTgt spid="9"/>
                                        </p:tgtEl>
                                        <p:attrNameLst>
                                          <p:attrName>style.rotation</p:attrName>
                                        </p:attrNameLst>
                                      </p:cBhvr>
                                      <p:tavLst>
                                        <p:tav tm="0">
                                          <p:val>
                                            <p:fltVal val="90"/>
                                          </p:val>
                                        </p:tav>
                                        <p:tav tm="100000">
                                          <p:val>
                                            <p:fltVal val="0"/>
                                          </p:val>
                                        </p:tav>
                                      </p:tavLst>
                                    </p:anim>
                                    <p:animEffect transition="in" filter="fade">
                                      <p:cBhvr>
                                        <p:cTn id="74" dur="1000"/>
                                        <p:tgtEl>
                                          <p:spTgt spid="9"/>
                                        </p:tgtEl>
                                      </p:cBhvr>
                                    </p:animEffect>
                                  </p:childTnLst>
                                </p:cTn>
                              </p:par>
                              <p:par>
                                <p:cTn id="75" presetID="31" presetClass="entr" presetSubtype="0" fill="hold" grpId="2"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ppt_w</p:attrName>
                                        </p:attrNameLst>
                                      </p:cBhvr>
                                      <p:tavLst>
                                        <p:tav tm="0">
                                          <p:val>
                                            <p:fltVal val="0"/>
                                          </p:val>
                                        </p:tav>
                                        <p:tav tm="100000">
                                          <p:val>
                                            <p:strVal val="#ppt_w"/>
                                          </p:val>
                                        </p:tav>
                                      </p:tavLst>
                                    </p:anim>
                                    <p:anim calcmode="lin" valueType="num">
                                      <p:cBhvr>
                                        <p:cTn id="78" dur="1000" fill="hold"/>
                                        <p:tgtEl>
                                          <p:spTgt spid="10"/>
                                        </p:tgtEl>
                                        <p:attrNameLst>
                                          <p:attrName>ppt_h</p:attrName>
                                        </p:attrNameLst>
                                      </p:cBhvr>
                                      <p:tavLst>
                                        <p:tav tm="0">
                                          <p:val>
                                            <p:fltVal val="0"/>
                                          </p:val>
                                        </p:tav>
                                        <p:tav tm="100000">
                                          <p:val>
                                            <p:strVal val="#ppt_h"/>
                                          </p:val>
                                        </p:tav>
                                      </p:tavLst>
                                    </p:anim>
                                    <p:anim calcmode="lin" valueType="num">
                                      <p:cBhvr>
                                        <p:cTn id="79" dur="1000" fill="hold"/>
                                        <p:tgtEl>
                                          <p:spTgt spid="10"/>
                                        </p:tgtEl>
                                        <p:attrNameLst>
                                          <p:attrName>style.rotation</p:attrName>
                                        </p:attrNameLst>
                                      </p:cBhvr>
                                      <p:tavLst>
                                        <p:tav tm="0">
                                          <p:val>
                                            <p:fltVal val="90"/>
                                          </p:val>
                                        </p:tav>
                                        <p:tav tm="100000">
                                          <p:val>
                                            <p:fltVal val="0"/>
                                          </p:val>
                                        </p:tav>
                                      </p:tavLst>
                                    </p:anim>
                                    <p:animEffect transition="in" filter="fade">
                                      <p:cBhvr>
                                        <p:cTn id="80" dur="1000"/>
                                        <p:tgtEl>
                                          <p:spTgt spid="10"/>
                                        </p:tgtEl>
                                      </p:cBhvr>
                                    </p:animEffect>
                                  </p:childTnLst>
                                </p:cTn>
                              </p:par>
                              <p:par>
                                <p:cTn id="81" presetID="31" presetClass="entr" presetSubtype="0" fill="hold" grpId="2"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1000" fill="hold"/>
                                        <p:tgtEl>
                                          <p:spTgt spid="13"/>
                                        </p:tgtEl>
                                        <p:attrNameLst>
                                          <p:attrName>ppt_w</p:attrName>
                                        </p:attrNameLst>
                                      </p:cBhvr>
                                      <p:tavLst>
                                        <p:tav tm="0">
                                          <p:val>
                                            <p:fltVal val="0"/>
                                          </p:val>
                                        </p:tav>
                                        <p:tav tm="100000">
                                          <p:val>
                                            <p:strVal val="#ppt_w"/>
                                          </p:val>
                                        </p:tav>
                                      </p:tavLst>
                                    </p:anim>
                                    <p:anim calcmode="lin" valueType="num">
                                      <p:cBhvr>
                                        <p:cTn id="84" dur="1000" fill="hold"/>
                                        <p:tgtEl>
                                          <p:spTgt spid="13"/>
                                        </p:tgtEl>
                                        <p:attrNameLst>
                                          <p:attrName>ppt_h</p:attrName>
                                        </p:attrNameLst>
                                      </p:cBhvr>
                                      <p:tavLst>
                                        <p:tav tm="0">
                                          <p:val>
                                            <p:fltVal val="0"/>
                                          </p:val>
                                        </p:tav>
                                        <p:tav tm="100000">
                                          <p:val>
                                            <p:strVal val="#ppt_h"/>
                                          </p:val>
                                        </p:tav>
                                      </p:tavLst>
                                    </p:anim>
                                    <p:anim calcmode="lin" valueType="num">
                                      <p:cBhvr>
                                        <p:cTn id="85" dur="1000" fill="hold"/>
                                        <p:tgtEl>
                                          <p:spTgt spid="13"/>
                                        </p:tgtEl>
                                        <p:attrNameLst>
                                          <p:attrName>style.rotation</p:attrName>
                                        </p:attrNameLst>
                                      </p:cBhvr>
                                      <p:tavLst>
                                        <p:tav tm="0">
                                          <p:val>
                                            <p:fltVal val="90"/>
                                          </p:val>
                                        </p:tav>
                                        <p:tav tm="100000">
                                          <p:val>
                                            <p:fltVal val="0"/>
                                          </p:val>
                                        </p:tav>
                                      </p:tavLst>
                                    </p:anim>
                                    <p:animEffect transition="in" filter="fade">
                                      <p:cBhvr>
                                        <p:cTn id="86" dur="1000"/>
                                        <p:tgtEl>
                                          <p:spTgt spid="13"/>
                                        </p:tgtEl>
                                      </p:cBhvr>
                                    </p:animEffect>
                                  </p:childTnLst>
                                </p:cTn>
                              </p:par>
                              <p:par>
                                <p:cTn id="87" presetID="31" presetClass="entr" presetSubtype="0" fill="hold" grpId="2"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1000" fill="hold"/>
                                        <p:tgtEl>
                                          <p:spTgt spid="8"/>
                                        </p:tgtEl>
                                        <p:attrNameLst>
                                          <p:attrName>ppt_w</p:attrName>
                                        </p:attrNameLst>
                                      </p:cBhvr>
                                      <p:tavLst>
                                        <p:tav tm="0">
                                          <p:val>
                                            <p:fltVal val="0"/>
                                          </p:val>
                                        </p:tav>
                                        <p:tav tm="100000">
                                          <p:val>
                                            <p:strVal val="#ppt_w"/>
                                          </p:val>
                                        </p:tav>
                                      </p:tavLst>
                                    </p:anim>
                                    <p:anim calcmode="lin" valueType="num">
                                      <p:cBhvr>
                                        <p:cTn id="90" dur="1000" fill="hold"/>
                                        <p:tgtEl>
                                          <p:spTgt spid="8"/>
                                        </p:tgtEl>
                                        <p:attrNameLst>
                                          <p:attrName>ppt_h</p:attrName>
                                        </p:attrNameLst>
                                      </p:cBhvr>
                                      <p:tavLst>
                                        <p:tav tm="0">
                                          <p:val>
                                            <p:fltVal val="0"/>
                                          </p:val>
                                        </p:tav>
                                        <p:tav tm="100000">
                                          <p:val>
                                            <p:strVal val="#ppt_h"/>
                                          </p:val>
                                        </p:tav>
                                      </p:tavLst>
                                    </p:anim>
                                    <p:anim calcmode="lin" valueType="num">
                                      <p:cBhvr>
                                        <p:cTn id="91" dur="1000" fill="hold"/>
                                        <p:tgtEl>
                                          <p:spTgt spid="8"/>
                                        </p:tgtEl>
                                        <p:attrNameLst>
                                          <p:attrName>style.rotation</p:attrName>
                                        </p:attrNameLst>
                                      </p:cBhvr>
                                      <p:tavLst>
                                        <p:tav tm="0">
                                          <p:val>
                                            <p:fltVal val="90"/>
                                          </p:val>
                                        </p:tav>
                                        <p:tav tm="100000">
                                          <p:val>
                                            <p:fltVal val="0"/>
                                          </p:val>
                                        </p:tav>
                                      </p:tavLst>
                                    </p:anim>
                                    <p:animEffect transition="in" filter="fade">
                                      <p:cBhvr>
                                        <p:cTn id="92" dur="1000"/>
                                        <p:tgtEl>
                                          <p:spTgt spid="8"/>
                                        </p:tgtEl>
                                      </p:cBhvr>
                                    </p:animEffect>
                                  </p:childTnLst>
                                  <p:subTnLst>
                                    <p:audio>
                                      <p:cMediaNode>
                                        <p:cTn display="0" masterRel="sameClick">
                                          <p:stCondLst>
                                            <p:cond evt="begin" delay="0">
                                              <p:tn val="87"/>
                                            </p:cond>
                                          </p:stCondLst>
                                          <p:endCondLst>
                                            <p:cond evt="onStopAudio" delay="0">
                                              <p:tgtEl>
                                                <p:sldTgt/>
                                              </p:tgtEl>
                                            </p:cond>
                                          </p:endCondLst>
                                        </p:cTn>
                                        <p:tgtEl>
                                          <p:sndTgt r:embed="rId3" name="breeze.wav"/>
                                        </p:tgtEl>
                                      </p:cMediaNode>
                                    </p:audio>
                                  </p:subTnLst>
                                </p:cTn>
                              </p:par>
                            </p:childTnLst>
                          </p:cTn>
                        </p:par>
                      </p:childTnLst>
                    </p:cTn>
                  </p:par>
                  <p:par>
                    <p:cTn id="93" fill="hold">
                      <p:stCondLst>
                        <p:cond delay="indefinite"/>
                      </p:stCondLst>
                      <p:childTnLst>
                        <p:par>
                          <p:cTn id="94" fill="hold">
                            <p:stCondLst>
                              <p:cond delay="0"/>
                            </p:stCondLst>
                            <p:childTnLst>
                              <p:par>
                                <p:cTn id="95" presetID="6" presetClass="emph" presetSubtype="0" fill="hold" grpId="3" nodeType="clickEffect">
                                  <p:stCondLst>
                                    <p:cond delay="0"/>
                                  </p:stCondLst>
                                  <p:childTnLst>
                                    <p:animScale>
                                      <p:cBhvr>
                                        <p:cTn id="96" dur="2000" fill="hold"/>
                                        <p:tgtEl>
                                          <p:spTgt spid="7"/>
                                        </p:tgtEl>
                                      </p:cBhvr>
                                      <p:by x="150000" y="150000"/>
                                    </p:animScale>
                                  </p:childTnLst>
                                </p:cTn>
                              </p:par>
                              <p:par>
                                <p:cTn id="97" presetID="6" presetClass="emph" presetSubtype="0" fill="hold" grpId="3" nodeType="withEffect">
                                  <p:stCondLst>
                                    <p:cond delay="0"/>
                                  </p:stCondLst>
                                  <p:childTnLst>
                                    <p:animScale>
                                      <p:cBhvr>
                                        <p:cTn id="98" dur="2000" fill="hold"/>
                                        <p:tgtEl>
                                          <p:spTgt spid="11"/>
                                        </p:tgtEl>
                                      </p:cBhvr>
                                      <p:by x="150000" y="150000"/>
                                    </p:animScale>
                                  </p:childTnLst>
                                  <p:subTnLst>
                                    <p:audio>
                                      <p:cMediaNode>
                                        <p:cTn display="0" masterRel="sameClick">
                                          <p:stCondLst>
                                            <p:cond evt="begin" delay="0">
                                              <p:tn val="97"/>
                                            </p:cond>
                                          </p:stCondLst>
                                          <p:endCondLst>
                                            <p:cond evt="onStopAudio" delay="0">
                                              <p:tgtEl>
                                                <p:sldTgt/>
                                              </p:tgtEl>
                                            </p:cond>
                                          </p:endCondLst>
                                        </p:cTn>
                                        <p:tgtEl>
                                          <p:sndTgt r:embed="rId3" name="breeze.wav"/>
                                        </p:tgtEl>
                                      </p:cMediaNode>
                                    </p:audio>
                                  </p:subTnLst>
                                </p:cTn>
                              </p:par>
                              <p:par>
                                <p:cTn id="99" presetID="6" presetClass="emph" presetSubtype="0" fill="hold" grpId="3" nodeType="withEffect">
                                  <p:stCondLst>
                                    <p:cond delay="0"/>
                                  </p:stCondLst>
                                  <p:childTnLst>
                                    <p:animScale>
                                      <p:cBhvr>
                                        <p:cTn id="100" dur="2000" fill="hold"/>
                                        <p:tgtEl>
                                          <p:spTgt spid="9"/>
                                        </p:tgtEl>
                                      </p:cBhvr>
                                      <p:by x="150000" y="150000"/>
                                    </p:animScale>
                                  </p:childTnLst>
                                </p:cTn>
                              </p:par>
                              <p:par>
                                <p:cTn id="101" presetID="6" presetClass="emph" presetSubtype="0" fill="hold" grpId="3" nodeType="withEffect">
                                  <p:stCondLst>
                                    <p:cond delay="0"/>
                                  </p:stCondLst>
                                  <p:childTnLst>
                                    <p:animScale>
                                      <p:cBhvr>
                                        <p:cTn id="102" dur="2000" fill="hold"/>
                                        <p:tgtEl>
                                          <p:spTgt spid="10"/>
                                        </p:tgtEl>
                                      </p:cBhvr>
                                      <p:by x="150000" y="150000"/>
                                    </p:animScale>
                                  </p:childTnLst>
                                </p:cTn>
                              </p:par>
                              <p:par>
                                <p:cTn id="103" presetID="6" presetClass="emph" presetSubtype="0" fill="hold" grpId="3" nodeType="withEffect">
                                  <p:stCondLst>
                                    <p:cond delay="0"/>
                                  </p:stCondLst>
                                  <p:childTnLst>
                                    <p:animScale>
                                      <p:cBhvr>
                                        <p:cTn id="104" dur="2000" fill="hold"/>
                                        <p:tgtEl>
                                          <p:spTgt spid="13"/>
                                        </p:tgtEl>
                                      </p:cBhvr>
                                      <p:by x="150000" y="150000"/>
                                    </p:animScale>
                                  </p:childTnLst>
                                </p:cTn>
                              </p:par>
                              <p:par>
                                <p:cTn id="105" presetID="6" presetClass="emph" presetSubtype="0" fill="hold" grpId="3" nodeType="withEffect">
                                  <p:stCondLst>
                                    <p:cond delay="0"/>
                                  </p:stCondLst>
                                  <p:childTnLst>
                                    <p:animScale>
                                      <p:cBhvr>
                                        <p:cTn id="106" dur="2000" fill="hold"/>
                                        <p:tgtEl>
                                          <p:spTgt spid="8"/>
                                        </p:tgtEl>
                                      </p:cBhvr>
                                      <p:by x="150000" y="150000"/>
                                    </p:animScale>
                                  </p:childTnLst>
                                  <p:subTnLst>
                                    <p:audio>
                                      <p:cMediaNode>
                                        <p:cTn display="0" masterRel="sameClick">
                                          <p:stCondLst>
                                            <p:cond evt="begin" delay="0">
                                              <p:tn val="105"/>
                                            </p:cond>
                                          </p:stCondLst>
                                          <p:endCondLst>
                                            <p:cond evt="onStopAudio" delay="0">
                                              <p:tgtEl>
                                                <p:sldTgt/>
                                              </p:tgtEl>
                                            </p:cond>
                                          </p:endCondLst>
                                        </p:cTn>
                                        <p:tgtEl>
                                          <p:sndTgt r:embed="rId3" name="breeze.wav"/>
                                        </p:tgtEl>
                                      </p:cMediaNode>
                                    </p:audio>
                                  </p:sub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4" nodeType="clickEffect">
                                  <p:stCondLst>
                                    <p:cond delay="0"/>
                                  </p:stCondLst>
                                  <p:childTnLst>
                                    <p:set>
                                      <p:cBhvr>
                                        <p:cTn id="110" dur="1" fill="hold">
                                          <p:stCondLst>
                                            <p:cond delay="0"/>
                                          </p:stCondLst>
                                        </p:cTn>
                                        <p:tgtEl>
                                          <p:spTgt spid="7"/>
                                        </p:tgtEl>
                                        <p:attrNameLst>
                                          <p:attrName>style.visibility</p:attrName>
                                        </p:attrNameLst>
                                      </p:cBhvr>
                                      <p:to>
                                        <p:strVal val="hidden"/>
                                      </p:to>
                                    </p:set>
                                  </p:childTnLst>
                                </p:cTn>
                              </p:par>
                              <p:par>
                                <p:cTn id="111" presetID="1" presetClass="exit" presetSubtype="0" fill="hold" grpId="4" nodeType="withEffect">
                                  <p:stCondLst>
                                    <p:cond delay="0"/>
                                  </p:stCondLst>
                                  <p:childTnLst>
                                    <p:set>
                                      <p:cBhvr>
                                        <p:cTn id="112"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breeze.wav"/>
                                        </p:tgtEl>
                                      </p:cMediaNode>
                                    </p:audio>
                                  </p:subTnLst>
                                </p:cTn>
                              </p:par>
                              <p:par>
                                <p:cTn id="113" presetID="1" presetClass="exit" presetSubtype="0" fill="hold" grpId="4" nodeType="with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4" nodeType="withEffect">
                                  <p:stCondLst>
                                    <p:cond delay="0"/>
                                  </p:stCondLst>
                                  <p:childTnLst>
                                    <p:set>
                                      <p:cBhvr>
                                        <p:cTn id="116" dur="1" fill="hold">
                                          <p:stCondLst>
                                            <p:cond delay="0"/>
                                          </p:stCondLst>
                                        </p:cTn>
                                        <p:tgtEl>
                                          <p:spTgt spid="10"/>
                                        </p:tgtEl>
                                        <p:attrNameLst>
                                          <p:attrName>style.visibility</p:attrName>
                                        </p:attrNameLst>
                                      </p:cBhvr>
                                      <p:to>
                                        <p:strVal val="hidden"/>
                                      </p:to>
                                    </p:set>
                                  </p:childTnLst>
                                </p:cTn>
                              </p:par>
                              <p:par>
                                <p:cTn id="117" presetID="1" presetClass="exit" presetSubtype="0" fill="hold" grpId="4" nodeType="withEffect">
                                  <p:stCondLst>
                                    <p:cond delay="0"/>
                                  </p:stCondLst>
                                  <p:childTnLst>
                                    <p:set>
                                      <p:cBhvr>
                                        <p:cTn id="118" dur="1" fill="hold">
                                          <p:stCondLst>
                                            <p:cond delay="0"/>
                                          </p:stCondLst>
                                        </p:cTn>
                                        <p:tgtEl>
                                          <p:spTgt spid="13"/>
                                        </p:tgtEl>
                                        <p:attrNameLst>
                                          <p:attrName>style.visibility</p:attrName>
                                        </p:attrNameLst>
                                      </p:cBhvr>
                                      <p:to>
                                        <p:strVal val="hidden"/>
                                      </p:to>
                                    </p:set>
                                  </p:childTnLst>
                                </p:cTn>
                              </p:par>
                              <p:par>
                                <p:cTn id="119" presetID="1" presetClass="exit" presetSubtype="0" fill="hold" grpId="4" nodeType="withEffect">
                                  <p:stCondLst>
                                    <p:cond delay="0"/>
                                  </p:stCondLst>
                                  <p:childTnLst>
                                    <p:set>
                                      <p:cBhvr>
                                        <p:cTn id="120"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7" grpId="3"/>
      <p:bldP spid="7" grpId="4"/>
      <p:bldP spid="8" grpId="0"/>
      <p:bldP spid="8" grpId="1"/>
      <p:bldP spid="8" grpId="2"/>
      <p:bldP spid="8" grpId="3"/>
      <p:bldP spid="8" grpId="4"/>
      <p:bldP spid="9" grpId="0"/>
      <p:bldP spid="9" grpId="1"/>
      <p:bldP spid="9" grpId="2"/>
      <p:bldP spid="9" grpId="3"/>
      <p:bldP spid="9" grpId="4"/>
      <p:bldP spid="10" grpId="0"/>
      <p:bldP spid="10" grpId="1"/>
      <p:bldP spid="10" grpId="2"/>
      <p:bldP spid="10" grpId="3"/>
      <p:bldP spid="10" grpId="4"/>
      <p:bldP spid="11" grpId="0"/>
      <p:bldP spid="11" grpId="1"/>
      <p:bldP spid="11" grpId="2"/>
      <p:bldP spid="11" grpId="3"/>
      <p:bldP spid="11" grpId="4"/>
      <p:bldP spid="13" grpId="0"/>
      <p:bldP spid="13" grpId="1"/>
      <p:bldP spid="13" grpId="2"/>
      <p:bldP spid="13" grpId="3"/>
      <p:bldP spid="13" grpId="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123"/>
          <a:stretch/>
        </p:blipFill>
        <p:spPr>
          <a:xfrm>
            <a:off x="1338638" y="438207"/>
            <a:ext cx="10519065" cy="5981585"/>
          </a:xfrm>
          <a:prstGeom prst="rect">
            <a:avLst/>
          </a:prstGeom>
        </p:spPr>
      </p:pic>
      <p:sp>
        <p:nvSpPr>
          <p:cNvPr id="3" name="TextBox 2"/>
          <p:cNvSpPr txBox="1"/>
          <p:nvPr/>
        </p:nvSpPr>
        <p:spPr>
          <a:xfrm>
            <a:off x="4532776" y="4045106"/>
            <a:ext cx="2687217" cy="923330"/>
          </a:xfrm>
          <a:prstGeom prst="rect">
            <a:avLst/>
          </a:prstGeom>
          <a:noFill/>
        </p:spPr>
        <p:txBody>
          <a:bodyPr wrap="square" rtlCol="0">
            <a:spAutoFit/>
          </a:bodyPr>
          <a:lstStyle/>
          <a:p>
            <a:pPr algn="ctr"/>
            <a:r>
              <a:rPr lang="en-US" sz="5400" dirty="0">
                <a:solidFill>
                  <a:schemeClr val="bg1"/>
                </a:solidFill>
              </a:rPr>
              <a:t>Writing</a:t>
            </a:r>
            <a:endParaRPr lang="en-US" sz="2400" dirty="0">
              <a:solidFill>
                <a:schemeClr val="bg1"/>
              </a:solidFill>
            </a:endParaRPr>
          </a:p>
        </p:txBody>
      </p:sp>
    </p:spTree>
    <p:extLst>
      <p:ext uri="{BB962C8B-B14F-4D97-AF65-F5344CB8AC3E}">
        <p14:creationId xmlns:p14="http://schemas.microsoft.com/office/powerpoint/2010/main" val="227814906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pic>
        <p:nvPicPr>
          <p:cNvPr id="4" name="Picture 3">
            <a:extLst>
              <a:ext uri="{FF2B5EF4-FFF2-40B4-BE49-F238E27FC236}">
                <a16:creationId xmlns:a16="http://schemas.microsoft.com/office/drawing/2014/main" id="{5A77154D-3627-FA11-4F95-6EEF0D9F181E}"/>
              </a:ext>
            </a:extLst>
          </p:cNvPr>
          <p:cNvPicPr>
            <a:picLocks noChangeAspect="1"/>
          </p:cNvPicPr>
          <p:nvPr/>
        </p:nvPicPr>
        <p:blipFill>
          <a:blip r:embed="rId2"/>
          <a:stretch>
            <a:fillRect/>
          </a:stretch>
        </p:blipFill>
        <p:spPr>
          <a:xfrm>
            <a:off x="2315032" y="492287"/>
            <a:ext cx="2232853" cy="655377"/>
          </a:xfrm>
          <a:prstGeom prst="rect">
            <a:avLst/>
          </a:prstGeom>
        </p:spPr>
      </p:pic>
      <p:sp>
        <p:nvSpPr>
          <p:cNvPr id="6" name="TextBox 5">
            <a:extLst>
              <a:ext uri="{FF2B5EF4-FFF2-40B4-BE49-F238E27FC236}">
                <a16:creationId xmlns:a16="http://schemas.microsoft.com/office/drawing/2014/main" id="{726B4D45-3448-96F2-7983-0592DD5C649C}"/>
              </a:ext>
            </a:extLst>
          </p:cNvPr>
          <p:cNvSpPr txBox="1"/>
          <p:nvPr/>
        </p:nvSpPr>
        <p:spPr>
          <a:xfrm>
            <a:off x="5006127" y="438537"/>
            <a:ext cx="6105832" cy="1200329"/>
          </a:xfrm>
          <a:prstGeom prst="rect">
            <a:avLst/>
          </a:prstGeom>
          <a:noFill/>
        </p:spPr>
        <p:txBody>
          <a:bodyPr wrap="square">
            <a:spAutoFit/>
          </a:bodyPr>
          <a:lstStyle/>
          <a:p>
            <a:r>
              <a:rPr lang="en-US" sz="2400" b="1" i="0" dirty="0">
                <a:solidFill>
                  <a:srgbClr val="242021"/>
                </a:solidFill>
                <a:effectLst/>
                <a:latin typeface="FuturaLT-Heavy"/>
              </a:rPr>
              <a:t>a. Read the email and underline the natural wonders of Vietnam.</a:t>
            </a:r>
            <a:r>
              <a:rPr lang="en-US" sz="2400" dirty="0"/>
              <a:t> </a:t>
            </a:r>
            <a:br>
              <a:rPr lang="en-US" sz="2400" dirty="0"/>
            </a:br>
            <a:endParaRPr lang="en-US" sz="2400" dirty="0"/>
          </a:p>
        </p:txBody>
      </p:sp>
      <p:pic>
        <p:nvPicPr>
          <p:cNvPr id="8" name="Picture 7">
            <a:extLst>
              <a:ext uri="{FF2B5EF4-FFF2-40B4-BE49-F238E27FC236}">
                <a16:creationId xmlns:a16="http://schemas.microsoft.com/office/drawing/2014/main" id="{09F880A7-D9AA-9896-BC36-4F06A82F6516}"/>
              </a:ext>
            </a:extLst>
          </p:cNvPr>
          <p:cNvPicPr>
            <a:picLocks noChangeAspect="1"/>
          </p:cNvPicPr>
          <p:nvPr/>
        </p:nvPicPr>
        <p:blipFill>
          <a:blip r:embed="rId3"/>
          <a:stretch>
            <a:fillRect/>
          </a:stretch>
        </p:blipFill>
        <p:spPr>
          <a:xfrm>
            <a:off x="0" y="1638866"/>
            <a:ext cx="12192000" cy="4176957"/>
          </a:xfrm>
          <a:prstGeom prst="rect">
            <a:avLst/>
          </a:prstGeom>
        </p:spPr>
      </p:pic>
      <p:cxnSp>
        <p:nvCxnSpPr>
          <p:cNvPr id="7" name="Straight Connector 6">
            <a:extLst>
              <a:ext uri="{FF2B5EF4-FFF2-40B4-BE49-F238E27FC236}">
                <a16:creationId xmlns:a16="http://schemas.microsoft.com/office/drawing/2014/main" id="{08083E2F-3163-0636-50CE-605EDB0CDF40}"/>
              </a:ext>
            </a:extLst>
          </p:cNvPr>
          <p:cNvCxnSpPr/>
          <p:nvPr/>
        </p:nvCxnSpPr>
        <p:spPr>
          <a:xfrm>
            <a:off x="3229824" y="3893574"/>
            <a:ext cx="19616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BA088A-8824-9F02-F116-D487BADC398D}"/>
              </a:ext>
            </a:extLst>
          </p:cNvPr>
          <p:cNvCxnSpPr>
            <a:cxnSpLocks/>
          </p:cNvCxnSpPr>
          <p:nvPr/>
        </p:nvCxnSpPr>
        <p:spPr>
          <a:xfrm>
            <a:off x="5904199" y="3893574"/>
            <a:ext cx="25908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D5CE72F-8821-EFF1-A73E-29D0438076CF}"/>
              </a:ext>
            </a:extLst>
          </p:cNvPr>
          <p:cNvCxnSpPr>
            <a:cxnSpLocks/>
          </p:cNvCxnSpPr>
          <p:nvPr/>
        </p:nvCxnSpPr>
        <p:spPr>
          <a:xfrm>
            <a:off x="3506635" y="4522838"/>
            <a:ext cx="18027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5BC676-250E-1CE8-A6D2-27BDB371ACE4}"/>
              </a:ext>
            </a:extLst>
          </p:cNvPr>
          <p:cNvCxnSpPr>
            <a:cxnSpLocks/>
          </p:cNvCxnSpPr>
          <p:nvPr/>
        </p:nvCxnSpPr>
        <p:spPr>
          <a:xfrm>
            <a:off x="5748390" y="4532670"/>
            <a:ext cx="1451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3920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6DDCA4-AC3E-AC54-8131-D750730B481A}"/>
              </a:ext>
            </a:extLst>
          </p:cNvPr>
          <p:cNvPicPr>
            <a:picLocks noChangeAspect="1"/>
          </p:cNvPicPr>
          <p:nvPr/>
        </p:nvPicPr>
        <p:blipFill>
          <a:blip r:embed="rId2"/>
          <a:stretch>
            <a:fillRect/>
          </a:stretch>
        </p:blipFill>
        <p:spPr>
          <a:xfrm>
            <a:off x="126769" y="4114163"/>
            <a:ext cx="11938462" cy="2504745"/>
          </a:xfrm>
          <a:prstGeom prst="rect">
            <a:avLst/>
          </a:prstGeom>
        </p:spPr>
      </p:pic>
      <p:sp>
        <p:nvSpPr>
          <p:cNvPr id="5" name="TextBox 4">
            <a:extLst>
              <a:ext uri="{FF2B5EF4-FFF2-40B4-BE49-F238E27FC236}">
                <a16:creationId xmlns:a16="http://schemas.microsoft.com/office/drawing/2014/main" id="{90CCE93C-880F-1215-3222-BC0A8A22083E}"/>
              </a:ext>
            </a:extLst>
          </p:cNvPr>
          <p:cNvSpPr txBox="1"/>
          <p:nvPr/>
        </p:nvSpPr>
        <p:spPr>
          <a:xfrm>
            <a:off x="126769" y="328511"/>
            <a:ext cx="11938462" cy="3785652"/>
          </a:xfrm>
          <a:prstGeom prst="rect">
            <a:avLst/>
          </a:prstGeom>
          <a:noFill/>
          <a:ln w="76200">
            <a:solidFill>
              <a:schemeClr val="accent4"/>
            </a:solidFill>
          </a:ln>
        </p:spPr>
        <p:txBody>
          <a:bodyPr wrap="square">
            <a:spAutoFit/>
          </a:bodyPr>
          <a:lstStyle/>
          <a:p>
            <a:r>
              <a:rPr lang="en-US" sz="2400" b="0" i="0" dirty="0">
                <a:solidFill>
                  <a:srgbClr val="242021"/>
                </a:solidFill>
                <a:effectLst/>
                <a:latin typeface="VNF-Futura"/>
              </a:rPr>
              <a:t>Dear Julian,</a:t>
            </a:r>
            <a:br>
              <a:rPr lang="en-US" sz="2400" b="0" i="0" dirty="0">
                <a:solidFill>
                  <a:srgbClr val="242021"/>
                </a:solidFill>
                <a:effectLst/>
                <a:latin typeface="VNF-Futura"/>
              </a:rPr>
            </a:br>
            <a:r>
              <a:rPr lang="en-US" sz="2400" b="0" i="0" dirty="0">
                <a:solidFill>
                  <a:srgbClr val="242021"/>
                </a:solidFill>
                <a:effectLst/>
                <a:latin typeface="VNF-Futura"/>
              </a:rPr>
              <a:t>I'm so glad you are coming to Vietnam for your vacation. It's beautiful! When you're here, we should travel to see some of Vietnam's natural wonders. </a:t>
            </a:r>
            <a:r>
              <a:rPr lang="en-US" sz="2400" b="0" i="0" dirty="0" err="1">
                <a:solidFill>
                  <a:srgbClr val="242021"/>
                </a:solidFill>
                <a:effectLst/>
                <a:latin typeface="VNF-Futura"/>
              </a:rPr>
              <a:t>Mộc</a:t>
            </a:r>
            <a:r>
              <a:rPr lang="en-US" sz="2400" b="0" i="0" dirty="0">
                <a:solidFill>
                  <a:srgbClr val="242021"/>
                </a:solidFill>
                <a:effectLst/>
                <a:latin typeface="VNF-Futura"/>
              </a:rPr>
              <a:t> </a:t>
            </a:r>
            <a:r>
              <a:rPr lang="en-US" sz="2400" b="0" i="0" dirty="0" err="1">
                <a:solidFill>
                  <a:srgbClr val="242021"/>
                </a:solidFill>
                <a:effectLst/>
                <a:latin typeface="VNF-Futura"/>
              </a:rPr>
              <a:t>Châu</a:t>
            </a:r>
            <a:r>
              <a:rPr lang="en-US" sz="2400" b="0" i="0" dirty="0">
                <a:solidFill>
                  <a:srgbClr val="242021"/>
                </a:solidFill>
                <a:effectLst/>
                <a:latin typeface="VNF-Futura"/>
              </a:rPr>
              <a:t> Highland and </a:t>
            </a:r>
            <a:r>
              <a:rPr lang="en-US" sz="2400" b="0" i="0" dirty="0" err="1">
                <a:solidFill>
                  <a:srgbClr val="242021"/>
                </a:solidFill>
                <a:effectLst/>
                <a:latin typeface="VNF-Futura"/>
              </a:rPr>
              <a:t>Cúc</a:t>
            </a:r>
            <a:r>
              <a:rPr lang="en-US" sz="2400" b="0" i="0" dirty="0">
                <a:solidFill>
                  <a:srgbClr val="242021"/>
                </a:solidFill>
                <a:effectLst/>
                <a:latin typeface="VNF-Futura"/>
              </a:rPr>
              <a:t> </a:t>
            </a:r>
            <a:r>
              <a:rPr lang="en-US" sz="2400" b="0" i="0" dirty="0" err="1">
                <a:solidFill>
                  <a:srgbClr val="242021"/>
                </a:solidFill>
                <a:effectLst/>
                <a:latin typeface="VNF-Futura"/>
              </a:rPr>
              <a:t>Phương</a:t>
            </a:r>
            <a:r>
              <a:rPr lang="en-US" sz="2400" b="0" i="0" dirty="0">
                <a:solidFill>
                  <a:srgbClr val="242021"/>
                </a:solidFill>
                <a:effectLst/>
                <a:latin typeface="VNF-Futura"/>
              </a:rPr>
              <a:t> National Park are two beautiful places in the north of Vietnam. There are some really pretty villages, huge forests, and amazing waterfalls. We can go to both places by train or bus. We should also go to </a:t>
            </a:r>
            <a:r>
              <a:rPr lang="en-US" sz="2400" b="0" i="0" dirty="0" err="1">
                <a:solidFill>
                  <a:srgbClr val="242021"/>
                </a:solidFill>
                <a:effectLst/>
                <a:latin typeface="VNF-Futura"/>
              </a:rPr>
              <a:t>Phú</a:t>
            </a:r>
            <a:r>
              <a:rPr lang="en-US" sz="2400" b="0" i="0" dirty="0">
                <a:solidFill>
                  <a:srgbClr val="242021"/>
                </a:solidFill>
                <a:effectLst/>
                <a:latin typeface="VNF-Futura"/>
              </a:rPr>
              <a:t> </a:t>
            </a:r>
            <a:r>
              <a:rPr lang="en-US" sz="2400" b="0" i="0" dirty="0" err="1">
                <a:solidFill>
                  <a:srgbClr val="242021"/>
                </a:solidFill>
                <a:effectLst/>
                <a:latin typeface="VNF-Futura"/>
              </a:rPr>
              <a:t>Quốc</a:t>
            </a:r>
            <a:r>
              <a:rPr lang="en-US" sz="2400" b="0" i="0" dirty="0">
                <a:solidFill>
                  <a:srgbClr val="242021"/>
                </a:solidFill>
                <a:effectLst/>
                <a:latin typeface="VNF-Futura"/>
              </a:rPr>
              <a:t> Island and </a:t>
            </a:r>
            <a:r>
              <a:rPr lang="en-US" sz="2400" b="0" i="0" dirty="0" err="1">
                <a:solidFill>
                  <a:srgbClr val="242021"/>
                </a:solidFill>
                <a:effectLst/>
                <a:latin typeface="VNF-Futura"/>
              </a:rPr>
              <a:t>Lăng</a:t>
            </a:r>
            <a:r>
              <a:rPr lang="en-US" sz="2400" b="0" i="0" dirty="0">
                <a:solidFill>
                  <a:srgbClr val="242021"/>
                </a:solidFill>
                <a:effectLst/>
                <a:latin typeface="VNF-Futura"/>
              </a:rPr>
              <a:t> </a:t>
            </a:r>
            <a:r>
              <a:rPr lang="en-US" sz="2400" b="0" i="0" dirty="0" err="1">
                <a:solidFill>
                  <a:srgbClr val="242021"/>
                </a:solidFill>
                <a:effectLst/>
                <a:latin typeface="VNF-Futura"/>
              </a:rPr>
              <a:t>Cô</a:t>
            </a:r>
            <a:r>
              <a:rPr lang="en-US" sz="2400" b="0" i="0" dirty="0">
                <a:solidFill>
                  <a:srgbClr val="242021"/>
                </a:solidFill>
                <a:effectLst/>
                <a:latin typeface="VNF-Futura"/>
              </a:rPr>
              <a:t> Bay. They have beautiful white sand beaches. We could go scuba diving and snorkeling there. Those places are famous for their delicious seafood, too. We can go to </a:t>
            </a:r>
            <a:r>
              <a:rPr lang="en-US" sz="2400" b="0" i="0" dirty="0" err="1">
                <a:solidFill>
                  <a:srgbClr val="242021"/>
                </a:solidFill>
                <a:effectLst/>
                <a:latin typeface="VNF-Futura"/>
              </a:rPr>
              <a:t>Phú</a:t>
            </a:r>
            <a:r>
              <a:rPr lang="en-US" sz="2400" dirty="0">
                <a:solidFill>
                  <a:srgbClr val="242021"/>
                </a:solidFill>
                <a:latin typeface="VNF-Futura"/>
              </a:rPr>
              <a:t> </a:t>
            </a:r>
            <a:r>
              <a:rPr lang="en-US" sz="2400" b="0" i="0" dirty="0" err="1">
                <a:solidFill>
                  <a:srgbClr val="242021"/>
                </a:solidFill>
                <a:effectLst/>
                <a:latin typeface="VNF-Futura"/>
              </a:rPr>
              <a:t>Quốc</a:t>
            </a:r>
            <a:r>
              <a:rPr lang="en-US" sz="2400" b="0" i="0" dirty="0">
                <a:solidFill>
                  <a:srgbClr val="242021"/>
                </a:solidFill>
                <a:effectLst/>
                <a:latin typeface="VNF-Futura"/>
              </a:rPr>
              <a:t> by plane or boat.</a:t>
            </a:r>
            <a:br>
              <a:rPr lang="en-US" sz="2400" b="0" i="0" dirty="0">
                <a:solidFill>
                  <a:srgbClr val="242021"/>
                </a:solidFill>
                <a:effectLst/>
                <a:latin typeface="VNF-Futura"/>
              </a:rPr>
            </a:br>
            <a:r>
              <a:rPr lang="en-US" sz="2400" b="0" i="0" dirty="0">
                <a:solidFill>
                  <a:srgbClr val="242021"/>
                </a:solidFill>
                <a:effectLst/>
                <a:latin typeface="VNF-Futura"/>
              </a:rPr>
              <a:t>See you soon,</a:t>
            </a:r>
            <a:br>
              <a:rPr lang="en-US" sz="2400" b="0" i="0" dirty="0">
                <a:solidFill>
                  <a:srgbClr val="242021"/>
                </a:solidFill>
                <a:effectLst/>
                <a:latin typeface="VNF-Futura"/>
              </a:rPr>
            </a:br>
            <a:r>
              <a:rPr lang="en-US" sz="2400" b="0" i="0" dirty="0" err="1">
                <a:solidFill>
                  <a:srgbClr val="242021"/>
                </a:solidFill>
                <a:effectLst/>
                <a:latin typeface="VNF-Futura"/>
              </a:rPr>
              <a:t>Phương</a:t>
            </a:r>
            <a:r>
              <a:rPr lang="en-US" sz="2400" dirty="0"/>
              <a:t> </a:t>
            </a:r>
          </a:p>
        </p:txBody>
      </p:sp>
      <p:sp>
        <p:nvSpPr>
          <p:cNvPr id="2" name="Oval 1">
            <a:extLst>
              <a:ext uri="{FF2B5EF4-FFF2-40B4-BE49-F238E27FC236}">
                <a16:creationId xmlns:a16="http://schemas.microsoft.com/office/drawing/2014/main" id="{64090284-E43B-1F03-6E4C-02F6A6C8DF22}"/>
              </a:ext>
            </a:extLst>
          </p:cNvPr>
          <p:cNvSpPr/>
          <p:nvPr/>
        </p:nvSpPr>
        <p:spPr>
          <a:xfrm>
            <a:off x="10687664" y="5211097"/>
            <a:ext cx="658761" cy="462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11663D-723B-C697-25C2-5D1E1EB43ED2}"/>
              </a:ext>
            </a:extLst>
          </p:cNvPr>
          <p:cNvSpPr/>
          <p:nvPr/>
        </p:nvSpPr>
        <p:spPr>
          <a:xfrm>
            <a:off x="10687664" y="5673213"/>
            <a:ext cx="658762" cy="462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E34DB1-C75D-2081-F753-3DF1CF8C8B73}"/>
              </a:ext>
            </a:extLst>
          </p:cNvPr>
          <p:cNvSpPr/>
          <p:nvPr/>
        </p:nvSpPr>
        <p:spPr>
          <a:xfrm>
            <a:off x="11218606" y="6062247"/>
            <a:ext cx="846625" cy="462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8C74008-084E-AFB3-878B-42984777BB5A}"/>
              </a:ext>
            </a:extLst>
          </p:cNvPr>
          <p:cNvCxnSpPr>
            <a:cxnSpLocks/>
          </p:cNvCxnSpPr>
          <p:nvPr/>
        </p:nvCxnSpPr>
        <p:spPr>
          <a:xfrm>
            <a:off x="5417574" y="1813501"/>
            <a:ext cx="23499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C75DDB-604C-5B5C-1C6E-4A5F7DD3CA52}"/>
              </a:ext>
            </a:extLst>
          </p:cNvPr>
          <p:cNvCxnSpPr>
            <a:cxnSpLocks/>
          </p:cNvCxnSpPr>
          <p:nvPr/>
        </p:nvCxnSpPr>
        <p:spPr>
          <a:xfrm>
            <a:off x="6971071" y="2215870"/>
            <a:ext cx="37165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1E13E1-0E97-DFBE-B1A5-DE7326822FCE}"/>
              </a:ext>
            </a:extLst>
          </p:cNvPr>
          <p:cNvCxnSpPr>
            <a:cxnSpLocks/>
          </p:cNvCxnSpPr>
          <p:nvPr/>
        </p:nvCxnSpPr>
        <p:spPr>
          <a:xfrm>
            <a:off x="1592826" y="2589496"/>
            <a:ext cx="9861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C022BA-4843-9C53-E5CD-938799131CAC}"/>
              </a:ext>
            </a:extLst>
          </p:cNvPr>
          <p:cNvCxnSpPr>
            <a:cxnSpLocks/>
          </p:cNvCxnSpPr>
          <p:nvPr/>
        </p:nvCxnSpPr>
        <p:spPr>
          <a:xfrm>
            <a:off x="6096000" y="2953289"/>
            <a:ext cx="5122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5631D9-5CF2-6CBF-12E9-634238E2E5CF}"/>
              </a:ext>
            </a:extLst>
          </p:cNvPr>
          <p:cNvCxnSpPr>
            <a:cxnSpLocks/>
          </p:cNvCxnSpPr>
          <p:nvPr/>
        </p:nvCxnSpPr>
        <p:spPr>
          <a:xfrm>
            <a:off x="126769" y="3288340"/>
            <a:ext cx="1751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2292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Pre-Writing</a:t>
            </a:r>
          </a:p>
        </p:txBody>
      </p:sp>
      <p:pic>
        <p:nvPicPr>
          <p:cNvPr id="5" name="Picture 4">
            <a:extLst>
              <a:ext uri="{FF2B5EF4-FFF2-40B4-BE49-F238E27FC236}">
                <a16:creationId xmlns:a16="http://schemas.microsoft.com/office/drawing/2014/main" id="{7923DBCF-2C18-4919-7734-F41ABDA207B1}"/>
              </a:ext>
            </a:extLst>
          </p:cNvPr>
          <p:cNvPicPr>
            <a:picLocks noChangeAspect="1"/>
          </p:cNvPicPr>
          <p:nvPr/>
        </p:nvPicPr>
        <p:blipFill>
          <a:blip r:embed="rId2"/>
          <a:stretch>
            <a:fillRect/>
          </a:stretch>
        </p:blipFill>
        <p:spPr>
          <a:xfrm>
            <a:off x="2186067" y="392408"/>
            <a:ext cx="6779947" cy="755256"/>
          </a:xfrm>
          <a:prstGeom prst="rect">
            <a:avLst/>
          </a:prstGeom>
        </p:spPr>
      </p:pic>
      <p:sp>
        <p:nvSpPr>
          <p:cNvPr id="9" name="TextBox 8">
            <a:extLst>
              <a:ext uri="{FF2B5EF4-FFF2-40B4-BE49-F238E27FC236}">
                <a16:creationId xmlns:a16="http://schemas.microsoft.com/office/drawing/2014/main" id="{9D3FD57A-8041-8806-3ACF-A296093972AA}"/>
              </a:ext>
            </a:extLst>
          </p:cNvPr>
          <p:cNvSpPr txBox="1"/>
          <p:nvPr/>
        </p:nvSpPr>
        <p:spPr>
          <a:xfrm>
            <a:off x="984377" y="1278626"/>
            <a:ext cx="10680291" cy="1569660"/>
          </a:xfrm>
          <a:prstGeom prst="rect">
            <a:avLst/>
          </a:prstGeom>
          <a:noFill/>
        </p:spPr>
        <p:txBody>
          <a:bodyPr wrap="square">
            <a:spAutoFit/>
          </a:bodyPr>
          <a:lstStyle/>
          <a:p>
            <a:r>
              <a:rPr lang="en-US" sz="2400" b="1" i="0" dirty="0">
                <a:solidFill>
                  <a:srgbClr val="242021"/>
                </a:solidFill>
                <a:effectLst/>
                <a:latin typeface="FuturaLT-Heavy"/>
              </a:rPr>
              <a:t>a. You want to visit some natural wonders. Read the information about the places below. Student A, answer Student B's questions about </a:t>
            </a:r>
            <a:r>
              <a:rPr lang="en-US" sz="2400" b="1" i="0" dirty="0" err="1">
                <a:solidFill>
                  <a:srgbClr val="242021"/>
                </a:solidFill>
                <a:effectLst/>
                <a:latin typeface="Arial-BoldMT"/>
              </a:rPr>
              <a:t>Đà</a:t>
            </a:r>
            <a:r>
              <a:rPr lang="en-US" sz="2400" b="1" i="0" dirty="0">
                <a:solidFill>
                  <a:srgbClr val="242021"/>
                </a:solidFill>
                <a:effectLst/>
                <a:latin typeface="Arial-BoldMT"/>
              </a:rPr>
              <a:t> </a:t>
            </a:r>
            <a:r>
              <a:rPr lang="en-US" sz="2400" b="1" i="0" dirty="0" err="1">
                <a:solidFill>
                  <a:srgbClr val="242021"/>
                </a:solidFill>
                <a:effectLst/>
                <a:latin typeface="Arial-BoldMT"/>
              </a:rPr>
              <a:t>Nẵng</a:t>
            </a:r>
            <a:r>
              <a:rPr lang="en-US" sz="2400" b="1" i="0" dirty="0">
                <a:solidFill>
                  <a:srgbClr val="242021"/>
                </a:solidFill>
                <a:effectLst/>
                <a:latin typeface="FuturaLT-Heavy"/>
              </a:rPr>
              <a:t>. Swap roles and repeat with Cameron Highlands.</a:t>
            </a:r>
            <a:r>
              <a:rPr lang="en-US" sz="2400" dirty="0"/>
              <a:t> </a:t>
            </a:r>
            <a:br>
              <a:rPr lang="en-US" sz="2400" dirty="0"/>
            </a:br>
            <a:endParaRPr lang="en-US" sz="2400" dirty="0"/>
          </a:p>
        </p:txBody>
      </p:sp>
      <p:pic>
        <p:nvPicPr>
          <p:cNvPr id="11" name="Picture 10">
            <a:extLst>
              <a:ext uri="{FF2B5EF4-FFF2-40B4-BE49-F238E27FC236}">
                <a16:creationId xmlns:a16="http://schemas.microsoft.com/office/drawing/2014/main" id="{C0DCFAD7-AAA4-5D5E-B6BE-827A15F9709D}"/>
              </a:ext>
            </a:extLst>
          </p:cNvPr>
          <p:cNvPicPr>
            <a:picLocks noChangeAspect="1"/>
          </p:cNvPicPr>
          <p:nvPr/>
        </p:nvPicPr>
        <p:blipFill>
          <a:blip r:embed="rId3"/>
          <a:stretch>
            <a:fillRect/>
          </a:stretch>
        </p:blipFill>
        <p:spPr>
          <a:xfrm>
            <a:off x="-1" y="2461169"/>
            <a:ext cx="12192000" cy="2474623"/>
          </a:xfrm>
          <a:prstGeom prst="rect">
            <a:avLst/>
          </a:prstGeom>
        </p:spPr>
      </p:pic>
      <p:pic>
        <p:nvPicPr>
          <p:cNvPr id="7" name="Picture 6">
            <a:extLst>
              <a:ext uri="{FF2B5EF4-FFF2-40B4-BE49-F238E27FC236}">
                <a16:creationId xmlns:a16="http://schemas.microsoft.com/office/drawing/2014/main" id="{921F7072-D1E9-A079-CEB8-2EB8D3F225EC}"/>
              </a:ext>
            </a:extLst>
          </p:cNvPr>
          <p:cNvPicPr>
            <a:picLocks noChangeAspect="1"/>
          </p:cNvPicPr>
          <p:nvPr/>
        </p:nvPicPr>
        <p:blipFill>
          <a:blip r:embed="rId4"/>
          <a:stretch>
            <a:fillRect/>
          </a:stretch>
        </p:blipFill>
        <p:spPr>
          <a:xfrm>
            <a:off x="586261" y="4935792"/>
            <a:ext cx="11019475" cy="1463167"/>
          </a:xfrm>
          <a:prstGeom prst="rect">
            <a:avLst/>
          </a:prstGeom>
        </p:spPr>
      </p:pic>
    </p:spTree>
    <p:extLst>
      <p:ext uri="{BB962C8B-B14F-4D97-AF65-F5344CB8AC3E}">
        <p14:creationId xmlns:p14="http://schemas.microsoft.com/office/powerpoint/2010/main" val="423021407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6591</TotalTime>
  <Words>688</Words>
  <Application>Microsoft Office PowerPoint</Application>
  <PresentationFormat>Widescreen</PresentationFormat>
  <Paragraphs>79</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Arial-BoldMT</vt:lpstr>
      <vt:lpstr>ArialMT</vt:lpstr>
      <vt:lpstr>Calibri</vt:lpstr>
      <vt:lpstr>FuturaLT-Book</vt:lpstr>
      <vt:lpstr>FuturaLT-Heavy</vt:lpstr>
      <vt:lpstr>Times New Roman</vt:lpstr>
      <vt:lpstr>VNF-Futura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Vũ Trần Gia Bửu</cp:lastModifiedBy>
  <cp:revision>154</cp:revision>
  <dcterms:created xsi:type="dcterms:W3CDTF">2020-12-08T03:17:05Z</dcterms:created>
  <dcterms:modified xsi:type="dcterms:W3CDTF">2023-07-29T03:03:40Z</dcterms:modified>
</cp:coreProperties>
</file>