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2" r:id="rId7"/>
    <p:sldId id="260" r:id="rId8"/>
    <p:sldId id="261" r:id="rId9"/>
    <p:sldId id="263" r:id="rId10"/>
    <p:sldId id="264" r:id="rId11"/>
    <p:sldId id="265" r:id="rId12"/>
    <p:sldId id="266"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A095-D38C-41DF-B353-C7846D640B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84ECDE-0A5E-46C4-AF02-C13D1B62E8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44467E-64B8-4C39-90AA-607777C0A935}"/>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5" name="Footer Placeholder 4">
            <a:extLst>
              <a:ext uri="{FF2B5EF4-FFF2-40B4-BE49-F238E27FC236}">
                <a16:creationId xmlns:a16="http://schemas.microsoft.com/office/drawing/2014/main" id="{E291832D-01AC-4076-90FA-496A023100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A2E0-AE3F-414F-BB21-ECE11FF86928}"/>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37374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3422-5969-44E1-AACD-AFFB7B0C63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F0E754-D0B4-409A-93AB-E31764C701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15F53-02D8-4092-A035-072F1A000E96}"/>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5" name="Footer Placeholder 4">
            <a:extLst>
              <a:ext uri="{FF2B5EF4-FFF2-40B4-BE49-F238E27FC236}">
                <a16:creationId xmlns:a16="http://schemas.microsoft.com/office/drawing/2014/main" id="{5EB2667E-04D3-47FA-88EC-024A656F5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E5C83-AEDE-4E68-824E-DEC871F9B8FF}"/>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46171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09015-1E81-472F-B9B5-CA84114991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59E5D-3261-40A2-BED4-EA4D7B005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01810-3C91-48B1-8DAD-2558768E3F80}"/>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5" name="Footer Placeholder 4">
            <a:extLst>
              <a:ext uri="{FF2B5EF4-FFF2-40B4-BE49-F238E27FC236}">
                <a16:creationId xmlns:a16="http://schemas.microsoft.com/office/drawing/2014/main" id="{605091D4-36C9-4832-A205-9D79F8A60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C31CE0-0317-429B-B91C-63953ABDC6EF}"/>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63811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8A7E-51F1-4A5A-B3A2-67A4D0CF4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8987E-EA05-4FCE-BB07-3531F16196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5EE8E-8E25-4BA4-B14D-EDD23E2087B0}"/>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5" name="Footer Placeholder 4">
            <a:extLst>
              <a:ext uri="{FF2B5EF4-FFF2-40B4-BE49-F238E27FC236}">
                <a16:creationId xmlns:a16="http://schemas.microsoft.com/office/drawing/2014/main" id="{F98A249F-F7C3-4AFC-AEFC-81B418D41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531A4-3AD0-41C5-BE5E-38C32CB196DA}"/>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57425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3271-53F9-4FCA-8DFF-4F050E26AF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CFFFFE-6BCA-436C-B3FF-F93542A738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63CCA4-635D-4CD3-8BF3-DF91CF14ECA2}"/>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5" name="Footer Placeholder 4">
            <a:extLst>
              <a:ext uri="{FF2B5EF4-FFF2-40B4-BE49-F238E27FC236}">
                <a16:creationId xmlns:a16="http://schemas.microsoft.com/office/drawing/2014/main" id="{4389A4E0-5AF5-4B99-AC21-EF410C6F1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5B83C-40F8-49BF-9EFE-34680FA7C75B}"/>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79214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EE529-773C-442A-BBA1-AC67A3D11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96A34-1859-4438-8C62-2461A164D4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673FA9-7250-4377-A178-862E5197B0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A8A11-654F-4AE3-A754-208B87D79388}"/>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6" name="Footer Placeholder 5">
            <a:extLst>
              <a:ext uri="{FF2B5EF4-FFF2-40B4-BE49-F238E27FC236}">
                <a16:creationId xmlns:a16="http://schemas.microsoft.com/office/drawing/2014/main" id="{7629A61B-4B73-49DE-AEBA-9812C9AFA9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2C01-14DB-4BD1-BED0-DC6A0189FC0C}"/>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38610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584B-223D-407F-A42D-DE43A05E0E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5DD770-9CF1-4E17-B442-E7CFBF35A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47ADE-2F48-4AD4-90A5-E320A3421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83462D-B958-4EDF-ABD1-E104B1A00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E14374-46C8-4CC8-B5E9-5ACB822A47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872366-7DB8-462F-8A45-7D79D8F3AB03}"/>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8" name="Footer Placeholder 7">
            <a:extLst>
              <a:ext uri="{FF2B5EF4-FFF2-40B4-BE49-F238E27FC236}">
                <a16:creationId xmlns:a16="http://schemas.microsoft.com/office/drawing/2014/main" id="{17C799E2-7B5D-48A5-811F-382CB599E3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D1D57-49E9-4362-BF77-C6EAA094D908}"/>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50743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ED36-D8EF-48F7-81AC-5D960A447A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935218-69D9-4CE6-B626-D124A031C482}"/>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4" name="Footer Placeholder 3">
            <a:extLst>
              <a:ext uri="{FF2B5EF4-FFF2-40B4-BE49-F238E27FC236}">
                <a16:creationId xmlns:a16="http://schemas.microsoft.com/office/drawing/2014/main" id="{9FFE4F0D-6706-49D3-9079-E2E9CB6AED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C51466-3627-4C26-8F45-5301E0F6B6FD}"/>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47517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EADAF0-2593-4AA6-AD5E-EE9546ED86BD}"/>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3" name="Footer Placeholder 2">
            <a:extLst>
              <a:ext uri="{FF2B5EF4-FFF2-40B4-BE49-F238E27FC236}">
                <a16:creationId xmlns:a16="http://schemas.microsoft.com/office/drawing/2014/main" id="{265BECEE-F98E-4EEA-A704-240FC02316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6B53F6-80F7-413B-B530-C0BBE58B2BA0}"/>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185285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5EC5-1921-4349-861C-AA88DF46E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414625-44AC-466D-B4DC-AC64221A1A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2D3D53-77C2-4FD6-9433-58F97950A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D40A7-E7CC-4437-B01B-9135969B837E}"/>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6" name="Footer Placeholder 5">
            <a:extLst>
              <a:ext uri="{FF2B5EF4-FFF2-40B4-BE49-F238E27FC236}">
                <a16:creationId xmlns:a16="http://schemas.microsoft.com/office/drawing/2014/main" id="{93D1E6FF-8C60-4C13-B6A1-C53857D70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5C836-7BF8-421A-A60F-5C55378DF644}"/>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18828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97C7-81E0-43FC-AEB4-65D09742B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76144-CC29-4BC4-9442-67A8DDCCFE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3CBE4D-99CD-456C-84B6-B31EE809D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534B7-F011-4391-8024-A20CD846CA6A}"/>
              </a:ext>
            </a:extLst>
          </p:cNvPr>
          <p:cNvSpPr>
            <a:spLocks noGrp="1"/>
          </p:cNvSpPr>
          <p:nvPr>
            <p:ph type="dt" sz="half" idx="10"/>
          </p:nvPr>
        </p:nvSpPr>
        <p:spPr/>
        <p:txBody>
          <a:bodyPr/>
          <a:lstStyle/>
          <a:p>
            <a:fld id="{7CDB9F80-F3F1-43A6-94F3-AED2A171AF52}" type="datetimeFigureOut">
              <a:rPr lang="en-US" smtClean="0"/>
              <a:t>7/31/2021</a:t>
            </a:fld>
            <a:endParaRPr lang="en-US"/>
          </a:p>
        </p:txBody>
      </p:sp>
      <p:sp>
        <p:nvSpPr>
          <p:cNvPr id="6" name="Footer Placeholder 5">
            <a:extLst>
              <a:ext uri="{FF2B5EF4-FFF2-40B4-BE49-F238E27FC236}">
                <a16:creationId xmlns:a16="http://schemas.microsoft.com/office/drawing/2014/main" id="{FC5A6316-A75E-4482-B185-970D3D43A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55700D-2F2C-464C-8014-774FE10F7923}"/>
              </a:ext>
            </a:extLst>
          </p:cNvPr>
          <p:cNvSpPr>
            <a:spLocks noGrp="1"/>
          </p:cNvSpPr>
          <p:nvPr>
            <p:ph type="sldNum" sz="quarter" idx="12"/>
          </p:nvPr>
        </p:nvSpPr>
        <p:spPr/>
        <p:txBody>
          <a:bodyPr/>
          <a:lstStyle/>
          <a:p>
            <a:fld id="{3CED5910-9F87-492D-975C-6B9D4FE5DE7A}" type="slidenum">
              <a:rPr lang="en-US" smtClean="0"/>
              <a:t>‹#›</a:t>
            </a:fld>
            <a:endParaRPr lang="en-US"/>
          </a:p>
        </p:txBody>
      </p:sp>
    </p:spTree>
    <p:extLst>
      <p:ext uri="{BB962C8B-B14F-4D97-AF65-F5344CB8AC3E}">
        <p14:creationId xmlns:p14="http://schemas.microsoft.com/office/powerpoint/2010/main" val="261000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F6318-AC4E-42CE-B835-A118F14FF1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E76F82-A9C0-471C-9839-B15D81BD9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77F1-4047-4710-9332-C1285D37B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B9F80-F3F1-43A6-94F3-AED2A171AF52}" type="datetimeFigureOut">
              <a:rPr lang="en-US" smtClean="0"/>
              <a:t>7/31/2021</a:t>
            </a:fld>
            <a:endParaRPr lang="en-US"/>
          </a:p>
        </p:txBody>
      </p:sp>
      <p:sp>
        <p:nvSpPr>
          <p:cNvPr id="5" name="Footer Placeholder 4">
            <a:extLst>
              <a:ext uri="{FF2B5EF4-FFF2-40B4-BE49-F238E27FC236}">
                <a16:creationId xmlns:a16="http://schemas.microsoft.com/office/drawing/2014/main" id="{424873A7-C53B-4664-A230-9A5F8F9C9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A7169D-2603-4D56-B0E6-A5DC792E2D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D5910-9F87-492D-975C-6B9D4FE5DE7A}" type="slidenum">
              <a:rPr lang="en-US" smtClean="0"/>
              <a:t>‹#›</a:t>
            </a:fld>
            <a:endParaRPr lang="en-US"/>
          </a:p>
        </p:txBody>
      </p:sp>
    </p:spTree>
    <p:extLst>
      <p:ext uri="{BB962C8B-B14F-4D97-AF65-F5344CB8AC3E}">
        <p14:creationId xmlns:p14="http://schemas.microsoft.com/office/powerpoint/2010/main" val="293226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Oval 5">
            <a:extLst>
              <a:ext uri="{FF2B5EF4-FFF2-40B4-BE49-F238E27FC236}">
                <a16:creationId xmlns:a16="http://schemas.microsoft.com/office/drawing/2014/main" id="{E1A330DC-3F7A-432F-AC91-AA0197FEA2E0}"/>
              </a:ext>
            </a:extLst>
          </p:cNvPr>
          <p:cNvSpPr/>
          <p:nvPr/>
        </p:nvSpPr>
        <p:spPr>
          <a:xfrm>
            <a:off x="2438400" y="1179443"/>
            <a:ext cx="7633252" cy="46780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600"/>
              </a:spcBef>
              <a:spcAft>
                <a:spcPts val="600"/>
              </a:spcAft>
            </a:pPr>
            <a:r>
              <a:rPr lang="vi-VN"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cs typeface="Times New Roman" panose="02020603050405020304" pitchFamily="18" charset="0"/>
              </a:rPr>
              <a:t>Hằng ngày chúng ta thấy Mặt trời chuyển động trên bầu trời, mọc hướng đông, lặn hướng tây. Vậy bản chất của hiện tượng này là gì?</a:t>
            </a:r>
            <a:endPar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52074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96C3C7-75ED-498E-905A-64E5707A2898}"/>
              </a:ext>
            </a:extLst>
          </p:cNvPr>
          <p:cNvSpPr txBox="1">
            <a:spLocks/>
          </p:cNvSpPr>
          <p:nvPr/>
        </p:nvSpPr>
        <p:spPr>
          <a:xfrm>
            <a:off x="0" y="0"/>
            <a:ext cx="12099235" cy="689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C00000"/>
                </a:solidFill>
                <a:latin typeface="Times New Roman" panose="02020603050405020304" pitchFamily="18" charset="0"/>
                <a:cs typeface="Times New Roman" panose="02020603050405020304" pitchFamily="18" charset="0"/>
              </a:rPr>
              <a:t>BÀI 43</a:t>
            </a:r>
            <a:r>
              <a:rPr lang="en-US" sz="4000" dirty="0">
                <a:solidFill>
                  <a:srgbClr val="C00000"/>
                </a:solidFill>
                <a:latin typeface="Times New Roman" panose="02020603050405020304" pitchFamily="18" charset="0"/>
                <a:cs typeface="Times New Roman" panose="02020603050405020304" pitchFamily="18" charset="0"/>
              </a:rPr>
              <a:t>: CHUYỂN ĐỘNG NHÌN THẤY CỦA MẶT TRỜI</a:t>
            </a:r>
          </a:p>
        </p:txBody>
      </p:sp>
      <p:sp>
        <p:nvSpPr>
          <p:cNvPr id="5" name="TextBox 4">
            <a:extLst>
              <a:ext uri="{FF2B5EF4-FFF2-40B4-BE49-F238E27FC236}">
                <a16:creationId xmlns:a16="http://schemas.microsoft.com/office/drawing/2014/main" id="{BF04EE1F-AAB2-41F5-B9E2-0C287BD57C1D}"/>
              </a:ext>
            </a:extLst>
          </p:cNvPr>
          <p:cNvSpPr txBox="1"/>
          <p:nvPr/>
        </p:nvSpPr>
        <p:spPr>
          <a:xfrm>
            <a:off x="260503" y="689113"/>
            <a:ext cx="68116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CHUYỂN ĐỘNG NHÌN THẤY CỦA MẶT TRỜI:</a:t>
            </a:r>
          </a:p>
        </p:txBody>
      </p:sp>
      <p:sp>
        <p:nvSpPr>
          <p:cNvPr id="6" name="TextBox 5">
            <a:extLst>
              <a:ext uri="{FF2B5EF4-FFF2-40B4-BE49-F238E27FC236}">
                <a16:creationId xmlns:a16="http://schemas.microsoft.com/office/drawing/2014/main" id="{54AFFA5C-960A-478F-8AC5-EC0CD7F5FE40}"/>
              </a:ext>
            </a:extLst>
          </p:cNvPr>
          <p:cNvSpPr txBox="1"/>
          <p:nvPr/>
        </p:nvSpPr>
        <p:spPr>
          <a:xfrm>
            <a:off x="324494" y="1147393"/>
            <a:ext cx="66836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MẶT TRỜI MỌC VÀ LẶN </a:t>
            </a:r>
          </a:p>
        </p:txBody>
      </p:sp>
      <p:graphicFrame>
        <p:nvGraphicFramePr>
          <p:cNvPr id="9" name="Table 8">
            <a:extLst>
              <a:ext uri="{FF2B5EF4-FFF2-40B4-BE49-F238E27FC236}">
                <a16:creationId xmlns:a16="http://schemas.microsoft.com/office/drawing/2014/main" id="{D6D5405C-5E93-44E5-A0C9-5C2D57E07A82}"/>
              </a:ext>
            </a:extLst>
          </p:cNvPr>
          <p:cNvGraphicFramePr>
            <a:graphicFrameLocks noGrp="1"/>
          </p:cNvGraphicFramePr>
          <p:nvPr>
            <p:extLst>
              <p:ext uri="{D42A27DB-BD31-4B8C-83A1-F6EECF244321}">
                <p14:modId xmlns:p14="http://schemas.microsoft.com/office/powerpoint/2010/main" val="2248380586"/>
              </p:ext>
            </p:extLst>
          </p:nvPr>
        </p:nvGraphicFramePr>
        <p:xfrm>
          <a:off x="1086678" y="1609060"/>
          <a:ext cx="9912626" cy="5123044"/>
        </p:xfrm>
        <a:graphic>
          <a:graphicData uri="http://schemas.openxmlformats.org/drawingml/2006/table">
            <a:tbl>
              <a:tblPr firstRow="1" firstCol="1" bandRow="1"/>
              <a:tblGrid>
                <a:gridCol w="9912626">
                  <a:extLst>
                    <a:ext uri="{9D8B030D-6E8A-4147-A177-3AD203B41FA5}">
                      <a16:colId xmlns:a16="http://schemas.microsoft.com/office/drawing/2014/main" val="2969485117"/>
                    </a:ext>
                  </a:extLst>
                </a:gridCol>
              </a:tblGrid>
              <a:tr h="747570">
                <a:tc>
                  <a:txBody>
                    <a:bodyPr/>
                    <a:lstStyle/>
                    <a:p>
                      <a:pPr marL="0" marR="0" algn="ctr">
                        <a:lnSpc>
                          <a:spcPct val="107000"/>
                        </a:lnSpc>
                        <a:spcBef>
                          <a:spcPts val="600"/>
                        </a:spcBef>
                        <a:spcAft>
                          <a:spcPts val="600"/>
                        </a:spcAft>
                      </a:pPr>
                      <a:r>
                        <a:rPr lang="vi-VN" sz="1800" b="1" dirty="0">
                          <a:effectLst/>
                          <a:latin typeface="Times New Roman" panose="02020603050405020304" pitchFamily="18" charset="0"/>
                          <a:ea typeface="Arial" panose="020B0604020202020204" pitchFamily="34" charset="0"/>
                          <a:cs typeface="Times New Roman" panose="02020603050405020304" pitchFamily="18" charset="0"/>
                        </a:rPr>
                        <a:t>PHIẾU HỌC TẬP</a:t>
                      </a:r>
                      <a:endParaRPr lang="en-US" sz="1800" b="1"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ct val="107000"/>
                        </a:lnSpc>
                        <a:spcBef>
                          <a:spcPts val="600"/>
                        </a:spcBef>
                        <a:spcAft>
                          <a:spcPts val="6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THỜI GIAN THỰC HÀNH : 10 PHÚT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57855" marR="57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145883"/>
                  </a:ext>
                </a:extLst>
              </a:tr>
              <a:tr h="4375474">
                <a:tc>
                  <a:txBody>
                    <a:bodyPr/>
                    <a:lstStyle/>
                    <a:p>
                      <a:pPr marL="0" marR="0">
                        <a:lnSpc>
                          <a:spcPct val="107000"/>
                        </a:lnSpc>
                        <a:spcBef>
                          <a:spcPts val="600"/>
                        </a:spcBef>
                        <a:spcAft>
                          <a:spcPts val="60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Thực hành theo các bước và trả lời các câu hỏi:</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0000"/>
                        </a:lnSpc>
                        <a:spcBef>
                          <a:spcPts val="0"/>
                        </a:spcBef>
                        <a:spcAft>
                          <a:spcPts val="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Xác định vị trí trên quả địa cầu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sẽ</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quan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0000"/>
                        </a:lnSpc>
                        <a:spcBef>
                          <a:spcPts val="0"/>
                        </a:spcBef>
                        <a:spcAft>
                          <a:spcPts val="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0000"/>
                        </a:lnSpc>
                        <a:spcBef>
                          <a:spcPts val="0"/>
                        </a:spcBef>
                        <a:spcAft>
                          <a:spcPts val="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Xác định vị trí trên quả địa cầu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sẽ</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quan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thấy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lặn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0000"/>
                        </a:lnSpc>
                        <a:spcBef>
                          <a:spcPts val="0"/>
                        </a:spcBef>
                        <a:spcAft>
                          <a:spcPts val="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p>
                    <a:p>
                      <a:pPr marL="0" marR="0">
                        <a:lnSpc>
                          <a:spcPct val="100000"/>
                        </a:lnSpc>
                        <a:spcBef>
                          <a:spcPts val="0"/>
                        </a:spcBef>
                        <a:spcAft>
                          <a:spcPts val="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Vị trí của Việt Nam trên quả địa cầ</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u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để</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quan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sát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được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Mặt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trời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lặn</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0000"/>
                        </a:lnSpc>
                        <a:spcBef>
                          <a:spcPts val="0"/>
                        </a:spcBef>
                        <a:spcAft>
                          <a:spcPts val="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0000"/>
                        </a:lnSpc>
                        <a:spcBef>
                          <a:spcPts val="0"/>
                        </a:spcBef>
                        <a:spcAft>
                          <a:spcPts val="0"/>
                        </a:spcAf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pPr marL="0" marR="0">
                        <a:lnSpc>
                          <a:spcPct val="100000"/>
                        </a:lnSpc>
                        <a:spcBef>
                          <a:spcPts val="0"/>
                        </a:spcBef>
                        <a:spcAft>
                          <a:spcPts val="0"/>
                        </a:spcAft>
                      </a:pP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pPr marL="0" marR="0">
                        <a:lnSpc>
                          <a:spcPct val="100000"/>
                        </a:lnSpc>
                        <a:spcBef>
                          <a:spcPts val="0"/>
                        </a:spcBef>
                        <a:spcAft>
                          <a:spcPts val="0"/>
                        </a:spcAft>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Liên hệ giữa hiện tượng ngày, đêm trên Trái đất , Mặt trời mọc và lặn khi quan sát trên Trái đất: ……………………………………………………………………………………………………………………………………………………………………………………………………………………………… </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txBody>
                  <a:tcPr marL="57855" marR="578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5091"/>
                  </a:ext>
                </a:extLst>
              </a:tr>
            </a:tbl>
          </a:graphicData>
        </a:graphic>
      </p:graphicFrame>
      <p:sp>
        <p:nvSpPr>
          <p:cNvPr id="2" name="TextBox 1">
            <a:extLst>
              <a:ext uri="{FF2B5EF4-FFF2-40B4-BE49-F238E27FC236}">
                <a16:creationId xmlns:a16="http://schemas.microsoft.com/office/drawing/2014/main" id="{9FEDB214-B4D5-406C-9E29-D81387872C4E}"/>
              </a:ext>
            </a:extLst>
          </p:cNvPr>
          <p:cNvSpPr txBox="1"/>
          <p:nvPr/>
        </p:nvSpPr>
        <p:spPr>
          <a:xfrm>
            <a:off x="1086678" y="2862665"/>
            <a:ext cx="9753601" cy="830997"/>
          </a:xfrm>
          <a:prstGeom prst="rect">
            <a:avLst/>
          </a:prstGeom>
          <a:noFill/>
        </p:spPr>
        <p:txBody>
          <a:bodyPr wrap="square" rtlCol="0">
            <a:spAutoFit/>
          </a:bodyPr>
          <a:lstStyle/>
          <a:p>
            <a:pPr marL="0" marR="0" indent="317500" algn="just"/>
            <a:r>
              <a:rPr lang="en-US" sz="2400" b="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Là</a:t>
            </a:r>
            <a:r>
              <a:rPr lang="en-US" sz="2400" b="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vi-VN" sz="2400" b="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những vị trí ánh sáng vừa mới chiếu tới ngay khi </a:t>
            </a:r>
            <a:r>
              <a:rPr lang="vi-VN" sz="2400" b="0" u="none" strike="noStrike"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ta </a:t>
            </a:r>
            <a:r>
              <a:rPr lang="vi-VN" sz="2400" b="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quay </a:t>
            </a:r>
            <a:r>
              <a:rPr lang="vi-VN" sz="2400" b="0" u="none" strike="noStrike"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tiếp quả </a:t>
            </a:r>
            <a:r>
              <a:rPr lang="vi-VN" sz="2400" b="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địa </a:t>
            </a:r>
            <a:r>
              <a:rPr lang="vi-VN" sz="2400" b="0" u="none" strike="noStrike"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cầu.</a:t>
            </a:r>
            <a:endParaRPr lang="en-US" sz="2400" b="1" dirty="0">
              <a:solidFill>
                <a:srgbClr val="FF0000"/>
              </a:solidFill>
              <a:effectLst/>
              <a:latin typeface="Segoe UI" panose="020B0502040204020203" pitchFamily="34" charset="0"/>
              <a:ea typeface="Arial" panose="020B0604020202020204" pitchFamily="34" charset="0"/>
            </a:endParaRPr>
          </a:p>
        </p:txBody>
      </p:sp>
      <p:sp>
        <p:nvSpPr>
          <p:cNvPr id="3" name="TextBox 2">
            <a:extLst>
              <a:ext uri="{FF2B5EF4-FFF2-40B4-BE49-F238E27FC236}">
                <a16:creationId xmlns:a16="http://schemas.microsoft.com/office/drawing/2014/main" id="{7EBA23CC-B4AB-444F-B9E8-4DBEEE7E3777}"/>
              </a:ext>
            </a:extLst>
          </p:cNvPr>
          <p:cNvSpPr txBox="1"/>
          <p:nvPr/>
        </p:nvSpPr>
        <p:spPr>
          <a:xfrm>
            <a:off x="1086678" y="3921111"/>
            <a:ext cx="9488557"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ea typeface="Arial" panose="020B0604020202020204" pitchFamily="34" charset="0"/>
                <a:cs typeface="Segoe UI" panose="020B0502040204020203" pitchFamily="34" charset="0"/>
              </a:rPr>
              <a:t>L</a:t>
            </a:r>
            <a:r>
              <a:rPr lang="vi-VN"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à những vị trí ánh sáng sắp bị khuất ngay khi ta quay tiếp quả địa </a:t>
            </a:r>
            <a:r>
              <a:rPr lang="vi-VN" sz="2400" u="none" strike="noStrike"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cẩu.</a:t>
            </a:r>
            <a:endParaRPr lang="en-US" sz="2400" dirty="0">
              <a:solidFill>
                <a:srgbClr val="FF0000"/>
              </a:solidFill>
            </a:endParaRPr>
          </a:p>
        </p:txBody>
      </p:sp>
      <p:sp>
        <p:nvSpPr>
          <p:cNvPr id="7" name="TextBox 6">
            <a:extLst>
              <a:ext uri="{FF2B5EF4-FFF2-40B4-BE49-F238E27FC236}">
                <a16:creationId xmlns:a16="http://schemas.microsoft.com/office/drawing/2014/main" id="{7F4B9891-CA04-48FD-B312-3434CC87F379}"/>
              </a:ext>
            </a:extLst>
          </p:cNvPr>
          <p:cNvSpPr txBox="1"/>
          <p:nvPr/>
        </p:nvSpPr>
        <p:spPr>
          <a:xfrm>
            <a:off x="1086678" y="4515949"/>
            <a:ext cx="9660836" cy="1200329"/>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ea typeface="Arial" panose="020B0604020202020204" pitchFamily="34" charset="0"/>
                <a:cs typeface="Segoe UI" panose="020B0502040204020203" pitchFamily="34" charset="0"/>
              </a:rPr>
              <a:t>Để</a:t>
            </a:r>
            <a:r>
              <a:rPr lang="en-US" sz="2400" dirty="0">
                <a:solidFill>
                  <a:srgbClr val="FF0000"/>
                </a:solidFill>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latin typeface="Times New Roman" panose="02020603050405020304" pitchFamily="18" charset="0"/>
                <a:ea typeface="Arial" panose="020B0604020202020204" pitchFamily="34" charset="0"/>
                <a:cs typeface="Segoe UI" panose="020B0502040204020203" pitchFamily="34" charset="0"/>
              </a:rPr>
              <a:t>thấy</a:t>
            </a:r>
            <a:r>
              <a:rPr lang="en-US" sz="2400" dirty="0">
                <a:solidFill>
                  <a:srgbClr val="FF0000"/>
                </a:solidFill>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latin typeface="Times New Roman" panose="02020603050405020304" pitchFamily="18" charset="0"/>
                <a:ea typeface="Arial" panose="020B0604020202020204" pitchFamily="34" charset="0"/>
                <a:cs typeface="Segoe UI" panose="020B0502040204020203" pitchFamily="34" charset="0"/>
              </a:rPr>
              <a:t>Mặt</a:t>
            </a:r>
            <a:r>
              <a:rPr lang="en-US" sz="2400" dirty="0">
                <a:solidFill>
                  <a:srgbClr val="FF0000"/>
                </a:solidFill>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latin typeface="Times New Roman" panose="02020603050405020304" pitchFamily="18" charset="0"/>
                <a:ea typeface="Arial" panose="020B0604020202020204" pitchFamily="34" charset="0"/>
                <a:cs typeface="Segoe UI" panose="020B0502040204020203" pitchFamily="34" charset="0"/>
              </a:rPr>
              <a:t>trời</a:t>
            </a:r>
            <a:r>
              <a:rPr lang="en-US" sz="2400" dirty="0">
                <a:solidFill>
                  <a:srgbClr val="FF0000"/>
                </a:solidFill>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latin typeface="Times New Roman" panose="02020603050405020304" pitchFamily="18" charset="0"/>
                <a:ea typeface="Arial" panose="020B0604020202020204" pitchFamily="34" charset="0"/>
                <a:cs typeface="Segoe UI" panose="020B0502040204020203" pitchFamily="34" charset="0"/>
              </a:rPr>
              <a:t>mọc</a:t>
            </a:r>
            <a:r>
              <a:rPr lang="en-US" sz="2400" dirty="0">
                <a:solidFill>
                  <a:srgbClr val="FF0000"/>
                </a:solidFill>
                <a:latin typeface="Times New Roman" panose="02020603050405020304" pitchFamily="18" charset="0"/>
                <a:ea typeface="Arial" panose="020B0604020202020204" pitchFamily="34" charset="0"/>
                <a:cs typeface="Segoe UI" panose="020B0502040204020203" pitchFamily="34" charset="0"/>
              </a:rPr>
              <a:t> </a:t>
            </a:r>
            <a:r>
              <a:rPr lang="vi-VN"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ta phải quay quả địa cẩu tới vị trí sao cho ánh sáng vừa mới chiếu tới vị trí của Việt Nam</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và</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thấy</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Mặt</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trời</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lặn</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ta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phải</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quay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quả</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địa</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cầu</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sao</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cho</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ánh</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sáng</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sắp</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bị</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khuất</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khi</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tới</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vị</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trí</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của</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Việt</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 </a:t>
            </a:r>
            <a:r>
              <a:rPr lang="en-US" sz="2400" dirty="0" err="1">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nam</a:t>
            </a:r>
            <a:r>
              <a:rPr lang="en-US"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a:t>
            </a:r>
            <a:endParaRPr lang="en-US" sz="2400" dirty="0">
              <a:solidFill>
                <a:srgbClr val="FF0000"/>
              </a:solidFill>
            </a:endParaRPr>
          </a:p>
        </p:txBody>
      </p:sp>
      <p:sp>
        <p:nvSpPr>
          <p:cNvPr id="8" name="TextBox 7">
            <a:extLst>
              <a:ext uri="{FF2B5EF4-FFF2-40B4-BE49-F238E27FC236}">
                <a16:creationId xmlns:a16="http://schemas.microsoft.com/office/drawing/2014/main" id="{11E7D980-B5A6-4C5C-B5A2-EBFCF6027D5E}"/>
              </a:ext>
            </a:extLst>
          </p:cNvPr>
          <p:cNvSpPr txBox="1"/>
          <p:nvPr/>
        </p:nvSpPr>
        <p:spPr>
          <a:xfrm>
            <a:off x="1086678" y="5893520"/>
            <a:ext cx="10230678" cy="830997"/>
          </a:xfrm>
          <a:prstGeom prst="rect">
            <a:avLst/>
          </a:prstGeom>
          <a:noFill/>
        </p:spPr>
        <p:txBody>
          <a:bodyPr wrap="square" rtlCol="0">
            <a:spAutoFit/>
          </a:bodyPr>
          <a:lstStyle/>
          <a:p>
            <a:r>
              <a:rPr lang="vi-VN" sz="2400" dirty="0">
                <a:solidFill>
                  <a:srgbClr val="FF0000"/>
                </a:solidFill>
                <a:effectLst/>
                <a:latin typeface="Times New Roman" panose="02020603050405020304" pitchFamily="18" charset="0"/>
                <a:ea typeface="Arial" panose="020B0604020202020204" pitchFamily="34" charset="0"/>
                <a:cs typeface="Segoe UI" panose="020B0502040204020203" pitchFamily="34" charset="0"/>
              </a:rPr>
              <a:t>Hiện tượng Mặt trời mọc và lặn trên Trái đất dẫn đến có sự luân phiên ngày và đêm</a:t>
            </a:r>
            <a:r>
              <a:rPr lang="vi-VN" sz="1800" b="1" dirty="0">
                <a:solidFill>
                  <a:srgbClr val="000000"/>
                </a:solidFill>
                <a:effectLst/>
                <a:latin typeface="Times New Roman" panose="02020603050405020304" pitchFamily="18" charset="0"/>
                <a:ea typeface="Arial" panose="020B0604020202020204" pitchFamily="34" charset="0"/>
                <a:cs typeface="Segoe UI" panose="020B0502040204020203" pitchFamily="34"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3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61FD8-A857-4B36-853B-FC956EF83FBC}"/>
              </a:ext>
            </a:extLst>
          </p:cNvPr>
          <p:cNvSpPr txBox="1">
            <a:spLocks/>
          </p:cNvSpPr>
          <p:nvPr/>
        </p:nvSpPr>
        <p:spPr>
          <a:xfrm>
            <a:off x="0" y="0"/>
            <a:ext cx="12099235" cy="689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C00000"/>
                </a:solidFill>
                <a:latin typeface="Times New Roman" panose="02020603050405020304" pitchFamily="18" charset="0"/>
                <a:cs typeface="Times New Roman" panose="02020603050405020304" pitchFamily="18" charset="0"/>
              </a:rPr>
              <a:t>BÀI 43</a:t>
            </a:r>
            <a:r>
              <a:rPr lang="en-US" sz="4000" dirty="0">
                <a:solidFill>
                  <a:srgbClr val="C00000"/>
                </a:solidFill>
                <a:latin typeface="Times New Roman" panose="02020603050405020304" pitchFamily="18" charset="0"/>
                <a:cs typeface="Times New Roman" panose="02020603050405020304" pitchFamily="18" charset="0"/>
              </a:rPr>
              <a:t>: CHUYỂN ĐỘNG NHÌN THẤY CỦA MẶT TRỜI</a:t>
            </a:r>
          </a:p>
        </p:txBody>
      </p:sp>
      <p:pic>
        <p:nvPicPr>
          <p:cNvPr id="5" name="Shape 3239">
            <a:extLst>
              <a:ext uri="{FF2B5EF4-FFF2-40B4-BE49-F238E27FC236}">
                <a16:creationId xmlns:a16="http://schemas.microsoft.com/office/drawing/2014/main" id="{AE9EE31F-F568-4C47-B72F-3A370DF9637C}"/>
              </a:ext>
            </a:extLst>
          </p:cNvPr>
          <p:cNvPicPr/>
          <p:nvPr/>
        </p:nvPicPr>
        <p:blipFill>
          <a:blip r:embed="rId2"/>
          <a:stretch/>
        </p:blipFill>
        <p:spPr>
          <a:xfrm>
            <a:off x="654794" y="1073564"/>
            <a:ext cx="498145" cy="596210"/>
          </a:xfrm>
          <a:prstGeom prst="rect">
            <a:avLst/>
          </a:prstGeom>
        </p:spPr>
      </p:pic>
      <p:sp>
        <p:nvSpPr>
          <p:cNvPr id="6" name="TextBox 5">
            <a:extLst>
              <a:ext uri="{FF2B5EF4-FFF2-40B4-BE49-F238E27FC236}">
                <a16:creationId xmlns:a16="http://schemas.microsoft.com/office/drawing/2014/main" id="{3D220728-5B48-4B48-94E0-29E84978C49B}"/>
              </a:ext>
            </a:extLst>
          </p:cNvPr>
          <p:cNvSpPr txBox="1"/>
          <p:nvPr/>
        </p:nvSpPr>
        <p:spPr>
          <a:xfrm>
            <a:off x="1484244" y="1060450"/>
            <a:ext cx="6268278" cy="1443857"/>
          </a:xfrm>
          <a:prstGeom prst="rect">
            <a:avLst/>
          </a:prstGeom>
          <a:noFill/>
        </p:spPr>
        <p:txBody>
          <a:bodyPr wrap="square" rtlCol="0">
            <a:spAutoFit/>
          </a:bodyPr>
          <a:lstStyle/>
          <a:p>
            <a:pPr marL="0" marR="0" algn="just">
              <a:lnSpc>
                <a:spcPct val="107000"/>
              </a:lnSpc>
              <a:spcBef>
                <a:spcPts val="600"/>
              </a:spcBef>
              <a:spcAft>
                <a:spcPts val="600"/>
              </a:spcAft>
            </a:pPr>
            <a:r>
              <a:rPr lang="vi-VN" sz="2800" b="1" dirty="0">
                <a:solidFill>
                  <a:srgbClr val="000000"/>
                </a:solidFill>
                <a:effectLst/>
                <a:latin typeface="Times New Roman" panose="02020603050405020304" pitchFamily="18" charset="0"/>
                <a:ea typeface="Arial" panose="020B0604020202020204" pitchFamily="34" charset="0"/>
                <a:cs typeface="Segoe UI" panose="020B0502040204020203" pitchFamily="34" charset="0"/>
              </a:rPr>
              <a:t>Giải thích hiện tượng ngày, đêm trên Trái Đất và nguyên nhân dẫn đến sự luân phiên ngày và đêm?</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887343F-E15B-427E-B9CF-D9205BA58E8B}"/>
              </a:ext>
            </a:extLst>
          </p:cNvPr>
          <p:cNvSpPr txBox="1"/>
          <p:nvPr/>
        </p:nvSpPr>
        <p:spPr>
          <a:xfrm>
            <a:off x="903866" y="3564835"/>
            <a:ext cx="10283687" cy="3108543"/>
          </a:xfrm>
          <a:prstGeom prst="rect">
            <a:avLst/>
          </a:prstGeom>
          <a:noFill/>
        </p:spPr>
        <p:txBody>
          <a:bodyPr wrap="square" rtlCol="0">
            <a:spAutoFit/>
          </a:bodyPr>
          <a:lstStyle/>
          <a:p>
            <a:pPr marL="0" marR="0" indent="0" algn="just">
              <a:tabLst>
                <a:tab pos="478155" algn="l"/>
              </a:tabLst>
            </a:pPr>
            <a:r>
              <a:rPr lang="vi-VN" sz="2800" dirty="0">
                <a:solidFill>
                  <a:srgbClr val="002060"/>
                </a:solidFill>
                <a:effectLst/>
                <a:latin typeface="Times New Roman" panose="02020603050405020304" pitchFamily="18" charset="0"/>
                <a:ea typeface="Arial" panose="020B0604020202020204" pitchFamily="34" charset="0"/>
                <a:cs typeface="Segoe UI" panose="020B0502040204020203" pitchFamily="34" charset="0"/>
              </a:rPr>
              <a:t>- Hiện tượng ngày, đêm luân phiên diễn ra trên Trái Đất là doTrái Đất được chiếu sáng bởi Mặt Trời và chuyển động tự quay quanh trục của Trái Đất.</a:t>
            </a:r>
            <a:endParaRPr lang="en-US" sz="2800" dirty="0">
              <a:solidFill>
                <a:srgbClr val="002060"/>
              </a:solidFill>
              <a:effectLst/>
              <a:latin typeface="Segoe UI" panose="020B0502040204020203" pitchFamily="34" charset="0"/>
              <a:ea typeface="Arial" panose="020B0604020202020204" pitchFamily="34" charset="0"/>
            </a:endParaRPr>
          </a:p>
          <a:p>
            <a:r>
              <a:rPr lang="vi-VN" sz="2800" u="none" strike="noStrike" dirty="0">
                <a:solidFill>
                  <a:srgbClr val="002060"/>
                </a:solidFill>
                <a:effectLst/>
                <a:latin typeface="Times New Roman" panose="02020603050405020304" pitchFamily="18" charset="0"/>
                <a:ea typeface="Arial" panose="020B0604020202020204" pitchFamily="34" charset="0"/>
                <a:cs typeface="Segoe UI" panose="020B0502040204020203" pitchFamily="34" charset="0"/>
              </a:rPr>
              <a:t>- </a:t>
            </a:r>
            <a:r>
              <a:rPr lang="vi-VN" sz="2800" dirty="0">
                <a:solidFill>
                  <a:srgbClr val="002060"/>
                </a:solidFill>
                <a:effectLst/>
                <a:latin typeface="Times New Roman" panose="02020603050405020304" pitchFamily="18" charset="0"/>
                <a:ea typeface="Arial" panose="020B0604020202020204" pitchFamily="34" charset="0"/>
                <a:cs typeface="Segoe UI" panose="020B0502040204020203" pitchFamily="34" charset="0"/>
              </a:rPr>
              <a:t>Mỗi thời điểm, ánh sáng mặt trời chiếu sáng khoảng 50% diện tích bề mặt của Trái Đất. Phần được chiếu sáng sẽ là ban ngày, phẩn không được chiếu sáng sẽ là ban đêm. Vì Trái Đất tự quay quanh trục của nó nên vị trí phần sáng và tối trên bề mặt</a:t>
            </a:r>
            <a:r>
              <a:rPr lang="en-US" sz="2800" dirty="0">
                <a:solidFill>
                  <a:srgbClr val="002060"/>
                </a:solidFill>
                <a:effectLst/>
                <a:latin typeface="Times New Roman" panose="02020603050405020304" pitchFamily="18" charset="0"/>
                <a:ea typeface="Arial" panose="020B0604020202020204" pitchFamily="34" charset="0"/>
                <a:cs typeface="Segoe UI" panose="020B0502040204020203" pitchFamily="34" charset="0"/>
              </a:rPr>
              <a:t> </a:t>
            </a:r>
            <a:r>
              <a:rPr lang="vi-VN" sz="2800" dirty="0">
                <a:solidFill>
                  <a:srgbClr val="002060"/>
                </a:solidFill>
                <a:effectLst/>
                <a:latin typeface="Times New Roman" panose="02020603050405020304" pitchFamily="18" charset="0"/>
                <a:ea typeface="Arial" panose="020B0604020202020204" pitchFamily="34" charset="0"/>
                <a:cs typeface="Segoe UI" panose="020B0502040204020203" pitchFamily="34" charset="0"/>
              </a:rPr>
              <a:t>Trái Đất sẽ thay đổi dần.</a:t>
            </a:r>
            <a:endParaRPr lang="en-US" sz="2800" dirty="0">
              <a:solidFill>
                <a:srgbClr val="002060"/>
              </a:solidFill>
            </a:endParaRPr>
          </a:p>
        </p:txBody>
      </p:sp>
      <p:pic>
        <p:nvPicPr>
          <p:cNvPr id="10" name="Picture 9">
            <a:extLst>
              <a:ext uri="{FF2B5EF4-FFF2-40B4-BE49-F238E27FC236}">
                <a16:creationId xmlns:a16="http://schemas.microsoft.com/office/drawing/2014/main" id="{5FFDBCBF-3F8D-438B-A57B-527294AFF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9843" y="686153"/>
            <a:ext cx="2239618" cy="2742847"/>
          </a:xfrm>
          <a:prstGeom prst="rect">
            <a:avLst/>
          </a:prstGeom>
        </p:spPr>
      </p:pic>
    </p:spTree>
    <p:extLst>
      <p:ext uri="{BB962C8B-B14F-4D97-AF65-F5344CB8AC3E}">
        <p14:creationId xmlns:p14="http://schemas.microsoft.com/office/powerpoint/2010/main" val="32941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rái đất và các chuyển động - [BINGCLASS.COM]_Trim">
            <a:hlinkClick r:id="" action="ppaction://media"/>
            <a:extLst>
              <a:ext uri="{FF2B5EF4-FFF2-40B4-BE49-F238E27FC236}">
                <a16:creationId xmlns:a16="http://schemas.microsoft.com/office/drawing/2014/main" id="{C6BD4560-B2B5-42D0-9AE4-CBAB91FB030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08383" y="689113"/>
            <a:ext cx="9806608" cy="5910470"/>
          </a:xfrm>
        </p:spPr>
      </p:pic>
      <p:sp>
        <p:nvSpPr>
          <p:cNvPr id="4" name="Title 1">
            <a:extLst>
              <a:ext uri="{FF2B5EF4-FFF2-40B4-BE49-F238E27FC236}">
                <a16:creationId xmlns:a16="http://schemas.microsoft.com/office/drawing/2014/main" id="{44CC3E1B-4D64-4E05-973D-7576D7AD1307}"/>
              </a:ext>
            </a:extLst>
          </p:cNvPr>
          <p:cNvSpPr txBox="1">
            <a:spLocks/>
          </p:cNvSpPr>
          <p:nvPr/>
        </p:nvSpPr>
        <p:spPr>
          <a:xfrm>
            <a:off x="0" y="0"/>
            <a:ext cx="12099235" cy="689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C00000"/>
                </a:solidFill>
                <a:latin typeface="Times New Roman" panose="02020603050405020304" pitchFamily="18" charset="0"/>
                <a:cs typeface="Times New Roman" panose="02020603050405020304" pitchFamily="18" charset="0"/>
              </a:rPr>
              <a:t>BÀI 43</a:t>
            </a:r>
            <a:r>
              <a:rPr lang="en-US" sz="4000" dirty="0">
                <a:solidFill>
                  <a:srgbClr val="C00000"/>
                </a:solidFill>
                <a:latin typeface="Times New Roman" panose="02020603050405020304" pitchFamily="18" charset="0"/>
                <a:cs typeface="Times New Roman" panose="02020603050405020304" pitchFamily="18" charset="0"/>
              </a:rPr>
              <a:t>: CHUYỂN ĐỘNG NHÌN THẤY CỦA MẶT TRỜI</a:t>
            </a:r>
          </a:p>
        </p:txBody>
      </p:sp>
    </p:spTree>
    <p:extLst>
      <p:ext uri="{BB962C8B-B14F-4D97-AF65-F5344CB8AC3E}">
        <p14:creationId xmlns:p14="http://schemas.microsoft.com/office/powerpoint/2010/main" val="413356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4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0459a3158144a863bec50fdb4019f34e.jpg">
            <a:extLst>
              <a:ext uri="{FF2B5EF4-FFF2-40B4-BE49-F238E27FC236}">
                <a16:creationId xmlns:a16="http://schemas.microsoft.com/office/drawing/2014/main" id="{A48C407E-4972-41AA-AF30-412569E1EF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F211FBA9-C47E-42DD-A1E9-EBC6E756A6F8}"/>
              </a:ext>
            </a:extLst>
          </p:cNvPr>
          <p:cNvSpPr>
            <a:spLocks noGrp="1"/>
          </p:cNvSpPr>
          <p:nvPr>
            <p:ph type="title"/>
          </p:nvPr>
        </p:nvSpPr>
        <p:spPr>
          <a:xfrm>
            <a:off x="480391" y="1716846"/>
            <a:ext cx="10515600" cy="1325563"/>
          </a:xfrm>
        </p:spPr>
        <p:txBody>
          <a:bodyPr/>
          <a:lstStyle/>
          <a:p>
            <a:pPr algn="ctr"/>
            <a:r>
              <a:rPr lang="en-US" dirty="0">
                <a:solidFill>
                  <a:srgbClr val="C00000"/>
                </a:solidFill>
                <a:latin typeface="Times New Roman" panose="02020603050405020304" pitchFamily="18" charset="0"/>
                <a:cs typeface="Times New Roman" panose="02020603050405020304" pitchFamily="18" charset="0"/>
              </a:rPr>
              <a:t>DẶN DÒ</a:t>
            </a:r>
          </a:p>
        </p:txBody>
      </p:sp>
      <p:sp>
        <p:nvSpPr>
          <p:cNvPr id="6" name="TextBox 5">
            <a:extLst>
              <a:ext uri="{FF2B5EF4-FFF2-40B4-BE49-F238E27FC236}">
                <a16:creationId xmlns:a16="http://schemas.microsoft.com/office/drawing/2014/main" id="{82A921E7-3DEF-49E3-87B4-B07A03BBE678}"/>
              </a:ext>
            </a:extLst>
          </p:cNvPr>
          <p:cNvSpPr txBox="1"/>
          <p:nvPr/>
        </p:nvSpPr>
        <p:spPr>
          <a:xfrm>
            <a:off x="1808093" y="2775250"/>
            <a:ext cx="8575813" cy="1984005"/>
          </a:xfrm>
          <a:prstGeom prst="rect">
            <a:avLst/>
          </a:prstGeom>
          <a:noFill/>
        </p:spPr>
        <p:txBody>
          <a:bodyPr wrap="square" rtlCol="0">
            <a:spAutoFit/>
          </a:bodyPr>
          <a:lstStyle/>
          <a:p>
            <a:pPr marL="0" marR="0" algn="just">
              <a:lnSpc>
                <a:spcPct val="107000"/>
              </a:lnSpc>
              <a:spcBef>
                <a:spcPts val="600"/>
              </a:spcBef>
              <a:spcAft>
                <a:spcPts val="600"/>
              </a:spcAft>
            </a:pPr>
            <a:r>
              <a:rPr lang="vi-VN" sz="360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L</a:t>
            </a:r>
            <a:r>
              <a:rPr lang="vi-VN" sz="360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àm bài tập trong SGK, SBT.</a:t>
            </a:r>
            <a:endParaRPr lang="en-US" sz="36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algn="just">
              <a:lnSpc>
                <a:spcPct val="107000"/>
              </a:lnSpc>
              <a:spcBef>
                <a:spcPts val="600"/>
              </a:spcBef>
              <a:spcAft>
                <a:spcPts val="600"/>
              </a:spcAft>
            </a:pPr>
            <a:r>
              <a:rPr lang="vi-VN" sz="360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Chuẩn bị bài </a:t>
            </a:r>
            <a:r>
              <a:rPr lang="en-US" sz="3600"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44: CHUYỂN ĐỘNG NHÌN THẤY CỦA MẶT TRĂNG</a:t>
            </a:r>
            <a:endParaRPr lang="en-US" sz="36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19689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DF53FB-B882-4201-8155-1E7E2F28BC87}"/>
              </a:ext>
            </a:extLst>
          </p:cNvPr>
          <p:cNvSpPr txBox="1">
            <a:spLocks/>
          </p:cNvSpPr>
          <p:nvPr/>
        </p:nvSpPr>
        <p:spPr>
          <a:xfrm>
            <a:off x="357810" y="1431236"/>
            <a:ext cx="11078816" cy="31275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u="sng"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43</a:t>
            </a:r>
            <a:r>
              <a:rPr lang="en-US" sz="48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CHUYỂN ĐỘNG NHÌN THẤY CỦA MẶT TRỜI</a:t>
            </a:r>
          </a:p>
        </p:txBody>
      </p:sp>
    </p:spTree>
    <p:extLst>
      <p:ext uri="{BB962C8B-B14F-4D97-AF65-F5344CB8AC3E}">
        <p14:creationId xmlns:p14="http://schemas.microsoft.com/office/powerpoint/2010/main" val="220727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D864F1-3B54-444C-8A8F-2130D6A42524}"/>
              </a:ext>
            </a:extLst>
          </p:cNvPr>
          <p:cNvSpPr txBox="1">
            <a:spLocks/>
          </p:cNvSpPr>
          <p:nvPr/>
        </p:nvSpPr>
        <p:spPr>
          <a:xfrm>
            <a:off x="0" y="0"/>
            <a:ext cx="12099235" cy="689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C00000"/>
                </a:solidFill>
                <a:latin typeface="Times New Roman" panose="02020603050405020304" pitchFamily="18" charset="0"/>
                <a:cs typeface="Times New Roman" panose="02020603050405020304" pitchFamily="18" charset="0"/>
              </a:rPr>
              <a:t>BÀI 43</a:t>
            </a:r>
            <a:r>
              <a:rPr lang="en-US" sz="4000" dirty="0">
                <a:solidFill>
                  <a:srgbClr val="C00000"/>
                </a:solidFill>
                <a:latin typeface="Times New Roman" panose="02020603050405020304" pitchFamily="18" charset="0"/>
                <a:cs typeface="Times New Roman" panose="02020603050405020304" pitchFamily="18" charset="0"/>
              </a:rPr>
              <a:t>: CHUYỂN ĐỘNG NHÌN THẤY CỦA MẶT TRỜI</a:t>
            </a:r>
          </a:p>
        </p:txBody>
      </p:sp>
      <p:sp>
        <p:nvSpPr>
          <p:cNvPr id="5" name="TextBox 4">
            <a:extLst>
              <a:ext uri="{FF2B5EF4-FFF2-40B4-BE49-F238E27FC236}">
                <a16:creationId xmlns:a16="http://schemas.microsoft.com/office/drawing/2014/main" id="{7D1E27C4-B73B-40A4-9F3C-9A0C591C935A}"/>
              </a:ext>
            </a:extLst>
          </p:cNvPr>
          <p:cNvSpPr txBox="1"/>
          <p:nvPr/>
        </p:nvSpPr>
        <p:spPr>
          <a:xfrm>
            <a:off x="273755" y="741883"/>
            <a:ext cx="68116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CHUYỂN ĐỘNG NHÌN THẤY CỦA MẶT TRỜI:</a:t>
            </a:r>
          </a:p>
        </p:txBody>
      </p:sp>
      <p:sp>
        <p:nvSpPr>
          <p:cNvPr id="6" name="TextBox 5">
            <a:extLst>
              <a:ext uri="{FF2B5EF4-FFF2-40B4-BE49-F238E27FC236}">
                <a16:creationId xmlns:a16="http://schemas.microsoft.com/office/drawing/2014/main" id="{DF7FF6C7-51F0-4F8B-AFDE-DE9ADFC1204C}"/>
              </a:ext>
            </a:extLst>
          </p:cNvPr>
          <p:cNvSpPr txBox="1"/>
          <p:nvPr/>
        </p:nvSpPr>
        <p:spPr>
          <a:xfrm>
            <a:off x="709678" y="1072828"/>
            <a:ext cx="79120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6C01917-7FEA-4ED5-8481-8EA41FF8E80B}"/>
              </a:ext>
            </a:extLst>
          </p:cNvPr>
          <p:cNvSpPr/>
          <p:nvPr/>
        </p:nvSpPr>
        <p:spPr>
          <a:xfrm>
            <a:off x="1272209" y="1635732"/>
            <a:ext cx="9117495" cy="4291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SUN_MED_">
            <a:extLst>
              <a:ext uri="{FF2B5EF4-FFF2-40B4-BE49-F238E27FC236}">
                <a16:creationId xmlns:a16="http://schemas.microsoft.com/office/drawing/2014/main" id="{0525AAFE-C85B-4CA8-A83C-A030DD460B69}"/>
              </a:ext>
            </a:extLst>
          </p:cNvPr>
          <p:cNvPicPr>
            <a:picLocks noChangeAspect="1" noChangeArrowheads="1" noCrop="1"/>
          </p:cNvPicPr>
          <p:nvPr/>
        </p:nvPicPr>
        <p:blipFill>
          <a:blip r:embed="rId2">
            <a:clrChange>
              <a:clrFrom>
                <a:srgbClr val="020200"/>
              </a:clrFrom>
              <a:clrTo>
                <a:srgbClr val="020200">
                  <a:alpha val="0"/>
                </a:srgbClr>
              </a:clrTo>
            </a:clrChange>
            <a:extLst>
              <a:ext uri="{28A0092B-C50C-407E-A947-70E740481C1C}">
                <a14:useLocalDpi xmlns:a14="http://schemas.microsoft.com/office/drawing/2010/main" val="0"/>
              </a:ext>
            </a:extLst>
          </a:blip>
          <a:srcRect/>
          <a:stretch>
            <a:fillRect/>
          </a:stretch>
        </p:blipFill>
        <p:spPr bwMode="auto">
          <a:xfrm>
            <a:off x="4910617" y="1920999"/>
            <a:ext cx="1093787" cy="10937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icture 3" descr="SUN_MED_">
            <a:extLst>
              <a:ext uri="{FF2B5EF4-FFF2-40B4-BE49-F238E27FC236}">
                <a16:creationId xmlns:a16="http://schemas.microsoft.com/office/drawing/2014/main" id="{B46471C6-8E2D-46A7-852F-EF8A55A1B2CB}"/>
              </a:ext>
            </a:extLst>
          </p:cNvPr>
          <p:cNvPicPr>
            <a:picLocks noChangeAspect="1" noChangeArrowheads="1" noCrop="1"/>
          </p:cNvPicPr>
          <p:nvPr/>
        </p:nvPicPr>
        <p:blipFill>
          <a:blip r:embed="rId2">
            <a:clrChange>
              <a:clrFrom>
                <a:srgbClr val="020200"/>
              </a:clrFrom>
              <a:clrTo>
                <a:srgbClr val="020200">
                  <a:alpha val="0"/>
                </a:srgbClr>
              </a:clrTo>
            </a:clrChange>
            <a:extLst>
              <a:ext uri="{28A0092B-C50C-407E-A947-70E740481C1C}">
                <a14:useLocalDpi xmlns:a14="http://schemas.microsoft.com/office/drawing/2010/main" val="0"/>
              </a:ext>
            </a:extLst>
          </a:blip>
          <a:srcRect/>
          <a:stretch>
            <a:fillRect/>
          </a:stretch>
        </p:blipFill>
        <p:spPr bwMode="auto">
          <a:xfrm>
            <a:off x="1416897" y="4615798"/>
            <a:ext cx="1093787" cy="10937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 name="Picture 3" descr="SUN_MED_">
            <a:extLst>
              <a:ext uri="{FF2B5EF4-FFF2-40B4-BE49-F238E27FC236}">
                <a16:creationId xmlns:a16="http://schemas.microsoft.com/office/drawing/2014/main" id="{15CC0AA3-CE22-4CD8-AA7C-06E93616541F}"/>
              </a:ext>
            </a:extLst>
          </p:cNvPr>
          <p:cNvPicPr>
            <a:picLocks noChangeAspect="1" noChangeArrowheads="1" noCrop="1"/>
          </p:cNvPicPr>
          <p:nvPr/>
        </p:nvPicPr>
        <p:blipFill>
          <a:blip r:embed="rId2">
            <a:clrChange>
              <a:clrFrom>
                <a:srgbClr val="020200"/>
              </a:clrFrom>
              <a:clrTo>
                <a:srgbClr val="020200">
                  <a:alpha val="0"/>
                </a:srgbClr>
              </a:clrTo>
            </a:clrChange>
            <a:extLst>
              <a:ext uri="{28A0092B-C50C-407E-A947-70E740481C1C}">
                <a14:useLocalDpi xmlns:a14="http://schemas.microsoft.com/office/drawing/2010/main" val="0"/>
              </a:ext>
            </a:extLst>
          </a:blip>
          <a:srcRect/>
          <a:stretch>
            <a:fillRect/>
          </a:stretch>
        </p:blipFill>
        <p:spPr bwMode="auto">
          <a:xfrm>
            <a:off x="8577609" y="4615798"/>
            <a:ext cx="1093787" cy="10937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82506B8B-1B27-48DD-B1CB-B53D458F2786}"/>
              </a:ext>
            </a:extLst>
          </p:cNvPr>
          <p:cNvSpPr txBox="1"/>
          <p:nvPr/>
        </p:nvSpPr>
        <p:spPr>
          <a:xfrm>
            <a:off x="1272209" y="5179256"/>
            <a:ext cx="9117494" cy="800219"/>
          </a:xfrm>
          <a:prstGeom prst="rect">
            <a:avLst/>
          </a:prstGeom>
          <a:solidFill>
            <a:srgbClr val="92D050"/>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a:t>
            </a: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id="{019AFD10-9933-4747-91EF-438557CF82B3}"/>
              </a:ext>
            </a:extLst>
          </p:cNvPr>
          <p:cNvSpPr/>
          <p:nvPr/>
        </p:nvSpPr>
        <p:spPr>
          <a:xfrm rot="19109802" flipV="1">
            <a:off x="1627154" y="4001405"/>
            <a:ext cx="673272" cy="235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8CFE6184-872A-407D-81E7-A19DD060F8C2}"/>
              </a:ext>
            </a:extLst>
          </p:cNvPr>
          <p:cNvSpPr/>
          <p:nvPr/>
        </p:nvSpPr>
        <p:spPr>
          <a:xfrm rot="19573335">
            <a:off x="2213136" y="3472506"/>
            <a:ext cx="754409" cy="235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27F224A5-3ED8-4FAE-B827-CDC2C9F8ACBD}"/>
              </a:ext>
            </a:extLst>
          </p:cNvPr>
          <p:cNvSpPr/>
          <p:nvPr/>
        </p:nvSpPr>
        <p:spPr>
          <a:xfrm rot="19595274">
            <a:off x="2970423" y="2905708"/>
            <a:ext cx="754409" cy="235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C122C2E2-4488-4F4F-8B5E-AD46C614435C}"/>
              </a:ext>
            </a:extLst>
          </p:cNvPr>
          <p:cNvSpPr/>
          <p:nvPr/>
        </p:nvSpPr>
        <p:spPr>
          <a:xfrm rot="20186231">
            <a:off x="3936977" y="2440091"/>
            <a:ext cx="754409" cy="235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43E36136-1606-45EA-95E8-ACD5B2477B42}"/>
              </a:ext>
            </a:extLst>
          </p:cNvPr>
          <p:cNvSpPr/>
          <p:nvPr/>
        </p:nvSpPr>
        <p:spPr>
          <a:xfrm rot="1479413">
            <a:off x="6130515" y="2447570"/>
            <a:ext cx="754409" cy="235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073D9920-1FA4-4481-817D-0FD604FCB0BC}"/>
              </a:ext>
            </a:extLst>
          </p:cNvPr>
          <p:cNvSpPr/>
          <p:nvPr/>
        </p:nvSpPr>
        <p:spPr>
          <a:xfrm rot="1973963">
            <a:off x="7014565" y="2860963"/>
            <a:ext cx="754409" cy="235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5CFABE30-5D78-4AB8-82B3-D35EE3C5F874}"/>
              </a:ext>
            </a:extLst>
          </p:cNvPr>
          <p:cNvSpPr/>
          <p:nvPr/>
        </p:nvSpPr>
        <p:spPr>
          <a:xfrm rot="2418598">
            <a:off x="7832036" y="3406523"/>
            <a:ext cx="754409" cy="235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EFCE7537-6D80-43A8-BB81-0E30823D217E}"/>
              </a:ext>
            </a:extLst>
          </p:cNvPr>
          <p:cNvSpPr/>
          <p:nvPr/>
        </p:nvSpPr>
        <p:spPr>
          <a:xfrm rot="2730433">
            <a:off x="8572400" y="4024618"/>
            <a:ext cx="754409" cy="2357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C7CC176-7392-4CC4-8DED-E4D600C3B94D}"/>
              </a:ext>
            </a:extLst>
          </p:cNvPr>
          <p:cNvSpPr txBox="1"/>
          <p:nvPr/>
        </p:nvSpPr>
        <p:spPr>
          <a:xfrm>
            <a:off x="1361861" y="2519268"/>
            <a:ext cx="127152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ĐÔNG</a:t>
            </a:r>
          </a:p>
        </p:txBody>
      </p:sp>
      <p:sp>
        <p:nvSpPr>
          <p:cNvPr id="26" name="TextBox 25">
            <a:extLst>
              <a:ext uri="{FF2B5EF4-FFF2-40B4-BE49-F238E27FC236}">
                <a16:creationId xmlns:a16="http://schemas.microsoft.com/office/drawing/2014/main" id="{50FA521C-ABC2-4C3F-A600-E3A070AD9927}"/>
              </a:ext>
            </a:extLst>
          </p:cNvPr>
          <p:cNvSpPr txBox="1"/>
          <p:nvPr/>
        </p:nvSpPr>
        <p:spPr>
          <a:xfrm>
            <a:off x="8014980" y="2470480"/>
            <a:ext cx="110952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TÂY</a:t>
            </a:r>
          </a:p>
        </p:txBody>
      </p:sp>
      <p:sp>
        <p:nvSpPr>
          <p:cNvPr id="27" name="TextBox 26">
            <a:extLst>
              <a:ext uri="{FF2B5EF4-FFF2-40B4-BE49-F238E27FC236}">
                <a16:creationId xmlns:a16="http://schemas.microsoft.com/office/drawing/2014/main" id="{F13B88A0-D8CF-48D2-8138-2B52938CEEAB}"/>
              </a:ext>
            </a:extLst>
          </p:cNvPr>
          <p:cNvSpPr txBox="1"/>
          <p:nvPr/>
        </p:nvSpPr>
        <p:spPr>
          <a:xfrm>
            <a:off x="935447" y="5949715"/>
            <a:ext cx="10137913"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p>
        </p:txBody>
      </p:sp>
      <p:sp>
        <p:nvSpPr>
          <p:cNvPr id="28" name="TextBox 27">
            <a:extLst>
              <a:ext uri="{FF2B5EF4-FFF2-40B4-BE49-F238E27FC236}">
                <a16:creationId xmlns:a16="http://schemas.microsoft.com/office/drawing/2014/main" id="{C5CE8995-49AC-49CE-8AB0-CD6CFCDFEEF2}"/>
              </a:ext>
            </a:extLst>
          </p:cNvPr>
          <p:cNvSpPr txBox="1"/>
          <p:nvPr/>
        </p:nvSpPr>
        <p:spPr>
          <a:xfrm>
            <a:off x="805692" y="5890382"/>
            <a:ext cx="8865704" cy="830997"/>
          </a:xfrm>
          <a:prstGeom prst="rect">
            <a:avLst/>
          </a:prstGeom>
          <a:noFill/>
        </p:spPr>
        <p:txBody>
          <a:bodyPr wrap="square" rtlCol="0">
            <a:spAutoFit/>
          </a:bodyPr>
          <a:lstStyle/>
          <a:p>
            <a:r>
              <a:rPr lang="vi-VN" sz="2400" b="1" dirty="0">
                <a:solidFill>
                  <a:srgbClr val="C00000"/>
                </a:solidFill>
                <a:effectLst/>
                <a:latin typeface="Times New Roman" panose="02020603050405020304" pitchFamily="18" charset="0"/>
                <a:ea typeface="Arial" panose="020B0604020202020204" pitchFamily="34" charset="0"/>
                <a:cs typeface="Segoe UI" panose="020B0502040204020203" pitchFamily="34" charset="0"/>
              </a:rPr>
              <a:t>Hằng ngày, chúng ta thấy MặtTrời mọc ở hướng đông. Nó chuyển động trên bầu trời về hướng tây rồi lặn.</a:t>
            </a:r>
            <a:endParaRPr lang="en-US" sz="2400" dirty="0">
              <a:solidFill>
                <a:srgbClr val="C00000"/>
              </a:solidFill>
            </a:endParaRPr>
          </a:p>
        </p:txBody>
      </p:sp>
    </p:spTree>
    <p:extLst>
      <p:ext uri="{BB962C8B-B14F-4D97-AF65-F5344CB8AC3E}">
        <p14:creationId xmlns:p14="http://schemas.microsoft.com/office/powerpoint/2010/main" val="370533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2000"/>
                                        <p:tgtEl>
                                          <p:spTgt spid="2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par>
                                <p:cTn id="38" presetID="6" presetClass="entr" presetSubtype="16"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ircle(in)">
                                      <p:cBhvr>
                                        <p:cTn id="43" dur="2000"/>
                                        <p:tgtEl>
                                          <p:spTgt spid="2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ircle(in)">
                                      <p:cBhvr>
                                        <p:cTn id="49" dur="2000"/>
                                        <p:tgtEl>
                                          <p:spTgt spid="2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2000"/>
                                        <p:tgtEl>
                                          <p:spTgt spid="26"/>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in)">
                                      <p:cBhvr>
                                        <p:cTn id="55" dur="2000"/>
                                        <p:tgtEl>
                                          <p:spTgt spid="24"/>
                                        </p:tgtEl>
                                      </p:cBhvr>
                                    </p:animEffect>
                                  </p:childTnLst>
                                </p:cTn>
                              </p:par>
                              <p:par>
                                <p:cTn id="56" presetID="6" presetClass="entr" presetSubtype="16"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par>
                                <p:cTn id="72" presetID="3" presetClass="exit" presetSubtype="10" fill="hold" grpId="1" nodeType="withEffect">
                                  <p:stCondLst>
                                    <p:cond delay="0"/>
                                  </p:stCondLst>
                                  <p:childTnLst>
                                    <p:animEffect transition="out" filter="blinds(horizontal)">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7" grpId="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FD3327-AC0D-4436-A682-7CFBA9FE7CD7}"/>
              </a:ext>
            </a:extLst>
          </p:cNvPr>
          <p:cNvSpPr txBox="1">
            <a:spLocks/>
          </p:cNvSpPr>
          <p:nvPr/>
        </p:nvSpPr>
        <p:spPr>
          <a:xfrm>
            <a:off x="0" y="0"/>
            <a:ext cx="12099235" cy="689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C00000"/>
                </a:solidFill>
                <a:latin typeface="Times New Roman" panose="02020603050405020304" pitchFamily="18" charset="0"/>
                <a:cs typeface="Times New Roman" panose="02020603050405020304" pitchFamily="18" charset="0"/>
              </a:rPr>
              <a:t>BÀI 43</a:t>
            </a:r>
            <a:r>
              <a:rPr lang="en-US" sz="4000" dirty="0">
                <a:solidFill>
                  <a:srgbClr val="C00000"/>
                </a:solidFill>
                <a:latin typeface="Times New Roman" panose="02020603050405020304" pitchFamily="18" charset="0"/>
                <a:cs typeface="Times New Roman" panose="02020603050405020304" pitchFamily="18" charset="0"/>
              </a:rPr>
              <a:t>: CHUYỂN ĐỘNG NHÌN THẤY CỦA MẶT TRỜI</a:t>
            </a:r>
          </a:p>
        </p:txBody>
      </p:sp>
      <p:pic>
        <p:nvPicPr>
          <p:cNvPr id="22" name="Picture 21">
            <a:extLst>
              <a:ext uri="{FF2B5EF4-FFF2-40B4-BE49-F238E27FC236}">
                <a16:creationId xmlns:a16="http://schemas.microsoft.com/office/drawing/2014/main" id="{3853CC42-0B74-4407-89B1-62C652D61F9B}"/>
              </a:ext>
            </a:extLst>
          </p:cNvPr>
          <p:cNvPicPr>
            <a:picLocks noChangeAspect="1"/>
          </p:cNvPicPr>
          <p:nvPr/>
        </p:nvPicPr>
        <p:blipFill>
          <a:blip r:embed="rId2"/>
          <a:stretch>
            <a:fillRect/>
          </a:stretch>
        </p:blipFill>
        <p:spPr>
          <a:xfrm>
            <a:off x="2027583" y="689113"/>
            <a:ext cx="7262191" cy="3644348"/>
          </a:xfrm>
          <a:prstGeom prst="rect">
            <a:avLst/>
          </a:prstGeom>
        </p:spPr>
      </p:pic>
      <p:sp>
        <p:nvSpPr>
          <p:cNvPr id="23" name="TextBox 22">
            <a:extLst>
              <a:ext uri="{FF2B5EF4-FFF2-40B4-BE49-F238E27FC236}">
                <a16:creationId xmlns:a16="http://schemas.microsoft.com/office/drawing/2014/main" id="{62F83DCA-7995-47B6-BE7E-B8E23F7DFEE2}"/>
              </a:ext>
            </a:extLst>
          </p:cNvPr>
          <p:cNvSpPr txBox="1"/>
          <p:nvPr/>
        </p:nvSpPr>
        <p:spPr>
          <a:xfrm>
            <a:off x="874643" y="4333461"/>
            <a:ext cx="9289774" cy="1250855"/>
          </a:xfrm>
          <a:prstGeom prst="rect">
            <a:avLst/>
          </a:prstGeom>
          <a:noFill/>
        </p:spPr>
        <p:txBody>
          <a:bodyPr wrap="square" rtlCol="0">
            <a:spAutoFit/>
          </a:bodyPr>
          <a:lstStyle/>
          <a:p>
            <a:pPr marL="0" marR="0" algn="just">
              <a:lnSpc>
                <a:spcPct val="107000"/>
              </a:lnSpc>
              <a:spcBef>
                <a:spcPts val="600"/>
              </a:spcBef>
              <a:spcAft>
                <a:spcPts val="600"/>
              </a:spcAft>
            </a:pPr>
            <a:r>
              <a:rPr lang="vi-VN" sz="24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Trái Đất tự quay quanh trục của nó theo chiều nào và mỗi thời điểm, ánh sáng Mặt trời chiếu tới Trái đất sẽ làm bao nhiêu phần diện tích Trái đất được chiếu sáng?</a:t>
            </a:r>
            <a:endParaRPr lang="en-US" sz="24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A594AB80-A74A-40AC-8D40-93612C85C421}"/>
              </a:ext>
            </a:extLst>
          </p:cNvPr>
          <p:cNvSpPr txBox="1"/>
          <p:nvPr/>
        </p:nvSpPr>
        <p:spPr>
          <a:xfrm>
            <a:off x="874643" y="4574161"/>
            <a:ext cx="9250017" cy="1200329"/>
          </a:xfrm>
          <a:prstGeom prst="rect">
            <a:avLst/>
          </a:prstGeom>
          <a:noFill/>
        </p:spPr>
        <p:txBody>
          <a:bodyPr wrap="square" rtlCol="0">
            <a:spAutoFit/>
          </a:bodyPr>
          <a:lstStyle/>
          <a:p>
            <a:pPr marL="0" marR="0" indent="0" algn="just"/>
            <a:r>
              <a:rPr lang="vi-VN" sz="2400" b="0" dirty="0">
                <a:solidFill>
                  <a:srgbClr val="C00000"/>
                </a:solidFill>
                <a:effectLst/>
                <a:latin typeface="Times New Roman" panose="02020603050405020304" pitchFamily="18" charset="0"/>
                <a:ea typeface="Arial" panose="020B0604020202020204" pitchFamily="34" charset="0"/>
                <a:cs typeface="Segoe UI" panose="020B0502040204020203" pitchFamily="34" charset="0"/>
              </a:rPr>
              <a:t>Trái Đất tự quay quanh trục của nó theo chiều từ tây sang đông và mỗi thời điểm, ánh sáng mặt trời chiếu tớiTrái Đất sẽ làm khoảng 50% diện tích mặt đất được chiếu sáng.</a:t>
            </a:r>
            <a:endParaRPr lang="en-US" sz="2400" b="1" dirty="0">
              <a:solidFill>
                <a:srgbClr val="C00000"/>
              </a:solidFill>
              <a:effectLst/>
              <a:latin typeface="Segoe UI" panose="020B0502040204020203" pitchFamily="34" charset="0"/>
              <a:ea typeface="Arial" panose="020B0604020202020204" pitchFamily="34" charset="0"/>
            </a:endParaRPr>
          </a:p>
        </p:txBody>
      </p:sp>
    </p:spTree>
    <p:extLst>
      <p:ext uri="{BB962C8B-B14F-4D97-AF65-F5344CB8AC3E}">
        <p14:creationId xmlns:p14="http://schemas.microsoft.com/office/powerpoint/2010/main" val="107548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4" presetClass="exit" presetSubtype="32" fill="hold" grpId="1" nodeType="withEffect">
                                  <p:stCondLst>
                                    <p:cond delay="0"/>
                                  </p:stCondLst>
                                  <p:childTnLst>
                                    <p:animEffect transition="out" filter="box(out)">
                                      <p:cBhvr>
                                        <p:cTn id="21" dur="2000"/>
                                        <p:tgtEl>
                                          <p:spTgt spid="23"/>
                                        </p:tgtEl>
                                      </p:cBhvr>
                                    </p:animEffect>
                                    <p:set>
                                      <p:cBhvr>
                                        <p:cTn id="22"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A35EF1-0627-41BD-8FE4-69EDC7949545}"/>
              </a:ext>
            </a:extLst>
          </p:cNvPr>
          <p:cNvPicPr>
            <a:picLocks noChangeAspect="1"/>
          </p:cNvPicPr>
          <p:nvPr/>
        </p:nvPicPr>
        <p:blipFill>
          <a:blip r:embed="rId2"/>
          <a:stretch>
            <a:fillRect/>
          </a:stretch>
        </p:blipFill>
        <p:spPr>
          <a:xfrm>
            <a:off x="2080591" y="954157"/>
            <a:ext cx="6453809" cy="3644348"/>
          </a:xfrm>
          <a:prstGeom prst="rect">
            <a:avLst/>
          </a:prstGeom>
        </p:spPr>
      </p:pic>
      <p:sp>
        <p:nvSpPr>
          <p:cNvPr id="5" name="TextBox 4">
            <a:extLst>
              <a:ext uri="{FF2B5EF4-FFF2-40B4-BE49-F238E27FC236}">
                <a16:creationId xmlns:a16="http://schemas.microsoft.com/office/drawing/2014/main" id="{C4F0AC76-4A04-494B-9B26-2F9B0A194349}"/>
              </a:ext>
            </a:extLst>
          </p:cNvPr>
          <p:cNvSpPr txBox="1"/>
          <p:nvPr/>
        </p:nvSpPr>
        <p:spPr>
          <a:xfrm>
            <a:off x="775252" y="4730020"/>
            <a:ext cx="10641495" cy="1200329"/>
          </a:xfrm>
          <a:prstGeom prst="rect">
            <a:avLst/>
          </a:prstGeom>
          <a:noFill/>
        </p:spPr>
        <p:txBody>
          <a:bodyPr wrap="square" rtlCol="0">
            <a:spAutoFit/>
          </a:bodyPr>
          <a:lstStyle/>
          <a:p>
            <a:pPr marL="0" marR="0" indent="0" algn="just">
              <a:tabLst>
                <a:tab pos="529590" algn="l"/>
              </a:tabLst>
            </a:pPr>
            <a:r>
              <a:rPr lang="vi-VN" sz="2400" b="0" dirty="0">
                <a:solidFill>
                  <a:srgbClr val="002060"/>
                </a:solidFill>
                <a:effectLst/>
                <a:latin typeface="Times New Roman" panose="02020603050405020304" pitchFamily="18" charset="0"/>
                <a:ea typeface="Arial" panose="020B0604020202020204" pitchFamily="34" charset="0"/>
                <a:cs typeface="Segoe UI" panose="020B0502040204020203" pitchFamily="34" charset="0"/>
              </a:rPr>
              <a:t>Người ở tại vị trí B khi ánh sáng mặt trời vừa chiếu tới sẽ quan sát thấy hiện tượng gì? Sau đó, người tại vị trí B sẽ tiếp tục thấy Mặt Trời "chuyển động" như thế nào? Vì sao?</a:t>
            </a:r>
            <a:endParaRPr lang="en-US" sz="2400" b="1" dirty="0">
              <a:solidFill>
                <a:srgbClr val="002060"/>
              </a:solidFill>
              <a:effectLst/>
              <a:latin typeface="Segoe UI" panose="020B0502040204020203" pitchFamily="34" charset="0"/>
              <a:ea typeface="Arial" panose="020B0604020202020204" pitchFamily="34" charset="0"/>
            </a:endParaRPr>
          </a:p>
        </p:txBody>
      </p:sp>
      <p:sp>
        <p:nvSpPr>
          <p:cNvPr id="6" name="Title 1">
            <a:extLst>
              <a:ext uri="{FF2B5EF4-FFF2-40B4-BE49-F238E27FC236}">
                <a16:creationId xmlns:a16="http://schemas.microsoft.com/office/drawing/2014/main" id="{67A53F17-DBE8-401C-8899-6C0D98AF16B5}"/>
              </a:ext>
            </a:extLst>
          </p:cNvPr>
          <p:cNvSpPr txBox="1">
            <a:spLocks/>
          </p:cNvSpPr>
          <p:nvPr/>
        </p:nvSpPr>
        <p:spPr>
          <a:xfrm>
            <a:off x="0" y="0"/>
            <a:ext cx="12099235" cy="689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C00000"/>
                </a:solidFill>
                <a:latin typeface="Times New Roman" panose="02020603050405020304" pitchFamily="18" charset="0"/>
                <a:cs typeface="Times New Roman" panose="02020603050405020304" pitchFamily="18" charset="0"/>
              </a:rPr>
              <a:t>BÀI 43</a:t>
            </a:r>
            <a:r>
              <a:rPr lang="en-US" sz="4000" dirty="0">
                <a:solidFill>
                  <a:srgbClr val="C00000"/>
                </a:solidFill>
                <a:latin typeface="Times New Roman" panose="02020603050405020304" pitchFamily="18" charset="0"/>
                <a:cs typeface="Times New Roman" panose="02020603050405020304" pitchFamily="18" charset="0"/>
              </a:rPr>
              <a:t>: CHUYỂN ĐỘNG NHÌN THẤY CỦA MẶT TRỜI</a:t>
            </a:r>
          </a:p>
        </p:txBody>
      </p:sp>
      <p:sp>
        <p:nvSpPr>
          <p:cNvPr id="7" name="TextBox 6">
            <a:extLst>
              <a:ext uri="{FF2B5EF4-FFF2-40B4-BE49-F238E27FC236}">
                <a16:creationId xmlns:a16="http://schemas.microsoft.com/office/drawing/2014/main" id="{281A298E-C356-428B-BB9B-8F6467C74ACF}"/>
              </a:ext>
            </a:extLst>
          </p:cNvPr>
          <p:cNvSpPr txBox="1"/>
          <p:nvPr/>
        </p:nvSpPr>
        <p:spPr>
          <a:xfrm>
            <a:off x="775252" y="4730020"/>
            <a:ext cx="10283687" cy="1569660"/>
          </a:xfrm>
          <a:prstGeom prst="rect">
            <a:avLst/>
          </a:prstGeom>
          <a:noFill/>
        </p:spPr>
        <p:txBody>
          <a:bodyPr wrap="square" rtlCol="0">
            <a:spAutoFit/>
          </a:bodyPr>
          <a:lstStyle/>
          <a:p>
            <a:pPr marL="0" marR="0" indent="0" algn="just"/>
            <a:r>
              <a:rPr lang="vi-VN" sz="2400" b="0" dirty="0">
                <a:solidFill>
                  <a:srgbClr val="C00000"/>
                </a:solidFill>
                <a:effectLst/>
                <a:latin typeface="Times New Roman" panose="02020603050405020304" pitchFamily="18" charset="0"/>
                <a:ea typeface="Arial" panose="020B0604020202020204" pitchFamily="34" charset="0"/>
                <a:cs typeface="Segoe UI" panose="020B0502040204020203" pitchFamily="34" charset="0"/>
              </a:rPr>
              <a:t>Người ở tại vị trí B khi ánh sáng mặt trời vừa chiếu tới sẽ quan sát thấy hiện tượng Mặt Trời mọc. Sau đó, người ở tại vị trí B sẽ tiếp tục thấy Mặt Trời "chuyển động" dần về hướng tây vì Trái Đất tự quay quanh trục của nó theo chiều từ tây sang đông.</a:t>
            </a:r>
            <a:endParaRPr lang="en-US" sz="2400" b="1" dirty="0">
              <a:solidFill>
                <a:srgbClr val="C00000"/>
              </a:solidFill>
              <a:effectLst/>
              <a:latin typeface="Segoe UI" panose="020B0502040204020203" pitchFamily="34" charset="0"/>
              <a:ea typeface="Arial" panose="020B0604020202020204" pitchFamily="34" charset="0"/>
            </a:endParaRPr>
          </a:p>
        </p:txBody>
      </p:sp>
    </p:spTree>
    <p:extLst>
      <p:ext uri="{BB962C8B-B14F-4D97-AF65-F5344CB8AC3E}">
        <p14:creationId xmlns:p14="http://schemas.microsoft.com/office/powerpoint/2010/main" val="219407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5" presetClass="exit" presetSubtype="10" fill="hold" grpId="1" nodeType="withEffect">
                                  <p:stCondLst>
                                    <p:cond delay="0"/>
                                  </p:stCondLst>
                                  <p:childTnLst>
                                    <p:animEffect transition="out" filter="checkerboard(across)">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D11CF2-D204-496F-951F-F4ADB53A5396}"/>
              </a:ext>
            </a:extLst>
          </p:cNvPr>
          <p:cNvSpPr txBox="1">
            <a:spLocks/>
          </p:cNvSpPr>
          <p:nvPr/>
        </p:nvSpPr>
        <p:spPr>
          <a:xfrm>
            <a:off x="0" y="0"/>
            <a:ext cx="12099235" cy="689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C00000"/>
                </a:solidFill>
                <a:latin typeface="Times New Roman" panose="02020603050405020304" pitchFamily="18" charset="0"/>
                <a:cs typeface="Times New Roman" panose="02020603050405020304" pitchFamily="18" charset="0"/>
              </a:rPr>
              <a:t>BÀI 43</a:t>
            </a:r>
            <a:r>
              <a:rPr lang="en-US" sz="4000" dirty="0">
                <a:solidFill>
                  <a:srgbClr val="C00000"/>
                </a:solidFill>
                <a:latin typeface="Times New Roman" panose="02020603050405020304" pitchFamily="18" charset="0"/>
                <a:cs typeface="Times New Roman" panose="02020603050405020304" pitchFamily="18" charset="0"/>
              </a:rPr>
              <a:t>: CHUYỂN ĐỘNG NHÌN THẤY CỦA MẶT TRỜI</a:t>
            </a:r>
          </a:p>
        </p:txBody>
      </p:sp>
      <p:pic>
        <p:nvPicPr>
          <p:cNvPr id="5" name="Picture 4">
            <a:extLst>
              <a:ext uri="{FF2B5EF4-FFF2-40B4-BE49-F238E27FC236}">
                <a16:creationId xmlns:a16="http://schemas.microsoft.com/office/drawing/2014/main" id="{C44E4F18-0BA9-4BE1-95EC-08F87060C4B4}"/>
              </a:ext>
            </a:extLst>
          </p:cNvPr>
          <p:cNvPicPr>
            <a:picLocks noChangeAspect="1"/>
          </p:cNvPicPr>
          <p:nvPr/>
        </p:nvPicPr>
        <p:blipFill>
          <a:blip r:embed="rId2"/>
          <a:stretch>
            <a:fillRect/>
          </a:stretch>
        </p:blipFill>
        <p:spPr>
          <a:xfrm>
            <a:off x="2292627" y="1105652"/>
            <a:ext cx="5380382" cy="4147931"/>
          </a:xfrm>
          <a:prstGeom prst="rect">
            <a:avLst/>
          </a:prstGeom>
        </p:spPr>
      </p:pic>
      <p:cxnSp>
        <p:nvCxnSpPr>
          <p:cNvPr id="8" name="Straight Arrow Connector 7">
            <a:extLst>
              <a:ext uri="{FF2B5EF4-FFF2-40B4-BE49-F238E27FC236}">
                <a16:creationId xmlns:a16="http://schemas.microsoft.com/office/drawing/2014/main" id="{868D6145-7BAE-4A8A-BFB2-FE1AA3E949A9}"/>
              </a:ext>
            </a:extLst>
          </p:cNvPr>
          <p:cNvCxnSpPr/>
          <p:nvPr/>
        </p:nvCxnSpPr>
        <p:spPr>
          <a:xfrm flipH="1">
            <a:off x="8514522" y="1987826"/>
            <a:ext cx="226612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F2F64C55-CF0A-4794-BE77-C89DD300F1B2}"/>
              </a:ext>
            </a:extLst>
          </p:cNvPr>
          <p:cNvCxnSpPr/>
          <p:nvPr/>
        </p:nvCxnSpPr>
        <p:spPr>
          <a:xfrm flipH="1">
            <a:off x="8514522" y="2749826"/>
            <a:ext cx="226612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1E8E3AA-C41E-4A36-920A-F9754198D1BF}"/>
              </a:ext>
            </a:extLst>
          </p:cNvPr>
          <p:cNvCxnSpPr/>
          <p:nvPr/>
        </p:nvCxnSpPr>
        <p:spPr>
          <a:xfrm flipH="1">
            <a:off x="8514521" y="3438938"/>
            <a:ext cx="226612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EE81A0E5-51BF-4EA1-AE64-338F68E7AFB1}"/>
              </a:ext>
            </a:extLst>
          </p:cNvPr>
          <p:cNvCxnSpPr/>
          <p:nvPr/>
        </p:nvCxnSpPr>
        <p:spPr>
          <a:xfrm flipH="1">
            <a:off x="8514521" y="4247321"/>
            <a:ext cx="226612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0C64F2D-AAA0-4F4F-8097-CDCB3C08FAAF}"/>
              </a:ext>
            </a:extLst>
          </p:cNvPr>
          <p:cNvSpPr txBox="1"/>
          <p:nvPr/>
        </p:nvSpPr>
        <p:spPr>
          <a:xfrm>
            <a:off x="8647043" y="2182023"/>
            <a:ext cx="2266121"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trời</a:t>
            </a:r>
            <a:endParaRPr lang="en-US"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8E76340-0514-45F8-B743-B99290475C0D}"/>
              </a:ext>
            </a:extLst>
          </p:cNvPr>
          <p:cNvSpPr txBox="1"/>
          <p:nvPr/>
        </p:nvSpPr>
        <p:spPr>
          <a:xfrm>
            <a:off x="318418" y="1626441"/>
            <a:ext cx="3392556" cy="2246769"/>
          </a:xfrm>
          <a:prstGeom prst="rect">
            <a:avLst/>
          </a:prstGeom>
          <a:noFill/>
        </p:spPr>
        <p:txBody>
          <a:bodyPr wrap="square" rtlCol="0">
            <a:spAutoFit/>
          </a:bodyPr>
          <a:lstStyle/>
          <a:p>
            <a:r>
              <a:rPr lang="vi-VN" sz="2800" dirty="0">
                <a:solidFill>
                  <a:srgbClr val="002060"/>
                </a:solidFill>
                <a:effectLst/>
                <a:latin typeface="Times New Roman" panose="02020603050405020304" pitchFamily="18" charset="0"/>
                <a:ea typeface="Arial" panose="020B0604020202020204" pitchFamily="34" charset="0"/>
                <a:cs typeface="Segoe UI" panose="020B0502040204020203" pitchFamily="34" charset="0"/>
              </a:rPr>
              <a:t>Người ở tại vị trí </a:t>
            </a:r>
            <a:r>
              <a:rPr lang="en-US" sz="2800" dirty="0">
                <a:solidFill>
                  <a:srgbClr val="002060"/>
                </a:solidFill>
                <a:latin typeface="Times New Roman" panose="02020603050405020304" pitchFamily="18" charset="0"/>
                <a:ea typeface="Arial" panose="020B0604020202020204" pitchFamily="34" charset="0"/>
                <a:cs typeface="Segoe UI" panose="020B0502040204020203" pitchFamily="34" charset="0"/>
              </a:rPr>
              <a:t>C</a:t>
            </a:r>
            <a:r>
              <a:rPr lang="vi-VN" sz="2800" u="none" strike="noStrike" dirty="0">
                <a:solidFill>
                  <a:srgbClr val="002060"/>
                </a:solidFill>
                <a:effectLst/>
                <a:latin typeface="Times New Roman" panose="02020603050405020304" pitchFamily="18" charset="0"/>
                <a:ea typeface="Arial" panose="020B0604020202020204" pitchFamily="34" charset="0"/>
                <a:cs typeface="Segoe UI" panose="020B0502040204020203" pitchFamily="34" charset="0"/>
              </a:rPr>
              <a:t> </a:t>
            </a:r>
            <a:r>
              <a:rPr lang="vi-VN" sz="2800" dirty="0">
                <a:solidFill>
                  <a:srgbClr val="002060"/>
                </a:solidFill>
                <a:effectLst/>
                <a:latin typeface="Times New Roman" panose="02020603050405020304" pitchFamily="18" charset="0"/>
                <a:ea typeface="Arial" panose="020B0604020202020204" pitchFamily="34" charset="0"/>
                <a:cs typeface="Segoe UI" panose="020B0502040204020203" pitchFamily="34" charset="0"/>
              </a:rPr>
              <a:t> khi ánh sáng mặt trời vừa khuất sẽ quan sát thấy hiện tượng gì? Vì sao?</a:t>
            </a:r>
            <a:endParaRPr lang="en-US" sz="2800" dirty="0">
              <a:solidFill>
                <a:srgbClr val="002060"/>
              </a:solidFill>
            </a:endParaRPr>
          </a:p>
        </p:txBody>
      </p:sp>
      <p:sp>
        <p:nvSpPr>
          <p:cNvPr id="14" name="TextBox 13">
            <a:extLst>
              <a:ext uri="{FF2B5EF4-FFF2-40B4-BE49-F238E27FC236}">
                <a16:creationId xmlns:a16="http://schemas.microsoft.com/office/drawing/2014/main" id="{035CBCFF-DB09-4612-A661-B10F6D496C4B}"/>
              </a:ext>
            </a:extLst>
          </p:cNvPr>
          <p:cNvSpPr txBox="1"/>
          <p:nvPr/>
        </p:nvSpPr>
        <p:spPr>
          <a:xfrm>
            <a:off x="662609" y="5447779"/>
            <a:ext cx="10250555" cy="1384995"/>
          </a:xfrm>
          <a:prstGeom prst="rect">
            <a:avLst/>
          </a:prstGeom>
          <a:noFill/>
        </p:spPr>
        <p:txBody>
          <a:bodyPr wrap="square" rtlCol="0">
            <a:spAutoFit/>
          </a:bodyPr>
          <a:lstStyle/>
          <a:p>
            <a:pPr marL="0" marR="0" indent="0" algn="just">
              <a:tabLst>
                <a:tab pos="480695" algn="l"/>
              </a:tabLst>
            </a:pPr>
            <a:r>
              <a:rPr lang="vi-VN" sz="2800" b="0" dirty="0">
                <a:solidFill>
                  <a:srgbClr val="C00000"/>
                </a:solidFill>
                <a:effectLst/>
                <a:latin typeface="Times New Roman" panose="02020603050405020304" pitchFamily="18" charset="0"/>
                <a:ea typeface="Arial" panose="020B0604020202020204" pitchFamily="34" charset="0"/>
                <a:cs typeface="Segoe UI" panose="020B0502040204020203" pitchFamily="34" charset="0"/>
              </a:rPr>
              <a:t>Người ở tại vị trí </a:t>
            </a:r>
            <a:r>
              <a:rPr lang="en-US" sz="2800" b="1" dirty="0">
                <a:solidFill>
                  <a:srgbClr val="C00000"/>
                </a:solidFill>
                <a:latin typeface="Times New Roman" panose="02020603050405020304" pitchFamily="18" charset="0"/>
                <a:ea typeface="Arial" panose="020B0604020202020204" pitchFamily="34" charset="0"/>
                <a:cs typeface="Segoe UI" panose="020B0502040204020203" pitchFamily="34" charset="0"/>
              </a:rPr>
              <a:t>C</a:t>
            </a:r>
            <a:r>
              <a:rPr lang="vi-VN" sz="2800" b="1" u="none" strike="noStrike" dirty="0">
                <a:solidFill>
                  <a:srgbClr val="C00000"/>
                </a:solidFill>
                <a:effectLst/>
                <a:latin typeface="Times New Roman" panose="02020603050405020304" pitchFamily="18" charset="0"/>
                <a:ea typeface="Arial" panose="020B0604020202020204" pitchFamily="34" charset="0"/>
                <a:cs typeface="Segoe UI" panose="020B0502040204020203" pitchFamily="34" charset="0"/>
              </a:rPr>
              <a:t> </a:t>
            </a:r>
            <a:r>
              <a:rPr lang="vi-VN" sz="2800" b="0" dirty="0">
                <a:solidFill>
                  <a:srgbClr val="C00000"/>
                </a:solidFill>
                <a:effectLst/>
                <a:latin typeface="Times New Roman" panose="02020603050405020304" pitchFamily="18" charset="0"/>
                <a:ea typeface="Arial" panose="020B0604020202020204" pitchFamily="34" charset="0"/>
                <a:cs typeface="Segoe UI" panose="020B0502040204020203" pitchFamily="34" charset="0"/>
              </a:rPr>
              <a:t>khi ánh sáng mặt trời vừa khuất sẽ quan sát thấy hiện tượng Mặt Trời lặn vì tiếp đó ở vị trí này s</a:t>
            </a:r>
            <a:r>
              <a:rPr lang="en-US" sz="2800" dirty="0">
                <a:solidFill>
                  <a:srgbClr val="C00000"/>
                </a:solidFill>
                <a:latin typeface="Times New Roman" panose="02020603050405020304" pitchFamily="18" charset="0"/>
                <a:ea typeface="Arial" panose="020B0604020202020204" pitchFamily="34" charset="0"/>
                <a:cs typeface="Segoe UI" panose="020B0502040204020203" pitchFamily="34" charset="0"/>
              </a:rPr>
              <a:t>ẽ</a:t>
            </a:r>
            <a:r>
              <a:rPr lang="vi-VN" sz="2800" b="0" dirty="0">
                <a:solidFill>
                  <a:srgbClr val="C00000"/>
                </a:solidFill>
                <a:effectLst/>
                <a:latin typeface="Times New Roman" panose="02020603050405020304" pitchFamily="18" charset="0"/>
                <a:ea typeface="Arial" panose="020B0604020202020204" pitchFamily="34" charset="0"/>
                <a:cs typeface="Segoe UI" panose="020B0502040204020203" pitchFamily="34" charset="0"/>
              </a:rPr>
              <a:t> không được Mặt Trời chiếu sáng cho tới ngày hôm sau.</a:t>
            </a:r>
            <a:endParaRPr lang="en-US" sz="2800" b="1" dirty="0">
              <a:solidFill>
                <a:srgbClr val="C00000"/>
              </a:solidFill>
              <a:effectLst/>
              <a:latin typeface="Segoe UI" panose="020B0502040204020203" pitchFamily="34" charset="0"/>
              <a:ea typeface="Arial" panose="020B0604020202020204" pitchFamily="34" charset="0"/>
            </a:endParaRPr>
          </a:p>
        </p:txBody>
      </p:sp>
      <p:pic>
        <p:nvPicPr>
          <p:cNvPr id="15" name="Shape 3233">
            <a:extLst>
              <a:ext uri="{FF2B5EF4-FFF2-40B4-BE49-F238E27FC236}">
                <a16:creationId xmlns:a16="http://schemas.microsoft.com/office/drawing/2014/main" id="{08A2D502-20B8-40C0-B46F-58C8BA705CEE}"/>
              </a:ext>
            </a:extLst>
          </p:cNvPr>
          <p:cNvPicPr/>
          <p:nvPr/>
        </p:nvPicPr>
        <p:blipFill>
          <a:blip r:embed="rId3"/>
          <a:stretch/>
        </p:blipFill>
        <p:spPr>
          <a:xfrm>
            <a:off x="1177981" y="1252744"/>
            <a:ext cx="286385" cy="311150"/>
          </a:xfrm>
          <a:prstGeom prst="rect">
            <a:avLst/>
          </a:prstGeom>
        </p:spPr>
      </p:pic>
    </p:spTree>
    <p:extLst>
      <p:ext uri="{BB962C8B-B14F-4D97-AF65-F5344CB8AC3E}">
        <p14:creationId xmlns:p14="http://schemas.microsoft.com/office/powerpoint/2010/main" val="344235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910F3E-FDBF-45EF-A76B-C913B447CE91}"/>
              </a:ext>
            </a:extLst>
          </p:cNvPr>
          <p:cNvSpPr txBox="1">
            <a:spLocks/>
          </p:cNvSpPr>
          <p:nvPr/>
        </p:nvSpPr>
        <p:spPr>
          <a:xfrm>
            <a:off x="0" y="0"/>
            <a:ext cx="12099235" cy="689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C00000"/>
                </a:solidFill>
                <a:latin typeface="Times New Roman" panose="02020603050405020304" pitchFamily="18" charset="0"/>
                <a:cs typeface="Times New Roman" panose="02020603050405020304" pitchFamily="18" charset="0"/>
              </a:rPr>
              <a:t>BÀI 43</a:t>
            </a:r>
            <a:r>
              <a:rPr lang="en-US" sz="4000" dirty="0">
                <a:solidFill>
                  <a:srgbClr val="C00000"/>
                </a:solidFill>
                <a:latin typeface="Times New Roman" panose="02020603050405020304" pitchFamily="18" charset="0"/>
                <a:cs typeface="Times New Roman" panose="02020603050405020304" pitchFamily="18" charset="0"/>
              </a:rPr>
              <a:t>: CHUYỂN ĐỘNG NHÌN THẤY CỦA MẶT TRỜI</a:t>
            </a:r>
          </a:p>
        </p:txBody>
      </p:sp>
      <p:sp>
        <p:nvSpPr>
          <p:cNvPr id="5" name="TextBox 4">
            <a:extLst>
              <a:ext uri="{FF2B5EF4-FFF2-40B4-BE49-F238E27FC236}">
                <a16:creationId xmlns:a16="http://schemas.microsoft.com/office/drawing/2014/main" id="{9BD1A5E1-4933-4F07-A864-69A354848525}"/>
              </a:ext>
            </a:extLst>
          </p:cNvPr>
          <p:cNvSpPr txBox="1"/>
          <p:nvPr/>
        </p:nvSpPr>
        <p:spPr>
          <a:xfrm>
            <a:off x="260503" y="689113"/>
            <a:ext cx="68116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CHUYỂN ĐỘNG NHÌN THẤY CỦA MẶT TRỜI:</a:t>
            </a:r>
          </a:p>
        </p:txBody>
      </p:sp>
      <p:sp>
        <p:nvSpPr>
          <p:cNvPr id="6" name="TextBox 5">
            <a:extLst>
              <a:ext uri="{FF2B5EF4-FFF2-40B4-BE49-F238E27FC236}">
                <a16:creationId xmlns:a16="http://schemas.microsoft.com/office/drawing/2014/main" id="{B4612A4B-189B-4D9A-8532-0583E3BC8EDA}"/>
              </a:ext>
            </a:extLst>
          </p:cNvPr>
          <p:cNvSpPr txBox="1"/>
          <p:nvPr/>
        </p:nvSpPr>
        <p:spPr>
          <a:xfrm>
            <a:off x="410817" y="1881809"/>
            <a:ext cx="9806608" cy="1815882"/>
          </a:xfrm>
          <a:prstGeom prst="rect">
            <a:avLst/>
          </a:prstGeom>
          <a:noFill/>
        </p:spPr>
        <p:txBody>
          <a:bodyPr wrap="square" rtlCol="0">
            <a:spAutoFit/>
          </a:bodyPr>
          <a:lstStyle/>
          <a:p>
            <a:pPr marL="0" marR="0" indent="0" algn="just"/>
            <a:r>
              <a:rPr lang="vi-VN" sz="2800" b="1" dirty="0">
                <a:effectLst/>
                <a:latin typeface="Times New Roman" panose="02020603050405020304" pitchFamily="18" charset="0"/>
                <a:ea typeface="Arial" panose="020B0604020202020204" pitchFamily="34" charset="0"/>
              </a:rPr>
              <a:t>+</a:t>
            </a:r>
            <a:r>
              <a:rPr lang="vi-VN" sz="2800" b="1" dirty="0">
                <a:solidFill>
                  <a:srgbClr val="000000"/>
                </a:solidFill>
                <a:effectLst/>
                <a:latin typeface="Times New Roman" panose="02020603050405020304" pitchFamily="18" charset="0"/>
                <a:ea typeface="Arial" panose="020B0604020202020204" pitchFamily="34" charset="0"/>
              </a:rPr>
              <a:t> </a:t>
            </a:r>
            <a:r>
              <a:rPr lang="vi-VN" sz="2800" b="0" dirty="0">
                <a:solidFill>
                  <a:srgbClr val="000000"/>
                </a:solidFill>
                <a:effectLst/>
                <a:latin typeface="Times New Roman" panose="02020603050405020304" pitchFamily="18" charset="0"/>
                <a:ea typeface="Arial" panose="020B0604020202020204" pitchFamily="34" charset="0"/>
                <a:cs typeface="Segoe UI" panose="020B0502040204020203" pitchFamily="34" charset="0"/>
              </a:rPr>
              <a:t>Hằng ngày, chúng ta thấy MặtTrời mọc ở hướng đông. Nó chuyển động trên bầu trời về hướng tây rồi lặn.</a:t>
            </a:r>
            <a:endParaRPr lang="en-US" sz="2800" b="0" dirty="0">
              <a:solidFill>
                <a:srgbClr val="000000"/>
              </a:solidFill>
              <a:effectLst/>
              <a:latin typeface="Times New Roman" panose="02020603050405020304" pitchFamily="18" charset="0"/>
              <a:ea typeface="Arial" panose="020B0604020202020204" pitchFamily="34" charset="0"/>
              <a:cs typeface="Segoe UI" panose="020B0502040204020203" pitchFamily="34" charset="0"/>
            </a:endParaRPr>
          </a:p>
          <a:p>
            <a:pPr algn="just"/>
            <a:r>
              <a:rPr lang="en-US" sz="2800" dirty="0">
                <a:effectLst/>
                <a:latin typeface="Segoe UI" panose="020B0502040204020203" pitchFamily="34" charset="0"/>
                <a:ea typeface="Arial" panose="020B0604020202020204" pitchFamily="34" charset="0"/>
              </a:rPr>
              <a:t>+</a:t>
            </a:r>
            <a:r>
              <a:rPr lang="en-US" sz="2800" b="1" dirty="0">
                <a:effectLst/>
                <a:latin typeface="Segoe UI" panose="020B0502040204020203" pitchFamily="34" charset="0"/>
                <a:ea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Nguyên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nhân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hiện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này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là</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do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Trái</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đất</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chuyển</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tự</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quay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quanh</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trục</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nó</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theo</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chiều</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tây</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 sang </a:t>
            </a:r>
            <a:r>
              <a:rPr lang="en-US" sz="2800" dirty="0" err="1">
                <a:effectLst/>
                <a:latin typeface="Times New Roman" panose="02020603050405020304" pitchFamily="18" charset="0"/>
                <a:ea typeface="Arial" panose="020B0604020202020204" pitchFamily="34" charset="0"/>
                <a:cs typeface="Times New Roman" panose="02020603050405020304" pitchFamily="18" charset="0"/>
              </a:rPr>
              <a:t>đông</a:t>
            </a:r>
            <a:r>
              <a:rPr lang="en-US"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effectLst/>
              <a:latin typeface="Segoe UI" panose="020B0502040204020203" pitchFamily="34" charset="0"/>
              <a:ea typeface="Arial" panose="020B0604020202020204" pitchFamily="34" charset="0"/>
            </a:endParaRPr>
          </a:p>
        </p:txBody>
      </p:sp>
    </p:spTree>
    <p:extLst>
      <p:ext uri="{BB962C8B-B14F-4D97-AF65-F5344CB8AC3E}">
        <p14:creationId xmlns:p14="http://schemas.microsoft.com/office/powerpoint/2010/main" val="74037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1DA0AF8-6CCC-4261-AACA-3366F88A8264}"/>
              </a:ext>
            </a:extLst>
          </p:cNvPr>
          <p:cNvSpPr txBox="1">
            <a:spLocks/>
          </p:cNvSpPr>
          <p:nvPr/>
        </p:nvSpPr>
        <p:spPr>
          <a:xfrm>
            <a:off x="0" y="0"/>
            <a:ext cx="12099235" cy="689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C00000"/>
                </a:solidFill>
                <a:latin typeface="Times New Roman" panose="02020603050405020304" pitchFamily="18" charset="0"/>
                <a:cs typeface="Times New Roman" panose="02020603050405020304" pitchFamily="18" charset="0"/>
              </a:rPr>
              <a:t>BÀI 43</a:t>
            </a:r>
            <a:r>
              <a:rPr lang="en-US" sz="4000" dirty="0">
                <a:solidFill>
                  <a:srgbClr val="C00000"/>
                </a:solidFill>
                <a:latin typeface="Times New Roman" panose="02020603050405020304" pitchFamily="18" charset="0"/>
                <a:cs typeface="Times New Roman" panose="02020603050405020304" pitchFamily="18" charset="0"/>
              </a:rPr>
              <a:t>: CHUYỂN ĐỘNG NHÌN THẤY CỦA MẶT TRỜI</a:t>
            </a:r>
          </a:p>
        </p:txBody>
      </p:sp>
      <p:sp>
        <p:nvSpPr>
          <p:cNvPr id="5" name="TextBox 4">
            <a:extLst>
              <a:ext uri="{FF2B5EF4-FFF2-40B4-BE49-F238E27FC236}">
                <a16:creationId xmlns:a16="http://schemas.microsoft.com/office/drawing/2014/main" id="{088A1806-AAE0-407B-908E-B60FAFC754F4}"/>
              </a:ext>
            </a:extLst>
          </p:cNvPr>
          <p:cNvSpPr txBox="1"/>
          <p:nvPr/>
        </p:nvSpPr>
        <p:spPr>
          <a:xfrm>
            <a:off x="260503" y="689113"/>
            <a:ext cx="68116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CHUYỂN ĐỘNG NHÌN THẤY CỦA MẶT TRỜI:</a:t>
            </a:r>
          </a:p>
        </p:txBody>
      </p:sp>
      <p:sp>
        <p:nvSpPr>
          <p:cNvPr id="6" name="TextBox 5">
            <a:extLst>
              <a:ext uri="{FF2B5EF4-FFF2-40B4-BE49-F238E27FC236}">
                <a16:creationId xmlns:a16="http://schemas.microsoft.com/office/drawing/2014/main" id="{E5A3A4B0-2592-4F43-9CF4-D79B02E058E3}"/>
              </a:ext>
            </a:extLst>
          </p:cNvPr>
          <p:cNvSpPr txBox="1"/>
          <p:nvPr/>
        </p:nvSpPr>
        <p:spPr>
          <a:xfrm>
            <a:off x="260503" y="1150778"/>
            <a:ext cx="66836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MẶT TRỜI MỌC VÀ LẶN </a:t>
            </a:r>
          </a:p>
        </p:txBody>
      </p:sp>
      <p:sp>
        <p:nvSpPr>
          <p:cNvPr id="7" name="TextBox 6">
            <a:extLst>
              <a:ext uri="{FF2B5EF4-FFF2-40B4-BE49-F238E27FC236}">
                <a16:creationId xmlns:a16="http://schemas.microsoft.com/office/drawing/2014/main" id="{8C6E6905-5357-49FF-AA76-6F99E7FE047D}"/>
              </a:ext>
            </a:extLst>
          </p:cNvPr>
          <p:cNvSpPr txBox="1"/>
          <p:nvPr/>
        </p:nvSpPr>
        <p:spPr>
          <a:xfrm>
            <a:off x="82760" y="1650778"/>
            <a:ext cx="6119257" cy="523220"/>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quan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Mặt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lặn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5F2E8D7-187A-41EA-834C-12F48EE2E9BB}"/>
              </a:ext>
            </a:extLst>
          </p:cNvPr>
          <p:cNvSpPr txBox="1"/>
          <p:nvPr/>
        </p:nvSpPr>
        <p:spPr>
          <a:xfrm>
            <a:off x="260503" y="2684140"/>
            <a:ext cx="5941514"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pic>
        <p:nvPicPr>
          <p:cNvPr id="12" name="Shape 3237">
            <a:extLst>
              <a:ext uri="{FF2B5EF4-FFF2-40B4-BE49-F238E27FC236}">
                <a16:creationId xmlns:a16="http://schemas.microsoft.com/office/drawing/2014/main" id="{F8F89BDE-CCFE-4C7C-8796-EAE5E61FA40A}"/>
              </a:ext>
            </a:extLst>
          </p:cNvPr>
          <p:cNvPicPr/>
          <p:nvPr/>
        </p:nvPicPr>
        <p:blipFill>
          <a:blip r:embed="rId2"/>
          <a:stretch/>
        </p:blipFill>
        <p:spPr>
          <a:xfrm>
            <a:off x="6507742" y="1378226"/>
            <a:ext cx="4637335" cy="4121426"/>
          </a:xfrm>
          <a:prstGeom prst="rect">
            <a:avLst/>
          </a:prstGeom>
        </p:spPr>
      </p:pic>
    </p:spTree>
    <p:extLst>
      <p:ext uri="{BB962C8B-B14F-4D97-AF65-F5344CB8AC3E}">
        <p14:creationId xmlns:p14="http://schemas.microsoft.com/office/powerpoint/2010/main" val="33288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12F086-FB0E-4A85-8381-4A1AB4722B2F}"/>
              </a:ext>
            </a:extLst>
          </p:cNvPr>
          <p:cNvSpPr txBox="1">
            <a:spLocks/>
          </p:cNvSpPr>
          <p:nvPr/>
        </p:nvSpPr>
        <p:spPr>
          <a:xfrm>
            <a:off x="0" y="0"/>
            <a:ext cx="12099235" cy="68911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u="sng" dirty="0">
                <a:solidFill>
                  <a:srgbClr val="C00000"/>
                </a:solidFill>
                <a:latin typeface="Times New Roman" panose="02020603050405020304" pitchFamily="18" charset="0"/>
                <a:cs typeface="Times New Roman" panose="02020603050405020304" pitchFamily="18" charset="0"/>
              </a:rPr>
              <a:t>BÀI 43</a:t>
            </a:r>
            <a:r>
              <a:rPr lang="en-US" sz="4000" dirty="0">
                <a:solidFill>
                  <a:srgbClr val="C00000"/>
                </a:solidFill>
                <a:latin typeface="Times New Roman" panose="02020603050405020304" pitchFamily="18" charset="0"/>
                <a:cs typeface="Times New Roman" panose="02020603050405020304" pitchFamily="18" charset="0"/>
              </a:rPr>
              <a:t>: CHUYỂN ĐỘNG NHÌN THẤY CỦA MẶT TRỜI</a:t>
            </a:r>
          </a:p>
        </p:txBody>
      </p:sp>
      <p:sp>
        <p:nvSpPr>
          <p:cNvPr id="5" name="TextBox 4">
            <a:extLst>
              <a:ext uri="{FF2B5EF4-FFF2-40B4-BE49-F238E27FC236}">
                <a16:creationId xmlns:a16="http://schemas.microsoft.com/office/drawing/2014/main" id="{73E2BE33-704C-4E12-9D6A-6B912B8FD8C3}"/>
              </a:ext>
            </a:extLst>
          </p:cNvPr>
          <p:cNvSpPr txBox="1"/>
          <p:nvPr/>
        </p:nvSpPr>
        <p:spPr>
          <a:xfrm>
            <a:off x="260503" y="689113"/>
            <a:ext cx="681161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CHUYỂN ĐỘNG NHÌN THẤY CỦA MẶT TRỜI:</a:t>
            </a:r>
          </a:p>
        </p:txBody>
      </p:sp>
      <p:sp>
        <p:nvSpPr>
          <p:cNvPr id="6" name="TextBox 5">
            <a:extLst>
              <a:ext uri="{FF2B5EF4-FFF2-40B4-BE49-F238E27FC236}">
                <a16:creationId xmlns:a16="http://schemas.microsoft.com/office/drawing/2014/main" id="{F5539C99-3EE5-4F38-9718-D972AA59F2D1}"/>
              </a:ext>
            </a:extLst>
          </p:cNvPr>
          <p:cNvSpPr txBox="1"/>
          <p:nvPr/>
        </p:nvSpPr>
        <p:spPr>
          <a:xfrm>
            <a:off x="260503" y="1147393"/>
            <a:ext cx="668363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MẶT TRỜI MỌC VÀ LẶN </a:t>
            </a:r>
          </a:p>
        </p:txBody>
      </p:sp>
      <p:sp>
        <p:nvSpPr>
          <p:cNvPr id="7" name="TextBox 6">
            <a:extLst>
              <a:ext uri="{FF2B5EF4-FFF2-40B4-BE49-F238E27FC236}">
                <a16:creationId xmlns:a16="http://schemas.microsoft.com/office/drawing/2014/main" id="{A873DF51-5E0B-4EC2-9D21-747CE114B124}"/>
              </a:ext>
            </a:extLst>
          </p:cNvPr>
          <p:cNvSpPr txBox="1"/>
          <p:nvPr/>
        </p:nvSpPr>
        <p:spPr>
          <a:xfrm>
            <a:off x="132520" y="1544118"/>
            <a:ext cx="6119257" cy="523220"/>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Thực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quan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Mặt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mọc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lặn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25FA42A-7C35-455D-86BB-7353904807BE}"/>
              </a:ext>
            </a:extLst>
          </p:cNvPr>
          <p:cNvSpPr txBox="1"/>
          <p:nvPr/>
        </p:nvSpPr>
        <p:spPr>
          <a:xfrm>
            <a:off x="384313" y="2205339"/>
            <a:ext cx="7487478" cy="3108543"/>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Tiến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hành</a:t>
            </a:r>
            <a:r>
              <a:rPr lang="en-US" sz="2800" b="1" dirty="0">
                <a:latin typeface="Times New Roman" panose="02020603050405020304" pitchFamily="18" charset="0"/>
                <a:cs typeface="Times New Roman" panose="02020603050405020304" pitchFamily="18" charset="0"/>
              </a:rPr>
              <a:t>: </a:t>
            </a:r>
          </a:p>
          <a:p>
            <a:pPr marL="285750" indent="-285750">
              <a:buFontTx/>
              <a:buChar char="-"/>
            </a:pP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a:t>
            </a:r>
          </a:p>
          <a:p>
            <a:pPr marL="285750" indent="-285750">
              <a:buFontTx/>
              <a:buChar char="-"/>
            </a:pPr>
            <a:r>
              <a:rPr lang="en-US" sz="2800" dirty="0">
                <a:latin typeface="Times New Roman" panose="02020603050405020304" pitchFamily="18" charset="0"/>
                <a:cs typeface="Times New Roman" panose="02020603050405020304" pitchFamily="18" charset="0"/>
              </a:rPr>
              <a:t>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B45A15F7-2EDA-4CAA-8EDE-18C19CD29DA4}"/>
              </a:ext>
            </a:extLst>
          </p:cNvPr>
          <p:cNvPicPr>
            <a:picLocks noChangeAspect="1"/>
          </p:cNvPicPr>
          <p:nvPr/>
        </p:nvPicPr>
        <p:blipFill>
          <a:blip r:embed="rId2"/>
          <a:stretch>
            <a:fillRect/>
          </a:stretch>
        </p:blipFill>
        <p:spPr>
          <a:xfrm>
            <a:off x="7477629" y="1147393"/>
            <a:ext cx="4216098" cy="4121253"/>
          </a:xfrm>
          <a:prstGeom prst="rect">
            <a:avLst/>
          </a:prstGeom>
        </p:spPr>
      </p:pic>
    </p:spTree>
    <p:extLst>
      <p:ext uri="{BB962C8B-B14F-4D97-AF65-F5344CB8AC3E}">
        <p14:creationId xmlns:p14="http://schemas.microsoft.com/office/powerpoint/2010/main" val="320121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1038</Words>
  <PresentationFormat>Widescreen</PresentationFormat>
  <Paragraphs>67</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2021-07-30T11:37:37Z</dcterms:created>
  <dcterms:modified xsi:type="dcterms:W3CDTF">2021-07-31T10:25:58Z</dcterms:modified>
</cp:coreProperties>
</file>